
<file path=[Content_Types].xml><?xml version="1.0" encoding="utf-8"?>
<Types xmlns="http://schemas.openxmlformats.org/package/2006/content-types">
  <Default Extension="aac" ContentType="audio/aac"/>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127"/>
  </p:notesMasterIdLst>
  <p:sldIdLst>
    <p:sldId id="401" r:id="rId2"/>
    <p:sldId id="402" r:id="rId3"/>
    <p:sldId id="403" r:id="rId4"/>
    <p:sldId id="404" r:id="rId5"/>
    <p:sldId id="405" r:id="rId6"/>
    <p:sldId id="406" r:id="rId7"/>
    <p:sldId id="407" r:id="rId8"/>
    <p:sldId id="408" r:id="rId9"/>
    <p:sldId id="409" r:id="rId10"/>
    <p:sldId id="410" r:id="rId11"/>
    <p:sldId id="411" r:id="rId12"/>
    <p:sldId id="412" r:id="rId13"/>
    <p:sldId id="338" r:id="rId14"/>
    <p:sldId id="341" r:id="rId15"/>
    <p:sldId id="339" r:id="rId16"/>
    <p:sldId id="342" r:id="rId17"/>
    <p:sldId id="340" r:id="rId18"/>
    <p:sldId id="257" r:id="rId19"/>
    <p:sldId id="258" r:id="rId20"/>
    <p:sldId id="259" r:id="rId21"/>
    <p:sldId id="260" r:id="rId22"/>
    <p:sldId id="261" r:id="rId23"/>
    <p:sldId id="262" r:id="rId24"/>
    <p:sldId id="263" r:id="rId25"/>
    <p:sldId id="264" r:id="rId26"/>
    <p:sldId id="265" r:id="rId27"/>
    <p:sldId id="266" r:id="rId28"/>
    <p:sldId id="347" r:id="rId29"/>
    <p:sldId id="348" r:id="rId30"/>
    <p:sldId id="267" r:id="rId31"/>
    <p:sldId id="268" r:id="rId32"/>
    <p:sldId id="269" r:id="rId33"/>
    <p:sldId id="270" r:id="rId34"/>
    <p:sldId id="271" r:id="rId35"/>
    <p:sldId id="272" r:id="rId36"/>
    <p:sldId id="273" r:id="rId37"/>
    <p:sldId id="274" r:id="rId38"/>
    <p:sldId id="275" r:id="rId39"/>
    <p:sldId id="276" r:id="rId40"/>
    <p:sldId id="277" r:id="rId41"/>
    <p:sldId id="278" r:id="rId42"/>
    <p:sldId id="279" r:id="rId43"/>
    <p:sldId id="280" r:id="rId44"/>
    <p:sldId id="349" r:id="rId45"/>
    <p:sldId id="282" r:id="rId46"/>
    <p:sldId id="283" r:id="rId47"/>
    <p:sldId id="284" r:id="rId48"/>
    <p:sldId id="285" r:id="rId49"/>
    <p:sldId id="286" r:id="rId50"/>
    <p:sldId id="287" r:id="rId51"/>
    <p:sldId id="288" r:id="rId52"/>
    <p:sldId id="289" r:id="rId53"/>
    <p:sldId id="290" r:id="rId54"/>
    <p:sldId id="291" r:id="rId55"/>
    <p:sldId id="292" r:id="rId56"/>
    <p:sldId id="293" r:id="rId57"/>
    <p:sldId id="294" r:id="rId58"/>
    <p:sldId id="295" r:id="rId59"/>
    <p:sldId id="343" r:id="rId60"/>
    <p:sldId id="296" r:id="rId61"/>
    <p:sldId id="344" r:id="rId62"/>
    <p:sldId id="297" r:id="rId63"/>
    <p:sldId id="298" r:id="rId64"/>
    <p:sldId id="299" r:id="rId65"/>
    <p:sldId id="300" r:id="rId66"/>
    <p:sldId id="345" r:id="rId67"/>
    <p:sldId id="301" r:id="rId68"/>
    <p:sldId id="302" r:id="rId69"/>
    <p:sldId id="303" r:id="rId70"/>
    <p:sldId id="304" r:id="rId71"/>
    <p:sldId id="305" r:id="rId72"/>
    <p:sldId id="306" r:id="rId73"/>
    <p:sldId id="307" r:id="rId74"/>
    <p:sldId id="308" r:id="rId75"/>
    <p:sldId id="309" r:id="rId76"/>
    <p:sldId id="310" r:id="rId77"/>
    <p:sldId id="311" r:id="rId78"/>
    <p:sldId id="256" r:id="rId79"/>
    <p:sldId id="313" r:id="rId80"/>
    <p:sldId id="314" r:id="rId81"/>
    <p:sldId id="315" r:id="rId82"/>
    <p:sldId id="316" r:id="rId83"/>
    <p:sldId id="317" r:id="rId84"/>
    <p:sldId id="318" r:id="rId85"/>
    <p:sldId id="346" r:id="rId86"/>
    <p:sldId id="319" r:id="rId87"/>
    <p:sldId id="320" r:id="rId88"/>
    <p:sldId id="321" r:id="rId89"/>
    <p:sldId id="322" r:id="rId90"/>
    <p:sldId id="323" r:id="rId91"/>
    <p:sldId id="324" r:id="rId92"/>
    <p:sldId id="379" r:id="rId93"/>
    <p:sldId id="380" r:id="rId94"/>
    <p:sldId id="381" r:id="rId95"/>
    <p:sldId id="382" r:id="rId96"/>
    <p:sldId id="383" r:id="rId97"/>
    <p:sldId id="384" r:id="rId98"/>
    <p:sldId id="385" r:id="rId99"/>
    <p:sldId id="386" r:id="rId100"/>
    <p:sldId id="325" r:id="rId101"/>
    <p:sldId id="326" r:id="rId102"/>
    <p:sldId id="327" r:id="rId103"/>
    <p:sldId id="328" r:id="rId104"/>
    <p:sldId id="329" r:id="rId105"/>
    <p:sldId id="330" r:id="rId106"/>
    <p:sldId id="387" r:id="rId107"/>
    <p:sldId id="388" r:id="rId108"/>
    <p:sldId id="389" r:id="rId109"/>
    <p:sldId id="390" r:id="rId110"/>
    <p:sldId id="391" r:id="rId111"/>
    <p:sldId id="392" r:id="rId112"/>
    <p:sldId id="393" r:id="rId113"/>
    <p:sldId id="331" r:id="rId114"/>
    <p:sldId id="332" r:id="rId115"/>
    <p:sldId id="394" r:id="rId116"/>
    <p:sldId id="395" r:id="rId117"/>
    <p:sldId id="333" r:id="rId118"/>
    <p:sldId id="334" r:id="rId119"/>
    <p:sldId id="335" r:id="rId120"/>
    <p:sldId id="336" r:id="rId121"/>
    <p:sldId id="337" r:id="rId122"/>
    <p:sldId id="396" r:id="rId123"/>
    <p:sldId id="397" r:id="rId124"/>
    <p:sldId id="398" r:id="rId125"/>
    <p:sldId id="399" r:id="rId126"/>
  </p:sldIdLst>
  <p:sldSz cx="9144000" cy="6858000" type="screen4x3"/>
  <p:notesSz cx="6858000" cy="9144000"/>
  <p:photoAlbum/>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مقطع افتراضي" id="{B0104772-2560-47F0-BE63-171607EFED30}">
          <p14:sldIdLst>
            <p14:sldId id="401"/>
            <p14:sldId id="402"/>
            <p14:sldId id="403"/>
            <p14:sldId id="404"/>
            <p14:sldId id="405"/>
            <p14:sldId id="406"/>
            <p14:sldId id="407"/>
            <p14:sldId id="408"/>
            <p14:sldId id="409"/>
            <p14:sldId id="410"/>
            <p14:sldId id="411"/>
            <p14:sldId id="412"/>
            <p14:sldId id="338"/>
            <p14:sldId id="341"/>
            <p14:sldId id="339"/>
            <p14:sldId id="342"/>
            <p14:sldId id="340"/>
            <p14:sldId id="257"/>
            <p14:sldId id="258"/>
            <p14:sldId id="259"/>
            <p14:sldId id="260"/>
            <p14:sldId id="261"/>
            <p14:sldId id="262"/>
            <p14:sldId id="263"/>
            <p14:sldId id="264"/>
            <p14:sldId id="265"/>
            <p14:sldId id="266"/>
            <p14:sldId id="347"/>
            <p14:sldId id="348"/>
            <p14:sldId id="267"/>
            <p14:sldId id="268"/>
            <p14:sldId id="269"/>
            <p14:sldId id="270"/>
            <p14:sldId id="271"/>
            <p14:sldId id="272"/>
            <p14:sldId id="273"/>
            <p14:sldId id="274"/>
            <p14:sldId id="275"/>
            <p14:sldId id="276"/>
            <p14:sldId id="277"/>
            <p14:sldId id="278"/>
            <p14:sldId id="279"/>
            <p14:sldId id="280"/>
            <p14:sldId id="349"/>
            <p14:sldId id="282"/>
            <p14:sldId id="283"/>
            <p14:sldId id="284"/>
            <p14:sldId id="285"/>
            <p14:sldId id="286"/>
            <p14:sldId id="287"/>
            <p14:sldId id="288"/>
            <p14:sldId id="289"/>
            <p14:sldId id="290"/>
            <p14:sldId id="291"/>
            <p14:sldId id="292"/>
            <p14:sldId id="293"/>
            <p14:sldId id="294"/>
            <p14:sldId id="295"/>
            <p14:sldId id="343"/>
            <p14:sldId id="296"/>
            <p14:sldId id="344"/>
            <p14:sldId id="297"/>
            <p14:sldId id="298"/>
            <p14:sldId id="299"/>
            <p14:sldId id="300"/>
            <p14:sldId id="345"/>
            <p14:sldId id="301"/>
            <p14:sldId id="302"/>
            <p14:sldId id="303"/>
            <p14:sldId id="304"/>
            <p14:sldId id="305"/>
            <p14:sldId id="306"/>
            <p14:sldId id="307"/>
            <p14:sldId id="308"/>
            <p14:sldId id="309"/>
            <p14:sldId id="310"/>
            <p14:sldId id="311"/>
            <p14:sldId id="256"/>
            <p14:sldId id="313"/>
            <p14:sldId id="314"/>
            <p14:sldId id="315"/>
            <p14:sldId id="316"/>
            <p14:sldId id="317"/>
            <p14:sldId id="318"/>
            <p14:sldId id="346"/>
            <p14:sldId id="319"/>
            <p14:sldId id="320"/>
            <p14:sldId id="321"/>
            <p14:sldId id="322"/>
            <p14:sldId id="323"/>
            <p14:sldId id="324"/>
            <p14:sldId id="379"/>
            <p14:sldId id="380"/>
            <p14:sldId id="381"/>
            <p14:sldId id="382"/>
            <p14:sldId id="383"/>
            <p14:sldId id="384"/>
            <p14:sldId id="385"/>
            <p14:sldId id="386"/>
            <p14:sldId id="325"/>
            <p14:sldId id="326"/>
            <p14:sldId id="327"/>
            <p14:sldId id="328"/>
            <p14:sldId id="329"/>
            <p14:sldId id="330"/>
            <p14:sldId id="387"/>
            <p14:sldId id="388"/>
            <p14:sldId id="389"/>
            <p14:sldId id="390"/>
            <p14:sldId id="391"/>
            <p14:sldId id="392"/>
            <p14:sldId id="393"/>
            <p14:sldId id="331"/>
            <p14:sldId id="332"/>
            <p14:sldId id="394"/>
            <p14:sldId id="395"/>
            <p14:sldId id="333"/>
            <p14:sldId id="334"/>
            <p14:sldId id="335"/>
            <p14:sldId id="336"/>
            <p14:sldId id="337"/>
            <p14:sldId id="396"/>
            <p14:sldId id="397"/>
            <p14:sldId id="398"/>
            <p14:sldId id="39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4380"/>
    <p:restoredTop sz="95126" autoAdjust="0"/>
  </p:normalViewPr>
  <p:slideViewPr>
    <p:cSldViewPr snapToGrid="0">
      <p:cViewPr varScale="1">
        <p:scale>
          <a:sx n="66" d="100"/>
          <a:sy n="66" d="100"/>
        </p:scale>
        <p:origin x="18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3CE0030D-6704-4D26-A136-514A455FC56C}" type="datetimeFigureOut">
              <a:rPr lang="ar-SA" smtClean="0"/>
              <a:t>09/02/44</a:t>
            </a:fld>
            <a:endParaRPr lang="ar-SA"/>
          </a:p>
        </p:txBody>
      </p:sp>
      <p:sp>
        <p:nvSpPr>
          <p:cNvPr id="4" name="عنصر نائب لصورة الشريحة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5EE96212-2DF1-48EC-9D7B-734C8B8C2D23}" type="slidenum">
              <a:rPr lang="ar-SA" smtClean="0"/>
              <a:t>‹#›</a:t>
            </a:fld>
            <a:endParaRPr lang="ar-SA"/>
          </a:p>
        </p:txBody>
      </p:sp>
    </p:spTree>
    <p:extLst>
      <p:ext uri="{BB962C8B-B14F-4D97-AF65-F5344CB8AC3E}">
        <p14:creationId xmlns:p14="http://schemas.microsoft.com/office/powerpoint/2010/main" val="100980257"/>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5EE96212-2DF1-48EC-9D7B-734C8B8C2D23}" type="slidenum">
              <a:rPr lang="ar-SA" smtClean="0"/>
              <a:t>72</a:t>
            </a:fld>
            <a:endParaRPr lang="ar-SA"/>
          </a:p>
        </p:txBody>
      </p:sp>
    </p:spTree>
    <p:extLst>
      <p:ext uri="{BB962C8B-B14F-4D97-AF65-F5344CB8AC3E}">
        <p14:creationId xmlns:p14="http://schemas.microsoft.com/office/powerpoint/2010/main" val="535127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p:txBody>
          <a:bodyPr/>
          <a:lstStyle/>
          <a:p>
            <a:fld id="{255967CB-7DD2-45BF-AD93-3A1F981AFFFB}" type="datetimeFigureOut">
              <a:rPr lang="ar-SA" smtClean="0"/>
              <a:t>09/02/44</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95654D95-6292-45D9-ADE8-A02DD7236049}" type="slidenum">
              <a:rPr lang="ar-SA" smtClean="0"/>
              <a:t>‹#›</a:t>
            </a:fld>
            <a:endParaRPr lang="ar-SA"/>
          </a:p>
        </p:txBody>
      </p:sp>
    </p:spTree>
    <p:extLst>
      <p:ext uri="{BB962C8B-B14F-4D97-AF65-F5344CB8AC3E}">
        <p14:creationId xmlns:p14="http://schemas.microsoft.com/office/powerpoint/2010/main" val="3365873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255967CB-7DD2-45BF-AD93-3A1F981AFFFB}" type="datetimeFigureOut">
              <a:rPr lang="ar-SA" smtClean="0"/>
              <a:t>09/02/44</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95654D95-6292-45D9-ADE8-A02DD7236049}" type="slidenum">
              <a:rPr lang="ar-SA" smtClean="0"/>
              <a:t>‹#›</a:t>
            </a:fld>
            <a:endParaRPr lang="ar-SA"/>
          </a:p>
        </p:txBody>
      </p:sp>
    </p:spTree>
    <p:extLst>
      <p:ext uri="{BB962C8B-B14F-4D97-AF65-F5344CB8AC3E}">
        <p14:creationId xmlns:p14="http://schemas.microsoft.com/office/powerpoint/2010/main" val="498592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255967CB-7DD2-45BF-AD93-3A1F981AFFFB}" type="datetimeFigureOut">
              <a:rPr lang="ar-SA" smtClean="0"/>
              <a:t>09/02/44</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95654D95-6292-45D9-ADE8-A02DD7236049}" type="slidenum">
              <a:rPr lang="ar-SA" smtClean="0"/>
              <a:t>‹#›</a:t>
            </a:fld>
            <a:endParaRPr lang="ar-SA"/>
          </a:p>
        </p:txBody>
      </p:sp>
    </p:spTree>
    <p:extLst>
      <p:ext uri="{BB962C8B-B14F-4D97-AF65-F5344CB8AC3E}">
        <p14:creationId xmlns:p14="http://schemas.microsoft.com/office/powerpoint/2010/main" val="2531356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255967CB-7DD2-45BF-AD93-3A1F981AFFFB}" type="datetimeFigureOut">
              <a:rPr lang="ar-SA" smtClean="0"/>
              <a:t>09/02/44</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95654D95-6292-45D9-ADE8-A02DD7236049}" type="slidenum">
              <a:rPr lang="ar-SA" smtClean="0"/>
              <a:t>‹#›</a:t>
            </a:fld>
            <a:endParaRPr lang="ar-SA"/>
          </a:p>
        </p:txBody>
      </p:sp>
    </p:spTree>
    <p:extLst>
      <p:ext uri="{BB962C8B-B14F-4D97-AF65-F5344CB8AC3E}">
        <p14:creationId xmlns:p14="http://schemas.microsoft.com/office/powerpoint/2010/main" val="4124436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255967CB-7DD2-45BF-AD93-3A1F981AFFFB}" type="datetimeFigureOut">
              <a:rPr lang="ar-SA" smtClean="0"/>
              <a:t>09/02/44</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95654D95-6292-45D9-ADE8-A02DD7236049}" type="slidenum">
              <a:rPr lang="ar-SA" smtClean="0"/>
              <a:t>‹#›</a:t>
            </a:fld>
            <a:endParaRPr lang="ar-SA"/>
          </a:p>
        </p:txBody>
      </p:sp>
    </p:spTree>
    <p:extLst>
      <p:ext uri="{BB962C8B-B14F-4D97-AF65-F5344CB8AC3E}">
        <p14:creationId xmlns:p14="http://schemas.microsoft.com/office/powerpoint/2010/main" val="658709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255967CB-7DD2-45BF-AD93-3A1F981AFFFB}" type="datetimeFigureOut">
              <a:rPr lang="ar-SA" smtClean="0"/>
              <a:t>09/02/44</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95654D95-6292-45D9-ADE8-A02DD7236049}" type="slidenum">
              <a:rPr lang="ar-SA" smtClean="0"/>
              <a:t>‹#›</a:t>
            </a:fld>
            <a:endParaRPr lang="ar-SA"/>
          </a:p>
        </p:txBody>
      </p:sp>
    </p:spTree>
    <p:extLst>
      <p:ext uri="{BB962C8B-B14F-4D97-AF65-F5344CB8AC3E}">
        <p14:creationId xmlns:p14="http://schemas.microsoft.com/office/powerpoint/2010/main" val="631316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Content Placeholder 3"/>
          <p:cNvSpPr>
            <a:spLocks noGrp="1"/>
          </p:cNvSpPr>
          <p:nvPr>
            <p:ph sz="half" idx="2"/>
          </p:nvPr>
        </p:nvSpPr>
        <p:spPr>
          <a:xfrm>
            <a:off x="629842" y="2505075"/>
            <a:ext cx="3868340"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Content Placeholder 5"/>
          <p:cNvSpPr>
            <a:spLocks noGrp="1"/>
          </p:cNvSpPr>
          <p:nvPr>
            <p:ph sz="quarter" idx="4"/>
          </p:nvPr>
        </p:nvSpPr>
        <p:spPr>
          <a:xfrm>
            <a:off x="4629150" y="2505075"/>
            <a:ext cx="3887391"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255967CB-7DD2-45BF-AD93-3A1F981AFFFB}" type="datetimeFigureOut">
              <a:rPr lang="ar-SA" smtClean="0"/>
              <a:t>09/02/44</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95654D95-6292-45D9-ADE8-A02DD7236049}" type="slidenum">
              <a:rPr lang="ar-SA" smtClean="0"/>
              <a:t>‹#›</a:t>
            </a:fld>
            <a:endParaRPr lang="ar-SA"/>
          </a:p>
        </p:txBody>
      </p:sp>
    </p:spTree>
    <p:extLst>
      <p:ext uri="{BB962C8B-B14F-4D97-AF65-F5344CB8AC3E}">
        <p14:creationId xmlns:p14="http://schemas.microsoft.com/office/powerpoint/2010/main" val="530170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Date Placeholder 2"/>
          <p:cNvSpPr>
            <a:spLocks noGrp="1"/>
          </p:cNvSpPr>
          <p:nvPr>
            <p:ph type="dt" sz="half" idx="10"/>
          </p:nvPr>
        </p:nvSpPr>
        <p:spPr/>
        <p:txBody>
          <a:bodyPr/>
          <a:lstStyle/>
          <a:p>
            <a:fld id="{255967CB-7DD2-45BF-AD93-3A1F981AFFFB}" type="datetimeFigureOut">
              <a:rPr lang="ar-SA" smtClean="0"/>
              <a:t>09/02/44</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95654D95-6292-45D9-ADE8-A02DD7236049}" type="slidenum">
              <a:rPr lang="ar-SA" smtClean="0"/>
              <a:t>‹#›</a:t>
            </a:fld>
            <a:endParaRPr lang="ar-SA"/>
          </a:p>
        </p:txBody>
      </p:sp>
    </p:spTree>
    <p:extLst>
      <p:ext uri="{BB962C8B-B14F-4D97-AF65-F5344CB8AC3E}">
        <p14:creationId xmlns:p14="http://schemas.microsoft.com/office/powerpoint/2010/main" val="3174107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5967CB-7DD2-45BF-AD93-3A1F981AFFFB}" type="datetimeFigureOut">
              <a:rPr lang="ar-SA" smtClean="0"/>
              <a:t>09/02/44</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95654D95-6292-45D9-ADE8-A02DD7236049}" type="slidenum">
              <a:rPr lang="ar-SA" smtClean="0"/>
              <a:t>‹#›</a:t>
            </a:fld>
            <a:endParaRPr lang="ar-SA"/>
          </a:p>
        </p:txBody>
      </p:sp>
    </p:spTree>
    <p:extLst>
      <p:ext uri="{BB962C8B-B14F-4D97-AF65-F5344CB8AC3E}">
        <p14:creationId xmlns:p14="http://schemas.microsoft.com/office/powerpoint/2010/main" val="1148065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255967CB-7DD2-45BF-AD93-3A1F981AFFFB}" type="datetimeFigureOut">
              <a:rPr lang="ar-SA" smtClean="0"/>
              <a:t>09/02/44</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95654D95-6292-45D9-ADE8-A02DD7236049}" type="slidenum">
              <a:rPr lang="ar-SA" smtClean="0"/>
              <a:t>‹#›</a:t>
            </a:fld>
            <a:endParaRPr lang="ar-SA"/>
          </a:p>
        </p:txBody>
      </p:sp>
    </p:spTree>
    <p:extLst>
      <p:ext uri="{BB962C8B-B14F-4D97-AF65-F5344CB8AC3E}">
        <p14:creationId xmlns:p14="http://schemas.microsoft.com/office/powerpoint/2010/main" val="898405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255967CB-7DD2-45BF-AD93-3A1F981AFFFB}" type="datetimeFigureOut">
              <a:rPr lang="ar-SA" smtClean="0"/>
              <a:t>09/02/44</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95654D95-6292-45D9-ADE8-A02DD7236049}" type="slidenum">
              <a:rPr lang="ar-SA" smtClean="0"/>
              <a:t>‹#›</a:t>
            </a:fld>
            <a:endParaRPr lang="ar-SA"/>
          </a:p>
        </p:txBody>
      </p:sp>
    </p:spTree>
    <p:extLst>
      <p:ext uri="{BB962C8B-B14F-4D97-AF65-F5344CB8AC3E}">
        <p14:creationId xmlns:p14="http://schemas.microsoft.com/office/powerpoint/2010/main" val="2127427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5967CB-7DD2-45BF-AD93-3A1F981AFFFB}" type="datetimeFigureOut">
              <a:rPr lang="ar-SA" smtClean="0"/>
              <a:t>09/02/44</a:t>
            </a:fld>
            <a:endParaRPr lang="ar-S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ar-S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654D95-6292-45D9-ADE8-A02DD7236049}" type="slidenum">
              <a:rPr lang="ar-SA" smtClean="0"/>
              <a:t>‹#›</a:t>
            </a:fld>
            <a:endParaRPr lang="ar-SA"/>
          </a:p>
        </p:txBody>
      </p:sp>
    </p:spTree>
    <p:extLst>
      <p:ext uri="{BB962C8B-B14F-4D97-AF65-F5344CB8AC3E}">
        <p14:creationId xmlns:p14="http://schemas.microsoft.com/office/powerpoint/2010/main" val="27739645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jpeg"/><Relationship Id="rId3" Type="http://schemas.microsoft.com/office/2007/relationships/media" Target="../media/media2.mp3"/><Relationship Id="rId7" Type="http://schemas.openxmlformats.org/officeDocument/2006/relationships/image" Target="../media/image29.jpeg"/><Relationship Id="rId12" Type="http://schemas.openxmlformats.org/officeDocument/2006/relationships/image" Target="../media/image34.jpeg"/><Relationship Id="rId2" Type="http://schemas.openxmlformats.org/officeDocument/2006/relationships/audio" Target="../media/media1.mp3"/><Relationship Id="rId16" Type="http://schemas.openxmlformats.org/officeDocument/2006/relationships/image" Target="../media/image38.png"/><Relationship Id="rId1" Type="http://schemas.microsoft.com/office/2007/relationships/media" Target="../media/media1.mp3"/><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slideLayout" Target="../slideLayouts/slideLayout7.xml"/><Relationship Id="rId15" Type="http://schemas.openxmlformats.org/officeDocument/2006/relationships/image" Target="../media/image37.jpeg"/><Relationship Id="rId10" Type="http://schemas.openxmlformats.org/officeDocument/2006/relationships/image" Target="../media/image32.jpeg"/><Relationship Id="rId4" Type="http://schemas.openxmlformats.org/officeDocument/2006/relationships/audio" Target="../media/media2.mp3"/><Relationship Id="rId9" Type="http://schemas.openxmlformats.org/officeDocument/2006/relationships/image" Target="../media/image31.jpeg"/><Relationship Id="rId14" Type="http://schemas.openxmlformats.org/officeDocument/2006/relationships/image" Target="../media/image36.jpeg"/></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5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7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media" Target="../media/media4.aac"/><Relationship Id="rId7" Type="http://schemas.openxmlformats.org/officeDocument/2006/relationships/image" Target="../media/image106.jpeg"/><Relationship Id="rId2" Type="http://schemas.openxmlformats.org/officeDocument/2006/relationships/audio" Target="../media/media3.aac"/><Relationship Id="rId1" Type="http://schemas.microsoft.com/office/2007/relationships/media" Target="../media/media3.aac"/><Relationship Id="rId6" Type="http://schemas.openxmlformats.org/officeDocument/2006/relationships/image" Target="../media/image105.jpeg"/><Relationship Id="rId5" Type="http://schemas.openxmlformats.org/officeDocument/2006/relationships/slideLayout" Target="../slideLayouts/slideLayout1.xml"/><Relationship Id="rId4" Type="http://schemas.openxmlformats.org/officeDocument/2006/relationships/audio" Target="../media/media4.aac"/><Relationship Id="rId9" Type="http://schemas.openxmlformats.org/officeDocument/2006/relationships/image" Target="../media/image107.jpeg"/></Relationships>
</file>

<file path=ppt/slides/_rels/slide7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084A523F-567F-2C94-98E4-33AD01E2C1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966857"/>
          </a:xfrm>
          <a:prstGeom prst="rect">
            <a:avLst/>
          </a:prstGeom>
        </p:spPr>
      </p:pic>
      <p:sp>
        <p:nvSpPr>
          <p:cNvPr id="5" name="مستطيل: زوايا مستديرة 4">
            <a:extLst>
              <a:ext uri="{FF2B5EF4-FFF2-40B4-BE49-F238E27FC236}">
                <a16:creationId xmlns:a16="http://schemas.microsoft.com/office/drawing/2014/main" id="{7A6FFE59-D294-D175-E86C-BB6F3B4FE43A}"/>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١١</a:t>
            </a:r>
          </a:p>
        </p:txBody>
      </p:sp>
    </p:spTree>
    <p:extLst>
      <p:ext uri="{BB962C8B-B14F-4D97-AF65-F5344CB8AC3E}">
        <p14:creationId xmlns:p14="http://schemas.microsoft.com/office/powerpoint/2010/main" val="3036774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04DBDEFA-89AF-34FC-501A-C04B85F0479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4000" cy="6863202"/>
          </a:xfrm>
          <a:prstGeom prst="rect">
            <a:avLst/>
          </a:prstGeom>
        </p:spPr>
      </p:pic>
      <p:sp>
        <p:nvSpPr>
          <p:cNvPr id="4" name="مستطيل: زوايا مستديرة 3">
            <a:extLst>
              <a:ext uri="{FF2B5EF4-FFF2-40B4-BE49-F238E27FC236}">
                <a16:creationId xmlns:a16="http://schemas.microsoft.com/office/drawing/2014/main" id="{7A2A572C-8134-DA86-6286-40836D13A033}"/>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١٩</a:t>
            </a:r>
          </a:p>
        </p:txBody>
      </p:sp>
      <p:sp>
        <p:nvSpPr>
          <p:cNvPr id="5" name="مربع نص 4">
            <a:extLst>
              <a:ext uri="{FF2B5EF4-FFF2-40B4-BE49-F238E27FC236}">
                <a16:creationId xmlns:a16="http://schemas.microsoft.com/office/drawing/2014/main" id="{9C7662EE-7DAF-D2DE-E20C-C17081E91778}"/>
              </a:ext>
            </a:extLst>
          </p:cNvPr>
          <p:cNvSpPr txBox="1"/>
          <p:nvPr/>
        </p:nvSpPr>
        <p:spPr>
          <a:xfrm>
            <a:off x="1567543" y="1541650"/>
            <a:ext cx="4836553" cy="461665"/>
          </a:xfrm>
          <a:prstGeom prst="rect">
            <a:avLst/>
          </a:prstGeom>
          <a:noFill/>
        </p:spPr>
        <p:txBody>
          <a:bodyPr wrap="square" rtlCol="1">
            <a:spAutoFit/>
          </a:bodyPr>
          <a:lstStyle/>
          <a:p>
            <a:pPr algn="r"/>
            <a:r>
              <a:rPr lang="ar-SA" sz="2400" b="1" dirty="0">
                <a:solidFill>
                  <a:srgbClr val="FF0000"/>
                </a:solidFill>
              </a:rPr>
              <a:t>لأن الهمزة مفتوحة وما قبلها مفتوح</a:t>
            </a:r>
            <a:endParaRPr lang="ar-SA" sz="2400" b="1" dirty="0">
              <a:solidFill>
                <a:srgbClr val="002060"/>
              </a:solidFill>
            </a:endParaRPr>
          </a:p>
        </p:txBody>
      </p:sp>
      <p:sp>
        <p:nvSpPr>
          <p:cNvPr id="6" name="مربع نص 5">
            <a:extLst>
              <a:ext uri="{FF2B5EF4-FFF2-40B4-BE49-F238E27FC236}">
                <a16:creationId xmlns:a16="http://schemas.microsoft.com/office/drawing/2014/main" id="{E0282C54-9B66-5B06-CD35-C8F0BE1792E5}"/>
              </a:ext>
            </a:extLst>
          </p:cNvPr>
          <p:cNvSpPr txBox="1"/>
          <p:nvPr/>
        </p:nvSpPr>
        <p:spPr>
          <a:xfrm>
            <a:off x="1567543" y="2173021"/>
            <a:ext cx="4836553" cy="461665"/>
          </a:xfrm>
          <a:prstGeom prst="rect">
            <a:avLst/>
          </a:prstGeom>
          <a:noFill/>
        </p:spPr>
        <p:txBody>
          <a:bodyPr wrap="square" rtlCol="1">
            <a:spAutoFit/>
          </a:bodyPr>
          <a:lstStyle/>
          <a:p>
            <a:pPr algn="r"/>
            <a:r>
              <a:rPr lang="ar-SA" sz="2400" b="1" dirty="0">
                <a:solidFill>
                  <a:srgbClr val="FF0000"/>
                </a:solidFill>
              </a:rPr>
              <a:t>لأن الهمزة مفتوحة وما قبلها مكسور</a:t>
            </a:r>
            <a:endParaRPr lang="ar-SA" sz="2400" b="1" dirty="0">
              <a:solidFill>
                <a:srgbClr val="002060"/>
              </a:solidFill>
            </a:endParaRPr>
          </a:p>
        </p:txBody>
      </p:sp>
      <p:sp>
        <p:nvSpPr>
          <p:cNvPr id="7" name="مربع نص 6">
            <a:extLst>
              <a:ext uri="{FF2B5EF4-FFF2-40B4-BE49-F238E27FC236}">
                <a16:creationId xmlns:a16="http://schemas.microsoft.com/office/drawing/2014/main" id="{848DC042-1173-93FC-211F-4E9D28708330}"/>
              </a:ext>
            </a:extLst>
          </p:cNvPr>
          <p:cNvSpPr txBox="1"/>
          <p:nvPr/>
        </p:nvSpPr>
        <p:spPr>
          <a:xfrm>
            <a:off x="1567543" y="2872840"/>
            <a:ext cx="4836553" cy="461665"/>
          </a:xfrm>
          <a:prstGeom prst="rect">
            <a:avLst/>
          </a:prstGeom>
          <a:noFill/>
        </p:spPr>
        <p:txBody>
          <a:bodyPr wrap="square" rtlCol="1">
            <a:spAutoFit/>
          </a:bodyPr>
          <a:lstStyle/>
          <a:p>
            <a:pPr algn="r"/>
            <a:r>
              <a:rPr lang="ar-SA" sz="2400" b="1" dirty="0">
                <a:solidFill>
                  <a:srgbClr val="FF0000"/>
                </a:solidFill>
              </a:rPr>
              <a:t>لأن الهمزة مضمومة وما قبلها مكسور</a:t>
            </a:r>
            <a:endParaRPr lang="ar-SA" sz="2400" b="1" dirty="0">
              <a:solidFill>
                <a:srgbClr val="002060"/>
              </a:solidFill>
            </a:endParaRPr>
          </a:p>
        </p:txBody>
      </p:sp>
      <p:sp>
        <p:nvSpPr>
          <p:cNvPr id="8" name="مربع نص 7">
            <a:extLst>
              <a:ext uri="{FF2B5EF4-FFF2-40B4-BE49-F238E27FC236}">
                <a16:creationId xmlns:a16="http://schemas.microsoft.com/office/drawing/2014/main" id="{3387D67E-5396-7FC1-DC58-E8F1BE6FBF53}"/>
              </a:ext>
            </a:extLst>
          </p:cNvPr>
          <p:cNvSpPr txBox="1"/>
          <p:nvPr/>
        </p:nvSpPr>
        <p:spPr>
          <a:xfrm>
            <a:off x="1567542" y="3859126"/>
            <a:ext cx="4836553" cy="461665"/>
          </a:xfrm>
          <a:prstGeom prst="rect">
            <a:avLst/>
          </a:prstGeom>
          <a:noFill/>
        </p:spPr>
        <p:txBody>
          <a:bodyPr wrap="square" rtlCol="1">
            <a:spAutoFit/>
          </a:bodyPr>
          <a:lstStyle/>
          <a:p>
            <a:pPr algn="r"/>
            <a:r>
              <a:rPr lang="ar-SA" sz="2400" b="1" dirty="0">
                <a:solidFill>
                  <a:srgbClr val="FF0000"/>
                </a:solidFill>
              </a:rPr>
              <a:t>لأن الهمزة ساكنة وما قبلها مضموم</a:t>
            </a:r>
            <a:endParaRPr lang="ar-SA" sz="2400" b="1" dirty="0">
              <a:solidFill>
                <a:srgbClr val="002060"/>
              </a:solidFill>
            </a:endParaRPr>
          </a:p>
        </p:txBody>
      </p:sp>
    </p:spTree>
    <p:extLst>
      <p:ext uri="{BB962C8B-B14F-4D97-AF65-F5344CB8AC3E}">
        <p14:creationId xmlns:p14="http://schemas.microsoft.com/office/powerpoint/2010/main" val="57720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94-094">
            <a:extLst>
              <a:ext uri="{FF2B5EF4-FFF2-40B4-BE49-F238E27FC236}">
                <a16:creationId xmlns:a16="http://schemas.microsoft.com/office/drawing/2014/main" id="{D70AF07D-3CAE-4C39-AB25-350A3104913D}"/>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4" name="مستطيل: زوايا مستديرة 3">
            <a:extLst>
              <a:ext uri="{FF2B5EF4-FFF2-40B4-BE49-F238E27FC236}">
                <a16:creationId xmlns:a16="http://schemas.microsoft.com/office/drawing/2014/main" id="{685772FE-6C69-4E99-94DE-9B0BCD411CA6}"/>
              </a:ext>
            </a:extLst>
          </p:cNvPr>
          <p:cNvSpPr/>
          <p:nvPr/>
        </p:nvSpPr>
        <p:spPr>
          <a:xfrm>
            <a:off x="3707110" y="4521716"/>
            <a:ext cx="1728192" cy="4320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a:solidFill>
                  <a:schemeClr val="accent1">
                    <a:lumMod val="50000"/>
                  </a:schemeClr>
                </a:solidFill>
              </a:rPr>
              <a:t>أبي</a:t>
            </a:r>
          </a:p>
        </p:txBody>
      </p:sp>
      <p:sp>
        <p:nvSpPr>
          <p:cNvPr id="5" name="مستطيل: زوايا مستديرة 4">
            <a:extLst>
              <a:ext uri="{FF2B5EF4-FFF2-40B4-BE49-F238E27FC236}">
                <a16:creationId xmlns:a16="http://schemas.microsoft.com/office/drawing/2014/main" id="{EF9E5B43-F126-462E-B11C-CBFDC8D0C5C8}"/>
              </a:ext>
            </a:extLst>
          </p:cNvPr>
          <p:cNvSpPr/>
          <p:nvPr/>
        </p:nvSpPr>
        <p:spPr>
          <a:xfrm>
            <a:off x="3707110" y="2727329"/>
            <a:ext cx="1728192" cy="4320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FF0000"/>
                </a:solidFill>
              </a:rPr>
              <a:t>متواضع</a:t>
            </a:r>
          </a:p>
        </p:txBody>
      </p:sp>
      <p:sp>
        <p:nvSpPr>
          <p:cNvPr id="6" name="مستطيل: زوايا مستديرة 5">
            <a:extLst>
              <a:ext uri="{FF2B5EF4-FFF2-40B4-BE49-F238E27FC236}">
                <a16:creationId xmlns:a16="http://schemas.microsoft.com/office/drawing/2014/main" id="{2AC72D18-13AE-4892-BF15-27375CA4DEDA}"/>
              </a:ext>
            </a:extLst>
          </p:cNvPr>
          <p:cNvSpPr/>
          <p:nvPr/>
        </p:nvSpPr>
        <p:spPr>
          <a:xfrm>
            <a:off x="5939032" y="3429000"/>
            <a:ext cx="1728192" cy="4320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FF0000"/>
                </a:solidFill>
              </a:rPr>
              <a:t>صبور</a:t>
            </a:r>
          </a:p>
        </p:txBody>
      </p:sp>
      <p:sp>
        <p:nvSpPr>
          <p:cNvPr id="7" name="مستطيل: زوايا مستديرة 6">
            <a:extLst>
              <a:ext uri="{FF2B5EF4-FFF2-40B4-BE49-F238E27FC236}">
                <a16:creationId xmlns:a16="http://schemas.microsoft.com/office/drawing/2014/main" id="{FCFD86C2-4643-4A12-953A-49AECFF9D2A2}"/>
              </a:ext>
            </a:extLst>
          </p:cNvPr>
          <p:cNvSpPr/>
          <p:nvPr/>
        </p:nvSpPr>
        <p:spPr>
          <a:xfrm>
            <a:off x="5939032" y="4521716"/>
            <a:ext cx="1728192" cy="4320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FF0000"/>
                </a:solidFill>
              </a:rPr>
              <a:t>صادق</a:t>
            </a:r>
          </a:p>
        </p:txBody>
      </p:sp>
      <p:sp>
        <p:nvSpPr>
          <p:cNvPr id="8" name="مستطيل: زوايا مستديرة 7">
            <a:extLst>
              <a:ext uri="{FF2B5EF4-FFF2-40B4-BE49-F238E27FC236}">
                <a16:creationId xmlns:a16="http://schemas.microsoft.com/office/drawing/2014/main" id="{6EE329E9-3873-4C78-9220-8E51A9ACB9E2}"/>
              </a:ext>
            </a:extLst>
          </p:cNvPr>
          <p:cNvSpPr/>
          <p:nvPr/>
        </p:nvSpPr>
        <p:spPr>
          <a:xfrm>
            <a:off x="5939032" y="5473834"/>
            <a:ext cx="1728192" cy="4320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FF0000"/>
                </a:solidFill>
              </a:rPr>
              <a:t>ذكي</a:t>
            </a:r>
          </a:p>
        </p:txBody>
      </p:sp>
      <p:sp>
        <p:nvSpPr>
          <p:cNvPr id="9" name="مستطيل: زوايا مستديرة 8">
            <a:extLst>
              <a:ext uri="{FF2B5EF4-FFF2-40B4-BE49-F238E27FC236}">
                <a16:creationId xmlns:a16="http://schemas.microsoft.com/office/drawing/2014/main" id="{F7384F74-3270-4F7A-8D79-B4570912654C}"/>
              </a:ext>
            </a:extLst>
          </p:cNvPr>
          <p:cNvSpPr/>
          <p:nvPr/>
        </p:nvSpPr>
        <p:spPr>
          <a:xfrm>
            <a:off x="3707110" y="6100079"/>
            <a:ext cx="1728192" cy="4320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FF0000"/>
                </a:solidFill>
              </a:rPr>
              <a:t>لطيف</a:t>
            </a:r>
          </a:p>
        </p:txBody>
      </p:sp>
      <p:sp>
        <p:nvSpPr>
          <p:cNvPr id="10" name="مستطيل: زوايا مستديرة 9">
            <a:extLst>
              <a:ext uri="{FF2B5EF4-FFF2-40B4-BE49-F238E27FC236}">
                <a16:creationId xmlns:a16="http://schemas.microsoft.com/office/drawing/2014/main" id="{E315C7A3-67F4-4D36-87F7-97649DF31FB0}"/>
              </a:ext>
            </a:extLst>
          </p:cNvPr>
          <p:cNvSpPr/>
          <p:nvPr/>
        </p:nvSpPr>
        <p:spPr>
          <a:xfrm>
            <a:off x="1476777" y="5473834"/>
            <a:ext cx="1728192" cy="4320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FF0000"/>
                </a:solidFill>
              </a:rPr>
              <a:t>رشيق</a:t>
            </a:r>
          </a:p>
        </p:txBody>
      </p:sp>
      <p:sp>
        <p:nvSpPr>
          <p:cNvPr id="11" name="مستطيل: زوايا مستديرة 10">
            <a:extLst>
              <a:ext uri="{FF2B5EF4-FFF2-40B4-BE49-F238E27FC236}">
                <a16:creationId xmlns:a16="http://schemas.microsoft.com/office/drawing/2014/main" id="{682A29D7-93A4-46F1-B1D1-DDD553638509}"/>
              </a:ext>
            </a:extLst>
          </p:cNvPr>
          <p:cNvSpPr/>
          <p:nvPr/>
        </p:nvSpPr>
        <p:spPr>
          <a:xfrm>
            <a:off x="1366237" y="4521716"/>
            <a:ext cx="1728192" cy="4320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FF0000"/>
                </a:solidFill>
              </a:rPr>
              <a:t>كريم</a:t>
            </a:r>
          </a:p>
        </p:txBody>
      </p:sp>
      <p:sp>
        <p:nvSpPr>
          <p:cNvPr id="12" name="مستطيل: زوايا مستديرة 11">
            <a:extLst>
              <a:ext uri="{FF2B5EF4-FFF2-40B4-BE49-F238E27FC236}">
                <a16:creationId xmlns:a16="http://schemas.microsoft.com/office/drawing/2014/main" id="{7D23678E-28DF-442C-A092-1787AFD793B7}"/>
              </a:ext>
            </a:extLst>
          </p:cNvPr>
          <p:cNvSpPr/>
          <p:nvPr/>
        </p:nvSpPr>
        <p:spPr>
          <a:xfrm>
            <a:off x="1366237" y="3353574"/>
            <a:ext cx="1728192" cy="4320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FF0000"/>
                </a:solidFill>
              </a:rPr>
              <a:t>عطوف</a:t>
            </a:r>
          </a:p>
        </p:txBody>
      </p:sp>
      <p:sp>
        <p:nvSpPr>
          <p:cNvPr id="13" name="مستطيل: زوايا مستديرة 12">
            <a:extLst>
              <a:ext uri="{FF2B5EF4-FFF2-40B4-BE49-F238E27FC236}">
                <a16:creationId xmlns:a16="http://schemas.microsoft.com/office/drawing/2014/main" id="{BCB09825-937F-4758-AE2A-67D7F80C605C}"/>
              </a:ext>
            </a:extLst>
          </p:cNvPr>
          <p:cNvSpPr/>
          <p:nvPr/>
        </p:nvSpPr>
        <p:spPr>
          <a:xfrm>
            <a:off x="96982" y="6186437"/>
            <a:ext cx="669500"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١٠٢</a:t>
            </a:r>
          </a:p>
        </p:txBody>
      </p:sp>
    </p:spTree>
    <p:extLst>
      <p:ext uri="{BB962C8B-B14F-4D97-AF65-F5344CB8AC3E}">
        <p14:creationId xmlns:p14="http://schemas.microsoft.com/office/powerpoint/2010/main" val="60500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95-095">
            <a:extLst>
              <a:ext uri="{FF2B5EF4-FFF2-40B4-BE49-F238E27FC236}">
                <a16:creationId xmlns:a16="http://schemas.microsoft.com/office/drawing/2014/main" id="{C54D5C83-7E3E-4A6C-9F88-AFDC8705A223}"/>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3999" cy="6858000"/>
          </a:xfrm>
          <a:prstGeom prst="rect">
            <a:avLst/>
          </a:prstGeom>
        </p:spPr>
      </p:pic>
      <p:sp>
        <p:nvSpPr>
          <p:cNvPr id="4" name="مستطيل: زوايا مستديرة 3">
            <a:extLst>
              <a:ext uri="{FF2B5EF4-FFF2-40B4-BE49-F238E27FC236}">
                <a16:creationId xmlns:a16="http://schemas.microsoft.com/office/drawing/2014/main" id="{5638017A-AB21-4F0E-B4F6-B6F427C8DB98}"/>
              </a:ext>
            </a:extLst>
          </p:cNvPr>
          <p:cNvSpPr/>
          <p:nvPr/>
        </p:nvSpPr>
        <p:spPr>
          <a:xfrm>
            <a:off x="442451" y="618309"/>
            <a:ext cx="7034980" cy="4320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SA" sz="2400" b="1" dirty="0">
                <a:solidFill>
                  <a:srgbClr val="FF0000"/>
                </a:solidFill>
              </a:rPr>
              <a:t>يتميز أبي بالكرم والجود.</a:t>
            </a:r>
          </a:p>
        </p:txBody>
      </p:sp>
      <p:sp>
        <p:nvSpPr>
          <p:cNvPr id="5" name="مستطيل: زوايا مستديرة 4">
            <a:extLst>
              <a:ext uri="{FF2B5EF4-FFF2-40B4-BE49-F238E27FC236}">
                <a16:creationId xmlns:a16="http://schemas.microsoft.com/office/drawing/2014/main" id="{B9CB173B-6223-44E4-9BB0-C3EED1671FB9}"/>
              </a:ext>
            </a:extLst>
          </p:cNvPr>
          <p:cNvSpPr/>
          <p:nvPr/>
        </p:nvSpPr>
        <p:spPr>
          <a:xfrm>
            <a:off x="442451" y="1050357"/>
            <a:ext cx="7034980" cy="4320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SA" sz="2400" b="1" dirty="0">
                <a:solidFill>
                  <a:srgbClr val="FF0000"/>
                </a:solidFill>
              </a:rPr>
              <a:t>أبي يعطف على الفقراء والمحتاجين.</a:t>
            </a:r>
          </a:p>
        </p:txBody>
      </p:sp>
      <p:sp>
        <p:nvSpPr>
          <p:cNvPr id="6" name="مستطيل: زوايا مستديرة 5">
            <a:extLst>
              <a:ext uri="{FF2B5EF4-FFF2-40B4-BE49-F238E27FC236}">
                <a16:creationId xmlns:a16="http://schemas.microsoft.com/office/drawing/2014/main" id="{A7992FD8-32F4-4D90-8666-B865BE185E06}"/>
              </a:ext>
            </a:extLst>
          </p:cNvPr>
          <p:cNvSpPr/>
          <p:nvPr/>
        </p:nvSpPr>
        <p:spPr>
          <a:xfrm>
            <a:off x="442451" y="1452642"/>
            <a:ext cx="7034980" cy="4320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SA" sz="2400" b="1" dirty="0">
                <a:solidFill>
                  <a:srgbClr val="FF0000"/>
                </a:solidFill>
              </a:rPr>
              <a:t>أبي يتصف بالذكاء الحاد.</a:t>
            </a:r>
          </a:p>
        </p:txBody>
      </p:sp>
      <p:sp>
        <p:nvSpPr>
          <p:cNvPr id="7" name="مستطيل: زوايا مستديرة 6">
            <a:extLst>
              <a:ext uri="{FF2B5EF4-FFF2-40B4-BE49-F238E27FC236}">
                <a16:creationId xmlns:a16="http://schemas.microsoft.com/office/drawing/2014/main" id="{DC76492B-166E-49C9-B045-E7D2B82B7A0B}"/>
              </a:ext>
            </a:extLst>
          </p:cNvPr>
          <p:cNvSpPr/>
          <p:nvPr/>
        </p:nvSpPr>
        <p:spPr>
          <a:xfrm>
            <a:off x="442451" y="1813921"/>
            <a:ext cx="7034980" cy="4320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SA" sz="2400" b="1" dirty="0">
                <a:solidFill>
                  <a:srgbClr val="FF0000"/>
                </a:solidFill>
              </a:rPr>
              <a:t>أبي صادق في جميع حواراته.</a:t>
            </a:r>
          </a:p>
        </p:txBody>
      </p:sp>
      <p:sp>
        <p:nvSpPr>
          <p:cNvPr id="8" name="مستطيل: زوايا مستديرة 7">
            <a:extLst>
              <a:ext uri="{FF2B5EF4-FFF2-40B4-BE49-F238E27FC236}">
                <a16:creationId xmlns:a16="http://schemas.microsoft.com/office/drawing/2014/main" id="{31F06321-5417-4E3B-9F58-B9FA24146A49}"/>
              </a:ext>
            </a:extLst>
          </p:cNvPr>
          <p:cNvSpPr/>
          <p:nvPr/>
        </p:nvSpPr>
        <p:spPr>
          <a:xfrm>
            <a:off x="442451" y="2181698"/>
            <a:ext cx="7034980" cy="4320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SA" sz="2400" b="1" dirty="0">
                <a:solidFill>
                  <a:srgbClr val="FF0000"/>
                </a:solidFill>
              </a:rPr>
              <a:t>أبي رياضي ونشيط ويمتاز جسمه بالرشاقة.</a:t>
            </a:r>
          </a:p>
        </p:txBody>
      </p:sp>
      <p:sp>
        <p:nvSpPr>
          <p:cNvPr id="9" name="مستطيل: زوايا مستديرة 8">
            <a:extLst>
              <a:ext uri="{FF2B5EF4-FFF2-40B4-BE49-F238E27FC236}">
                <a16:creationId xmlns:a16="http://schemas.microsoft.com/office/drawing/2014/main" id="{57A0693E-799A-41AC-87C5-80B65A0E1B65}"/>
              </a:ext>
            </a:extLst>
          </p:cNvPr>
          <p:cNvSpPr/>
          <p:nvPr/>
        </p:nvSpPr>
        <p:spPr>
          <a:xfrm>
            <a:off x="387927" y="2581611"/>
            <a:ext cx="7034980" cy="4320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SA" sz="2400" b="1" dirty="0">
                <a:solidFill>
                  <a:srgbClr val="FF0000"/>
                </a:solidFill>
              </a:rPr>
              <a:t>أبي لطيف جدا في تعامله معنا.</a:t>
            </a:r>
          </a:p>
        </p:txBody>
      </p:sp>
      <p:sp>
        <p:nvSpPr>
          <p:cNvPr id="10" name="مستطيل: زوايا مستديرة 9">
            <a:extLst>
              <a:ext uri="{FF2B5EF4-FFF2-40B4-BE49-F238E27FC236}">
                <a16:creationId xmlns:a16="http://schemas.microsoft.com/office/drawing/2014/main" id="{AB689072-1E62-49F9-A140-B2235996BF45}"/>
              </a:ext>
            </a:extLst>
          </p:cNvPr>
          <p:cNvSpPr/>
          <p:nvPr/>
        </p:nvSpPr>
        <p:spPr>
          <a:xfrm>
            <a:off x="442451" y="2981523"/>
            <a:ext cx="7034980" cy="4320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SA" sz="2400" b="1" dirty="0">
                <a:solidFill>
                  <a:srgbClr val="FF0000"/>
                </a:solidFill>
              </a:rPr>
              <a:t>أبي صبور علينا في تربيتنا.</a:t>
            </a:r>
          </a:p>
        </p:txBody>
      </p:sp>
      <p:sp>
        <p:nvSpPr>
          <p:cNvPr id="11" name="مستطيل: زوايا مستديرة 10">
            <a:extLst>
              <a:ext uri="{FF2B5EF4-FFF2-40B4-BE49-F238E27FC236}">
                <a16:creationId xmlns:a16="http://schemas.microsoft.com/office/drawing/2014/main" id="{30446ACB-A6F3-47C3-9434-2116E63C1F26}"/>
              </a:ext>
            </a:extLst>
          </p:cNvPr>
          <p:cNvSpPr/>
          <p:nvPr/>
        </p:nvSpPr>
        <p:spPr>
          <a:xfrm>
            <a:off x="442451" y="4919761"/>
            <a:ext cx="7034980" cy="4320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72000" algn="r"/>
            <a:r>
              <a:rPr lang="ar-SA" sz="2800" b="1" dirty="0">
                <a:solidFill>
                  <a:schemeClr val="accent1">
                    <a:lumMod val="50000"/>
                  </a:schemeClr>
                </a:solidFill>
              </a:rPr>
              <a:t>يتميز أبي بكثير من الصفات الحسنة والجميلة, فهو لطيف جدا أثناء تعامله معنا وعطوف على الفقراء والمحتاجين ويتميز بالذكاء الحاد في إجابة أصعب الأسئلة وصادق في جميع كلامه ويتصف بالكرم والجود ويحب الرياضة ويمتاز جسمه بالرشاقة وهو </a:t>
            </a:r>
            <a:r>
              <a:rPr lang="ar-SA" sz="2800" b="1" dirty="0" err="1">
                <a:solidFill>
                  <a:schemeClr val="accent1">
                    <a:lumMod val="50000"/>
                  </a:schemeClr>
                </a:solidFill>
              </a:rPr>
              <a:t>لطیف</a:t>
            </a:r>
            <a:r>
              <a:rPr lang="ar-SA" sz="2800" b="1" dirty="0">
                <a:solidFill>
                  <a:schemeClr val="accent1">
                    <a:lumMod val="50000"/>
                  </a:schemeClr>
                </a:solidFill>
              </a:rPr>
              <a:t> معنا </a:t>
            </a:r>
            <a:r>
              <a:rPr lang="ar-SA" sz="2800" b="1" dirty="0" err="1">
                <a:solidFill>
                  <a:schemeClr val="accent1">
                    <a:lumMod val="50000"/>
                  </a:schemeClr>
                </a:solidFill>
              </a:rPr>
              <a:t>وصبورعلينا</a:t>
            </a:r>
            <a:r>
              <a:rPr lang="ar-SA" sz="2800" b="1" dirty="0">
                <a:solidFill>
                  <a:schemeClr val="accent1">
                    <a:lumMod val="50000"/>
                  </a:schemeClr>
                </a:solidFill>
              </a:rPr>
              <a:t> في تربيتنا.</a:t>
            </a:r>
          </a:p>
        </p:txBody>
      </p:sp>
      <p:sp>
        <p:nvSpPr>
          <p:cNvPr id="12" name="مستطيل: زوايا مستديرة 11">
            <a:extLst>
              <a:ext uri="{FF2B5EF4-FFF2-40B4-BE49-F238E27FC236}">
                <a16:creationId xmlns:a16="http://schemas.microsoft.com/office/drawing/2014/main" id="{86BEC879-D8F1-445E-9813-CF2FD4F5F94F}"/>
              </a:ext>
            </a:extLst>
          </p:cNvPr>
          <p:cNvSpPr/>
          <p:nvPr/>
        </p:nvSpPr>
        <p:spPr>
          <a:xfrm>
            <a:off x="96982" y="6186437"/>
            <a:ext cx="669500"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١٠٣</a:t>
            </a:r>
          </a:p>
        </p:txBody>
      </p:sp>
    </p:spTree>
    <p:extLst>
      <p:ext uri="{BB962C8B-B14F-4D97-AF65-F5344CB8AC3E}">
        <p14:creationId xmlns:p14="http://schemas.microsoft.com/office/powerpoint/2010/main" val="334117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صورة 14">
            <a:extLst>
              <a:ext uri="{FF2B5EF4-FFF2-40B4-BE49-F238E27FC236}">
                <a16:creationId xmlns:a16="http://schemas.microsoft.com/office/drawing/2014/main" id="{6FADCE72-1810-364B-DA72-2BECB790DB2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4000" cy="6862070"/>
          </a:xfrm>
          <a:prstGeom prst="rect">
            <a:avLst/>
          </a:prstGeom>
        </p:spPr>
      </p:pic>
      <p:sp>
        <p:nvSpPr>
          <p:cNvPr id="4" name="مربع نص 3">
            <a:extLst>
              <a:ext uri="{FF2B5EF4-FFF2-40B4-BE49-F238E27FC236}">
                <a16:creationId xmlns:a16="http://schemas.microsoft.com/office/drawing/2014/main" id="{DA23A53A-F2B2-4E62-BE19-BEB80E5EEB13}"/>
              </a:ext>
            </a:extLst>
          </p:cNvPr>
          <p:cNvSpPr txBox="1"/>
          <p:nvPr/>
        </p:nvSpPr>
        <p:spPr>
          <a:xfrm>
            <a:off x="692189" y="1753547"/>
            <a:ext cx="1659271" cy="461665"/>
          </a:xfrm>
          <a:prstGeom prst="rect">
            <a:avLst/>
          </a:prstGeom>
          <a:noFill/>
        </p:spPr>
        <p:txBody>
          <a:bodyPr wrap="square" rtlCol="1">
            <a:spAutoFit/>
          </a:bodyPr>
          <a:lstStyle/>
          <a:p>
            <a:pPr algn="r"/>
            <a:r>
              <a:rPr lang="ar-SA" sz="2400" b="1" dirty="0">
                <a:solidFill>
                  <a:srgbClr val="FF0000"/>
                </a:solidFill>
              </a:rPr>
              <a:t>حنطي </a:t>
            </a:r>
          </a:p>
        </p:txBody>
      </p:sp>
      <p:sp>
        <p:nvSpPr>
          <p:cNvPr id="5" name="مربع نص 4">
            <a:extLst>
              <a:ext uri="{FF2B5EF4-FFF2-40B4-BE49-F238E27FC236}">
                <a16:creationId xmlns:a16="http://schemas.microsoft.com/office/drawing/2014/main" id="{300DD4E8-777D-42A6-8F61-44C1957B822F}"/>
              </a:ext>
            </a:extLst>
          </p:cNvPr>
          <p:cNvSpPr txBox="1"/>
          <p:nvPr/>
        </p:nvSpPr>
        <p:spPr>
          <a:xfrm>
            <a:off x="2214012" y="2153217"/>
            <a:ext cx="1659271" cy="461665"/>
          </a:xfrm>
          <a:prstGeom prst="rect">
            <a:avLst/>
          </a:prstGeom>
          <a:noFill/>
        </p:spPr>
        <p:txBody>
          <a:bodyPr wrap="square" rtlCol="1">
            <a:spAutoFit/>
          </a:bodyPr>
          <a:lstStyle/>
          <a:p>
            <a:pPr algn="r"/>
            <a:r>
              <a:rPr lang="ar-SA" sz="2400" b="1" dirty="0">
                <a:solidFill>
                  <a:srgbClr val="FF0000"/>
                </a:solidFill>
              </a:rPr>
              <a:t>الوجه </a:t>
            </a:r>
          </a:p>
        </p:txBody>
      </p:sp>
      <p:sp>
        <p:nvSpPr>
          <p:cNvPr id="6" name="مربع نص 5">
            <a:extLst>
              <a:ext uri="{FF2B5EF4-FFF2-40B4-BE49-F238E27FC236}">
                <a16:creationId xmlns:a16="http://schemas.microsoft.com/office/drawing/2014/main" id="{078C18CC-049E-4C8C-9E8D-2DA22D1D2CA7}"/>
              </a:ext>
            </a:extLst>
          </p:cNvPr>
          <p:cNvSpPr txBox="1"/>
          <p:nvPr/>
        </p:nvSpPr>
        <p:spPr>
          <a:xfrm>
            <a:off x="2214012" y="2554425"/>
            <a:ext cx="1659271" cy="461665"/>
          </a:xfrm>
          <a:prstGeom prst="rect">
            <a:avLst/>
          </a:prstGeom>
          <a:noFill/>
        </p:spPr>
        <p:txBody>
          <a:bodyPr wrap="square" rtlCol="1">
            <a:spAutoFit/>
          </a:bodyPr>
          <a:lstStyle/>
          <a:p>
            <a:pPr algn="r"/>
            <a:r>
              <a:rPr lang="ar-SA" sz="2400" b="1" dirty="0">
                <a:solidFill>
                  <a:srgbClr val="FF0000"/>
                </a:solidFill>
              </a:rPr>
              <a:t>الجبين </a:t>
            </a:r>
          </a:p>
        </p:txBody>
      </p:sp>
      <p:sp>
        <p:nvSpPr>
          <p:cNvPr id="7" name="مربع نص 6">
            <a:extLst>
              <a:ext uri="{FF2B5EF4-FFF2-40B4-BE49-F238E27FC236}">
                <a16:creationId xmlns:a16="http://schemas.microsoft.com/office/drawing/2014/main" id="{6E080975-35C8-474C-81C0-5639F005C3E2}"/>
              </a:ext>
            </a:extLst>
          </p:cNvPr>
          <p:cNvSpPr txBox="1"/>
          <p:nvPr/>
        </p:nvSpPr>
        <p:spPr>
          <a:xfrm>
            <a:off x="964639" y="2979777"/>
            <a:ext cx="1659271" cy="461665"/>
          </a:xfrm>
          <a:prstGeom prst="rect">
            <a:avLst/>
          </a:prstGeom>
          <a:noFill/>
        </p:spPr>
        <p:txBody>
          <a:bodyPr wrap="square" rtlCol="1">
            <a:spAutoFit/>
          </a:bodyPr>
          <a:lstStyle/>
          <a:p>
            <a:pPr algn="r"/>
            <a:r>
              <a:rPr lang="ar-SA" sz="2400" b="1" dirty="0">
                <a:solidFill>
                  <a:srgbClr val="FF0000"/>
                </a:solidFill>
              </a:rPr>
              <a:t>سوداء قصيرة </a:t>
            </a:r>
          </a:p>
        </p:txBody>
      </p:sp>
      <p:sp>
        <p:nvSpPr>
          <p:cNvPr id="8" name="مربع نص 7">
            <a:extLst>
              <a:ext uri="{FF2B5EF4-FFF2-40B4-BE49-F238E27FC236}">
                <a16:creationId xmlns:a16="http://schemas.microsoft.com/office/drawing/2014/main" id="{BED490AD-448C-4540-8D67-A2A228003A0F}"/>
              </a:ext>
            </a:extLst>
          </p:cNvPr>
          <p:cNvSpPr txBox="1"/>
          <p:nvPr/>
        </p:nvSpPr>
        <p:spPr>
          <a:xfrm>
            <a:off x="717896" y="4335991"/>
            <a:ext cx="1659271" cy="461665"/>
          </a:xfrm>
          <a:prstGeom prst="rect">
            <a:avLst/>
          </a:prstGeom>
          <a:noFill/>
        </p:spPr>
        <p:txBody>
          <a:bodyPr wrap="square" rtlCol="1">
            <a:spAutoFit/>
          </a:bodyPr>
          <a:lstStyle/>
          <a:p>
            <a:pPr algn="r"/>
            <a:r>
              <a:rPr lang="ar-SA" sz="2400" b="1" dirty="0">
                <a:solidFill>
                  <a:srgbClr val="FF0000"/>
                </a:solidFill>
              </a:rPr>
              <a:t>طويلة </a:t>
            </a:r>
          </a:p>
        </p:txBody>
      </p:sp>
      <p:sp>
        <p:nvSpPr>
          <p:cNvPr id="9" name="مربع نص 8">
            <a:extLst>
              <a:ext uri="{FF2B5EF4-FFF2-40B4-BE49-F238E27FC236}">
                <a16:creationId xmlns:a16="http://schemas.microsoft.com/office/drawing/2014/main" id="{3ED3F083-02C9-4880-B3F5-64C7D98464C5}"/>
              </a:ext>
            </a:extLst>
          </p:cNvPr>
          <p:cNvSpPr txBox="1"/>
          <p:nvPr/>
        </p:nvSpPr>
        <p:spPr>
          <a:xfrm>
            <a:off x="692188" y="4751144"/>
            <a:ext cx="1659271" cy="461665"/>
          </a:xfrm>
          <a:prstGeom prst="rect">
            <a:avLst/>
          </a:prstGeom>
          <a:noFill/>
        </p:spPr>
        <p:txBody>
          <a:bodyPr wrap="square" rtlCol="1">
            <a:spAutoFit/>
          </a:bodyPr>
          <a:lstStyle/>
          <a:p>
            <a:pPr algn="r"/>
            <a:r>
              <a:rPr lang="ar-SA" sz="2400" b="1" dirty="0">
                <a:solidFill>
                  <a:srgbClr val="FF0000"/>
                </a:solidFill>
              </a:rPr>
              <a:t>بيضاء </a:t>
            </a:r>
          </a:p>
        </p:txBody>
      </p:sp>
      <p:sp>
        <p:nvSpPr>
          <p:cNvPr id="10" name="مربع نص 9">
            <a:extLst>
              <a:ext uri="{FF2B5EF4-FFF2-40B4-BE49-F238E27FC236}">
                <a16:creationId xmlns:a16="http://schemas.microsoft.com/office/drawing/2014/main" id="{8341569D-B108-406A-801A-83DBBB3D50D7}"/>
              </a:ext>
            </a:extLst>
          </p:cNvPr>
          <p:cNvSpPr txBox="1"/>
          <p:nvPr/>
        </p:nvSpPr>
        <p:spPr>
          <a:xfrm>
            <a:off x="2259180" y="5135330"/>
            <a:ext cx="1659271" cy="461665"/>
          </a:xfrm>
          <a:prstGeom prst="rect">
            <a:avLst/>
          </a:prstGeom>
          <a:noFill/>
        </p:spPr>
        <p:txBody>
          <a:bodyPr wrap="square" rtlCol="1">
            <a:spAutoFit/>
          </a:bodyPr>
          <a:lstStyle/>
          <a:p>
            <a:pPr algn="r"/>
            <a:r>
              <a:rPr lang="ar-SA" sz="2400" b="1" dirty="0">
                <a:solidFill>
                  <a:srgbClr val="FF0000"/>
                </a:solidFill>
              </a:rPr>
              <a:t>الوجه </a:t>
            </a:r>
          </a:p>
        </p:txBody>
      </p:sp>
      <p:sp>
        <p:nvSpPr>
          <p:cNvPr id="11" name="مربع نص 10">
            <a:extLst>
              <a:ext uri="{FF2B5EF4-FFF2-40B4-BE49-F238E27FC236}">
                <a16:creationId xmlns:a16="http://schemas.microsoft.com/office/drawing/2014/main" id="{EBF02929-0ACC-40A3-AFCF-7CDB43FED4D3}"/>
              </a:ext>
            </a:extLst>
          </p:cNvPr>
          <p:cNvSpPr txBox="1"/>
          <p:nvPr/>
        </p:nvSpPr>
        <p:spPr>
          <a:xfrm>
            <a:off x="2214012" y="5549700"/>
            <a:ext cx="1659271" cy="461665"/>
          </a:xfrm>
          <a:prstGeom prst="rect">
            <a:avLst/>
          </a:prstGeom>
          <a:noFill/>
        </p:spPr>
        <p:txBody>
          <a:bodyPr wrap="square" rtlCol="1">
            <a:spAutoFit/>
          </a:bodyPr>
          <a:lstStyle/>
          <a:p>
            <a:pPr algn="r"/>
            <a:r>
              <a:rPr lang="ar-SA" sz="2400" b="1" dirty="0">
                <a:solidFill>
                  <a:srgbClr val="FF0000"/>
                </a:solidFill>
              </a:rPr>
              <a:t>الأنف </a:t>
            </a:r>
          </a:p>
        </p:txBody>
      </p:sp>
      <p:sp>
        <p:nvSpPr>
          <p:cNvPr id="12" name="مربع نص 11">
            <a:extLst>
              <a:ext uri="{FF2B5EF4-FFF2-40B4-BE49-F238E27FC236}">
                <a16:creationId xmlns:a16="http://schemas.microsoft.com/office/drawing/2014/main" id="{B429C3E5-6772-45E2-9FEB-FD22486A5912}"/>
              </a:ext>
            </a:extLst>
          </p:cNvPr>
          <p:cNvSpPr txBox="1"/>
          <p:nvPr/>
        </p:nvSpPr>
        <p:spPr>
          <a:xfrm>
            <a:off x="767685" y="5934669"/>
            <a:ext cx="1659271" cy="461665"/>
          </a:xfrm>
          <a:prstGeom prst="rect">
            <a:avLst/>
          </a:prstGeom>
          <a:noFill/>
        </p:spPr>
        <p:txBody>
          <a:bodyPr wrap="square" rtlCol="1">
            <a:spAutoFit/>
          </a:bodyPr>
          <a:lstStyle/>
          <a:p>
            <a:pPr algn="r"/>
            <a:r>
              <a:rPr lang="ar-SA" sz="2400" b="1" dirty="0">
                <a:solidFill>
                  <a:srgbClr val="FF0000"/>
                </a:solidFill>
              </a:rPr>
              <a:t>أسود قصير</a:t>
            </a:r>
          </a:p>
        </p:txBody>
      </p:sp>
      <p:sp>
        <p:nvSpPr>
          <p:cNvPr id="13" name="مربع نص 12">
            <a:extLst>
              <a:ext uri="{FF2B5EF4-FFF2-40B4-BE49-F238E27FC236}">
                <a16:creationId xmlns:a16="http://schemas.microsoft.com/office/drawing/2014/main" id="{D0EF55C1-7D3D-4B62-8BFC-00D3BDE85BE7}"/>
              </a:ext>
            </a:extLst>
          </p:cNvPr>
          <p:cNvSpPr txBox="1"/>
          <p:nvPr/>
        </p:nvSpPr>
        <p:spPr>
          <a:xfrm>
            <a:off x="790269" y="6357987"/>
            <a:ext cx="1659271" cy="461665"/>
          </a:xfrm>
          <a:prstGeom prst="rect">
            <a:avLst/>
          </a:prstGeom>
          <a:noFill/>
        </p:spPr>
        <p:txBody>
          <a:bodyPr wrap="square" rtlCol="1">
            <a:spAutoFit/>
          </a:bodyPr>
          <a:lstStyle/>
          <a:p>
            <a:pPr algn="r"/>
            <a:r>
              <a:rPr lang="ar-SA" sz="2400" b="1" dirty="0">
                <a:solidFill>
                  <a:srgbClr val="FF0000"/>
                </a:solidFill>
              </a:rPr>
              <a:t>عسليتان </a:t>
            </a:r>
          </a:p>
        </p:txBody>
      </p:sp>
      <p:sp>
        <p:nvSpPr>
          <p:cNvPr id="14" name="مستطيل: زوايا مستديرة 13">
            <a:extLst>
              <a:ext uri="{FF2B5EF4-FFF2-40B4-BE49-F238E27FC236}">
                <a16:creationId xmlns:a16="http://schemas.microsoft.com/office/drawing/2014/main" id="{B8C74C80-83B4-4B99-BED9-E6B45E97868F}"/>
              </a:ext>
            </a:extLst>
          </p:cNvPr>
          <p:cNvSpPr/>
          <p:nvPr/>
        </p:nvSpPr>
        <p:spPr>
          <a:xfrm>
            <a:off x="96982" y="6186437"/>
            <a:ext cx="693287"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١٠٤</a:t>
            </a:r>
          </a:p>
        </p:txBody>
      </p:sp>
    </p:spTree>
    <p:extLst>
      <p:ext uri="{BB962C8B-B14F-4D97-AF65-F5344CB8AC3E}">
        <p14:creationId xmlns:p14="http://schemas.microsoft.com/office/powerpoint/2010/main" val="343529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97-097">
            <a:extLst>
              <a:ext uri="{FF2B5EF4-FFF2-40B4-BE49-F238E27FC236}">
                <a16:creationId xmlns:a16="http://schemas.microsoft.com/office/drawing/2014/main" id="{4BF95BFA-FF53-40D1-80BC-2328BD6313EA}"/>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4" name="مربع نص 3">
            <a:extLst>
              <a:ext uri="{FF2B5EF4-FFF2-40B4-BE49-F238E27FC236}">
                <a16:creationId xmlns:a16="http://schemas.microsoft.com/office/drawing/2014/main" id="{6650CFBC-9095-40A1-B898-095E8AA6D516}"/>
              </a:ext>
            </a:extLst>
          </p:cNvPr>
          <p:cNvSpPr txBox="1"/>
          <p:nvPr/>
        </p:nvSpPr>
        <p:spPr>
          <a:xfrm>
            <a:off x="1051843" y="1298135"/>
            <a:ext cx="5007716" cy="1569660"/>
          </a:xfrm>
          <a:prstGeom prst="rect">
            <a:avLst/>
          </a:prstGeom>
          <a:noFill/>
        </p:spPr>
        <p:txBody>
          <a:bodyPr wrap="square" rtlCol="1">
            <a:spAutoFit/>
          </a:bodyPr>
          <a:lstStyle/>
          <a:p>
            <a:pPr algn="r"/>
            <a:r>
              <a:rPr lang="ar-SA" sz="2400" b="1" dirty="0">
                <a:solidFill>
                  <a:srgbClr val="FF0000"/>
                </a:solidFill>
              </a:rPr>
              <a:t>    يقف أحمد على شرفة المسجد مرتديا ثوبا أبيضا </a:t>
            </a:r>
            <a:r>
              <a:rPr lang="ar-SA" sz="2400" b="1" dirty="0" err="1">
                <a:solidFill>
                  <a:srgbClr val="FF0000"/>
                </a:solidFill>
              </a:rPr>
              <a:t>وشماغا</a:t>
            </a:r>
            <a:r>
              <a:rPr lang="ar-SA" sz="2400" b="1" dirty="0">
                <a:solidFill>
                  <a:srgbClr val="FF0000"/>
                </a:solidFill>
              </a:rPr>
              <a:t> أحمرا وهو قصير القامة نحيف الجسم أبيض البشرة رافعا يديه للنداء.</a:t>
            </a:r>
          </a:p>
          <a:p>
            <a:pPr algn="r"/>
            <a:r>
              <a:rPr lang="ar-SA" sz="2400" b="1" dirty="0">
                <a:solidFill>
                  <a:srgbClr val="FF0000"/>
                </a:solidFill>
              </a:rPr>
              <a:t>    أحمد يحافظ على الصلاة وهو شخص رائع.</a:t>
            </a:r>
          </a:p>
        </p:txBody>
      </p:sp>
      <p:sp>
        <p:nvSpPr>
          <p:cNvPr id="5" name="مربع نص 4">
            <a:extLst>
              <a:ext uri="{FF2B5EF4-FFF2-40B4-BE49-F238E27FC236}">
                <a16:creationId xmlns:a16="http://schemas.microsoft.com/office/drawing/2014/main" id="{FF34AAE9-3739-4A15-8486-453167D42252}"/>
              </a:ext>
            </a:extLst>
          </p:cNvPr>
          <p:cNvSpPr txBox="1"/>
          <p:nvPr/>
        </p:nvSpPr>
        <p:spPr>
          <a:xfrm>
            <a:off x="1268118" y="5230663"/>
            <a:ext cx="4810652" cy="1569660"/>
          </a:xfrm>
          <a:prstGeom prst="rect">
            <a:avLst/>
          </a:prstGeom>
          <a:noFill/>
        </p:spPr>
        <p:txBody>
          <a:bodyPr wrap="square" rtlCol="1">
            <a:spAutoFit/>
          </a:bodyPr>
          <a:lstStyle/>
          <a:p>
            <a:pPr algn="r"/>
            <a:r>
              <a:rPr lang="ar-SA" sz="2400" b="1" dirty="0">
                <a:solidFill>
                  <a:srgbClr val="FF0000"/>
                </a:solidFill>
              </a:rPr>
              <a:t>   يعمل سمير طبيبا في المستشفى وهو أسود الشعر مستدير الوجه ضخم الرأس يملك عينين واسعتين ويرتدي معطفا أبيضا.</a:t>
            </a:r>
          </a:p>
          <a:p>
            <a:pPr algn="r"/>
            <a:r>
              <a:rPr lang="ar-SA" sz="2400" b="1" dirty="0">
                <a:solidFill>
                  <a:srgbClr val="FF0000"/>
                </a:solidFill>
              </a:rPr>
              <a:t>   سمير إنسان متواضع ومخلص في عمله.</a:t>
            </a:r>
          </a:p>
        </p:txBody>
      </p:sp>
      <p:sp>
        <p:nvSpPr>
          <p:cNvPr id="2" name="مربع نص 1">
            <a:extLst>
              <a:ext uri="{FF2B5EF4-FFF2-40B4-BE49-F238E27FC236}">
                <a16:creationId xmlns:a16="http://schemas.microsoft.com/office/drawing/2014/main" id="{2517A079-C65E-4EA7-B800-E5110F01B0F6}"/>
              </a:ext>
            </a:extLst>
          </p:cNvPr>
          <p:cNvSpPr txBox="1"/>
          <p:nvPr/>
        </p:nvSpPr>
        <p:spPr>
          <a:xfrm>
            <a:off x="1208738" y="3254671"/>
            <a:ext cx="4929412" cy="1569660"/>
          </a:xfrm>
          <a:prstGeom prst="rect">
            <a:avLst/>
          </a:prstGeom>
          <a:noFill/>
        </p:spPr>
        <p:txBody>
          <a:bodyPr wrap="square" rtlCol="1">
            <a:spAutoFit/>
          </a:bodyPr>
          <a:lstStyle/>
          <a:p>
            <a:pPr algn="r"/>
            <a:r>
              <a:rPr lang="ar-SA" sz="2400" b="1" dirty="0">
                <a:solidFill>
                  <a:srgbClr val="FF0000"/>
                </a:solidFill>
              </a:rPr>
              <a:t>    تجلس ريم في مكتبها للدراسة وهي تلبس ثوبا باللون الأزرق وترتدي الحجاب والابتسامة لا تفارقها ووجهها مشرق كالشمس.</a:t>
            </a:r>
          </a:p>
          <a:p>
            <a:pPr algn="r"/>
            <a:r>
              <a:rPr lang="ar-SA" sz="2400" b="1" dirty="0">
                <a:solidFill>
                  <a:srgbClr val="FF0000"/>
                </a:solidFill>
              </a:rPr>
              <a:t>    ريم طالبة مجتهدة ومحبوبة لدى الطالبات.</a:t>
            </a:r>
          </a:p>
        </p:txBody>
      </p:sp>
      <p:sp>
        <p:nvSpPr>
          <p:cNvPr id="6" name="مستطيل: زوايا مستديرة 5">
            <a:extLst>
              <a:ext uri="{FF2B5EF4-FFF2-40B4-BE49-F238E27FC236}">
                <a16:creationId xmlns:a16="http://schemas.microsoft.com/office/drawing/2014/main" id="{6F28146B-CAED-43AF-8EFD-9015A77EAD96}"/>
              </a:ext>
            </a:extLst>
          </p:cNvPr>
          <p:cNvSpPr/>
          <p:nvPr/>
        </p:nvSpPr>
        <p:spPr>
          <a:xfrm>
            <a:off x="96982" y="6186437"/>
            <a:ext cx="682947"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١٠٥</a:t>
            </a:r>
          </a:p>
        </p:txBody>
      </p:sp>
    </p:spTree>
    <p:extLst>
      <p:ext uri="{BB962C8B-B14F-4D97-AF65-F5344CB8AC3E}">
        <p14:creationId xmlns:p14="http://schemas.microsoft.com/office/powerpoint/2010/main" val="53736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98-098">
            <a:extLst>
              <a:ext uri="{FF2B5EF4-FFF2-40B4-BE49-F238E27FC236}">
                <a16:creationId xmlns:a16="http://schemas.microsoft.com/office/drawing/2014/main" id="{5FB05E6F-EB78-408F-9E87-91D7466753D1}"/>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4" name="مستطيل: زوايا مستديرة 3">
            <a:extLst>
              <a:ext uri="{FF2B5EF4-FFF2-40B4-BE49-F238E27FC236}">
                <a16:creationId xmlns:a16="http://schemas.microsoft.com/office/drawing/2014/main" id="{D05DF3F0-49B3-4459-81B0-02323E372D5B}"/>
              </a:ext>
            </a:extLst>
          </p:cNvPr>
          <p:cNvSpPr/>
          <p:nvPr/>
        </p:nvSpPr>
        <p:spPr>
          <a:xfrm>
            <a:off x="96982" y="6186437"/>
            <a:ext cx="669500"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١٠٦</a:t>
            </a:r>
          </a:p>
        </p:txBody>
      </p:sp>
    </p:spTree>
    <p:extLst>
      <p:ext uri="{BB962C8B-B14F-4D97-AF65-F5344CB8AC3E}">
        <p14:creationId xmlns:p14="http://schemas.microsoft.com/office/powerpoint/2010/main" val="10351963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99-099">
            <a:extLst>
              <a:ext uri="{FF2B5EF4-FFF2-40B4-BE49-F238E27FC236}">
                <a16:creationId xmlns:a16="http://schemas.microsoft.com/office/drawing/2014/main" id="{0FA5ADFB-4370-4E59-8F36-229DE5473DDC}"/>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مستطيل: زوايا مستديرة 3">
            <a:extLst>
              <a:ext uri="{FF2B5EF4-FFF2-40B4-BE49-F238E27FC236}">
                <a16:creationId xmlns:a16="http://schemas.microsoft.com/office/drawing/2014/main" id="{EB9C0A61-A2EA-4E19-BBB3-2074023EB381}"/>
              </a:ext>
            </a:extLst>
          </p:cNvPr>
          <p:cNvSpPr/>
          <p:nvPr/>
        </p:nvSpPr>
        <p:spPr>
          <a:xfrm>
            <a:off x="96982" y="6186437"/>
            <a:ext cx="669500"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١٠٧</a:t>
            </a:r>
          </a:p>
        </p:txBody>
      </p:sp>
    </p:spTree>
    <p:extLst>
      <p:ext uri="{BB962C8B-B14F-4D97-AF65-F5344CB8AC3E}">
        <p14:creationId xmlns:p14="http://schemas.microsoft.com/office/powerpoint/2010/main" val="59506726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ثاني -1443-187-187 (نسخ)">
            <a:extLst>
              <a:ext uri="{FF2B5EF4-FFF2-40B4-BE49-F238E27FC236}">
                <a16:creationId xmlns:a16="http://schemas.microsoft.com/office/drawing/2014/main" id="{371ED381-FD1D-4D8A-9541-F879BF70F283}"/>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مستطيل: زوايا مستديرة 3">
            <a:extLst>
              <a:ext uri="{FF2B5EF4-FFF2-40B4-BE49-F238E27FC236}">
                <a16:creationId xmlns:a16="http://schemas.microsoft.com/office/drawing/2014/main" id="{4DD44A51-3194-4BB5-9CAE-EEEAC97039ED}"/>
              </a:ext>
            </a:extLst>
          </p:cNvPr>
          <p:cNvSpPr/>
          <p:nvPr/>
        </p:nvSpPr>
        <p:spPr>
          <a:xfrm>
            <a:off x="91440" y="6296297"/>
            <a:ext cx="64008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20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١٠٨</a:t>
            </a:r>
          </a:p>
        </p:txBody>
      </p:sp>
    </p:spTree>
    <p:extLst>
      <p:ext uri="{BB962C8B-B14F-4D97-AF65-F5344CB8AC3E}">
        <p14:creationId xmlns:p14="http://schemas.microsoft.com/office/powerpoint/2010/main" val="127028662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ثاني -1443-188-188 (نسخ)">
            <a:extLst>
              <a:ext uri="{FF2B5EF4-FFF2-40B4-BE49-F238E27FC236}">
                <a16:creationId xmlns:a16="http://schemas.microsoft.com/office/drawing/2014/main" id="{9F31AF7E-E6F9-421F-855E-E027E37977EA}"/>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مربع نص 4">
            <a:extLst>
              <a:ext uri="{FF2B5EF4-FFF2-40B4-BE49-F238E27FC236}">
                <a16:creationId xmlns:a16="http://schemas.microsoft.com/office/drawing/2014/main" id="{A2FEFA77-301E-4185-B94E-587599EEE8E2}"/>
              </a:ext>
            </a:extLst>
          </p:cNvPr>
          <p:cNvSpPr txBox="1">
            <a:spLocks noChangeArrowheads="1"/>
          </p:cNvSpPr>
          <p:nvPr/>
        </p:nvSpPr>
        <p:spPr bwMode="auto">
          <a:xfrm>
            <a:off x="862150" y="2735034"/>
            <a:ext cx="3394710"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   </a:t>
            </a:r>
            <a:r>
              <a:rPr kumimoji="0" lang="ar-EG"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ورث تاجر دار</a:t>
            </a:r>
            <a:r>
              <a:rPr kumimoji="0" lang="ar-SA"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ا</a:t>
            </a:r>
            <a:r>
              <a:rPr kumimoji="0" lang="ar-EG"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 عن والده و</a:t>
            </a:r>
            <a:r>
              <a:rPr kumimoji="0" lang="ar-SA"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لـ</a:t>
            </a:r>
            <a:r>
              <a:rPr kumimoji="0" lang="ar-EG"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م</a:t>
            </a:r>
            <a:r>
              <a:rPr kumimoji="0" lang="ar-SA"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 </a:t>
            </a:r>
            <a:r>
              <a:rPr kumimoji="0" lang="ar-EG"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يفكر في بيعها حتى تراكمت</a:t>
            </a:r>
            <a:r>
              <a:rPr kumimoji="0" lang="ar-SA"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 </a:t>
            </a:r>
            <a:r>
              <a:rPr kumimoji="0" lang="ar-EG"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عليه الديون</a:t>
            </a:r>
            <a:r>
              <a:rPr kumimoji="0" lang="ar-SA"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 . </a:t>
            </a:r>
            <a:r>
              <a:rPr kumimoji="0" lang="ar-EG"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فع</a:t>
            </a:r>
            <a:r>
              <a:rPr kumimoji="0" lang="ar-SA"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ر</a:t>
            </a:r>
            <a:r>
              <a:rPr kumimoji="0" lang="ar-EG" altLang="ar-SA"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Arial" panose="020B0604020202020204" pitchFamily="34" charset="0"/>
              </a:rPr>
              <a:t>ضها</a:t>
            </a:r>
            <a:r>
              <a:rPr kumimoji="0" lang="ar-SA"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 </a:t>
            </a:r>
            <a:r>
              <a:rPr kumimoji="0" lang="ar-EG"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بمبلغ</a:t>
            </a:r>
            <a:r>
              <a:rPr kumimoji="0" lang="ar-SA"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 </a:t>
            </a:r>
            <a:r>
              <a:rPr kumimoji="0" lang="ar-EG" altLang="ar-SA"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Arial" panose="020B0604020202020204" pitchFamily="34" charset="0"/>
              </a:rPr>
              <a:t>کبیر</a:t>
            </a:r>
            <a:r>
              <a:rPr kumimoji="0" lang="ar-SA"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 </a:t>
            </a:r>
            <a:r>
              <a:rPr kumimoji="0" lang="ar-EG"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a:t>
            </a:r>
            <a:endParaRPr kumimoji="0" lang="ar-SA"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endParaRPr>
          </a:p>
          <a:p>
            <a:pPr marL="0" marR="0" lvl="0" indent="0" algn="r" defTabSz="457200" rtl="1" eaLnBrk="1" fontAlgn="auto" latinLnBrk="0" hangingPunct="1">
              <a:lnSpc>
                <a:spcPct val="100000"/>
              </a:lnSpc>
              <a:spcBef>
                <a:spcPts val="0"/>
              </a:spcBef>
              <a:spcAft>
                <a:spcPts val="0"/>
              </a:spcAft>
              <a:buClrTx/>
              <a:buSzTx/>
              <a:buFontTx/>
              <a:buNone/>
              <a:tabLst/>
              <a:defRPr/>
            </a:pPr>
            <a:endParaRPr kumimoji="0" lang="ar-SA" altLang="ar-SA" sz="16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endParaRP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   </a:t>
            </a:r>
            <a:r>
              <a:rPr kumimoji="0" lang="ar-EG"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فاستكثر المشترون </a:t>
            </a:r>
            <a:r>
              <a:rPr kumimoji="0" lang="ar-SA"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المبلغ</a:t>
            </a:r>
            <a:r>
              <a:rPr kumimoji="0" lang="ar-EG"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 </a:t>
            </a:r>
            <a:r>
              <a:rPr kumimoji="0" lang="ar-SA"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 </a:t>
            </a:r>
            <a:r>
              <a:rPr kumimoji="0" lang="ar-EG"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فبرر</a:t>
            </a:r>
            <a:r>
              <a:rPr kumimoji="0" lang="ar-SA"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 </a:t>
            </a:r>
            <a:r>
              <a:rPr kumimoji="0" lang="ar-EG"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ل</a:t>
            </a:r>
            <a:r>
              <a:rPr kumimoji="0" lang="ar-SA"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ـ</a:t>
            </a:r>
            <a:r>
              <a:rPr kumimoji="0" lang="ar-EG"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هم ذلك ب</a:t>
            </a:r>
            <a:r>
              <a:rPr kumimoji="0" lang="ar-SA"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ــ</a:t>
            </a:r>
            <a:r>
              <a:rPr kumimoji="0" lang="ar-EG"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أن ج</a:t>
            </a:r>
            <a:r>
              <a:rPr kumimoji="0" lang="ar-SA"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ـــ</a:t>
            </a:r>
            <a:r>
              <a:rPr kumimoji="0" lang="ar-EG"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ارها </a:t>
            </a:r>
            <a:endParaRPr kumimoji="0" lang="ar-SA"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endParaRP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EG"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يساوي</a:t>
            </a:r>
            <a:r>
              <a:rPr kumimoji="0" lang="ar-SA"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 </a:t>
            </a:r>
            <a:r>
              <a:rPr kumimoji="0" lang="ar-EG"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أكثر .</a:t>
            </a:r>
            <a:endParaRPr kumimoji="0" lang="ar-SA"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endParaRPr>
          </a:p>
          <a:p>
            <a:pPr marL="0" marR="0" lvl="0" indent="0" algn="r" defTabSz="457200" rtl="1" eaLnBrk="1" fontAlgn="auto" latinLnBrk="0" hangingPunct="1">
              <a:lnSpc>
                <a:spcPct val="100000"/>
              </a:lnSpc>
              <a:spcBef>
                <a:spcPts val="0"/>
              </a:spcBef>
              <a:spcAft>
                <a:spcPts val="0"/>
              </a:spcAft>
              <a:buClrTx/>
              <a:buSzTx/>
              <a:buFontTx/>
              <a:buNone/>
              <a:tabLst/>
              <a:defRPr/>
            </a:pPr>
            <a:endParaRPr kumimoji="0" lang="ar-SA" altLang="ar-SA" sz="16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endParaRP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   </a:t>
            </a:r>
            <a:r>
              <a:rPr kumimoji="0" lang="ar-EG"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ولما وصل الخبر ج</a:t>
            </a:r>
            <a:r>
              <a:rPr kumimoji="0" lang="ar-SA"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ـــ</a:t>
            </a:r>
            <a:r>
              <a:rPr kumimoji="0" lang="ar-EG"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اره تكفل</a:t>
            </a:r>
            <a:r>
              <a:rPr kumimoji="0" lang="ar-SA"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 </a:t>
            </a:r>
            <a:r>
              <a:rPr kumimoji="0" lang="ar-EG"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بسداد دينه ورفض أن ينتقل من</a:t>
            </a:r>
            <a:r>
              <a:rPr kumimoji="0" lang="ar-SA"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 </a:t>
            </a:r>
            <a:r>
              <a:rPr kumimoji="0" lang="ar-EG"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جواره .</a:t>
            </a:r>
          </a:p>
        </p:txBody>
      </p:sp>
      <p:sp>
        <p:nvSpPr>
          <p:cNvPr id="4" name="مستطيل: زوايا مستديرة 3">
            <a:extLst>
              <a:ext uri="{FF2B5EF4-FFF2-40B4-BE49-F238E27FC236}">
                <a16:creationId xmlns:a16="http://schemas.microsoft.com/office/drawing/2014/main" id="{15096110-10DE-4DEE-A23D-1BD5BB68C75A}"/>
              </a:ext>
            </a:extLst>
          </p:cNvPr>
          <p:cNvSpPr/>
          <p:nvPr/>
        </p:nvSpPr>
        <p:spPr>
          <a:xfrm>
            <a:off x="91440" y="6296297"/>
            <a:ext cx="64008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20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١٠٩</a:t>
            </a:r>
          </a:p>
        </p:txBody>
      </p:sp>
    </p:spTree>
    <p:extLst>
      <p:ext uri="{BB962C8B-B14F-4D97-AF65-F5344CB8AC3E}">
        <p14:creationId xmlns:p14="http://schemas.microsoft.com/office/powerpoint/2010/main" val="173343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ثاني -1443-189-189 (نسخ)">
            <a:extLst>
              <a:ext uri="{FF2B5EF4-FFF2-40B4-BE49-F238E27FC236}">
                <a16:creationId xmlns:a16="http://schemas.microsoft.com/office/drawing/2014/main" id="{A85D0F80-EB3E-44CF-A9B8-9C6E945C7FC2}"/>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مستطيل: زوايا مستديرة 3">
            <a:extLst>
              <a:ext uri="{FF2B5EF4-FFF2-40B4-BE49-F238E27FC236}">
                <a16:creationId xmlns:a16="http://schemas.microsoft.com/office/drawing/2014/main" id="{2E0F08BE-EA77-42F5-BF5D-F7356967B18C}"/>
              </a:ext>
            </a:extLst>
          </p:cNvPr>
          <p:cNvSpPr/>
          <p:nvPr/>
        </p:nvSpPr>
        <p:spPr>
          <a:xfrm>
            <a:off x="91440" y="6296297"/>
            <a:ext cx="64008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20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١١٠</a:t>
            </a:r>
          </a:p>
        </p:txBody>
      </p:sp>
    </p:spTree>
    <p:extLst>
      <p:ext uri="{BB962C8B-B14F-4D97-AF65-F5344CB8AC3E}">
        <p14:creationId xmlns:p14="http://schemas.microsoft.com/office/powerpoint/2010/main" val="11062659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ثاني -1443-190-190 (نسخ)">
            <a:extLst>
              <a:ext uri="{FF2B5EF4-FFF2-40B4-BE49-F238E27FC236}">
                <a16:creationId xmlns:a16="http://schemas.microsoft.com/office/drawing/2014/main" id="{015C4F10-EF78-4FEC-8564-1AF27FA567C4}"/>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مربع نص 4">
            <a:extLst>
              <a:ext uri="{FF2B5EF4-FFF2-40B4-BE49-F238E27FC236}">
                <a16:creationId xmlns:a16="http://schemas.microsoft.com/office/drawing/2014/main" id="{ED12F8E7-3BB6-4F13-8B93-619028B20AC6}"/>
              </a:ext>
            </a:extLst>
          </p:cNvPr>
          <p:cNvSpPr txBox="1">
            <a:spLocks noChangeArrowheads="1"/>
          </p:cNvSpPr>
          <p:nvPr/>
        </p:nvSpPr>
        <p:spPr bwMode="auto">
          <a:xfrm>
            <a:off x="1102687" y="3855825"/>
            <a:ext cx="489857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SA" altLang="ar-SA"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وصول ريان إلى جنيف</a:t>
            </a:r>
          </a:p>
        </p:txBody>
      </p:sp>
      <p:sp>
        <p:nvSpPr>
          <p:cNvPr id="6" name="مربع نص 5">
            <a:extLst>
              <a:ext uri="{FF2B5EF4-FFF2-40B4-BE49-F238E27FC236}">
                <a16:creationId xmlns:a16="http://schemas.microsoft.com/office/drawing/2014/main" id="{EF62FBB9-6147-40DF-ADD3-22E8ACB34B75}"/>
              </a:ext>
            </a:extLst>
          </p:cNvPr>
          <p:cNvSpPr txBox="1">
            <a:spLocks noChangeArrowheads="1"/>
          </p:cNvSpPr>
          <p:nvPr/>
        </p:nvSpPr>
        <p:spPr bwMode="auto">
          <a:xfrm>
            <a:off x="1102687" y="4426236"/>
            <a:ext cx="489857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SA" altLang="ar-SA"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استقبال عمه له في المطار</a:t>
            </a:r>
          </a:p>
        </p:txBody>
      </p:sp>
      <p:sp>
        <p:nvSpPr>
          <p:cNvPr id="7" name="مربع نص 6">
            <a:extLst>
              <a:ext uri="{FF2B5EF4-FFF2-40B4-BE49-F238E27FC236}">
                <a16:creationId xmlns:a16="http://schemas.microsoft.com/office/drawing/2014/main" id="{C6D9CB87-49B8-4629-9B26-AD4755049BF1}"/>
              </a:ext>
            </a:extLst>
          </p:cNvPr>
          <p:cNvSpPr txBox="1">
            <a:spLocks noChangeArrowheads="1"/>
          </p:cNvSpPr>
          <p:nvPr/>
        </p:nvSpPr>
        <p:spPr bwMode="auto">
          <a:xfrm>
            <a:off x="1102687" y="4984666"/>
            <a:ext cx="489857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SA" altLang="ar-SA"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سبب إرسال ريان رسالة لوالده</a:t>
            </a:r>
          </a:p>
        </p:txBody>
      </p:sp>
      <p:sp>
        <p:nvSpPr>
          <p:cNvPr id="8" name="مربع نص 7">
            <a:extLst>
              <a:ext uri="{FF2B5EF4-FFF2-40B4-BE49-F238E27FC236}">
                <a16:creationId xmlns:a16="http://schemas.microsoft.com/office/drawing/2014/main" id="{FACB5AEC-1D65-40C8-A954-B0B0C6B97B1B}"/>
              </a:ext>
            </a:extLst>
          </p:cNvPr>
          <p:cNvSpPr txBox="1">
            <a:spLocks noChangeArrowheads="1"/>
          </p:cNvSpPr>
          <p:nvPr/>
        </p:nvSpPr>
        <p:spPr bwMode="auto">
          <a:xfrm>
            <a:off x="1102687" y="5590394"/>
            <a:ext cx="489857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SA" altLang="ar-SA"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معلومات عن مدينة جنيف</a:t>
            </a:r>
          </a:p>
        </p:txBody>
      </p:sp>
      <p:sp>
        <p:nvSpPr>
          <p:cNvPr id="9" name="مربع نص 8">
            <a:extLst>
              <a:ext uri="{FF2B5EF4-FFF2-40B4-BE49-F238E27FC236}">
                <a16:creationId xmlns:a16="http://schemas.microsoft.com/office/drawing/2014/main" id="{2AA21A7C-DA67-4BC9-BDA5-169B2C9A8F22}"/>
              </a:ext>
            </a:extLst>
          </p:cNvPr>
          <p:cNvSpPr txBox="1">
            <a:spLocks noChangeArrowheads="1"/>
          </p:cNvSpPr>
          <p:nvPr/>
        </p:nvSpPr>
        <p:spPr bwMode="auto">
          <a:xfrm>
            <a:off x="1102687" y="6117292"/>
            <a:ext cx="489857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SA" altLang="ar-SA"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موعد عودة ريان إلى أرض الوطن</a:t>
            </a:r>
          </a:p>
        </p:txBody>
      </p:sp>
      <p:sp>
        <p:nvSpPr>
          <p:cNvPr id="10" name="مستطيل: زوايا مستديرة 9">
            <a:extLst>
              <a:ext uri="{FF2B5EF4-FFF2-40B4-BE49-F238E27FC236}">
                <a16:creationId xmlns:a16="http://schemas.microsoft.com/office/drawing/2014/main" id="{A61A175E-4B12-49CF-8ABB-7EC818775051}"/>
              </a:ext>
            </a:extLst>
          </p:cNvPr>
          <p:cNvSpPr/>
          <p:nvPr/>
        </p:nvSpPr>
        <p:spPr>
          <a:xfrm>
            <a:off x="91440" y="6296297"/>
            <a:ext cx="64008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20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١١١</a:t>
            </a:r>
          </a:p>
        </p:txBody>
      </p:sp>
    </p:spTree>
    <p:extLst>
      <p:ext uri="{BB962C8B-B14F-4D97-AF65-F5344CB8AC3E}">
        <p14:creationId xmlns:p14="http://schemas.microsoft.com/office/powerpoint/2010/main" val="118319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5"/>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5"/>
                                        </p:tgtEl>
                                        <p:attrNameLst>
                                          <p:attrName>ppt_y</p:attrName>
                                        </p:attrNameLst>
                                      </p:cBhvr>
                                      <p:tavLst>
                                        <p:tav tm="0">
                                          <p:val>
                                            <p:strVal val="#ppt_y"/>
                                          </p:val>
                                        </p:tav>
                                        <p:tav tm="100000">
                                          <p:val>
                                            <p:strVal val="#ppt_y"/>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8" presetClass="entr" presetSubtype="0" accel="5000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6" dur="1000" fill="hold"/>
                                        <p:tgtEl>
                                          <p:spTgt spid="6"/>
                                        </p:tgtEl>
                                        <p:attrNameLst>
                                          <p:attrName>ppt_x</p:attrName>
                                        </p:attrNameLst>
                                      </p:cBhvr>
                                      <p:tavLst>
                                        <p:tav tm="0">
                                          <p:val>
                                            <p:fltVal val="-1"/>
                                          </p:val>
                                        </p:tav>
                                        <p:tav tm="50000">
                                          <p:val>
                                            <p:fltVal val="0.95"/>
                                          </p:val>
                                        </p:tav>
                                        <p:tav tm="100000">
                                          <p:val>
                                            <p:strVal val="#ppt_x"/>
                                          </p:val>
                                        </p:tav>
                                      </p:tavLst>
                                    </p:anim>
                                    <p:anim calcmode="lin" valueType="num">
                                      <p:cBhvr>
                                        <p:cTn id="17" dur="1000" fill="hold"/>
                                        <p:tgtEl>
                                          <p:spTgt spid="6"/>
                                        </p:tgtEl>
                                        <p:attrNameLst>
                                          <p:attrName>ppt_y</p:attrName>
                                        </p:attrNameLst>
                                      </p:cBhvr>
                                      <p:tavLst>
                                        <p:tav tm="0">
                                          <p:val>
                                            <p:strVal val="#ppt_y"/>
                                          </p:val>
                                        </p:tav>
                                        <p:tav tm="100000">
                                          <p:val>
                                            <p:strVal val="#ppt_y"/>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8" presetClass="entr" presetSubtype="0" accel="5000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4" dur="1000" fill="hold"/>
                                        <p:tgtEl>
                                          <p:spTgt spid="7"/>
                                        </p:tgtEl>
                                        <p:attrNameLst>
                                          <p:attrName>ppt_x</p:attrName>
                                        </p:attrNameLst>
                                      </p:cBhvr>
                                      <p:tavLst>
                                        <p:tav tm="0">
                                          <p:val>
                                            <p:fltVal val="-1"/>
                                          </p:val>
                                        </p:tav>
                                        <p:tav tm="50000">
                                          <p:val>
                                            <p:fltVal val="0.95"/>
                                          </p:val>
                                        </p:tav>
                                        <p:tav tm="100000">
                                          <p:val>
                                            <p:strVal val="#ppt_x"/>
                                          </p:val>
                                        </p:tav>
                                      </p:tavLst>
                                    </p:anim>
                                    <p:anim calcmode="lin" valueType="num">
                                      <p:cBhvr>
                                        <p:cTn id="25" dur="1000" fill="hold"/>
                                        <p:tgtEl>
                                          <p:spTgt spid="7"/>
                                        </p:tgtEl>
                                        <p:attrNameLst>
                                          <p:attrName>ppt_y</p:attrName>
                                        </p:attrNameLst>
                                      </p:cBhvr>
                                      <p:tavLst>
                                        <p:tav tm="0">
                                          <p:val>
                                            <p:strVal val="#ppt_y"/>
                                          </p:val>
                                        </p:tav>
                                        <p:tav tm="100000">
                                          <p:val>
                                            <p:strVal val="#ppt_y"/>
                                          </p:val>
                                        </p:tav>
                                      </p:tavLst>
                                    </p:anim>
                                    <p:animEffect transition="in" filter="fade">
                                      <p:cBhvr>
                                        <p:cTn id="26" dur="1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48" presetClass="entr" presetSubtype="0" accel="5000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2" dur="1000" fill="hold"/>
                                        <p:tgtEl>
                                          <p:spTgt spid="8"/>
                                        </p:tgtEl>
                                        <p:attrNameLst>
                                          <p:attrName>ppt_x</p:attrName>
                                        </p:attrNameLst>
                                      </p:cBhvr>
                                      <p:tavLst>
                                        <p:tav tm="0">
                                          <p:val>
                                            <p:fltVal val="-1"/>
                                          </p:val>
                                        </p:tav>
                                        <p:tav tm="50000">
                                          <p:val>
                                            <p:fltVal val="0.95"/>
                                          </p:val>
                                        </p:tav>
                                        <p:tav tm="100000">
                                          <p:val>
                                            <p:strVal val="#ppt_x"/>
                                          </p:val>
                                        </p:tav>
                                      </p:tavLst>
                                    </p:anim>
                                    <p:anim calcmode="lin" valueType="num">
                                      <p:cBhvr>
                                        <p:cTn id="33" dur="1000" fill="hold"/>
                                        <p:tgtEl>
                                          <p:spTgt spid="8"/>
                                        </p:tgtEl>
                                        <p:attrNameLst>
                                          <p:attrName>ppt_y</p:attrName>
                                        </p:attrNameLst>
                                      </p:cBhvr>
                                      <p:tavLst>
                                        <p:tav tm="0">
                                          <p:val>
                                            <p:strVal val="#ppt_y"/>
                                          </p:val>
                                        </p:tav>
                                        <p:tav tm="100000">
                                          <p:val>
                                            <p:strVal val="#ppt_y"/>
                                          </p:val>
                                        </p:tav>
                                      </p:tavLst>
                                    </p:anim>
                                    <p:animEffect transition="in" filter="fade">
                                      <p:cBhvr>
                                        <p:cTn id="34" dur="1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8" presetClass="entr" presetSubtype="0" accel="5000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0" dur="1000" fill="hold"/>
                                        <p:tgtEl>
                                          <p:spTgt spid="9"/>
                                        </p:tgtEl>
                                        <p:attrNameLst>
                                          <p:attrName>ppt_x</p:attrName>
                                        </p:attrNameLst>
                                      </p:cBhvr>
                                      <p:tavLst>
                                        <p:tav tm="0">
                                          <p:val>
                                            <p:fltVal val="-1"/>
                                          </p:val>
                                        </p:tav>
                                        <p:tav tm="50000">
                                          <p:val>
                                            <p:fltVal val="0.95"/>
                                          </p:val>
                                        </p:tav>
                                        <p:tav tm="100000">
                                          <p:val>
                                            <p:strVal val="#ppt_x"/>
                                          </p:val>
                                        </p:tav>
                                      </p:tavLst>
                                    </p:anim>
                                    <p:anim calcmode="lin" valueType="num">
                                      <p:cBhvr>
                                        <p:cTn id="41" dur="1000" fill="hold"/>
                                        <p:tgtEl>
                                          <p:spTgt spid="9"/>
                                        </p:tgtEl>
                                        <p:attrNameLst>
                                          <p:attrName>ppt_y</p:attrName>
                                        </p:attrNameLst>
                                      </p:cBhvr>
                                      <p:tavLst>
                                        <p:tav tm="0">
                                          <p:val>
                                            <p:strVal val="#ppt_y"/>
                                          </p:val>
                                        </p:tav>
                                        <p:tav tm="100000">
                                          <p:val>
                                            <p:strVal val="#ppt_y"/>
                                          </p:val>
                                        </p:tav>
                                      </p:tavLst>
                                    </p:anim>
                                    <p:animEffect transition="in" filter="fade">
                                      <p:cBhvr>
                                        <p:cTn id="4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D3D51EF6-CADE-5576-441A-29CB5CA0102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4" name="مستطيل: زوايا مستديرة 3">
            <a:extLst>
              <a:ext uri="{FF2B5EF4-FFF2-40B4-BE49-F238E27FC236}">
                <a16:creationId xmlns:a16="http://schemas.microsoft.com/office/drawing/2014/main" id="{3A2EF612-D0F9-89EC-6CA7-61A8F5E2B2FC}"/>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٢٠</a:t>
            </a:r>
          </a:p>
        </p:txBody>
      </p:sp>
      <p:sp>
        <p:nvSpPr>
          <p:cNvPr id="5" name="مربع نص 4">
            <a:extLst>
              <a:ext uri="{FF2B5EF4-FFF2-40B4-BE49-F238E27FC236}">
                <a16:creationId xmlns:a16="http://schemas.microsoft.com/office/drawing/2014/main" id="{175A8B5D-BB60-BCAE-9510-ADAFB912A19C}"/>
              </a:ext>
            </a:extLst>
          </p:cNvPr>
          <p:cNvSpPr txBox="1"/>
          <p:nvPr/>
        </p:nvSpPr>
        <p:spPr>
          <a:xfrm>
            <a:off x="2423886" y="278907"/>
            <a:ext cx="4836553" cy="461665"/>
          </a:xfrm>
          <a:prstGeom prst="rect">
            <a:avLst/>
          </a:prstGeom>
          <a:noFill/>
        </p:spPr>
        <p:txBody>
          <a:bodyPr wrap="square" rtlCol="1">
            <a:spAutoFit/>
          </a:bodyPr>
          <a:lstStyle/>
          <a:p>
            <a:pPr algn="r"/>
            <a:r>
              <a:rPr lang="ar-SA" sz="2400" b="1" dirty="0">
                <a:solidFill>
                  <a:srgbClr val="FF0000"/>
                </a:solidFill>
              </a:rPr>
              <a:t>تحديات طبيعية واجتماعية</a:t>
            </a:r>
            <a:endParaRPr lang="ar-SA" sz="2400" b="1" dirty="0">
              <a:solidFill>
                <a:srgbClr val="002060"/>
              </a:solidFill>
            </a:endParaRPr>
          </a:p>
        </p:txBody>
      </p:sp>
      <p:sp>
        <p:nvSpPr>
          <p:cNvPr id="6" name="مستطيل: زوايا مستديرة 5">
            <a:extLst>
              <a:ext uri="{FF2B5EF4-FFF2-40B4-BE49-F238E27FC236}">
                <a16:creationId xmlns:a16="http://schemas.microsoft.com/office/drawing/2014/main" id="{AADFC21A-1219-0F42-F9B4-4ED54F8DF05A}"/>
              </a:ext>
            </a:extLst>
          </p:cNvPr>
          <p:cNvSpPr/>
          <p:nvPr/>
        </p:nvSpPr>
        <p:spPr>
          <a:xfrm>
            <a:off x="4572000" y="1857829"/>
            <a:ext cx="3048000" cy="31931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ستطيل: زوايا مستديرة 6">
            <a:extLst>
              <a:ext uri="{FF2B5EF4-FFF2-40B4-BE49-F238E27FC236}">
                <a16:creationId xmlns:a16="http://schemas.microsoft.com/office/drawing/2014/main" id="{2F78DFFB-06FF-37C9-EE69-356380C036CE}"/>
              </a:ext>
            </a:extLst>
          </p:cNvPr>
          <p:cNvSpPr/>
          <p:nvPr/>
        </p:nvSpPr>
        <p:spPr>
          <a:xfrm>
            <a:off x="4978400" y="2467772"/>
            <a:ext cx="2612571" cy="31931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زوايا مستديرة 7">
            <a:extLst>
              <a:ext uri="{FF2B5EF4-FFF2-40B4-BE49-F238E27FC236}">
                <a16:creationId xmlns:a16="http://schemas.microsoft.com/office/drawing/2014/main" id="{B2914CB6-F5C5-EC9B-F7D5-D23D61A8A869}"/>
              </a:ext>
            </a:extLst>
          </p:cNvPr>
          <p:cNvSpPr/>
          <p:nvPr/>
        </p:nvSpPr>
        <p:spPr>
          <a:xfrm>
            <a:off x="4107543" y="4183743"/>
            <a:ext cx="3512457" cy="31931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ربع نص 8">
            <a:extLst>
              <a:ext uri="{FF2B5EF4-FFF2-40B4-BE49-F238E27FC236}">
                <a16:creationId xmlns:a16="http://schemas.microsoft.com/office/drawing/2014/main" id="{CD97469A-B140-753D-C3A1-CF05D4A2EE8C}"/>
              </a:ext>
            </a:extLst>
          </p:cNvPr>
          <p:cNvSpPr txBox="1"/>
          <p:nvPr/>
        </p:nvSpPr>
        <p:spPr>
          <a:xfrm>
            <a:off x="4484914" y="4742048"/>
            <a:ext cx="1712685" cy="461665"/>
          </a:xfrm>
          <a:prstGeom prst="rect">
            <a:avLst/>
          </a:prstGeom>
          <a:noFill/>
        </p:spPr>
        <p:txBody>
          <a:bodyPr wrap="square" rtlCol="1">
            <a:spAutoFit/>
          </a:bodyPr>
          <a:lstStyle/>
          <a:p>
            <a:pPr algn="r"/>
            <a:r>
              <a:rPr lang="ar-SA" sz="2400" b="1" dirty="0">
                <a:solidFill>
                  <a:srgbClr val="FF0000"/>
                </a:solidFill>
              </a:rPr>
              <a:t>تستهلك</a:t>
            </a:r>
            <a:endParaRPr lang="ar-SA" sz="2400" b="1" dirty="0">
              <a:solidFill>
                <a:srgbClr val="002060"/>
              </a:solidFill>
            </a:endParaRPr>
          </a:p>
        </p:txBody>
      </p:sp>
      <p:sp>
        <p:nvSpPr>
          <p:cNvPr id="10" name="مربع نص 9">
            <a:extLst>
              <a:ext uri="{FF2B5EF4-FFF2-40B4-BE49-F238E27FC236}">
                <a16:creationId xmlns:a16="http://schemas.microsoft.com/office/drawing/2014/main" id="{0365F479-A684-A23B-31A2-95D43BF5B6ED}"/>
              </a:ext>
            </a:extLst>
          </p:cNvPr>
          <p:cNvSpPr txBox="1"/>
          <p:nvPr/>
        </p:nvSpPr>
        <p:spPr>
          <a:xfrm>
            <a:off x="1952172" y="4742048"/>
            <a:ext cx="1712685" cy="461665"/>
          </a:xfrm>
          <a:prstGeom prst="rect">
            <a:avLst/>
          </a:prstGeom>
          <a:noFill/>
        </p:spPr>
        <p:txBody>
          <a:bodyPr wrap="square" rtlCol="1">
            <a:spAutoFit/>
          </a:bodyPr>
          <a:lstStyle/>
          <a:p>
            <a:pPr algn="r"/>
            <a:r>
              <a:rPr lang="ar-SA" sz="2400" b="1" dirty="0">
                <a:solidFill>
                  <a:srgbClr val="FF0000"/>
                </a:solidFill>
              </a:rPr>
              <a:t>أنشأت</a:t>
            </a:r>
            <a:endParaRPr lang="ar-SA" sz="2400" b="1" dirty="0">
              <a:solidFill>
                <a:srgbClr val="002060"/>
              </a:solidFill>
            </a:endParaRPr>
          </a:p>
        </p:txBody>
      </p:sp>
      <p:sp>
        <p:nvSpPr>
          <p:cNvPr id="11" name="مربع نص 10">
            <a:extLst>
              <a:ext uri="{FF2B5EF4-FFF2-40B4-BE49-F238E27FC236}">
                <a16:creationId xmlns:a16="http://schemas.microsoft.com/office/drawing/2014/main" id="{8CF26EF9-AC4E-5C82-E15E-EEC8300ADDF4}"/>
              </a:ext>
            </a:extLst>
          </p:cNvPr>
          <p:cNvSpPr txBox="1"/>
          <p:nvPr/>
        </p:nvSpPr>
        <p:spPr>
          <a:xfrm>
            <a:off x="4484914" y="5002545"/>
            <a:ext cx="1712685" cy="461665"/>
          </a:xfrm>
          <a:prstGeom prst="rect">
            <a:avLst/>
          </a:prstGeom>
          <a:noFill/>
        </p:spPr>
        <p:txBody>
          <a:bodyPr wrap="square" rtlCol="1">
            <a:spAutoFit/>
          </a:bodyPr>
          <a:lstStyle/>
          <a:p>
            <a:pPr algn="r"/>
            <a:r>
              <a:rPr lang="ar-SA" sz="2400" b="1" dirty="0">
                <a:solidFill>
                  <a:srgbClr val="FF0000"/>
                </a:solidFill>
              </a:rPr>
              <a:t>احتياجات</a:t>
            </a:r>
            <a:endParaRPr lang="ar-SA" sz="2400" b="1" dirty="0">
              <a:solidFill>
                <a:srgbClr val="002060"/>
              </a:solidFill>
            </a:endParaRPr>
          </a:p>
        </p:txBody>
      </p:sp>
      <p:sp>
        <p:nvSpPr>
          <p:cNvPr id="12" name="مربع نص 11">
            <a:extLst>
              <a:ext uri="{FF2B5EF4-FFF2-40B4-BE49-F238E27FC236}">
                <a16:creationId xmlns:a16="http://schemas.microsoft.com/office/drawing/2014/main" id="{CFF1E417-7542-3CA3-21A7-07D4C002DF7A}"/>
              </a:ext>
            </a:extLst>
          </p:cNvPr>
          <p:cNvSpPr txBox="1"/>
          <p:nvPr/>
        </p:nvSpPr>
        <p:spPr>
          <a:xfrm>
            <a:off x="1981201" y="5020955"/>
            <a:ext cx="1712685" cy="461665"/>
          </a:xfrm>
          <a:prstGeom prst="rect">
            <a:avLst/>
          </a:prstGeom>
          <a:noFill/>
        </p:spPr>
        <p:txBody>
          <a:bodyPr wrap="square" rtlCol="1">
            <a:spAutoFit/>
          </a:bodyPr>
          <a:lstStyle/>
          <a:p>
            <a:pPr algn="r"/>
            <a:r>
              <a:rPr lang="ar-SA" sz="2400" b="1" dirty="0">
                <a:solidFill>
                  <a:srgbClr val="FF0000"/>
                </a:solidFill>
              </a:rPr>
              <a:t>أممية</a:t>
            </a:r>
            <a:endParaRPr lang="ar-SA" sz="2400" b="1" dirty="0">
              <a:solidFill>
                <a:srgbClr val="002060"/>
              </a:solidFill>
            </a:endParaRPr>
          </a:p>
        </p:txBody>
      </p:sp>
      <p:sp>
        <p:nvSpPr>
          <p:cNvPr id="13" name="مربع نص 12">
            <a:extLst>
              <a:ext uri="{FF2B5EF4-FFF2-40B4-BE49-F238E27FC236}">
                <a16:creationId xmlns:a16="http://schemas.microsoft.com/office/drawing/2014/main" id="{AEAA29FB-9D6F-5D2B-D2FD-B17EA9B00949}"/>
              </a:ext>
            </a:extLst>
          </p:cNvPr>
          <p:cNvSpPr txBox="1"/>
          <p:nvPr/>
        </p:nvSpPr>
        <p:spPr>
          <a:xfrm>
            <a:off x="4383315" y="5277556"/>
            <a:ext cx="1712685" cy="461665"/>
          </a:xfrm>
          <a:prstGeom prst="rect">
            <a:avLst/>
          </a:prstGeom>
          <a:noFill/>
        </p:spPr>
        <p:txBody>
          <a:bodyPr wrap="square" rtlCol="1">
            <a:spAutoFit/>
          </a:bodyPr>
          <a:lstStyle/>
          <a:p>
            <a:pPr algn="r"/>
            <a:r>
              <a:rPr lang="ar-SA" sz="2400" b="1" dirty="0">
                <a:solidFill>
                  <a:srgbClr val="FF0000"/>
                </a:solidFill>
              </a:rPr>
              <a:t>صالحة</a:t>
            </a:r>
            <a:endParaRPr lang="ar-SA" sz="2400" b="1" dirty="0">
              <a:solidFill>
                <a:srgbClr val="002060"/>
              </a:solidFill>
            </a:endParaRPr>
          </a:p>
        </p:txBody>
      </p:sp>
      <p:sp>
        <p:nvSpPr>
          <p:cNvPr id="14" name="مربع نص 13">
            <a:extLst>
              <a:ext uri="{FF2B5EF4-FFF2-40B4-BE49-F238E27FC236}">
                <a16:creationId xmlns:a16="http://schemas.microsoft.com/office/drawing/2014/main" id="{F1D840CF-8166-169B-73F4-A246114F93F2}"/>
              </a:ext>
            </a:extLst>
          </p:cNvPr>
          <p:cNvSpPr txBox="1"/>
          <p:nvPr/>
        </p:nvSpPr>
        <p:spPr>
          <a:xfrm>
            <a:off x="1952171" y="5278153"/>
            <a:ext cx="1712685" cy="461665"/>
          </a:xfrm>
          <a:prstGeom prst="rect">
            <a:avLst/>
          </a:prstGeom>
          <a:noFill/>
        </p:spPr>
        <p:txBody>
          <a:bodyPr wrap="square" rtlCol="1">
            <a:spAutoFit/>
          </a:bodyPr>
          <a:lstStyle/>
          <a:p>
            <a:pPr algn="r"/>
            <a:r>
              <a:rPr lang="ar-SA" sz="2400" b="1" dirty="0">
                <a:solidFill>
                  <a:srgbClr val="FF0000"/>
                </a:solidFill>
              </a:rPr>
              <a:t>تحديات</a:t>
            </a:r>
            <a:endParaRPr lang="ar-SA" sz="2400" b="1" dirty="0">
              <a:solidFill>
                <a:srgbClr val="002060"/>
              </a:solidFill>
            </a:endParaRPr>
          </a:p>
        </p:txBody>
      </p:sp>
      <p:sp>
        <p:nvSpPr>
          <p:cNvPr id="15" name="مربع نص 14">
            <a:extLst>
              <a:ext uri="{FF2B5EF4-FFF2-40B4-BE49-F238E27FC236}">
                <a16:creationId xmlns:a16="http://schemas.microsoft.com/office/drawing/2014/main" id="{209205C1-0461-7289-5579-E9165EA44794}"/>
              </a:ext>
            </a:extLst>
          </p:cNvPr>
          <p:cNvSpPr txBox="1"/>
          <p:nvPr/>
        </p:nvSpPr>
        <p:spPr>
          <a:xfrm>
            <a:off x="3592286" y="5561635"/>
            <a:ext cx="1712685" cy="461665"/>
          </a:xfrm>
          <a:prstGeom prst="rect">
            <a:avLst/>
          </a:prstGeom>
          <a:noFill/>
        </p:spPr>
        <p:txBody>
          <a:bodyPr wrap="square" rtlCol="1">
            <a:spAutoFit/>
          </a:bodyPr>
          <a:lstStyle/>
          <a:p>
            <a:pPr algn="r"/>
            <a:r>
              <a:rPr lang="ar-SA" sz="2400" b="1" dirty="0">
                <a:solidFill>
                  <a:srgbClr val="FF0000"/>
                </a:solidFill>
              </a:rPr>
              <a:t>تأهيلها</a:t>
            </a:r>
            <a:endParaRPr lang="ar-SA" sz="2400" b="1" dirty="0">
              <a:solidFill>
                <a:srgbClr val="002060"/>
              </a:solidFill>
            </a:endParaRPr>
          </a:p>
        </p:txBody>
      </p:sp>
      <p:sp>
        <p:nvSpPr>
          <p:cNvPr id="16" name="مربع نص 15">
            <a:extLst>
              <a:ext uri="{FF2B5EF4-FFF2-40B4-BE49-F238E27FC236}">
                <a16:creationId xmlns:a16="http://schemas.microsoft.com/office/drawing/2014/main" id="{5747C500-1C03-B416-5BE9-75FE4B6CEDAC}"/>
              </a:ext>
            </a:extLst>
          </p:cNvPr>
          <p:cNvSpPr txBox="1"/>
          <p:nvPr/>
        </p:nvSpPr>
        <p:spPr>
          <a:xfrm>
            <a:off x="-39915" y="5559722"/>
            <a:ext cx="3294743" cy="461665"/>
          </a:xfrm>
          <a:prstGeom prst="rect">
            <a:avLst/>
          </a:prstGeom>
          <a:noFill/>
        </p:spPr>
        <p:txBody>
          <a:bodyPr wrap="square" rtlCol="1">
            <a:spAutoFit/>
          </a:bodyPr>
          <a:lstStyle/>
          <a:p>
            <a:pPr algn="r"/>
            <a:r>
              <a:rPr lang="ar-SA" sz="2400" b="1" dirty="0">
                <a:solidFill>
                  <a:srgbClr val="FF0000"/>
                </a:solidFill>
              </a:rPr>
              <a:t>لأن الهمزة ساكنة وقبلها مفتوح</a:t>
            </a:r>
            <a:endParaRPr lang="ar-SA" sz="2400" b="1" dirty="0">
              <a:solidFill>
                <a:srgbClr val="002060"/>
              </a:solidFill>
            </a:endParaRPr>
          </a:p>
        </p:txBody>
      </p:sp>
      <p:sp>
        <p:nvSpPr>
          <p:cNvPr id="17" name="مربع نص 16">
            <a:extLst>
              <a:ext uri="{FF2B5EF4-FFF2-40B4-BE49-F238E27FC236}">
                <a16:creationId xmlns:a16="http://schemas.microsoft.com/office/drawing/2014/main" id="{DD4BBAC3-6C7E-7702-957E-18716A9FC46D}"/>
              </a:ext>
            </a:extLst>
          </p:cNvPr>
          <p:cNvSpPr txBox="1"/>
          <p:nvPr/>
        </p:nvSpPr>
        <p:spPr>
          <a:xfrm>
            <a:off x="3592285" y="5837243"/>
            <a:ext cx="1712685" cy="461665"/>
          </a:xfrm>
          <a:prstGeom prst="rect">
            <a:avLst/>
          </a:prstGeom>
          <a:noFill/>
        </p:spPr>
        <p:txBody>
          <a:bodyPr wrap="square" rtlCol="1">
            <a:spAutoFit/>
          </a:bodyPr>
          <a:lstStyle/>
          <a:p>
            <a:pPr algn="r"/>
            <a:r>
              <a:rPr lang="ar-SA" sz="2400" b="1" dirty="0">
                <a:solidFill>
                  <a:srgbClr val="FF0000"/>
                </a:solidFill>
              </a:rPr>
              <a:t>هائلة</a:t>
            </a:r>
            <a:endParaRPr lang="ar-SA" sz="2400" b="1" dirty="0">
              <a:solidFill>
                <a:srgbClr val="002060"/>
              </a:solidFill>
            </a:endParaRPr>
          </a:p>
        </p:txBody>
      </p:sp>
      <p:sp>
        <p:nvSpPr>
          <p:cNvPr id="18" name="مربع نص 17">
            <a:extLst>
              <a:ext uri="{FF2B5EF4-FFF2-40B4-BE49-F238E27FC236}">
                <a16:creationId xmlns:a16="http://schemas.microsoft.com/office/drawing/2014/main" id="{B40A0675-6701-0B25-C096-DDF1FBC7AE74}"/>
              </a:ext>
            </a:extLst>
          </p:cNvPr>
          <p:cNvSpPr txBox="1"/>
          <p:nvPr/>
        </p:nvSpPr>
        <p:spPr>
          <a:xfrm>
            <a:off x="1016331" y="5842673"/>
            <a:ext cx="2238498" cy="461665"/>
          </a:xfrm>
          <a:prstGeom prst="rect">
            <a:avLst/>
          </a:prstGeom>
          <a:noFill/>
        </p:spPr>
        <p:txBody>
          <a:bodyPr wrap="square" rtlCol="1">
            <a:spAutoFit/>
          </a:bodyPr>
          <a:lstStyle/>
          <a:p>
            <a:pPr algn="r"/>
            <a:r>
              <a:rPr lang="ar-SA" sz="2400" b="1" dirty="0">
                <a:solidFill>
                  <a:srgbClr val="FF0000"/>
                </a:solidFill>
              </a:rPr>
              <a:t>لأن الهمزة مكسورة</a:t>
            </a:r>
            <a:endParaRPr lang="ar-SA" sz="2400" b="1" dirty="0">
              <a:solidFill>
                <a:srgbClr val="002060"/>
              </a:solidFill>
            </a:endParaRPr>
          </a:p>
        </p:txBody>
      </p:sp>
      <p:sp>
        <p:nvSpPr>
          <p:cNvPr id="19" name="مربع نص 18">
            <a:extLst>
              <a:ext uri="{FF2B5EF4-FFF2-40B4-BE49-F238E27FC236}">
                <a16:creationId xmlns:a16="http://schemas.microsoft.com/office/drawing/2014/main" id="{33E7FD63-6633-C00F-AFC5-DA69B3B40695}"/>
              </a:ext>
            </a:extLst>
          </p:cNvPr>
          <p:cNvSpPr txBox="1"/>
          <p:nvPr/>
        </p:nvSpPr>
        <p:spPr>
          <a:xfrm>
            <a:off x="3124200" y="6085043"/>
            <a:ext cx="1712685" cy="461665"/>
          </a:xfrm>
          <a:prstGeom prst="rect">
            <a:avLst/>
          </a:prstGeom>
          <a:noFill/>
        </p:spPr>
        <p:txBody>
          <a:bodyPr wrap="square" rtlCol="1">
            <a:spAutoFit/>
          </a:bodyPr>
          <a:lstStyle/>
          <a:p>
            <a:pPr algn="r"/>
            <a:r>
              <a:rPr lang="ar-SA" sz="2400" b="1" dirty="0">
                <a:solidFill>
                  <a:srgbClr val="FF0000"/>
                </a:solidFill>
              </a:rPr>
              <a:t>للأجيال</a:t>
            </a:r>
            <a:endParaRPr lang="ar-SA" sz="2400" b="1" dirty="0">
              <a:solidFill>
                <a:srgbClr val="002060"/>
              </a:solidFill>
            </a:endParaRPr>
          </a:p>
        </p:txBody>
      </p:sp>
      <p:sp>
        <p:nvSpPr>
          <p:cNvPr id="20" name="مربع نص 19">
            <a:extLst>
              <a:ext uri="{FF2B5EF4-FFF2-40B4-BE49-F238E27FC236}">
                <a16:creationId xmlns:a16="http://schemas.microsoft.com/office/drawing/2014/main" id="{F8CCA649-4DA7-7A21-9810-E7EA7EFC4B11}"/>
              </a:ext>
            </a:extLst>
          </p:cNvPr>
          <p:cNvSpPr txBox="1"/>
          <p:nvPr/>
        </p:nvSpPr>
        <p:spPr>
          <a:xfrm>
            <a:off x="775855" y="6114072"/>
            <a:ext cx="2678875" cy="461665"/>
          </a:xfrm>
          <a:prstGeom prst="rect">
            <a:avLst/>
          </a:prstGeom>
          <a:noFill/>
        </p:spPr>
        <p:txBody>
          <a:bodyPr wrap="square" rtlCol="1">
            <a:spAutoFit/>
          </a:bodyPr>
          <a:lstStyle/>
          <a:p>
            <a:pPr algn="r"/>
            <a:r>
              <a:rPr lang="ar-SA" sz="2400" b="1" dirty="0">
                <a:solidFill>
                  <a:schemeClr val="tx1">
                    <a:lumMod val="95000"/>
                    <a:lumOff val="5000"/>
                  </a:schemeClr>
                </a:solidFill>
              </a:rPr>
              <a:t>الاسم المجرور : أجيال</a:t>
            </a:r>
          </a:p>
        </p:txBody>
      </p:sp>
      <p:sp>
        <p:nvSpPr>
          <p:cNvPr id="21" name="مربع نص 20">
            <a:extLst>
              <a:ext uri="{FF2B5EF4-FFF2-40B4-BE49-F238E27FC236}">
                <a16:creationId xmlns:a16="http://schemas.microsoft.com/office/drawing/2014/main" id="{7D380A81-2D2A-49CC-C1AF-7FD219338AC8}"/>
              </a:ext>
            </a:extLst>
          </p:cNvPr>
          <p:cNvSpPr txBox="1"/>
          <p:nvPr/>
        </p:nvSpPr>
        <p:spPr>
          <a:xfrm>
            <a:off x="4172856" y="6346478"/>
            <a:ext cx="1712685" cy="461665"/>
          </a:xfrm>
          <a:prstGeom prst="rect">
            <a:avLst/>
          </a:prstGeom>
          <a:noFill/>
        </p:spPr>
        <p:txBody>
          <a:bodyPr wrap="square" rtlCol="1">
            <a:spAutoFit/>
          </a:bodyPr>
          <a:lstStyle/>
          <a:p>
            <a:pPr algn="r"/>
            <a:r>
              <a:rPr lang="ar-SA" sz="2400" b="1" dirty="0">
                <a:solidFill>
                  <a:srgbClr val="FF0000"/>
                </a:solidFill>
              </a:rPr>
              <a:t>هي</a:t>
            </a:r>
            <a:endParaRPr lang="ar-SA" sz="2400" b="1" dirty="0">
              <a:solidFill>
                <a:srgbClr val="002060"/>
              </a:solidFill>
            </a:endParaRPr>
          </a:p>
        </p:txBody>
      </p:sp>
    </p:spTree>
    <p:extLst>
      <p:ext uri="{BB962C8B-B14F-4D97-AF65-F5344CB8AC3E}">
        <p14:creationId xmlns:p14="http://schemas.microsoft.com/office/powerpoint/2010/main" val="328312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ثاني -1443-191-191 (نسخ)">
            <a:extLst>
              <a:ext uri="{FF2B5EF4-FFF2-40B4-BE49-F238E27FC236}">
                <a16:creationId xmlns:a16="http://schemas.microsoft.com/office/drawing/2014/main" id="{D23C54CE-2316-4F65-A766-0064FA891A9B}"/>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مربع نص 3">
            <a:extLst>
              <a:ext uri="{FF2B5EF4-FFF2-40B4-BE49-F238E27FC236}">
                <a16:creationId xmlns:a16="http://schemas.microsoft.com/office/drawing/2014/main" id="{76A44C7F-BDE0-4029-BC5A-8590F4668BE3}"/>
              </a:ext>
            </a:extLst>
          </p:cNvPr>
          <p:cNvSpPr txBox="1"/>
          <p:nvPr/>
        </p:nvSpPr>
        <p:spPr>
          <a:xfrm>
            <a:off x="1658536" y="1131438"/>
            <a:ext cx="6552728" cy="1477328"/>
          </a:xfrm>
          <a:prstGeom prst="rect">
            <a:avLst/>
          </a:prstGeom>
          <a:noFill/>
        </p:spPr>
        <p:txBody>
          <a:bodyPr wrap="square" rtlCol="1">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SA" sz="1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والدي العزيز تحياتي لك وأخبرك أنني وصلت إلى مطار جنيف وكان عمي في انتظاري ففرح بقدومي ، والدي الغالي إن (جنيف) مدينة كبيرة تمتاز بالنظافة. أما سويسرا فهي من أروع بلاد العالم، وفيها من الجمال ما يعجر القلم ممن وصفه . كم تمنيت يا أبي لو كنت معي . وفي الختام أبلغكم بأنني سأعود إلى الوطن مع عمي يوم الجمعة القادم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SA" sz="1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سلامي إلى والدتي الحبيبة وإخوتي الأعراء.</a:t>
            </a:r>
          </a:p>
        </p:txBody>
      </p:sp>
      <p:sp>
        <p:nvSpPr>
          <p:cNvPr id="5" name="مستطيل: زوايا مستديرة 4">
            <a:extLst>
              <a:ext uri="{FF2B5EF4-FFF2-40B4-BE49-F238E27FC236}">
                <a16:creationId xmlns:a16="http://schemas.microsoft.com/office/drawing/2014/main" id="{7665081D-B490-4818-B226-875A4553BBB6}"/>
              </a:ext>
            </a:extLst>
          </p:cNvPr>
          <p:cNvSpPr/>
          <p:nvPr/>
        </p:nvSpPr>
        <p:spPr>
          <a:xfrm>
            <a:off x="91440" y="6296297"/>
            <a:ext cx="64008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20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١١٢</a:t>
            </a:r>
          </a:p>
        </p:txBody>
      </p:sp>
    </p:spTree>
    <p:extLst>
      <p:ext uri="{BB962C8B-B14F-4D97-AF65-F5344CB8AC3E}">
        <p14:creationId xmlns:p14="http://schemas.microsoft.com/office/powerpoint/2010/main" val="248680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ثاني -1443-192-192 (نسخ)">
            <a:extLst>
              <a:ext uri="{FF2B5EF4-FFF2-40B4-BE49-F238E27FC236}">
                <a16:creationId xmlns:a16="http://schemas.microsoft.com/office/drawing/2014/main" id="{856434B4-BEBD-4906-B1C5-49E6EC5DD7FB}"/>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مربع نص 3">
            <a:extLst>
              <a:ext uri="{FF2B5EF4-FFF2-40B4-BE49-F238E27FC236}">
                <a16:creationId xmlns:a16="http://schemas.microsoft.com/office/drawing/2014/main" id="{7F2D66CD-65E4-4A5C-8DC8-069CB145B882}"/>
              </a:ext>
            </a:extLst>
          </p:cNvPr>
          <p:cNvSpPr txBox="1"/>
          <p:nvPr/>
        </p:nvSpPr>
        <p:spPr>
          <a:xfrm>
            <a:off x="1181255" y="640436"/>
            <a:ext cx="6552728" cy="1754326"/>
          </a:xfrm>
          <a:prstGeom prst="rect">
            <a:avLst/>
          </a:prstGeom>
          <a:noFill/>
        </p:spPr>
        <p:txBody>
          <a:bodyPr wrap="square" rtlCol="1">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SA" sz="1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وسائل التواصل الاجتماعي خطيرة جدا، فهي وسيلة لمعرفة المعلومات ولكن يجب أن يكون تحت رقابة الوالدين أو أحد الكبار لأن لها أضرارا قد لا يعرفها الطفل مثل: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SA" sz="1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1- أنها تساعد على نشر الشائعات، والتي قد تضر الطفل والمجتمع والوطن.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SA" sz="1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۲- أنها تعرض مستخدمها للإدمان، وهو ما قد يعزله عن مجتمعه.</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SA" sz="1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٣- أنها تجعل الغرباء على علم بما يحدث داخل المنزل.</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SA" sz="1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ولهذا علينا الحذر عند استخدام وسائل التواصل واتباع إرشادات الكبار .</a:t>
            </a:r>
          </a:p>
        </p:txBody>
      </p:sp>
      <p:sp>
        <p:nvSpPr>
          <p:cNvPr id="5" name="مستطيل: زوايا مستديرة 4">
            <a:extLst>
              <a:ext uri="{FF2B5EF4-FFF2-40B4-BE49-F238E27FC236}">
                <a16:creationId xmlns:a16="http://schemas.microsoft.com/office/drawing/2014/main" id="{8E1455AA-BC2F-4915-BD12-5BD232424771}"/>
              </a:ext>
            </a:extLst>
          </p:cNvPr>
          <p:cNvSpPr/>
          <p:nvPr/>
        </p:nvSpPr>
        <p:spPr>
          <a:xfrm>
            <a:off x="91440" y="6296297"/>
            <a:ext cx="64008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20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١١٣</a:t>
            </a:r>
          </a:p>
        </p:txBody>
      </p:sp>
    </p:spTree>
    <p:extLst>
      <p:ext uri="{BB962C8B-B14F-4D97-AF65-F5344CB8AC3E}">
        <p14:creationId xmlns:p14="http://schemas.microsoft.com/office/powerpoint/2010/main" val="345195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ثاني -1443-193-193 (نسخ)">
            <a:extLst>
              <a:ext uri="{FF2B5EF4-FFF2-40B4-BE49-F238E27FC236}">
                <a16:creationId xmlns:a16="http://schemas.microsoft.com/office/drawing/2014/main" id="{4A757CEE-42DE-44A2-863A-93D22400E2E2}"/>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مستطيل 3">
            <a:extLst>
              <a:ext uri="{FF2B5EF4-FFF2-40B4-BE49-F238E27FC236}">
                <a16:creationId xmlns:a16="http://schemas.microsoft.com/office/drawing/2014/main" id="{9C3AD193-7809-458D-A974-84F2F4A80B67}"/>
              </a:ext>
            </a:extLst>
          </p:cNvPr>
          <p:cNvSpPr/>
          <p:nvPr/>
        </p:nvSpPr>
        <p:spPr>
          <a:xfrm>
            <a:off x="1455250" y="1515130"/>
            <a:ext cx="6912768" cy="224676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في كل موسم حج يوجد أكبر تجمع بشري في العالم ، وتتشرف المملكة العربية السعودية بتقديم جهود جبارة لخدمة ضيوف الرحمن، مع حسن تنظيم جعلها الأولى عالميا في "إدارة الحشود البشرية".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    وعلم إدارة الحشود علم حديث له مفاهيمه وأساليبه، لكنه أصل أصيل في ديننا، وقد حث الرسول على السكينة، ومراعاة ذوي الحاجات عند الزحام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    وفي موسم الحج تقدم للحجاج الخدمات الصحية والغذائية وغيرها الكثير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    نسأل الله الكريم أن يبارك الجهود ويحق لنا أن نفخر بخدمة ضيوف الرحمن .</a:t>
            </a:r>
          </a:p>
        </p:txBody>
      </p:sp>
      <p:sp>
        <p:nvSpPr>
          <p:cNvPr id="5" name="مستطيل: زوايا مستديرة 4">
            <a:extLst>
              <a:ext uri="{FF2B5EF4-FFF2-40B4-BE49-F238E27FC236}">
                <a16:creationId xmlns:a16="http://schemas.microsoft.com/office/drawing/2014/main" id="{5DDBFBBA-5B02-4562-8528-F09BD2B6A609}"/>
              </a:ext>
            </a:extLst>
          </p:cNvPr>
          <p:cNvSpPr/>
          <p:nvPr/>
        </p:nvSpPr>
        <p:spPr>
          <a:xfrm>
            <a:off x="91440" y="6296297"/>
            <a:ext cx="64008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20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١١٤</a:t>
            </a:r>
          </a:p>
        </p:txBody>
      </p:sp>
    </p:spTree>
    <p:extLst>
      <p:ext uri="{BB962C8B-B14F-4D97-AF65-F5344CB8AC3E}">
        <p14:creationId xmlns:p14="http://schemas.microsoft.com/office/powerpoint/2010/main" val="391863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100-100">
            <a:extLst>
              <a:ext uri="{FF2B5EF4-FFF2-40B4-BE49-F238E27FC236}">
                <a16:creationId xmlns:a16="http://schemas.microsoft.com/office/drawing/2014/main" id="{24B34FFA-1731-4A54-907D-06C5AE63C4F7}"/>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4" name="مستطيل: زوايا مستديرة 3">
            <a:extLst>
              <a:ext uri="{FF2B5EF4-FFF2-40B4-BE49-F238E27FC236}">
                <a16:creationId xmlns:a16="http://schemas.microsoft.com/office/drawing/2014/main" id="{62C72480-0CBC-404F-85C8-DD13DE9520B9}"/>
              </a:ext>
            </a:extLst>
          </p:cNvPr>
          <p:cNvSpPr/>
          <p:nvPr/>
        </p:nvSpPr>
        <p:spPr>
          <a:xfrm>
            <a:off x="96982" y="6186437"/>
            <a:ext cx="692727"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١١٥</a:t>
            </a:r>
          </a:p>
        </p:txBody>
      </p:sp>
    </p:spTree>
    <p:extLst>
      <p:ext uri="{BB962C8B-B14F-4D97-AF65-F5344CB8AC3E}">
        <p14:creationId xmlns:p14="http://schemas.microsoft.com/office/powerpoint/2010/main" val="125428469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101-101">
            <a:extLst>
              <a:ext uri="{FF2B5EF4-FFF2-40B4-BE49-F238E27FC236}">
                <a16:creationId xmlns:a16="http://schemas.microsoft.com/office/drawing/2014/main" id="{95A53E6C-CA4B-43CF-90D2-B581920C08AC}"/>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4" name="مستطيل: زوايا مستديرة 3">
            <a:extLst>
              <a:ext uri="{FF2B5EF4-FFF2-40B4-BE49-F238E27FC236}">
                <a16:creationId xmlns:a16="http://schemas.microsoft.com/office/drawing/2014/main" id="{EA2838C8-ED0E-4544-BE29-00C9C86F5417}"/>
              </a:ext>
            </a:extLst>
          </p:cNvPr>
          <p:cNvSpPr/>
          <p:nvPr/>
        </p:nvSpPr>
        <p:spPr>
          <a:xfrm>
            <a:off x="96982" y="6186437"/>
            <a:ext cx="692727"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١١٦</a:t>
            </a:r>
          </a:p>
        </p:txBody>
      </p:sp>
    </p:spTree>
    <p:extLst>
      <p:ext uri="{BB962C8B-B14F-4D97-AF65-F5344CB8AC3E}">
        <p14:creationId xmlns:p14="http://schemas.microsoft.com/office/powerpoint/2010/main" val="315358706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023B1260-1E9C-4F86-14BD-3DB92B21B78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1" cy="6904881"/>
          </a:xfrm>
          <a:prstGeom prst="rect">
            <a:avLst/>
          </a:prstGeom>
        </p:spPr>
      </p:pic>
      <p:sp>
        <p:nvSpPr>
          <p:cNvPr id="4" name="مستطيل: زوايا مستديرة 3">
            <a:extLst>
              <a:ext uri="{FF2B5EF4-FFF2-40B4-BE49-F238E27FC236}">
                <a16:creationId xmlns:a16="http://schemas.microsoft.com/office/drawing/2014/main" id="{D02FA4C3-2702-4077-8742-7AF2BABC6A12}"/>
              </a:ext>
            </a:extLst>
          </p:cNvPr>
          <p:cNvSpPr/>
          <p:nvPr/>
        </p:nvSpPr>
        <p:spPr>
          <a:xfrm>
            <a:off x="91440" y="6296297"/>
            <a:ext cx="64008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20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١١٧</a:t>
            </a:r>
            <a:endParaRPr kumimoji="0" lang="ar-SA"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32642754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ثاني -1443-195-195 (نسخ)">
            <a:extLst>
              <a:ext uri="{FF2B5EF4-FFF2-40B4-BE49-F238E27FC236}">
                <a16:creationId xmlns:a16="http://schemas.microsoft.com/office/drawing/2014/main" id="{7F19E562-50C4-4CB6-867C-24A4153D8A68}"/>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مستطيل: زوايا مستديرة 3">
            <a:extLst>
              <a:ext uri="{FF2B5EF4-FFF2-40B4-BE49-F238E27FC236}">
                <a16:creationId xmlns:a16="http://schemas.microsoft.com/office/drawing/2014/main" id="{5E5FFBFD-420C-4E1F-A4EB-09BDC9E1E9D0}"/>
              </a:ext>
            </a:extLst>
          </p:cNvPr>
          <p:cNvSpPr/>
          <p:nvPr/>
        </p:nvSpPr>
        <p:spPr>
          <a:xfrm>
            <a:off x="91440" y="6296297"/>
            <a:ext cx="64008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20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١١٨</a:t>
            </a:r>
            <a:endParaRPr kumimoji="0" lang="ar-SA"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97740515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102-102">
            <a:extLst>
              <a:ext uri="{FF2B5EF4-FFF2-40B4-BE49-F238E27FC236}">
                <a16:creationId xmlns:a16="http://schemas.microsoft.com/office/drawing/2014/main" id="{5639F99E-56D4-4F70-9C04-6A446E076D06}"/>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مربع نص 3">
            <a:extLst>
              <a:ext uri="{FF2B5EF4-FFF2-40B4-BE49-F238E27FC236}">
                <a16:creationId xmlns:a16="http://schemas.microsoft.com/office/drawing/2014/main" id="{80685335-4650-457F-9DFA-840F0C196FC3}"/>
              </a:ext>
            </a:extLst>
          </p:cNvPr>
          <p:cNvSpPr txBox="1"/>
          <p:nvPr/>
        </p:nvSpPr>
        <p:spPr>
          <a:xfrm>
            <a:off x="2595717" y="5147152"/>
            <a:ext cx="4810652" cy="461665"/>
          </a:xfrm>
          <a:prstGeom prst="rect">
            <a:avLst/>
          </a:prstGeom>
          <a:noFill/>
        </p:spPr>
        <p:txBody>
          <a:bodyPr wrap="square" rtlCol="1">
            <a:spAutoFit/>
          </a:bodyPr>
          <a:lstStyle/>
          <a:p>
            <a:pPr algn="r"/>
            <a:r>
              <a:rPr lang="ar-SA" sz="2400" b="1" dirty="0">
                <a:solidFill>
                  <a:srgbClr val="FF0000"/>
                </a:solidFill>
              </a:rPr>
              <a:t>في مدارس الأمراء</a:t>
            </a:r>
          </a:p>
        </p:txBody>
      </p:sp>
      <p:sp>
        <p:nvSpPr>
          <p:cNvPr id="5" name="مربع نص 4">
            <a:extLst>
              <a:ext uri="{FF2B5EF4-FFF2-40B4-BE49-F238E27FC236}">
                <a16:creationId xmlns:a16="http://schemas.microsoft.com/office/drawing/2014/main" id="{7943C0DD-B017-4358-8E72-7FB42479D83D}"/>
              </a:ext>
            </a:extLst>
          </p:cNvPr>
          <p:cNvSpPr txBox="1"/>
          <p:nvPr/>
        </p:nvSpPr>
        <p:spPr>
          <a:xfrm>
            <a:off x="1519084" y="6002576"/>
            <a:ext cx="6083930" cy="830997"/>
          </a:xfrm>
          <a:prstGeom prst="rect">
            <a:avLst/>
          </a:prstGeom>
          <a:noFill/>
        </p:spPr>
        <p:txBody>
          <a:bodyPr wrap="square" rtlCol="1">
            <a:spAutoFit/>
          </a:bodyPr>
          <a:lstStyle/>
          <a:p>
            <a:pPr algn="r"/>
            <a:r>
              <a:rPr lang="ar-SA" sz="2400" b="1" dirty="0">
                <a:solidFill>
                  <a:srgbClr val="FF0000"/>
                </a:solidFill>
              </a:rPr>
              <a:t>وعرف عنه منذ نشأته حب العلم والحرص على القراءة المتواصلة.</a:t>
            </a:r>
          </a:p>
        </p:txBody>
      </p:sp>
      <p:sp>
        <p:nvSpPr>
          <p:cNvPr id="6" name="مستطيل: زوايا مستديرة 5">
            <a:extLst>
              <a:ext uri="{FF2B5EF4-FFF2-40B4-BE49-F238E27FC236}">
                <a16:creationId xmlns:a16="http://schemas.microsoft.com/office/drawing/2014/main" id="{3641166A-430C-4C2C-9FC6-4733CCADB0B1}"/>
              </a:ext>
            </a:extLst>
          </p:cNvPr>
          <p:cNvSpPr/>
          <p:nvPr/>
        </p:nvSpPr>
        <p:spPr>
          <a:xfrm>
            <a:off x="96982" y="6186437"/>
            <a:ext cx="692727"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١١٩</a:t>
            </a:r>
          </a:p>
        </p:txBody>
      </p:sp>
    </p:spTree>
    <p:extLst>
      <p:ext uri="{BB962C8B-B14F-4D97-AF65-F5344CB8AC3E}">
        <p14:creationId xmlns:p14="http://schemas.microsoft.com/office/powerpoint/2010/main" val="325283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103-103">
            <a:extLst>
              <a:ext uri="{FF2B5EF4-FFF2-40B4-BE49-F238E27FC236}">
                <a16:creationId xmlns:a16="http://schemas.microsoft.com/office/drawing/2014/main" id="{DF91EBBD-F166-435F-B060-BC77DC32051C}"/>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مربع نص 3">
            <a:extLst>
              <a:ext uri="{FF2B5EF4-FFF2-40B4-BE49-F238E27FC236}">
                <a16:creationId xmlns:a16="http://schemas.microsoft.com/office/drawing/2014/main" id="{FDBCBBD9-5653-4540-81D1-0BF14B62E168}"/>
              </a:ext>
            </a:extLst>
          </p:cNvPr>
          <p:cNvSpPr txBox="1"/>
          <p:nvPr/>
        </p:nvSpPr>
        <p:spPr>
          <a:xfrm>
            <a:off x="1563330" y="796378"/>
            <a:ext cx="5739800" cy="830997"/>
          </a:xfrm>
          <a:prstGeom prst="rect">
            <a:avLst/>
          </a:prstGeom>
          <a:noFill/>
        </p:spPr>
        <p:txBody>
          <a:bodyPr wrap="square" rtlCol="1">
            <a:spAutoFit/>
          </a:bodyPr>
          <a:lstStyle/>
          <a:p>
            <a:pPr algn="r"/>
            <a:r>
              <a:rPr lang="ar-SA" sz="2400" b="1" dirty="0">
                <a:solidFill>
                  <a:srgbClr val="FF0000"/>
                </a:solidFill>
              </a:rPr>
              <a:t>وصف العلم بأنه خير ثمرة وكان لبلادنا فضل خاص لأنها مهبط الوحي .</a:t>
            </a:r>
          </a:p>
        </p:txBody>
      </p:sp>
      <p:sp>
        <p:nvSpPr>
          <p:cNvPr id="5" name="مربع نص 4">
            <a:extLst>
              <a:ext uri="{FF2B5EF4-FFF2-40B4-BE49-F238E27FC236}">
                <a16:creationId xmlns:a16="http://schemas.microsoft.com/office/drawing/2014/main" id="{68F91144-9677-47DE-A849-456845F2DBAE}"/>
              </a:ext>
            </a:extLst>
          </p:cNvPr>
          <p:cNvSpPr txBox="1"/>
          <p:nvPr/>
        </p:nvSpPr>
        <p:spPr>
          <a:xfrm>
            <a:off x="2625214" y="2595681"/>
            <a:ext cx="4810652" cy="461665"/>
          </a:xfrm>
          <a:prstGeom prst="rect">
            <a:avLst/>
          </a:prstGeom>
          <a:noFill/>
        </p:spPr>
        <p:txBody>
          <a:bodyPr wrap="square" rtlCol="1">
            <a:spAutoFit/>
          </a:bodyPr>
          <a:lstStyle/>
          <a:p>
            <a:pPr algn="r"/>
            <a:r>
              <a:rPr lang="ar-SA" sz="2400" b="1" dirty="0">
                <a:solidFill>
                  <a:srgbClr val="FF0000"/>
                </a:solidFill>
              </a:rPr>
              <a:t>لأنها وقعت بين علمين الثاني أب للأول</a:t>
            </a:r>
          </a:p>
        </p:txBody>
      </p:sp>
      <p:sp>
        <p:nvSpPr>
          <p:cNvPr id="6" name="مربع نص 5">
            <a:extLst>
              <a:ext uri="{FF2B5EF4-FFF2-40B4-BE49-F238E27FC236}">
                <a16:creationId xmlns:a16="http://schemas.microsoft.com/office/drawing/2014/main" id="{DE2862AB-D7DC-4740-AED9-722E80102792}"/>
              </a:ext>
            </a:extLst>
          </p:cNvPr>
          <p:cNvSpPr txBox="1"/>
          <p:nvPr/>
        </p:nvSpPr>
        <p:spPr>
          <a:xfrm>
            <a:off x="1563330" y="4265175"/>
            <a:ext cx="4810652" cy="461665"/>
          </a:xfrm>
          <a:prstGeom prst="rect">
            <a:avLst/>
          </a:prstGeom>
          <a:noFill/>
        </p:spPr>
        <p:txBody>
          <a:bodyPr wrap="square" rtlCol="1">
            <a:spAutoFit/>
          </a:bodyPr>
          <a:lstStyle/>
          <a:p>
            <a:pPr algn="r"/>
            <a:r>
              <a:rPr lang="ar-SA" sz="2400" b="1" dirty="0">
                <a:solidFill>
                  <a:srgbClr val="FF0000"/>
                </a:solidFill>
              </a:rPr>
              <a:t>نعم القائد الملك سلمان</a:t>
            </a:r>
          </a:p>
        </p:txBody>
      </p:sp>
      <p:sp>
        <p:nvSpPr>
          <p:cNvPr id="7" name="مربع نص 6">
            <a:extLst>
              <a:ext uri="{FF2B5EF4-FFF2-40B4-BE49-F238E27FC236}">
                <a16:creationId xmlns:a16="http://schemas.microsoft.com/office/drawing/2014/main" id="{BD831FE9-FA09-4FD7-98EA-7F53275E7020}"/>
              </a:ext>
            </a:extLst>
          </p:cNvPr>
          <p:cNvSpPr txBox="1"/>
          <p:nvPr/>
        </p:nvSpPr>
        <p:spPr>
          <a:xfrm>
            <a:off x="1946788" y="4601461"/>
            <a:ext cx="4810652" cy="461665"/>
          </a:xfrm>
          <a:prstGeom prst="rect">
            <a:avLst/>
          </a:prstGeom>
          <a:noFill/>
        </p:spPr>
        <p:txBody>
          <a:bodyPr wrap="square" rtlCol="1">
            <a:spAutoFit/>
          </a:bodyPr>
          <a:lstStyle/>
          <a:p>
            <a:pPr algn="r"/>
            <a:r>
              <a:rPr lang="ar-SA" sz="2400" b="1" dirty="0">
                <a:solidFill>
                  <a:srgbClr val="FF0000"/>
                </a:solidFill>
              </a:rPr>
              <a:t>نعم القائد الصالح</a:t>
            </a:r>
          </a:p>
        </p:txBody>
      </p:sp>
      <p:sp>
        <p:nvSpPr>
          <p:cNvPr id="8" name="مربع نص 7">
            <a:extLst>
              <a:ext uri="{FF2B5EF4-FFF2-40B4-BE49-F238E27FC236}">
                <a16:creationId xmlns:a16="http://schemas.microsoft.com/office/drawing/2014/main" id="{B548E18E-AD6D-4B1B-B0E6-411A0526A656}"/>
              </a:ext>
            </a:extLst>
          </p:cNvPr>
          <p:cNvSpPr txBox="1"/>
          <p:nvPr/>
        </p:nvSpPr>
        <p:spPr>
          <a:xfrm>
            <a:off x="2037957" y="4931779"/>
            <a:ext cx="4810652" cy="461665"/>
          </a:xfrm>
          <a:prstGeom prst="rect">
            <a:avLst/>
          </a:prstGeom>
          <a:noFill/>
        </p:spPr>
        <p:txBody>
          <a:bodyPr wrap="square" rtlCol="1">
            <a:spAutoFit/>
          </a:bodyPr>
          <a:lstStyle/>
          <a:p>
            <a:pPr algn="r"/>
            <a:r>
              <a:rPr lang="ar-SA" sz="2400" b="1" dirty="0">
                <a:solidFill>
                  <a:srgbClr val="FF0000"/>
                </a:solidFill>
              </a:rPr>
              <a:t>نعم هواية القراءة</a:t>
            </a:r>
          </a:p>
        </p:txBody>
      </p:sp>
      <p:sp>
        <p:nvSpPr>
          <p:cNvPr id="9" name="مربع نص 8">
            <a:extLst>
              <a:ext uri="{FF2B5EF4-FFF2-40B4-BE49-F238E27FC236}">
                <a16:creationId xmlns:a16="http://schemas.microsoft.com/office/drawing/2014/main" id="{D54E764D-7A8C-4E20-B06B-A71BF3DEF0DC}"/>
              </a:ext>
            </a:extLst>
          </p:cNvPr>
          <p:cNvSpPr txBox="1"/>
          <p:nvPr/>
        </p:nvSpPr>
        <p:spPr>
          <a:xfrm>
            <a:off x="1563330" y="5943413"/>
            <a:ext cx="5739800" cy="461665"/>
          </a:xfrm>
          <a:prstGeom prst="rect">
            <a:avLst/>
          </a:prstGeom>
          <a:noFill/>
        </p:spPr>
        <p:txBody>
          <a:bodyPr wrap="square" rtlCol="1">
            <a:spAutoFit/>
          </a:bodyPr>
          <a:lstStyle/>
          <a:p>
            <a:pPr algn="r"/>
            <a:r>
              <a:rPr lang="ar-SA" sz="2400" b="1" dirty="0">
                <a:solidFill>
                  <a:srgbClr val="FF0000"/>
                </a:solidFill>
              </a:rPr>
              <a:t>خادم : على وزن ( فاعل ) نوعها اسم فاعل</a:t>
            </a:r>
          </a:p>
        </p:txBody>
      </p:sp>
      <p:sp>
        <p:nvSpPr>
          <p:cNvPr id="10" name="مربع نص 9">
            <a:extLst>
              <a:ext uri="{FF2B5EF4-FFF2-40B4-BE49-F238E27FC236}">
                <a16:creationId xmlns:a16="http://schemas.microsoft.com/office/drawing/2014/main" id="{5DDE81C6-A917-4B19-ABDB-EAFE1C67DCD9}"/>
              </a:ext>
            </a:extLst>
          </p:cNvPr>
          <p:cNvSpPr txBox="1"/>
          <p:nvPr/>
        </p:nvSpPr>
        <p:spPr>
          <a:xfrm>
            <a:off x="1573383" y="6357289"/>
            <a:ext cx="5739800" cy="461665"/>
          </a:xfrm>
          <a:prstGeom prst="rect">
            <a:avLst/>
          </a:prstGeom>
          <a:noFill/>
        </p:spPr>
        <p:txBody>
          <a:bodyPr wrap="square" rtlCol="1">
            <a:spAutoFit/>
          </a:bodyPr>
          <a:lstStyle/>
          <a:p>
            <a:pPr algn="r"/>
            <a:r>
              <a:rPr lang="ar-SA" sz="2400" b="1" dirty="0">
                <a:solidFill>
                  <a:srgbClr val="FF0000"/>
                </a:solidFill>
              </a:rPr>
              <a:t>العامل : على وزن ( فاعل ) نوعها اسم فاعل</a:t>
            </a:r>
          </a:p>
        </p:txBody>
      </p:sp>
      <p:sp>
        <p:nvSpPr>
          <p:cNvPr id="11" name="مستطيل: زوايا مستديرة 10">
            <a:extLst>
              <a:ext uri="{FF2B5EF4-FFF2-40B4-BE49-F238E27FC236}">
                <a16:creationId xmlns:a16="http://schemas.microsoft.com/office/drawing/2014/main" id="{141DE5C5-C5F2-44B0-9913-374EDFC25F5E}"/>
              </a:ext>
            </a:extLst>
          </p:cNvPr>
          <p:cNvSpPr/>
          <p:nvPr/>
        </p:nvSpPr>
        <p:spPr>
          <a:xfrm>
            <a:off x="96982" y="6186437"/>
            <a:ext cx="692727"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١٢٠</a:t>
            </a:r>
          </a:p>
        </p:txBody>
      </p:sp>
    </p:spTree>
    <p:extLst>
      <p:ext uri="{BB962C8B-B14F-4D97-AF65-F5344CB8AC3E}">
        <p14:creationId xmlns:p14="http://schemas.microsoft.com/office/powerpoint/2010/main" val="81360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104-104">
            <a:extLst>
              <a:ext uri="{FF2B5EF4-FFF2-40B4-BE49-F238E27FC236}">
                <a16:creationId xmlns:a16="http://schemas.microsoft.com/office/drawing/2014/main" id="{777D4331-D4D7-4227-8AA0-5B337ACBA0DA}"/>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4" name="مربع نص 3">
            <a:extLst>
              <a:ext uri="{FF2B5EF4-FFF2-40B4-BE49-F238E27FC236}">
                <a16:creationId xmlns:a16="http://schemas.microsoft.com/office/drawing/2014/main" id="{D5AFD8D7-145E-4324-9811-823B9FE56840}"/>
              </a:ext>
            </a:extLst>
          </p:cNvPr>
          <p:cNvSpPr txBox="1">
            <a:spLocks noChangeArrowheads="1"/>
          </p:cNvSpPr>
          <p:nvPr/>
        </p:nvSpPr>
        <p:spPr bwMode="auto">
          <a:xfrm>
            <a:off x="6215074" y="2281854"/>
            <a:ext cx="1285871" cy="461665"/>
          </a:xfrm>
          <a:prstGeom prst="rect">
            <a:avLst/>
          </a:prstGeom>
          <a:noFill/>
          <a:ln w="9525">
            <a:noFill/>
            <a:miter lim="800000"/>
            <a:headEnd/>
            <a:tailEnd/>
          </a:ln>
        </p:spPr>
        <p:txBody>
          <a:bodyPr wrap="square">
            <a:spAutoFit/>
          </a:bodyPr>
          <a:lstStyle/>
          <a:p>
            <a:pPr algn="r"/>
            <a:r>
              <a:rPr lang="ar-SA" sz="2400" b="1" dirty="0">
                <a:solidFill>
                  <a:srgbClr val="0000FF"/>
                </a:solidFill>
              </a:rPr>
              <a:t>كان </a:t>
            </a:r>
          </a:p>
        </p:txBody>
      </p:sp>
      <p:sp>
        <p:nvSpPr>
          <p:cNvPr id="5" name="مربع نص 4">
            <a:extLst>
              <a:ext uri="{FF2B5EF4-FFF2-40B4-BE49-F238E27FC236}">
                <a16:creationId xmlns:a16="http://schemas.microsoft.com/office/drawing/2014/main" id="{A835DCB2-74EB-4527-812D-F059AAA9649C}"/>
              </a:ext>
            </a:extLst>
          </p:cNvPr>
          <p:cNvSpPr txBox="1">
            <a:spLocks noChangeArrowheads="1"/>
          </p:cNvSpPr>
          <p:nvPr/>
        </p:nvSpPr>
        <p:spPr bwMode="auto">
          <a:xfrm>
            <a:off x="4964922" y="2281853"/>
            <a:ext cx="1285871" cy="461665"/>
          </a:xfrm>
          <a:prstGeom prst="rect">
            <a:avLst/>
          </a:prstGeom>
          <a:noFill/>
          <a:ln w="9525">
            <a:noFill/>
            <a:miter lim="800000"/>
            <a:headEnd/>
            <a:tailEnd/>
          </a:ln>
        </p:spPr>
        <p:txBody>
          <a:bodyPr wrap="square">
            <a:spAutoFit/>
          </a:bodyPr>
          <a:lstStyle/>
          <a:p>
            <a:pPr algn="r"/>
            <a:r>
              <a:rPr lang="ar-SA" sz="2400" b="1" dirty="0">
                <a:solidFill>
                  <a:srgbClr val="0000FF"/>
                </a:solidFill>
              </a:rPr>
              <a:t>المعلم </a:t>
            </a:r>
          </a:p>
        </p:txBody>
      </p:sp>
      <p:sp>
        <p:nvSpPr>
          <p:cNvPr id="6" name="مربع نص 5">
            <a:extLst>
              <a:ext uri="{FF2B5EF4-FFF2-40B4-BE49-F238E27FC236}">
                <a16:creationId xmlns:a16="http://schemas.microsoft.com/office/drawing/2014/main" id="{1C76D2DA-9954-4FF9-A44E-BB5B491C0379}"/>
              </a:ext>
            </a:extLst>
          </p:cNvPr>
          <p:cNvSpPr txBox="1">
            <a:spLocks noChangeArrowheads="1"/>
          </p:cNvSpPr>
          <p:nvPr/>
        </p:nvSpPr>
        <p:spPr bwMode="auto">
          <a:xfrm>
            <a:off x="3750463" y="2281853"/>
            <a:ext cx="1285871" cy="461665"/>
          </a:xfrm>
          <a:prstGeom prst="rect">
            <a:avLst/>
          </a:prstGeom>
          <a:noFill/>
          <a:ln w="9525">
            <a:noFill/>
            <a:miter lim="800000"/>
            <a:headEnd/>
            <a:tailEnd/>
          </a:ln>
        </p:spPr>
        <p:txBody>
          <a:bodyPr wrap="square">
            <a:spAutoFit/>
          </a:bodyPr>
          <a:lstStyle/>
          <a:p>
            <a:pPr algn="r"/>
            <a:r>
              <a:rPr lang="ar-SA" sz="2400" b="1" dirty="0">
                <a:solidFill>
                  <a:srgbClr val="0000FF"/>
                </a:solidFill>
              </a:rPr>
              <a:t>الضمة </a:t>
            </a:r>
          </a:p>
        </p:txBody>
      </p:sp>
      <p:sp>
        <p:nvSpPr>
          <p:cNvPr id="7" name="مربع نص 6">
            <a:extLst>
              <a:ext uri="{FF2B5EF4-FFF2-40B4-BE49-F238E27FC236}">
                <a16:creationId xmlns:a16="http://schemas.microsoft.com/office/drawing/2014/main" id="{C2BB2C59-2DF3-4143-B3A6-F3A3E4EC7D09}"/>
              </a:ext>
            </a:extLst>
          </p:cNvPr>
          <p:cNvSpPr txBox="1">
            <a:spLocks noChangeArrowheads="1"/>
          </p:cNvSpPr>
          <p:nvPr/>
        </p:nvSpPr>
        <p:spPr bwMode="auto">
          <a:xfrm>
            <a:off x="2411013" y="2291564"/>
            <a:ext cx="1285871" cy="461665"/>
          </a:xfrm>
          <a:prstGeom prst="rect">
            <a:avLst/>
          </a:prstGeom>
          <a:noFill/>
          <a:ln w="9525">
            <a:noFill/>
            <a:miter lim="800000"/>
            <a:headEnd/>
            <a:tailEnd/>
          </a:ln>
        </p:spPr>
        <p:txBody>
          <a:bodyPr wrap="square">
            <a:spAutoFit/>
          </a:bodyPr>
          <a:lstStyle/>
          <a:p>
            <a:pPr algn="r"/>
            <a:r>
              <a:rPr lang="ar-SA" sz="2400" b="1" dirty="0">
                <a:solidFill>
                  <a:srgbClr val="0000FF"/>
                </a:solidFill>
              </a:rPr>
              <a:t>متابعا </a:t>
            </a:r>
          </a:p>
        </p:txBody>
      </p:sp>
      <p:sp>
        <p:nvSpPr>
          <p:cNvPr id="8" name="مربع نص 7">
            <a:extLst>
              <a:ext uri="{FF2B5EF4-FFF2-40B4-BE49-F238E27FC236}">
                <a16:creationId xmlns:a16="http://schemas.microsoft.com/office/drawing/2014/main" id="{5AC59D92-8C3B-4379-8FAD-708CF7B283E5}"/>
              </a:ext>
            </a:extLst>
          </p:cNvPr>
          <p:cNvSpPr txBox="1">
            <a:spLocks noChangeArrowheads="1"/>
          </p:cNvSpPr>
          <p:nvPr/>
        </p:nvSpPr>
        <p:spPr bwMode="auto">
          <a:xfrm>
            <a:off x="1202792" y="2301274"/>
            <a:ext cx="1285871" cy="461665"/>
          </a:xfrm>
          <a:prstGeom prst="rect">
            <a:avLst/>
          </a:prstGeom>
          <a:noFill/>
          <a:ln w="9525">
            <a:noFill/>
            <a:miter lim="800000"/>
            <a:headEnd/>
            <a:tailEnd/>
          </a:ln>
        </p:spPr>
        <p:txBody>
          <a:bodyPr wrap="square">
            <a:spAutoFit/>
          </a:bodyPr>
          <a:lstStyle/>
          <a:p>
            <a:pPr algn="r"/>
            <a:r>
              <a:rPr lang="ar-SA" sz="2400" b="1" dirty="0">
                <a:solidFill>
                  <a:srgbClr val="0000FF"/>
                </a:solidFill>
              </a:rPr>
              <a:t>الفتحة </a:t>
            </a:r>
          </a:p>
        </p:txBody>
      </p:sp>
      <p:sp>
        <p:nvSpPr>
          <p:cNvPr id="9" name="مربع نص 8">
            <a:extLst>
              <a:ext uri="{FF2B5EF4-FFF2-40B4-BE49-F238E27FC236}">
                <a16:creationId xmlns:a16="http://schemas.microsoft.com/office/drawing/2014/main" id="{25DB4343-4D39-4533-B1CE-1883F5292C33}"/>
              </a:ext>
            </a:extLst>
          </p:cNvPr>
          <p:cNvSpPr txBox="1">
            <a:spLocks noChangeArrowheads="1"/>
          </p:cNvSpPr>
          <p:nvPr/>
        </p:nvSpPr>
        <p:spPr bwMode="auto">
          <a:xfrm>
            <a:off x="6286512" y="2672081"/>
            <a:ext cx="1285871" cy="461665"/>
          </a:xfrm>
          <a:prstGeom prst="rect">
            <a:avLst/>
          </a:prstGeom>
          <a:noFill/>
          <a:ln w="9525">
            <a:noFill/>
            <a:miter lim="800000"/>
            <a:headEnd/>
            <a:tailEnd/>
          </a:ln>
        </p:spPr>
        <p:txBody>
          <a:bodyPr wrap="square">
            <a:spAutoFit/>
          </a:bodyPr>
          <a:lstStyle/>
          <a:p>
            <a:pPr algn="r"/>
            <a:r>
              <a:rPr lang="ar-SA" sz="2400" b="1" dirty="0">
                <a:solidFill>
                  <a:srgbClr val="0000FF"/>
                </a:solidFill>
              </a:rPr>
              <a:t>صارت</a:t>
            </a:r>
          </a:p>
        </p:txBody>
      </p:sp>
      <p:sp>
        <p:nvSpPr>
          <p:cNvPr id="10" name="مربع نص 9">
            <a:extLst>
              <a:ext uri="{FF2B5EF4-FFF2-40B4-BE49-F238E27FC236}">
                <a16:creationId xmlns:a16="http://schemas.microsoft.com/office/drawing/2014/main" id="{1C95CC7B-02C5-4FB9-BE23-3C63143E1243}"/>
              </a:ext>
            </a:extLst>
          </p:cNvPr>
          <p:cNvSpPr txBox="1">
            <a:spLocks noChangeArrowheads="1"/>
          </p:cNvSpPr>
          <p:nvPr/>
        </p:nvSpPr>
        <p:spPr bwMode="auto">
          <a:xfrm>
            <a:off x="4982781" y="2672081"/>
            <a:ext cx="1285871" cy="461665"/>
          </a:xfrm>
          <a:prstGeom prst="rect">
            <a:avLst/>
          </a:prstGeom>
          <a:noFill/>
          <a:ln w="9525">
            <a:noFill/>
            <a:miter lim="800000"/>
            <a:headEnd/>
            <a:tailEnd/>
          </a:ln>
        </p:spPr>
        <p:txBody>
          <a:bodyPr wrap="square">
            <a:spAutoFit/>
          </a:bodyPr>
          <a:lstStyle/>
          <a:p>
            <a:pPr algn="r"/>
            <a:r>
              <a:rPr lang="ar-SA" sz="2400" b="1" dirty="0">
                <a:solidFill>
                  <a:srgbClr val="0000FF"/>
                </a:solidFill>
              </a:rPr>
              <a:t>قراءته </a:t>
            </a:r>
          </a:p>
        </p:txBody>
      </p:sp>
      <p:sp>
        <p:nvSpPr>
          <p:cNvPr id="11" name="مربع نص 10">
            <a:extLst>
              <a:ext uri="{FF2B5EF4-FFF2-40B4-BE49-F238E27FC236}">
                <a16:creationId xmlns:a16="http://schemas.microsoft.com/office/drawing/2014/main" id="{C21B71F3-117F-41F7-9844-1E2F099BF7F8}"/>
              </a:ext>
            </a:extLst>
          </p:cNvPr>
          <p:cNvSpPr txBox="1">
            <a:spLocks noChangeArrowheads="1"/>
          </p:cNvSpPr>
          <p:nvPr/>
        </p:nvSpPr>
        <p:spPr bwMode="auto">
          <a:xfrm>
            <a:off x="3768322" y="2693917"/>
            <a:ext cx="1285871" cy="461665"/>
          </a:xfrm>
          <a:prstGeom prst="rect">
            <a:avLst/>
          </a:prstGeom>
          <a:noFill/>
          <a:ln w="9525">
            <a:noFill/>
            <a:miter lim="800000"/>
            <a:headEnd/>
            <a:tailEnd/>
          </a:ln>
        </p:spPr>
        <p:txBody>
          <a:bodyPr wrap="square">
            <a:spAutoFit/>
          </a:bodyPr>
          <a:lstStyle/>
          <a:p>
            <a:pPr algn="r"/>
            <a:r>
              <a:rPr lang="ar-SA" sz="2400" b="1" dirty="0">
                <a:solidFill>
                  <a:srgbClr val="0000FF"/>
                </a:solidFill>
              </a:rPr>
              <a:t>الضمة </a:t>
            </a:r>
          </a:p>
        </p:txBody>
      </p:sp>
      <p:sp>
        <p:nvSpPr>
          <p:cNvPr id="12" name="مربع نص 11">
            <a:extLst>
              <a:ext uri="{FF2B5EF4-FFF2-40B4-BE49-F238E27FC236}">
                <a16:creationId xmlns:a16="http://schemas.microsoft.com/office/drawing/2014/main" id="{C2A02A9F-7178-4E8A-95C4-7F5961FF2600}"/>
              </a:ext>
            </a:extLst>
          </p:cNvPr>
          <p:cNvSpPr txBox="1">
            <a:spLocks noChangeArrowheads="1"/>
          </p:cNvSpPr>
          <p:nvPr/>
        </p:nvSpPr>
        <p:spPr bwMode="auto">
          <a:xfrm>
            <a:off x="2506523" y="2693916"/>
            <a:ext cx="1285871" cy="461665"/>
          </a:xfrm>
          <a:prstGeom prst="rect">
            <a:avLst/>
          </a:prstGeom>
          <a:noFill/>
          <a:ln w="9525">
            <a:noFill/>
            <a:miter lim="800000"/>
            <a:headEnd/>
            <a:tailEnd/>
          </a:ln>
        </p:spPr>
        <p:txBody>
          <a:bodyPr wrap="square">
            <a:spAutoFit/>
          </a:bodyPr>
          <a:lstStyle/>
          <a:p>
            <a:pPr algn="r"/>
            <a:r>
              <a:rPr lang="ar-SA" sz="2400" b="1" dirty="0">
                <a:solidFill>
                  <a:srgbClr val="0000FF"/>
                </a:solidFill>
              </a:rPr>
              <a:t>صحيحة</a:t>
            </a:r>
          </a:p>
        </p:txBody>
      </p:sp>
      <p:sp>
        <p:nvSpPr>
          <p:cNvPr id="13" name="مربع نص 12">
            <a:extLst>
              <a:ext uri="{FF2B5EF4-FFF2-40B4-BE49-F238E27FC236}">
                <a16:creationId xmlns:a16="http://schemas.microsoft.com/office/drawing/2014/main" id="{2BFA888A-0972-4030-BF82-DD856F203510}"/>
              </a:ext>
            </a:extLst>
          </p:cNvPr>
          <p:cNvSpPr txBox="1">
            <a:spLocks noChangeArrowheads="1"/>
          </p:cNvSpPr>
          <p:nvPr/>
        </p:nvSpPr>
        <p:spPr bwMode="auto">
          <a:xfrm>
            <a:off x="1219372" y="2693915"/>
            <a:ext cx="1285871" cy="461665"/>
          </a:xfrm>
          <a:prstGeom prst="rect">
            <a:avLst/>
          </a:prstGeom>
          <a:noFill/>
          <a:ln w="9525">
            <a:noFill/>
            <a:miter lim="800000"/>
            <a:headEnd/>
            <a:tailEnd/>
          </a:ln>
        </p:spPr>
        <p:txBody>
          <a:bodyPr wrap="square">
            <a:spAutoFit/>
          </a:bodyPr>
          <a:lstStyle/>
          <a:p>
            <a:pPr algn="r"/>
            <a:r>
              <a:rPr lang="ar-SA" sz="2400" b="1" dirty="0">
                <a:solidFill>
                  <a:srgbClr val="0000FF"/>
                </a:solidFill>
              </a:rPr>
              <a:t>الفتحة </a:t>
            </a:r>
          </a:p>
        </p:txBody>
      </p:sp>
      <p:sp>
        <p:nvSpPr>
          <p:cNvPr id="14" name="مربع نص 13">
            <a:extLst>
              <a:ext uri="{FF2B5EF4-FFF2-40B4-BE49-F238E27FC236}">
                <a16:creationId xmlns:a16="http://schemas.microsoft.com/office/drawing/2014/main" id="{AF56ADAF-3A6B-41B8-A47F-96CA41886B24}"/>
              </a:ext>
            </a:extLst>
          </p:cNvPr>
          <p:cNvSpPr txBox="1">
            <a:spLocks noChangeArrowheads="1"/>
          </p:cNvSpPr>
          <p:nvPr/>
        </p:nvSpPr>
        <p:spPr bwMode="auto">
          <a:xfrm>
            <a:off x="3214678" y="3756671"/>
            <a:ext cx="3000396" cy="461665"/>
          </a:xfrm>
          <a:prstGeom prst="rect">
            <a:avLst/>
          </a:prstGeom>
          <a:noFill/>
          <a:ln w="9525">
            <a:noFill/>
            <a:miter lim="800000"/>
            <a:headEnd/>
            <a:tailEnd/>
          </a:ln>
        </p:spPr>
        <p:txBody>
          <a:bodyPr wrap="square">
            <a:spAutoFit/>
          </a:bodyPr>
          <a:lstStyle/>
          <a:p>
            <a:pPr algn="r"/>
            <a:r>
              <a:rPr lang="ar-SA" sz="2400" b="1" dirty="0">
                <a:solidFill>
                  <a:srgbClr val="0000FF"/>
                </a:solidFill>
              </a:rPr>
              <a:t>صار الهلالُ بدراً</a:t>
            </a:r>
          </a:p>
        </p:txBody>
      </p:sp>
      <p:sp>
        <p:nvSpPr>
          <p:cNvPr id="15" name="مربع نص 14">
            <a:extLst>
              <a:ext uri="{FF2B5EF4-FFF2-40B4-BE49-F238E27FC236}">
                <a16:creationId xmlns:a16="http://schemas.microsoft.com/office/drawing/2014/main" id="{12F8C7FD-2EF8-41A9-A078-A2E3C93DD9E7}"/>
              </a:ext>
            </a:extLst>
          </p:cNvPr>
          <p:cNvSpPr txBox="1">
            <a:spLocks noChangeArrowheads="1"/>
          </p:cNvSpPr>
          <p:nvPr/>
        </p:nvSpPr>
        <p:spPr bwMode="auto">
          <a:xfrm>
            <a:off x="2678886" y="4153690"/>
            <a:ext cx="3429024" cy="461665"/>
          </a:xfrm>
          <a:prstGeom prst="rect">
            <a:avLst/>
          </a:prstGeom>
          <a:noFill/>
          <a:ln w="9525">
            <a:noFill/>
            <a:miter lim="800000"/>
            <a:headEnd/>
            <a:tailEnd/>
          </a:ln>
        </p:spPr>
        <p:txBody>
          <a:bodyPr wrap="square">
            <a:spAutoFit/>
          </a:bodyPr>
          <a:lstStyle/>
          <a:p>
            <a:pPr algn="r"/>
            <a:r>
              <a:rPr lang="ar-SA" sz="2400" b="1" dirty="0">
                <a:solidFill>
                  <a:srgbClr val="0000FF"/>
                </a:solidFill>
              </a:rPr>
              <a:t>كانت الصحراءُ قاحلةً</a:t>
            </a:r>
          </a:p>
        </p:txBody>
      </p:sp>
      <p:sp>
        <p:nvSpPr>
          <p:cNvPr id="16" name="مربع نص 15">
            <a:extLst>
              <a:ext uri="{FF2B5EF4-FFF2-40B4-BE49-F238E27FC236}">
                <a16:creationId xmlns:a16="http://schemas.microsoft.com/office/drawing/2014/main" id="{B68F0D24-7EC8-4ACB-B478-47BD54426568}"/>
              </a:ext>
            </a:extLst>
          </p:cNvPr>
          <p:cNvSpPr txBox="1">
            <a:spLocks noChangeArrowheads="1"/>
          </p:cNvSpPr>
          <p:nvPr/>
        </p:nvSpPr>
        <p:spPr bwMode="auto">
          <a:xfrm>
            <a:off x="3125361" y="4521728"/>
            <a:ext cx="3000396" cy="461665"/>
          </a:xfrm>
          <a:prstGeom prst="rect">
            <a:avLst/>
          </a:prstGeom>
          <a:noFill/>
          <a:ln w="9525">
            <a:noFill/>
            <a:miter lim="800000"/>
            <a:headEnd/>
            <a:tailEnd/>
          </a:ln>
        </p:spPr>
        <p:txBody>
          <a:bodyPr wrap="square">
            <a:spAutoFit/>
          </a:bodyPr>
          <a:lstStyle/>
          <a:p>
            <a:pPr algn="r"/>
            <a:r>
              <a:rPr lang="ar-SA" sz="2400" b="1" dirty="0">
                <a:solidFill>
                  <a:srgbClr val="0000FF"/>
                </a:solidFill>
              </a:rPr>
              <a:t>ليس الولدان أخوين</a:t>
            </a:r>
          </a:p>
        </p:txBody>
      </p:sp>
      <p:sp>
        <p:nvSpPr>
          <p:cNvPr id="17" name="مربع نص 16">
            <a:extLst>
              <a:ext uri="{FF2B5EF4-FFF2-40B4-BE49-F238E27FC236}">
                <a16:creationId xmlns:a16="http://schemas.microsoft.com/office/drawing/2014/main" id="{AA7F1DF4-2D94-4430-9C2B-DF3C228982BC}"/>
              </a:ext>
            </a:extLst>
          </p:cNvPr>
          <p:cNvSpPr txBox="1">
            <a:spLocks noChangeArrowheads="1"/>
          </p:cNvSpPr>
          <p:nvPr/>
        </p:nvSpPr>
        <p:spPr bwMode="auto">
          <a:xfrm>
            <a:off x="4339845" y="5550089"/>
            <a:ext cx="1285871" cy="461665"/>
          </a:xfrm>
          <a:prstGeom prst="rect">
            <a:avLst/>
          </a:prstGeom>
          <a:noFill/>
          <a:ln w="9525">
            <a:noFill/>
            <a:miter lim="800000"/>
            <a:headEnd/>
            <a:tailEnd/>
          </a:ln>
        </p:spPr>
        <p:txBody>
          <a:bodyPr wrap="square">
            <a:spAutoFit/>
          </a:bodyPr>
          <a:lstStyle/>
          <a:p>
            <a:pPr algn="r"/>
            <a:r>
              <a:rPr lang="ar-SA" sz="2400" b="1" dirty="0">
                <a:solidFill>
                  <a:srgbClr val="0000FF"/>
                </a:solidFill>
              </a:rPr>
              <a:t>أولَ </a:t>
            </a:r>
          </a:p>
        </p:txBody>
      </p:sp>
      <p:sp>
        <p:nvSpPr>
          <p:cNvPr id="18" name="مربع نص 17">
            <a:extLst>
              <a:ext uri="{FF2B5EF4-FFF2-40B4-BE49-F238E27FC236}">
                <a16:creationId xmlns:a16="http://schemas.microsoft.com/office/drawing/2014/main" id="{44066B79-2A06-46EA-873D-F743203E9AC2}"/>
              </a:ext>
            </a:extLst>
          </p:cNvPr>
          <p:cNvSpPr txBox="1">
            <a:spLocks noChangeArrowheads="1"/>
          </p:cNvSpPr>
          <p:nvPr/>
        </p:nvSpPr>
        <p:spPr bwMode="auto">
          <a:xfrm>
            <a:off x="5291919" y="5911290"/>
            <a:ext cx="1285871" cy="461665"/>
          </a:xfrm>
          <a:prstGeom prst="rect">
            <a:avLst/>
          </a:prstGeom>
          <a:noFill/>
          <a:ln w="9525">
            <a:noFill/>
            <a:miter lim="800000"/>
            <a:headEnd/>
            <a:tailEnd/>
          </a:ln>
        </p:spPr>
        <p:txBody>
          <a:bodyPr wrap="square">
            <a:spAutoFit/>
          </a:bodyPr>
          <a:lstStyle/>
          <a:p>
            <a:pPr algn="r"/>
            <a:r>
              <a:rPr lang="ar-SA" sz="2400" b="1" dirty="0">
                <a:solidFill>
                  <a:srgbClr val="0000FF"/>
                </a:solidFill>
              </a:rPr>
              <a:t>أبو بكر </a:t>
            </a:r>
          </a:p>
        </p:txBody>
      </p:sp>
      <p:sp>
        <p:nvSpPr>
          <p:cNvPr id="19" name="مربع نص 18">
            <a:extLst>
              <a:ext uri="{FF2B5EF4-FFF2-40B4-BE49-F238E27FC236}">
                <a16:creationId xmlns:a16="http://schemas.microsoft.com/office/drawing/2014/main" id="{5AFCBC07-17F5-4C11-AE80-FAA994653F7C}"/>
              </a:ext>
            </a:extLst>
          </p:cNvPr>
          <p:cNvSpPr txBox="1">
            <a:spLocks noChangeArrowheads="1"/>
          </p:cNvSpPr>
          <p:nvPr/>
        </p:nvSpPr>
        <p:spPr bwMode="auto">
          <a:xfrm>
            <a:off x="4820419" y="6272491"/>
            <a:ext cx="2138524" cy="461665"/>
          </a:xfrm>
          <a:prstGeom prst="rect">
            <a:avLst/>
          </a:prstGeom>
          <a:noFill/>
          <a:ln w="9525">
            <a:noFill/>
            <a:miter lim="800000"/>
            <a:headEnd/>
            <a:tailEnd/>
          </a:ln>
        </p:spPr>
        <p:txBody>
          <a:bodyPr wrap="square">
            <a:spAutoFit/>
          </a:bodyPr>
          <a:lstStyle/>
          <a:p>
            <a:pPr algn="r"/>
            <a:r>
              <a:rPr lang="ar-SA" sz="2400" b="1" dirty="0">
                <a:solidFill>
                  <a:srgbClr val="0000FF"/>
                </a:solidFill>
              </a:rPr>
              <a:t>سلطانُ بن سلمان</a:t>
            </a:r>
          </a:p>
        </p:txBody>
      </p:sp>
      <p:sp>
        <p:nvSpPr>
          <p:cNvPr id="20" name="مستطيل: زوايا مستديرة 19">
            <a:extLst>
              <a:ext uri="{FF2B5EF4-FFF2-40B4-BE49-F238E27FC236}">
                <a16:creationId xmlns:a16="http://schemas.microsoft.com/office/drawing/2014/main" id="{73E3F75C-1D7D-4447-B04D-F89BD959CE2D}"/>
              </a:ext>
            </a:extLst>
          </p:cNvPr>
          <p:cNvSpPr/>
          <p:nvPr/>
        </p:nvSpPr>
        <p:spPr>
          <a:xfrm>
            <a:off x="96982" y="6186437"/>
            <a:ext cx="692727"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١٢١</a:t>
            </a:r>
          </a:p>
        </p:txBody>
      </p:sp>
    </p:spTree>
    <p:extLst>
      <p:ext uri="{BB962C8B-B14F-4D97-AF65-F5344CB8AC3E}">
        <p14:creationId xmlns:p14="http://schemas.microsoft.com/office/powerpoint/2010/main" val="35939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4"/>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4"/>
                                        </p:tgtEl>
                                        <p:attrNameLst>
                                          <p:attrName>ppt_y</p:attrName>
                                        </p:attrNameLst>
                                      </p:cBhvr>
                                      <p:tavLst>
                                        <p:tav tm="0">
                                          <p:val>
                                            <p:strVal val="#ppt_y"/>
                                          </p:val>
                                        </p:tav>
                                        <p:tav tm="100000">
                                          <p:val>
                                            <p:strVal val="#ppt_y"/>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8" presetClass="entr" presetSubtype="0" accel="5000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6" dur="1000" fill="hold"/>
                                        <p:tgtEl>
                                          <p:spTgt spid="5"/>
                                        </p:tgtEl>
                                        <p:attrNameLst>
                                          <p:attrName>ppt_x</p:attrName>
                                        </p:attrNameLst>
                                      </p:cBhvr>
                                      <p:tavLst>
                                        <p:tav tm="0">
                                          <p:val>
                                            <p:fltVal val="-1"/>
                                          </p:val>
                                        </p:tav>
                                        <p:tav tm="50000">
                                          <p:val>
                                            <p:fltVal val="0.95"/>
                                          </p:val>
                                        </p:tav>
                                        <p:tav tm="100000">
                                          <p:val>
                                            <p:strVal val="#ppt_x"/>
                                          </p:val>
                                        </p:tav>
                                      </p:tavLst>
                                    </p:anim>
                                    <p:anim calcmode="lin" valueType="num">
                                      <p:cBhvr>
                                        <p:cTn id="17" dur="1000" fill="hold"/>
                                        <p:tgtEl>
                                          <p:spTgt spid="5"/>
                                        </p:tgtEl>
                                        <p:attrNameLst>
                                          <p:attrName>ppt_y</p:attrName>
                                        </p:attrNameLst>
                                      </p:cBhvr>
                                      <p:tavLst>
                                        <p:tav tm="0">
                                          <p:val>
                                            <p:strVal val="#ppt_y"/>
                                          </p:val>
                                        </p:tav>
                                        <p:tav tm="100000">
                                          <p:val>
                                            <p:strVal val="#ppt_y"/>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8" presetClass="entr" presetSubtype="0" accel="5000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4" dur="1000" fill="hold"/>
                                        <p:tgtEl>
                                          <p:spTgt spid="6"/>
                                        </p:tgtEl>
                                        <p:attrNameLst>
                                          <p:attrName>ppt_x</p:attrName>
                                        </p:attrNameLst>
                                      </p:cBhvr>
                                      <p:tavLst>
                                        <p:tav tm="0">
                                          <p:val>
                                            <p:fltVal val="-1"/>
                                          </p:val>
                                        </p:tav>
                                        <p:tav tm="50000">
                                          <p:val>
                                            <p:fltVal val="0.95"/>
                                          </p:val>
                                        </p:tav>
                                        <p:tav tm="100000">
                                          <p:val>
                                            <p:strVal val="#ppt_x"/>
                                          </p:val>
                                        </p:tav>
                                      </p:tavLst>
                                    </p:anim>
                                    <p:anim calcmode="lin" valueType="num">
                                      <p:cBhvr>
                                        <p:cTn id="25" dur="1000" fill="hold"/>
                                        <p:tgtEl>
                                          <p:spTgt spid="6"/>
                                        </p:tgtEl>
                                        <p:attrNameLst>
                                          <p:attrName>ppt_y</p:attrName>
                                        </p:attrNameLst>
                                      </p:cBhvr>
                                      <p:tavLst>
                                        <p:tav tm="0">
                                          <p:val>
                                            <p:strVal val="#ppt_y"/>
                                          </p:val>
                                        </p:tav>
                                        <p:tav tm="100000">
                                          <p:val>
                                            <p:strVal val="#ppt_y"/>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48" presetClass="entr" presetSubtype="0" accel="5000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2" dur="1000" fill="hold"/>
                                        <p:tgtEl>
                                          <p:spTgt spid="7"/>
                                        </p:tgtEl>
                                        <p:attrNameLst>
                                          <p:attrName>ppt_x</p:attrName>
                                        </p:attrNameLst>
                                      </p:cBhvr>
                                      <p:tavLst>
                                        <p:tav tm="0">
                                          <p:val>
                                            <p:fltVal val="-1"/>
                                          </p:val>
                                        </p:tav>
                                        <p:tav tm="50000">
                                          <p:val>
                                            <p:fltVal val="0.95"/>
                                          </p:val>
                                        </p:tav>
                                        <p:tav tm="100000">
                                          <p:val>
                                            <p:strVal val="#ppt_x"/>
                                          </p:val>
                                        </p:tav>
                                      </p:tavLst>
                                    </p:anim>
                                    <p:anim calcmode="lin" valueType="num">
                                      <p:cBhvr>
                                        <p:cTn id="33" dur="1000" fill="hold"/>
                                        <p:tgtEl>
                                          <p:spTgt spid="7"/>
                                        </p:tgtEl>
                                        <p:attrNameLst>
                                          <p:attrName>ppt_y</p:attrName>
                                        </p:attrNameLst>
                                      </p:cBhvr>
                                      <p:tavLst>
                                        <p:tav tm="0">
                                          <p:val>
                                            <p:strVal val="#ppt_y"/>
                                          </p:val>
                                        </p:tav>
                                        <p:tav tm="100000">
                                          <p:val>
                                            <p:strVal val="#ppt_y"/>
                                          </p:val>
                                        </p:tav>
                                      </p:tavLst>
                                    </p:anim>
                                    <p:animEffect transition="in" filter="fade">
                                      <p:cBhvr>
                                        <p:cTn id="34" dur="1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48" presetClass="entr" presetSubtype="0" accel="5000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0" dur="1000" fill="hold"/>
                                        <p:tgtEl>
                                          <p:spTgt spid="8"/>
                                        </p:tgtEl>
                                        <p:attrNameLst>
                                          <p:attrName>ppt_x</p:attrName>
                                        </p:attrNameLst>
                                      </p:cBhvr>
                                      <p:tavLst>
                                        <p:tav tm="0">
                                          <p:val>
                                            <p:fltVal val="-1"/>
                                          </p:val>
                                        </p:tav>
                                        <p:tav tm="50000">
                                          <p:val>
                                            <p:fltVal val="0.95"/>
                                          </p:val>
                                        </p:tav>
                                        <p:tav tm="100000">
                                          <p:val>
                                            <p:strVal val="#ppt_x"/>
                                          </p:val>
                                        </p:tav>
                                      </p:tavLst>
                                    </p:anim>
                                    <p:anim calcmode="lin" valueType="num">
                                      <p:cBhvr>
                                        <p:cTn id="41" dur="1000" fill="hold"/>
                                        <p:tgtEl>
                                          <p:spTgt spid="8"/>
                                        </p:tgtEl>
                                        <p:attrNameLst>
                                          <p:attrName>ppt_y</p:attrName>
                                        </p:attrNameLst>
                                      </p:cBhvr>
                                      <p:tavLst>
                                        <p:tav tm="0">
                                          <p:val>
                                            <p:strVal val="#ppt_y"/>
                                          </p:val>
                                        </p:tav>
                                        <p:tav tm="100000">
                                          <p:val>
                                            <p:strVal val="#ppt_y"/>
                                          </p:val>
                                        </p:tav>
                                      </p:tavLst>
                                    </p:anim>
                                    <p:animEffect transition="in" filter="fade">
                                      <p:cBhvr>
                                        <p:cTn id="42" dur="10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48" presetClass="entr" presetSubtype="0" accel="5000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1000" fill="hold"/>
                                        <p:tgtEl>
                                          <p:spTgt spid="9"/>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8" dur="1000" fill="hold"/>
                                        <p:tgtEl>
                                          <p:spTgt spid="9"/>
                                        </p:tgtEl>
                                        <p:attrNameLst>
                                          <p:attrName>ppt_x</p:attrName>
                                        </p:attrNameLst>
                                      </p:cBhvr>
                                      <p:tavLst>
                                        <p:tav tm="0">
                                          <p:val>
                                            <p:fltVal val="-1"/>
                                          </p:val>
                                        </p:tav>
                                        <p:tav tm="50000">
                                          <p:val>
                                            <p:fltVal val="0.95"/>
                                          </p:val>
                                        </p:tav>
                                        <p:tav tm="100000">
                                          <p:val>
                                            <p:strVal val="#ppt_x"/>
                                          </p:val>
                                        </p:tav>
                                      </p:tavLst>
                                    </p:anim>
                                    <p:anim calcmode="lin" valueType="num">
                                      <p:cBhvr>
                                        <p:cTn id="49" dur="1000" fill="hold"/>
                                        <p:tgtEl>
                                          <p:spTgt spid="9"/>
                                        </p:tgtEl>
                                        <p:attrNameLst>
                                          <p:attrName>ppt_y</p:attrName>
                                        </p:attrNameLst>
                                      </p:cBhvr>
                                      <p:tavLst>
                                        <p:tav tm="0">
                                          <p:val>
                                            <p:strVal val="#ppt_y"/>
                                          </p:val>
                                        </p:tav>
                                        <p:tav tm="100000">
                                          <p:val>
                                            <p:strVal val="#ppt_y"/>
                                          </p:val>
                                        </p:tav>
                                      </p:tavLst>
                                    </p:anim>
                                    <p:animEffect transition="in" filter="fade">
                                      <p:cBhvr>
                                        <p:cTn id="50" dur="10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48" presetClass="entr" presetSubtype="0" accel="5000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1000" fill="hold"/>
                                        <p:tgtEl>
                                          <p:spTgt spid="1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56" dur="1000" fill="hold"/>
                                        <p:tgtEl>
                                          <p:spTgt spid="10"/>
                                        </p:tgtEl>
                                        <p:attrNameLst>
                                          <p:attrName>ppt_x</p:attrName>
                                        </p:attrNameLst>
                                      </p:cBhvr>
                                      <p:tavLst>
                                        <p:tav tm="0">
                                          <p:val>
                                            <p:fltVal val="-1"/>
                                          </p:val>
                                        </p:tav>
                                        <p:tav tm="50000">
                                          <p:val>
                                            <p:fltVal val="0.95"/>
                                          </p:val>
                                        </p:tav>
                                        <p:tav tm="100000">
                                          <p:val>
                                            <p:strVal val="#ppt_x"/>
                                          </p:val>
                                        </p:tav>
                                      </p:tavLst>
                                    </p:anim>
                                    <p:anim calcmode="lin" valueType="num">
                                      <p:cBhvr>
                                        <p:cTn id="57" dur="1000" fill="hold"/>
                                        <p:tgtEl>
                                          <p:spTgt spid="10"/>
                                        </p:tgtEl>
                                        <p:attrNameLst>
                                          <p:attrName>ppt_y</p:attrName>
                                        </p:attrNameLst>
                                      </p:cBhvr>
                                      <p:tavLst>
                                        <p:tav tm="0">
                                          <p:val>
                                            <p:strVal val="#ppt_y"/>
                                          </p:val>
                                        </p:tav>
                                        <p:tav tm="100000">
                                          <p:val>
                                            <p:strVal val="#ppt_y"/>
                                          </p:val>
                                        </p:tav>
                                      </p:tavLst>
                                    </p:anim>
                                    <p:animEffect transition="in" filter="fade">
                                      <p:cBhvr>
                                        <p:cTn id="58" dur="10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48" presetClass="entr" presetSubtype="0" accel="5000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p:cTn id="63" dur="1000" fill="hold"/>
                                        <p:tgtEl>
                                          <p:spTgt spid="11"/>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64" dur="1000" fill="hold"/>
                                        <p:tgtEl>
                                          <p:spTgt spid="11"/>
                                        </p:tgtEl>
                                        <p:attrNameLst>
                                          <p:attrName>ppt_x</p:attrName>
                                        </p:attrNameLst>
                                      </p:cBhvr>
                                      <p:tavLst>
                                        <p:tav tm="0">
                                          <p:val>
                                            <p:fltVal val="-1"/>
                                          </p:val>
                                        </p:tav>
                                        <p:tav tm="50000">
                                          <p:val>
                                            <p:fltVal val="0.95"/>
                                          </p:val>
                                        </p:tav>
                                        <p:tav tm="100000">
                                          <p:val>
                                            <p:strVal val="#ppt_x"/>
                                          </p:val>
                                        </p:tav>
                                      </p:tavLst>
                                    </p:anim>
                                    <p:anim calcmode="lin" valueType="num">
                                      <p:cBhvr>
                                        <p:cTn id="65" dur="1000" fill="hold"/>
                                        <p:tgtEl>
                                          <p:spTgt spid="11"/>
                                        </p:tgtEl>
                                        <p:attrNameLst>
                                          <p:attrName>ppt_y</p:attrName>
                                        </p:attrNameLst>
                                      </p:cBhvr>
                                      <p:tavLst>
                                        <p:tav tm="0">
                                          <p:val>
                                            <p:strVal val="#ppt_y"/>
                                          </p:val>
                                        </p:tav>
                                        <p:tav tm="100000">
                                          <p:val>
                                            <p:strVal val="#ppt_y"/>
                                          </p:val>
                                        </p:tav>
                                      </p:tavLst>
                                    </p:anim>
                                    <p:animEffect transition="in" filter="fade">
                                      <p:cBhvr>
                                        <p:cTn id="66" dur="10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48" presetClass="entr" presetSubtype="0" accel="50000"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p:cTn id="71" dur="1000" fill="hold"/>
                                        <p:tgtEl>
                                          <p:spTgt spid="1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72" dur="1000" fill="hold"/>
                                        <p:tgtEl>
                                          <p:spTgt spid="12"/>
                                        </p:tgtEl>
                                        <p:attrNameLst>
                                          <p:attrName>ppt_x</p:attrName>
                                        </p:attrNameLst>
                                      </p:cBhvr>
                                      <p:tavLst>
                                        <p:tav tm="0">
                                          <p:val>
                                            <p:fltVal val="-1"/>
                                          </p:val>
                                        </p:tav>
                                        <p:tav tm="50000">
                                          <p:val>
                                            <p:fltVal val="0.95"/>
                                          </p:val>
                                        </p:tav>
                                        <p:tav tm="100000">
                                          <p:val>
                                            <p:strVal val="#ppt_x"/>
                                          </p:val>
                                        </p:tav>
                                      </p:tavLst>
                                    </p:anim>
                                    <p:anim calcmode="lin" valueType="num">
                                      <p:cBhvr>
                                        <p:cTn id="73" dur="1000" fill="hold"/>
                                        <p:tgtEl>
                                          <p:spTgt spid="12"/>
                                        </p:tgtEl>
                                        <p:attrNameLst>
                                          <p:attrName>ppt_y</p:attrName>
                                        </p:attrNameLst>
                                      </p:cBhvr>
                                      <p:tavLst>
                                        <p:tav tm="0">
                                          <p:val>
                                            <p:strVal val="#ppt_y"/>
                                          </p:val>
                                        </p:tav>
                                        <p:tav tm="100000">
                                          <p:val>
                                            <p:strVal val="#ppt_y"/>
                                          </p:val>
                                        </p:tav>
                                      </p:tavLst>
                                    </p:anim>
                                    <p:animEffect transition="in" filter="fade">
                                      <p:cBhvr>
                                        <p:cTn id="74" dur="1000"/>
                                        <p:tgtEl>
                                          <p:spTgt spid="12"/>
                                        </p:tgtEl>
                                      </p:cBhvr>
                                    </p:animEffect>
                                  </p:childTnLst>
                                </p:cTn>
                              </p:par>
                            </p:childTnLst>
                          </p:cTn>
                        </p:par>
                      </p:childTnLst>
                    </p:cTn>
                  </p:par>
                  <p:par>
                    <p:cTn id="75" fill="hold">
                      <p:stCondLst>
                        <p:cond delay="indefinite"/>
                      </p:stCondLst>
                      <p:childTnLst>
                        <p:par>
                          <p:cTn id="76" fill="hold">
                            <p:stCondLst>
                              <p:cond delay="0"/>
                            </p:stCondLst>
                            <p:childTnLst>
                              <p:par>
                                <p:cTn id="77" presetID="48" presetClass="entr" presetSubtype="0" accel="50000" fill="hold" grpId="0" nodeType="click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p:cTn id="79" dur="1000" fill="hold"/>
                                        <p:tgtEl>
                                          <p:spTgt spid="13"/>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0" dur="1000" fill="hold"/>
                                        <p:tgtEl>
                                          <p:spTgt spid="13"/>
                                        </p:tgtEl>
                                        <p:attrNameLst>
                                          <p:attrName>ppt_x</p:attrName>
                                        </p:attrNameLst>
                                      </p:cBhvr>
                                      <p:tavLst>
                                        <p:tav tm="0">
                                          <p:val>
                                            <p:fltVal val="-1"/>
                                          </p:val>
                                        </p:tav>
                                        <p:tav tm="50000">
                                          <p:val>
                                            <p:fltVal val="0.95"/>
                                          </p:val>
                                        </p:tav>
                                        <p:tav tm="100000">
                                          <p:val>
                                            <p:strVal val="#ppt_x"/>
                                          </p:val>
                                        </p:tav>
                                      </p:tavLst>
                                    </p:anim>
                                    <p:anim calcmode="lin" valueType="num">
                                      <p:cBhvr>
                                        <p:cTn id="81" dur="1000" fill="hold"/>
                                        <p:tgtEl>
                                          <p:spTgt spid="13"/>
                                        </p:tgtEl>
                                        <p:attrNameLst>
                                          <p:attrName>ppt_y</p:attrName>
                                        </p:attrNameLst>
                                      </p:cBhvr>
                                      <p:tavLst>
                                        <p:tav tm="0">
                                          <p:val>
                                            <p:strVal val="#ppt_y"/>
                                          </p:val>
                                        </p:tav>
                                        <p:tav tm="100000">
                                          <p:val>
                                            <p:strVal val="#ppt_y"/>
                                          </p:val>
                                        </p:tav>
                                      </p:tavLst>
                                    </p:anim>
                                    <p:animEffect transition="in" filter="fade">
                                      <p:cBhvr>
                                        <p:cTn id="82" dur="1000"/>
                                        <p:tgtEl>
                                          <p:spTgt spid="13"/>
                                        </p:tgtEl>
                                      </p:cBhvr>
                                    </p:animEffect>
                                  </p:childTnLst>
                                </p:cTn>
                              </p:par>
                            </p:childTnLst>
                          </p:cTn>
                        </p:par>
                      </p:childTnLst>
                    </p:cTn>
                  </p:par>
                  <p:par>
                    <p:cTn id="83" fill="hold">
                      <p:stCondLst>
                        <p:cond delay="indefinite"/>
                      </p:stCondLst>
                      <p:childTnLst>
                        <p:par>
                          <p:cTn id="84" fill="hold">
                            <p:stCondLst>
                              <p:cond delay="0"/>
                            </p:stCondLst>
                            <p:childTnLst>
                              <p:par>
                                <p:cTn id="85" presetID="48" presetClass="entr" presetSubtype="0" accel="50000" fill="hold" grpId="0" nodeType="click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p:cTn id="87" dur="1000" fill="hold"/>
                                        <p:tgtEl>
                                          <p:spTgt spid="1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8" dur="1000" fill="hold"/>
                                        <p:tgtEl>
                                          <p:spTgt spid="14"/>
                                        </p:tgtEl>
                                        <p:attrNameLst>
                                          <p:attrName>ppt_x</p:attrName>
                                        </p:attrNameLst>
                                      </p:cBhvr>
                                      <p:tavLst>
                                        <p:tav tm="0">
                                          <p:val>
                                            <p:fltVal val="-1"/>
                                          </p:val>
                                        </p:tav>
                                        <p:tav tm="50000">
                                          <p:val>
                                            <p:fltVal val="0.95"/>
                                          </p:val>
                                        </p:tav>
                                        <p:tav tm="100000">
                                          <p:val>
                                            <p:strVal val="#ppt_x"/>
                                          </p:val>
                                        </p:tav>
                                      </p:tavLst>
                                    </p:anim>
                                    <p:anim calcmode="lin" valueType="num">
                                      <p:cBhvr>
                                        <p:cTn id="89" dur="1000" fill="hold"/>
                                        <p:tgtEl>
                                          <p:spTgt spid="14"/>
                                        </p:tgtEl>
                                        <p:attrNameLst>
                                          <p:attrName>ppt_y</p:attrName>
                                        </p:attrNameLst>
                                      </p:cBhvr>
                                      <p:tavLst>
                                        <p:tav tm="0">
                                          <p:val>
                                            <p:strVal val="#ppt_y"/>
                                          </p:val>
                                        </p:tav>
                                        <p:tav tm="100000">
                                          <p:val>
                                            <p:strVal val="#ppt_y"/>
                                          </p:val>
                                        </p:tav>
                                      </p:tavLst>
                                    </p:anim>
                                    <p:animEffect transition="in" filter="fade">
                                      <p:cBhvr>
                                        <p:cTn id="90" dur="1000"/>
                                        <p:tgtEl>
                                          <p:spTgt spid="14"/>
                                        </p:tgtEl>
                                      </p:cBhvr>
                                    </p:animEffect>
                                  </p:childTnLst>
                                </p:cTn>
                              </p:par>
                            </p:childTnLst>
                          </p:cTn>
                        </p:par>
                      </p:childTnLst>
                    </p:cTn>
                  </p:par>
                  <p:par>
                    <p:cTn id="91" fill="hold">
                      <p:stCondLst>
                        <p:cond delay="indefinite"/>
                      </p:stCondLst>
                      <p:childTnLst>
                        <p:par>
                          <p:cTn id="92" fill="hold">
                            <p:stCondLst>
                              <p:cond delay="0"/>
                            </p:stCondLst>
                            <p:childTnLst>
                              <p:par>
                                <p:cTn id="93" presetID="48" presetClass="entr" presetSubtype="0" accel="50000" fill="hold" grpId="0" nodeType="clickEffect">
                                  <p:stCondLst>
                                    <p:cond delay="0"/>
                                  </p:stCondLst>
                                  <p:childTnLst>
                                    <p:set>
                                      <p:cBhvr>
                                        <p:cTn id="94" dur="1" fill="hold">
                                          <p:stCondLst>
                                            <p:cond delay="0"/>
                                          </p:stCondLst>
                                        </p:cTn>
                                        <p:tgtEl>
                                          <p:spTgt spid="15"/>
                                        </p:tgtEl>
                                        <p:attrNameLst>
                                          <p:attrName>style.visibility</p:attrName>
                                        </p:attrNameLst>
                                      </p:cBhvr>
                                      <p:to>
                                        <p:strVal val="visible"/>
                                      </p:to>
                                    </p:set>
                                    <p:anim calcmode="lin" valueType="num">
                                      <p:cBhvr>
                                        <p:cTn id="95" dur="1000" fill="hold"/>
                                        <p:tgtEl>
                                          <p:spTgt spid="1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96" dur="1000" fill="hold"/>
                                        <p:tgtEl>
                                          <p:spTgt spid="15"/>
                                        </p:tgtEl>
                                        <p:attrNameLst>
                                          <p:attrName>ppt_x</p:attrName>
                                        </p:attrNameLst>
                                      </p:cBhvr>
                                      <p:tavLst>
                                        <p:tav tm="0">
                                          <p:val>
                                            <p:fltVal val="-1"/>
                                          </p:val>
                                        </p:tav>
                                        <p:tav tm="50000">
                                          <p:val>
                                            <p:fltVal val="0.95"/>
                                          </p:val>
                                        </p:tav>
                                        <p:tav tm="100000">
                                          <p:val>
                                            <p:strVal val="#ppt_x"/>
                                          </p:val>
                                        </p:tav>
                                      </p:tavLst>
                                    </p:anim>
                                    <p:anim calcmode="lin" valueType="num">
                                      <p:cBhvr>
                                        <p:cTn id="97" dur="1000" fill="hold"/>
                                        <p:tgtEl>
                                          <p:spTgt spid="15"/>
                                        </p:tgtEl>
                                        <p:attrNameLst>
                                          <p:attrName>ppt_y</p:attrName>
                                        </p:attrNameLst>
                                      </p:cBhvr>
                                      <p:tavLst>
                                        <p:tav tm="0">
                                          <p:val>
                                            <p:strVal val="#ppt_y"/>
                                          </p:val>
                                        </p:tav>
                                        <p:tav tm="100000">
                                          <p:val>
                                            <p:strVal val="#ppt_y"/>
                                          </p:val>
                                        </p:tav>
                                      </p:tavLst>
                                    </p:anim>
                                    <p:animEffect transition="in" filter="fade">
                                      <p:cBhvr>
                                        <p:cTn id="98" dur="1000"/>
                                        <p:tgtEl>
                                          <p:spTgt spid="15"/>
                                        </p:tgtEl>
                                      </p:cBhvr>
                                    </p:animEffect>
                                  </p:childTnLst>
                                </p:cTn>
                              </p:par>
                            </p:childTnLst>
                          </p:cTn>
                        </p:par>
                      </p:childTnLst>
                    </p:cTn>
                  </p:par>
                  <p:par>
                    <p:cTn id="99" fill="hold">
                      <p:stCondLst>
                        <p:cond delay="indefinite"/>
                      </p:stCondLst>
                      <p:childTnLst>
                        <p:par>
                          <p:cTn id="100" fill="hold">
                            <p:stCondLst>
                              <p:cond delay="0"/>
                            </p:stCondLst>
                            <p:childTnLst>
                              <p:par>
                                <p:cTn id="101" presetID="48" presetClass="entr" presetSubtype="0" accel="50000" fill="hold" grpId="0" nodeType="clickEffect">
                                  <p:stCondLst>
                                    <p:cond delay="0"/>
                                  </p:stCondLst>
                                  <p:childTnLst>
                                    <p:set>
                                      <p:cBhvr>
                                        <p:cTn id="102" dur="1" fill="hold">
                                          <p:stCondLst>
                                            <p:cond delay="0"/>
                                          </p:stCondLst>
                                        </p:cTn>
                                        <p:tgtEl>
                                          <p:spTgt spid="16"/>
                                        </p:tgtEl>
                                        <p:attrNameLst>
                                          <p:attrName>style.visibility</p:attrName>
                                        </p:attrNameLst>
                                      </p:cBhvr>
                                      <p:to>
                                        <p:strVal val="visible"/>
                                      </p:to>
                                    </p:set>
                                    <p:anim calcmode="lin" valueType="num">
                                      <p:cBhvr>
                                        <p:cTn id="103" dur="1000" fill="hold"/>
                                        <p:tgtEl>
                                          <p:spTgt spid="16"/>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04" dur="1000" fill="hold"/>
                                        <p:tgtEl>
                                          <p:spTgt spid="16"/>
                                        </p:tgtEl>
                                        <p:attrNameLst>
                                          <p:attrName>ppt_x</p:attrName>
                                        </p:attrNameLst>
                                      </p:cBhvr>
                                      <p:tavLst>
                                        <p:tav tm="0">
                                          <p:val>
                                            <p:fltVal val="-1"/>
                                          </p:val>
                                        </p:tav>
                                        <p:tav tm="50000">
                                          <p:val>
                                            <p:fltVal val="0.95"/>
                                          </p:val>
                                        </p:tav>
                                        <p:tav tm="100000">
                                          <p:val>
                                            <p:strVal val="#ppt_x"/>
                                          </p:val>
                                        </p:tav>
                                      </p:tavLst>
                                    </p:anim>
                                    <p:anim calcmode="lin" valueType="num">
                                      <p:cBhvr>
                                        <p:cTn id="105" dur="1000" fill="hold"/>
                                        <p:tgtEl>
                                          <p:spTgt spid="16"/>
                                        </p:tgtEl>
                                        <p:attrNameLst>
                                          <p:attrName>ppt_y</p:attrName>
                                        </p:attrNameLst>
                                      </p:cBhvr>
                                      <p:tavLst>
                                        <p:tav tm="0">
                                          <p:val>
                                            <p:strVal val="#ppt_y"/>
                                          </p:val>
                                        </p:tav>
                                        <p:tav tm="100000">
                                          <p:val>
                                            <p:strVal val="#ppt_y"/>
                                          </p:val>
                                        </p:tav>
                                      </p:tavLst>
                                    </p:anim>
                                    <p:animEffect transition="in" filter="fade">
                                      <p:cBhvr>
                                        <p:cTn id="106" dur="1000"/>
                                        <p:tgtEl>
                                          <p:spTgt spid="16"/>
                                        </p:tgtEl>
                                      </p:cBhvr>
                                    </p:animEffect>
                                  </p:childTnLst>
                                </p:cTn>
                              </p:par>
                            </p:childTnLst>
                          </p:cTn>
                        </p:par>
                      </p:childTnLst>
                    </p:cTn>
                  </p:par>
                  <p:par>
                    <p:cTn id="107" fill="hold">
                      <p:stCondLst>
                        <p:cond delay="indefinite"/>
                      </p:stCondLst>
                      <p:childTnLst>
                        <p:par>
                          <p:cTn id="108" fill="hold">
                            <p:stCondLst>
                              <p:cond delay="0"/>
                            </p:stCondLst>
                            <p:childTnLst>
                              <p:par>
                                <p:cTn id="109" presetID="48" presetClass="entr" presetSubtype="0" accel="50000" fill="hold" grpId="0" nodeType="clickEffect">
                                  <p:stCondLst>
                                    <p:cond delay="0"/>
                                  </p:stCondLst>
                                  <p:childTnLst>
                                    <p:set>
                                      <p:cBhvr>
                                        <p:cTn id="110" dur="1" fill="hold">
                                          <p:stCondLst>
                                            <p:cond delay="0"/>
                                          </p:stCondLst>
                                        </p:cTn>
                                        <p:tgtEl>
                                          <p:spTgt spid="17"/>
                                        </p:tgtEl>
                                        <p:attrNameLst>
                                          <p:attrName>style.visibility</p:attrName>
                                        </p:attrNameLst>
                                      </p:cBhvr>
                                      <p:to>
                                        <p:strVal val="visible"/>
                                      </p:to>
                                    </p:set>
                                    <p:anim calcmode="lin" valueType="num">
                                      <p:cBhvr>
                                        <p:cTn id="111" dur="1000" fill="hold"/>
                                        <p:tgtEl>
                                          <p:spTgt spid="17"/>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12" dur="1000" fill="hold"/>
                                        <p:tgtEl>
                                          <p:spTgt spid="17"/>
                                        </p:tgtEl>
                                        <p:attrNameLst>
                                          <p:attrName>ppt_x</p:attrName>
                                        </p:attrNameLst>
                                      </p:cBhvr>
                                      <p:tavLst>
                                        <p:tav tm="0">
                                          <p:val>
                                            <p:fltVal val="-1"/>
                                          </p:val>
                                        </p:tav>
                                        <p:tav tm="50000">
                                          <p:val>
                                            <p:fltVal val="0.95"/>
                                          </p:val>
                                        </p:tav>
                                        <p:tav tm="100000">
                                          <p:val>
                                            <p:strVal val="#ppt_x"/>
                                          </p:val>
                                        </p:tav>
                                      </p:tavLst>
                                    </p:anim>
                                    <p:anim calcmode="lin" valueType="num">
                                      <p:cBhvr>
                                        <p:cTn id="113" dur="1000" fill="hold"/>
                                        <p:tgtEl>
                                          <p:spTgt spid="17"/>
                                        </p:tgtEl>
                                        <p:attrNameLst>
                                          <p:attrName>ppt_y</p:attrName>
                                        </p:attrNameLst>
                                      </p:cBhvr>
                                      <p:tavLst>
                                        <p:tav tm="0">
                                          <p:val>
                                            <p:strVal val="#ppt_y"/>
                                          </p:val>
                                        </p:tav>
                                        <p:tav tm="100000">
                                          <p:val>
                                            <p:strVal val="#ppt_y"/>
                                          </p:val>
                                        </p:tav>
                                      </p:tavLst>
                                    </p:anim>
                                    <p:animEffect transition="in" filter="fade">
                                      <p:cBhvr>
                                        <p:cTn id="114" dur="1000"/>
                                        <p:tgtEl>
                                          <p:spTgt spid="17"/>
                                        </p:tgtEl>
                                      </p:cBhvr>
                                    </p:animEffect>
                                  </p:childTnLst>
                                </p:cTn>
                              </p:par>
                            </p:childTnLst>
                          </p:cTn>
                        </p:par>
                      </p:childTnLst>
                    </p:cTn>
                  </p:par>
                  <p:par>
                    <p:cTn id="115" fill="hold">
                      <p:stCondLst>
                        <p:cond delay="indefinite"/>
                      </p:stCondLst>
                      <p:childTnLst>
                        <p:par>
                          <p:cTn id="116" fill="hold">
                            <p:stCondLst>
                              <p:cond delay="0"/>
                            </p:stCondLst>
                            <p:childTnLst>
                              <p:par>
                                <p:cTn id="117" presetID="48" presetClass="entr" presetSubtype="0" accel="50000" fill="hold" grpId="0" nodeType="clickEffect">
                                  <p:stCondLst>
                                    <p:cond delay="0"/>
                                  </p:stCondLst>
                                  <p:childTnLst>
                                    <p:set>
                                      <p:cBhvr>
                                        <p:cTn id="118" dur="1" fill="hold">
                                          <p:stCondLst>
                                            <p:cond delay="0"/>
                                          </p:stCondLst>
                                        </p:cTn>
                                        <p:tgtEl>
                                          <p:spTgt spid="18"/>
                                        </p:tgtEl>
                                        <p:attrNameLst>
                                          <p:attrName>style.visibility</p:attrName>
                                        </p:attrNameLst>
                                      </p:cBhvr>
                                      <p:to>
                                        <p:strVal val="visible"/>
                                      </p:to>
                                    </p:set>
                                    <p:anim calcmode="lin" valueType="num">
                                      <p:cBhvr>
                                        <p:cTn id="119" dur="1000" fill="hold"/>
                                        <p:tgtEl>
                                          <p:spTgt spid="1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20" dur="1000" fill="hold"/>
                                        <p:tgtEl>
                                          <p:spTgt spid="18"/>
                                        </p:tgtEl>
                                        <p:attrNameLst>
                                          <p:attrName>ppt_x</p:attrName>
                                        </p:attrNameLst>
                                      </p:cBhvr>
                                      <p:tavLst>
                                        <p:tav tm="0">
                                          <p:val>
                                            <p:fltVal val="-1"/>
                                          </p:val>
                                        </p:tav>
                                        <p:tav tm="50000">
                                          <p:val>
                                            <p:fltVal val="0.95"/>
                                          </p:val>
                                        </p:tav>
                                        <p:tav tm="100000">
                                          <p:val>
                                            <p:strVal val="#ppt_x"/>
                                          </p:val>
                                        </p:tav>
                                      </p:tavLst>
                                    </p:anim>
                                    <p:anim calcmode="lin" valueType="num">
                                      <p:cBhvr>
                                        <p:cTn id="121" dur="1000" fill="hold"/>
                                        <p:tgtEl>
                                          <p:spTgt spid="18"/>
                                        </p:tgtEl>
                                        <p:attrNameLst>
                                          <p:attrName>ppt_y</p:attrName>
                                        </p:attrNameLst>
                                      </p:cBhvr>
                                      <p:tavLst>
                                        <p:tav tm="0">
                                          <p:val>
                                            <p:strVal val="#ppt_y"/>
                                          </p:val>
                                        </p:tav>
                                        <p:tav tm="100000">
                                          <p:val>
                                            <p:strVal val="#ppt_y"/>
                                          </p:val>
                                        </p:tav>
                                      </p:tavLst>
                                    </p:anim>
                                    <p:animEffect transition="in" filter="fade">
                                      <p:cBhvr>
                                        <p:cTn id="122" dur="1000"/>
                                        <p:tgtEl>
                                          <p:spTgt spid="18"/>
                                        </p:tgtEl>
                                      </p:cBhvr>
                                    </p:animEffect>
                                  </p:childTnLst>
                                </p:cTn>
                              </p:par>
                            </p:childTnLst>
                          </p:cTn>
                        </p:par>
                      </p:childTnLst>
                    </p:cTn>
                  </p:par>
                  <p:par>
                    <p:cTn id="123" fill="hold">
                      <p:stCondLst>
                        <p:cond delay="indefinite"/>
                      </p:stCondLst>
                      <p:childTnLst>
                        <p:par>
                          <p:cTn id="124" fill="hold">
                            <p:stCondLst>
                              <p:cond delay="0"/>
                            </p:stCondLst>
                            <p:childTnLst>
                              <p:par>
                                <p:cTn id="125" presetID="48" presetClass="entr" presetSubtype="0" accel="50000" fill="hold" grpId="0" nodeType="clickEffect">
                                  <p:stCondLst>
                                    <p:cond delay="0"/>
                                  </p:stCondLst>
                                  <p:childTnLst>
                                    <p:set>
                                      <p:cBhvr>
                                        <p:cTn id="126" dur="1" fill="hold">
                                          <p:stCondLst>
                                            <p:cond delay="0"/>
                                          </p:stCondLst>
                                        </p:cTn>
                                        <p:tgtEl>
                                          <p:spTgt spid="19"/>
                                        </p:tgtEl>
                                        <p:attrNameLst>
                                          <p:attrName>style.visibility</p:attrName>
                                        </p:attrNameLst>
                                      </p:cBhvr>
                                      <p:to>
                                        <p:strVal val="visible"/>
                                      </p:to>
                                    </p:set>
                                    <p:anim calcmode="lin" valueType="num">
                                      <p:cBhvr>
                                        <p:cTn id="127" dur="1000" fill="hold"/>
                                        <p:tgtEl>
                                          <p:spTgt spid="19"/>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28" dur="1000" fill="hold"/>
                                        <p:tgtEl>
                                          <p:spTgt spid="19"/>
                                        </p:tgtEl>
                                        <p:attrNameLst>
                                          <p:attrName>ppt_x</p:attrName>
                                        </p:attrNameLst>
                                      </p:cBhvr>
                                      <p:tavLst>
                                        <p:tav tm="0">
                                          <p:val>
                                            <p:fltVal val="-1"/>
                                          </p:val>
                                        </p:tav>
                                        <p:tav tm="50000">
                                          <p:val>
                                            <p:fltVal val="0.95"/>
                                          </p:val>
                                        </p:tav>
                                        <p:tav tm="100000">
                                          <p:val>
                                            <p:strVal val="#ppt_x"/>
                                          </p:val>
                                        </p:tav>
                                      </p:tavLst>
                                    </p:anim>
                                    <p:anim calcmode="lin" valueType="num">
                                      <p:cBhvr>
                                        <p:cTn id="129" dur="1000" fill="hold"/>
                                        <p:tgtEl>
                                          <p:spTgt spid="19"/>
                                        </p:tgtEl>
                                        <p:attrNameLst>
                                          <p:attrName>ppt_y</p:attrName>
                                        </p:attrNameLst>
                                      </p:cBhvr>
                                      <p:tavLst>
                                        <p:tav tm="0">
                                          <p:val>
                                            <p:strVal val="#ppt_y"/>
                                          </p:val>
                                        </p:tav>
                                        <p:tav tm="100000">
                                          <p:val>
                                            <p:strVal val="#ppt_y"/>
                                          </p:val>
                                        </p:tav>
                                      </p:tavLst>
                                    </p:anim>
                                    <p:animEffect transition="in" filter="fade">
                                      <p:cBhvr>
                                        <p:cTn id="13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56E720F9-A043-9285-7C85-7ADF561EA08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
            <a:ext cx="9144000" cy="6888563"/>
          </a:xfrm>
          <a:prstGeom prst="rect">
            <a:avLst/>
          </a:prstGeom>
        </p:spPr>
      </p:pic>
      <p:sp>
        <p:nvSpPr>
          <p:cNvPr id="4" name="مستطيل: زوايا مستديرة 3">
            <a:extLst>
              <a:ext uri="{FF2B5EF4-FFF2-40B4-BE49-F238E27FC236}">
                <a16:creationId xmlns:a16="http://schemas.microsoft.com/office/drawing/2014/main" id="{9D6B454C-787E-B1AA-28D4-8C85D425107F}"/>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٢١</a:t>
            </a:r>
          </a:p>
        </p:txBody>
      </p:sp>
      <p:sp>
        <p:nvSpPr>
          <p:cNvPr id="5" name="مربع نص 4">
            <a:extLst>
              <a:ext uri="{FF2B5EF4-FFF2-40B4-BE49-F238E27FC236}">
                <a16:creationId xmlns:a16="http://schemas.microsoft.com/office/drawing/2014/main" id="{370E3A36-C234-DC41-2B40-6A2AA5C61283}"/>
              </a:ext>
            </a:extLst>
          </p:cNvPr>
          <p:cNvSpPr txBox="1"/>
          <p:nvPr/>
        </p:nvSpPr>
        <p:spPr>
          <a:xfrm>
            <a:off x="986972" y="402277"/>
            <a:ext cx="5718628" cy="461665"/>
          </a:xfrm>
          <a:prstGeom prst="rect">
            <a:avLst/>
          </a:prstGeom>
          <a:noFill/>
        </p:spPr>
        <p:txBody>
          <a:bodyPr wrap="square" rtlCol="1">
            <a:spAutoFit/>
          </a:bodyPr>
          <a:lstStyle/>
          <a:p>
            <a:pPr algn="r"/>
            <a:r>
              <a:rPr lang="ar-SA" sz="2400" b="1" dirty="0">
                <a:solidFill>
                  <a:srgbClr val="FF0000"/>
                </a:solidFill>
              </a:rPr>
              <a:t>فعل مضارع مرفوع وعلامة رفعه الضمة الظاهرة</a:t>
            </a:r>
            <a:endParaRPr lang="ar-SA" sz="2400" b="1" dirty="0">
              <a:solidFill>
                <a:srgbClr val="002060"/>
              </a:solidFill>
            </a:endParaRPr>
          </a:p>
        </p:txBody>
      </p:sp>
      <p:sp>
        <p:nvSpPr>
          <p:cNvPr id="6" name="مربع نص 5">
            <a:extLst>
              <a:ext uri="{FF2B5EF4-FFF2-40B4-BE49-F238E27FC236}">
                <a16:creationId xmlns:a16="http://schemas.microsoft.com/office/drawing/2014/main" id="{D17E4E8D-F154-E655-4252-784E22D8F15C}"/>
              </a:ext>
            </a:extLst>
          </p:cNvPr>
          <p:cNvSpPr txBox="1"/>
          <p:nvPr/>
        </p:nvSpPr>
        <p:spPr>
          <a:xfrm>
            <a:off x="1211943" y="720948"/>
            <a:ext cx="5268685" cy="461665"/>
          </a:xfrm>
          <a:prstGeom prst="rect">
            <a:avLst/>
          </a:prstGeom>
          <a:noFill/>
        </p:spPr>
        <p:txBody>
          <a:bodyPr wrap="square" rtlCol="1">
            <a:spAutoFit/>
          </a:bodyPr>
          <a:lstStyle/>
          <a:p>
            <a:pPr algn="r"/>
            <a:r>
              <a:rPr lang="ar-SA" sz="2400" b="1" dirty="0">
                <a:solidFill>
                  <a:srgbClr val="FF0000"/>
                </a:solidFill>
              </a:rPr>
              <a:t>فاعل مرفوع وعلامة رفعه الضمة الظاهرة </a:t>
            </a:r>
            <a:endParaRPr lang="ar-SA" sz="2400" b="1" dirty="0">
              <a:solidFill>
                <a:srgbClr val="002060"/>
              </a:solidFill>
            </a:endParaRPr>
          </a:p>
        </p:txBody>
      </p:sp>
      <p:sp>
        <p:nvSpPr>
          <p:cNvPr id="7" name="مربع نص 6">
            <a:extLst>
              <a:ext uri="{FF2B5EF4-FFF2-40B4-BE49-F238E27FC236}">
                <a16:creationId xmlns:a16="http://schemas.microsoft.com/office/drawing/2014/main" id="{5C33B22C-03FC-A65D-6095-51C8D2CA2035}"/>
              </a:ext>
            </a:extLst>
          </p:cNvPr>
          <p:cNvSpPr txBox="1"/>
          <p:nvPr/>
        </p:nvSpPr>
        <p:spPr>
          <a:xfrm>
            <a:off x="4093028" y="1457740"/>
            <a:ext cx="1524000" cy="461665"/>
          </a:xfrm>
          <a:prstGeom prst="rect">
            <a:avLst/>
          </a:prstGeom>
          <a:noFill/>
        </p:spPr>
        <p:txBody>
          <a:bodyPr wrap="square" rtlCol="1">
            <a:spAutoFit/>
          </a:bodyPr>
          <a:lstStyle/>
          <a:p>
            <a:pPr algn="r"/>
            <a:r>
              <a:rPr lang="ar-SA" sz="2400" b="1" dirty="0">
                <a:solidFill>
                  <a:srgbClr val="FF0000"/>
                </a:solidFill>
              </a:rPr>
              <a:t>المجتمع</a:t>
            </a:r>
            <a:endParaRPr lang="ar-SA" sz="2400" b="1" dirty="0">
              <a:solidFill>
                <a:srgbClr val="002060"/>
              </a:solidFill>
            </a:endParaRPr>
          </a:p>
        </p:txBody>
      </p:sp>
      <p:sp>
        <p:nvSpPr>
          <p:cNvPr id="8" name="مربع نص 7">
            <a:extLst>
              <a:ext uri="{FF2B5EF4-FFF2-40B4-BE49-F238E27FC236}">
                <a16:creationId xmlns:a16="http://schemas.microsoft.com/office/drawing/2014/main" id="{DFA61189-55D6-7FFE-CB97-F3A4AB96AB74}"/>
              </a:ext>
            </a:extLst>
          </p:cNvPr>
          <p:cNvSpPr txBox="1"/>
          <p:nvPr/>
        </p:nvSpPr>
        <p:spPr>
          <a:xfrm>
            <a:off x="841829" y="1457739"/>
            <a:ext cx="2460171" cy="461665"/>
          </a:xfrm>
          <a:prstGeom prst="rect">
            <a:avLst/>
          </a:prstGeom>
          <a:noFill/>
        </p:spPr>
        <p:txBody>
          <a:bodyPr wrap="square" rtlCol="1">
            <a:spAutoFit/>
          </a:bodyPr>
          <a:lstStyle/>
          <a:p>
            <a:pPr algn="r"/>
            <a:r>
              <a:rPr lang="ar-SA" sz="2400" b="1" dirty="0">
                <a:solidFill>
                  <a:schemeClr val="tx1">
                    <a:lumMod val="95000"/>
                    <a:lumOff val="5000"/>
                  </a:schemeClr>
                </a:solidFill>
              </a:rPr>
              <a:t>حافظوا على </a:t>
            </a:r>
            <a:r>
              <a:rPr lang="ar-SA" sz="2400" b="1" dirty="0">
                <a:solidFill>
                  <a:srgbClr val="FF0000"/>
                </a:solidFill>
              </a:rPr>
              <a:t>المجتمع</a:t>
            </a:r>
          </a:p>
        </p:txBody>
      </p:sp>
      <p:sp>
        <p:nvSpPr>
          <p:cNvPr id="9" name="مربع نص 8">
            <a:extLst>
              <a:ext uri="{FF2B5EF4-FFF2-40B4-BE49-F238E27FC236}">
                <a16:creationId xmlns:a16="http://schemas.microsoft.com/office/drawing/2014/main" id="{EEB79651-D9B6-39F6-6702-627991EE761B}"/>
              </a:ext>
            </a:extLst>
          </p:cNvPr>
          <p:cNvSpPr txBox="1"/>
          <p:nvPr/>
        </p:nvSpPr>
        <p:spPr>
          <a:xfrm>
            <a:off x="4249055" y="1761895"/>
            <a:ext cx="1524000" cy="461665"/>
          </a:xfrm>
          <a:prstGeom prst="rect">
            <a:avLst/>
          </a:prstGeom>
          <a:noFill/>
        </p:spPr>
        <p:txBody>
          <a:bodyPr wrap="square" rtlCol="1">
            <a:spAutoFit/>
          </a:bodyPr>
          <a:lstStyle/>
          <a:p>
            <a:pPr algn="r"/>
            <a:r>
              <a:rPr lang="ar-SA" sz="2400" b="1" dirty="0">
                <a:solidFill>
                  <a:srgbClr val="FF0000"/>
                </a:solidFill>
              </a:rPr>
              <a:t>يومان</a:t>
            </a:r>
            <a:endParaRPr lang="ar-SA" sz="2400" b="1" dirty="0">
              <a:solidFill>
                <a:srgbClr val="002060"/>
              </a:solidFill>
            </a:endParaRPr>
          </a:p>
        </p:txBody>
      </p:sp>
      <p:sp>
        <p:nvSpPr>
          <p:cNvPr id="10" name="مربع نص 9">
            <a:extLst>
              <a:ext uri="{FF2B5EF4-FFF2-40B4-BE49-F238E27FC236}">
                <a16:creationId xmlns:a16="http://schemas.microsoft.com/office/drawing/2014/main" id="{6B8E1E50-C925-6558-5910-6406486D3912}"/>
              </a:ext>
            </a:extLst>
          </p:cNvPr>
          <p:cNvSpPr txBox="1"/>
          <p:nvPr/>
        </p:nvSpPr>
        <p:spPr>
          <a:xfrm>
            <a:off x="333829" y="1761895"/>
            <a:ext cx="2919186" cy="461665"/>
          </a:xfrm>
          <a:prstGeom prst="rect">
            <a:avLst/>
          </a:prstGeom>
          <a:noFill/>
        </p:spPr>
        <p:txBody>
          <a:bodyPr wrap="square" rtlCol="1">
            <a:spAutoFit/>
          </a:bodyPr>
          <a:lstStyle/>
          <a:p>
            <a:pPr algn="r"/>
            <a:r>
              <a:rPr lang="ar-SA" sz="2400" b="1" dirty="0">
                <a:solidFill>
                  <a:schemeClr val="tx1">
                    <a:lumMod val="95000"/>
                    <a:lumOff val="5000"/>
                  </a:schemeClr>
                </a:solidFill>
              </a:rPr>
              <a:t> تبقى </a:t>
            </a:r>
            <a:r>
              <a:rPr lang="ar-SA" sz="2400" b="1" dirty="0">
                <a:solidFill>
                  <a:srgbClr val="FF0000"/>
                </a:solidFill>
              </a:rPr>
              <a:t>يومان</a:t>
            </a:r>
            <a:r>
              <a:rPr lang="ar-SA" sz="2400" b="1" dirty="0">
                <a:solidFill>
                  <a:schemeClr val="tx1">
                    <a:lumMod val="95000"/>
                    <a:lumOff val="5000"/>
                  </a:schemeClr>
                </a:solidFill>
              </a:rPr>
              <a:t> على الدراسة</a:t>
            </a:r>
          </a:p>
        </p:txBody>
      </p:sp>
      <p:sp>
        <p:nvSpPr>
          <p:cNvPr id="11" name="مربع نص 10">
            <a:extLst>
              <a:ext uri="{FF2B5EF4-FFF2-40B4-BE49-F238E27FC236}">
                <a16:creationId xmlns:a16="http://schemas.microsoft.com/office/drawing/2014/main" id="{8DD32ECB-297B-D1C5-FC65-8B2D80A43CF6}"/>
              </a:ext>
            </a:extLst>
          </p:cNvPr>
          <p:cNvSpPr txBox="1"/>
          <p:nvPr/>
        </p:nvSpPr>
        <p:spPr>
          <a:xfrm>
            <a:off x="4093028" y="2066050"/>
            <a:ext cx="1524000" cy="461665"/>
          </a:xfrm>
          <a:prstGeom prst="rect">
            <a:avLst/>
          </a:prstGeom>
          <a:noFill/>
        </p:spPr>
        <p:txBody>
          <a:bodyPr wrap="square" rtlCol="1">
            <a:spAutoFit/>
          </a:bodyPr>
          <a:lstStyle/>
          <a:p>
            <a:pPr algn="r"/>
            <a:r>
              <a:rPr lang="ar-SA" sz="2400" b="1" dirty="0">
                <a:solidFill>
                  <a:srgbClr val="FF0000"/>
                </a:solidFill>
              </a:rPr>
              <a:t>وفيرة</a:t>
            </a:r>
            <a:endParaRPr lang="ar-SA" sz="2400" b="1" dirty="0">
              <a:solidFill>
                <a:srgbClr val="002060"/>
              </a:solidFill>
            </a:endParaRPr>
          </a:p>
        </p:txBody>
      </p:sp>
      <p:sp>
        <p:nvSpPr>
          <p:cNvPr id="12" name="مربع نص 11">
            <a:extLst>
              <a:ext uri="{FF2B5EF4-FFF2-40B4-BE49-F238E27FC236}">
                <a16:creationId xmlns:a16="http://schemas.microsoft.com/office/drawing/2014/main" id="{95A19980-EE1F-02DE-5AB7-D18B1C9E8372}"/>
              </a:ext>
            </a:extLst>
          </p:cNvPr>
          <p:cNvSpPr txBox="1"/>
          <p:nvPr/>
        </p:nvSpPr>
        <p:spPr>
          <a:xfrm>
            <a:off x="333829" y="2070426"/>
            <a:ext cx="2943679" cy="461665"/>
          </a:xfrm>
          <a:prstGeom prst="rect">
            <a:avLst/>
          </a:prstGeom>
          <a:noFill/>
        </p:spPr>
        <p:txBody>
          <a:bodyPr wrap="square" rtlCol="1">
            <a:spAutoFit/>
          </a:bodyPr>
          <a:lstStyle/>
          <a:p>
            <a:pPr algn="r"/>
            <a:r>
              <a:rPr lang="ar-SA" sz="2400" b="1" dirty="0">
                <a:solidFill>
                  <a:schemeClr val="tx1">
                    <a:lumMod val="95000"/>
                    <a:lumOff val="5000"/>
                  </a:schemeClr>
                </a:solidFill>
              </a:rPr>
              <a:t>موارد بلادنا </a:t>
            </a:r>
            <a:r>
              <a:rPr lang="ar-SA" sz="2400" b="1" dirty="0">
                <a:solidFill>
                  <a:srgbClr val="FF0000"/>
                </a:solidFill>
              </a:rPr>
              <a:t>وفيرة</a:t>
            </a:r>
          </a:p>
        </p:txBody>
      </p:sp>
      <p:sp>
        <p:nvSpPr>
          <p:cNvPr id="13" name="مربع نص 12">
            <a:extLst>
              <a:ext uri="{FF2B5EF4-FFF2-40B4-BE49-F238E27FC236}">
                <a16:creationId xmlns:a16="http://schemas.microsoft.com/office/drawing/2014/main" id="{6EC60A8F-FFF8-7947-70DE-D6E6D9A882DF}"/>
              </a:ext>
            </a:extLst>
          </p:cNvPr>
          <p:cNvSpPr txBox="1"/>
          <p:nvPr/>
        </p:nvSpPr>
        <p:spPr>
          <a:xfrm>
            <a:off x="4093028" y="2384719"/>
            <a:ext cx="1524000" cy="461665"/>
          </a:xfrm>
          <a:prstGeom prst="rect">
            <a:avLst/>
          </a:prstGeom>
          <a:noFill/>
        </p:spPr>
        <p:txBody>
          <a:bodyPr wrap="square" rtlCol="1">
            <a:spAutoFit/>
          </a:bodyPr>
          <a:lstStyle/>
          <a:p>
            <a:pPr algn="r"/>
            <a:r>
              <a:rPr lang="ar-SA" sz="2400" b="1" dirty="0">
                <a:solidFill>
                  <a:srgbClr val="FF0000"/>
                </a:solidFill>
              </a:rPr>
              <a:t>صعوبات</a:t>
            </a:r>
            <a:endParaRPr lang="ar-SA" sz="2400" b="1" dirty="0">
              <a:solidFill>
                <a:srgbClr val="002060"/>
              </a:solidFill>
            </a:endParaRPr>
          </a:p>
        </p:txBody>
      </p:sp>
      <p:sp>
        <p:nvSpPr>
          <p:cNvPr id="14" name="مربع نص 13">
            <a:extLst>
              <a:ext uri="{FF2B5EF4-FFF2-40B4-BE49-F238E27FC236}">
                <a16:creationId xmlns:a16="http://schemas.microsoft.com/office/drawing/2014/main" id="{C909B578-D15E-C81F-D34A-F8A8D226B144}"/>
              </a:ext>
            </a:extLst>
          </p:cNvPr>
          <p:cNvSpPr txBox="1"/>
          <p:nvPr/>
        </p:nvSpPr>
        <p:spPr>
          <a:xfrm>
            <a:off x="0" y="2380491"/>
            <a:ext cx="3253015" cy="461665"/>
          </a:xfrm>
          <a:prstGeom prst="rect">
            <a:avLst/>
          </a:prstGeom>
          <a:noFill/>
        </p:spPr>
        <p:txBody>
          <a:bodyPr wrap="square" rtlCol="1">
            <a:spAutoFit/>
          </a:bodyPr>
          <a:lstStyle/>
          <a:p>
            <a:pPr algn="r"/>
            <a:r>
              <a:rPr lang="ar-SA" sz="2400" b="1" dirty="0">
                <a:solidFill>
                  <a:schemeClr val="tx2">
                    <a:lumMod val="50000"/>
                  </a:schemeClr>
                </a:solidFill>
              </a:rPr>
              <a:t>يجب علينا مواجهة </a:t>
            </a:r>
            <a:r>
              <a:rPr lang="ar-SA" sz="2400" b="1" dirty="0">
                <a:solidFill>
                  <a:srgbClr val="FF0000"/>
                </a:solidFill>
              </a:rPr>
              <a:t>الصعوبات</a:t>
            </a:r>
            <a:endParaRPr lang="ar-SA" sz="2400" b="1" dirty="0">
              <a:solidFill>
                <a:srgbClr val="002060"/>
              </a:solidFill>
            </a:endParaRPr>
          </a:p>
        </p:txBody>
      </p:sp>
      <p:sp>
        <p:nvSpPr>
          <p:cNvPr id="18" name="مربع نص 17">
            <a:extLst>
              <a:ext uri="{FF2B5EF4-FFF2-40B4-BE49-F238E27FC236}">
                <a16:creationId xmlns:a16="http://schemas.microsoft.com/office/drawing/2014/main" id="{F4095386-9318-CDE8-D072-95F38795F2A4}"/>
              </a:ext>
            </a:extLst>
          </p:cNvPr>
          <p:cNvSpPr txBox="1"/>
          <p:nvPr/>
        </p:nvSpPr>
        <p:spPr>
          <a:xfrm>
            <a:off x="2518228" y="3131220"/>
            <a:ext cx="4673600" cy="461665"/>
          </a:xfrm>
          <a:prstGeom prst="rect">
            <a:avLst/>
          </a:prstGeom>
          <a:noFill/>
        </p:spPr>
        <p:txBody>
          <a:bodyPr wrap="square">
            <a:spAutoFit/>
          </a:bodyPr>
          <a:lstStyle/>
          <a:p>
            <a:pPr algn="r"/>
            <a:r>
              <a:rPr lang="ar-SA" sz="2400" b="1" dirty="0">
                <a:solidFill>
                  <a:srgbClr val="FF0000"/>
                </a:solidFill>
              </a:rPr>
              <a:t>استعمال مياه الأمطار في ري الزرع</a:t>
            </a:r>
            <a:endParaRPr lang="ar-SA" dirty="0"/>
          </a:p>
        </p:txBody>
      </p:sp>
      <p:sp>
        <p:nvSpPr>
          <p:cNvPr id="19" name="مربع نص 18">
            <a:extLst>
              <a:ext uri="{FF2B5EF4-FFF2-40B4-BE49-F238E27FC236}">
                <a16:creationId xmlns:a16="http://schemas.microsoft.com/office/drawing/2014/main" id="{F051E49C-559B-7BDE-509B-496B2BCAED8A}"/>
              </a:ext>
            </a:extLst>
          </p:cNvPr>
          <p:cNvSpPr txBox="1"/>
          <p:nvPr/>
        </p:nvSpPr>
        <p:spPr>
          <a:xfrm>
            <a:off x="2554513" y="3455789"/>
            <a:ext cx="4673600" cy="461665"/>
          </a:xfrm>
          <a:prstGeom prst="rect">
            <a:avLst/>
          </a:prstGeom>
          <a:noFill/>
        </p:spPr>
        <p:txBody>
          <a:bodyPr wrap="square">
            <a:spAutoFit/>
          </a:bodyPr>
          <a:lstStyle/>
          <a:p>
            <a:pPr algn="r"/>
            <a:r>
              <a:rPr lang="ar-SA" sz="2400" b="1" dirty="0">
                <a:solidFill>
                  <a:srgbClr val="FF0000"/>
                </a:solidFill>
              </a:rPr>
              <a:t>الحرص على زيادة المساحات الخضراء</a:t>
            </a:r>
            <a:endParaRPr lang="ar-SA" dirty="0"/>
          </a:p>
        </p:txBody>
      </p:sp>
      <p:sp>
        <p:nvSpPr>
          <p:cNvPr id="20" name="مربع نص 19">
            <a:extLst>
              <a:ext uri="{FF2B5EF4-FFF2-40B4-BE49-F238E27FC236}">
                <a16:creationId xmlns:a16="http://schemas.microsoft.com/office/drawing/2014/main" id="{FEA64BD8-D4DD-255F-B13B-E1FDF6259EF3}"/>
              </a:ext>
            </a:extLst>
          </p:cNvPr>
          <p:cNvSpPr txBox="1"/>
          <p:nvPr/>
        </p:nvSpPr>
        <p:spPr>
          <a:xfrm>
            <a:off x="2550885" y="3430279"/>
            <a:ext cx="4673600" cy="830997"/>
          </a:xfrm>
          <a:prstGeom prst="rect">
            <a:avLst/>
          </a:prstGeom>
          <a:noFill/>
        </p:spPr>
        <p:txBody>
          <a:bodyPr wrap="square">
            <a:spAutoFit/>
          </a:bodyPr>
          <a:lstStyle/>
          <a:p>
            <a:pPr algn="r"/>
            <a:endParaRPr lang="ar-SA" sz="2400" b="1" dirty="0">
              <a:solidFill>
                <a:srgbClr val="FF0000"/>
              </a:solidFill>
            </a:endParaRPr>
          </a:p>
          <a:p>
            <a:pPr algn="r"/>
            <a:r>
              <a:rPr lang="ar-SA" sz="2400" b="1" dirty="0">
                <a:solidFill>
                  <a:srgbClr val="FF0000"/>
                </a:solidFill>
              </a:rPr>
              <a:t>وضع القمامة في الأماكن المخصصة</a:t>
            </a:r>
            <a:endParaRPr lang="ar-SA" dirty="0"/>
          </a:p>
        </p:txBody>
      </p:sp>
      <p:sp>
        <p:nvSpPr>
          <p:cNvPr id="21" name="مربع نص 20">
            <a:extLst>
              <a:ext uri="{FF2B5EF4-FFF2-40B4-BE49-F238E27FC236}">
                <a16:creationId xmlns:a16="http://schemas.microsoft.com/office/drawing/2014/main" id="{D5C89E10-DB8B-58B6-3F1C-96D1C798270A}"/>
              </a:ext>
            </a:extLst>
          </p:cNvPr>
          <p:cNvSpPr txBox="1"/>
          <p:nvPr/>
        </p:nvSpPr>
        <p:spPr>
          <a:xfrm>
            <a:off x="2518228" y="4098670"/>
            <a:ext cx="4673600" cy="461665"/>
          </a:xfrm>
          <a:prstGeom prst="rect">
            <a:avLst/>
          </a:prstGeom>
          <a:noFill/>
        </p:spPr>
        <p:txBody>
          <a:bodyPr wrap="square">
            <a:spAutoFit/>
          </a:bodyPr>
          <a:lstStyle/>
          <a:p>
            <a:pPr algn="r"/>
            <a:r>
              <a:rPr lang="ar-SA" sz="2400" b="1" dirty="0">
                <a:solidFill>
                  <a:srgbClr val="FF0000"/>
                </a:solidFill>
              </a:rPr>
              <a:t>الاعتماد على سياسة إعادة التدوير</a:t>
            </a:r>
            <a:endParaRPr lang="ar-SA" dirty="0"/>
          </a:p>
        </p:txBody>
      </p:sp>
      <p:sp>
        <p:nvSpPr>
          <p:cNvPr id="23" name="مربع نص 22">
            <a:extLst>
              <a:ext uri="{FF2B5EF4-FFF2-40B4-BE49-F238E27FC236}">
                <a16:creationId xmlns:a16="http://schemas.microsoft.com/office/drawing/2014/main" id="{AAB30F2E-95B4-00A2-5D00-D422ED68F6FC}"/>
              </a:ext>
            </a:extLst>
          </p:cNvPr>
          <p:cNvSpPr txBox="1"/>
          <p:nvPr/>
        </p:nvSpPr>
        <p:spPr>
          <a:xfrm>
            <a:off x="1293587" y="5723644"/>
            <a:ext cx="6063341" cy="461665"/>
          </a:xfrm>
          <a:prstGeom prst="rect">
            <a:avLst/>
          </a:prstGeom>
          <a:noFill/>
        </p:spPr>
        <p:txBody>
          <a:bodyPr wrap="square">
            <a:spAutoFit/>
          </a:bodyPr>
          <a:lstStyle/>
          <a:p>
            <a:pPr algn="r"/>
            <a:r>
              <a:rPr lang="ar-SA" sz="2400" b="1" dirty="0">
                <a:solidFill>
                  <a:srgbClr val="002060"/>
                </a:solidFill>
              </a:rPr>
              <a:t>لجنة : </a:t>
            </a:r>
            <a:r>
              <a:rPr lang="ar-SA" sz="2400" b="1" dirty="0">
                <a:solidFill>
                  <a:srgbClr val="FF0000"/>
                </a:solidFill>
              </a:rPr>
              <a:t>مجموعة يوكل إليها فحص أمر أو إنجاز عمل</a:t>
            </a:r>
          </a:p>
        </p:txBody>
      </p:sp>
      <p:sp>
        <p:nvSpPr>
          <p:cNvPr id="24" name="مربع نص 23">
            <a:extLst>
              <a:ext uri="{FF2B5EF4-FFF2-40B4-BE49-F238E27FC236}">
                <a16:creationId xmlns:a16="http://schemas.microsoft.com/office/drawing/2014/main" id="{08163A9A-32A0-556E-BC27-48B14EE5D3D8}"/>
              </a:ext>
            </a:extLst>
          </p:cNvPr>
          <p:cNvSpPr txBox="1"/>
          <p:nvPr/>
        </p:nvSpPr>
        <p:spPr>
          <a:xfrm>
            <a:off x="925615" y="6057565"/>
            <a:ext cx="6436754" cy="461665"/>
          </a:xfrm>
          <a:prstGeom prst="rect">
            <a:avLst/>
          </a:prstGeom>
          <a:noFill/>
        </p:spPr>
        <p:txBody>
          <a:bodyPr wrap="square">
            <a:spAutoFit/>
          </a:bodyPr>
          <a:lstStyle/>
          <a:p>
            <a:pPr algn="r"/>
            <a:r>
              <a:rPr lang="ar-SA" sz="2400" b="1" dirty="0">
                <a:solidFill>
                  <a:srgbClr val="002060"/>
                </a:solidFill>
              </a:rPr>
              <a:t>تأهيل : </a:t>
            </a:r>
            <a:r>
              <a:rPr lang="ar-SA" sz="2400" b="1" dirty="0">
                <a:solidFill>
                  <a:srgbClr val="FF0000"/>
                </a:solidFill>
              </a:rPr>
              <a:t>إصلاح فرد حتى يصبح نافعًا للمجتمع بعد أن كان عاجزًا</a:t>
            </a:r>
          </a:p>
        </p:txBody>
      </p:sp>
    </p:spTree>
    <p:extLst>
      <p:ext uri="{BB962C8B-B14F-4D97-AF65-F5344CB8AC3E}">
        <p14:creationId xmlns:p14="http://schemas.microsoft.com/office/powerpoint/2010/main" val="121162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3" grpId="0"/>
      <p:bldP spid="24"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105-105">
            <a:extLst>
              <a:ext uri="{FF2B5EF4-FFF2-40B4-BE49-F238E27FC236}">
                <a16:creationId xmlns:a16="http://schemas.microsoft.com/office/drawing/2014/main" id="{2BAE9FDF-527C-4273-974A-AE1ABAF448CC}"/>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1987" y="-38689"/>
            <a:ext cx="9144000" cy="6858000"/>
          </a:xfrm>
          <a:prstGeom prst="rect">
            <a:avLst/>
          </a:prstGeom>
        </p:spPr>
      </p:pic>
      <p:sp>
        <p:nvSpPr>
          <p:cNvPr id="4" name="مربع نص 3">
            <a:extLst>
              <a:ext uri="{FF2B5EF4-FFF2-40B4-BE49-F238E27FC236}">
                <a16:creationId xmlns:a16="http://schemas.microsoft.com/office/drawing/2014/main" id="{31B5A224-AB6F-4C26-B719-CD8E702D7CEC}"/>
              </a:ext>
            </a:extLst>
          </p:cNvPr>
          <p:cNvSpPr txBox="1">
            <a:spLocks noChangeArrowheads="1"/>
          </p:cNvSpPr>
          <p:nvPr/>
        </p:nvSpPr>
        <p:spPr bwMode="auto">
          <a:xfrm>
            <a:off x="4174033" y="2399560"/>
            <a:ext cx="1285871" cy="461665"/>
          </a:xfrm>
          <a:prstGeom prst="rect">
            <a:avLst/>
          </a:prstGeom>
          <a:noFill/>
          <a:ln w="9525">
            <a:noFill/>
            <a:miter lim="800000"/>
            <a:headEnd/>
            <a:tailEnd/>
          </a:ln>
        </p:spPr>
        <p:txBody>
          <a:bodyPr wrap="square">
            <a:spAutoFit/>
          </a:bodyPr>
          <a:lstStyle/>
          <a:p>
            <a:pPr algn="r"/>
            <a:r>
              <a:rPr lang="ar-SA" sz="2400" b="1" dirty="0">
                <a:solidFill>
                  <a:srgbClr val="0000FF"/>
                </a:solidFill>
              </a:rPr>
              <a:t>ابن </a:t>
            </a:r>
          </a:p>
        </p:txBody>
      </p:sp>
      <p:sp>
        <p:nvSpPr>
          <p:cNvPr id="5" name="مربع نص 4">
            <a:extLst>
              <a:ext uri="{FF2B5EF4-FFF2-40B4-BE49-F238E27FC236}">
                <a16:creationId xmlns:a16="http://schemas.microsoft.com/office/drawing/2014/main" id="{A7A516AB-C4A7-46DE-AACC-EF8276ACC340}"/>
              </a:ext>
            </a:extLst>
          </p:cNvPr>
          <p:cNvSpPr txBox="1">
            <a:spLocks noChangeArrowheads="1"/>
          </p:cNvSpPr>
          <p:nvPr/>
        </p:nvSpPr>
        <p:spPr bwMode="auto">
          <a:xfrm>
            <a:off x="5680974" y="2399560"/>
            <a:ext cx="1285871" cy="461665"/>
          </a:xfrm>
          <a:prstGeom prst="rect">
            <a:avLst/>
          </a:prstGeom>
          <a:noFill/>
          <a:ln w="9525">
            <a:noFill/>
            <a:miter lim="800000"/>
            <a:headEnd/>
            <a:tailEnd/>
          </a:ln>
        </p:spPr>
        <p:txBody>
          <a:bodyPr wrap="square">
            <a:spAutoFit/>
          </a:bodyPr>
          <a:lstStyle/>
          <a:p>
            <a:pPr algn="r"/>
            <a:r>
              <a:rPr lang="ar-SA" sz="2400" b="1" dirty="0">
                <a:solidFill>
                  <a:srgbClr val="0000FF"/>
                </a:solidFill>
              </a:rPr>
              <a:t>إثم </a:t>
            </a:r>
          </a:p>
        </p:txBody>
      </p:sp>
      <p:sp>
        <p:nvSpPr>
          <p:cNvPr id="6" name="مربع نص 5">
            <a:extLst>
              <a:ext uri="{FF2B5EF4-FFF2-40B4-BE49-F238E27FC236}">
                <a16:creationId xmlns:a16="http://schemas.microsoft.com/office/drawing/2014/main" id="{D4B949F5-C669-473A-9287-AD7D1B1C3E8E}"/>
              </a:ext>
            </a:extLst>
          </p:cNvPr>
          <p:cNvSpPr txBox="1">
            <a:spLocks noChangeArrowheads="1"/>
          </p:cNvSpPr>
          <p:nvPr/>
        </p:nvSpPr>
        <p:spPr bwMode="auto">
          <a:xfrm>
            <a:off x="5649625" y="2822739"/>
            <a:ext cx="1285871" cy="461665"/>
          </a:xfrm>
          <a:prstGeom prst="rect">
            <a:avLst/>
          </a:prstGeom>
          <a:noFill/>
          <a:ln w="9525">
            <a:noFill/>
            <a:miter lim="800000"/>
            <a:headEnd/>
            <a:tailEnd/>
          </a:ln>
        </p:spPr>
        <p:txBody>
          <a:bodyPr wrap="square">
            <a:spAutoFit/>
          </a:bodyPr>
          <a:lstStyle/>
          <a:p>
            <a:pPr algn="r"/>
            <a:r>
              <a:rPr lang="ar-SA" sz="2400" b="1" dirty="0">
                <a:solidFill>
                  <a:srgbClr val="0000FF"/>
                </a:solidFill>
              </a:rPr>
              <a:t>أمر </a:t>
            </a:r>
          </a:p>
        </p:txBody>
      </p:sp>
      <p:sp>
        <p:nvSpPr>
          <p:cNvPr id="7" name="مربع نص 6">
            <a:extLst>
              <a:ext uri="{FF2B5EF4-FFF2-40B4-BE49-F238E27FC236}">
                <a16:creationId xmlns:a16="http://schemas.microsoft.com/office/drawing/2014/main" id="{C8F52F0E-3991-4908-8336-89A5B2CCE484}"/>
              </a:ext>
            </a:extLst>
          </p:cNvPr>
          <p:cNvSpPr txBox="1">
            <a:spLocks noChangeArrowheads="1"/>
          </p:cNvSpPr>
          <p:nvPr/>
        </p:nvSpPr>
        <p:spPr bwMode="auto">
          <a:xfrm>
            <a:off x="4212294" y="2779964"/>
            <a:ext cx="1285871" cy="461665"/>
          </a:xfrm>
          <a:prstGeom prst="rect">
            <a:avLst/>
          </a:prstGeom>
          <a:noFill/>
          <a:ln w="9525">
            <a:noFill/>
            <a:miter lim="800000"/>
            <a:headEnd/>
            <a:tailEnd/>
          </a:ln>
        </p:spPr>
        <p:txBody>
          <a:bodyPr wrap="square">
            <a:spAutoFit/>
          </a:bodyPr>
          <a:lstStyle/>
          <a:p>
            <a:pPr algn="r"/>
            <a:r>
              <a:rPr lang="ar-SA" sz="2400" b="1" dirty="0">
                <a:solidFill>
                  <a:srgbClr val="0000FF"/>
                </a:solidFill>
              </a:rPr>
              <a:t>ارحم </a:t>
            </a:r>
          </a:p>
        </p:txBody>
      </p:sp>
      <p:sp>
        <p:nvSpPr>
          <p:cNvPr id="8" name="مربع نص 7">
            <a:extLst>
              <a:ext uri="{FF2B5EF4-FFF2-40B4-BE49-F238E27FC236}">
                <a16:creationId xmlns:a16="http://schemas.microsoft.com/office/drawing/2014/main" id="{BBE360A9-B8B0-491B-9F16-D67BFD0E09EE}"/>
              </a:ext>
            </a:extLst>
          </p:cNvPr>
          <p:cNvSpPr txBox="1">
            <a:spLocks noChangeArrowheads="1"/>
          </p:cNvSpPr>
          <p:nvPr/>
        </p:nvSpPr>
        <p:spPr bwMode="auto">
          <a:xfrm>
            <a:off x="1181021" y="2053807"/>
            <a:ext cx="1285871" cy="461665"/>
          </a:xfrm>
          <a:prstGeom prst="rect">
            <a:avLst/>
          </a:prstGeom>
          <a:noFill/>
          <a:ln w="9525">
            <a:noFill/>
            <a:miter lim="800000"/>
            <a:headEnd/>
            <a:tailEnd/>
          </a:ln>
        </p:spPr>
        <p:txBody>
          <a:bodyPr wrap="square">
            <a:spAutoFit/>
          </a:bodyPr>
          <a:lstStyle/>
          <a:p>
            <a:pPr algn="r"/>
            <a:r>
              <a:rPr lang="ar-SA" sz="2400" b="1" dirty="0">
                <a:solidFill>
                  <a:srgbClr val="0000FF"/>
                </a:solidFill>
              </a:rPr>
              <a:t>انطلق </a:t>
            </a:r>
          </a:p>
        </p:txBody>
      </p:sp>
      <p:sp>
        <p:nvSpPr>
          <p:cNvPr id="9" name="مربع نص 8">
            <a:extLst>
              <a:ext uri="{FF2B5EF4-FFF2-40B4-BE49-F238E27FC236}">
                <a16:creationId xmlns:a16="http://schemas.microsoft.com/office/drawing/2014/main" id="{FA27D2FC-FB90-436E-99D9-27BEDC535D78}"/>
              </a:ext>
            </a:extLst>
          </p:cNvPr>
          <p:cNvSpPr txBox="1">
            <a:spLocks noChangeArrowheads="1"/>
          </p:cNvSpPr>
          <p:nvPr/>
        </p:nvSpPr>
        <p:spPr bwMode="auto">
          <a:xfrm>
            <a:off x="2628215" y="2096900"/>
            <a:ext cx="1285871" cy="461665"/>
          </a:xfrm>
          <a:prstGeom prst="rect">
            <a:avLst/>
          </a:prstGeom>
          <a:noFill/>
          <a:ln w="9525">
            <a:noFill/>
            <a:miter lim="800000"/>
            <a:headEnd/>
            <a:tailEnd/>
          </a:ln>
        </p:spPr>
        <p:txBody>
          <a:bodyPr wrap="square">
            <a:spAutoFit/>
          </a:bodyPr>
          <a:lstStyle/>
          <a:p>
            <a:pPr algn="r"/>
            <a:r>
              <a:rPr lang="ar-SA" sz="2400" b="1" dirty="0">
                <a:solidFill>
                  <a:srgbClr val="0000FF"/>
                </a:solidFill>
              </a:rPr>
              <a:t>أكرم </a:t>
            </a:r>
          </a:p>
        </p:txBody>
      </p:sp>
      <p:sp>
        <p:nvSpPr>
          <p:cNvPr id="10" name="مربع نص 9">
            <a:extLst>
              <a:ext uri="{FF2B5EF4-FFF2-40B4-BE49-F238E27FC236}">
                <a16:creationId xmlns:a16="http://schemas.microsoft.com/office/drawing/2014/main" id="{CCBE924D-68C1-48E6-9588-EE1527575DBE}"/>
              </a:ext>
            </a:extLst>
          </p:cNvPr>
          <p:cNvSpPr txBox="1">
            <a:spLocks noChangeArrowheads="1"/>
          </p:cNvSpPr>
          <p:nvPr/>
        </p:nvSpPr>
        <p:spPr bwMode="auto">
          <a:xfrm>
            <a:off x="1122580" y="2411036"/>
            <a:ext cx="1285871" cy="461665"/>
          </a:xfrm>
          <a:prstGeom prst="rect">
            <a:avLst/>
          </a:prstGeom>
          <a:noFill/>
          <a:ln w="9525">
            <a:noFill/>
            <a:miter lim="800000"/>
            <a:headEnd/>
            <a:tailEnd/>
          </a:ln>
        </p:spPr>
        <p:txBody>
          <a:bodyPr wrap="square">
            <a:spAutoFit/>
          </a:bodyPr>
          <a:lstStyle/>
          <a:p>
            <a:pPr algn="r"/>
            <a:r>
              <a:rPr lang="ar-SA" sz="2400" b="1" dirty="0">
                <a:solidFill>
                  <a:srgbClr val="0000FF"/>
                </a:solidFill>
              </a:rPr>
              <a:t>انتشر </a:t>
            </a:r>
          </a:p>
        </p:txBody>
      </p:sp>
      <p:sp>
        <p:nvSpPr>
          <p:cNvPr id="11" name="مربع نص 10">
            <a:extLst>
              <a:ext uri="{FF2B5EF4-FFF2-40B4-BE49-F238E27FC236}">
                <a16:creationId xmlns:a16="http://schemas.microsoft.com/office/drawing/2014/main" id="{6A718A18-35D9-40F6-A22B-E9004BF64076}"/>
              </a:ext>
            </a:extLst>
          </p:cNvPr>
          <p:cNvSpPr txBox="1">
            <a:spLocks noChangeArrowheads="1"/>
          </p:cNvSpPr>
          <p:nvPr/>
        </p:nvSpPr>
        <p:spPr bwMode="auto">
          <a:xfrm>
            <a:off x="2596866" y="2437876"/>
            <a:ext cx="1285871" cy="461665"/>
          </a:xfrm>
          <a:prstGeom prst="rect">
            <a:avLst/>
          </a:prstGeom>
          <a:noFill/>
          <a:ln w="9525">
            <a:noFill/>
            <a:miter lim="800000"/>
            <a:headEnd/>
            <a:tailEnd/>
          </a:ln>
        </p:spPr>
        <p:txBody>
          <a:bodyPr wrap="square">
            <a:spAutoFit/>
          </a:bodyPr>
          <a:lstStyle/>
          <a:p>
            <a:pPr algn="r"/>
            <a:r>
              <a:rPr lang="ar-SA" sz="2400" b="1" dirty="0">
                <a:solidFill>
                  <a:srgbClr val="0000FF"/>
                </a:solidFill>
              </a:rPr>
              <a:t>إنما </a:t>
            </a:r>
          </a:p>
        </p:txBody>
      </p:sp>
      <p:sp>
        <p:nvSpPr>
          <p:cNvPr id="12" name="مربع نص 11">
            <a:extLst>
              <a:ext uri="{FF2B5EF4-FFF2-40B4-BE49-F238E27FC236}">
                <a16:creationId xmlns:a16="http://schemas.microsoft.com/office/drawing/2014/main" id="{32D45612-BC39-4D03-BE92-9F1B5F81492D}"/>
              </a:ext>
            </a:extLst>
          </p:cNvPr>
          <p:cNvSpPr txBox="1">
            <a:spLocks noChangeArrowheads="1"/>
          </p:cNvSpPr>
          <p:nvPr/>
        </p:nvSpPr>
        <p:spPr bwMode="auto">
          <a:xfrm>
            <a:off x="2595716" y="2827864"/>
            <a:ext cx="1285871" cy="461665"/>
          </a:xfrm>
          <a:prstGeom prst="rect">
            <a:avLst/>
          </a:prstGeom>
          <a:noFill/>
          <a:ln w="9525">
            <a:noFill/>
            <a:miter lim="800000"/>
            <a:headEnd/>
            <a:tailEnd/>
          </a:ln>
        </p:spPr>
        <p:txBody>
          <a:bodyPr wrap="square">
            <a:spAutoFit/>
          </a:bodyPr>
          <a:lstStyle/>
          <a:p>
            <a:pPr algn="r"/>
            <a:r>
              <a:rPr lang="ar-SA" sz="2400" b="1" dirty="0">
                <a:solidFill>
                  <a:srgbClr val="0000FF"/>
                </a:solidFill>
              </a:rPr>
              <a:t>إلا </a:t>
            </a:r>
          </a:p>
        </p:txBody>
      </p:sp>
      <p:sp>
        <p:nvSpPr>
          <p:cNvPr id="13" name="مربع نص 12">
            <a:extLst>
              <a:ext uri="{FF2B5EF4-FFF2-40B4-BE49-F238E27FC236}">
                <a16:creationId xmlns:a16="http://schemas.microsoft.com/office/drawing/2014/main" id="{A93D5A9D-CE9F-4CE3-9D00-6D7D89756568}"/>
              </a:ext>
            </a:extLst>
          </p:cNvPr>
          <p:cNvSpPr txBox="1">
            <a:spLocks noChangeArrowheads="1"/>
          </p:cNvSpPr>
          <p:nvPr/>
        </p:nvSpPr>
        <p:spPr bwMode="auto">
          <a:xfrm>
            <a:off x="1192015" y="2793222"/>
            <a:ext cx="1285871" cy="461665"/>
          </a:xfrm>
          <a:prstGeom prst="rect">
            <a:avLst/>
          </a:prstGeom>
          <a:noFill/>
          <a:ln w="9525">
            <a:noFill/>
            <a:miter lim="800000"/>
            <a:headEnd/>
            <a:tailEnd/>
          </a:ln>
        </p:spPr>
        <p:txBody>
          <a:bodyPr wrap="square">
            <a:spAutoFit/>
          </a:bodyPr>
          <a:lstStyle/>
          <a:p>
            <a:pPr algn="r"/>
            <a:r>
              <a:rPr lang="ar-SA" sz="2400" b="1" dirty="0">
                <a:solidFill>
                  <a:srgbClr val="0000FF"/>
                </a:solidFill>
              </a:rPr>
              <a:t>استقبل </a:t>
            </a:r>
          </a:p>
        </p:txBody>
      </p:sp>
      <p:sp>
        <p:nvSpPr>
          <p:cNvPr id="14" name="مستطيل 13">
            <a:extLst>
              <a:ext uri="{FF2B5EF4-FFF2-40B4-BE49-F238E27FC236}">
                <a16:creationId xmlns:a16="http://schemas.microsoft.com/office/drawing/2014/main" id="{25DBBA4B-5458-43FB-BB3C-F0DAE8A7BAFD}"/>
              </a:ext>
            </a:extLst>
          </p:cNvPr>
          <p:cNvSpPr/>
          <p:nvPr/>
        </p:nvSpPr>
        <p:spPr>
          <a:xfrm>
            <a:off x="6510436" y="4300208"/>
            <a:ext cx="912819" cy="4829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400"/>
          </a:p>
        </p:txBody>
      </p:sp>
      <p:sp>
        <p:nvSpPr>
          <p:cNvPr id="15" name="مستطيل 14">
            <a:extLst>
              <a:ext uri="{FF2B5EF4-FFF2-40B4-BE49-F238E27FC236}">
                <a16:creationId xmlns:a16="http://schemas.microsoft.com/office/drawing/2014/main" id="{38CFD3B9-66C6-4E48-9445-04B25AE6A5CC}"/>
              </a:ext>
            </a:extLst>
          </p:cNvPr>
          <p:cNvSpPr/>
          <p:nvPr/>
        </p:nvSpPr>
        <p:spPr>
          <a:xfrm>
            <a:off x="4875181" y="4319200"/>
            <a:ext cx="912819" cy="4829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400"/>
          </a:p>
        </p:txBody>
      </p:sp>
      <p:sp>
        <p:nvSpPr>
          <p:cNvPr id="16" name="مستطيل 15">
            <a:extLst>
              <a:ext uri="{FF2B5EF4-FFF2-40B4-BE49-F238E27FC236}">
                <a16:creationId xmlns:a16="http://schemas.microsoft.com/office/drawing/2014/main" id="{51CCF1C0-AA54-4B1E-B3EB-6444ED59CCAD}"/>
              </a:ext>
            </a:extLst>
          </p:cNvPr>
          <p:cNvSpPr/>
          <p:nvPr/>
        </p:nvSpPr>
        <p:spPr>
          <a:xfrm>
            <a:off x="3136298" y="4319200"/>
            <a:ext cx="912819" cy="4829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400"/>
          </a:p>
        </p:txBody>
      </p:sp>
      <p:sp>
        <p:nvSpPr>
          <p:cNvPr id="17" name="مستطيل 16">
            <a:extLst>
              <a:ext uri="{FF2B5EF4-FFF2-40B4-BE49-F238E27FC236}">
                <a16:creationId xmlns:a16="http://schemas.microsoft.com/office/drawing/2014/main" id="{C19FB2E7-6769-4D36-AEB4-AFD16405B879}"/>
              </a:ext>
            </a:extLst>
          </p:cNvPr>
          <p:cNvSpPr/>
          <p:nvPr/>
        </p:nvSpPr>
        <p:spPr>
          <a:xfrm>
            <a:off x="1454575" y="4300208"/>
            <a:ext cx="912819" cy="4829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400"/>
          </a:p>
        </p:txBody>
      </p:sp>
      <p:sp>
        <p:nvSpPr>
          <p:cNvPr id="18" name="مستطيل 17">
            <a:extLst>
              <a:ext uri="{FF2B5EF4-FFF2-40B4-BE49-F238E27FC236}">
                <a16:creationId xmlns:a16="http://schemas.microsoft.com/office/drawing/2014/main" id="{00D57ED6-5EEF-4B0D-85D2-BAF9AD5FB46C}"/>
              </a:ext>
            </a:extLst>
          </p:cNvPr>
          <p:cNvSpPr/>
          <p:nvPr/>
        </p:nvSpPr>
        <p:spPr>
          <a:xfrm>
            <a:off x="6479087" y="5193923"/>
            <a:ext cx="912819" cy="4829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400" dirty="0"/>
          </a:p>
        </p:txBody>
      </p:sp>
      <p:sp>
        <p:nvSpPr>
          <p:cNvPr id="19" name="مستطيل 18">
            <a:extLst>
              <a:ext uri="{FF2B5EF4-FFF2-40B4-BE49-F238E27FC236}">
                <a16:creationId xmlns:a16="http://schemas.microsoft.com/office/drawing/2014/main" id="{B3AB95A4-09BE-420D-811C-2647812A61FD}"/>
              </a:ext>
            </a:extLst>
          </p:cNvPr>
          <p:cNvSpPr/>
          <p:nvPr/>
        </p:nvSpPr>
        <p:spPr>
          <a:xfrm>
            <a:off x="4903083" y="5169752"/>
            <a:ext cx="912819" cy="4829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400"/>
          </a:p>
        </p:txBody>
      </p:sp>
      <p:sp>
        <p:nvSpPr>
          <p:cNvPr id="20" name="مستطيل 19">
            <a:extLst>
              <a:ext uri="{FF2B5EF4-FFF2-40B4-BE49-F238E27FC236}">
                <a16:creationId xmlns:a16="http://schemas.microsoft.com/office/drawing/2014/main" id="{70307F80-439C-448D-88FB-0525BAFA1CB8}"/>
              </a:ext>
            </a:extLst>
          </p:cNvPr>
          <p:cNvSpPr/>
          <p:nvPr/>
        </p:nvSpPr>
        <p:spPr>
          <a:xfrm>
            <a:off x="3197984" y="5153811"/>
            <a:ext cx="912819" cy="4829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400"/>
          </a:p>
        </p:txBody>
      </p:sp>
      <p:sp>
        <p:nvSpPr>
          <p:cNvPr id="21" name="مستطيل 20">
            <a:extLst>
              <a:ext uri="{FF2B5EF4-FFF2-40B4-BE49-F238E27FC236}">
                <a16:creationId xmlns:a16="http://schemas.microsoft.com/office/drawing/2014/main" id="{052536F3-B4EA-45A5-B1FF-EDC922669613}"/>
              </a:ext>
            </a:extLst>
          </p:cNvPr>
          <p:cNvSpPr/>
          <p:nvPr/>
        </p:nvSpPr>
        <p:spPr>
          <a:xfrm>
            <a:off x="1476059" y="5204555"/>
            <a:ext cx="912819" cy="4829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400"/>
          </a:p>
        </p:txBody>
      </p:sp>
      <p:sp>
        <p:nvSpPr>
          <p:cNvPr id="22" name="مستطيل 21">
            <a:extLst>
              <a:ext uri="{FF2B5EF4-FFF2-40B4-BE49-F238E27FC236}">
                <a16:creationId xmlns:a16="http://schemas.microsoft.com/office/drawing/2014/main" id="{8E1C570C-58C0-4D6F-B009-C964EC252E8D}"/>
              </a:ext>
            </a:extLst>
          </p:cNvPr>
          <p:cNvSpPr/>
          <p:nvPr/>
        </p:nvSpPr>
        <p:spPr>
          <a:xfrm>
            <a:off x="6479087" y="5998015"/>
            <a:ext cx="912819" cy="4829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400"/>
          </a:p>
        </p:txBody>
      </p:sp>
      <p:sp>
        <p:nvSpPr>
          <p:cNvPr id="23" name="مستطيل 22">
            <a:extLst>
              <a:ext uri="{FF2B5EF4-FFF2-40B4-BE49-F238E27FC236}">
                <a16:creationId xmlns:a16="http://schemas.microsoft.com/office/drawing/2014/main" id="{2A8F9357-60A5-41A7-93BC-1196BB2EA48D}"/>
              </a:ext>
            </a:extLst>
          </p:cNvPr>
          <p:cNvSpPr/>
          <p:nvPr/>
        </p:nvSpPr>
        <p:spPr>
          <a:xfrm>
            <a:off x="4917613" y="6008459"/>
            <a:ext cx="912819" cy="4829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400"/>
          </a:p>
        </p:txBody>
      </p:sp>
      <p:sp>
        <p:nvSpPr>
          <p:cNvPr id="24" name="مستطيل 23">
            <a:extLst>
              <a:ext uri="{FF2B5EF4-FFF2-40B4-BE49-F238E27FC236}">
                <a16:creationId xmlns:a16="http://schemas.microsoft.com/office/drawing/2014/main" id="{4AAA0A7B-082A-472B-A81D-7F9FE71A0FB8}"/>
              </a:ext>
            </a:extLst>
          </p:cNvPr>
          <p:cNvSpPr/>
          <p:nvPr/>
        </p:nvSpPr>
        <p:spPr>
          <a:xfrm>
            <a:off x="3197983" y="6006623"/>
            <a:ext cx="912819" cy="4829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400"/>
          </a:p>
        </p:txBody>
      </p:sp>
      <p:sp>
        <p:nvSpPr>
          <p:cNvPr id="25" name="مستطيل 24">
            <a:extLst>
              <a:ext uri="{FF2B5EF4-FFF2-40B4-BE49-F238E27FC236}">
                <a16:creationId xmlns:a16="http://schemas.microsoft.com/office/drawing/2014/main" id="{A29564EC-3A8C-4276-8B76-8069944A9DCB}"/>
              </a:ext>
            </a:extLst>
          </p:cNvPr>
          <p:cNvSpPr/>
          <p:nvPr/>
        </p:nvSpPr>
        <p:spPr>
          <a:xfrm>
            <a:off x="1476058" y="5972194"/>
            <a:ext cx="912819" cy="4829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400"/>
          </a:p>
        </p:txBody>
      </p:sp>
      <p:sp>
        <p:nvSpPr>
          <p:cNvPr id="26" name="مربع نص 25">
            <a:extLst>
              <a:ext uri="{FF2B5EF4-FFF2-40B4-BE49-F238E27FC236}">
                <a16:creationId xmlns:a16="http://schemas.microsoft.com/office/drawing/2014/main" id="{4BE684F2-DF63-44D0-9C49-F8EC9E26BFA7}"/>
              </a:ext>
            </a:extLst>
          </p:cNvPr>
          <p:cNvSpPr txBox="1"/>
          <p:nvPr/>
        </p:nvSpPr>
        <p:spPr>
          <a:xfrm>
            <a:off x="6664674" y="4490161"/>
            <a:ext cx="945445" cy="461665"/>
          </a:xfrm>
          <a:prstGeom prst="rect">
            <a:avLst/>
          </a:prstGeom>
          <a:noFill/>
        </p:spPr>
        <p:txBody>
          <a:bodyPr wrap="square" rtlCol="1">
            <a:spAutoFit/>
          </a:bodyPr>
          <a:lstStyle/>
          <a:p>
            <a:r>
              <a:rPr lang="ar-SA" sz="2400" b="1" dirty="0">
                <a:solidFill>
                  <a:srgbClr val="FF0000"/>
                </a:solidFill>
              </a:rPr>
              <a:t>أكرم</a:t>
            </a:r>
          </a:p>
        </p:txBody>
      </p:sp>
      <p:sp>
        <p:nvSpPr>
          <p:cNvPr id="27" name="مربع نص 26">
            <a:extLst>
              <a:ext uri="{FF2B5EF4-FFF2-40B4-BE49-F238E27FC236}">
                <a16:creationId xmlns:a16="http://schemas.microsoft.com/office/drawing/2014/main" id="{46F7DF40-1731-4CA6-82C3-6FEE45A5DA88}"/>
              </a:ext>
            </a:extLst>
          </p:cNvPr>
          <p:cNvSpPr txBox="1"/>
          <p:nvPr/>
        </p:nvSpPr>
        <p:spPr>
          <a:xfrm>
            <a:off x="4917613" y="4490161"/>
            <a:ext cx="945445" cy="461665"/>
          </a:xfrm>
          <a:prstGeom prst="rect">
            <a:avLst/>
          </a:prstGeom>
          <a:noFill/>
        </p:spPr>
        <p:txBody>
          <a:bodyPr wrap="square" rtlCol="1">
            <a:spAutoFit/>
          </a:bodyPr>
          <a:lstStyle/>
          <a:p>
            <a:r>
              <a:rPr lang="ar-SA" sz="2400" b="1" dirty="0">
                <a:solidFill>
                  <a:srgbClr val="FF0000"/>
                </a:solidFill>
              </a:rPr>
              <a:t>انطلق</a:t>
            </a:r>
          </a:p>
        </p:txBody>
      </p:sp>
      <p:sp>
        <p:nvSpPr>
          <p:cNvPr id="28" name="مربع نص 27">
            <a:extLst>
              <a:ext uri="{FF2B5EF4-FFF2-40B4-BE49-F238E27FC236}">
                <a16:creationId xmlns:a16="http://schemas.microsoft.com/office/drawing/2014/main" id="{7BEE823D-B547-461E-8FBB-CA426D5DB92D}"/>
              </a:ext>
            </a:extLst>
          </p:cNvPr>
          <p:cNvSpPr txBox="1"/>
          <p:nvPr/>
        </p:nvSpPr>
        <p:spPr>
          <a:xfrm>
            <a:off x="3280943" y="4502944"/>
            <a:ext cx="945445" cy="461665"/>
          </a:xfrm>
          <a:prstGeom prst="rect">
            <a:avLst/>
          </a:prstGeom>
          <a:noFill/>
        </p:spPr>
        <p:txBody>
          <a:bodyPr wrap="square" rtlCol="1">
            <a:spAutoFit/>
          </a:bodyPr>
          <a:lstStyle/>
          <a:p>
            <a:r>
              <a:rPr lang="ar-SA" sz="2400" b="1" dirty="0">
                <a:solidFill>
                  <a:srgbClr val="FF0000"/>
                </a:solidFill>
              </a:rPr>
              <a:t>استعد</a:t>
            </a:r>
          </a:p>
        </p:txBody>
      </p:sp>
      <p:sp>
        <p:nvSpPr>
          <p:cNvPr id="29" name="مربع نص 28">
            <a:extLst>
              <a:ext uri="{FF2B5EF4-FFF2-40B4-BE49-F238E27FC236}">
                <a16:creationId xmlns:a16="http://schemas.microsoft.com/office/drawing/2014/main" id="{B5D79A8F-F430-4474-AC2C-62ABA4A8D050}"/>
              </a:ext>
            </a:extLst>
          </p:cNvPr>
          <p:cNvSpPr txBox="1"/>
          <p:nvPr/>
        </p:nvSpPr>
        <p:spPr>
          <a:xfrm>
            <a:off x="1682770" y="4502944"/>
            <a:ext cx="945445" cy="461665"/>
          </a:xfrm>
          <a:prstGeom prst="rect">
            <a:avLst/>
          </a:prstGeom>
          <a:noFill/>
        </p:spPr>
        <p:txBody>
          <a:bodyPr wrap="square" rtlCol="1">
            <a:spAutoFit/>
          </a:bodyPr>
          <a:lstStyle/>
          <a:p>
            <a:r>
              <a:rPr lang="ar-SA" sz="2400" b="1" dirty="0">
                <a:solidFill>
                  <a:srgbClr val="FF0000"/>
                </a:solidFill>
              </a:rPr>
              <a:t>أخذ</a:t>
            </a:r>
          </a:p>
        </p:txBody>
      </p:sp>
      <p:sp>
        <p:nvSpPr>
          <p:cNvPr id="30" name="مربع نص 29">
            <a:extLst>
              <a:ext uri="{FF2B5EF4-FFF2-40B4-BE49-F238E27FC236}">
                <a16:creationId xmlns:a16="http://schemas.microsoft.com/office/drawing/2014/main" id="{3166C2FF-1045-489B-AD04-27B564E0CDB4}"/>
              </a:ext>
            </a:extLst>
          </p:cNvPr>
          <p:cNvSpPr txBox="1"/>
          <p:nvPr/>
        </p:nvSpPr>
        <p:spPr>
          <a:xfrm>
            <a:off x="6664674" y="5359175"/>
            <a:ext cx="945445" cy="461665"/>
          </a:xfrm>
          <a:prstGeom prst="rect">
            <a:avLst/>
          </a:prstGeom>
          <a:noFill/>
        </p:spPr>
        <p:txBody>
          <a:bodyPr wrap="square" rtlCol="1">
            <a:spAutoFit/>
          </a:bodyPr>
          <a:lstStyle/>
          <a:p>
            <a:r>
              <a:rPr lang="ar-SA" sz="2400" b="1" dirty="0">
                <a:solidFill>
                  <a:srgbClr val="FF0000"/>
                </a:solidFill>
              </a:rPr>
              <a:t>أحمد</a:t>
            </a:r>
          </a:p>
        </p:txBody>
      </p:sp>
      <p:sp>
        <p:nvSpPr>
          <p:cNvPr id="31" name="مربع نص 30">
            <a:extLst>
              <a:ext uri="{FF2B5EF4-FFF2-40B4-BE49-F238E27FC236}">
                <a16:creationId xmlns:a16="http://schemas.microsoft.com/office/drawing/2014/main" id="{9B1A8368-31C1-4807-89AD-B847C658F7A6}"/>
              </a:ext>
            </a:extLst>
          </p:cNvPr>
          <p:cNvSpPr txBox="1"/>
          <p:nvPr/>
        </p:nvSpPr>
        <p:spPr>
          <a:xfrm>
            <a:off x="4917613" y="5395477"/>
            <a:ext cx="1243308" cy="461665"/>
          </a:xfrm>
          <a:prstGeom prst="rect">
            <a:avLst/>
          </a:prstGeom>
          <a:noFill/>
        </p:spPr>
        <p:txBody>
          <a:bodyPr wrap="square" rtlCol="1">
            <a:spAutoFit/>
          </a:bodyPr>
          <a:lstStyle/>
          <a:p>
            <a:r>
              <a:rPr lang="ar-SA" sz="2400" b="1" dirty="0">
                <a:solidFill>
                  <a:srgbClr val="FF0000"/>
                </a:solidFill>
              </a:rPr>
              <a:t>استغفر</a:t>
            </a:r>
          </a:p>
        </p:txBody>
      </p:sp>
      <p:sp>
        <p:nvSpPr>
          <p:cNvPr id="32" name="مربع نص 31">
            <a:extLst>
              <a:ext uri="{FF2B5EF4-FFF2-40B4-BE49-F238E27FC236}">
                <a16:creationId xmlns:a16="http://schemas.microsoft.com/office/drawing/2014/main" id="{28FE5B47-0E87-4CF2-AE15-25CA227E653E}"/>
              </a:ext>
            </a:extLst>
          </p:cNvPr>
          <p:cNvSpPr txBox="1"/>
          <p:nvPr/>
        </p:nvSpPr>
        <p:spPr>
          <a:xfrm>
            <a:off x="3299108" y="5312252"/>
            <a:ext cx="945445" cy="461665"/>
          </a:xfrm>
          <a:prstGeom prst="rect">
            <a:avLst/>
          </a:prstGeom>
          <a:noFill/>
        </p:spPr>
        <p:txBody>
          <a:bodyPr wrap="square" rtlCol="1">
            <a:spAutoFit/>
          </a:bodyPr>
          <a:lstStyle/>
          <a:p>
            <a:r>
              <a:rPr lang="ar-SA" sz="2400" b="1" dirty="0">
                <a:solidFill>
                  <a:srgbClr val="FF0000"/>
                </a:solidFill>
              </a:rPr>
              <a:t>إبريق</a:t>
            </a:r>
          </a:p>
        </p:txBody>
      </p:sp>
      <p:sp>
        <p:nvSpPr>
          <p:cNvPr id="33" name="مربع نص 32">
            <a:extLst>
              <a:ext uri="{FF2B5EF4-FFF2-40B4-BE49-F238E27FC236}">
                <a16:creationId xmlns:a16="http://schemas.microsoft.com/office/drawing/2014/main" id="{696225E6-8990-4D76-9CB6-8C0C13B5E0EE}"/>
              </a:ext>
            </a:extLst>
          </p:cNvPr>
          <p:cNvSpPr txBox="1"/>
          <p:nvPr/>
        </p:nvSpPr>
        <p:spPr>
          <a:xfrm>
            <a:off x="1616325" y="5359175"/>
            <a:ext cx="945445" cy="461665"/>
          </a:xfrm>
          <a:prstGeom prst="rect">
            <a:avLst/>
          </a:prstGeom>
          <a:noFill/>
        </p:spPr>
        <p:txBody>
          <a:bodyPr wrap="square" rtlCol="1">
            <a:spAutoFit/>
          </a:bodyPr>
          <a:lstStyle/>
          <a:p>
            <a:r>
              <a:rPr lang="ar-SA" sz="2400" b="1" dirty="0">
                <a:solidFill>
                  <a:srgbClr val="FF0000"/>
                </a:solidFill>
              </a:rPr>
              <a:t>أسلم</a:t>
            </a:r>
          </a:p>
        </p:txBody>
      </p:sp>
      <p:sp>
        <p:nvSpPr>
          <p:cNvPr id="34" name="مربع نص 33">
            <a:extLst>
              <a:ext uri="{FF2B5EF4-FFF2-40B4-BE49-F238E27FC236}">
                <a16:creationId xmlns:a16="http://schemas.microsoft.com/office/drawing/2014/main" id="{1F9738A6-EC79-450D-9949-2C28A4571ACD}"/>
              </a:ext>
            </a:extLst>
          </p:cNvPr>
          <p:cNvSpPr txBox="1"/>
          <p:nvPr/>
        </p:nvSpPr>
        <p:spPr>
          <a:xfrm>
            <a:off x="6500336" y="6187620"/>
            <a:ext cx="1274119" cy="461665"/>
          </a:xfrm>
          <a:prstGeom prst="rect">
            <a:avLst/>
          </a:prstGeom>
          <a:noFill/>
        </p:spPr>
        <p:txBody>
          <a:bodyPr wrap="square" rtlCol="1">
            <a:spAutoFit/>
          </a:bodyPr>
          <a:lstStyle/>
          <a:p>
            <a:r>
              <a:rPr lang="ar-SA" sz="2400" b="1" dirty="0">
                <a:solidFill>
                  <a:srgbClr val="FF0000"/>
                </a:solidFill>
              </a:rPr>
              <a:t>استفهم</a:t>
            </a:r>
          </a:p>
        </p:txBody>
      </p:sp>
      <p:sp>
        <p:nvSpPr>
          <p:cNvPr id="35" name="مربع نص 34">
            <a:extLst>
              <a:ext uri="{FF2B5EF4-FFF2-40B4-BE49-F238E27FC236}">
                <a16:creationId xmlns:a16="http://schemas.microsoft.com/office/drawing/2014/main" id="{DB5FF709-69E7-4BD1-91E9-343DBCF7FD4D}"/>
              </a:ext>
            </a:extLst>
          </p:cNvPr>
          <p:cNvSpPr txBox="1"/>
          <p:nvPr/>
        </p:nvSpPr>
        <p:spPr>
          <a:xfrm>
            <a:off x="5025443" y="6208073"/>
            <a:ext cx="945445" cy="461665"/>
          </a:xfrm>
          <a:prstGeom prst="rect">
            <a:avLst/>
          </a:prstGeom>
          <a:noFill/>
        </p:spPr>
        <p:txBody>
          <a:bodyPr wrap="square" rtlCol="1">
            <a:spAutoFit/>
          </a:bodyPr>
          <a:lstStyle/>
          <a:p>
            <a:r>
              <a:rPr lang="ar-SA" sz="2400" b="1" dirty="0">
                <a:solidFill>
                  <a:srgbClr val="FF0000"/>
                </a:solidFill>
              </a:rPr>
              <a:t>أصول</a:t>
            </a:r>
          </a:p>
        </p:txBody>
      </p:sp>
      <p:sp>
        <p:nvSpPr>
          <p:cNvPr id="36" name="مربع نص 35">
            <a:extLst>
              <a:ext uri="{FF2B5EF4-FFF2-40B4-BE49-F238E27FC236}">
                <a16:creationId xmlns:a16="http://schemas.microsoft.com/office/drawing/2014/main" id="{D2C502D5-77D9-40CD-8C2A-73531B5F06D5}"/>
              </a:ext>
            </a:extLst>
          </p:cNvPr>
          <p:cNvSpPr txBox="1"/>
          <p:nvPr/>
        </p:nvSpPr>
        <p:spPr>
          <a:xfrm>
            <a:off x="3245668" y="6154321"/>
            <a:ext cx="1052323" cy="461665"/>
          </a:xfrm>
          <a:prstGeom prst="rect">
            <a:avLst/>
          </a:prstGeom>
          <a:noFill/>
        </p:spPr>
        <p:txBody>
          <a:bodyPr wrap="square" rtlCol="1">
            <a:spAutoFit/>
          </a:bodyPr>
          <a:lstStyle/>
          <a:p>
            <a:r>
              <a:rPr lang="ar-SA" sz="2400" b="1" dirty="0">
                <a:solidFill>
                  <a:srgbClr val="FF0000"/>
                </a:solidFill>
              </a:rPr>
              <a:t>إبراهيم</a:t>
            </a:r>
          </a:p>
        </p:txBody>
      </p:sp>
      <p:sp>
        <p:nvSpPr>
          <p:cNvPr id="37" name="مربع نص 36">
            <a:extLst>
              <a:ext uri="{FF2B5EF4-FFF2-40B4-BE49-F238E27FC236}">
                <a16:creationId xmlns:a16="http://schemas.microsoft.com/office/drawing/2014/main" id="{5593B81B-1A3F-473E-B45E-E74E70FBDC8F}"/>
              </a:ext>
            </a:extLst>
          </p:cNvPr>
          <p:cNvSpPr txBox="1"/>
          <p:nvPr/>
        </p:nvSpPr>
        <p:spPr>
          <a:xfrm>
            <a:off x="1476058" y="6172973"/>
            <a:ext cx="1274119" cy="461665"/>
          </a:xfrm>
          <a:prstGeom prst="rect">
            <a:avLst/>
          </a:prstGeom>
          <a:noFill/>
        </p:spPr>
        <p:txBody>
          <a:bodyPr wrap="square" rtlCol="1">
            <a:spAutoFit/>
          </a:bodyPr>
          <a:lstStyle/>
          <a:p>
            <a:r>
              <a:rPr lang="ar-SA" sz="2400" b="1" dirty="0">
                <a:solidFill>
                  <a:srgbClr val="FF0000"/>
                </a:solidFill>
              </a:rPr>
              <a:t>أشخاص</a:t>
            </a:r>
          </a:p>
        </p:txBody>
      </p:sp>
      <p:sp>
        <p:nvSpPr>
          <p:cNvPr id="38" name="مستطيل: زوايا مستديرة 37">
            <a:extLst>
              <a:ext uri="{FF2B5EF4-FFF2-40B4-BE49-F238E27FC236}">
                <a16:creationId xmlns:a16="http://schemas.microsoft.com/office/drawing/2014/main" id="{699F137B-B06A-4ED3-9589-AB87A00F8EF2}"/>
              </a:ext>
            </a:extLst>
          </p:cNvPr>
          <p:cNvSpPr/>
          <p:nvPr/>
        </p:nvSpPr>
        <p:spPr>
          <a:xfrm>
            <a:off x="96982" y="6186437"/>
            <a:ext cx="692727"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١٢٢</a:t>
            </a:r>
          </a:p>
        </p:txBody>
      </p:sp>
    </p:spTree>
    <p:extLst>
      <p:ext uri="{BB962C8B-B14F-4D97-AF65-F5344CB8AC3E}">
        <p14:creationId xmlns:p14="http://schemas.microsoft.com/office/powerpoint/2010/main" val="422007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4"/>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4"/>
                                        </p:tgtEl>
                                        <p:attrNameLst>
                                          <p:attrName>ppt_y</p:attrName>
                                        </p:attrNameLst>
                                      </p:cBhvr>
                                      <p:tavLst>
                                        <p:tav tm="0">
                                          <p:val>
                                            <p:strVal val="#ppt_y"/>
                                          </p:val>
                                        </p:tav>
                                        <p:tav tm="100000">
                                          <p:val>
                                            <p:strVal val="#ppt_y"/>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8" presetClass="entr" presetSubtype="0" accel="5000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6" dur="1000" fill="hold"/>
                                        <p:tgtEl>
                                          <p:spTgt spid="5"/>
                                        </p:tgtEl>
                                        <p:attrNameLst>
                                          <p:attrName>ppt_x</p:attrName>
                                        </p:attrNameLst>
                                      </p:cBhvr>
                                      <p:tavLst>
                                        <p:tav tm="0">
                                          <p:val>
                                            <p:fltVal val="-1"/>
                                          </p:val>
                                        </p:tav>
                                        <p:tav tm="50000">
                                          <p:val>
                                            <p:fltVal val="0.95"/>
                                          </p:val>
                                        </p:tav>
                                        <p:tav tm="100000">
                                          <p:val>
                                            <p:strVal val="#ppt_x"/>
                                          </p:val>
                                        </p:tav>
                                      </p:tavLst>
                                    </p:anim>
                                    <p:anim calcmode="lin" valueType="num">
                                      <p:cBhvr>
                                        <p:cTn id="17" dur="1000" fill="hold"/>
                                        <p:tgtEl>
                                          <p:spTgt spid="5"/>
                                        </p:tgtEl>
                                        <p:attrNameLst>
                                          <p:attrName>ppt_y</p:attrName>
                                        </p:attrNameLst>
                                      </p:cBhvr>
                                      <p:tavLst>
                                        <p:tav tm="0">
                                          <p:val>
                                            <p:strVal val="#ppt_y"/>
                                          </p:val>
                                        </p:tav>
                                        <p:tav tm="100000">
                                          <p:val>
                                            <p:strVal val="#ppt_y"/>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8" presetClass="entr" presetSubtype="0" accel="5000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4" dur="1000" fill="hold"/>
                                        <p:tgtEl>
                                          <p:spTgt spid="6"/>
                                        </p:tgtEl>
                                        <p:attrNameLst>
                                          <p:attrName>ppt_x</p:attrName>
                                        </p:attrNameLst>
                                      </p:cBhvr>
                                      <p:tavLst>
                                        <p:tav tm="0">
                                          <p:val>
                                            <p:fltVal val="-1"/>
                                          </p:val>
                                        </p:tav>
                                        <p:tav tm="50000">
                                          <p:val>
                                            <p:fltVal val="0.95"/>
                                          </p:val>
                                        </p:tav>
                                        <p:tav tm="100000">
                                          <p:val>
                                            <p:strVal val="#ppt_x"/>
                                          </p:val>
                                        </p:tav>
                                      </p:tavLst>
                                    </p:anim>
                                    <p:anim calcmode="lin" valueType="num">
                                      <p:cBhvr>
                                        <p:cTn id="25" dur="1000" fill="hold"/>
                                        <p:tgtEl>
                                          <p:spTgt spid="6"/>
                                        </p:tgtEl>
                                        <p:attrNameLst>
                                          <p:attrName>ppt_y</p:attrName>
                                        </p:attrNameLst>
                                      </p:cBhvr>
                                      <p:tavLst>
                                        <p:tav tm="0">
                                          <p:val>
                                            <p:strVal val="#ppt_y"/>
                                          </p:val>
                                        </p:tav>
                                        <p:tav tm="100000">
                                          <p:val>
                                            <p:strVal val="#ppt_y"/>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48" presetClass="entr" presetSubtype="0" accel="5000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2" dur="1000" fill="hold"/>
                                        <p:tgtEl>
                                          <p:spTgt spid="7"/>
                                        </p:tgtEl>
                                        <p:attrNameLst>
                                          <p:attrName>ppt_x</p:attrName>
                                        </p:attrNameLst>
                                      </p:cBhvr>
                                      <p:tavLst>
                                        <p:tav tm="0">
                                          <p:val>
                                            <p:fltVal val="-1"/>
                                          </p:val>
                                        </p:tav>
                                        <p:tav tm="50000">
                                          <p:val>
                                            <p:fltVal val="0.95"/>
                                          </p:val>
                                        </p:tav>
                                        <p:tav tm="100000">
                                          <p:val>
                                            <p:strVal val="#ppt_x"/>
                                          </p:val>
                                        </p:tav>
                                      </p:tavLst>
                                    </p:anim>
                                    <p:anim calcmode="lin" valueType="num">
                                      <p:cBhvr>
                                        <p:cTn id="33" dur="1000" fill="hold"/>
                                        <p:tgtEl>
                                          <p:spTgt spid="7"/>
                                        </p:tgtEl>
                                        <p:attrNameLst>
                                          <p:attrName>ppt_y</p:attrName>
                                        </p:attrNameLst>
                                      </p:cBhvr>
                                      <p:tavLst>
                                        <p:tav tm="0">
                                          <p:val>
                                            <p:strVal val="#ppt_y"/>
                                          </p:val>
                                        </p:tav>
                                        <p:tav tm="100000">
                                          <p:val>
                                            <p:strVal val="#ppt_y"/>
                                          </p:val>
                                        </p:tav>
                                      </p:tavLst>
                                    </p:anim>
                                    <p:animEffect transition="in" filter="fade">
                                      <p:cBhvr>
                                        <p:cTn id="34" dur="1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48" presetClass="entr" presetSubtype="0" accel="5000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0" dur="1000" fill="hold"/>
                                        <p:tgtEl>
                                          <p:spTgt spid="8"/>
                                        </p:tgtEl>
                                        <p:attrNameLst>
                                          <p:attrName>ppt_x</p:attrName>
                                        </p:attrNameLst>
                                      </p:cBhvr>
                                      <p:tavLst>
                                        <p:tav tm="0">
                                          <p:val>
                                            <p:fltVal val="-1"/>
                                          </p:val>
                                        </p:tav>
                                        <p:tav tm="50000">
                                          <p:val>
                                            <p:fltVal val="0.95"/>
                                          </p:val>
                                        </p:tav>
                                        <p:tav tm="100000">
                                          <p:val>
                                            <p:strVal val="#ppt_x"/>
                                          </p:val>
                                        </p:tav>
                                      </p:tavLst>
                                    </p:anim>
                                    <p:anim calcmode="lin" valueType="num">
                                      <p:cBhvr>
                                        <p:cTn id="41" dur="1000" fill="hold"/>
                                        <p:tgtEl>
                                          <p:spTgt spid="8"/>
                                        </p:tgtEl>
                                        <p:attrNameLst>
                                          <p:attrName>ppt_y</p:attrName>
                                        </p:attrNameLst>
                                      </p:cBhvr>
                                      <p:tavLst>
                                        <p:tav tm="0">
                                          <p:val>
                                            <p:strVal val="#ppt_y"/>
                                          </p:val>
                                        </p:tav>
                                        <p:tav tm="100000">
                                          <p:val>
                                            <p:strVal val="#ppt_y"/>
                                          </p:val>
                                        </p:tav>
                                      </p:tavLst>
                                    </p:anim>
                                    <p:animEffect transition="in" filter="fade">
                                      <p:cBhvr>
                                        <p:cTn id="42" dur="10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48" presetClass="entr" presetSubtype="0" accel="5000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1000" fill="hold"/>
                                        <p:tgtEl>
                                          <p:spTgt spid="9"/>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8" dur="1000" fill="hold"/>
                                        <p:tgtEl>
                                          <p:spTgt spid="9"/>
                                        </p:tgtEl>
                                        <p:attrNameLst>
                                          <p:attrName>ppt_x</p:attrName>
                                        </p:attrNameLst>
                                      </p:cBhvr>
                                      <p:tavLst>
                                        <p:tav tm="0">
                                          <p:val>
                                            <p:fltVal val="-1"/>
                                          </p:val>
                                        </p:tav>
                                        <p:tav tm="50000">
                                          <p:val>
                                            <p:fltVal val="0.95"/>
                                          </p:val>
                                        </p:tav>
                                        <p:tav tm="100000">
                                          <p:val>
                                            <p:strVal val="#ppt_x"/>
                                          </p:val>
                                        </p:tav>
                                      </p:tavLst>
                                    </p:anim>
                                    <p:anim calcmode="lin" valueType="num">
                                      <p:cBhvr>
                                        <p:cTn id="49" dur="1000" fill="hold"/>
                                        <p:tgtEl>
                                          <p:spTgt spid="9"/>
                                        </p:tgtEl>
                                        <p:attrNameLst>
                                          <p:attrName>ppt_y</p:attrName>
                                        </p:attrNameLst>
                                      </p:cBhvr>
                                      <p:tavLst>
                                        <p:tav tm="0">
                                          <p:val>
                                            <p:strVal val="#ppt_y"/>
                                          </p:val>
                                        </p:tav>
                                        <p:tav tm="100000">
                                          <p:val>
                                            <p:strVal val="#ppt_y"/>
                                          </p:val>
                                        </p:tav>
                                      </p:tavLst>
                                    </p:anim>
                                    <p:animEffect transition="in" filter="fade">
                                      <p:cBhvr>
                                        <p:cTn id="50" dur="10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48" presetClass="entr" presetSubtype="0" accel="5000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1000" fill="hold"/>
                                        <p:tgtEl>
                                          <p:spTgt spid="1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56" dur="1000" fill="hold"/>
                                        <p:tgtEl>
                                          <p:spTgt spid="10"/>
                                        </p:tgtEl>
                                        <p:attrNameLst>
                                          <p:attrName>ppt_x</p:attrName>
                                        </p:attrNameLst>
                                      </p:cBhvr>
                                      <p:tavLst>
                                        <p:tav tm="0">
                                          <p:val>
                                            <p:fltVal val="-1"/>
                                          </p:val>
                                        </p:tav>
                                        <p:tav tm="50000">
                                          <p:val>
                                            <p:fltVal val="0.95"/>
                                          </p:val>
                                        </p:tav>
                                        <p:tav tm="100000">
                                          <p:val>
                                            <p:strVal val="#ppt_x"/>
                                          </p:val>
                                        </p:tav>
                                      </p:tavLst>
                                    </p:anim>
                                    <p:anim calcmode="lin" valueType="num">
                                      <p:cBhvr>
                                        <p:cTn id="57" dur="1000" fill="hold"/>
                                        <p:tgtEl>
                                          <p:spTgt spid="10"/>
                                        </p:tgtEl>
                                        <p:attrNameLst>
                                          <p:attrName>ppt_y</p:attrName>
                                        </p:attrNameLst>
                                      </p:cBhvr>
                                      <p:tavLst>
                                        <p:tav tm="0">
                                          <p:val>
                                            <p:strVal val="#ppt_y"/>
                                          </p:val>
                                        </p:tav>
                                        <p:tav tm="100000">
                                          <p:val>
                                            <p:strVal val="#ppt_y"/>
                                          </p:val>
                                        </p:tav>
                                      </p:tavLst>
                                    </p:anim>
                                    <p:animEffect transition="in" filter="fade">
                                      <p:cBhvr>
                                        <p:cTn id="58" dur="10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48" presetClass="entr" presetSubtype="0" accel="5000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p:cTn id="63" dur="1000" fill="hold"/>
                                        <p:tgtEl>
                                          <p:spTgt spid="11"/>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64" dur="1000" fill="hold"/>
                                        <p:tgtEl>
                                          <p:spTgt spid="11"/>
                                        </p:tgtEl>
                                        <p:attrNameLst>
                                          <p:attrName>ppt_x</p:attrName>
                                        </p:attrNameLst>
                                      </p:cBhvr>
                                      <p:tavLst>
                                        <p:tav tm="0">
                                          <p:val>
                                            <p:fltVal val="-1"/>
                                          </p:val>
                                        </p:tav>
                                        <p:tav tm="50000">
                                          <p:val>
                                            <p:fltVal val="0.95"/>
                                          </p:val>
                                        </p:tav>
                                        <p:tav tm="100000">
                                          <p:val>
                                            <p:strVal val="#ppt_x"/>
                                          </p:val>
                                        </p:tav>
                                      </p:tavLst>
                                    </p:anim>
                                    <p:anim calcmode="lin" valueType="num">
                                      <p:cBhvr>
                                        <p:cTn id="65" dur="1000" fill="hold"/>
                                        <p:tgtEl>
                                          <p:spTgt spid="11"/>
                                        </p:tgtEl>
                                        <p:attrNameLst>
                                          <p:attrName>ppt_y</p:attrName>
                                        </p:attrNameLst>
                                      </p:cBhvr>
                                      <p:tavLst>
                                        <p:tav tm="0">
                                          <p:val>
                                            <p:strVal val="#ppt_y"/>
                                          </p:val>
                                        </p:tav>
                                        <p:tav tm="100000">
                                          <p:val>
                                            <p:strVal val="#ppt_y"/>
                                          </p:val>
                                        </p:tav>
                                      </p:tavLst>
                                    </p:anim>
                                    <p:animEffect transition="in" filter="fade">
                                      <p:cBhvr>
                                        <p:cTn id="66" dur="10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48" presetClass="entr" presetSubtype="0" accel="50000"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p:cTn id="71" dur="1000" fill="hold"/>
                                        <p:tgtEl>
                                          <p:spTgt spid="1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72" dur="1000" fill="hold"/>
                                        <p:tgtEl>
                                          <p:spTgt spid="12"/>
                                        </p:tgtEl>
                                        <p:attrNameLst>
                                          <p:attrName>ppt_x</p:attrName>
                                        </p:attrNameLst>
                                      </p:cBhvr>
                                      <p:tavLst>
                                        <p:tav tm="0">
                                          <p:val>
                                            <p:fltVal val="-1"/>
                                          </p:val>
                                        </p:tav>
                                        <p:tav tm="50000">
                                          <p:val>
                                            <p:fltVal val="0.95"/>
                                          </p:val>
                                        </p:tav>
                                        <p:tav tm="100000">
                                          <p:val>
                                            <p:strVal val="#ppt_x"/>
                                          </p:val>
                                        </p:tav>
                                      </p:tavLst>
                                    </p:anim>
                                    <p:anim calcmode="lin" valueType="num">
                                      <p:cBhvr>
                                        <p:cTn id="73" dur="1000" fill="hold"/>
                                        <p:tgtEl>
                                          <p:spTgt spid="12"/>
                                        </p:tgtEl>
                                        <p:attrNameLst>
                                          <p:attrName>ppt_y</p:attrName>
                                        </p:attrNameLst>
                                      </p:cBhvr>
                                      <p:tavLst>
                                        <p:tav tm="0">
                                          <p:val>
                                            <p:strVal val="#ppt_y"/>
                                          </p:val>
                                        </p:tav>
                                        <p:tav tm="100000">
                                          <p:val>
                                            <p:strVal val="#ppt_y"/>
                                          </p:val>
                                        </p:tav>
                                      </p:tavLst>
                                    </p:anim>
                                    <p:animEffect transition="in" filter="fade">
                                      <p:cBhvr>
                                        <p:cTn id="74" dur="1000"/>
                                        <p:tgtEl>
                                          <p:spTgt spid="12"/>
                                        </p:tgtEl>
                                      </p:cBhvr>
                                    </p:animEffect>
                                  </p:childTnLst>
                                </p:cTn>
                              </p:par>
                            </p:childTnLst>
                          </p:cTn>
                        </p:par>
                      </p:childTnLst>
                    </p:cTn>
                  </p:par>
                  <p:par>
                    <p:cTn id="75" fill="hold">
                      <p:stCondLst>
                        <p:cond delay="indefinite"/>
                      </p:stCondLst>
                      <p:childTnLst>
                        <p:par>
                          <p:cTn id="76" fill="hold">
                            <p:stCondLst>
                              <p:cond delay="0"/>
                            </p:stCondLst>
                            <p:childTnLst>
                              <p:par>
                                <p:cTn id="77" presetID="48" presetClass="entr" presetSubtype="0" accel="50000" fill="hold" grpId="0" nodeType="click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p:cTn id="79" dur="1000" fill="hold"/>
                                        <p:tgtEl>
                                          <p:spTgt spid="13"/>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0" dur="1000" fill="hold"/>
                                        <p:tgtEl>
                                          <p:spTgt spid="13"/>
                                        </p:tgtEl>
                                        <p:attrNameLst>
                                          <p:attrName>ppt_x</p:attrName>
                                        </p:attrNameLst>
                                      </p:cBhvr>
                                      <p:tavLst>
                                        <p:tav tm="0">
                                          <p:val>
                                            <p:fltVal val="-1"/>
                                          </p:val>
                                        </p:tav>
                                        <p:tav tm="50000">
                                          <p:val>
                                            <p:fltVal val="0.95"/>
                                          </p:val>
                                        </p:tav>
                                        <p:tav tm="100000">
                                          <p:val>
                                            <p:strVal val="#ppt_x"/>
                                          </p:val>
                                        </p:tav>
                                      </p:tavLst>
                                    </p:anim>
                                    <p:anim calcmode="lin" valueType="num">
                                      <p:cBhvr>
                                        <p:cTn id="81" dur="1000" fill="hold"/>
                                        <p:tgtEl>
                                          <p:spTgt spid="13"/>
                                        </p:tgtEl>
                                        <p:attrNameLst>
                                          <p:attrName>ppt_y</p:attrName>
                                        </p:attrNameLst>
                                      </p:cBhvr>
                                      <p:tavLst>
                                        <p:tav tm="0">
                                          <p:val>
                                            <p:strVal val="#ppt_y"/>
                                          </p:val>
                                        </p:tav>
                                        <p:tav tm="100000">
                                          <p:val>
                                            <p:strVal val="#ppt_y"/>
                                          </p:val>
                                        </p:tav>
                                      </p:tavLst>
                                    </p:anim>
                                    <p:animEffect transition="in" filter="fade">
                                      <p:cBhvr>
                                        <p:cTn id="82" dur="1000"/>
                                        <p:tgtEl>
                                          <p:spTgt spid="13"/>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wipe(down)">
                                      <p:cBhvr>
                                        <p:cTn id="87" dur="500"/>
                                        <p:tgtEl>
                                          <p:spTgt spid="14"/>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15"/>
                                        </p:tgtEl>
                                        <p:attrNameLst>
                                          <p:attrName>style.visibility</p:attrName>
                                        </p:attrNameLst>
                                      </p:cBhvr>
                                      <p:to>
                                        <p:strVal val="visible"/>
                                      </p:to>
                                    </p:set>
                                    <p:animEffect transition="in" filter="wipe(down)">
                                      <p:cBhvr>
                                        <p:cTn id="92" dur="500"/>
                                        <p:tgtEl>
                                          <p:spTgt spid="15"/>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wipe(down)">
                                      <p:cBhvr>
                                        <p:cTn id="97" dur="500"/>
                                        <p:tgtEl>
                                          <p:spTgt spid="16"/>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grpId="0" nodeType="clickEffect">
                                  <p:stCondLst>
                                    <p:cond delay="0"/>
                                  </p:stCondLst>
                                  <p:childTnLst>
                                    <p:set>
                                      <p:cBhvr>
                                        <p:cTn id="101" dur="1" fill="hold">
                                          <p:stCondLst>
                                            <p:cond delay="0"/>
                                          </p:stCondLst>
                                        </p:cTn>
                                        <p:tgtEl>
                                          <p:spTgt spid="17"/>
                                        </p:tgtEl>
                                        <p:attrNameLst>
                                          <p:attrName>style.visibility</p:attrName>
                                        </p:attrNameLst>
                                      </p:cBhvr>
                                      <p:to>
                                        <p:strVal val="visible"/>
                                      </p:to>
                                    </p:set>
                                    <p:animEffect transition="in" filter="wipe(down)">
                                      <p:cBhvr>
                                        <p:cTn id="102" dur="500"/>
                                        <p:tgtEl>
                                          <p:spTgt spid="17"/>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18"/>
                                        </p:tgtEl>
                                        <p:attrNameLst>
                                          <p:attrName>style.visibility</p:attrName>
                                        </p:attrNameLst>
                                      </p:cBhvr>
                                      <p:to>
                                        <p:strVal val="visible"/>
                                      </p:to>
                                    </p:set>
                                    <p:animEffect transition="in" filter="wipe(down)">
                                      <p:cBhvr>
                                        <p:cTn id="107" dur="500"/>
                                        <p:tgtEl>
                                          <p:spTgt spid="18"/>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19"/>
                                        </p:tgtEl>
                                        <p:attrNameLst>
                                          <p:attrName>style.visibility</p:attrName>
                                        </p:attrNameLst>
                                      </p:cBhvr>
                                      <p:to>
                                        <p:strVal val="visible"/>
                                      </p:to>
                                    </p:set>
                                    <p:animEffect transition="in" filter="wipe(down)">
                                      <p:cBhvr>
                                        <p:cTn id="112" dur="500"/>
                                        <p:tgtEl>
                                          <p:spTgt spid="19"/>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grpId="0" nodeType="clickEffect">
                                  <p:stCondLst>
                                    <p:cond delay="0"/>
                                  </p:stCondLst>
                                  <p:childTnLst>
                                    <p:set>
                                      <p:cBhvr>
                                        <p:cTn id="116" dur="1" fill="hold">
                                          <p:stCondLst>
                                            <p:cond delay="0"/>
                                          </p:stCondLst>
                                        </p:cTn>
                                        <p:tgtEl>
                                          <p:spTgt spid="20"/>
                                        </p:tgtEl>
                                        <p:attrNameLst>
                                          <p:attrName>style.visibility</p:attrName>
                                        </p:attrNameLst>
                                      </p:cBhvr>
                                      <p:to>
                                        <p:strVal val="visible"/>
                                      </p:to>
                                    </p:set>
                                    <p:animEffect transition="in" filter="wipe(down)">
                                      <p:cBhvr>
                                        <p:cTn id="117" dur="500"/>
                                        <p:tgtEl>
                                          <p:spTgt spid="20"/>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grpId="0" nodeType="clickEffect">
                                  <p:stCondLst>
                                    <p:cond delay="0"/>
                                  </p:stCondLst>
                                  <p:childTnLst>
                                    <p:set>
                                      <p:cBhvr>
                                        <p:cTn id="121" dur="1" fill="hold">
                                          <p:stCondLst>
                                            <p:cond delay="0"/>
                                          </p:stCondLst>
                                        </p:cTn>
                                        <p:tgtEl>
                                          <p:spTgt spid="21"/>
                                        </p:tgtEl>
                                        <p:attrNameLst>
                                          <p:attrName>style.visibility</p:attrName>
                                        </p:attrNameLst>
                                      </p:cBhvr>
                                      <p:to>
                                        <p:strVal val="visible"/>
                                      </p:to>
                                    </p:set>
                                    <p:animEffect transition="in" filter="wipe(down)">
                                      <p:cBhvr>
                                        <p:cTn id="122" dur="500"/>
                                        <p:tgtEl>
                                          <p:spTgt spid="21"/>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22"/>
                                        </p:tgtEl>
                                        <p:attrNameLst>
                                          <p:attrName>style.visibility</p:attrName>
                                        </p:attrNameLst>
                                      </p:cBhvr>
                                      <p:to>
                                        <p:strVal val="visible"/>
                                      </p:to>
                                    </p:set>
                                    <p:animEffect transition="in" filter="wipe(down)">
                                      <p:cBhvr>
                                        <p:cTn id="127" dur="500"/>
                                        <p:tgtEl>
                                          <p:spTgt spid="22"/>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4" fill="hold" grpId="0" nodeType="clickEffect">
                                  <p:stCondLst>
                                    <p:cond delay="0"/>
                                  </p:stCondLst>
                                  <p:childTnLst>
                                    <p:set>
                                      <p:cBhvr>
                                        <p:cTn id="131" dur="1" fill="hold">
                                          <p:stCondLst>
                                            <p:cond delay="0"/>
                                          </p:stCondLst>
                                        </p:cTn>
                                        <p:tgtEl>
                                          <p:spTgt spid="23"/>
                                        </p:tgtEl>
                                        <p:attrNameLst>
                                          <p:attrName>style.visibility</p:attrName>
                                        </p:attrNameLst>
                                      </p:cBhvr>
                                      <p:to>
                                        <p:strVal val="visible"/>
                                      </p:to>
                                    </p:set>
                                    <p:animEffect transition="in" filter="wipe(down)">
                                      <p:cBhvr>
                                        <p:cTn id="132" dur="500"/>
                                        <p:tgtEl>
                                          <p:spTgt spid="23"/>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4" fill="hold" grpId="0" nodeType="clickEffect">
                                  <p:stCondLst>
                                    <p:cond delay="0"/>
                                  </p:stCondLst>
                                  <p:childTnLst>
                                    <p:set>
                                      <p:cBhvr>
                                        <p:cTn id="136" dur="1" fill="hold">
                                          <p:stCondLst>
                                            <p:cond delay="0"/>
                                          </p:stCondLst>
                                        </p:cTn>
                                        <p:tgtEl>
                                          <p:spTgt spid="24"/>
                                        </p:tgtEl>
                                        <p:attrNameLst>
                                          <p:attrName>style.visibility</p:attrName>
                                        </p:attrNameLst>
                                      </p:cBhvr>
                                      <p:to>
                                        <p:strVal val="visible"/>
                                      </p:to>
                                    </p:set>
                                    <p:animEffect transition="in" filter="wipe(down)">
                                      <p:cBhvr>
                                        <p:cTn id="137" dur="500"/>
                                        <p:tgtEl>
                                          <p:spTgt spid="24"/>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25"/>
                                        </p:tgtEl>
                                        <p:attrNameLst>
                                          <p:attrName>style.visibility</p:attrName>
                                        </p:attrNameLst>
                                      </p:cBhvr>
                                      <p:to>
                                        <p:strVal val="visible"/>
                                      </p:to>
                                    </p:set>
                                    <p:animEffect transition="in" filter="wipe(down)">
                                      <p:cBhvr>
                                        <p:cTn id="142" dur="500"/>
                                        <p:tgtEl>
                                          <p:spTgt spid="25"/>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ntr" presetSubtype="4" fill="hold" grpId="0" nodeType="clickEffect">
                                  <p:stCondLst>
                                    <p:cond delay="0"/>
                                  </p:stCondLst>
                                  <p:childTnLst>
                                    <p:set>
                                      <p:cBhvr>
                                        <p:cTn id="146" dur="1" fill="hold">
                                          <p:stCondLst>
                                            <p:cond delay="0"/>
                                          </p:stCondLst>
                                        </p:cTn>
                                        <p:tgtEl>
                                          <p:spTgt spid="26"/>
                                        </p:tgtEl>
                                        <p:attrNameLst>
                                          <p:attrName>style.visibility</p:attrName>
                                        </p:attrNameLst>
                                      </p:cBhvr>
                                      <p:to>
                                        <p:strVal val="visible"/>
                                      </p:to>
                                    </p:set>
                                    <p:animEffect transition="in" filter="wipe(down)">
                                      <p:cBhvr>
                                        <p:cTn id="147" dur="500"/>
                                        <p:tgtEl>
                                          <p:spTgt spid="26"/>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4" fill="hold" grpId="0" nodeType="clickEffect">
                                  <p:stCondLst>
                                    <p:cond delay="0"/>
                                  </p:stCondLst>
                                  <p:childTnLst>
                                    <p:set>
                                      <p:cBhvr>
                                        <p:cTn id="151" dur="1" fill="hold">
                                          <p:stCondLst>
                                            <p:cond delay="0"/>
                                          </p:stCondLst>
                                        </p:cTn>
                                        <p:tgtEl>
                                          <p:spTgt spid="27"/>
                                        </p:tgtEl>
                                        <p:attrNameLst>
                                          <p:attrName>style.visibility</p:attrName>
                                        </p:attrNameLst>
                                      </p:cBhvr>
                                      <p:to>
                                        <p:strVal val="visible"/>
                                      </p:to>
                                    </p:set>
                                    <p:animEffect transition="in" filter="wipe(down)">
                                      <p:cBhvr>
                                        <p:cTn id="152" dur="500"/>
                                        <p:tgtEl>
                                          <p:spTgt spid="27"/>
                                        </p:tgtEl>
                                      </p:cBhvr>
                                    </p:animEffect>
                                  </p:childTnLst>
                                </p:cTn>
                              </p:par>
                            </p:childTnLst>
                          </p:cTn>
                        </p:par>
                      </p:childTnLst>
                    </p:cTn>
                  </p:par>
                  <p:par>
                    <p:cTn id="153" fill="hold">
                      <p:stCondLst>
                        <p:cond delay="indefinite"/>
                      </p:stCondLst>
                      <p:childTnLst>
                        <p:par>
                          <p:cTn id="154" fill="hold">
                            <p:stCondLst>
                              <p:cond delay="0"/>
                            </p:stCondLst>
                            <p:childTnLst>
                              <p:par>
                                <p:cTn id="155" presetID="22" presetClass="entr" presetSubtype="4" fill="hold" grpId="0" nodeType="clickEffect">
                                  <p:stCondLst>
                                    <p:cond delay="0"/>
                                  </p:stCondLst>
                                  <p:childTnLst>
                                    <p:set>
                                      <p:cBhvr>
                                        <p:cTn id="156" dur="1" fill="hold">
                                          <p:stCondLst>
                                            <p:cond delay="0"/>
                                          </p:stCondLst>
                                        </p:cTn>
                                        <p:tgtEl>
                                          <p:spTgt spid="28"/>
                                        </p:tgtEl>
                                        <p:attrNameLst>
                                          <p:attrName>style.visibility</p:attrName>
                                        </p:attrNameLst>
                                      </p:cBhvr>
                                      <p:to>
                                        <p:strVal val="visible"/>
                                      </p:to>
                                    </p:set>
                                    <p:animEffect transition="in" filter="wipe(down)">
                                      <p:cBhvr>
                                        <p:cTn id="157" dur="500"/>
                                        <p:tgtEl>
                                          <p:spTgt spid="28"/>
                                        </p:tgtEl>
                                      </p:cBhvr>
                                    </p:animEffect>
                                  </p:childTnLst>
                                </p:cTn>
                              </p:par>
                            </p:childTnLst>
                          </p:cTn>
                        </p:par>
                      </p:childTnLst>
                    </p:cTn>
                  </p:par>
                  <p:par>
                    <p:cTn id="158" fill="hold">
                      <p:stCondLst>
                        <p:cond delay="indefinite"/>
                      </p:stCondLst>
                      <p:childTnLst>
                        <p:par>
                          <p:cTn id="159" fill="hold">
                            <p:stCondLst>
                              <p:cond delay="0"/>
                            </p:stCondLst>
                            <p:childTnLst>
                              <p:par>
                                <p:cTn id="160" presetID="22" presetClass="entr" presetSubtype="4" fill="hold" grpId="0" nodeType="clickEffect">
                                  <p:stCondLst>
                                    <p:cond delay="0"/>
                                  </p:stCondLst>
                                  <p:childTnLst>
                                    <p:set>
                                      <p:cBhvr>
                                        <p:cTn id="161" dur="1" fill="hold">
                                          <p:stCondLst>
                                            <p:cond delay="0"/>
                                          </p:stCondLst>
                                        </p:cTn>
                                        <p:tgtEl>
                                          <p:spTgt spid="29"/>
                                        </p:tgtEl>
                                        <p:attrNameLst>
                                          <p:attrName>style.visibility</p:attrName>
                                        </p:attrNameLst>
                                      </p:cBhvr>
                                      <p:to>
                                        <p:strVal val="visible"/>
                                      </p:to>
                                    </p:set>
                                    <p:animEffect transition="in" filter="wipe(down)">
                                      <p:cBhvr>
                                        <p:cTn id="162" dur="500"/>
                                        <p:tgtEl>
                                          <p:spTgt spid="29"/>
                                        </p:tgtEl>
                                      </p:cBhvr>
                                    </p:animEffect>
                                  </p:childTnLst>
                                </p:cTn>
                              </p:par>
                            </p:childTnLst>
                          </p:cTn>
                        </p:par>
                      </p:childTnLst>
                    </p:cTn>
                  </p:par>
                  <p:par>
                    <p:cTn id="163" fill="hold">
                      <p:stCondLst>
                        <p:cond delay="indefinite"/>
                      </p:stCondLst>
                      <p:childTnLst>
                        <p:par>
                          <p:cTn id="164" fill="hold">
                            <p:stCondLst>
                              <p:cond delay="0"/>
                            </p:stCondLst>
                            <p:childTnLst>
                              <p:par>
                                <p:cTn id="165" presetID="22" presetClass="entr" presetSubtype="4" fill="hold" grpId="0" nodeType="clickEffect">
                                  <p:stCondLst>
                                    <p:cond delay="0"/>
                                  </p:stCondLst>
                                  <p:childTnLst>
                                    <p:set>
                                      <p:cBhvr>
                                        <p:cTn id="166" dur="1" fill="hold">
                                          <p:stCondLst>
                                            <p:cond delay="0"/>
                                          </p:stCondLst>
                                        </p:cTn>
                                        <p:tgtEl>
                                          <p:spTgt spid="30"/>
                                        </p:tgtEl>
                                        <p:attrNameLst>
                                          <p:attrName>style.visibility</p:attrName>
                                        </p:attrNameLst>
                                      </p:cBhvr>
                                      <p:to>
                                        <p:strVal val="visible"/>
                                      </p:to>
                                    </p:set>
                                    <p:animEffect transition="in" filter="wipe(down)">
                                      <p:cBhvr>
                                        <p:cTn id="167" dur="500"/>
                                        <p:tgtEl>
                                          <p:spTgt spid="30"/>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4" fill="hold" grpId="0" nodeType="clickEffect">
                                  <p:stCondLst>
                                    <p:cond delay="0"/>
                                  </p:stCondLst>
                                  <p:childTnLst>
                                    <p:set>
                                      <p:cBhvr>
                                        <p:cTn id="171" dur="1" fill="hold">
                                          <p:stCondLst>
                                            <p:cond delay="0"/>
                                          </p:stCondLst>
                                        </p:cTn>
                                        <p:tgtEl>
                                          <p:spTgt spid="31"/>
                                        </p:tgtEl>
                                        <p:attrNameLst>
                                          <p:attrName>style.visibility</p:attrName>
                                        </p:attrNameLst>
                                      </p:cBhvr>
                                      <p:to>
                                        <p:strVal val="visible"/>
                                      </p:to>
                                    </p:set>
                                    <p:animEffect transition="in" filter="wipe(down)">
                                      <p:cBhvr>
                                        <p:cTn id="172" dur="500"/>
                                        <p:tgtEl>
                                          <p:spTgt spid="31"/>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ntr" presetSubtype="4" fill="hold" grpId="0" nodeType="clickEffect">
                                  <p:stCondLst>
                                    <p:cond delay="0"/>
                                  </p:stCondLst>
                                  <p:childTnLst>
                                    <p:set>
                                      <p:cBhvr>
                                        <p:cTn id="176" dur="1" fill="hold">
                                          <p:stCondLst>
                                            <p:cond delay="0"/>
                                          </p:stCondLst>
                                        </p:cTn>
                                        <p:tgtEl>
                                          <p:spTgt spid="32"/>
                                        </p:tgtEl>
                                        <p:attrNameLst>
                                          <p:attrName>style.visibility</p:attrName>
                                        </p:attrNameLst>
                                      </p:cBhvr>
                                      <p:to>
                                        <p:strVal val="visible"/>
                                      </p:to>
                                    </p:set>
                                    <p:animEffect transition="in" filter="wipe(down)">
                                      <p:cBhvr>
                                        <p:cTn id="177" dur="500"/>
                                        <p:tgtEl>
                                          <p:spTgt spid="32"/>
                                        </p:tgtEl>
                                      </p:cBhvr>
                                    </p:animEffect>
                                  </p:childTnLst>
                                </p:cTn>
                              </p:par>
                            </p:childTnLst>
                          </p:cTn>
                        </p:par>
                      </p:childTnLst>
                    </p:cTn>
                  </p:par>
                  <p:par>
                    <p:cTn id="178" fill="hold">
                      <p:stCondLst>
                        <p:cond delay="indefinite"/>
                      </p:stCondLst>
                      <p:childTnLst>
                        <p:par>
                          <p:cTn id="179" fill="hold">
                            <p:stCondLst>
                              <p:cond delay="0"/>
                            </p:stCondLst>
                            <p:childTnLst>
                              <p:par>
                                <p:cTn id="180" presetID="22" presetClass="entr" presetSubtype="4" fill="hold" grpId="0" nodeType="clickEffect">
                                  <p:stCondLst>
                                    <p:cond delay="0"/>
                                  </p:stCondLst>
                                  <p:childTnLst>
                                    <p:set>
                                      <p:cBhvr>
                                        <p:cTn id="181" dur="1" fill="hold">
                                          <p:stCondLst>
                                            <p:cond delay="0"/>
                                          </p:stCondLst>
                                        </p:cTn>
                                        <p:tgtEl>
                                          <p:spTgt spid="33"/>
                                        </p:tgtEl>
                                        <p:attrNameLst>
                                          <p:attrName>style.visibility</p:attrName>
                                        </p:attrNameLst>
                                      </p:cBhvr>
                                      <p:to>
                                        <p:strVal val="visible"/>
                                      </p:to>
                                    </p:set>
                                    <p:animEffect transition="in" filter="wipe(down)">
                                      <p:cBhvr>
                                        <p:cTn id="182" dur="500"/>
                                        <p:tgtEl>
                                          <p:spTgt spid="33"/>
                                        </p:tgtEl>
                                      </p:cBhvr>
                                    </p:animEffect>
                                  </p:childTnLst>
                                </p:cTn>
                              </p:par>
                            </p:childTnLst>
                          </p:cTn>
                        </p:par>
                      </p:childTnLst>
                    </p:cTn>
                  </p:par>
                  <p:par>
                    <p:cTn id="183" fill="hold">
                      <p:stCondLst>
                        <p:cond delay="indefinite"/>
                      </p:stCondLst>
                      <p:childTnLst>
                        <p:par>
                          <p:cTn id="184" fill="hold">
                            <p:stCondLst>
                              <p:cond delay="0"/>
                            </p:stCondLst>
                            <p:childTnLst>
                              <p:par>
                                <p:cTn id="185" presetID="22" presetClass="entr" presetSubtype="4" fill="hold" grpId="0" nodeType="clickEffect">
                                  <p:stCondLst>
                                    <p:cond delay="0"/>
                                  </p:stCondLst>
                                  <p:childTnLst>
                                    <p:set>
                                      <p:cBhvr>
                                        <p:cTn id="186" dur="1" fill="hold">
                                          <p:stCondLst>
                                            <p:cond delay="0"/>
                                          </p:stCondLst>
                                        </p:cTn>
                                        <p:tgtEl>
                                          <p:spTgt spid="34"/>
                                        </p:tgtEl>
                                        <p:attrNameLst>
                                          <p:attrName>style.visibility</p:attrName>
                                        </p:attrNameLst>
                                      </p:cBhvr>
                                      <p:to>
                                        <p:strVal val="visible"/>
                                      </p:to>
                                    </p:set>
                                    <p:animEffect transition="in" filter="wipe(down)">
                                      <p:cBhvr>
                                        <p:cTn id="187" dur="500"/>
                                        <p:tgtEl>
                                          <p:spTgt spid="34"/>
                                        </p:tgtEl>
                                      </p:cBhvr>
                                    </p:animEffect>
                                  </p:childTnLst>
                                </p:cTn>
                              </p:par>
                            </p:childTnLst>
                          </p:cTn>
                        </p:par>
                      </p:childTnLst>
                    </p:cTn>
                  </p:par>
                  <p:par>
                    <p:cTn id="188" fill="hold">
                      <p:stCondLst>
                        <p:cond delay="indefinite"/>
                      </p:stCondLst>
                      <p:childTnLst>
                        <p:par>
                          <p:cTn id="189" fill="hold">
                            <p:stCondLst>
                              <p:cond delay="0"/>
                            </p:stCondLst>
                            <p:childTnLst>
                              <p:par>
                                <p:cTn id="190" presetID="22" presetClass="entr" presetSubtype="4" fill="hold" grpId="0" nodeType="clickEffect">
                                  <p:stCondLst>
                                    <p:cond delay="0"/>
                                  </p:stCondLst>
                                  <p:childTnLst>
                                    <p:set>
                                      <p:cBhvr>
                                        <p:cTn id="191" dur="1" fill="hold">
                                          <p:stCondLst>
                                            <p:cond delay="0"/>
                                          </p:stCondLst>
                                        </p:cTn>
                                        <p:tgtEl>
                                          <p:spTgt spid="35"/>
                                        </p:tgtEl>
                                        <p:attrNameLst>
                                          <p:attrName>style.visibility</p:attrName>
                                        </p:attrNameLst>
                                      </p:cBhvr>
                                      <p:to>
                                        <p:strVal val="visible"/>
                                      </p:to>
                                    </p:set>
                                    <p:animEffect transition="in" filter="wipe(down)">
                                      <p:cBhvr>
                                        <p:cTn id="192" dur="500"/>
                                        <p:tgtEl>
                                          <p:spTgt spid="35"/>
                                        </p:tgtEl>
                                      </p:cBhvr>
                                    </p:animEffect>
                                  </p:childTnLst>
                                </p:cTn>
                              </p:par>
                            </p:childTnLst>
                          </p:cTn>
                        </p:par>
                      </p:childTnLst>
                    </p:cTn>
                  </p:par>
                  <p:par>
                    <p:cTn id="193" fill="hold">
                      <p:stCondLst>
                        <p:cond delay="indefinite"/>
                      </p:stCondLst>
                      <p:childTnLst>
                        <p:par>
                          <p:cTn id="194" fill="hold">
                            <p:stCondLst>
                              <p:cond delay="0"/>
                            </p:stCondLst>
                            <p:childTnLst>
                              <p:par>
                                <p:cTn id="195" presetID="22" presetClass="entr" presetSubtype="4" fill="hold" grpId="0" nodeType="clickEffect">
                                  <p:stCondLst>
                                    <p:cond delay="0"/>
                                  </p:stCondLst>
                                  <p:childTnLst>
                                    <p:set>
                                      <p:cBhvr>
                                        <p:cTn id="196" dur="1" fill="hold">
                                          <p:stCondLst>
                                            <p:cond delay="0"/>
                                          </p:stCondLst>
                                        </p:cTn>
                                        <p:tgtEl>
                                          <p:spTgt spid="36"/>
                                        </p:tgtEl>
                                        <p:attrNameLst>
                                          <p:attrName>style.visibility</p:attrName>
                                        </p:attrNameLst>
                                      </p:cBhvr>
                                      <p:to>
                                        <p:strVal val="visible"/>
                                      </p:to>
                                    </p:set>
                                    <p:animEffect transition="in" filter="wipe(down)">
                                      <p:cBhvr>
                                        <p:cTn id="197" dur="500"/>
                                        <p:tgtEl>
                                          <p:spTgt spid="36"/>
                                        </p:tgtEl>
                                      </p:cBhvr>
                                    </p:animEffect>
                                  </p:childTnLst>
                                </p:cTn>
                              </p:par>
                            </p:childTnLst>
                          </p:cTn>
                        </p:par>
                      </p:childTnLst>
                    </p:cTn>
                  </p:par>
                  <p:par>
                    <p:cTn id="198" fill="hold">
                      <p:stCondLst>
                        <p:cond delay="indefinite"/>
                      </p:stCondLst>
                      <p:childTnLst>
                        <p:par>
                          <p:cTn id="199" fill="hold">
                            <p:stCondLst>
                              <p:cond delay="0"/>
                            </p:stCondLst>
                            <p:childTnLst>
                              <p:par>
                                <p:cTn id="200" presetID="22" presetClass="entr" presetSubtype="4" fill="hold" grpId="0" nodeType="clickEffect">
                                  <p:stCondLst>
                                    <p:cond delay="0"/>
                                  </p:stCondLst>
                                  <p:childTnLst>
                                    <p:set>
                                      <p:cBhvr>
                                        <p:cTn id="201" dur="1" fill="hold">
                                          <p:stCondLst>
                                            <p:cond delay="0"/>
                                          </p:stCondLst>
                                        </p:cTn>
                                        <p:tgtEl>
                                          <p:spTgt spid="37"/>
                                        </p:tgtEl>
                                        <p:attrNameLst>
                                          <p:attrName>style.visibility</p:attrName>
                                        </p:attrNameLst>
                                      </p:cBhvr>
                                      <p:to>
                                        <p:strVal val="visible"/>
                                      </p:to>
                                    </p:set>
                                    <p:animEffect transition="in" filter="wipe(down)">
                                      <p:cBhvr>
                                        <p:cTn id="20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p:bldP spid="27" grpId="0"/>
      <p:bldP spid="28" grpId="0"/>
      <p:bldP spid="29" grpId="0"/>
      <p:bldP spid="30" grpId="0"/>
      <p:bldP spid="31" grpId="0"/>
      <p:bldP spid="32" grpId="0"/>
      <p:bldP spid="33" grpId="0"/>
      <p:bldP spid="34" grpId="0"/>
      <p:bldP spid="35" grpId="0"/>
      <p:bldP spid="36" grpId="0"/>
      <p:bldP spid="37"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106-106">
            <a:extLst>
              <a:ext uri="{FF2B5EF4-FFF2-40B4-BE49-F238E27FC236}">
                <a16:creationId xmlns:a16="http://schemas.microsoft.com/office/drawing/2014/main" id="{C1CE62C5-A135-4F54-B356-E86B797182AB}"/>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مربع نص 3">
            <a:extLst>
              <a:ext uri="{FF2B5EF4-FFF2-40B4-BE49-F238E27FC236}">
                <a16:creationId xmlns:a16="http://schemas.microsoft.com/office/drawing/2014/main" id="{7A32E3E1-1233-447C-8EA9-3106052E6197}"/>
              </a:ext>
            </a:extLst>
          </p:cNvPr>
          <p:cNvSpPr txBox="1"/>
          <p:nvPr/>
        </p:nvSpPr>
        <p:spPr>
          <a:xfrm>
            <a:off x="6468485" y="2777383"/>
            <a:ext cx="958596" cy="461665"/>
          </a:xfrm>
          <a:prstGeom prst="rect">
            <a:avLst/>
          </a:prstGeom>
          <a:noFill/>
        </p:spPr>
        <p:txBody>
          <a:bodyPr wrap="square" rtlCol="1">
            <a:spAutoFit/>
          </a:bodyPr>
          <a:lstStyle/>
          <a:p>
            <a:r>
              <a:rPr lang="ar-SA" sz="2400" b="1" dirty="0">
                <a:solidFill>
                  <a:srgbClr val="FF0000"/>
                </a:solidFill>
              </a:rPr>
              <a:t>مخضود</a:t>
            </a:r>
          </a:p>
        </p:txBody>
      </p:sp>
      <p:sp>
        <p:nvSpPr>
          <p:cNvPr id="5" name="مربع نص 4">
            <a:extLst>
              <a:ext uri="{FF2B5EF4-FFF2-40B4-BE49-F238E27FC236}">
                <a16:creationId xmlns:a16="http://schemas.microsoft.com/office/drawing/2014/main" id="{6EA3E5E3-87CA-41E5-BA82-928F61EE620B}"/>
              </a:ext>
            </a:extLst>
          </p:cNvPr>
          <p:cNvSpPr txBox="1"/>
          <p:nvPr/>
        </p:nvSpPr>
        <p:spPr>
          <a:xfrm>
            <a:off x="4751566" y="2776925"/>
            <a:ext cx="1476732" cy="461665"/>
          </a:xfrm>
          <a:prstGeom prst="rect">
            <a:avLst/>
          </a:prstGeom>
          <a:noFill/>
        </p:spPr>
        <p:txBody>
          <a:bodyPr wrap="square" rtlCol="1">
            <a:spAutoFit/>
          </a:bodyPr>
          <a:lstStyle/>
          <a:p>
            <a:r>
              <a:rPr lang="ar-SA" sz="2400" b="1" dirty="0">
                <a:solidFill>
                  <a:srgbClr val="FF0000"/>
                </a:solidFill>
              </a:rPr>
              <a:t>اسم مفعول</a:t>
            </a:r>
          </a:p>
        </p:txBody>
      </p:sp>
      <p:sp>
        <p:nvSpPr>
          <p:cNvPr id="6" name="مربع نص 5">
            <a:extLst>
              <a:ext uri="{FF2B5EF4-FFF2-40B4-BE49-F238E27FC236}">
                <a16:creationId xmlns:a16="http://schemas.microsoft.com/office/drawing/2014/main" id="{C4920E3A-E0A0-43F4-B45E-352B9ADF2EEF}"/>
              </a:ext>
            </a:extLst>
          </p:cNvPr>
          <p:cNvSpPr txBox="1"/>
          <p:nvPr/>
        </p:nvSpPr>
        <p:spPr>
          <a:xfrm>
            <a:off x="3356284" y="2792132"/>
            <a:ext cx="958596" cy="461665"/>
          </a:xfrm>
          <a:prstGeom prst="rect">
            <a:avLst/>
          </a:prstGeom>
          <a:noFill/>
        </p:spPr>
        <p:txBody>
          <a:bodyPr wrap="square" rtlCol="1">
            <a:spAutoFit/>
          </a:bodyPr>
          <a:lstStyle/>
          <a:p>
            <a:r>
              <a:rPr lang="ar-SA" sz="2400" b="1" dirty="0">
                <a:solidFill>
                  <a:srgbClr val="FF0000"/>
                </a:solidFill>
              </a:rPr>
              <a:t>مفعول</a:t>
            </a:r>
          </a:p>
        </p:txBody>
      </p:sp>
      <p:sp>
        <p:nvSpPr>
          <p:cNvPr id="7" name="مربع نص 6">
            <a:extLst>
              <a:ext uri="{FF2B5EF4-FFF2-40B4-BE49-F238E27FC236}">
                <a16:creationId xmlns:a16="http://schemas.microsoft.com/office/drawing/2014/main" id="{DCD8666E-DB66-4688-8241-3DC1009207E0}"/>
              </a:ext>
            </a:extLst>
          </p:cNvPr>
          <p:cNvSpPr txBox="1"/>
          <p:nvPr/>
        </p:nvSpPr>
        <p:spPr>
          <a:xfrm>
            <a:off x="1758111" y="2776925"/>
            <a:ext cx="958596" cy="461665"/>
          </a:xfrm>
          <a:prstGeom prst="rect">
            <a:avLst/>
          </a:prstGeom>
          <a:noFill/>
        </p:spPr>
        <p:txBody>
          <a:bodyPr wrap="square" rtlCol="1">
            <a:spAutoFit/>
          </a:bodyPr>
          <a:lstStyle/>
          <a:p>
            <a:r>
              <a:rPr lang="ar-SA" sz="2400" b="1" dirty="0">
                <a:solidFill>
                  <a:srgbClr val="FF0000"/>
                </a:solidFill>
              </a:rPr>
              <a:t>خضد</a:t>
            </a:r>
          </a:p>
        </p:txBody>
      </p:sp>
      <p:sp>
        <p:nvSpPr>
          <p:cNvPr id="8" name="مربع نص 7">
            <a:extLst>
              <a:ext uri="{FF2B5EF4-FFF2-40B4-BE49-F238E27FC236}">
                <a16:creationId xmlns:a16="http://schemas.microsoft.com/office/drawing/2014/main" id="{FE189A9C-FC25-4D8C-A103-C4034ACC869C}"/>
              </a:ext>
            </a:extLst>
          </p:cNvPr>
          <p:cNvSpPr txBox="1"/>
          <p:nvPr/>
        </p:nvSpPr>
        <p:spPr>
          <a:xfrm>
            <a:off x="6468485" y="3113501"/>
            <a:ext cx="958596" cy="461665"/>
          </a:xfrm>
          <a:prstGeom prst="rect">
            <a:avLst/>
          </a:prstGeom>
          <a:noFill/>
        </p:spPr>
        <p:txBody>
          <a:bodyPr wrap="square" rtlCol="1">
            <a:spAutoFit/>
          </a:bodyPr>
          <a:lstStyle/>
          <a:p>
            <a:r>
              <a:rPr lang="ar-SA" sz="2400" b="1" dirty="0">
                <a:solidFill>
                  <a:srgbClr val="FF0000"/>
                </a:solidFill>
              </a:rPr>
              <a:t>منضود</a:t>
            </a:r>
          </a:p>
        </p:txBody>
      </p:sp>
      <p:sp>
        <p:nvSpPr>
          <p:cNvPr id="9" name="مربع نص 8">
            <a:extLst>
              <a:ext uri="{FF2B5EF4-FFF2-40B4-BE49-F238E27FC236}">
                <a16:creationId xmlns:a16="http://schemas.microsoft.com/office/drawing/2014/main" id="{A4059EE5-2CF2-4D9B-BE79-51CBCEA88062}"/>
              </a:ext>
            </a:extLst>
          </p:cNvPr>
          <p:cNvSpPr txBox="1"/>
          <p:nvPr/>
        </p:nvSpPr>
        <p:spPr>
          <a:xfrm>
            <a:off x="4751566" y="3113043"/>
            <a:ext cx="1476732" cy="461665"/>
          </a:xfrm>
          <a:prstGeom prst="rect">
            <a:avLst/>
          </a:prstGeom>
          <a:noFill/>
        </p:spPr>
        <p:txBody>
          <a:bodyPr wrap="square" rtlCol="1">
            <a:spAutoFit/>
          </a:bodyPr>
          <a:lstStyle/>
          <a:p>
            <a:r>
              <a:rPr lang="ar-SA" sz="2400" b="1" dirty="0">
                <a:solidFill>
                  <a:srgbClr val="FF0000"/>
                </a:solidFill>
              </a:rPr>
              <a:t>اسم مفعول</a:t>
            </a:r>
          </a:p>
        </p:txBody>
      </p:sp>
      <p:sp>
        <p:nvSpPr>
          <p:cNvPr id="10" name="مربع نص 9">
            <a:extLst>
              <a:ext uri="{FF2B5EF4-FFF2-40B4-BE49-F238E27FC236}">
                <a16:creationId xmlns:a16="http://schemas.microsoft.com/office/drawing/2014/main" id="{0B929C44-80F8-4967-AAB2-671402204F7E}"/>
              </a:ext>
            </a:extLst>
          </p:cNvPr>
          <p:cNvSpPr txBox="1"/>
          <p:nvPr/>
        </p:nvSpPr>
        <p:spPr>
          <a:xfrm>
            <a:off x="3344457" y="3096335"/>
            <a:ext cx="958596" cy="461665"/>
          </a:xfrm>
          <a:prstGeom prst="rect">
            <a:avLst/>
          </a:prstGeom>
          <a:noFill/>
        </p:spPr>
        <p:txBody>
          <a:bodyPr wrap="square" rtlCol="1">
            <a:spAutoFit/>
          </a:bodyPr>
          <a:lstStyle/>
          <a:p>
            <a:r>
              <a:rPr lang="ar-SA" sz="2400" b="1" dirty="0">
                <a:solidFill>
                  <a:srgbClr val="FF0000"/>
                </a:solidFill>
              </a:rPr>
              <a:t>مفعول</a:t>
            </a:r>
          </a:p>
        </p:txBody>
      </p:sp>
      <p:sp>
        <p:nvSpPr>
          <p:cNvPr id="11" name="مربع نص 10">
            <a:extLst>
              <a:ext uri="{FF2B5EF4-FFF2-40B4-BE49-F238E27FC236}">
                <a16:creationId xmlns:a16="http://schemas.microsoft.com/office/drawing/2014/main" id="{ECD2CE53-9B41-4348-97EF-15E05121534D}"/>
              </a:ext>
            </a:extLst>
          </p:cNvPr>
          <p:cNvSpPr txBox="1"/>
          <p:nvPr/>
        </p:nvSpPr>
        <p:spPr>
          <a:xfrm>
            <a:off x="1825397" y="3128249"/>
            <a:ext cx="958596" cy="461665"/>
          </a:xfrm>
          <a:prstGeom prst="rect">
            <a:avLst/>
          </a:prstGeom>
          <a:noFill/>
        </p:spPr>
        <p:txBody>
          <a:bodyPr wrap="square" rtlCol="1">
            <a:spAutoFit/>
          </a:bodyPr>
          <a:lstStyle/>
          <a:p>
            <a:r>
              <a:rPr lang="ar-SA" sz="2400" b="1" dirty="0">
                <a:solidFill>
                  <a:srgbClr val="FF0000"/>
                </a:solidFill>
              </a:rPr>
              <a:t>نضد</a:t>
            </a:r>
          </a:p>
        </p:txBody>
      </p:sp>
      <p:sp>
        <p:nvSpPr>
          <p:cNvPr id="12" name="مربع نص 11">
            <a:extLst>
              <a:ext uri="{FF2B5EF4-FFF2-40B4-BE49-F238E27FC236}">
                <a16:creationId xmlns:a16="http://schemas.microsoft.com/office/drawing/2014/main" id="{35F1A2F5-B90F-409D-94C2-F956523A397E}"/>
              </a:ext>
            </a:extLst>
          </p:cNvPr>
          <p:cNvSpPr txBox="1"/>
          <p:nvPr/>
        </p:nvSpPr>
        <p:spPr>
          <a:xfrm>
            <a:off x="6563595" y="3426581"/>
            <a:ext cx="958596" cy="461665"/>
          </a:xfrm>
          <a:prstGeom prst="rect">
            <a:avLst/>
          </a:prstGeom>
          <a:noFill/>
        </p:spPr>
        <p:txBody>
          <a:bodyPr wrap="square" rtlCol="1">
            <a:spAutoFit/>
          </a:bodyPr>
          <a:lstStyle/>
          <a:p>
            <a:r>
              <a:rPr lang="ar-SA" sz="2400" b="1" dirty="0">
                <a:solidFill>
                  <a:srgbClr val="FF0000"/>
                </a:solidFill>
              </a:rPr>
              <a:t>ممدود</a:t>
            </a:r>
          </a:p>
        </p:txBody>
      </p:sp>
      <p:sp>
        <p:nvSpPr>
          <p:cNvPr id="13" name="مربع نص 12">
            <a:extLst>
              <a:ext uri="{FF2B5EF4-FFF2-40B4-BE49-F238E27FC236}">
                <a16:creationId xmlns:a16="http://schemas.microsoft.com/office/drawing/2014/main" id="{EC5A0511-7DFC-4C42-B3AA-B066171222F2}"/>
              </a:ext>
            </a:extLst>
          </p:cNvPr>
          <p:cNvSpPr txBox="1"/>
          <p:nvPr/>
        </p:nvSpPr>
        <p:spPr>
          <a:xfrm>
            <a:off x="4751566" y="3426581"/>
            <a:ext cx="1476732" cy="461665"/>
          </a:xfrm>
          <a:prstGeom prst="rect">
            <a:avLst/>
          </a:prstGeom>
          <a:noFill/>
        </p:spPr>
        <p:txBody>
          <a:bodyPr wrap="square" rtlCol="1">
            <a:spAutoFit/>
          </a:bodyPr>
          <a:lstStyle/>
          <a:p>
            <a:r>
              <a:rPr lang="ar-SA" sz="2400" b="1" dirty="0">
                <a:solidFill>
                  <a:srgbClr val="FF0000"/>
                </a:solidFill>
              </a:rPr>
              <a:t>اسم مفعول</a:t>
            </a:r>
          </a:p>
        </p:txBody>
      </p:sp>
      <p:sp>
        <p:nvSpPr>
          <p:cNvPr id="14" name="مربع نص 13">
            <a:extLst>
              <a:ext uri="{FF2B5EF4-FFF2-40B4-BE49-F238E27FC236}">
                <a16:creationId xmlns:a16="http://schemas.microsoft.com/office/drawing/2014/main" id="{B1B919BF-1B22-45C7-8305-6E788A1B528B}"/>
              </a:ext>
            </a:extLst>
          </p:cNvPr>
          <p:cNvSpPr txBox="1"/>
          <p:nvPr/>
        </p:nvSpPr>
        <p:spPr>
          <a:xfrm>
            <a:off x="3356284" y="3441788"/>
            <a:ext cx="958596" cy="461665"/>
          </a:xfrm>
          <a:prstGeom prst="rect">
            <a:avLst/>
          </a:prstGeom>
          <a:noFill/>
        </p:spPr>
        <p:txBody>
          <a:bodyPr wrap="square" rtlCol="1">
            <a:spAutoFit/>
          </a:bodyPr>
          <a:lstStyle/>
          <a:p>
            <a:r>
              <a:rPr lang="ar-SA" sz="2400" b="1" dirty="0">
                <a:solidFill>
                  <a:srgbClr val="FF0000"/>
                </a:solidFill>
              </a:rPr>
              <a:t>مفعول</a:t>
            </a:r>
          </a:p>
        </p:txBody>
      </p:sp>
      <p:sp>
        <p:nvSpPr>
          <p:cNvPr id="15" name="مربع نص 14">
            <a:extLst>
              <a:ext uri="{FF2B5EF4-FFF2-40B4-BE49-F238E27FC236}">
                <a16:creationId xmlns:a16="http://schemas.microsoft.com/office/drawing/2014/main" id="{34936959-536E-40C5-B4DD-C6AC3F36746A}"/>
              </a:ext>
            </a:extLst>
          </p:cNvPr>
          <p:cNvSpPr txBox="1"/>
          <p:nvPr/>
        </p:nvSpPr>
        <p:spPr>
          <a:xfrm>
            <a:off x="1943244" y="3456018"/>
            <a:ext cx="958596" cy="461665"/>
          </a:xfrm>
          <a:prstGeom prst="rect">
            <a:avLst/>
          </a:prstGeom>
          <a:noFill/>
        </p:spPr>
        <p:txBody>
          <a:bodyPr wrap="square" rtlCol="1">
            <a:spAutoFit/>
          </a:bodyPr>
          <a:lstStyle/>
          <a:p>
            <a:r>
              <a:rPr lang="ar-SA" sz="2400" b="1" dirty="0">
                <a:solidFill>
                  <a:srgbClr val="FF0000"/>
                </a:solidFill>
              </a:rPr>
              <a:t>مدَّ</a:t>
            </a:r>
          </a:p>
        </p:txBody>
      </p:sp>
      <p:sp>
        <p:nvSpPr>
          <p:cNvPr id="16" name="مربع نص 15">
            <a:extLst>
              <a:ext uri="{FF2B5EF4-FFF2-40B4-BE49-F238E27FC236}">
                <a16:creationId xmlns:a16="http://schemas.microsoft.com/office/drawing/2014/main" id="{E07AC72F-6C2E-4FA9-B68F-DE43D0F5C7ED}"/>
              </a:ext>
            </a:extLst>
          </p:cNvPr>
          <p:cNvSpPr txBox="1"/>
          <p:nvPr/>
        </p:nvSpPr>
        <p:spPr>
          <a:xfrm>
            <a:off x="6546041" y="3778364"/>
            <a:ext cx="958596" cy="461665"/>
          </a:xfrm>
          <a:prstGeom prst="rect">
            <a:avLst/>
          </a:prstGeom>
          <a:noFill/>
        </p:spPr>
        <p:txBody>
          <a:bodyPr wrap="square" rtlCol="1">
            <a:spAutoFit/>
          </a:bodyPr>
          <a:lstStyle/>
          <a:p>
            <a:r>
              <a:rPr lang="ar-SA" sz="2400" b="1" dirty="0">
                <a:solidFill>
                  <a:srgbClr val="FF0000"/>
                </a:solidFill>
              </a:rPr>
              <a:t>مسكوب</a:t>
            </a:r>
          </a:p>
        </p:txBody>
      </p:sp>
      <p:sp>
        <p:nvSpPr>
          <p:cNvPr id="17" name="مربع نص 16">
            <a:extLst>
              <a:ext uri="{FF2B5EF4-FFF2-40B4-BE49-F238E27FC236}">
                <a16:creationId xmlns:a16="http://schemas.microsoft.com/office/drawing/2014/main" id="{9B8B8257-1591-4B8A-84CE-8514D35E75CD}"/>
              </a:ext>
            </a:extLst>
          </p:cNvPr>
          <p:cNvSpPr txBox="1"/>
          <p:nvPr/>
        </p:nvSpPr>
        <p:spPr>
          <a:xfrm>
            <a:off x="4829122" y="3777906"/>
            <a:ext cx="1476732" cy="461665"/>
          </a:xfrm>
          <a:prstGeom prst="rect">
            <a:avLst/>
          </a:prstGeom>
          <a:noFill/>
        </p:spPr>
        <p:txBody>
          <a:bodyPr wrap="square" rtlCol="1">
            <a:spAutoFit/>
          </a:bodyPr>
          <a:lstStyle/>
          <a:p>
            <a:r>
              <a:rPr lang="ar-SA" sz="2400" b="1" dirty="0">
                <a:solidFill>
                  <a:srgbClr val="FF0000"/>
                </a:solidFill>
              </a:rPr>
              <a:t>اسم مفعول</a:t>
            </a:r>
          </a:p>
        </p:txBody>
      </p:sp>
      <p:sp>
        <p:nvSpPr>
          <p:cNvPr id="18" name="مربع نص 17">
            <a:extLst>
              <a:ext uri="{FF2B5EF4-FFF2-40B4-BE49-F238E27FC236}">
                <a16:creationId xmlns:a16="http://schemas.microsoft.com/office/drawing/2014/main" id="{20347512-D887-4EED-B9FA-91CC510B85E8}"/>
              </a:ext>
            </a:extLst>
          </p:cNvPr>
          <p:cNvSpPr txBox="1"/>
          <p:nvPr/>
        </p:nvSpPr>
        <p:spPr>
          <a:xfrm>
            <a:off x="3356284" y="3751873"/>
            <a:ext cx="958596" cy="461665"/>
          </a:xfrm>
          <a:prstGeom prst="rect">
            <a:avLst/>
          </a:prstGeom>
          <a:noFill/>
        </p:spPr>
        <p:txBody>
          <a:bodyPr wrap="square" rtlCol="1">
            <a:spAutoFit/>
          </a:bodyPr>
          <a:lstStyle/>
          <a:p>
            <a:r>
              <a:rPr lang="ar-SA" sz="2400" b="1" dirty="0">
                <a:solidFill>
                  <a:srgbClr val="FF0000"/>
                </a:solidFill>
              </a:rPr>
              <a:t>مفعول</a:t>
            </a:r>
          </a:p>
        </p:txBody>
      </p:sp>
      <p:sp>
        <p:nvSpPr>
          <p:cNvPr id="19" name="مربع نص 18">
            <a:extLst>
              <a:ext uri="{FF2B5EF4-FFF2-40B4-BE49-F238E27FC236}">
                <a16:creationId xmlns:a16="http://schemas.microsoft.com/office/drawing/2014/main" id="{8456004B-4823-42CE-86CE-725EACE41005}"/>
              </a:ext>
            </a:extLst>
          </p:cNvPr>
          <p:cNvSpPr txBox="1"/>
          <p:nvPr/>
        </p:nvSpPr>
        <p:spPr>
          <a:xfrm>
            <a:off x="1851302" y="3777906"/>
            <a:ext cx="958596" cy="461665"/>
          </a:xfrm>
          <a:prstGeom prst="rect">
            <a:avLst/>
          </a:prstGeom>
          <a:noFill/>
        </p:spPr>
        <p:txBody>
          <a:bodyPr wrap="square" rtlCol="1">
            <a:spAutoFit/>
          </a:bodyPr>
          <a:lstStyle/>
          <a:p>
            <a:r>
              <a:rPr lang="ar-SA" sz="2400" b="1" dirty="0">
                <a:solidFill>
                  <a:srgbClr val="FF0000"/>
                </a:solidFill>
              </a:rPr>
              <a:t>سكب</a:t>
            </a:r>
          </a:p>
        </p:txBody>
      </p:sp>
      <p:sp>
        <p:nvSpPr>
          <p:cNvPr id="20" name="مربع نص 19">
            <a:extLst>
              <a:ext uri="{FF2B5EF4-FFF2-40B4-BE49-F238E27FC236}">
                <a16:creationId xmlns:a16="http://schemas.microsoft.com/office/drawing/2014/main" id="{E3F60E0E-8F3E-483F-A2B9-EAED13C6BF76}"/>
              </a:ext>
            </a:extLst>
          </p:cNvPr>
          <p:cNvSpPr txBox="1"/>
          <p:nvPr/>
        </p:nvSpPr>
        <p:spPr>
          <a:xfrm>
            <a:off x="6453722" y="4094717"/>
            <a:ext cx="1266069" cy="461665"/>
          </a:xfrm>
          <a:prstGeom prst="rect">
            <a:avLst/>
          </a:prstGeom>
          <a:noFill/>
        </p:spPr>
        <p:txBody>
          <a:bodyPr wrap="square" rtlCol="1">
            <a:spAutoFit/>
          </a:bodyPr>
          <a:lstStyle/>
          <a:p>
            <a:r>
              <a:rPr lang="ar-SA" sz="2400" b="1" dirty="0">
                <a:solidFill>
                  <a:srgbClr val="FF0000"/>
                </a:solidFill>
              </a:rPr>
              <a:t>الصابرين</a:t>
            </a:r>
          </a:p>
        </p:txBody>
      </p:sp>
      <p:sp>
        <p:nvSpPr>
          <p:cNvPr id="21" name="مربع نص 20">
            <a:extLst>
              <a:ext uri="{FF2B5EF4-FFF2-40B4-BE49-F238E27FC236}">
                <a16:creationId xmlns:a16="http://schemas.microsoft.com/office/drawing/2014/main" id="{ED8FE999-EC18-4286-9974-E058FC852845}"/>
              </a:ext>
            </a:extLst>
          </p:cNvPr>
          <p:cNvSpPr txBox="1"/>
          <p:nvPr/>
        </p:nvSpPr>
        <p:spPr>
          <a:xfrm>
            <a:off x="4870976" y="4119857"/>
            <a:ext cx="1476732" cy="461665"/>
          </a:xfrm>
          <a:prstGeom prst="rect">
            <a:avLst/>
          </a:prstGeom>
          <a:noFill/>
        </p:spPr>
        <p:txBody>
          <a:bodyPr wrap="square" rtlCol="1">
            <a:spAutoFit/>
          </a:bodyPr>
          <a:lstStyle/>
          <a:p>
            <a:r>
              <a:rPr lang="ar-SA" sz="2400" b="1" dirty="0">
                <a:solidFill>
                  <a:srgbClr val="FF0000"/>
                </a:solidFill>
              </a:rPr>
              <a:t>اسم فاعل</a:t>
            </a:r>
          </a:p>
        </p:txBody>
      </p:sp>
      <p:sp>
        <p:nvSpPr>
          <p:cNvPr id="22" name="مربع نص 21">
            <a:extLst>
              <a:ext uri="{FF2B5EF4-FFF2-40B4-BE49-F238E27FC236}">
                <a16:creationId xmlns:a16="http://schemas.microsoft.com/office/drawing/2014/main" id="{8C795E67-835D-4434-8B4E-5BB8B4BF3894}"/>
              </a:ext>
            </a:extLst>
          </p:cNvPr>
          <p:cNvSpPr txBox="1"/>
          <p:nvPr/>
        </p:nvSpPr>
        <p:spPr>
          <a:xfrm>
            <a:off x="3423570" y="4138566"/>
            <a:ext cx="958596" cy="461665"/>
          </a:xfrm>
          <a:prstGeom prst="rect">
            <a:avLst/>
          </a:prstGeom>
          <a:noFill/>
        </p:spPr>
        <p:txBody>
          <a:bodyPr wrap="square" rtlCol="1">
            <a:spAutoFit/>
          </a:bodyPr>
          <a:lstStyle/>
          <a:p>
            <a:r>
              <a:rPr lang="ar-SA" sz="2400" b="1" dirty="0">
                <a:solidFill>
                  <a:srgbClr val="FF0000"/>
                </a:solidFill>
              </a:rPr>
              <a:t>فاعل</a:t>
            </a:r>
          </a:p>
        </p:txBody>
      </p:sp>
      <p:sp>
        <p:nvSpPr>
          <p:cNvPr id="23" name="مربع نص 22">
            <a:extLst>
              <a:ext uri="{FF2B5EF4-FFF2-40B4-BE49-F238E27FC236}">
                <a16:creationId xmlns:a16="http://schemas.microsoft.com/office/drawing/2014/main" id="{BED3CD9E-33AD-419C-9692-26073CD801C8}"/>
              </a:ext>
            </a:extLst>
          </p:cNvPr>
          <p:cNvSpPr txBox="1"/>
          <p:nvPr/>
        </p:nvSpPr>
        <p:spPr>
          <a:xfrm>
            <a:off x="1860700" y="4063787"/>
            <a:ext cx="958596" cy="461665"/>
          </a:xfrm>
          <a:prstGeom prst="rect">
            <a:avLst/>
          </a:prstGeom>
          <a:noFill/>
        </p:spPr>
        <p:txBody>
          <a:bodyPr wrap="square" rtlCol="1">
            <a:spAutoFit/>
          </a:bodyPr>
          <a:lstStyle/>
          <a:p>
            <a:r>
              <a:rPr lang="ar-SA" sz="2400" b="1" dirty="0">
                <a:solidFill>
                  <a:srgbClr val="FF0000"/>
                </a:solidFill>
              </a:rPr>
              <a:t>صبر</a:t>
            </a:r>
          </a:p>
        </p:txBody>
      </p:sp>
      <p:sp>
        <p:nvSpPr>
          <p:cNvPr id="24" name="مربع نص 23">
            <a:extLst>
              <a:ext uri="{FF2B5EF4-FFF2-40B4-BE49-F238E27FC236}">
                <a16:creationId xmlns:a16="http://schemas.microsoft.com/office/drawing/2014/main" id="{60F6F52B-07AB-4BDD-BBE8-9D95D9E104A0}"/>
              </a:ext>
            </a:extLst>
          </p:cNvPr>
          <p:cNvSpPr txBox="1"/>
          <p:nvPr/>
        </p:nvSpPr>
        <p:spPr>
          <a:xfrm>
            <a:off x="6472010" y="4433444"/>
            <a:ext cx="1141767" cy="461665"/>
          </a:xfrm>
          <a:prstGeom prst="rect">
            <a:avLst/>
          </a:prstGeom>
          <a:noFill/>
        </p:spPr>
        <p:txBody>
          <a:bodyPr wrap="square" rtlCol="1">
            <a:spAutoFit/>
          </a:bodyPr>
          <a:lstStyle/>
          <a:p>
            <a:r>
              <a:rPr lang="ar-SA" sz="2400" b="1" dirty="0">
                <a:solidFill>
                  <a:srgbClr val="FF0000"/>
                </a:solidFill>
              </a:rPr>
              <a:t>الصادقين</a:t>
            </a:r>
          </a:p>
        </p:txBody>
      </p:sp>
      <p:sp>
        <p:nvSpPr>
          <p:cNvPr id="25" name="مربع نص 24">
            <a:extLst>
              <a:ext uri="{FF2B5EF4-FFF2-40B4-BE49-F238E27FC236}">
                <a16:creationId xmlns:a16="http://schemas.microsoft.com/office/drawing/2014/main" id="{61E8DF0F-F5FA-41AF-BD74-53D82EA7DA2D}"/>
              </a:ext>
            </a:extLst>
          </p:cNvPr>
          <p:cNvSpPr txBox="1"/>
          <p:nvPr/>
        </p:nvSpPr>
        <p:spPr>
          <a:xfrm>
            <a:off x="4870976" y="4445041"/>
            <a:ext cx="1476732" cy="461665"/>
          </a:xfrm>
          <a:prstGeom prst="rect">
            <a:avLst/>
          </a:prstGeom>
          <a:noFill/>
        </p:spPr>
        <p:txBody>
          <a:bodyPr wrap="square" rtlCol="1">
            <a:spAutoFit/>
          </a:bodyPr>
          <a:lstStyle/>
          <a:p>
            <a:r>
              <a:rPr lang="ar-SA" sz="2400" b="1" dirty="0">
                <a:solidFill>
                  <a:srgbClr val="FF0000"/>
                </a:solidFill>
              </a:rPr>
              <a:t>اسم فاعل</a:t>
            </a:r>
          </a:p>
        </p:txBody>
      </p:sp>
      <p:sp>
        <p:nvSpPr>
          <p:cNvPr id="26" name="مربع نص 25">
            <a:extLst>
              <a:ext uri="{FF2B5EF4-FFF2-40B4-BE49-F238E27FC236}">
                <a16:creationId xmlns:a16="http://schemas.microsoft.com/office/drawing/2014/main" id="{341C4F79-29F0-462E-884D-963F3CCF4D42}"/>
              </a:ext>
            </a:extLst>
          </p:cNvPr>
          <p:cNvSpPr txBox="1"/>
          <p:nvPr/>
        </p:nvSpPr>
        <p:spPr>
          <a:xfrm>
            <a:off x="3452078" y="4445041"/>
            <a:ext cx="958596" cy="461665"/>
          </a:xfrm>
          <a:prstGeom prst="rect">
            <a:avLst/>
          </a:prstGeom>
          <a:noFill/>
        </p:spPr>
        <p:txBody>
          <a:bodyPr wrap="square" rtlCol="1">
            <a:spAutoFit/>
          </a:bodyPr>
          <a:lstStyle/>
          <a:p>
            <a:r>
              <a:rPr lang="ar-SA" sz="2400" b="1" dirty="0">
                <a:solidFill>
                  <a:srgbClr val="FF0000"/>
                </a:solidFill>
              </a:rPr>
              <a:t>فاعل</a:t>
            </a:r>
          </a:p>
        </p:txBody>
      </p:sp>
      <p:sp>
        <p:nvSpPr>
          <p:cNvPr id="27" name="مربع نص 26">
            <a:extLst>
              <a:ext uri="{FF2B5EF4-FFF2-40B4-BE49-F238E27FC236}">
                <a16:creationId xmlns:a16="http://schemas.microsoft.com/office/drawing/2014/main" id="{6F5FC9D1-4C43-4B4B-9C33-7BEC5322E706}"/>
              </a:ext>
            </a:extLst>
          </p:cNvPr>
          <p:cNvSpPr txBox="1"/>
          <p:nvPr/>
        </p:nvSpPr>
        <p:spPr>
          <a:xfrm>
            <a:off x="1779059" y="4445041"/>
            <a:ext cx="958596" cy="461665"/>
          </a:xfrm>
          <a:prstGeom prst="rect">
            <a:avLst/>
          </a:prstGeom>
          <a:noFill/>
        </p:spPr>
        <p:txBody>
          <a:bodyPr wrap="square" rtlCol="1">
            <a:spAutoFit/>
          </a:bodyPr>
          <a:lstStyle/>
          <a:p>
            <a:r>
              <a:rPr lang="ar-SA" sz="2400" b="1" dirty="0">
                <a:solidFill>
                  <a:srgbClr val="FF0000"/>
                </a:solidFill>
              </a:rPr>
              <a:t>صدق</a:t>
            </a:r>
          </a:p>
        </p:txBody>
      </p:sp>
      <p:sp>
        <p:nvSpPr>
          <p:cNvPr id="28" name="مستطيل: زوايا مستديرة 27">
            <a:extLst>
              <a:ext uri="{FF2B5EF4-FFF2-40B4-BE49-F238E27FC236}">
                <a16:creationId xmlns:a16="http://schemas.microsoft.com/office/drawing/2014/main" id="{AE1CC0FD-C26C-4633-BB55-F9CF06465B9A}"/>
              </a:ext>
            </a:extLst>
          </p:cNvPr>
          <p:cNvSpPr/>
          <p:nvPr/>
        </p:nvSpPr>
        <p:spPr>
          <a:xfrm>
            <a:off x="96982" y="6186437"/>
            <a:ext cx="692727"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١٢٣</a:t>
            </a:r>
          </a:p>
        </p:txBody>
      </p:sp>
    </p:spTree>
    <p:extLst>
      <p:ext uri="{BB962C8B-B14F-4D97-AF65-F5344CB8AC3E}">
        <p14:creationId xmlns:p14="http://schemas.microsoft.com/office/powerpoint/2010/main" val="155370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down)">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down)">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wipe(down)">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wipe(down)">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wipe(down)">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wipe(down)">
                                      <p:cBhvr>
                                        <p:cTn id="82" dur="500"/>
                                        <p:tgtEl>
                                          <p:spTgt spid="19"/>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wipe(down)">
                                      <p:cBhvr>
                                        <p:cTn id="87" dur="500"/>
                                        <p:tgtEl>
                                          <p:spTgt spid="2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wipe(down)">
                                      <p:cBhvr>
                                        <p:cTn id="92" dur="500"/>
                                        <p:tgtEl>
                                          <p:spTgt spid="21"/>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22"/>
                                        </p:tgtEl>
                                        <p:attrNameLst>
                                          <p:attrName>style.visibility</p:attrName>
                                        </p:attrNameLst>
                                      </p:cBhvr>
                                      <p:to>
                                        <p:strVal val="visible"/>
                                      </p:to>
                                    </p:set>
                                    <p:animEffect transition="in" filter="wipe(down)">
                                      <p:cBhvr>
                                        <p:cTn id="97" dur="500"/>
                                        <p:tgtEl>
                                          <p:spTgt spid="22"/>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grpId="0" nodeType="click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wipe(down)">
                                      <p:cBhvr>
                                        <p:cTn id="102" dur="500"/>
                                        <p:tgtEl>
                                          <p:spTgt spid="23"/>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24"/>
                                        </p:tgtEl>
                                        <p:attrNameLst>
                                          <p:attrName>style.visibility</p:attrName>
                                        </p:attrNameLst>
                                      </p:cBhvr>
                                      <p:to>
                                        <p:strVal val="visible"/>
                                      </p:to>
                                    </p:set>
                                    <p:animEffect transition="in" filter="wipe(down)">
                                      <p:cBhvr>
                                        <p:cTn id="107" dur="500"/>
                                        <p:tgtEl>
                                          <p:spTgt spid="24"/>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5"/>
                                        </p:tgtEl>
                                        <p:attrNameLst>
                                          <p:attrName>style.visibility</p:attrName>
                                        </p:attrNameLst>
                                      </p:cBhvr>
                                      <p:to>
                                        <p:strVal val="visible"/>
                                      </p:to>
                                    </p:set>
                                    <p:animEffect transition="in" filter="wipe(down)">
                                      <p:cBhvr>
                                        <p:cTn id="112" dur="500"/>
                                        <p:tgtEl>
                                          <p:spTgt spid="25"/>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grpId="0" nodeType="clickEffect">
                                  <p:stCondLst>
                                    <p:cond delay="0"/>
                                  </p:stCondLst>
                                  <p:childTnLst>
                                    <p:set>
                                      <p:cBhvr>
                                        <p:cTn id="116" dur="1" fill="hold">
                                          <p:stCondLst>
                                            <p:cond delay="0"/>
                                          </p:stCondLst>
                                        </p:cTn>
                                        <p:tgtEl>
                                          <p:spTgt spid="26"/>
                                        </p:tgtEl>
                                        <p:attrNameLst>
                                          <p:attrName>style.visibility</p:attrName>
                                        </p:attrNameLst>
                                      </p:cBhvr>
                                      <p:to>
                                        <p:strVal val="visible"/>
                                      </p:to>
                                    </p:set>
                                    <p:animEffect transition="in" filter="wipe(down)">
                                      <p:cBhvr>
                                        <p:cTn id="117" dur="500"/>
                                        <p:tgtEl>
                                          <p:spTgt spid="26"/>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grpId="0" nodeType="clickEffect">
                                  <p:stCondLst>
                                    <p:cond delay="0"/>
                                  </p:stCondLst>
                                  <p:childTnLst>
                                    <p:set>
                                      <p:cBhvr>
                                        <p:cTn id="121" dur="1" fill="hold">
                                          <p:stCondLst>
                                            <p:cond delay="0"/>
                                          </p:stCondLst>
                                        </p:cTn>
                                        <p:tgtEl>
                                          <p:spTgt spid="27"/>
                                        </p:tgtEl>
                                        <p:attrNameLst>
                                          <p:attrName>style.visibility</p:attrName>
                                        </p:attrNameLst>
                                      </p:cBhvr>
                                      <p:to>
                                        <p:strVal val="visible"/>
                                      </p:to>
                                    </p:set>
                                    <p:animEffect transition="in" filter="wipe(down)">
                                      <p:cBhvr>
                                        <p:cTn id="1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276EF6F9-2B08-CB79-F7A8-33F233646FE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4000" cy="6855280"/>
          </a:xfrm>
          <a:prstGeom prst="rect">
            <a:avLst/>
          </a:prstGeom>
        </p:spPr>
      </p:pic>
      <p:sp>
        <p:nvSpPr>
          <p:cNvPr id="4" name="مستطيل: زوايا مستديرة 3">
            <a:extLst>
              <a:ext uri="{FF2B5EF4-FFF2-40B4-BE49-F238E27FC236}">
                <a16:creationId xmlns:a16="http://schemas.microsoft.com/office/drawing/2014/main" id="{E8011216-4C12-F713-C879-F7309E4C3734}"/>
              </a:ext>
            </a:extLst>
          </p:cNvPr>
          <p:cNvSpPr/>
          <p:nvPr/>
        </p:nvSpPr>
        <p:spPr>
          <a:xfrm>
            <a:off x="96982" y="6186437"/>
            <a:ext cx="692727"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١٢٤</a:t>
            </a:r>
          </a:p>
        </p:txBody>
      </p:sp>
    </p:spTree>
    <p:extLst>
      <p:ext uri="{BB962C8B-B14F-4D97-AF65-F5344CB8AC3E}">
        <p14:creationId xmlns:p14="http://schemas.microsoft.com/office/powerpoint/2010/main" val="114734153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EC66A434-3BE5-E6DC-4B55-0DAD8274AFF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862431"/>
          </a:xfrm>
          <a:prstGeom prst="rect">
            <a:avLst/>
          </a:prstGeom>
        </p:spPr>
      </p:pic>
      <p:sp>
        <p:nvSpPr>
          <p:cNvPr id="4" name="مستطيل: زوايا مستديرة 3">
            <a:extLst>
              <a:ext uri="{FF2B5EF4-FFF2-40B4-BE49-F238E27FC236}">
                <a16:creationId xmlns:a16="http://schemas.microsoft.com/office/drawing/2014/main" id="{379C79BF-F85E-2454-095F-467419B26FF2}"/>
              </a:ext>
            </a:extLst>
          </p:cNvPr>
          <p:cNvSpPr/>
          <p:nvPr/>
        </p:nvSpPr>
        <p:spPr>
          <a:xfrm>
            <a:off x="96982" y="6186437"/>
            <a:ext cx="692727"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١٢٥</a:t>
            </a:r>
          </a:p>
        </p:txBody>
      </p:sp>
    </p:spTree>
    <p:extLst>
      <p:ext uri="{BB962C8B-B14F-4D97-AF65-F5344CB8AC3E}">
        <p14:creationId xmlns:p14="http://schemas.microsoft.com/office/powerpoint/2010/main" val="95399292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2735770B-2100-00BD-8722-21B8625C0FE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4" name="مستطيل: زوايا مستديرة 3">
            <a:extLst>
              <a:ext uri="{FF2B5EF4-FFF2-40B4-BE49-F238E27FC236}">
                <a16:creationId xmlns:a16="http://schemas.microsoft.com/office/drawing/2014/main" id="{88249A04-6638-B6FA-A65D-9C268D370111}"/>
              </a:ext>
            </a:extLst>
          </p:cNvPr>
          <p:cNvSpPr/>
          <p:nvPr/>
        </p:nvSpPr>
        <p:spPr>
          <a:xfrm>
            <a:off x="96982" y="6186437"/>
            <a:ext cx="692727"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١٢٦</a:t>
            </a:r>
          </a:p>
        </p:txBody>
      </p:sp>
    </p:spTree>
    <p:extLst>
      <p:ext uri="{BB962C8B-B14F-4D97-AF65-F5344CB8AC3E}">
        <p14:creationId xmlns:p14="http://schemas.microsoft.com/office/powerpoint/2010/main" val="395609050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84A5E983-D0CD-128A-AB76-27D62231D58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4" name="مستطيل: زوايا مستديرة 3">
            <a:extLst>
              <a:ext uri="{FF2B5EF4-FFF2-40B4-BE49-F238E27FC236}">
                <a16:creationId xmlns:a16="http://schemas.microsoft.com/office/drawing/2014/main" id="{70C2BAFF-1FA4-ADD5-E2E8-1C2421E31A38}"/>
              </a:ext>
            </a:extLst>
          </p:cNvPr>
          <p:cNvSpPr/>
          <p:nvPr/>
        </p:nvSpPr>
        <p:spPr>
          <a:xfrm>
            <a:off x="96982" y="6186437"/>
            <a:ext cx="692727"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١٢٧</a:t>
            </a:r>
          </a:p>
        </p:txBody>
      </p:sp>
    </p:spTree>
    <p:extLst>
      <p:ext uri="{BB962C8B-B14F-4D97-AF65-F5344CB8AC3E}">
        <p14:creationId xmlns:p14="http://schemas.microsoft.com/office/powerpoint/2010/main" val="3470138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C10FADB-9CE1-454A-9DC6-3F9C806D2D62}"/>
              </a:ext>
            </a:extLst>
          </p:cNvPr>
          <p:cNvSpPr>
            <a:spLocks noGrp="1"/>
          </p:cNvSpPr>
          <p:nvPr>
            <p:ph type="ctrTitle"/>
          </p:nvPr>
        </p:nvSpPr>
        <p:spPr/>
        <p:txBody>
          <a:bodyPr/>
          <a:lstStyle/>
          <a:p>
            <a:endParaRPr lang="ar-SA"/>
          </a:p>
        </p:txBody>
      </p:sp>
      <p:sp>
        <p:nvSpPr>
          <p:cNvPr id="3" name="عنوان فرعي 2">
            <a:extLst>
              <a:ext uri="{FF2B5EF4-FFF2-40B4-BE49-F238E27FC236}">
                <a16:creationId xmlns:a16="http://schemas.microsoft.com/office/drawing/2014/main" id="{CC68BB67-2AB4-4266-8DE2-34851E07BD60}"/>
              </a:ext>
            </a:extLst>
          </p:cNvPr>
          <p:cNvSpPr>
            <a:spLocks noGrp="1"/>
          </p:cNvSpPr>
          <p:nvPr>
            <p:ph type="subTitle" idx="1"/>
          </p:nvPr>
        </p:nvSpPr>
        <p:spPr/>
        <p:txBody>
          <a:bodyPr/>
          <a:lstStyle/>
          <a:p>
            <a:endParaRPr lang="ar-SA"/>
          </a:p>
        </p:txBody>
      </p:sp>
      <p:pic>
        <p:nvPicPr>
          <p:cNvPr id="7" name="صورة 6">
            <a:extLst>
              <a:ext uri="{FF2B5EF4-FFF2-40B4-BE49-F238E27FC236}">
                <a16:creationId xmlns:a16="http://schemas.microsoft.com/office/drawing/2014/main" id="{381CA2D0-0ECF-4CC6-B305-66FF165AA39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4000" cy="6858000"/>
          </a:xfrm>
          <a:prstGeom prst="rect">
            <a:avLst/>
          </a:prstGeom>
        </p:spPr>
      </p:pic>
      <p:sp>
        <p:nvSpPr>
          <p:cNvPr id="9" name="شكل بيضاوي 8">
            <a:extLst>
              <a:ext uri="{FF2B5EF4-FFF2-40B4-BE49-F238E27FC236}">
                <a16:creationId xmlns:a16="http://schemas.microsoft.com/office/drawing/2014/main" id="{E4003EFF-4C2D-4562-A68F-83C70E132088}"/>
              </a:ext>
            </a:extLst>
          </p:cNvPr>
          <p:cNvSpPr/>
          <p:nvPr/>
        </p:nvSpPr>
        <p:spPr>
          <a:xfrm>
            <a:off x="8012825" y="3455031"/>
            <a:ext cx="220717" cy="2019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شكل بيضاوي 9">
            <a:extLst>
              <a:ext uri="{FF2B5EF4-FFF2-40B4-BE49-F238E27FC236}">
                <a16:creationId xmlns:a16="http://schemas.microsoft.com/office/drawing/2014/main" id="{C971B276-0B7C-4807-BE0A-9B0114559CDE}"/>
              </a:ext>
            </a:extLst>
          </p:cNvPr>
          <p:cNvSpPr/>
          <p:nvPr/>
        </p:nvSpPr>
        <p:spPr>
          <a:xfrm>
            <a:off x="4723914" y="4631839"/>
            <a:ext cx="220717" cy="2019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شكل بيضاوي 10">
            <a:extLst>
              <a:ext uri="{FF2B5EF4-FFF2-40B4-BE49-F238E27FC236}">
                <a16:creationId xmlns:a16="http://schemas.microsoft.com/office/drawing/2014/main" id="{038226DF-0FEB-423A-A53A-A063041917E0}"/>
              </a:ext>
            </a:extLst>
          </p:cNvPr>
          <p:cNvSpPr/>
          <p:nvPr/>
        </p:nvSpPr>
        <p:spPr>
          <a:xfrm>
            <a:off x="4155466" y="6234630"/>
            <a:ext cx="220717" cy="2019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زوايا مستديرة 7">
            <a:extLst>
              <a:ext uri="{FF2B5EF4-FFF2-40B4-BE49-F238E27FC236}">
                <a16:creationId xmlns:a16="http://schemas.microsoft.com/office/drawing/2014/main" id="{C8E9FA58-AC20-44DC-AAEA-A56C616AB96F}"/>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٢٢</a:t>
            </a:r>
          </a:p>
        </p:txBody>
      </p:sp>
    </p:spTree>
    <p:extLst>
      <p:ext uri="{BB962C8B-B14F-4D97-AF65-F5344CB8AC3E}">
        <p14:creationId xmlns:p14="http://schemas.microsoft.com/office/powerpoint/2010/main" val="227408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C10FADB-9CE1-454A-9DC6-3F9C806D2D62}"/>
              </a:ext>
            </a:extLst>
          </p:cNvPr>
          <p:cNvSpPr>
            <a:spLocks noGrp="1"/>
          </p:cNvSpPr>
          <p:nvPr>
            <p:ph type="ctrTitle"/>
          </p:nvPr>
        </p:nvSpPr>
        <p:spPr/>
        <p:txBody>
          <a:bodyPr/>
          <a:lstStyle/>
          <a:p>
            <a:endParaRPr lang="ar-SA"/>
          </a:p>
        </p:txBody>
      </p:sp>
      <p:sp>
        <p:nvSpPr>
          <p:cNvPr id="3" name="عنوان فرعي 2">
            <a:extLst>
              <a:ext uri="{FF2B5EF4-FFF2-40B4-BE49-F238E27FC236}">
                <a16:creationId xmlns:a16="http://schemas.microsoft.com/office/drawing/2014/main" id="{CC68BB67-2AB4-4266-8DE2-34851E07BD60}"/>
              </a:ext>
            </a:extLst>
          </p:cNvPr>
          <p:cNvSpPr>
            <a:spLocks noGrp="1"/>
          </p:cNvSpPr>
          <p:nvPr>
            <p:ph type="subTitle" idx="1"/>
          </p:nvPr>
        </p:nvSpPr>
        <p:spPr/>
        <p:txBody>
          <a:bodyPr/>
          <a:lstStyle/>
          <a:p>
            <a:endParaRPr lang="ar-SA"/>
          </a:p>
        </p:txBody>
      </p:sp>
      <p:pic>
        <p:nvPicPr>
          <p:cNvPr id="7" name="صورة 6">
            <a:extLst>
              <a:ext uri="{FF2B5EF4-FFF2-40B4-BE49-F238E27FC236}">
                <a16:creationId xmlns:a16="http://schemas.microsoft.com/office/drawing/2014/main" id="{381CA2D0-0ECF-4CC6-B305-66FF165AA39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740979"/>
            <a:ext cx="9144000" cy="5885887"/>
          </a:xfrm>
          <a:prstGeom prst="rect">
            <a:avLst/>
          </a:prstGeom>
        </p:spPr>
      </p:pic>
      <p:sp>
        <p:nvSpPr>
          <p:cNvPr id="12" name="شكل بيضاوي 11">
            <a:extLst>
              <a:ext uri="{FF2B5EF4-FFF2-40B4-BE49-F238E27FC236}">
                <a16:creationId xmlns:a16="http://schemas.microsoft.com/office/drawing/2014/main" id="{7F7F0524-7629-4152-8ED8-65F048AEF256}"/>
              </a:ext>
            </a:extLst>
          </p:cNvPr>
          <p:cNvSpPr/>
          <p:nvPr/>
        </p:nvSpPr>
        <p:spPr>
          <a:xfrm>
            <a:off x="6321487" y="1398260"/>
            <a:ext cx="220717" cy="2019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شكل بيضاوي 12">
            <a:extLst>
              <a:ext uri="{FF2B5EF4-FFF2-40B4-BE49-F238E27FC236}">
                <a16:creationId xmlns:a16="http://schemas.microsoft.com/office/drawing/2014/main" id="{1B5CFAE0-73DA-43DD-B69C-11BC75E57A46}"/>
              </a:ext>
            </a:extLst>
          </p:cNvPr>
          <p:cNvSpPr/>
          <p:nvPr/>
        </p:nvSpPr>
        <p:spPr>
          <a:xfrm>
            <a:off x="4351283" y="2545631"/>
            <a:ext cx="220717" cy="2019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شكل بيضاوي 13">
            <a:extLst>
              <a:ext uri="{FF2B5EF4-FFF2-40B4-BE49-F238E27FC236}">
                <a16:creationId xmlns:a16="http://schemas.microsoft.com/office/drawing/2014/main" id="{3328DCB0-E5AE-48D8-87CF-E057BC9EE7CB}"/>
              </a:ext>
            </a:extLst>
          </p:cNvPr>
          <p:cNvSpPr/>
          <p:nvPr/>
        </p:nvSpPr>
        <p:spPr>
          <a:xfrm>
            <a:off x="6252355" y="3715781"/>
            <a:ext cx="220717" cy="2019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5" name="شكل بيضاوي 14">
            <a:extLst>
              <a:ext uri="{FF2B5EF4-FFF2-40B4-BE49-F238E27FC236}">
                <a16:creationId xmlns:a16="http://schemas.microsoft.com/office/drawing/2014/main" id="{7A8BF242-6504-4796-81DE-61F643A30604}"/>
              </a:ext>
            </a:extLst>
          </p:cNvPr>
          <p:cNvSpPr/>
          <p:nvPr/>
        </p:nvSpPr>
        <p:spPr>
          <a:xfrm>
            <a:off x="6252354" y="4866474"/>
            <a:ext cx="220717" cy="2019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شكل بيضاوي 15">
            <a:extLst>
              <a:ext uri="{FF2B5EF4-FFF2-40B4-BE49-F238E27FC236}">
                <a16:creationId xmlns:a16="http://schemas.microsoft.com/office/drawing/2014/main" id="{B2E42675-29CF-49DD-817B-77520AD02C1E}"/>
              </a:ext>
            </a:extLst>
          </p:cNvPr>
          <p:cNvSpPr/>
          <p:nvPr/>
        </p:nvSpPr>
        <p:spPr>
          <a:xfrm>
            <a:off x="6252356" y="5961349"/>
            <a:ext cx="220717" cy="2019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مستطيل: زوايا مستديرة 9">
            <a:extLst>
              <a:ext uri="{FF2B5EF4-FFF2-40B4-BE49-F238E27FC236}">
                <a16:creationId xmlns:a16="http://schemas.microsoft.com/office/drawing/2014/main" id="{ACCFF688-8C6B-47E2-8087-DCF2C18FBE52}"/>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٢٢</a:t>
            </a:r>
          </a:p>
        </p:txBody>
      </p:sp>
    </p:spTree>
    <p:extLst>
      <p:ext uri="{BB962C8B-B14F-4D97-AF65-F5344CB8AC3E}">
        <p14:creationId xmlns:p14="http://schemas.microsoft.com/office/powerpoint/2010/main" val="192478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9D35924-9388-40B3-8972-FFD18D7928A5}"/>
              </a:ext>
            </a:extLst>
          </p:cNvPr>
          <p:cNvSpPr>
            <a:spLocks noGrp="1"/>
          </p:cNvSpPr>
          <p:nvPr>
            <p:ph type="title"/>
          </p:nvPr>
        </p:nvSpPr>
        <p:spPr/>
        <p:txBody>
          <a:bodyPr/>
          <a:lstStyle/>
          <a:p>
            <a:endParaRPr lang="ar-SA"/>
          </a:p>
        </p:txBody>
      </p:sp>
      <p:pic>
        <p:nvPicPr>
          <p:cNvPr id="5" name="عنصر نائب للمحتوى 4">
            <a:extLst>
              <a:ext uri="{FF2B5EF4-FFF2-40B4-BE49-F238E27FC236}">
                <a16:creationId xmlns:a16="http://schemas.microsoft.com/office/drawing/2014/main" id="{B3E159AB-60E8-465D-B629-1EDCB798D9FC}"/>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 y="-1"/>
            <a:ext cx="9144000" cy="5830093"/>
          </a:xfrm>
        </p:spPr>
      </p:pic>
      <p:sp>
        <p:nvSpPr>
          <p:cNvPr id="6" name="شكل بيضاوي 5">
            <a:extLst>
              <a:ext uri="{FF2B5EF4-FFF2-40B4-BE49-F238E27FC236}">
                <a16:creationId xmlns:a16="http://schemas.microsoft.com/office/drawing/2014/main" id="{3E5B382A-3396-4B6D-B69D-250024C6C363}"/>
              </a:ext>
            </a:extLst>
          </p:cNvPr>
          <p:cNvSpPr/>
          <p:nvPr/>
        </p:nvSpPr>
        <p:spPr>
          <a:xfrm>
            <a:off x="6286804" y="1446051"/>
            <a:ext cx="220717" cy="2019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0FC67D6F-F953-4B63-BFAC-1768A787DAD4}"/>
              </a:ext>
            </a:extLst>
          </p:cNvPr>
          <p:cNvSpPr/>
          <p:nvPr/>
        </p:nvSpPr>
        <p:spPr>
          <a:xfrm>
            <a:off x="6286803" y="2771614"/>
            <a:ext cx="220717" cy="2019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شكل بيضاوي 7">
            <a:extLst>
              <a:ext uri="{FF2B5EF4-FFF2-40B4-BE49-F238E27FC236}">
                <a16:creationId xmlns:a16="http://schemas.microsoft.com/office/drawing/2014/main" id="{F1E72A2F-A19F-4537-932B-75B9111F2E62}"/>
              </a:ext>
            </a:extLst>
          </p:cNvPr>
          <p:cNvSpPr/>
          <p:nvPr/>
        </p:nvSpPr>
        <p:spPr>
          <a:xfrm>
            <a:off x="4232595" y="4007811"/>
            <a:ext cx="220717" cy="2019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شكل بيضاوي 8">
            <a:extLst>
              <a:ext uri="{FF2B5EF4-FFF2-40B4-BE49-F238E27FC236}">
                <a16:creationId xmlns:a16="http://schemas.microsoft.com/office/drawing/2014/main" id="{58345F06-9B79-4D34-9646-901DFC2CB850}"/>
              </a:ext>
            </a:extLst>
          </p:cNvPr>
          <p:cNvSpPr/>
          <p:nvPr/>
        </p:nvSpPr>
        <p:spPr>
          <a:xfrm>
            <a:off x="7949619" y="5235541"/>
            <a:ext cx="220717" cy="2019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مستطيل: زوايا مستديرة 9">
            <a:extLst>
              <a:ext uri="{FF2B5EF4-FFF2-40B4-BE49-F238E27FC236}">
                <a16:creationId xmlns:a16="http://schemas.microsoft.com/office/drawing/2014/main" id="{24772FEA-0171-4D4D-8F23-70F09353C42F}"/>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٢٣</a:t>
            </a:r>
          </a:p>
        </p:txBody>
      </p:sp>
    </p:spTree>
    <p:extLst>
      <p:ext uri="{BB962C8B-B14F-4D97-AF65-F5344CB8AC3E}">
        <p14:creationId xmlns:p14="http://schemas.microsoft.com/office/powerpoint/2010/main" val="248191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9D35924-9388-40B3-8972-FFD18D7928A5}"/>
              </a:ext>
            </a:extLst>
          </p:cNvPr>
          <p:cNvSpPr>
            <a:spLocks noGrp="1"/>
          </p:cNvSpPr>
          <p:nvPr>
            <p:ph type="title"/>
          </p:nvPr>
        </p:nvSpPr>
        <p:spPr/>
        <p:txBody>
          <a:bodyPr/>
          <a:lstStyle/>
          <a:p>
            <a:endParaRPr lang="ar-SA"/>
          </a:p>
        </p:txBody>
      </p:sp>
      <p:pic>
        <p:nvPicPr>
          <p:cNvPr id="5" name="عنصر نائب للمحتوى 4">
            <a:extLst>
              <a:ext uri="{FF2B5EF4-FFF2-40B4-BE49-F238E27FC236}">
                <a16:creationId xmlns:a16="http://schemas.microsoft.com/office/drawing/2014/main" id="{B3E159AB-60E8-465D-B629-1EDCB798D9FC}"/>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0" y="365126"/>
            <a:ext cx="9144000" cy="4235780"/>
          </a:xfrm>
        </p:spPr>
      </p:pic>
      <p:sp>
        <p:nvSpPr>
          <p:cNvPr id="10" name="شكل بيضاوي 9">
            <a:extLst>
              <a:ext uri="{FF2B5EF4-FFF2-40B4-BE49-F238E27FC236}">
                <a16:creationId xmlns:a16="http://schemas.microsoft.com/office/drawing/2014/main" id="{FFCCAC8D-D3D5-4479-93A3-FDFA9A2B0441}"/>
              </a:ext>
            </a:extLst>
          </p:cNvPr>
          <p:cNvSpPr/>
          <p:nvPr/>
        </p:nvSpPr>
        <p:spPr>
          <a:xfrm>
            <a:off x="6129147" y="1220708"/>
            <a:ext cx="220717" cy="2019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شكل بيضاوي 10">
            <a:extLst>
              <a:ext uri="{FF2B5EF4-FFF2-40B4-BE49-F238E27FC236}">
                <a16:creationId xmlns:a16="http://schemas.microsoft.com/office/drawing/2014/main" id="{57358442-1C54-4705-823F-92B09C35B1E9}"/>
              </a:ext>
            </a:extLst>
          </p:cNvPr>
          <p:cNvSpPr/>
          <p:nvPr/>
        </p:nvSpPr>
        <p:spPr>
          <a:xfrm>
            <a:off x="7863354" y="2516775"/>
            <a:ext cx="220717" cy="2019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شكل بيضاوي 11">
            <a:extLst>
              <a:ext uri="{FF2B5EF4-FFF2-40B4-BE49-F238E27FC236}">
                <a16:creationId xmlns:a16="http://schemas.microsoft.com/office/drawing/2014/main" id="{BA714764-7ED1-40FB-9902-D6AAC7E2A223}"/>
              </a:ext>
            </a:extLst>
          </p:cNvPr>
          <p:cNvSpPr/>
          <p:nvPr/>
        </p:nvSpPr>
        <p:spPr>
          <a:xfrm>
            <a:off x="3963367" y="3799982"/>
            <a:ext cx="220717" cy="2019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ستطيل: زوايا مستديرة 6">
            <a:extLst>
              <a:ext uri="{FF2B5EF4-FFF2-40B4-BE49-F238E27FC236}">
                <a16:creationId xmlns:a16="http://schemas.microsoft.com/office/drawing/2014/main" id="{6BB22C49-77CC-4575-9C95-CBEE75C6B40E}"/>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٢٣</a:t>
            </a:r>
          </a:p>
        </p:txBody>
      </p:sp>
    </p:spTree>
    <p:extLst>
      <p:ext uri="{BB962C8B-B14F-4D97-AF65-F5344CB8AC3E}">
        <p14:creationId xmlns:p14="http://schemas.microsoft.com/office/powerpoint/2010/main" val="415992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54E0B3E-5715-41EF-9A61-A93B2B172AA4}"/>
              </a:ext>
            </a:extLst>
          </p:cNvPr>
          <p:cNvSpPr>
            <a:spLocks noGrp="1"/>
          </p:cNvSpPr>
          <p:nvPr>
            <p:ph type="title"/>
          </p:nvPr>
        </p:nvSpPr>
        <p:spPr/>
        <p:txBody>
          <a:bodyPr/>
          <a:lstStyle/>
          <a:p>
            <a:endParaRPr lang="ar-SA"/>
          </a:p>
        </p:txBody>
      </p:sp>
      <p:pic>
        <p:nvPicPr>
          <p:cNvPr id="5" name="عنصر نائب للمحتوى 4">
            <a:extLst>
              <a:ext uri="{FF2B5EF4-FFF2-40B4-BE49-F238E27FC236}">
                <a16:creationId xmlns:a16="http://schemas.microsoft.com/office/drawing/2014/main" id="{ED70354F-C300-4D64-A645-DAED5CCF3C83}"/>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 y="0"/>
            <a:ext cx="9254359" cy="6858000"/>
          </a:xfrm>
        </p:spPr>
      </p:pic>
      <p:sp>
        <p:nvSpPr>
          <p:cNvPr id="4" name="مستطيل: زوايا مستديرة 3">
            <a:extLst>
              <a:ext uri="{FF2B5EF4-FFF2-40B4-BE49-F238E27FC236}">
                <a16:creationId xmlns:a16="http://schemas.microsoft.com/office/drawing/2014/main" id="{F858DF62-227A-4A3E-9EE8-371C09A2285E}"/>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٢٤</a:t>
            </a:r>
          </a:p>
        </p:txBody>
      </p:sp>
    </p:spTree>
    <p:extLst>
      <p:ext uri="{BB962C8B-B14F-4D97-AF65-F5344CB8AC3E}">
        <p14:creationId xmlns:p14="http://schemas.microsoft.com/office/powerpoint/2010/main" val="190192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26-026">
            <a:extLst>
              <a:ext uri="{FF2B5EF4-FFF2-40B4-BE49-F238E27FC236}">
                <a16:creationId xmlns:a16="http://schemas.microsoft.com/office/drawing/2014/main" id="{62B4341E-A826-4FFA-AEAC-6A7C30056885}"/>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مستطيل: زوايا مستديرة 3">
            <a:extLst>
              <a:ext uri="{FF2B5EF4-FFF2-40B4-BE49-F238E27FC236}">
                <a16:creationId xmlns:a16="http://schemas.microsoft.com/office/drawing/2014/main" id="{762A48B1-5676-49A7-B71C-79C4AB8E3535}"/>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٢٦</a:t>
            </a:r>
          </a:p>
        </p:txBody>
      </p:sp>
    </p:spTree>
    <p:extLst>
      <p:ext uri="{BB962C8B-B14F-4D97-AF65-F5344CB8AC3E}">
        <p14:creationId xmlns:p14="http://schemas.microsoft.com/office/powerpoint/2010/main" val="1428550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27-027">
            <a:extLst>
              <a:ext uri="{FF2B5EF4-FFF2-40B4-BE49-F238E27FC236}">
                <a16:creationId xmlns:a16="http://schemas.microsoft.com/office/drawing/2014/main" id="{5597A8E7-D40E-4765-83F1-DCE6AD27E921}"/>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مستطيل: زوايا مستديرة 3">
            <a:extLst>
              <a:ext uri="{FF2B5EF4-FFF2-40B4-BE49-F238E27FC236}">
                <a16:creationId xmlns:a16="http://schemas.microsoft.com/office/drawing/2014/main" id="{9F865287-6509-4474-9EFE-F4058715F00C}"/>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٢٧</a:t>
            </a:r>
          </a:p>
        </p:txBody>
      </p:sp>
    </p:spTree>
    <p:extLst>
      <p:ext uri="{BB962C8B-B14F-4D97-AF65-F5344CB8AC3E}">
        <p14:creationId xmlns:p14="http://schemas.microsoft.com/office/powerpoint/2010/main" val="194705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C1F9C9E9-81C0-2EA9-0AEE-0A92C21F82B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97" y="0"/>
            <a:ext cx="9146598" cy="6858000"/>
          </a:xfrm>
          <a:prstGeom prst="rect">
            <a:avLst/>
          </a:prstGeom>
        </p:spPr>
      </p:pic>
      <p:sp>
        <p:nvSpPr>
          <p:cNvPr id="4" name="مستطيل: زوايا مستديرة 3">
            <a:extLst>
              <a:ext uri="{FF2B5EF4-FFF2-40B4-BE49-F238E27FC236}">
                <a16:creationId xmlns:a16="http://schemas.microsoft.com/office/drawing/2014/main" id="{BEAD1882-D6CF-1274-BDEE-01FB0B842466}"/>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١٢</a:t>
            </a:r>
          </a:p>
        </p:txBody>
      </p:sp>
    </p:spTree>
    <p:extLst>
      <p:ext uri="{BB962C8B-B14F-4D97-AF65-F5344CB8AC3E}">
        <p14:creationId xmlns:p14="http://schemas.microsoft.com/office/powerpoint/2010/main" val="42687712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28-028">
            <a:extLst>
              <a:ext uri="{FF2B5EF4-FFF2-40B4-BE49-F238E27FC236}">
                <a16:creationId xmlns:a16="http://schemas.microsoft.com/office/drawing/2014/main" id="{49FA3F2B-24CE-4117-8BDE-06AFE8829B86}"/>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0"/>
            <a:ext cx="9144000" cy="6731875"/>
          </a:xfrm>
          <a:prstGeom prst="rect">
            <a:avLst/>
          </a:prstGeom>
        </p:spPr>
      </p:pic>
      <p:pic>
        <p:nvPicPr>
          <p:cNvPr id="4" name="صورة 3">
            <a:extLst>
              <a:ext uri="{FF2B5EF4-FFF2-40B4-BE49-F238E27FC236}">
                <a16:creationId xmlns:a16="http://schemas.microsoft.com/office/drawing/2014/main" id="{4436DB40-0EDA-4C33-8DC5-68C930EDCF3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673366"/>
            <a:ext cx="9143999" cy="3184633"/>
          </a:xfrm>
          <a:prstGeom prst="rect">
            <a:avLst/>
          </a:prstGeom>
        </p:spPr>
      </p:pic>
      <p:sp>
        <p:nvSpPr>
          <p:cNvPr id="5" name="مربع نص 4">
            <a:extLst>
              <a:ext uri="{FF2B5EF4-FFF2-40B4-BE49-F238E27FC236}">
                <a16:creationId xmlns:a16="http://schemas.microsoft.com/office/drawing/2014/main" id="{47B1E8D3-61C8-4C02-9F13-A05D702A70FF}"/>
              </a:ext>
            </a:extLst>
          </p:cNvPr>
          <p:cNvSpPr txBox="1"/>
          <p:nvPr/>
        </p:nvSpPr>
        <p:spPr>
          <a:xfrm>
            <a:off x="7276853" y="4510395"/>
            <a:ext cx="1214446" cy="461665"/>
          </a:xfrm>
          <a:prstGeom prst="rect">
            <a:avLst/>
          </a:prstGeom>
          <a:noFill/>
        </p:spPr>
        <p:txBody>
          <a:bodyPr wrap="square" rtlCol="1">
            <a:spAutoFit/>
          </a:bodyPr>
          <a:lstStyle/>
          <a:p>
            <a:r>
              <a:rPr lang="ar-EG" sz="2400" b="1" dirty="0">
                <a:solidFill>
                  <a:srgbClr val="0000FF"/>
                </a:solidFill>
                <a:ea typeface="Times New Roman"/>
              </a:rPr>
              <a:t>عبد الله</a:t>
            </a:r>
            <a:endParaRPr lang="ar-EG" sz="2400" b="1" dirty="0">
              <a:solidFill>
                <a:srgbClr val="0000FF"/>
              </a:solidFill>
            </a:endParaRPr>
          </a:p>
        </p:txBody>
      </p:sp>
      <p:sp>
        <p:nvSpPr>
          <p:cNvPr id="6" name="مربع نص 5">
            <a:extLst>
              <a:ext uri="{FF2B5EF4-FFF2-40B4-BE49-F238E27FC236}">
                <a16:creationId xmlns:a16="http://schemas.microsoft.com/office/drawing/2014/main" id="{5AD01969-F1D6-4C77-ADF4-090D84CA678E}"/>
              </a:ext>
            </a:extLst>
          </p:cNvPr>
          <p:cNvSpPr txBox="1"/>
          <p:nvPr/>
        </p:nvSpPr>
        <p:spPr>
          <a:xfrm>
            <a:off x="4571999" y="4207527"/>
            <a:ext cx="2000264" cy="914481"/>
          </a:xfrm>
          <a:prstGeom prst="rect">
            <a:avLst/>
          </a:prstGeom>
          <a:noFill/>
        </p:spPr>
        <p:txBody>
          <a:bodyPr wrap="square" rtlCol="1">
            <a:spAutoFit/>
          </a:bodyPr>
          <a:lstStyle/>
          <a:p>
            <a:pPr algn="ctr">
              <a:lnSpc>
                <a:spcPct val="115000"/>
              </a:lnSpc>
              <a:spcAft>
                <a:spcPts val="1000"/>
              </a:spcAft>
            </a:pPr>
            <a:r>
              <a:rPr lang="ar-EG" sz="2400" b="1" dirty="0">
                <a:solidFill>
                  <a:srgbClr val="0000FF"/>
                </a:solidFill>
                <a:ea typeface="Times New Roman"/>
              </a:rPr>
              <a:t>سنتان وثلاثة أشهر وعشرة أيام</a:t>
            </a:r>
            <a:endParaRPr lang="en-US" sz="2400" dirty="0">
              <a:solidFill>
                <a:srgbClr val="0000FF"/>
              </a:solidFill>
              <a:ea typeface="Times New Roman"/>
              <a:cs typeface="Arial"/>
            </a:endParaRPr>
          </a:p>
        </p:txBody>
      </p:sp>
      <p:sp>
        <p:nvSpPr>
          <p:cNvPr id="7" name="مربع نص 6">
            <a:extLst>
              <a:ext uri="{FF2B5EF4-FFF2-40B4-BE49-F238E27FC236}">
                <a16:creationId xmlns:a16="http://schemas.microsoft.com/office/drawing/2014/main" id="{34786430-1560-4F85-A796-ED86B3153E0B}"/>
              </a:ext>
            </a:extLst>
          </p:cNvPr>
          <p:cNvSpPr txBox="1"/>
          <p:nvPr/>
        </p:nvSpPr>
        <p:spPr>
          <a:xfrm>
            <a:off x="5714976" y="6186437"/>
            <a:ext cx="2286016" cy="489749"/>
          </a:xfrm>
          <a:prstGeom prst="rect">
            <a:avLst/>
          </a:prstGeom>
          <a:noFill/>
        </p:spPr>
        <p:txBody>
          <a:bodyPr wrap="square" rtlCol="1">
            <a:spAutoFit/>
          </a:bodyPr>
          <a:lstStyle/>
          <a:p>
            <a:pPr algn="ctr">
              <a:lnSpc>
                <a:spcPct val="115000"/>
              </a:lnSpc>
              <a:spcAft>
                <a:spcPts val="1000"/>
              </a:spcAft>
            </a:pPr>
            <a:r>
              <a:rPr lang="ar-EG" sz="2400" b="1" dirty="0">
                <a:solidFill>
                  <a:srgbClr val="0000FF"/>
                </a:solidFill>
                <a:ea typeface="Times New Roman"/>
              </a:rPr>
              <a:t>الصدق</a:t>
            </a:r>
            <a:endParaRPr lang="en-US" sz="2400" dirty="0">
              <a:solidFill>
                <a:srgbClr val="0000FF"/>
              </a:solidFill>
              <a:ea typeface="Times New Roman"/>
              <a:cs typeface="Arial"/>
            </a:endParaRPr>
          </a:p>
        </p:txBody>
      </p:sp>
      <p:sp>
        <p:nvSpPr>
          <p:cNvPr id="8" name="مربع نص 7">
            <a:extLst>
              <a:ext uri="{FF2B5EF4-FFF2-40B4-BE49-F238E27FC236}">
                <a16:creationId xmlns:a16="http://schemas.microsoft.com/office/drawing/2014/main" id="{595A380D-694E-484C-ADF9-8F75C7300F57}"/>
              </a:ext>
            </a:extLst>
          </p:cNvPr>
          <p:cNvSpPr txBox="1"/>
          <p:nvPr/>
        </p:nvSpPr>
        <p:spPr>
          <a:xfrm>
            <a:off x="3003511" y="4283986"/>
            <a:ext cx="1428760" cy="914481"/>
          </a:xfrm>
          <a:prstGeom prst="rect">
            <a:avLst/>
          </a:prstGeom>
          <a:noFill/>
        </p:spPr>
        <p:txBody>
          <a:bodyPr wrap="square" rtlCol="1">
            <a:spAutoFit/>
          </a:bodyPr>
          <a:lstStyle/>
          <a:p>
            <a:pPr algn="ctr">
              <a:lnSpc>
                <a:spcPct val="115000"/>
              </a:lnSpc>
              <a:spcAft>
                <a:spcPts val="1000"/>
              </a:spcAft>
            </a:pPr>
            <a:r>
              <a:rPr lang="ar-EG" sz="2400" b="1" dirty="0">
                <a:solidFill>
                  <a:srgbClr val="0000FF"/>
                </a:solidFill>
                <a:ea typeface="Times New Roman"/>
              </a:rPr>
              <a:t>علي بن أبي طالب</a:t>
            </a:r>
            <a:endParaRPr lang="en-US" sz="2400" dirty="0">
              <a:solidFill>
                <a:srgbClr val="0000FF"/>
              </a:solidFill>
              <a:ea typeface="Times New Roman"/>
              <a:cs typeface="Arial"/>
            </a:endParaRPr>
          </a:p>
        </p:txBody>
      </p:sp>
      <p:sp>
        <p:nvSpPr>
          <p:cNvPr id="9" name="مربع نص 8">
            <a:extLst>
              <a:ext uri="{FF2B5EF4-FFF2-40B4-BE49-F238E27FC236}">
                <a16:creationId xmlns:a16="http://schemas.microsoft.com/office/drawing/2014/main" id="{BF650619-91B9-4A82-8522-F6EC0FF6C346}"/>
              </a:ext>
            </a:extLst>
          </p:cNvPr>
          <p:cNvSpPr txBox="1"/>
          <p:nvPr/>
        </p:nvSpPr>
        <p:spPr>
          <a:xfrm>
            <a:off x="-1" y="4482311"/>
            <a:ext cx="2767768" cy="489749"/>
          </a:xfrm>
          <a:prstGeom prst="rect">
            <a:avLst/>
          </a:prstGeom>
          <a:noFill/>
        </p:spPr>
        <p:txBody>
          <a:bodyPr wrap="square" rtlCol="1">
            <a:spAutoFit/>
          </a:bodyPr>
          <a:lstStyle/>
          <a:p>
            <a:pPr algn="ctr">
              <a:lnSpc>
                <a:spcPct val="115000"/>
              </a:lnSpc>
              <a:spcAft>
                <a:spcPts val="1000"/>
              </a:spcAft>
            </a:pPr>
            <a:r>
              <a:rPr lang="ar-EG" sz="2400" b="1" dirty="0">
                <a:solidFill>
                  <a:srgbClr val="0000FF"/>
                </a:solidFill>
                <a:ea typeface="Times New Roman"/>
              </a:rPr>
              <a:t>أربع سنوات وتسع</a:t>
            </a:r>
            <a:r>
              <a:rPr lang="ar-SA" sz="2400" b="1" dirty="0">
                <a:solidFill>
                  <a:srgbClr val="0000FF"/>
                </a:solidFill>
                <a:ea typeface="Times New Roman"/>
              </a:rPr>
              <a:t>ة</a:t>
            </a:r>
            <a:r>
              <a:rPr lang="ar-EG" sz="2400" b="1" dirty="0">
                <a:solidFill>
                  <a:srgbClr val="0000FF"/>
                </a:solidFill>
                <a:ea typeface="Times New Roman"/>
              </a:rPr>
              <a:t> أشهر</a:t>
            </a:r>
            <a:endParaRPr lang="en-US" sz="2400" dirty="0">
              <a:solidFill>
                <a:srgbClr val="0000FF"/>
              </a:solidFill>
              <a:ea typeface="Times New Roman"/>
              <a:cs typeface="Arial"/>
            </a:endParaRPr>
          </a:p>
        </p:txBody>
      </p:sp>
      <p:sp>
        <p:nvSpPr>
          <p:cNvPr id="10" name="مربع نص 9">
            <a:extLst>
              <a:ext uri="{FF2B5EF4-FFF2-40B4-BE49-F238E27FC236}">
                <a16:creationId xmlns:a16="http://schemas.microsoft.com/office/drawing/2014/main" id="{F61955DD-A7AE-451F-AB99-540360E6C80E}"/>
              </a:ext>
            </a:extLst>
          </p:cNvPr>
          <p:cNvSpPr txBox="1"/>
          <p:nvPr/>
        </p:nvSpPr>
        <p:spPr>
          <a:xfrm>
            <a:off x="1575177" y="6163298"/>
            <a:ext cx="1500198" cy="489749"/>
          </a:xfrm>
          <a:prstGeom prst="rect">
            <a:avLst/>
          </a:prstGeom>
          <a:noFill/>
        </p:spPr>
        <p:txBody>
          <a:bodyPr wrap="square" rtlCol="1">
            <a:spAutoFit/>
          </a:bodyPr>
          <a:lstStyle/>
          <a:p>
            <a:pPr>
              <a:lnSpc>
                <a:spcPct val="115000"/>
              </a:lnSpc>
              <a:spcAft>
                <a:spcPts val="1000"/>
              </a:spcAft>
            </a:pPr>
            <a:r>
              <a:rPr lang="ar-EG" sz="2400" b="1" dirty="0">
                <a:solidFill>
                  <a:srgbClr val="0000FF"/>
                </a:solidFill>
                <a:ea typeface="Times New Roman"/>
              </a:rPr>
              <a:t>الشجاعة     </a:t>
            </a:r>
            <a:endParaRPr lang="en-US" sz="2400" dirty="0">
              <a:solidFill>
                <a:srgbClr val="0000FF"/>
              </a:solidFill>
              <a:ea typeface="Times New Roman"/>
              <a:cs typeface="Arial"/>
            </a:endParaRPr>
          </a:p>
        </p:txBody>
      </p:sp>
      <p:pic>
        <p:nvPicPr>
          <p:cNvPr id="11" name="صورة 10" descr="لغتي الجميلة سادس فصل اول -1443-028-028">
            <a:extLst>
              <a:ext uri="{FF2B5EF4-FFF2-40B4-BE49-F238E27FC236}">
                <a16:creationId xmlns:a16="http://schemas.microsoft.com/office/drawing/2014/main" id="{4A51BD12-A22F-4EEA-9381-BFF68CC8417F}"/>
              </a:ext>
            </a:extLst>
          </p:cNvPr>
          <p:cNvPicPr>
            <a:picLocks noGrp="1" noChangeAspect="1"/>
          </p:cNvPicPr>
          <p:nvPr isPhoto="1"/>
        </p:nvPicPr>
        <p:blipFill rotWithShape="1">
          <a:blip r:embed="rId4" cstate="screen">
            <a:lum/>
            <a:extLst>
              <a:ext uri="{28A0092B-C50C-407E-A947-70E740481C1C}">
                <a14:useLocalDpi xmlns:a14="http://schemas.microsoft.com/office/drawing/2010/main"/>
              </a:ext>
            </a:extLst>
          </a:blip>
          <a:srcRect t="-4586"/>
          <a:stretch/>
        </p:blipFill>
        <p:spPr>
          <a:xfrm>
            <a:off x="-63469" y="8393"/>
            <a:ext cx="2978227" cy="599090"/>
          </a:xfrm>
          <a:prstGeom prst="rect">
            <a:avLst/>
          </a:prstGeom>
        </p:spPr>
      </p:pic>
      <p:sp>
        <p:nvSpPr>
          <p:cNvPr id="12" name="مربع نص 11">
            <a:extLst>
              <a:ext uri="{FF2B5EF4-FFF2-40B4-BE49-F238E27FC236}">
                <a16:creationId xmlns:a16="http://schemas.microsoft.com/office/drawing/2014/main" id="{F76EA1F9-DF74-4A06-883A-CFF00E79C56B}"/>
              </a:ext>
            </a:extLst>
          </p:cNvPr>
          <p:cNvSpPr txBox="1"/>
          <p:nvPr/>
        </p:nvSpPr>
        <p:spPr>
          <a:xfrm>
            <a:off x="3634320" y="5876602"/>
            <a:ext cx="1875297" cy="914481"/>
          </a:xfrm>
          <a:prstGeom prst="rect">
            <a:avLst/>
          </a:prstGeom>
          <a:noFill/>
        </p:spPr>
        <p:txBody>
          <a:bodyPr wrap="square" rtlCol="1">
            <a:spAutoFit/>
          </a:bodyPr>
          <a:lstStyle/>
          <a:p>
            <a:pPr algn="ctr">
              <a:lnSpc>
                <a:spcPct val="115000"/>
              </a:lnSpc>
              <a:spcAft>
                <a:spcPts val="1000"/>
              </a:spcAft>
            </a:pPr>
            <a:r>
              <a:rPr lang="ar-SA" sz="2400" b="1" dirty="0">
                <a:solidFill>
                  <a:srgbClr val="0000FF"/>
                </a:solidFill>
                <a:ea typeface="Times New Roman"/>
              </a:rPr>
              <a:t>محبتهم والاقتداء بهم</a:t>
            </a:r>
            <a:r>
              <a:rPr lang="ar-EG" sz="2400" b="1" dirty="0">
                <a:solidFill>
                  <a:srgbClr val="0000FF"/>
                </a:solidFill>
                <a:ea typeface="Times New Roman"/>
              </a:rPr>
              <a:t>     </a:t>
            </a:r>
            <a:endParaRPr lang="en-US" sz="2400" dirty="0">
              <a:solidFill>
                <a:srgbClr val="0000FF"/>
              </a:solidFill>
              <a:ea typeface="Times New Roman"/>
              <a:cs typeface="Arial"/>
            </a:endParaRPr>
          </a:p>
        </p:txBody>
      </p:sp>
      <p:sp>
        <p:nvSpPr>
          <p:cNvPr id="2" name="مستطيل: زوايا مستديرة 1">
            <a:extLst>
              <a:ext uri="{FF2B5EF4-FFF2-40B4-BE49-F238E27FC236}">
                <a16:creationId xmlns:a16="http://schemas.microsoft.com/office/drawing/2014/main" id="{F8F9EE9E-DC37-4E04-89C3-1C28E3C6155B}"/>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٢٨</a:t>
            </a:r>
          </a:p>
        </p:txBody>
      </p:sp>
    </p:spTree>
    <p:extLst>
      <p:ext uri="{BB962C8B-B14F-4D97-AF65-F5344CB8AC3E}">
        <p14:creationId xmlns:p14="http://schemas.microsoft.com/office/powerpoint/2010/main" val="63679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to="" calcmode="lin" valueType="num">
                                      <p:cBhvr>
                                        <p:cTn id="22" dur="1" fill="hold"/>
                                        <p:tgtEl>
                                          <p:spTgt spid="8"/>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to="" calcmode="lin" valueType="num">
                                      <p:cBhvr>
                                        <p:cTn id="27" dur="1" fill="hold"/>
                                        <p:tgtEl>
                                          <p:spTgt spid="9"/>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to="" calcmode="lin" valueType="num">
                                      <p:cBhvr>
                                        <p:cTn id="32" dur="1" fill="hold"/>
                                        <p:tgtEl>
                                          <p:spTgt spid="10"/>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to="" calcmode="lin" valueType="num">
                                      <p:cBhvr>
                                        <p:cTn id="37" dur="1" fill="hold"/>
                                        <p:tgtEl>
                                          <p:spTgt spid="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29-029">
            <a:extLst>
              <a:ext uri="{FF2B5EF4-FFF2-40B4-BE49-F238E27FC236}">
                <a16:creationId xmlns:a16="http://schemas.microsoft.com/office/drawing/2014/main" id="{C618F8A2-ACC9-4A8E-AD1A-7C8ABC5A4F51}"/>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مربع نص 3">
            <a:extLst>
              <a:ext uri="{FF2B5EF4-FFF2-40B4-BE49-F238E27FC236}">
                <a16:creationId xmlns:a16="http://schemas.microsoft.com/office/drawing/2014/main" id="{84A3BCC2-B5EF-4C12-A0BC-1B13D2C80544}"/>
              </a:ext>
            </a:extLst>
          </p:cNvPr>
          <p:cNvSpPr txBox="1"/>
          <p:nvPr/>
        </p:nvSpPr>
        <p:spPr>
          <a:xfrm>
            <a:off x="4572000" y="4402310"/>
            <a:ext cx="2786082" cy="489749"/>
          </a:xfrm>
          <a:prstGeom prst="rect">
            <a:avLst/>
          </a:prstGeom>
          <a:noFill/>
        </p:spPr>
        <p:txBody>
          <a:bodyPr wrap="square" rtlCol="1">
            <a:spAutoFit/>
          </a:bodyPr>
          <a:lstStyle/>
          <a:p>
            <a:pPr>
              <a:lnSpc>
                <a:spcPct val="115000"/>
              </a:lnSpc>
              <a:spcAft>
                <a:spcPts val="1000"/>
              </a:spcAft>
            </a:pPr>
            <a:r>
              <a:rPr lang="ar-EG" sz="2400" b="1" dirty="0">
                <a:solidFill>
                  <a:srgbClr val="0000FF"/>
                </a:solidFill>
                <a:ea typeface="Times New Roman"/>
              </a:rPr>
              <a:t>خديجة بنت خويلد</a:t>
            </a:r>
            <a:endParaRPr lang="en-US" sz="2400" dirty="0">
              <a:solidFill>
                <a:srgbClr val="0000FF"/>
              </a:solidFill>
              <a:ea typeface="Times New Roman"/>
              <a:cs typeface="Arial"/>
            </a:endParaRPr>
          </a:p>
        </p:txBody>
      </p:sp>
      <p:sp>
        <p:nvSpPr>
          <p:cNvPr id="5" name="مربع نص 4">
            <a:extLst>
              <a:ext uri="{FF2B5EF4-FFF2-40B4-BE49-F238E27FC236}">
                <a16:creationId xmlns:a16="http://schemas.microsoft.com/office/drawing/2014/main" id="{53B64EF3-CFB5-44E5-860C-6EEEC179AB50}"/>
              </a:ext>
            </a:extLst>
          </p:cNvPr>
          <p:cNvSpPr txBox="1"/>
          <p:nvPr/>
        </p:nvSpPr>
        <p:spPr>
          <a:xfrm>
            <a:off x="5072066" y="4710761"/>
            <a:ext cx="1923393" cy="489749"/>
          </a:xfrm>
          <a:prstGeom prst="rect">
            <a:avLst/>
          </a:prstGeom>
          <a:noFill/>
        </p:spPr>
        <p:txBody>
          <a:bodyPr wrap="square" rtlCol="1">
            <a:spAutoFit/>
          </a:bodyPr>
          <a:lstStyle/>
          <a:p>
            <a:pPr>
              <a:lnSpc>
                <a:spcPct val="115000"/>
              </a:lnSpc>
              <a:spcAft>
                <a:spcPts val="1000"/>
              </a:spcAft>
            </a:pPr>
            <a:r>
              <a:rPr lang="ar-SA" sz="2400" b="1" dirty="0">
                <a:solidFill>
                  <a:srgbClr val="0000FF"/>
                </a:solidFill>
                <a:ea typeface="Times New Roman"/>
              </a:rPr>
              <a:t>مكة المكرمة</a:t>
            </a:r>
            <a:endParaRPr lang="en-US" sz="2400" dirty="0">
              <a:solidFill>
                <a:srgbClr val="0000FF"/>
              </a:solidFill>
              <a:ea typeface="Times New Roman"/>
              <a:cs typeface="Arial"/>
            </a:endParaRPr>
          </a:p>
        </p:txBody>
      </p:sp>
      <p:sp>
        <p:nvSpPr>
          <p:cNvPr id="6" name="مربع نص 5">
            <a:extLst>
              <a:ext uri="{FF2B5EF4-FFF2-40B4-BE49-F238E27FC236}">
                <a16:creationId xmlns:a16="http://schemas.microsoft.com/office/drawing/2014/main" id="{2FFC4182-D8B2-4388-93EA-E0B2F372EE90}"/>
              </a:ext>
            </a:extLst>
          </p:cNvPr>
          <p:cNvSpPr txBox="1"/>
          <p:nvPr/>
        </p:nvSpPr>
        <p:spPr>
          <a:xfrm>
            <a:off x="3184634" y="4995885"/>
            <a:ext cx="4041421" cy="489749"/>
          </a:xfrm>
          <a:prstGeom prst="rect">
            <a:avLst/>
          </a:prstGeom>
          <a:noFill/>
        </p:spPr>
        <p:txBody>
          <a:bodyPr wrap="square" rtlCol="1">
            <a:spAutoFit/>
          </a:bodyPr>
          <a:lstStyle/>
          <a:p>
            <a:pPr>
              <a:lnSpc>
                <a:spcPct val="115000"/>
              </a:lnSpc>
              <a:spcAft>
                <a:spcPts val="1000"/>
              </a:spcAft>
            </a:pPr>
            <a:r>
              <a:rPr lang="ar-SA" sz="2400" b="1" dirty="0">
                <a:solidFill>
                  <a:srgbClr val="0000FF"/>
                </a:solidFill>
                <a:ea typeface="Times New Roman"/>
              </a:rPr>
              <a:t>قبل عام الفيل بخمس عشرة سنة</a:t>
            </a:r>
            <a:endParaRPr lang="en-US" sz="2400" dirty="0">
              <a:solidFill>
                <a:srgbClr val="0000FF"/>
              </a:solidFill>
              <a:ea typeface="Times New Roman"/>
              <a:cs typeface="Arial"/>
            </a:endParaRPr>
          </a:p>
        </p:txBody>
      </p:sp>
      <p:sp>
        <p:nvSpPr>
          <p:cNvPr id="7" name="مربع نص 6">
            <a:extLst>
              <a:ext uri="{FF2B5EF4-FFF2-40B4-BE49-F238E27FC236}">
                <a16:creationId xmlns:a16="http://schemas.microsoft.com/office/drawing/2014/main" id="{D20D3901-4237-4467-935E-0CEF19CDA2F0}"/>
              </a:ext>
            </a:extLst>
          </p:cNvPr>
          <p:cNvSpPr txBox="1"/>
          <p:nvPr/>
        </p:nvSpPr>
        <p:spPr>
          <a:xfrm>
            <a:off x="5550480" y="5311845"/>
            <a:ext cx="1675575" cy="489749"/>
          </a:xfrm>
          <a:prstGeom prst="rect">
            <a:avLst/>
          </a:prstGeom>
          <a:noFill/>
        </p:spPr>
        <p:txBody>
          <a:bodyPr wrap="square" rtlCol="1">
            <a:spAutoFit/>
          </a:bodyPr>
          <a:lstStyle/>
          <a:p>
            <a:pPr>
              <a:lnSpc>
                <a:spcPct val="115000"/>
              </a:lnSpc>
              <a:spcAft>
                <a:spcPts val="1000"/>
              </a:spcAft>
            </a:pPr>
            <a:r>
              <a:rPr lang="ar-SA" sz="2400" b="1" dirty="0">
                <a:solidFill>
                  <a:srgbClr val="0000FF"/>
                </a:solidFill>
                <a:ea typeface="Times New Roman"/>
              </a:rPr>
              <a:t>الطاهرة</a:t>
            </a:r>
            <a:endParaRPr lang="en-US" sz="2400" dirty="0">
              <a:solidFill>
                <a:srgbClr val="0000FF"/>
              </a:solidFill>
              <a:ea typeface="Times New Roman"/>
              <a:cs typeface="Arial"/>
            </a:endParaRPr>
          </a:p>
        </p:txBody>
      </p:sp>
      <p:sp>
        <p:nvSpPr>
          <p:cNvPr id="8" name="مربع نص 7">
            <a:extLst>
              <a:ext uri="{FF2B5EF4-FFF2-40B4-BE49-F238E27FC236}">
                <a16:creationId xmlns:a16="http://schemas.microsoft.com/office/drawing/2014/main" id="{418FC0B4-70A5-4BF7-B226-3C7BEF3FA43D}"/>
              </a:ext>
            </a:extLst>
          </p:cNvPr>
          <p:cNvSpPr txBox="1"/>
          <p:nvPr/>
        </p:nvSpPr>
        <p:spPr>
          <a:xfrm>
            <a:off x="5205344" y="5617559"/>
            <a:ext cx="2786082" cy="489749"/>
          </a:xfrm>
          <a:prstGeom prst="rect">
            <a:avLst/>
          </a:prstGeom>
          <a:noFill/>
        </p:spPr>
        <p:txBody>
          <a:bodyPr wrap="square" rtlCol="1">
            <a:spAutoFit/>
          </a:bodyPr>
          <a:lstStyle/>
          <a:p>
            <a:pPr>
              <a:lnSpc>
                <a:spcPct val="115000"/>
              </a:lnSpc>
              <a:spcAft>
                <a:spcPts val="1000"/>
              </a:spcAft>
            </a:pPr>
            <a:r>
              <a:rPr lang="ar-SA" sz="2400" b="1" dirty="0">
                <a:solidFill>
                  <a:srgbClr val="0000FF"/>
                </a:solidFill>
                <a:ea typeface="Times New Roman"/>
              </a:rPr>
              <a:t>أم المؤمنين</a:t>
            </a:r>
            <a:endParaRPr lang="en-US" sz="2400" dirty="0">
              <a:solidFill>
                <a:srgbClr val="0000FF"/>
              </a:solidFill>
              <a:ea typeface="Times New Roman"/>
              <a:cs typeface="Arial"/>
            </a:endParaRPr>
          </a:p>
        </p:txBody>
      </p:sp>
      <p:sp>
        <p:nvSpPr>
          <p:cNvPr id="9" name="مربع نص 8">
            <a:extLst>
              <a:ext uri="{FF2B5EF4-FFF2-40B4-BE49-F238E27FC236}">
                <a16:creationId xmlns:a16="http://schemas.microsoft.com/office/drawing/2014/main" id="{8080F37A-E9B8-4C7F-9C7C-D315A6D9698A}"/>
              </a:ext>
            </a:extLst>
          </p:cNvPr>
          <p:cNvSpPr txBox="1"/>
          <p:nvPr/>
        </p:nvSpPr>
        <p:spPr>
          <a:xfrm>
            <a:off x="2959243" y="5908470"/>
            <a:ext cx="6858048" cy="489749"/>
          </a:xfrm>
          <a:prstGeom prst="rect">
            <a:avLst/>
          </a:prstGeom>
          <a:noFill/>
        </p:spPr>
        <p:txBody>
          <a:bodyPr wrap="square" rtlCol="1">
            <a:spAutoFit/>
          </a:bodyPr>
          <a:lstStyle/>
          <a:p>
            <a:pPr>
              <a:lnSpc>
                <a:spcPct val="115000"/>
              </a:lnSpc>
              <a:spcAft>
                <a:spcPts val="1000"/>
              </a:spcAft>
            </a:pPr>
            <a:r>
              <a:rPr lang="ar-SA" sz="2400" b="1" dirty="0">
                <a:solidFill>
                  <a:srgbClr val="0000FF"/>
                </a:solidFill>
                <a:ea typeface="Times New Roman"/>
              </a:rPr>
              <a:t>أول من صدق الرسول وآزره وأيده</a:t>
            </a:r>
            <a:endParaRPr lang="en-US" sz="2400" dirty="0">
              <a:solidFill>
                <a:srgbClr val="0000FF"/>
              </a:solidFill>
              <a:ea typeface="Times New Roman"/>
              <a:cs typeface="Arial"/>
            </a:endParaRPr>
          </a:p>
        </p:txBody>
      </p:sp>
      <p:sp>
        <p:nvSpPr>
          <p:cNvPr id="10" name="مربع نص 9">
            <a:extLst>
              <a:ext uri="{FF2B5EF4-FFF2-40B4-BE49-F238E27FC236}">
                <a16:creationId xmlns:a16="http://schemas.microsoft.com/office/drawing/2014/main" id="{8A45DEB4-3B4D-49E4-9181-5FDEA8592309}"/>
              </a:ext>
            </a:extLst>
          </p:cNvPr>
          <p:cNvSpPr txBox="1"/>
          <p:nvPr/>
        </p:nvSpPr>
        <p:spPr>
          <a:xfrm>
            <a:off x="3786182" y="6276179"/>
            <a:ext cx="4071966" cy="489749"/>
          </a:xfrm>
          <a:prstGeom prst="rect">
            <a:avLst/>
          </a:prstGeom>
          <a:noFill/>
        </p:spPr>
        <p:txBody>
          <a:bodyPr wrap="square" rtlCol="1">
            <a:spAutoFit/>
          </a:bodyPr>
          <a:lstStyle/>
          <a:p>
            <a:pPr>
              <a:lnSpc>
                <a:spcPct val="115000"/>
              </a:lnSpc>
              <a:spcAft>
                <a:spcPts val="1000"/>
              </a:spcAft>
            </a:pPr>
            <a:r>
              <a:rPr lang="ar-EG" sz="2400" b="1" dirty="0">
                <a:solidFill>
                  <a:srgbClr val="0000FF"/>
                </a:solidFill>
                <a:ea typeface="Times New Roman"/>
              </a:rPr>
              <a:t>قبل الهجرة بثلاث سنوات</a:t>
            </a:r>
            <a:endParaRPr lang="en-US" sz="2400" dirty="0">
              <a:solidFill>
                <a:srgbClr val="0000FF"/>
              </a:solidFill>
              <a:ea typeface="Times New Roman"/>
              <a:cs typeface="Arial"/>
            </a:endParaRPr>
          </a:p>
        </p:txBody>
      </p:sp>
      <p:sp>
        <p:nvSpPr>
          <p:cNvPr id="11" name="مستطيل: زوايا مستديرة 10">
            <a:extLst>
              <a:ext uri="{FF2B5EF4-FFF2-40B4-BE49-F238E27FC236}">
                <a16:creationId xmlns:a16="http://schemas.microsoft.com/office/drawing/2014/main" id="{A068763E-896B-4C6D-BF02-29587CC7374F}"/>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٢٩</a:t>
            </a:r>
          </a:p>
        </p:txBody>
      </p:sp>
    </p:spTree>
    <p:extLst>
      <p:ext uri="{BB962C8B-B14F-4D97-AF65-F5344CB8AC3E}">
        <p14:creationId xmlns:p14="http://schemas.microsoft.com/office/powerpoint/2010/main" val="1730424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to="" calcmode="lin" valueType="num">
                                      <p:cBhvr>
                                        <p:cTn id="22" dur="1" fill="hold"/>
                                        <p:tgtEl>
                                          <p:spTgt spid="7"/>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to="" calcmode="lin" valueType="num">
                                      <p:cBhvr>
                                        <p:cTn id="27" dur="1" fill="hold"/>
                                        <p:tgtEl>
                                          <p:spTgt spid="8"/>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to="" calcmode="lin" valueType="num">
                                      <p:cBhvr>
                                        <p:cTn id="32" dur="1" fill="hold"/>
                                        <p:tgtEl>
                                          <p:spTgt spid="9"/>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to="" calcmode="lin" valueType="num">
                                      <p:cBhvr>
                                        <p:cTn id="37"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30-030">
            <a:extLst>
              <a:ext uri="{FF2B5EF4-FFF2-40B4-BE49-F238E27FC236}">
                <a16:creationId xmlns:a16="http://schemas.microsoft.com/office/drawing/2014/main" id="{B13016D7-16F6-440C-B491-E63AE76DD808}"/>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2" name="مربع نص 1">
            <a:extLst>
              <a:ext uri="{FF2B5EF4-FFF2-40B4-BE49-F238E27FC236}">
                <a16:creationId xmlns:a16="http://schemas.microsoft.com/office/drawing/2014/main" id="{1E0113CB-0539-40E0-BFB9-D2AC422D5FAD}"/>
              </a:ext>
            </a:extLst>
          </p:cNvPr>
          <p:cNvSpPr txBox="1"/>
          <p:nvPr/>
        </p:nvSpPr>
        <p:spPr>
          <a:xfrm>
            <a:off x="4201510" y="1349702"/>
            <a:ext cx="2399997" cy="461665"/>
          </a:xfrm>
          <a:prstGeom prst="rect">
            <a:avLst/>
          </a:prstGeom>
          <a:noFill/>
        </p:spPr>
        <p:txBody>
          <a:bodyPr wrap="square" rtlCol="1">
            <a:spAutoFit/>
          </a:bodyPr>
          <a:lstStyle/>
          <a:p>
            <a:r>
              <a:rPr lang="ar-SA" sz="2400" b="1" dirty="0">
                <a:solidFill>
                  <a:srgbClr val="FF0000"/>
                </a:solidFill>
              </a:rPr>
              <a:t>لغتي الجميلة</a:t>
            </a:r>
          </a:p>
        </p:txBody>
      </p:sp>
      <p:sp>
        <p:nvSpPr>
          <p:cNvPr id="4" name="مربع نص 3">
            <a:extLst>
              <a:ext uri="{FF2B5EF4-FFF2-40B4-BE49-F238E27FC236}">
                <a16:creationId xmlns:a16="http://schemas.microsoft.com/office/drawing/2014/main" id="{47DD4100-982F-45C6-8824-DE6054276269}"/>
              </a:ext>
            </a:extLst>
          </p:cNvPr>
          <p:cNvSpPr txBox="1"/>
          <p:nvPr/>
        </p:nvSpPr>
        <p:spPr>
          <a:xfrm>
            <a:off x="4587765" y="1825435"/>
            <a:ext cx="1334733" cy="461665"/>
          </a:xfrm>
          <a:prstGeom prst="rect">
            <a:avLst/>
          </a:prstGeom>
          <a:noFill/>
        </p:spPr>
        <p:txBody>
          <a:bodyPr wrap="square" rtlCol="1">
            <a:spAutoFit/>
          </a:bodyPr>
          <a:lstStyle/>
          <a:p>
            <a:r>
              <a:rPr lang="ar-SA" sz="2400" b="1" dirty="0">
                <a:solidFill>
                  <a:srgbClr val="FF0000"/>
                </a:solidFill>
              </a:rPr>
              <a:t>وحدتان</a:t>
            </a:r>
          </a:p>
        </p:txBody>
      </p:sp>
      <p:sp>
        <p:nvSpPr>
          <p:cNvPr id="5" name="مربع نص 4">
            <a:extLst>
              <a:ext uri="{FF2B5EF4-FFF2-40B4-BE49-F238E27FC236}">
                <a16:creationId xmlns:a16="http://schemas.microsoft.com/office/drawing/2014/main" id="{EA1F6328-A12F-49CA-9660-7EA03F181FF7}"/>
              </a:ext>
            </a:extLst>
          </p:cNvPr>
          <p:cNvSpPr txBox="1"/>
          <p:nvPr/>
        </p:nvSpPr>
        <p:spPr>
          <a:xfrm>
            <a:off x="2166428" y="2401414"/>
            <a:ext cx="3826410" cy="461665"/>
          </a:xfrm>
          <a:prstGeom prst="rect">
            <a:avLst/>
          </a:prstGeom>
          <a:noFill/>
        </p:spPr>
        <p:txBody>
          <a:bodyPr wrap="square" rtlCol="1">
            <a:spAutoFit/>
          </a:bodyPr>
          <a:lstStyle/>
          <a:p>
            <a:r>
              <a:rPr lang="ar-SA" sz="2400" b="1" dirty="0">
                <a:solidFill>
                  <a:srgbClr val="FF0000"/>
                </a:solidFill>
              </a:rPr>
              <a:t>أبو بكر الصديق - عمر بن الخطاب</a:t>
            </a:r>
          </a:p>
        </p:txBody>
      </p:sp>
      <p:sp>
        <p:nvSpPr>
          <p:cNvPr id="6" name="مربع نص 5">
            <a:extLst>
              <a:ext uri="{FF2B5EF4-FFF2-40B4-BE49-F238E27FC236}">
                <a16:creationId xmlns:a16="http://schemas.microsoft.com/office/drawing/2014/main" id="{7573BCDF-EF24-48E3-90E5-DC45B8CE703A}"/>
              </a:ext>
            </a:extLst>
          </p:cNvPr>
          <p:cNvSpPr txBox="1"/>
          <p:nvPr/>
        </p:nvSpPr>
        <p:spPr>
          <a:xfrm>
            <a:off x="1923392" y="2925923"/>
            <a:ext cx="4556235" cy="461665"/>
          </a:xfrm>
          <a:prstGeom prst="rect">
            <a:avLst/>
          </a:prstGeom>
          <a:noFill/>
        </p:spPr>
        <p:txBody>
          <a:bodyPr wrap="square" rtlCol="1">
            <a:spAutoFit/>
          </a:bodyPr>
          <a:lstStyle/>
          <a:p>
            <a:r>
              <a:rPr lang="ar-SA" sz="2400" b="1" dirty="0">
                <a:solidFill>
                  <a:srgbClr val="FF0000"/>
                </a:solidFill>
              </a:rPr>
              <a:t>رائع وبه العديد من المعلومات المفيدة</a:t>
            </a:r>
          </a:p>
        </p:txBody>
      </p:sp>
      <p:sp>
        <p:nvSpPr>
          <p:cNvPr id="7" name="مستطيل: زوايا مستديرة 6">
            <a:extLst>
              <a:ext uri="{FF2B5EF4-FFF2-40B4-BE49-F238E27FC236}">
                <a16:creationId xmlns:a16="http://schemas.microsoft.com/office/drawing/2014/main" id="{24654F29-85B3-4FB2-9DCF-69C065793552}"/>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٣٠</a:t>
            </a:r>
          </a:p>
        </p:txBody>
      </p:sp>
    </p:spTree>
    <p:extLst>
      <p:ext uri="{BB962C8B-B14F-4D97-AF65-F5344CB8AC3E}">
        <p14:creationId xmlns:p14="http://schemas.microsoft.com/office/powerpoint/2010/main" val="399222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31-031">
            <a:extLst>
              <a:ext uri="{FF2B5EF4-FFF2-40B4-BE49-F238E27FC236}">
                <a16:creationId xmlns:a16="http://schemas.microsoft.com/office/drawing/2014/main" id="{B350C2E1-144E-48A0-8FCC-6A370318C460}"/>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4" name="مستطيل: زوايا مستديرة 3">
            <a:extLst>
              <a:ext uri="{FF2B5EF4-FFF2-40B4-BE49-F238E27FC236}">
                <a16:creationId xmlns:a16="http://schemas.microsoft.com/office/drawing/2014/main" id="{5B227B6B-593C-45FB-9A8C-8EA1625B2328}"/>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٣١</a:t>
            </a:r>
          </a:p>
        </p:txBody>
      </p:sp>
    </p:spTree>
    <p:extLst>
      <p:ext uri="{BB962C8B-B14F-4D97-AF65-F5344CB8AC3E}">
        <p14:creationId xmlns:p14="http://schemas.microsoft.com/office/powerpoint/2010/main" val="660504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32-032">
            <a:extLst>
              <a:ext uri="{FF2B5EF4-FFF2-40B4-BE49-F238E27FC236}">
                <a16:creationId xmlns:a16="http://schemas.microsoft.com/office/drawing/2014/main" id="{AA3EBBE8-B1BB-4D53-92ED-AE31FC37DA5D}"/>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44450" y="0"/>
            <a:ext cx="9232900" cy="6858000"/>
          </a:xfrm>
          <a:prstGeom prst="rect">
            <a:avLst/>
          </a:prstGeom>
        </p:spPr>
      </p:pic>
      <p:sp>
        <p:nvSpPr>
          <p:cNvPr id="4" name="مربع نص 3">
            <a:extLst>
              <a:ext uri="{FF2B5EF4-FFF2-40B4-BE49-F238E27FC236}">
                <a16:creationId xmlns:a16="http://schemas.microsoft.com/office/drawing/2014/main" id="{955DC161-B668-44A4-9613-A003F1724411}"/>
              </a:ext>
            </a:extLst>
          </p:cNvPr>
          <p:cNvSpPr txBox="1"/>
          <p:nvPr/>
        </p:nvSpPr>
        <p:spPr>
          <a:xfrm>
            <a:off x="7151244" y="3828650"/>
            <a:ext cx="504056" cy="769441"/>
          </a:xfrm>
          <a:prstGeom prst="rect">
            <a:avLst/>
          </a:prstGeom>
          <a:noFill/>
        </p:spPr>
        <p:txBody>
          <a:bodyPr wrap="square" rtlCol="1">
            <a:spAutoFit/>
          </a:bodyPr>
          <a:lstStyle/>
          <a:p>
            <a:r>
              <a:rPr lang="ar-SA" sz="4400" b="1" dirty="0">
                <a:solidFill>
                  <a:srgbClr val="FF0000"/>
                </a:solidFill>
              </a:rPr>
              <a:t>١</a:t>
            </a:r>
          </a:p>
        </p:txBody>
      </p:sp>
      <p:sp>
        <p:nvSpPr>
          <p:cNvPr id="5" name="مربع نص 4">
            <a:extLst>
              <a:ext uri="{FF2B5EF4-FFF2-40B4-BE49-F238E27FC236}">
                <a16:creationId xmlns:a16="http://schemas.microsoft.com/office/drawing/2014/main" id="{1AECD520-5D29-451E-B830-14C27348962A}"/>
              </a:ext>
            </a:extLst>
          </p:cNvPr>
          <p:cNvSpPr txBox="1"/>
          <p:nvPr/>
        </p:nvSpPr>
        <p:spPr>
          <a:xfrm>
            <a:off x="7151244" y="1696757"/>
            <a:ext cx="504056" cy="769441"/>
          </a:xfrm>
          <a:prstGeom prst="rect">
            <a:avLst/>
          </a:prstGeom>
          <a:noFill/>
        </p:spPr>
        <p:txBody>
          <a:bodyPr wrap="square" rtlCol="1">
            <a:spAutoFit/>
          </a:bodyPr>
          <a:lstStyle/>
          <a:p>
            <a:r>
              <a:rPr lang="ar-SA" sz="4400" b="1" dirty="0">
                <a:solidFill>
                  <a:srgbClr val="FF0000"/>
                </a:solidFill>
              </a:rPr>
              <a:t>٢</a:t>
            </a:r>
          </a:p>
        </p:txBody>
      </p:sp>
      <p:sp>
        <p:nvSpPr>
          <p:cNvPr id="6" name="مربع نص 5">
            <a:extLst>
              <a:ext uri="{FF2B5EF4-FFF2-40B4-BE49-F238E27FC236}">
                <a16:creationId xmlns:a16="http://schemas.microsoft.com/office/drawing/2014/main" id="{CD1E8FAE-A6BA-46FD-B24D-D1C0FC14AC6A}"/>
              </a:ext>
            </a:extLst>
          </p:cNvPr>
          <p:cNvSpPr txBox="1"/>
          <p:nvPr/>
        </p:nvSpPr>
        <p:spPr>
          <a:xfrm>
            <a:off x="7151244" y="2792723"/>
            <a:ext cx="504056" cy="769441"/>
          </a:xfrm>
          <a:prstGeom prst="rect">
            <a:avLst/>
          </a:prstGeom>
          <a:noFill/>
        </p:spPr>
        <p:txBody>
          <a:bodyPr wrap="square" rtlCol="1">
            <a:spAutoFit/>
          </a:bodyPr>
          <a:lstStyle/>
          <a:p>
            <a:r>
              <a:rPr lang="ar-SA" sz="4400" b="1" dirty="0">
                <a:solidFill>
                  <a:srgbClr val="FF0000"/>
                </a:solidFill>
              </a:rPr>
              <a:t>٣</a:t>
            </a:r>
          </a:p>
        </p:txBody>
      </p:sp>
      <p:sp>
        <p:nvSpPr>
          <p:cNvPr id="7" name="مربع نص 6">
            <a:extLst>
              <a:ext uri="{FF2B5EF4-FFF2-40B4-BE49-F238E27FC236}">
                <a16:creationId xmlns:a16="http://schemas.microsoft.com/office/drawing/2014/main" id="{6981C1F5-D589-441D-B037-04AC1F204DF5}"/>
              </a:ext>
            </a:extLst>
          </p:cNvPr>
          <p:cNvSpPr txBox="1"/>
          <p:nvPr/>
        </p:nvSpPr>
        <p:spPr>
          <a:xfrm>
            <a:off x="7151244" y="3267954"/>
            <a:ext cx="504056" cy="769441"/>
          </a:xfrm>
          <a:prstGeom prst="rect">
            <a:avLst/>
          </a:prstGeom>
          <a:noFill/>
        </p:spPr>
        <p:txBody>
          <a:bodyPr wrap="square" rtlCol="1">
            <a:spAutoFit/>
          </a:bodyPr>
          <a:lstStyle/>
          <a:p>
            <a:r>
              <a:rPr lang="ar-SA" sz="4400" b="1" dirty="0">
                <a:solidFill>
                  <a:srgbClr val="FF0000"/>
                </a:solidFill>
              </a:rPr>
              <a:t>٤</a:t>
            </a:r>
          </a:p>
        </p:txBody>
      </p:sp>
      <p:sp>
        <p:nvSpPr>
          <p:cNvPr id="8" name="مربع نص 7">
            <a:extLst>
              <a:ext uri="{FF2B5EF4-FFF2-40B4-BE49-F238E27FC236}">
                <a16:creationId xmlns:a16="http://schemas.microsoft.com/office/drawing/2014/main" id="{17A1E0B2-0B0D-4C2F-8906-5319900A5B31}"/>
              </a:ext>
            </a:extLst>
          </p:cNvPr>
          <p:cNvSpPr txBox="1"/>
          <p:nvPr/>
        </p:nvSpPr>
        <p:spPr>
          <a:xfrm>
            <a:off x="7151244" y="2267439"/>
            <a:ext cx="504056" cy="769441"/>
          </a:xfrm>
          <a:prstGeom prst="rect">
            <a:avLst/>
          </a:prstGeom>
          <a:noFill/>
        </p:spPr>
        <p:txBody>
          <a:bodyPr wrap="square" rtlCol="1">
            <a:spAutoFit/>
          </a:bodyPr>
          <a:lstStyle/>
          <a:p>
            <a:r>
              <a:rPr lang="ar-SA" sz="4400" b="1" dirty="0">
                <a:solidFill>
                  <a:srgbClr val="FF0000"/>
                </a:solidFill>
              </a:rPr>
              <a:t>٥</a:t>
            </a:r>
          </a:p>
        </p:txBody>
      </p:sp>
      <p:sp>
        <p:nvSpPr>
          <p:cNvPr id="9" name="مربع نص 8">
            <a:extLst>
              <a:ext uri="{FF2B5EF4-FFF2-40B4-BE49-F238E27FC236}">
                <a16:creationId xmlns:a16="http://schemas.microsoft.com/office/drawing/2014/main" id="{A686DF0B-A92C-4344-9971-80D59E90143D}"/>
              </a:ext>
            </a:extLst>
          </p:cNvPr>
          <p:cNvSpPr txBox="1"/>
          <p:nvPr/>
        </p:nvSpPr>
        <p:spPr>
          <a:xfrm>
            <a:off x="7151244" y="1192701"/>
            <a:ext cx="504056" cy="769441"/>
          </a:xfrm>
          <a:prstGeom prst="rect">
            <a:avLst/>
          </a:prstGeom>
          <a:noFill/>
        </p:spPr>
        <p:txBody>
          <a:bodyPr wrap="square" rtlCol="1">
            <a:spAutoFit/>
          </a:bodyPr>
          <a:lstStyle/>
          <a:p>
            <a:r>
              <a:rPr lang="ar-SA" sz="4400" b="1" dirty="0">
                <a:solidFill>
                  <a:srgbClr val="FF0000"/>
                </a:solidFill>
              </a:rPr>
              <a:t>٦</a:t>
            </a:r>
          </a:p>
        </p:txBody>
      </p:sp>
      <p:sp>
        <p:nvSpPr>
          <p:cNvPr id="10" name="مربع نص 9">
            <a:extLst>
              <a:ext uri="{FF2B5EF4-FFF2-40B4-BE49-F238E27FC236}">
                <a16:creationId xmlns:a16="http://schemas.microsoft.com/office/drawing/2014/main" id="{A5632BF1-FD2E-494C-BCA7-98A527450CF9}"/>
              </a:ext>
            </a:extLst>
          </p:cNvPr>
          <p:cNvSpPr txBox="1"/>
          <p:nvPr/>
        </p:nvSpPr>
        <p:spPr>
          <a:xfrm>
            <a:off x="7151244" y="4361622"/>
            <a:ext cx="504056" cy="769441"/>
          </a:xfrm>
          <a:prstGeom prst="rect">
            <a:avLst/>
          </a:prstGeom>
          <a:noFill/>
        </p:spPr>
        <p:txBody>
          <a:bodyPr wrap="square" rtlCol="1">
            <a:spAutoFit/>
          </a:bodyPr>
          <a:lstStyle/>
          <a:p>
            <a:r>
              <a:rPr lang="ar-SA" sz="4400" b="1" dirty="0">
                <a:solidFill>
                  <a:srgbClr val="FF0000"/>
                </a:solidFill>
              </a:rPr>
              <a:t>٧</a:t>
            </a:r>
          </a:p>
        </p:txBody>
      </p:sp>
      <p:sp>
        <p:nvSpPr>
          <p:cNvPr id="11" name="مستطيل: زوايا مستديرة 10">
            <a:extLst>
              <a:ext uri="{FF2B5EF4-FFF2-40B4-BE49-F238E27FC236}">
                <a16:creationId xmlns:a16="http://schemas.microsoft.com/office/drawing/2014/main" id="{2B6BFE51-1C98-47E3-B239-39337FDAB4F1}"/>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٣٢</a:t>
            </a:r>
          </a:p>
        </p:txBody>
      </p:sp>
    </p:spTree>
    <p:extLst>
      <p:ext uri="{BB962C8B-B14F-4D97-AF65-F5344CB8AC3E}">
        <p14:creationId xmlns:p14="http://schemas.microsoft.com/office/powerpoint/2010/main" val="182680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33-033">
            <a:extLst>
              <a:ext uri="{FF2B5EF4-FFF2-40B4-BE49-F238E27FC236}">
                <a16:creationId xmlns:a16="http://schemas.microsoft.com/office/drawing/2014/main" id="{891E43A1-EFCD-4932-BFCD-6C1E7CC254C3}"/>
              </a:ext>
            </a:extLst>
          </p:cNvPr>
          <p:cNvPicPr>
            <a:picLocks noGrp="1" noChangeAspect="1"/>
          </p:cNvPicPr>
          <p:nvPr isPhoto="1"/>
        </p:nvPicPr>
        <p:blipFill>
          <a:blip r:embed="rId6" cstate="screen">
            <a:lum/>
            <a:extLst>
              <a:ext uri="{28A0092B-C50C-407E-A947-70E740481C1C}">
                <a14:useLocalDpi xmlns:a14="http://schemas.microsoft.com/office/drawing/2010/main"/>
              </a:ext>
            </a:extLst>
          </a:blip>
          <a:stretch>
            <a:fillRect/>
          </a:stretch>
        </p:blipFill>
        <p:spPr>
          <a:xfrm>
            <a:off x="0" y="0"/>
            <a:ext cx="9143999" cy="6858000"/>
          </a:xfrm>
          <a:prstGeom prst="rect">
            <a:avLst/>
          </a:prstGeom>
        </p:spPr>
      </p:pic>
      <p:sp>
        <p:nvSpPr>
          <p:cNvPr id="2" name="مستطيل 1">
            <a:extLst>
              <a:ext uri="{FF2B5EF4-FFF2-40B4-BE49-F238E27FC236}">
                <a16:creationId xmlns:a16="http://schemas.microsoft.com/office/drawing/2014/main" id="{BDC11B51-D998-4731-92E1-255864AA4818}"/>
              </a:ext>
            </a:extLst>
          </p:cNvPr>
          <p:cNvSpPr/>
          <p:nvPr/>
        </p:nvSpPr>
        <p:spPr>
          <a:xfrm>
            <a:off x="2317531" y="484235"/>
            <a:ext cx="5990897" cy="18332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4" name="صورة 3" descr="لغتي الجميلة سادس فصل اول -1443-033-033">
            <a:extLst>
              <a:ext uri="{FF2B5EF4-FFF2-40B4-BE49-F238E27FC236}">
                <a16:creationId xmlns:a16="http://schemas.microsoft.com/office/drawing/2014/main" id="{D9901CA1-B2AF-40B6-80C4-6BFB518F11F5}"/>
              </a:ext>
            </a:extLst>
          </p:cNvPr>
          <p:cNvPicPr>
            <a:picLocks noGrp="1" noChangeAspect="1"/>
          </p:cNvPicPr>
          <p:nvPr isPhoto="1"/>
        </p:nvPicPr>
        <p:blipFill rotWithShape="1">
          <a:blip r:embed="rId7" cstate="screen">
            <a:lum/>
            <a:extLst>
              <a:ext uri="{28A0092B-C50C-407E-A947-70E740481C1C}">
                <a14:useLocalDpi xmlns:a14="http://schemas.microsoft.com/office/drawing/2010/main"/>
              </a:ext>
            </a:extLst>
          </a:blip>
          <a:srcRect/>
          <a:stretch/>
        </p:blipFill>
        <p:spPr>
          <a:xfrm>
            <a:off x="4202182" y="484235"/>
            <a:ext cx="3405353" cy="1659876"/>
          </a:xfrm>
          <a:prstGeom prst="rect">
            <a:avLst/>
          </a:prstGeom>
        </p:spPr>
      </p:pic>
      <p:pic>
        <p:nvPicPr>
          <p:cNvPr id="5" name="صورة 4" descr="لغتي الجميلة سادس فصل اول -1443-033-033">
            <a:extLst>
              <a:ext uri="{FF2B5EF4-FFF2-40B4-BE49-F238E27FC236}">
                <a16:creationId xmlns:a16="http://schemas.microsoft.com/office/drawing/2014/main" id="{44A41B19-A439-4F8C-832F-B0E90552997A}"/>
              </a:ext>
            </a:extLst>
          </p:cNvPr>
          <p:cNvPicPr>
            <a:picLocks noGrp="1" noChangeAspect="1"/>
          </p:cNvPicPr>
          <p:nvPr isPhoto="1"/>
        </p:nvPicPr>
        <p:blipFill rotWithShape="1">
          <a:blip r:embed="rId8" cstate="screen">
            <a:lum/>
            <a:extLst>
              <a:ext uri="{28A0092B-C50C-407E-A947-70E740481C1C}">
                <a14:useLocalDpi xmlns:a14="http://schemas.microsoft.com/office/drawing/2010/main"/>
              </a:ext>
            </a:extLst>
          </a:blip>
          <a:srcRect/>
          <a:stretch/>
        </p:blipFill>
        <p:spPr>
          <a:xfrm>
            <a:off x="-1" y="2144111"/>
            <a:ext cx="9143999" cy="4713889"/>
          </a:xfrm>
          <a:prstGeom prst="rect">
            <a:avLst/>
          </a:prstGeom>
        </p:spPr>
      </p:pic>
      <p:pic>
        <p:nvPicPr>
          <p:cNvPr id="6" name="صورة 5" descr="لغتي الجميلة سادس فصل اول -1443-033-033">
            <a:extLst>
              <a:ext uri="{FF2B5EF4-FFF2-40B4-BE49-F238E27FC236}">
                <a16:creationId xmlns:a16="http://schemas.microsoft.com/office/drawing/2014/main" id="{E0060B91-5FA7-4180-BFFF-A9215AE21ED3}"/>
              </a:ext>
            </a:extLst>
          </p:cNvPr>
          <p:cNvPicPr>
            <a:picLocks noGrp="1" noChangeAspect="1"/>
          </p:cNvPicPr>
          <p:nvPr isPhoto="1"/>
        </p:nvPicPr>
        <p:blipFill rotWithShape="1">
          <a:blip r:embed="rId9" cstate="screen">
            <a:lum/>
            <a:extLst>
              <a:ext uri="{28A0092B-C50C-407E-A947-70E740481C1C}">
                <a14:useLocalDpi xmlns:a14="http://schemas.microsoft.com/office/drawing/2010/main"/>
              </a:ext>
            </a:extLst>
          </a:blip>
          <a:srcRect/>
          <a:stretch/>
        </p:blipFill>
        <p:spPr>
          <a:xfrm>
            <a:off x="-110227" y="121589"/>
            <a:ext cx="2665721" cy="2396358"/>
          </a:xfrm>
          <a:prstGeom prst="rect">
            <a:avLst/>
          </a:prstGeom>
        </p:spPr>
      </p:pic>
      <p:sp>
        <p:nvSpPr>
          <p:cNvPr id="7" name="مستطيل: زوايا مستديرة 6">
            <a:extLst>
              <a:ext uri="{FF2B5EF4-FFF2-40B4-BE49-F238E27FC236}">
                <a16:creationId xmlns:a16="http://schemas.microsoft.com/office/drawing/2014/main" id="{32D23559-DA73-4CED-B792-1B9FA306ADAE}"/>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٣٣</a:t>
            </a:r>
          </a:p>
        </p:txBody>
      </p:sp>
      <p:pic>
        <p:nvPicPr>
          <p:cNvPr id="10" name="صورة 9" descr="لغتي الجميلة سادس فصل اول -1443-033-033">
            <a:extLst>
              <a:ext uri="{FF2B5EF4-FFF2-40B4-BE49-F238E27FC236}">
                <a16:creationId xmlns:a16="http://schemas.microsoft.com/office/drawing/2014/main" id="{1892E85E-FE40-4C9B-BDED-E29DDBC5E9F5}"/>
              </a:ext>
            </a:extLst>
          </p:cNvPr>
          <p:cNvPicPr>
            <a:picLocks noGrp="1" noChangeAspect="1"/>
          </p:cNvPicPr>
          <p:nvPr isPhoto="1"/>
        </p:nvPicPr>
        <p:blipFill rotWithShape="1">
          <a:blip r:embed="rId10" cstate="screen">
            <a:lum/>
            <a:extLst>
              <a:ext uri="{28A0092B-C50C-407E-A947-70E740481C1C}">
                <a14:useLocalDpi xmlns:a14="http://schemas.microsoft.com/office/drawing/2010/main"/>
              </a:ext>
            </a:extLst>
          </a:blip>
          <a:srcRect/>
          <a:stretch/>
        </p:blipFill>
        <p:spPr>
          <a:xfrm>
            <a:off x="156926" y="1565463"/>
            <a:ext cx="1325034" cy="257497"/>
          </a:xfrm>
          <a:prstGeom prst="rect">
            <a:avLst/>
          </a:prstGeom>
        </p:spPr>
      </p:pic>
      <p:pic>
        <p:nvPicPr>
          <p:cNvPr id="13" name="صورة 12" descr="لغتي الجميلة سادس فصل اول -1443-033-033">
            <a:extLst>
              <a:ext uri="{FF2B5EF4-FFF2-40B4-BE49-F238E27FC236}">
                <a16:creationId xmlns:a16="http://schemas.microsoft.com/office/drawing/2014/main" id="{74DC100E-7200-480D-91EF-ADDDDB5B47AD}"/>
              </a:ext>
            </a:extLst>
          </p:cNvPr>
          <p:cNvPicPr>
            <a:picLocks noGrp="1" noChangeAspect="1"/>
          </p:cNvPicPr>
          <p:nvPr isPhoto="1"/>
        </p:nvPicPr>
        <p:blipFill rotWithShape="1">
          <a:blip r:embed="rId11" cstate="screen">
            <a:lum/>
            <a:extLst>
              <a:ext uri="{28A0092B-C50C-407E-A947-70E740481C1C}">
                <a14:useLocalDpi xmlns:a14="http://schemas.microsoft.com/office/drawing/2010/main"/>
              </a:ext>
            </a:extLst>
          </a:blip>
          <a:srcRect/>
          <a:stretch/>
        </p:blipFill>
        <p:spPr>
          <a:xfrm>
            <a:off x="-110227" y="1570243"/>
            <a:ext cx="2665721" cy="1221474"/>
          </a:xfrm>
          <a:prstGeom prst="rect">
            <a:avLst/>
          </a:prstGeom>
        </p:spPr>
      </p:pic>
      <p:pic>
        <p:nvPicPr>
          <p:cNvPr id="9" name="صورة 8" descr="لغتي الجميلة سادس فصل اول -1443-033-033">
            <a:extLst>
              <a:ext uri="{FF2B5EF4-FFF2-40B4-BE49-F238E27FC236}">
                <a16:creationId xmlns:a16="http://schemas.microsoft.com/office/drawing/2014/main" id="{215D45BD-D6BE-46C0-BC0B-4B74B753D39B}"/>
              </a:ext>
            </a:extLst>
          </p:cNvPr>
          <p:cNvPicPr>
            <a:picLocks noGrp="1" noChangeAspect="1"/>
          </p:cNvPicPr>
          <p:nvPr isPhoto="1"/>
        </p:nvPicPr>
        <p:blipFill rotWithShape="1">
          <a:blip r:embed="rId12" cstate="screen">
            <a:lum/>
            <a:extLst>
              <a:ext uri="{28A0092B-C50C-407E-A947-70E740481C1C}">
                <a14:useLocalDpi xmlns:a14="http://schemas.microsoft.com/office/drawing/2010/main"/>
              </a:ext>
            </a:extLst>
          </a:blip>
          <a:srcRect/>
          <a:stretch/>
        </p:blipFill>
        <p:spPr>
          <a:xfrm>
            <a:off x="156926" y="1612630"/>
            <a:ext cx="1325034" cy="232590"/>
          </a:xfrm>
          <a:prstGeom prst="rect">
            <a:avLst/>
          </a:prstGeom>
        </p:spPr>
      </p:pic>
      <p:pic>
        <p:nvPicPr>
          <p:cNvPr id="11" name="صورة 10" descr="لغتي الجميلة سادس فصل اول -1443-033-033">
            <a:extLst>
              <a:ext uri="{FF2B5EF4-FFF2-40B4-BE49-F238E27FC236}">
                <a16:creationId xmlns:a16="http://schemas.microsoft.com/office/drawing/2014/main" id="{910D58A7-CA01-4493-8373-1D37AC858E91}"/>
              </a:ext>
            </a:extLst>
          </p:cNvPr>
          <p:cNvPicPr>
            <a:picLocks noGrp="1" noChangeAspect="1"/>
          </p:cNvPicPr>
          <p:nvPr isPhoto="1"/>
        </p:nvPicPr>
        <p:blipFill rotWithShape="1">
          <a:blip r:embed="rId13" cstate="screen">
            <a:lum/>
            <a:extLst>
              <a:ext uri="{28A0092B-C50C-407E-A947-70E740481C1C}">
                <a14:useLocalDpi xmlns:a14="http://schemas.microsoft.com/office/drawing/2010/main"/>
              </a:ext>
            </a:extLst>
          </a:blip>
          <a:srcRect/>
          <a:stretch/>
        </p:blipFill>
        <p:spPr>
          <a:xfrm>
            <a:off x="171887" y="2131612"/>
            <a:ext cx="1279413" cy="257498"/>
          </a:xfrm>
          <a:prstGeom prst="rect">
            <a:avLst/>
          </a:prstGeom>
        </p:spPr>
      </p:pic>
      <p:pic>
        <p:nvPicPr>
          <p:cNvPr id="12" name="صورة 11" descr="لغتي الجميلة سادس فصل اول -1443-033-033">
            <a:extLst>
              <a:ext uri="{FF2B5EF4-FFF2-40B4-BE49-F238E27FC236}">
                <a16:creationId xmlns:a16="http://schemas.microsoft.com/office/drawing/2014/main" id="{15C90F19-7591-4AD8-A3E9-1CF6A4EA6C9A}"/>
              </a:ext>
            </a:extLst>
          </p:cNvPr>
          <p:cNvPicPr>
            <a:picLocks noGrp="1" noChangeAspect="1"/>
          </p:cNvPicPr>
          <p:nvPr isPhoto="1"/>
        </p:nvPicPr>
        <p:blipFill rotWithShape="1">
          <a:blip r:embed="rId14" cstate="screen">
            <a:lum/>
            <a:extLst>
              <a:ext uri="{28A0092B-C50C-407E-A947-70E740481C1C}">
                <a14:useLocalDpi xmlns:a14="http://schemas.microsoft.com/office/drawing/2010/main"/>
              </a:ext>
            </a:extLst>
          </a:blip>
          <a:srcRect/>
          <a:stretch/>
        </p:blipFill>
        <p:spPr>
          <a:xfrm>
            <a:off x="1451300" y="1291693"/>
            <a:ext cx="811117" cy="280356"/>
          </a:xfrm>
          <a:prstGeom prst="rect">
            <a:avLst/>
          </a:prstGeom>
        </p:spPr>
      </p:pic>
      <p:pic>
        <p:nvPicPr>
          <p:cNvPr id="14" name="صورة 13" descr="لغتي الجميلة سادس فصل اول -1443-033-033">
            <a:extLst>
              <a:ext uri="{FF2B5EF4-FFF2-40B4-BE49-F238E27FC236}">
                <a16:creationId xmlns:a16="http://schemas.microsoft.com/office/drawing/2014/main" id="{7B131BF1-667B-462C-B719-5DC061799EA7}"/>
              </a:ext>
            </a:extLst>
          </p:cNvPr>
          <p:cNvPicPr>
            <a:picLocks noGrp="1" noChangeAspect="1"/>
          </p:cNvPicPr>
          <p:nvPr isPhoto="1"/>
        </p:nvPicPr>
        <p:blipFill rotWithShape="1">
          <a:blip r:embed="rId14" cstate="screen">
            <a:lum/>
            <a:extLst>
              <a:ext uri="{28A0092B-C50C-407E-A947-70E740481C1C}">
                <a14:useLocalDpi xmlns:a14="http://schemas.microsoft.com/office/drawing/2010/main"/>
              </a:ext>
            </a:extLst>
          </a:blip>
          <a:srcRect/>
          <a:stretch/>
        </p:blipFill>
        <p:spPr>
          <a:xfrm>
            <a:off x="669421" y="2407897"/>
            <a:ext cx="811117" cy="280356"/>
          </a:xfrm>
          <a:prstGeom prst="rect">
            <a:avLst/>
          </a:prstGeom>
        </p:spPr>
      </p:pic>
      <p:pic>
        <p:nvPicPr>
          <p:cNvPr id="15" name="صورة 14" descr="لغتي الجميلة سادس فصل اول -1443-033-033">
            <a:extLst>
              <a:ext uri="{FF2B5EF4-FFF2-40B4-BE49-F238E27FC236}">
                <a16:creationId xmlns:a16="http://schemas.microsoft.com/office/drawing/2014/main" id="{1D58918C-3EFA-47B9-BD59-4F68E942976A}"/>
              </a:ext>
            </a:extLst>
          </p:cNvPr>
          <p:cNvPicPr>
            <a:picLocks noGrp="1" noChangeAspect="1"/>
          </p:cNvPicPr>
          <p:nvPr isPhoto="1"/>
        </p:nvPicPr>
        <p:blipFill rotWithShape="1">
          <a:blip r:embed="rId15" cstate="screen">
            <a:lum/>
            <a:extLst>
              <a:ext uri="{28A0092B-C50C-407E-A947-70E740481C1C}">
                <a14:useLocalDpi xmlns:a14="http://schemas.microsoft.com/office/drawing/2010/main"/>
              </a:ext>
            </a:extLst>
          </a:blip>
          <a:srcRect/>
          <a:stretch/>
        </p:blipFill>
        <p:spPr>
          <a:xfrm>
            <a:off x="169153" y="1864006"/>
            <a:ext cx="1325034" cy="265216"/>
          </a:xfrm>
          <a:prstGeom prst="rect">
            <a:avLst/>
          </a:prstGeom>
        </p:spPr>
      </p:pic>
      <p:pic>
        <p:nvPicPr>
          <p:cNvPr id="16" name="1">
            <a:hlinkClick r:id="" action="ppaction://media"/>
            <a:extLst>
              <a:ext uri="{FF2B5EF4-FFF2-40B4-BE49-F238E27FC236}">
                <a16:creationId xmlns:a16="http://schemas.microsoft.com/office/drawing/2014/main" id="{4D80370F-7FF8-4328-8230-2400E8F7719F}"/>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2933260" y="1534511"/>
            <a:ext cx="609600" cy="609600"/>
          </a:xfrm>
          <a:prstGeom prst="rect">
            <a:avLst/>
          </a:prstGeom>
        </p:spPr>
      </p:pic>
      <p:pic>
        <p:nvPicPr>
          <p:cNvPr id="17" name="2">
            <a:hlinkClick r:id="" action="ppaction://media"/>
            <a:extLst>
              <a:ext uri="{FF2B5EF4-FFF2-40B4-BE49-F238E27FC236}">
                <a16:creationId xmlns:a16="http://schemas.microsoft.com/office/drawing/2014/main" id="{A64F4087-7000-4436-AA7A-4D1C021B06D5}"/>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2910016" y="612667"/>
            <a:ext cx="609600" cy="609600"/>
          </a:xfrm>
          <a:prstGeom prst="rect">
            <a:avLst/>
          </a:prstGeom>
        </p:spPr>
      </p:pic>
    </p:spTree>
    <p:extLst>
      <p:ext uri="{BB962C8B-B14F-4D97-AF65-F5344CB8AC3E}">
        <p14:creationId xmlns:p14="http://schemas.microsoft.com/office/powerpoint/2010/main" val="13691786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848" fill="hold"/>
                                        <p:tgtEl>
                                          <p:spTgt spid="17"/>
                                        </p:tgtEl>
                                      </p:cBhvr>
                                    </p:cmd>
                                  </p:childTnLst>
                                </p:cTn>
                              </p:par>
                            </p:childTnLst>
                          </p:cTn>
                        </p:par>
                      </p:childTnLst>
                    </p:cTn>
                  </p:par>
                </p:childTnLst>
              </p:cTn>
              <p:nextCondLst>
                <p:cond evt="onClick" delay="0">
                  <p:tgtEl>
                    <p:spTgt spid="17"/>
                  </p:tgtEl>
                </p:cond>
              </p:nextCondLst>
            </p:seq>
            <p:audio>
              <p:cMediaNode vol="100000">
                <p:cTn id="7" repeatCount="indefinite" fill="hold" display="0">
                  <p:stCondLst>
                    <p:cond delay="indefinite"/>
                  </p:stCondLst>
                  <p:endCondLst>
                    <p:cond evt="onStopAudio" delay="0">
                      <p:tgtEl>
                        <p:sldTgt/>
                      </p:tgtEl>
                    </p:cond>
                  </p:endCondLst>
                </p:cTn>
                <p:tgtEl>
                  <p:spTgt spid="17"/>
                </p:tgtEl>
              </p:cMediaNode>
            </p:audi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7152" fill="hold"/>
                                        <p:tgtEl>
                                          <p:spTgt spid="16"/>
                                        </p:tgtEl>
                                      </p:cBhvr>
                                    </p:cmd>
                                  </p:childTnLst>
                                </p:cTn>
                              </p:par>
                            </p:childTnLst>
                          </p:cTn>
                        </p:par>
                      </p:childTnLst>
                    </p:cTn>
                  </p:par>
                </p:childTnLst>
              </p:cTn>
              <p:nextCondLst>
                <p:cond evt="onClick" delay="0">
                  <p:tgtEl>
                    <p:spTgt spid="16"/>
                  </p:tgtEl>
                </p:cond>
              </p:nextCondLst>
            </p:seq>
            <p:audio>
              <p:cMediaNode vol="100000">
                <p:cTn id="13" repeatCount="indefinite" fill="hold" display="0">
                  <p:stCondLst>
                    <p:cond delay="indefinite"/>
                  </p:stCondLst>
                  <p:endCondLst>
                    <p:cond evt="onStopAudio" delay="0">
                      <p:tgtEl>
                        <p:sldTgt/>
                      </p:tgtEl>
                    </p:cond>
                  </p:endCondLst>
                </p:cTn>
                <p:tgtEl>
                  <p:spTgt spid="1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34-034">
            <a:extLst>
              <a:ext uri="{FF2B5EF4-FFF2-40B4-BE49-F238E27FC236}">
                <a16:creationId xmlns:a16="http://schemas.microsoft.com/office/drawing/2014/main" id="{5DF228A2-628C-45FD-9C97-FC78D4A16490}"/>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3999" cy="6858000"/>
          </a:xfrm>
          <a:prstGeom prst="rect">
            <a:avLst/>
          </a:prstGeom>
        </p:spPr>
      </p:pic>
      <p:sp>
        <p:nvSpPr>
          <p:cNvPr id="4" name="مستطيل: زوايا مستديرة 3">
            <a:extLst>
              <a:ext uri="{FF2B5EF4-FFF2-40B4-BE49-F238E27FC236}">
                <a16:creationId xmlns:a16="http://schemas.microsoft.com/office/drawing/2014/main" id="{94091D48-D884-46E5-830A-DD724E32C7F0}"/>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٣٤</a:t>
            </a:r>
          </a:p>
        </p:txBody>
      </p:sp>
    </p:spTree>
    <p:extLst>
      <p:ext uri="{BB962C8B-B14F-4D97-AF65-F5344CB8AC3E}">
        <p14:creationId xmlns:p14="http://schemas.microsoft.com/office/powerpoint/2010/main" val="7244124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35-035">
            <a:extLst>
              <a:ext uri="{FF2B5EF4-FFF2-40B4-BE49-F238E27FC236}">
                <a16:creationId xmlns:a16="http://schemas.microsoft.com/office/drawing/2014/main" id="{F5BF4D7E-8771-464B-BA5B-3B0518ECCE47}"/>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مستطيل: زوايا مستديرة 3">
            <a:extLst>
              <a:ext uri="{FF2B5EF4-FFF2-40B4-BE49-F238E27FC236}">
                <a16:creationId xmlns:a16="http://schemas.microsoft.com/office/drawing/2014/main" id="{B78302EF-CC5F-4F47-A8C3-5BDB774AC8FD}"/>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٣٥</a:t>
            </a:r>
          </a:p>
        </p:txBody>
      </p:sp>
    </p:spTree>
    <p:extLst>
      <p:ext uri="{BB962C8B-B14F-4D97-AF65-F5344CB8AC3E}">
        <p14:creationId xmlns:p14="http://schemas.microsoft.com/office/powerpoint/2010/main" val="1272249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id="{C5C1751D-0DB2-4626-8BB1-8A2FEBCADE1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956" y="693174"/>
            <a:ext cx="9115044" cy="6164826"/>
          </a:xfrm>
          <a:prstGeom prst="rect">
            <a:avLst/>
          </a:prstGeom>
        </p:spPr>
      </p:pic>
      <p:pic>
        <p:nvPicPr>
          <p:cNvPr id="9" name="صورة 8">
            <a:extLst>
              <a:ext uri="{FF2B5EF4-FFF2-40B4-BE49-F238E27FC236}">
                <a16:creationId xmlns:a16="http://schemas.microsoft.com/office/drawing/2014/main" id="{1AE8840B-4209-4544-9EED-2AFC2BD2824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91381" y="0"/>
            <a:ext cx="3937819" cy="1583246"/>
          </a:xfrm>
          <a:prstGeom prst="rect">
            <a:avLst/>
          </a:prstGeom>
        </p:spPr>
      </p:pic>
    </p:spTree>
    <p:extLst>
      <p:ext uri="{BB962C8B-B14F-4D97-AF65-F5344CB8AC3E}">
        <p14:creationId xmlns:p14="http://schemas.microsoft.com/office/powerpoint/2010/main" val="9770192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B34CA5A8-308B-43E0-80F9-DED496338A4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268560"/>
            <a:ext cx="9144083" cy="3807775"/>
          </a:xfrm>
          <a:prstGeom prst="rect">
            <a:avLst/>
          </a:prstGeom>
        </p:spPr>
      </p:pic>
      <p:pic>
        <p:nvPicPr>
          <p:cNvPr id="4" name="صورة 3">
            <a:extLst>
              <a:ext uri="{FF2B5EF4-FFF2-40B4-BE49-F238E27FC236}">
                <a16:creationId xmlns:a16="http://schemas.microsoft.com/office/drawing/2014/main" id="{6DD28A99-9FAB-4767-BE44-E8B8AD39188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06181" y="0"/>
            <a:ext cx="3937819" cy="1583246"/>
          </a:xfrm>
          <a:prstGeom prst="rect">
            <a:avLst/>
          </a:prstGeom>
        </p:spPr>
      </p:pic>
    </p:spTree>
    <p:extLst>
      <p:ext uri="{BB962C8B-B14F-4D97-AF65-F5344CB8AC3E}">
        <p14:creationId xmlns:p14="http://schemas.microsoft.com/office/powerpoint/2010/main" val="3564108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26015610-FDC5-C58E-97F6-EFA8C4CFBAA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6982" y="0"/>
            <a:ext cx="9053915" cy="5050971"/>
          </a:xfrm>
          <a:prstGeom prst="rect">
            <a:avLst/>
          </a:prstGeom>
        </p:spPr>
      </p:pic>
      <p:pic>
        <p:nvPicPr>
          <p:cNvPr id="5" name="صورة 4">
            <a:extLst>
              <a:ext uri="{FF2B5EF4-FFF2-40B4-BE49-F238E27FC236}">
                <a16:creationId xmlns:a16="http://schemas.microsoft.com/office/drawing/2014/main" id="{8B2EA219-BD58-C8BD-A8DB-BB7619B86E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429000"/>
            <a:ext cx="9144000" cy="3429000"/>
          </a:xfrm>
          <a:prstGeom prst="rect">
            <a:avLst/>
          </a:prstGeom>
        </p:spPr>
      </p:pic>
      <p:sp>
        <p:nvSpPr>
          <p:cNvPr id="4" name="مستطيل: زوايا مستديرة 3">
            <a:extLst>
              <a:ext uri="{FF2B5EF4-FFF2-40B4-BE49-F238E27FC236}">
                <a16:creationId xmlns:a16="http://schemas.microsoft.com/office/drawing/2014/main" id="{D533DB74-3B52-BE30-44D6-CEE987979B0F}"/>
              </a:ext>
            </a:extLst>
          </p:cNvPr>
          <p:cNvSpPr/>
          <p:nvPr/>
        </p:nvSpPr>
        <p:spPr>
          <a:xfrm>
            <a:off x="96982" y="2875169"/>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١٢</a:t>
            </a:r>
          </a:p>
        </p:txBody>
      </p:sp>
      <p:sp>
        <p:nvSpPr>
          <p:cNvPr id="6" name="مستطيل: زوايا مستديرة 5">
            <a:extLst>
              <a:ext uri="{FF2B5EF4-FFF2-40B4-BE49-F238E27FC236}">
                <a16:creationId xmlns:a16="http://schemas.microsoft.com/office/drawing/2014/main" id="{52F93430-AC71-9883-C00C-AF28EF59D4B4}"/>
              </a:ext>
            </a:extLst>
          </p:cNvPr>
          <p:cNvSpPr/>
          <p:nvPr/>
        </p:nvSpPr>
        <p:spPr>
          <a:xfrm>
            <a:off x="96981" y="6027253"/>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١٣</a:t>
            </a:r>
          </a:p>
        </p:txBody>
      </p:sp>
    </p:spTree>
    <p:extLst>
      <p:ext uri="{BB962C8B-B14F-4D97-AF65-F5344CB8AC3E}">
        <p14:creationId xmlns:p14="http://schemas.microsoft.com/office/powerpoint/2010/main" val="24258440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36-036">
            <a:extLst>
              <a:ext uri="{FF2B5EF4-FFF2-40B4-BE49-F238E27FC236}">
                <a16:creationId xmlns:a16="http://schemas.microsoft.com/office/drawing/2014/main" id="{A982CC72-D0E4-4504-95C9-CA86633811F5}"/>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مستطيل: زوايا مستديرة 1">
            <a:extLst>
              <a:ext uri="{FF2B5EF4-FFF2-40B4-BE49-F238E27FC236}">
                <a16:creationId xmlns:a16="http://schemas.microsoft.com/office/drawing/2014/main" id="{3DE305F5-722F-418E-AAD0-3BD5E2DCA946}"/>
              </a:ext>
            </a:extLst>
          </p:cNvPr>
          <p:cNvSpPr/>
          <p:nvPr/>
        </p:nvSpPr>
        <p:spPr>
          <a:xfrm>
            <a:off x="5725551" y="2799471"/>
            <a:ext cx="731520" cy="36576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ستطيل: زوايا مستديرة 4">
            <a:extLst>
              <a:ext uri="{FF2B5EF4-FFF2-40B4-BE49-F238E27FC236}">
                <a16:creationId xmlns:a16="http://schemas.microsoft.com/office/drawing/2014/main" id="{9CC577FF-D146-4AA3-91C4-6CDBF901CBF8}"/>
              </a:ext>
            </a:extLst>
          </p:cNvPr>
          <p:cNvSpPr/>
          <p:nvPr/>
        </p:nvSpPr>
        <p:spPr>
          <a:xfrm>
            <a:off x="4768948" y="3509890"/>
            <a:ext cx="956603" cy="36576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Rectangle 1">
            <a:extLst>
              <a:ext uri="{FF2B5EF4-FFF2-40B4-BE49-F238E27FC236}">
                <a16:creationId xmlns:a16="http://schemas.microsoft.com/office/drawing/2014/main" id="{94D15AC2-1704-4540-8D3C-DAFB72F6AA43}"/>
              </a:ext>
            </a:extLst>
          </p:cNvPr>
          <p:cNvSpPr>
            <a:spLocks noChangeArrowheads="1"/>
          </p:cNvSpPr>
          <p:nvPr/>
        </p:nvSpPr>
        <p:spPr bwMode="auto">
          <a:xfrm>
            <a:off x="5036460" y="4921515"/>
            <a:ext cx="2571768"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EG" sz="2400" b="1" dirty="0">
                <a:solidFill>
                  <a:srgbClr val="0000FF"/>
                </a:solidFill>
                <a:ea typeface="Times New Roman"/>
              </a:rPr>
              <a:t>الدفاع قولا وفعلا</a:t>
            </a:r>
            <a:endParaRPr lang="en-US" sz="2400" dirty="0">
              <a:solidFill>
                <a:srgbClr val="0000FF"/>
              </a:solidFill>
              <a:ea typeface="Times New Roman"/>
              <a:cs typeface="Arial"/>
            </a:endParaRPr>
          </a:p>
        </p:txBody>
      </p:sp>
      <p:sp>
        <p:nvSpPr>
          <p:cNvPr id="7" name="Rectangle 1">
            <a:extLst>
              <a:ext uri="{FF2B5EF4-FFF2-40B4-BE49-F238E27FC236}">
                <a16:creationId xmlns:a16="http://schemas.microsoft.com/office/drawing/2014/main" id="{EB84289C-F18B-4E83-839F-382BF09A3AD9}"/>
              </a:ext>
            </a:extLst>
          </p:cNvPr>
          <p:cNvSpPr>
            <a:spLocks noChangeArrowheads="1"/>
          </p:cNvSpPr>
          <p:nvPr/>
        </p:nvSpPr>
        <p:spPr bwMode="auto">
          <a:xfrm>
            <a:off x="5247249" y="5323459"/>
            <a:ext cx="2571768"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EG" sz="2400" b="1" dirty="0">
                <a:solidFill>
                  <a:srgbClr val="0000FF"/>
                </a:solidFill>
                <a:ea typeface="Times New Roman"/>
              </a:rPr>
              <a:t>الولد والذرية</a:t>
            </a:r>
            <a:endParaRPr lang="en-US" sz="2400" dirty="0">
              <a:solidFill>
                <a:srgbClr val="0000FF"/>
              </a:solidFill>
              <a:ea typeface="Times New Roman"/>
              <a:cs typeface="Arial"/>
            </a:endParaRPr>
          </a:p>
        </p:txBody>
      </p:sp>
      <p:sp>
        <p:nvSpPr>
          <p:cNvPr id="8" name="Rectangle 1">
            <a:extLst>
              <a:ext uri="{FF2B5EF4-FFF2-40B4-BE49-F238E27FC236}">
                <a16:creationId xmlns:a16="http://schemas.microsoft.com/office/drawing/2014/main" id="{BCA587C8-989A-4045-879B-0811312EAD47}"/>
              </a:ext>
            </a:extLst>
          </p:cNvPr>
          <p:cNvSpPr>
            <a:spLocks noChangeArrowheads="1"/>
          </p:cNvSpPr>
          <p:nvPr/>
        </p:nvSpPr>
        <p:spPr bwMode="auto">
          <a:xfrm>
            <a:off x="3922266" y="5719827"/>
            <a:ext cx="2857488"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EG" sz="2400" b="1" dirty="0">
                <a:solidFill>
                  <a:srgbClr val="0000FF"/>
                </a:solidFill>
                <a:ea typeface="Times New Roman"/>
              </a:rPr>
              <a:t>وضعت جن</a:t>
            </a:r>
            <a:r>
              <a:rPr lang="ar-SA" sz="2400" b="1" dirty="0">
                <a:solidFill>
                  <a:srgbClr val="0000FF"/>
                </a:solidFill>
                <a:ea typeface="Times New Roman"/>
              </a:rPr>
              <a:t>ب</a:t>
            </a:r>
            <a:r>
              <a:rPr lang="ar-EG" sz="2400" b="1" dirty="0">
                <a:solidFill>
                  <a:srgbClr val="0000FF"/>
                </a:solidFill>
                <a:ea typeface="Times New Roman"/>
              </a:rPr>
              <a:t>ها على الأرض</a:t>
            </a:r>
            <a:endParaRPr lang="en-US" sz="2400" dirty="0">
              <a:solidFill>
                <a:srgbClr val="0000FF"/>
              </a:solidFill>
              <a:ea typeface="Times New Roman"/>
              <a:cs typeface="Arial"/>
            </a:endParaRPr>
          </a:p>
        </p:txBody>
      </p:sp>
      <p:sp>
        <p:nvSpPr>
          <p:cNvPr id="9" name="مستطيل: زوايا مستديرة 8">
            <a:extLst>
              <a:ext uri="{FF2B5EF4-FFF2-40B4-BE49-F238E27FC236}">
                <a16:creationId xmlns:a16="http://schemas.microsoft.com/office/drawing/2014/main" id="{F783AE89-B06E-440D-8618-8CFA47556D4C}"/>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٣٦</a:t>
            </a:r>
          </a:p>
        </p:txBody>
      </p:sp>
    </p:spTree>
    <p:extLst>
      <p:ext uri="{BB962C8B-B14F-4D97-AF65-F5344CB8AC3E}">
        <p14:creationId xmlns:p14="http://schemas.microsoft.com/office/powerpoint/2010/main" val="230788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to="" calcmode="lin" valueType="num">
                                      <p:cBhvr>
                                        <p:cTn id="22" dur="1" fill="hold"/>
                                        <p:tgtEl>
                                          <p:spTgt spid="7"/>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to="" calcmode="lin" valueType="num">
                                      <p:cBhvr>
                                        <p:cTn id="27"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37-037">
            <a:extLst>
              <a:ext uri="{FF2B5EF4-FFF2-40B4-BE49-F238E27FC236}">
                <a16:creationId xmlns:a16="http://schemas.microsoft.com/office/drawing/2014/main" id="{D3510949-74E3-4276-A9C0-A21734F1A70F}"/>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شكل حر 6">
            <a:extLst>
              <a:ext uri="{FF2B5EF4-FFF2-40B4-BE49-F238E27FC236}">
                <a16:creationId xmlns:a16="http://schemas.microsoft.com/office/drawing/2014/main" id="{2293D000-069B-415D-88FB-DAFB3E8D0AED}"/>
              </a:ext>
            </a:extLst>
          </p:cNvPr>
          <p:cNvSpPr/>
          <p:nvPr/>
        </p:nvSpPr>
        <p:spPr>
          <a:xfrm>
            <a:off x="7391263" y="424658"/>
            <a:ext cx="534955" cy="270587"/>
          </a:xfrm>
          <a:custGeom>
            <a:avLst/>
            <a:gdLst>
              <a:gd name="connsiteX0" fmla="*/ 236375 w 534955"/>
              <a:gd name="connsiteY0" fmla="*/ 55983 h 270587"/>
              <a:gd name="connsiteX1" fmla="*/ 49763 w 534955"/>
              <a:gd name="connsiteY1" fmla="*/ 261257 h 270587"/>
              <a:gd name="connsiteX2" fmla="*/ 534955 w 534955"/>
              <a:gd name="connsiteY2" fmla="*/ 0 h 270587"/>
              <a:gd name="connsiteX3" fmla="*/ 534955 w 534955"/>
              <a:gd name="connsiteY3" fmla="*/ 0 h 270587"/>
              <a:gd name="connsiteX4" fmla="*/ 534955 w 534955"/>
              <a:gd name="connsiteY4" fmla="*/ 0 h 270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955" h="270587">
                <a:moveTo>
                  <a:pt x="236375" y="55983"/>
                </a:moveTo>
                <a:cubicBezTo>
                  <a:pt x="118187" y="163285"/>
                  <a:pt x="0" y="270587"/>
                  <a:pt x="49763" y="261257"/>
                </a:cubicBezTo>
                <a:cubicBezTo>
                  <a:pt x="99526" y="251927"/>
                  <a:pt x="534955" y="0"/>
                  <a:pt x="534955" y="0"/>
                </a:cubicBezTo>
                <a:lnTo>
                  <a:pt x="534955" y="0"/>
                </a:lnTo>
                <a:lnTo>
                  <a:pt x="534955" y="0"/>
                </a:lnTo>
              </a:path>
            </a:pathLst>
          </a:custGeom>
          <a:ln w="28575">
            <a:solidFill>
              <a:srgbClr val="FF0000"/>
            </a:solidFill>
          </a:ln>
        </p:spPr>
        <p:style>
          <a:lnRef idx="3">
            <a:schemeClr val="dk1"/>
          </a:lnRef>
          <a:fillRef idx="0">
            <a:schemeClr val="dk1"/>
          </a:fillRef>
          <a:effectRef idx="2">
            <a:schemeClr val="dk1"/>
          </a:effectRef>
          <a:fontRef idx="minor">
            <a:schemeClr val="tx1"/>
          </a:fontRef>
        </p:style>
        <p:txBody>
          <a:bodyPr rtlCol="1" anchor="ctr"/>
          <a:lstStyle/>
          <a:p>
            <a:pPr algn="ctr"/>
            <a:endParaRPr lang="ar-EG"/>
          </a:p>
        </p:txBody>
      </p:sp>
      <p:sp>
        <p:nvSpPr>
          <p:cNvPr id="5" name="Rectangle 1">
            <a:extLst>
              <a:ext uri="{FF2B5EF4-FFF2-40B4-BE49-F238E27FC236}">
                <a16:creationId xmlns:a16="http://schemas.microsoft.com/office/drawing/2014/main" id="{796DA12B-A361-4C16-B82E-895F300E4F60}"/>
              </a:ext>
            </a:extLst>
          </p:cNvPr>
          <p:cNvSpPr>
            <a:spLocks noChangeArrowheads="1"/>
          </p:cNvSpPr>
          <p:nvPr/>
        </p:nvSpPr>
        <p:spPr bwMode="auto">
          <a:xfrm>
            <a:off x="7304358" y="559951"/>
            <a:ext cx="571504" cy="82529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en-US" sz="4400" b="1" dirty="0">
                <a:solidFill>
                  <a:srgbClr val="FF0000"/>
                </a:solidFill>
                <a:ea typeface="Times New Roman"/>
              </a:rPr>
              <a:t>x</a:t>
            </a:r>
            <a:endParaRPr lang="en-US" dirty="0">
              <a:solidFill>
                <a:srgbClr val="FF0000"/>
              </a:solidFill>
              <a:ea typeface="Times New Roman"/>
              <a:cs typeface="Arial"/>
            </a:endParaRPr>
          </a:p>
        </p:txBody>
      </p:sp>
      <p:sp>
        <p:nvSpPr>
          <p:cNvPr id="6" name="شكل حر 8">
            <a:extLst>
              <a:ext uri="{FF2B5EF4-FFF2-40B4-BE49-F238E27FC236}">
                <a16:creationId xmlns:a16="http://schemas.microsoft.com/office/drawing/2014/main" id="{236F8A7B-493F-41F4-A675-CFD1D1364909}"/>
              </a:ext>
            </a:extLst>
          </p:cNvPr>
          <p:cNvSpPr/>
          <p:nvPr/>
        </p:nvSpPr>
        <p:spPr>
          <a:xfrm>
            <a:off x="7366085" y="1249948"/>
            <a:ext cx="534955" cy="270587"/>
          </a:xfrm>
          <a:custGeom>
            <a:avLst/>
            <a:gdLst>
              <a:gd name="connsiteX0" fmla="*/ 236375 w 534955"/>
              <a:gd name="connsiteY0" fmla="*/ 55983 h 270587"/>
              <a:gd name="connsiteX1" fmla="*/ 49763 w 534955"/>
              <a:gd name="connsiteY1" fmla="*/ 261257 h 270587"/>
              <a:gd name="connsiteX2" fmla="*/ 534955 w 534955"/>
              <a:gd name="connsiteY2" fmla="*/ 0 h 270587"/>
              <a:gd name="connsiteX3" fmla="*/ 534955 w 534955"/>
              <a:gd name="connsiteY3" fmla="*/ 0 h 270587"/>
              <a:gd name="connsiteX4" fmla="*/ 534955 w 534955"/>
              <a:gd name="connsiteY4" fmla="*/ 0 h 270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955" h="270587">
                <a:moveTo>
                  <a:pt x="236375" y="55983"/>
                </a:moveTo>
                <a:cubicBezTo>
                  <a:pt x="118187" y="163285"/>
                  <a:pt x="0" y="270587"/>
                  <a:pt x="49763" y="261257"/>
                </a:cubicBezTo>
                <a:cubicBezTo>
                  <a:pt x="99526" y="251927"/>
                  <a:pt x="534955" y="0"/>
                  <a:pt x="534955" y="0"/>
                </a:cubicBezTo>
                <a:lnTo>
                  <a:pt x="534955" y="0"/>
                </a:lnTo>
                <a:lnTo>
                  <a:pt x="534955" y="0"/>
                </a:lnTo>
              </a:path>
            </a:pathLst>
          </a:custGeom>
          <a:ln w="28575">
            <a:solidFill>
              <a:srgbClr val="FF0000"/>
            </a:solidFill>
          </a:ln>
        </p:spPr>
        <p:style>
          <a:lnRef idx="3">
            <a:schemeClr val="dk1"/>
          </a:lnRef>
          <a:fillRef idx="0">
            <a:schemeClr val="dk1"/>
          </a:fillRef>
          <a:effectRef idx="2">
            <a:schemeClr val="dk1"/>
          </a:effectRef>
          <a:fontRef idx="minor">
            <a:schemeClr val="tx1"/>
          </a:fontRef>
        </p:style>
        <p:txBody>
          <a:bodyPr rtlCol="1" anchor="ctr"/>
          <a:lstStyle/>
          <a:p>
            <a:pPr algn="ctr"/>
            <a:endParaRPr lang="ar-EG">
              <a:solidFill>
                <a:srgbClr val="0000FF"/>
              </a:solidFill>
            </a:endParaRPr>
          </a:p>
        </p:txBody>
      </p:sp>
      <p:sp>
        <p:nvSpPr>
          <p:cNvPr id="7" name="Rectangle 1">
            <a:extLst>
              <a:ext uri="{FF2B5EF4-FFF2-40B4-BE49-F238E27FC236}">
                <a16:creationId xmlns:a16="http://schemas.microsoft.com/office/drawing/2014/main" id="{56480A76-C14A-4342-A4A4-7EC5D294B7B6}"/>
              </a:ext>
            </a:extLst>
          </p:cNvPr>
          <p:cNvSpPr>
            <a:spLocks noChangeArrowheads="1"/>
          </p:cNvSpPr>
          <p:nvPr/>
        </p:nvSpPr>
        <p:spPr bwMode="auto">
          <a:xfrm>
            <a:off x="4572000" y="2260509"/>
            <a:ext cx="1285884" cy="6884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EG" sz="3600" b="1" dirty="0">
                <a:solidFill>
                  <a:srgbClr val="0000FF"/>
                </a:solidFill>
                <a:ea typeface="Times New Roman"/>
              </a:rPr>
              <a:t>خمس </a:t>
            </a:r>
            <a:endParaRPr lang="en-US" sz="1400" dirty="0">
              <a:solidFill>
                <a:srgbClr val="0000FF"/>
              </a:solidFill>
              <a:ea typeface="Times New Roman"/>
              <a:cs typeface="Arial"/>
            </a:endParaRPr>
          </a:p>
        </p:txBody>
      </p:sp>
      <p:sp>
        <p:nvSpPr>
          <p:cNvPr id="8" name="Rectangle 1">
            <a:extLst>
              <a:ext uri="{FF2B5EF4-FFF2-40B4-BE49-F238E27FC236}">
                <a16:creationId xmlns:a16="http://schemas.microsoft.com/office/drawing/2014/main" id="{3050ECE2-45B0-41A3-809B-4A72A0E490DE}"/>
              </a:ext>
            </a:extLst>
          </p:cNvPr>
          <p:cNvSpPr>
            <a:spLocks noChangeArrowheads="1"/>
          </p:cNvSpPr>
          <p:nvPr/>
        </p:nvSpPr>
        <p:spPr bwMode="auto">
          <a:xfrm>
            <a:off x="4337894" y="2948967"/>
            <a:ext cx="1285884" cy="7546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EG" sz="4000" b="1" dirty="0">
                <a:solidFill>
                  <a:srgbClr val="0000FF"/>
                </a:solidFill>
                <a:ea typeface="Times New Roman"/>
              </a:rPr>
              <a:t>سعيدة </a:t>
            </a:r>
            <a:endParaRPr lang="en-US" sz="1600" dirty="0">
              <a:solidFill>
                <a:srgbClr val="0000FF"/>
              </a:solidFill>
              <a:ea typeface="Times New Roman"/>
              <a:cs typeface="Arial"/>
            </a:endParaRPr>
          </a:p>
        </p:txBody>
      </p:sp>
      <p:sp>
        <p:nvSpPr>
          <p:cNvPr id="9" name="Rectangle 1">
            <a:extLst>
              <a:ext uri="{FF2B5EF4-FFF2-40B4-BE49-F238E27FC236}">
                <a16:creationId xmlns:a16="http://schemas.microsoft.com/office/drawing/2014/main" id="{3FB596F7-1765-4DFC-86DB-E679803895EF}"/>
              </a:ext>
            </a:extLst>
          </p:cNvPr>
          <p:cNvSpPr>
            <a:spLocks noChangeArrowheads="1"/>
          </p:cNvSpPr>
          <p:nvPr/>
        </p:nvSpPr>
        <p:spPr bwMode="auto">
          <a:xfrm>
            <a:off x="4454947" y="3051653"/>
            <a:ext cx="1285884" cy="7546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EG" sz="4000" b="1" dirty="0">
                <a:solidFill>
                  <a:srgbClr val="0000FF"/>
                </a:solidFill>
                <a:ea typeface="Times New Roman"/>
              </a:rPr>
              <a:t>سيدة</a:t>
            </a:r>
            <a:endParaRPr lang="en-US" sz="1600" dirty="0">
              <a:solidFill>
                <a:srgbClr val="0000FF"/>
              </a:solidFill>
              <a:ea typeface="Times New Roman"/>
              <a:cs typeface="Arial"/>
            </a:endParaRPr>
          </a:p>
        </p:txBody>
      </p:sp>
      <p:sp>
        <p:nvSpPr>
          <p:cNvPr id="10" name="Rectangle 1">
            <a:extLst>
              <a:ext uri="{FF2B5EF4-FFF2-40B4-BE49-F238E27FC236}">
                <a16:creationId xmlns:a16="http://schemas.microsoft.com/office/drawing/2014/main" id="{8CE39E5F-83D3-45F3-B3BD-B0134C8D51E0}"/>
              </a:ext>
            </a:extLst>
          </p:cNvPr>
          <p:cNvSpPr>
            <a:spLocks noChangeArrowheads="1"/>
          </p:cNvSpPr>
          <p:nvPr/>
        </p:nvSpPr>
        <p:spPr bwMode="auto">
          <a:xfrm>
            <a:off x="5774350" y="5459693"/>
            <a:ext cx="2455249"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SA" sz="2400" b="1" dirty="0">
                <a:solidFill>
                  <a:srgbClr val="0000FF"/>
                </a:solidFill>
                <a:ea typeface="Times New Roman"/>
              </a:rPr>
              <a:t>خديجة بنت خويلد</a:t>
            </a:r>
            <a:endParaRPr lang="en-US" sz="2400" dirty="0">
              <a:solidFill>
                <a:srgbClr val="0000FF"/>
              </a:solidFill>
              <a:ea typeface="Times New Roman"/>
              <a:cs typeface="Arial"/>
            </a:endParaRPr>
          </a:p>
        </p:txBody>
      </p:sp>
      <p:sp>
        <p:nvSpPr>
          <p:cNvPr id="11" name="Rectangle 1">
            <a:extLst>
              <a:ext uri="{FF2B5EF4-FFF2-40B4-BE49-F238E27FC236}">
                <a16:creationId xmlns:a16="http://schemas.microsoft.com/office/drawing/2014/main" id="{FC736F50-C03A-436B-A410-D0C4FBF37B8E}"/>
              </a:ext>
            </a:extLst>
          </p:cNvPr>
          <p:cNvSpPr>
            <a:spLocks noChangeArrowheads="1"/>
          </p:cNvSpPr>
          <p:nvPr/>
        </p:nvSpPr>
        <p:spPr bwMode="auto">
          <a:xfrm>
            <a:off x="5286380" y="4551136"/>
            <a:ext cx="1428760"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EG" sz="2400" b="1" dirty="0">
                <a:solidFill>
                  <a:srgbClr val="0000FF"/>
                </a:solidFill>
                <a:ea typeface="Times New Roman"/>
              </a:rPr>
              <a:t>أم أبيها </a:t>
            </a:r>
            <a:endParaRPr lang="en-US" sz="2400" dirty="0">
              <a:solidFill>
                <a:srgbClr val="0000FF"/>
              </a:solidFill>
              <a:ea typeface="Times New Roman"/>
              <a:cs typeface="Arial"/>
            </a:endParaRPr>
          </a:p>
        </p:txBody>
      </p:sp>
      <p:sp>
        <p:nvSpPr>
          <p:cNvPr id="12" name="Rectangle 1">
            <a:extLst>
              <a:ext uri="{FF2B5EF4-FFF2-40B4-BE49-F238E27FC236}">
                <a16:creationId xmlns:a16="http://schemas.microsoft.com/office/drawing/2014/main" id="{F7041738-F299-4856-8B74-C93F8A69BD1A}"/>
              </a:ext>
            </a:extLst>
          </p:cNvPr>
          <p:cNvSpPr>
            <a:spLocks noChangeArrowheads="1"/>
          </p:cNvSpPr>
          <p:nvPr/>
        </p:nvSpPr>
        <p:spPr bwMode="auto">
          <a:xfrm>
            <a:off x="1246009" y="4543712"/>
            <a:ext cx="2415116"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lnSpc>
                <a:spcPct val="115000"/>
              </a:lnSpc>
              <a:spcAft>
                <a:spcPts val="1000"/>
              </a:spcAft>
            </a:pPr>
            <a:r>
              <a:rPr lang="ar-EG" sz="2400" b="1" dirty="0">
                <a:solidFill>
                  <a:srgbClr val="0000FF"/>
                </a:solidFill>
                <a:ea typeface="Times New Roman"/>
              </a:rPr>
              <a:t>على بن أبي طالب </a:t>
            </a:r>
            <a:endParaRPr lang="en-US" sz="2400" dirty="0">
              <a:solidFill>
                <a:srgbClr val="0000FF"/>
              </a:solidFill>
              <a:ea typeface="Times New Roman"/>
              <a:cs typeface="Arial"/>
            </a:endParaRPr>
          </a:p>
        </p:txBody>
      </p:sp>
      <p:sp>
        <p:nvSpPr>
          <p:cNvPr id="13" name="Rectangle 1">
            <a:extLst>
              <a:ext uri="{FF2B5EF4-FFF2-40B4-BE49-F238E27FC236}">
                <a16:creationId xmlns:a16="http://schemas.microsoft.com/office/drawing/2014/main" id="{3664A95E-7143-4BA8-8E90-96EC614FB44B}"/>
              </a:ext>
            </a:extLst>
          </p:cNvPr>
          <p:cNvSpPr>
            <a:spLocks noChangeArrowheads="1"/>
          </p:cNvSpPr>
          <p:nvPr/>
        </p:nvSpPr>
        <p:spPr bwMode="auto">
          <a:xfrm>
            <a:off x="2071670" y="5459692"/>
            <a:ext cx="1428760"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EG" sz="2400" b="1" dirty="0">
                <a:solidFill>
                  <a:srgbClr val="0000FF"/>
                </a:solidFill>
                <a:ea typeface="Times New Roman"/>
              </a:rPr>
              <a:t>أربعة </a:t>
            </a:r>
            <a:endParaRPr lang="en-US" sz="2400" dirty="0">
              <a:solidFill>
                <a:srgbClr val="0000FF"/>
              </a:solidFill>
              <a:ea typeface="Times New Roman"/>
              <a:cs typeface="Arial"/>
            </a:endParaRPr>
          </a:p>
        </p:txBody>
      </p:sp>
      <p:sp>
        <p:nvSpPr>
          <p:cNvPr id="14" name="Rectangle 1">
            <a:extLst>
              <a:ext uri="{FF2B5EF4-FFF2-40B4-BE49-F238E27FC236}">
                <a16:creationId xmlns:a16="http://schemas.microsoft.com/office/drawing/2014/main" id="{4E7D38D4-856F-44E5-9151-5D1226FF49C9}"/>
              </a:ext>
            </a:extLst>
          </p:cNvPr>
          <p:cNvSpPr>
            <a:spLocks noChangeArrowheads="1"/>
          </p:cNvSpPr>
          <p:nvPr/>
        </p:nvSpPr>
        <p:spPr bwMode="auto">
          <a:xfrm>
            <a:off x="1085314" y="6368251"/>
            <a:ext cx="2415116"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lnSpc>
                <a:spcPct val="115000"/>
              </a:lnSpc>
              <a:spcAft>
                <a:spcPts val="1000"/>
              </a:spcAft>
            </a:pPr>
            <a:r>
              <a:rPr lang="ar-EG" sz="2400" b="1" dirty="0">
                <a:solidFill>
                  <a:srgbClr val="0000FF"/>
                </a:solidFill>
                <a:ea typeface="Times New Roman"/>
              </a:rPr>
              <a:t>الزهراء </a:t>
            </a:r>
            <a:r>
              <a:rPr lang="ar-SA" sz="2400" b="1" dirty="0">
                <a:solidFill>
                  <a:srgbClr val="0000FF"/>
                </a:solidFill>
                <a:ea typeface="Times New Roman"/>
              </a:rPr>
              <a:t>و</a:t>
            </a:r>
            <a:r>
              <a:rPr lang="ar-EG" sz="2400" b="1" dirty="0">
                <a:solidFill>
                  <a:srgbClr val="0000FF"/>
                </a:solidFill>
                <a:ea typeface="Times New Roman"/>
              </a:rPr>
              <a:t> البتول </a:t>
            </a:r>
            <a:endParaRPr lang="en-US" sz="2400" dirty="0">
              <a:solidFill>
                <a:srgbClr val="0000FF"/>
              </a:solidFill>
              <a:ea typeface="Times New Roman"/>
              <a:cs typeface="Arial"/>
            </a:endParaRPr>
          </a:p>
        </p:txBody>
      </p:sp>
      <p:sp>
        <p:nvSpPr>
          <p:cNvPr id="15" name="Rectangle 1">
            <a:extLst>
              <a:ext uri="{FF2B5EF4-FFF2-40B4-BE49-F238E27FC236}">
                <a16:creationId xmlns:a16="http://schemas.microsoft.com/office/drawing/2014/main" id="{1552B74C-CC4D-4710-96A6-D2D22AE6B4CA}"/>
              </a:ext>
            </a:extLst>
          </p:cNvPr>
          <p:cNvSpPr>
            <a:spLocks noChangeArrowheads="1"/>
          </p:cNvSpPr>
          <p:nvPr/>
        </p:nvSpPr>
        <p:spPr bwMode="auto">
          <a:xfrm>
            <a:off x="5441771" y="6368251"/>
            <a:ext cx="1428760"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SA" sz="2400" b="1" dirty="0">
                <a:solidFill>
                  <a:srgbClr val="0000FF"/>
                </a:solidFill>
                <a:ea typeface="Times New Roman"/>
              </a:rPr>
              <a:t>١١ هـ</a:t>
            </a:r>
            <a:r>
              <a:rPr lang="ar-EG" sz="2400" b="1" dirty="0">
                <a:solidFill>
                  <a:srgbClr val="0000FF"/>
                </a:solidFill>
                <a:ea typeface="Times New Roman"/>
              </a:rPr>
              <a:t> </a:t>
            </a:r>
            <a:endParaRPr lang="en-US" sz="2400" dirty="0">
              <a:solidFill>
                <a:srgbClr val="0000FF"/>
              </a:solidFill>
              <a:ea typeface="Times New Roman"/>
              <a:cs typeface="Arial"/>
            </a:endParaRPr>
          </a:p>
        </p:txBody>
      </p:sp>
      <p:sp>
        <p:nvSpPr>
          <p:cNvPr id="16" name="مستطيل: زوايا مستديرة 15">
            <a:extLst>
              <a:ext uri="{FF2B5EF4-FFF2-40B4-BE49-F238E27FC236}">
                <a16:creationId xmlns:a16="http://schemas.microsoft.com/office/drawing/2014/main" id="{37645212-38B2-4995-B36B-CC6DF0134E64}"/>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٣٧</a:t>
            </a:r>
          </a:p>
        </p:txBody>
      </p:sp>
    </p:spTree>
    <p:extLst>
      <p:ext uri="{BB962C8B-B14F-4D97-AF65-F5344CB8AC3E}">
        <p14:creationId xmlns:p14="http://schemas.microsoft.com/office/powerpoint/2010/main" val="222373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to="" calcmode="lin" valueType="num">
                                      <p:cBhvr>
                                        <p:cTn id="25" dur="1" fill="hold"/>
                                        <p:tgtEl>
                                          <p:spTgt spid="7"/>
                                        </p:tgtEl>
                                        <p:attrNameLst>
                                          <p:attrName/>
                                        </p:attrNameLst>
                                      </p:cBhvr>
                                    </p:anim>
                                  </p:childTnLst>
                                </p:cTn>
                              </p:par>
                            </p:childTnLst>
                          </p:cTn>
                        </p:par>
                      </p:childTnLst>
                    </p:cTn>
                  </p:par>
                  <p:par>
                    <p:cTn id="26" fill="hold">
                      <p:stCondLst>
                        <p:cond delay="indefinite"/>
                      </p:stCondLst>
                      <p:childTnLst>
                        <p:par>
                          <p:cTn id="27" fill="hold">
                            <p:stCondLst>
                              <p:cond delay="0"/>
                            </p:stCondLst>
                            <p:childTnLst>
                              <p:par>
                                <p:cTn id="28" presetID="24"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to="" calcmode="lin" valueType="num">
                                      <p:cBhvr>
                                        <p:cTn id="30" dur="1" fill="hold"/>
                                        <p:tgtEl>
                                          <p:spTgt spid="8"/>
                                        </p:tgtEl>
                                        <p:attrNameLst>
                                          <p:attrName/>
                                        </p:attrNameLst>
                                      </p:cBhvr>
                                    </p:anim>
                                  </p:childTnLst>
                                </p:cTn>
                              </p:par>
                            </p:childTnLst>
                          </p:cTn>
                        </p:par>
                      </p:childTnLst>
                    </p:cTn>
                  </p:par>
                  <p:par>
                    <p:cTn id="31" fill="hold">
                      <p:stCondLst>
                        <p:cond delay="indefinite"/>
                      </p:stCondLst>
                      <p:childTnLst>
                        <p:par>
                          <p:cTn id="32" fill="hold">
                            <p:stCondLst>
                              <p:cond delay="0"/>
                            </p:stCondLst>
                            <p:childTnLst>
                              <p:par>
                                <p:cTn id="33" presetID="24"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to="" calcmode="lin" valueType="num">
                                      <p:cBhvr>
                                        <p:cTn id="35" dur="1" fill="hold"/>
                                        <p:tgtEl>
                                          <p:spTgt spid="9"/>
                                        </p:tgtEl>
                                        <p:attrNameLst>
                                          <p:attrName/>
                                        </p:attrNameLst>
                                      </p:cBhvr>
                                    </p:anim>
                                  </p:childTnLst>
                                </p:cTn>
                              </p:par>
                            </p:childTnLst>
                          </p:cTn>
                        </p:par>
                      </p:childTnLst>
                    </p:cTn>
                  </p:par>
                  <p:par>
                    <p:cTn id="36" fill="hold">
                      <p:stCondLst>
                        <p:cond delay="indefinite"/>
                      </p:stCondLst>
                      <p:childTnLst>
                        <p:par>
                          <p:cTn id="37" fill="hold">
                            <p:stCondLst>
                              <p:cond delay="0"/>
                            </p:stCondLst>
                            <p:childTnLst>
                              <p:par>
                                <p:cTn id="38" presetID="24"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 to="" calcmode="lin" valueType="num">
                                      <p:cBhvr>
                                        <p:cTn id="40" dur="1" fill="hold"/>
                                        <p:tgtEl>
                                          <p:spTgt spid="11"/>
                                        </p:tgtEl>
                                        <p:attrNameLst>
                                          <p:attrName/>
                                        </p:attrNameLst>
                                      </p:cBhvr>
                                    </p:anim>
                                  </p:childTnLst>
                                </p:cTn>
                              </p:par>
                            </p:childTnLst>
                          </p:cTn>
                        </p:par>
                      </p:childTnLst>
                    </p:cTn>
                  </p:par>
                  <p:par>
                    <p:cTn id="41" fill="hold">
                      <p:stCondLst>
                        <p:cond delay="indefinite"/>
                      </p:stCondLst>
                      <p:childTnLst>
                        <p:par>
                          <p:cTn id="42" fill="hold">
                            <p:stCondLst>
                              <p:cond delay="0"/>
                            </p:stCondLst>
                            <p:childTnLst>
                              <p:par>
                                <p:cTn id="43" presetID="24"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to="" calcmode="lin" valueType="num">
                                      <p:cBhvr>
                                        <p:cTn id="45" dur="1" fill="hold"/>
                                        <p:tgtEl>
                                          <p:spTgt spid="12"/>
                                        </p:tgtEl>
                                        <p:attrNameLst>
                                          <p:attrName/>
                                        </p:attrNameLst>
                                      </p:cBhvr>
                                    </p:anim>
                                  </p:childTnLst>
                                </p:cTn>
                              </p:par>
                            </p:childTnLst>
                          </p:cTn>
                        </p:par>
                      </p:childTnLst>
                    </p:cTn>
                  </p:par>
                  <p:par>
                    <p:cTn id="46" fill="hold">
                      <p:stCondLst>
                        <p:cond delay="indefinite"/>
                      </p:stCondLst>
                      <p:childTnLst>
                        <p:par>
                          <p:cTn id="47" fill="hold">
                            <p:stCondLst>
                              <p:cond delay="0"/>
                            </p:stCondLst>
                            <p:childTnLst>
                              <p:par>
                                <p:cTn id="48" presetID="24" presetClass="entr"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 to="" calcmode="lin" valueType="num">
                                      <p:cBhvr>
                                        <p:cTn id="50" dur="1" fill="hold"/>
                                        <p:tgtEl>
                                          <p:spTgt spid="10"/>
                                        </p:tgtEl>
                                        <p:attrNameLst>
                                          <p:attrName/>
                                        </p:attrNameLst>
                                      </p:cBhvr>
                                    </p:anim>
                                  </p:childTnLst>
                                </p:cTn>
                              </p:par>
                            </p:childTnLst>
                          </p:cTn>
                        </p:par>
                      </p:childTnLst>
                    </p:cTn>
                  </p:par>
                  <p:par>
                    <p:cTn id="51" fill="hold">
                      <p:stCondLst>
                        <p:cond delay="indefinite"/>
                      </p:stCondLst>
                      <p:childTnLst>
                        <p:par>
                          <p:cTn id="52" fill="hold">
                            <p:stCondLst>
                              <p:cond delay="0"/>
                            </p:stCondLst>
                            <p:childTnLst>
                              <p:par>
                                <p:cTn id="53" presetID="24"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to="" calcmode="lin" valueType="num">
                                      <p:cBhvr>
                                        <p:cTn id="55" dur="1" fill="hold"/>
                                        <p:tgtEl>
                                          <p:spTgt spid="13"/>
                                        </p:tgtEl>
                                        <p:attrNameLst>
                                          <p:attrName/>
                                        </p:attrNameLst>
                                      </p:cBhvr>
                                    </p:anim>
                                  </p:childTnLst>
                                </p:cTn>
                              </p:par>
                            </p:childTnLst>
                          </p:cTn>
                        </p:par>
                      </p:childTnLst>
                    </p:cTn>
                  </p:par>
                  <p:par>
                    <p:cTn id="56" fill="hold">
                      <p:stCondLst>
                        <p:cond delay="indefinite"/>
                      </p:stCondLst>
                      <p:childTnLst>
                        <p:par>
                          <p:cTn id="57" fill="hold">
                            <p:stCondLst>
                              <p:cond delay="0"/>
                            </p:stCondLst>
                            <p:childTnLst>
                              <p:par>
                                <p:cTn id="58" presetID="24" presetClass="entr" presetSubtype="0"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 to="" calcmode="lin" valueType="num">
                                      <p:cBhvr>
                                        <p:cTn id="60" dur="1" fill="hold"/>
                                        <p:tgtEl>
                                          <p:spTgt spid="15"/>
                                        </p:tgtEl>
                                        <p:attrNameLst>
                                          <p:attrName/>
                                        </p:attrNameLst>
                                      </p:cBhvr>
                                    </p:anim>
                                  </p:childTnLst>
                                </p:cTn>
                              </p:par>
                            </p:childTnLst>
                          </p:cTn>
                        </p:par>
                      </p:childTnLst>
                    </p:cTn>
                  </p:par>
                  <p:par>
                    <p:cTn id="61" fill="hold">
                      <p:stCondLst>
                        <p:cond delay="indefinite"/>
                      </p:stCondLst>
                      <p:childTnLst>
                        <p:par>
                          <p:cTn id="62" fill="hold">
                            <p:stCondLst>
                              <p:cond delay="0"/>
                            </p:stCondLst>
                            <p:childTnLst>
                              <p:par>
                                <p:cTn id="63" presetID="24"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 to="" calcmode="lin" valueType="num">
                                      <p:cBhvr>
                                        <p:cTn id="65" dur="1" fill="hold"/>
                                        <p:tgtEl>
                                          <p:spTgt spid="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8" grpId="0"/>
      <p:bldP spid="9" grpId="0"/>
      <p:bldP spid="10" grpId="0"/>
      <p:bldP spid="11" grpId="0"/>
      <p:bldP spid="12" grpId="0"/>
      <p:bldP spid="13" grpId="0"/>
      <p:bldP spid="14"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38-038">
            <a:extLst>
              <a:ext uri="{FF2B5EF4-FFF2-40B4-BE49-F238E27FC236}">
                <a16:creationId xmlns:a16="http://schemas.microsoft.com/office/drawing/2014/main" id="{96B735A0-3063-4385-ABC0-26F096D67C75}"/>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4" name="شكل حر 6">
            <a:extLst>
              <a:ext uri="{FF2B5EF4-FFF2-40B4-BE49-F238E27FC236}">
                <a16:creationId xmlns:a16="http://schemas.microsoft.com/office/drawing/2014/main" id="{D3A730E8-0FC9-4DF6-934A-DF88E373A83E}"/>
              </a:ext>
            </a:extLst>
          </p:cNvPr>
          <p:cNvSpPr/>
          <p:nvPr/>
        </p:nvSpPr>
        <p:spPr>
          <a:xfrm>
            <a:off x="2706689" y="602267"/>
            <a:ext cx="534955" cy="270587"/>
          </a:xfrm>
          <a:custGeom>
            <a:avLst/>
            <a:gdLst>
              <a:gd name="connsiteX0" fmla="*/ 236375 w 534955"/>
              <a:gd name="connsiteY0" fmla="*/ 55983 h 270587"/>
              <a:gd name="connsiteX1" fmla="*/ 49763 w 534955"/>
              <a:gd name="connsiteY1" fmla="*/ 261257 h 270587"/>
              <a:gd name="connsiteX2" fmla="*/ 534955 w 534955"/>
              <a:gd name="connsiteY2" fmla="*/ 0 h 270587"/>
              <a:gd name="connsiteX3" fmla="*/ 534955 w 534955"/>
              <a:gd name="connsiteY3" fmla="*/ 0 h 270587"/>
              <a:gd name="connsiteX4" fmla="*/ 534955 w 534955"/>
              <a:gd name="connsiteY4" fmla="*/ 0 h 270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955" h="270587">
                <a:moveTo>
                  <a:pt x="236375" y="55983"/>
                </a:moveTo>
                <a:cubicBezTo>
                  <a:pt x="118187" y="163285"/>
                  <a:pt x="0" y="270587"/>
                  <a:pt x="49763" y="261257"/>
                </a:cubicBezTo>
                <a:cubicBezTo>
                  <a:pt x="99526" y="251927"/>
                  <a:pt x="534955" y="0"/>
                  <a:pt x="534955" y="0"/>
                </a:cubicBezTo>
                <a:lnTo>
                  <a:pt x="534955" y="0"/>
                </a:lnTo>
                <a:lnTo>
                  <a:pt x="534955" y="0"/>
                </a:lnTo>
              </a:path>
            </a:pathLst>
          </a:custGeom>
          <a:ln w="28575">
            <a:solidFill>
              <a:srgbClr val="FF0000"/>
            </a:solidFill>
          </a:ln>
        </p:spPr>
        <p:style>
          <a:lnRef idx="3">
            <a:schemeClr val="dk1"/>
          </a:lnRef>
          <a:fillRef idx="0">
            <a:schemeClr val="dk1"/>
          </a:fillRef>
          <a:effectRef idx="2">
            <a:schemeClr val="dk1"/>
          </a:effectRef>
          <a:fontRef idx="minor">
            <a:schemeClr val="tx1"/>
          </a:fontRef>
        </p:style>
        <p:txBody>
          <a:bodyPr rtlCol="1" anchor="ctr"/>
          <a:lstStyle/>
          <a:p>
            <a:pPr algn="ctr"/>
            <a:endParaRPr lang="ar-EG"/>
          </a:p>
        </p:txBody>
      </p:sp>
      <p:sp>
        <p:nvSpPr>
          <p:cNvPr id="5" name="شكل حر 6">
            <a:extLst>
              <a:ext uri="{FF2B5EF4-FFF2-40B4-BE49-F238E27FC236}">
                <a16:creationId xmlns:a16="http://schemas.microsoft.com/office/drawing/2014/main" id="{86056D8C-DA3B-4781-9588-7B8EA66BD59B}"/>
              </a:ext>
            </a:extLst>
          </p:cNvPr>
          <p:cNvSpPr/>
          <p:nvPr/>
        </p:nvSpPr>
        <p:spPr>
          <a:xfrm>
            <a:off x="2706689" y="1475121"/>
            <a:ext cx="534955" cy="270587"/>
          </a:xfrm>
          <a:custGeom>
            <a:avLst/>
            <a:gdLst>
              <a:gd name="connsiteX0" fmla="*/ 236375 w 534955"/>
              <a:gd name="connsiteY0" fmla="*/ 55983 h 270587"/>
              <a:gd name="connsiteX1" fmla="*/ 49763 w 534955"/>
              <a:gd name="connsiteY1" fmla="*/ 261257 h 270587"/>
              <a:gd name="connsiteX2" fmla="*/ 534955 w 534955"/>
              <a:gd name="connsiteY2" fmla="*/ 0 h 270587"/>
              <a:gd name="connsiteX3" fmla="*/ 534955 w 534955"/>
              <a:gd name="connsiteY3" fmla="*/ 0 h 270587"/>
              <a:gd name="connsiteX4" fmla="*/ 534955 w 534955"/>
              <a:gd name="connsiteY4" fmla="*/ 0 h 270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955" h="270587">
                <a:moveTo>
                  <a:pt x="236375" y="55983"/>
                </a:moveTo>
                <a:cubicBezTo>
                  <a:pt x="118187" y="163285"/>
                  <a:pt x="0" y="270587"/>
                  <a:pt x="49763" y="261257"/>
                </a:cubicBezTo>
                <a:cubicBezTo>
                  <a:pt x="99526" y="251927"/>
                  <a:pt x="534955" y="0"/>
                  <a:pt x="534955" y="0"/>
                </a:cubicBezTo>
                <a:lnTo>
                  <a:pt x="534955" y="0"/>
                </a:lnTo>
                <a:lnTo>
                  <a:pt x="534955" y="0"/>
                </a:lnTo>
              </a:path>
            </a:pathLst>
          </a:custGeom>
          <a:ln w="28575">
            <a:solidFill>
              <a:srgbClr val="FF0000"/>
            </a:solidFill>
          </a:ln>
        </p:spPr>
        <p:style>
          <a:lnRef idx="3">
            <a:schemeClr val="dk1"/>
          </a:lnRef>
          <a:fillRef idx="0">
            <a:schemeClr val="dk1"/>
          </a:fillRef>
          <a:effectRef idx="2">
            <a:schemeClr val="dk1"/>
          </a:effectRef>
          <a:fontRef idx="minor">
            <a:schemeClr val="tx1"/>
          </a:fontRef>
        </p:style>
        <p:txBody>
          <a:bodyPr rtlCol="1" anchor="ctr"/>
          <a:lstStyle/>
          <a:p>
            <a:pPr algn="ctr"/>
            <a:endParaRPr lang="ar-EG"/>
          </a:p>
        </p:txBody>
      </p:sp>
      <p:sp>
        <p:nvSpPr>
          <p:cNvPr id="6" name="شكل حر 6">
            <a:extLst>
              <a:ext uri="{FF2B5EF4-FFF2-40B4-BE49-F238E27FC236}">
                <a16:creationId xmlns:a16="http://schemas.microsoft.com/office/drawing/2014/main" id="{CA225423-548B-438A-B52B-0FB449A68FD3}"/>
              </a:ext>
            </a:extLst>
          </p:cNvPr>
          <p:cNvSpPr/>
          <p:nvPr/>
        </p:nvSpPr>
        <p:spPr>
          <a:xfrm>
            <a:off x="3745353" y="3765810"/>
            <a:ext cx="534955" cy="270587"/>
          </a:xfrm>
          <a:custGeom>
            <a:avLst/>
            <a:gdLst>
              <a:gd name="connsiteX0" fmla="*/ 236375 w 534955"/>
              <a:gd name="connsiteY0" fmla="*/ 55983 h 270587"/>
              <a:gd name="connsiteX1" fmla="*/ 49763 w 534955"/>
              <a:gd name="connsiteY1" fmla="*/ 261257 h 270587"/>
              <a:gd name="connsiteX2" fmla="*/ 534955 w 534955"/>
              <a:gd name="connsiteY2" fmla="*/ 0 h 270587"/>
              <a:gd name="connsiteX3" fmla="*/ 534955 w 534955"/>
              <a:gd name="connsiteY3" fmla="*/ 0 h 270587"/>
              <a:gd name="connsiteX4" fmla="*/ 534955 w 534955"/>
              <a:gd name="connsiteY4" fmla="*/ 0 h 270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955" h="270587">
                <a:moveTo>
                  <a:pt x="236375" y="55983"/>
                </a:moveTo>
                <a:cubicBezTo>
                  <a:pt x="118187" y="163285"/>
                  <a:pt x="0" y="270587"/>
                  <a:pt x="49763" y="261257"/>
                </a:cubicBezTo>
                <a:cubicBezTo>
                  <a:pt x="99526" y="251927"/>
                  <a:pt x="534955" y="0"/>
                  <a:pt x="534955" y="0"/>
                </a:cubicBezTo>
                <a:lnTo>
                  <a:pt x="534955" y="0"/>
                </a:lnTo>
                <a:lnTo>
                  <a:pt x="534955" y="0"/>
                </a:lnTo>
              </a:path>
            </a:pathLst>
          </a:custGeom>
          <a:ln w="28575">
            <a:solidFill>
              <a:srgbClr val="FF0000"/>
            </a:solidFill>
          </a:ln>
        </p:spPr>
        <p:style>
          <a:lnRef idx="3">
            <a:schemeClr val="dk1"/>
          </a:lnRef>
          <a:fillRef idx="0">
            <a:schemeClr val="dk1"/>
          </a:fillRef>
          <a:effectRef idx="2">
            <a:schemeClr val="dk1"/>
          </a:effectRef>
          <a:fontRef idx="minor">
            <a:schemeClr val="tx1"/>
          </a:fontRef>
        </p:style>
        <p:txBody>
          <a:bodyPr rtlCol="1" anchor="ctr"/>
          <a:lstStyle/>
          <a:p>
            <a:pPr algn="ctr"/>
            <a:endParaRPr lang="ar-EG"/>
          </a:p>
        </p:txBody>
      </p:sp>
      <p:sp>
        <p:nvSpPr>
          <p:cNvPr id="7" name="Rectangle 1">
            <a:extLst>
              <a:ext uri="{FF2B5EF4-FFF2-40B4-BE49-F238E27FC236}">
                <a16:creationId xmlns:a16="http://schemas.microsoft.com/office/drawing/2014/main" id="{09F92E46-7B72-44D5-BF01-8719EB85D83D}"/>
              </a:ext>
            </a:extLst>
          </p:cNvPr>
          <p:cNvSpPr>
            <a:spLocks noChangeArrowheads="1"/>
          </p:cNvSpPr>
          <p:nvPr/>
        </p:nvSpPr>
        <p:spPr bwMode="auto">
          <a:xfrm>
            <a:off x="942535" y="5765984"/>
            <a:ext cx="3192914"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EG" sz="2400" b="1" dirty="0">
                <a:solidFill>
                  <a:srgbClr val="0000FF"/>
                </a:solidFill>
                <a:ea typeface="Times New Roman"/>
              </a:rPr>
              <a:t>الرسول</a:t>
            </a:r>
            <a:r>
              <a:rPr lang="ar-SA" sz="2400" b="1" dirty="0">
                <a:solidFill>
                  <a:srgbClr val="0000FF"/>
                </a:solidFill>
                <a:ea typeface="Times New Roman"/>
              </a:rPr>
              <a:t> صلى الله عليه وسلم</a:t>
            </a:r>
            <a:endParaRPr lang="en-US" sz="2400" dirty="0">
              <a:solidFill>
                <a:srgbClr val="0000FF"/>
              </a:solidFill>
              <a:ea typeface="Times New Roman"/>
              <a:cs typeface="Arial"/>
            </a:endParaRPr>
          </a:p>
        </p:txBody>
      </p:sp>
      <p:sp>
        <p:nvSpPr>
          <p:cNvPr id="8" name="Rectangle 1">
            <a:extLst>
              <a:ext uri="{FF2B5EF4-FFF2-40B4-BE49-F238E27FC236}">
                <a16:creationId xmlns:a16="http://schemas.microsoft.com/office/drawing/2014/main" id="{F7985947-0979-403B-8453-F8103F80E097}"/>
              </a:ext>
            </a:extLst>
          </p:cNvPr>
          <p:cNvSpPr>
            <a:spLocks noChangeArrowheads="1"/>
          </p:cNvSpPr>
          <p:nvPr/>
        </p:nvSpPr>
        <p:spPr bwMode="auto">
          <a:xfrm>
            <a:off x="1481317" y="6255733"/>
            <a:ext cx="2985698"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EG" sz="2400" b="1" dirty="0">
                <a:solidFill>
                  <a:srgbClr val="0000FF"/>
                </a:solidFill>
                <a:ea typeface="Times New Roman"/>
              </a:rPr>
              <a:t>عائشة</a:t>
            </a:r>
            <a:r>
              <a:rPr lang="ar-SA" sz="2400" b="1" dirty="0">
                <a:solidFill>
                  <a:srgbClr val="0000FF"/>
                </a:solidFill>
                <a:ea typeface="Times New Roman"/>
              </a:rPr>
              <a:t> رضي الله عنها</a:t>
            </a:r>
            <a:endParaRPr lang="en-US" sz="2400" dirty="0">
              <a:solidFill>
                <a:srgbClr val="0000FF"/>
              </a:solidFill>
              <a:ea typeface="Times New Roman"/>
              <a:cs typeface="Arial"/>
            </a:endParaRPr>
          </a:p>
        </p:txBody>
      </p:sp>
      <p:sp>
        <p:nvSpPr>
          <p:cNvPr id="9" name="مستطيل: زوايا مستديرة 8">
            <a:extLst>
              <a:ext uri="{FF2B5EF4-FFF2-40B4-BE49-F238E27FC236}">
                <a16:creationId xmlns:a16="http://schemas.microsoft.com/office/drawing/2014/main" id="{38C5CBCD-7BE6-4CA5-AD10-6E4FEC284CF1}"/>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٣٨</a:t>
            </a:r>
          </a:p>
        </p:txBody>
      </p:sp>
    </p:spTree>
    <p:extLst>
      <p:ext uri="{BB962C8B-B14F-4D97-AF65-F5344CB8AC3E}">
        <p14:creationId xmlns:p14="http://schemas.microsoft.com/office/powerpoint/2010/main" val="93330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to="" calcmode="lin" valueType="num">
                                      <p:cBhvr>
                                        <p:cTn id="25" dur="1" fill="hold"/>
                                        <p:tgtEl>
                                          <p:spTgt spid="7"/>
                                        </p:tgtEl>
                                        <p:attrNameLst>
                                          <p:attrName/>
                                        </p:attrNameLst>
                                      </p:cBhvr>
                                    </p:anim>
                                  </p:childTnLst>
                                </p:cTn>
                              </p:par>
                            </p:childTnLst>
                          </p:cTn>
                        </p:par>
                      </p:childTnLst>
                    </p:cTn>
                  </p:par>
                  <p:par>
                    <p:cTn id="26" fill="hold">
                      <p:stCondLst>
                        <p:cond delay="indefinite"/>
                      </p:stCondLst>
                      <p:childTnLst>
                        <p:par>
                          <p:cTn id="27" fill="hold">
                            <p:stCondLst>
                              <p:cond delay="0"/>
                            </p:stCondLst>
                            <p:childTnLst>
                              <p:par>
                                <p:cTn id="28" presetID="24"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to="" calcmode="lin" valueType="num">
                                      <p:cBhvr>
                                        <p:cTn id="30"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39-039">
            <a:extLst>
              <a:ext uri="{FF2B5EF4-FFF2-40B4-BE49-F238E27FC236}">
                <a16:creationId xmlns:a16="http://schemas.microsoft.com/office/drawing/2014/main" id="{9074ABB6-8044-4ED6-9913-2421ECEB8BC0}"/>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 y="0"/>
            <a:ext cx="9144000" cy="6858000"/>
          </a:xfrm>
          <a:prstGeom prst="rect">
            <a:avLst/>
          </a:prstGeom>
        </p:spPr>
      </p:pic>
      <p:cxnSp>
        <p:nvCxnSpPr>
          <p:cNvPr id="4" name="رابط مستقيم 3">
            <a:extLst>
              <a:ext uri="{FF2B5EF4-FFF2-40B4-BE49-F238E27FC236}">
                <a16:creationId xmlns:a16="http://schemas.microsoft.com/office/drawing/2014/main" id="{F395362D-DAB5-46EC-A7E0-CE79135AB517}"/>
              </a:ext>
            </a:extLst>
          </p:cNvPr>
          <p:cNvCxnSpPr/>
          <p:nvPr/>
        </p:nvCxnSpPr>
        <p:spPr>
          <a:xfrm flipH="1">
            <a:off x="3024554" y="1252025"/>
            <a:ext cx="1547446" cy="11816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رابط مستقيم 4">
            <a:extLst>
              <a:ext uri="{FF2B5EF4-FFF2-40B4-BE49-F238E27FC236}">
                <a16:creationId xmlns:a16="http://schemas.microsoft.com/office/drawing/2014/main" id="{3112DF64-8B99-4B6F-BC4D-88B33DF9D1F5}"/>
              </a:ext>
            </a:extLst>
          </p:cNvPr>
          <p:cNvCxnSpPr>
            <a:cxnSpLocks/>
          </p:cNvCxnSpPr>
          <p:nvPr/>
        </p:nvCxnSpPr>
        <p:spPr>
          <a:xfrm flipH="1" flipV="1">
            <a:off x="3024554" y="1252025"/>
            <a:ext cx="1418492" cy="59084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a:extLst>
              <a:ext uri="{FF2B5EF4-FFF2-40B4-BE49-F238E27FC236}">
                <a16:creationId xmlns:a16="http://schemas.microsoft.com/office/drawing/2014/main" id="{B24B17E8-0222-4616-92A4-2C7258BE1403}"/>
              </a:ext>
            </a:extLst>
          </p:cNvPr>
          <p:cNvCxnSpPr>
            <a:cxnSpLocks/>
          </p:cNvCxnSpPr>
          <p:nvPr/>
        </p:nvCxnSpPr>
        <p:spPr>
          <a:xfrm flipH="1" flipV="1">
            <a:off x="2897945" y="1842868"/>
            <a:ext cx="1362221" cy="6611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زوايا مستديرة 5">
            <a:extLst>
              <a:ext uri="{FF2B5EF4-FFF2-40B4-BE49-F238E27FC236}">
                <a16:creationId xmlns:a16="http://schemas.microsoft.com/office/drawing/2014/main" id="{5E9B9E16-D676-4C00-9D13-DC649313DA7B}"/>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٣٩</a:t>
            </a:r>
          </a:p>
        </p:txBody>
      </p:sp>
    </p:spTree>
    <p:extLst>
      <p:ext uri="{BB962C8B-B14F-4D97-AF65-F5344CB8AC3E}">
        <p14:creationId xmlns:p14="http://schemas.microsoft.com/office/powerpoint/2010/main" val="325443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40-040">
            <a:extLst>
              <a:ext uri="{FF2B5EF4-FFF2-40B4-BE49-F238E27FC236}">
                <a16:creationId xmlns:a16="http://schemas.microsoft.com/office/drawing/2014/main" id="{C4981C64-310A-46B3-B467-283A0CEC38E6}"/>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52400" y="0"/>
            <a:ext cx="9448800" cy="6858000"/>
          </a:xfrm>
          <a:prstGeom prst="rect">
            <a:avLst/>
          </a:prstGeom>
        </p:spPr>
      </p:pic>
      <p:sp>
        <p:nvSpPr>
          <p:cNvPr id="4" name="Rectangle 1">
            <a:extLst>
              <a:ext uri="{FF2B5EF4-FFF2-40B4-BE49-F238E27FC236}">
                <a16:creationId xmlns:a16="http://schemas.microsoft.com/office/drawing/2014/main" id="{BC615EC7-0589-4A8B-B085-3560335315FC}"/>
              </a:ext>
            </a:extLst>
          </p:cNvPr>
          <p:cNvSpPr>
            <a:spLocks noChangeArrowheads="1"/>
          </p:cNvSpPr>
          <p:nvPr/>
        </p:nvSpPr>
        <p:spPr bwMode="auto">
          <a:xfrm>
            <a:off x="3081019" y="2865402"/>
            <a:ext cx="7000924"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EG" sz="2400" b="1" dirty="0">
                <a:solidFill>
                  <a:srgbClr val="0000FF"/>
                </a:solidFill>
                <a:ea typeface="Times New Roman"/>
              </a:rPr>
              <a:t>رو</a:t>
            </a:r>
            <a:r>
              <a:rPr lang="ar-SA" sz="2400" b="1" dirty="0">
                <a:solidFill>
                  <a:srgbClr val="0000FF"/>
                </a:solidFill>
                <a:ea typeface="Times New Roman"/>
              </a:rPr>
              <a:t>ي</a:t>
            </a:r>
            <a:r>
              <a:rPr lang="ar-EG" sz="2400" b="1" dirty="0">
                <a:solidFill>
                  <a:srgbClr val="0000FF"/>
                </a:solidFill>
                <a:ea typeface="Times New Roman"/>
              </a:rPr>
              <a:t> عن فاطمة ثمانية عشر حديثا</a:t>
            </a:r>
            <a:endParaRPr lang="en-US" sz="2400" dirty="0">
              <a:solidFill>
                <a:srgbClr val="0000FF"/>
              </a:solidFill>
              <a:ea typeface="Times New Roman"/>
              <a:cs typeface="Arial"/>
            </a:endParaRPr>
          </a:p>
        </p:txBody>
      </p:sp>
      <p:sp>
        <p:nvSpPr>
          <p:cNvPr id="5" name="Rectangle 1">
            <a:extLst>
              <a:ext uri="{FF2B5EF4-FFF2-40B4-BE49-F238E27FC236}">
                <a16:creationId xmlns:a16="http://schemas.microsoft.com/office/drawing/2014/main" id="{11C9C03B-4DCC-4490-BC2D-6D572F6DF302}"/>
              </a:ext>
            </a:extLst>
          </p:cNvPr>
          <p:cNvSpPr>
            <a:spLocks noChangeArrowheads="1"/>
          </p:cNvSpPr>
          <p:nvPr/>
        </p:nvSpPr>
        <p:spPr bwMode="auto">
          <a:xfrm>
            <a:off x="3856633" y="4338980"/>
            <a:ext cx="7000924"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SA" sz="2400" b="1" dirty="0">
                <a:solidFill>
                  <a:srgbClr val="0000FF"/>
                </a:solidFill>
                <a:ea typeface="Times New Roman"/>
              </a:rPr>
              <a:t>ترتيب فاطمة</a:t>
            </a:r>
            <a:r>
              <a:rPr lang="ar-EG" sz="2400" b="1" dirty="0">
                <a:solidFill>
                  <a:srgbClr val="0000FF"/>
                </a:solidFill>
                <a:ea typeface="Times New Roman"/>
              </a:rPr>
              <a:t> بين أخواتها الرابعة</a:t>
            </a:r>
            <a:endParaRPr lang="en-US" sz="2400" dirty="0">
              <a:solidFill>
                <a:srgbClr val="0000FF"/>
              </a:solidFill>
              <a:ea typeface="Times New Roman"/>
              <a:cs typeface="Arial"/>
            </a:endParaRPr>
          </a:p>
        </p:txBody>
      </p:sp>
      <p:sp>
        <p:nvSpPr>
          <p:cNvPr id="6" name="Rectangle 1">
            <a:extLst>
              <a:ext uri="{FF2B5EF4-FFF2-40B4-BE49-F238E27FC236}">
                <a16:creationId xmlns:a16="http://schemas.microsoft.com/office/drawing/2014/main" id="{97FB8C57-DF5D-41C9-AF3B-6D0B9F20F3B1}"/>
              </a:ext>
            </a:extLst>
          </p:cNvPr>
          <p:cNvSpPr>
            <a:spLocks noChangeArrowheads="1"/>
          </p:cNvSpPr>
          <p:nvPr/>
        </p:nvSpPr>
        <p:spPr bwMode="auto">
          <a:xfrm>
            <a:off x="2295201" y="5598490"/>
            <a:ext cx="7786742"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EG" sz="2400" b="1" dirty="0">
                <a:solidFill>
                  <a:srgbClr val="0000FF"/>
                </a:solidFill>
                <a:ea typeface="Times New Roman"/>
              </a:rPr>
              <a:t>ولدت فاطمة قبل خمس سنوات من بعثة الرسول</a:t>
            </a:r>
            <a:endParaRPr lang="en-US" sz="2400" dirty="0">
              <a:solidFill>
                <a:srgbClr val="0000FF"/>
              </a:solidFill>
              <a:ea typeface="Times New Roman"/>
              <a:cs typeface="Arial"/>
            </a:endParaRPr>
          </a:p>
        </p:txBody>
      </p:sp>
      <p:sp>
        <p:nvSpPr>
          <p:cNvPr id="7" name="مستطيل: زوايا مستديرة 6">
            <a:extLst>
              <a:ext uri="{FF2B5EF4-FFF2-40B4-BE49-F238E27FC236}">
                <a16:creationId xmlns:a16="http://schemas.microsoft.com/office/drawing/2014/main" id="{A5314224-3291-488A-AA00-341B24355BE4}"/>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٤٠</a:t>
            </a:r>
          </a:p>
        </p:txBody>
      </p:sp>
    </p:spTree>
    <p:extLst>
      <p:ext uri="{BB962C8B-B14F-4D97-AF65-F5344CB8AC3E}">
        <p14:creationId xmlns:p14="http://schemas.microsoft.com/office/powerpoint/2010/main" val="252516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41-041">
            <a:extLst>
              <a:ext uri="{FF2B5EF4-FFF2-40B4-BE49-F238E27FC236}">
                <a16:creationId xmlns:a16="http://schemas.microsoft.com/office/drawing/2014/main" id="{72FD53AE-73AB-4DF9-81BA-FB82D5AA5960}"/>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مستطيل: زوايا مستديرة 3">
            <a:extLst>
              <a:ext uri="{FF2B5EF4-FFF2-40B4-BE49-F238E27FC236}">
                <a16:creationId xmlns:a16="http://schemas.microsoft.com/office/drawing/2014/main" id="{4A8E907C-BC13-4D3B-8FA1-17C73F3CE19F}"/>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٤١</a:t>
            </a:r>
          </a:p>
        </p:txBody>
      </p:sp>
    </p:spTree>
    <p:extLst>
      <p:ext uri="{BB962C8B-B14F-4D97-AF65-F5344CB8AC3E}">
        <p14:creationId xmlns:p14="http://schemas.microsoft.com/office/powerpoint/2010/main" val="31309341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42-042">
            <a:extLst>
              <a:ext uri="{FF2B5EF4-FFF2-40B4-BE49-F238E27FC236}">
                <a16:creationId xmlns:a16="http://schemas.microsoft.com/office/drawing/2014/main" id="{06752505-6F9C-4452-AEAB-0684BAB7566E}"/>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مستطيل: زوايا مستديرة 3">
            <a:extLst>
              <a:ext uri="{FF2B5EF4-FFF2-40B4-BE49-F238E27FC236}">
                <a16:creationId xmlns:a16="http://schemas.microsoft.com/office/drawing/2014/main" id="{70508DCB-D2C6-4158-A760-2111B209A2C5}"/>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٤٢</a:t>
            </a:r>
          </a:p>
        </p:txBody>
      </p:sp>
    </p:spTree>
    <p:extLst>
      <p:ext uri="{BB962C8B-B14F-4D97-AF65-F5344CB8AC3E}">
        <p14:creationId xmlns:p14="http://schemas.microsoft.com/office/powerpoint/2010/main" val="18684320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43-043">
            <a:extLst>
              <a:ext uri="{FF2B5EF4-FFF2-40B4-BE49-F238E27FC236}">
                <a16:creationId xmlns:a16="http://schemas.microsoft.com/office/drawing/2014/main" id="{55C3DDC7-DFA6-4EC6-8375-F6810D6C5444}"/>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263525" y="0"/>
            <a:ext cx="9669463" cy="6858000"/>
          </a:xfrm>
          <a:prstGeom prst="rect">
            <a:avLst/>
          </a:prstGeom>
        </p:spPr>
      </p:pic>
      <p:sp>
        <p:nvSpPr>
          <p:cNvPr id="4" name="مستطيل: زوايا مستديرة 3">
            <a:extLst>
              <a:ext uri="{FF2B5EF4-FFF2-40B4-BE49-F238E27FC236}">
                <a16:creationId xmlns:a16="http://schemas.microsoft.com/office/drawing/2014/main" id="{7B176AAC-967F-48A2-9A33-2D1DA9864DA8}"/>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٤٣</a:t>
            </a:r>
          </a:p>
        </p:txBody>
      </p:sp>
    </p:spTree>
    <p:extLst>
      <p:ext uri="{BB962C8B-B14F-4D97-AF65-F5344CB8AC3E}">
        <p14:creationId xmlns:p14="http://schemas.microsoft.com/office/powerpoint/2010/main" val="25225988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44-044">
            <a:extLst>
              <a:ext uri="{FF2B5EF4-FFF2-40B4-BE49-F238E27FC236}">
                <a16:creationId xmlns:a16="http://schemas.microsoft.com/office/drawing/2014/main" id="{AC242523-C766-4AB9-89C1-98D2CE848217}"/>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3999" cy="6858000"/>
          </a:xfrm>
          <a:prstGeom prst="rect">
            <a:avLst/>
          </a:prstGeom>
        </p:spPr>
      </p:pic>
      <p:sp>
        <p:nvSpPr>
          <p:cNvPr id="4" name="شكل حر 6">
            <a:extLst>
              <a:ext uri="{FF2B5EF4-FFF2-40B4-BE49-F238E27FC236}">
                <a16:creationId xmlns:a16="http://schemas.microsoft.com/office/drawing/2014/main" id="{F910113E-5426-41DB-B532-CFD02E199D7E}"/>
              </a:ext>
            </a:extLst>
          </p:cNvPr>
          <p:cNvSpPr/>
          <p:nvPr/>
        </p:nvSpPr>
        <p:spPr>
          <a:xfrm>
            <a:off x="2580565" y="1169826"/>
            <a:ext cx="534955" cy="270587"/>
          </a:xfrm>
          <a:custGeom>
            <a:avLst/>
            <a:gdLst>
              <a:gd name="connsiteX0" fmla="*/ 236375 w 534955"/>
              <a:gd name="connsiteY0" fmla="*/ 55983 h 270587"/>
              <a:gd name="connsiteX1" fmla="*/ 49763 w 534955"/>
              <a:gd name="connsiteY1" fmla="*/ 261257 h 270587"/>
              <a:gd name="connsiteX2" fmla="*/ 534955 w 534955"/>
              <a:gd name="connsiteY2" fmla="*/ 0 h 270587"/>
              <a:gd name="connsiteX3" fmla="*/ 534955 w 534955"/>
              <a:gd name="connsiteY3" fmla="*/ 0 h 270587"/>
              <a:gd name="connsiteX4" fmla="*/ 534955 w 534955"/>
              <a:gd name="connsiteY4" fmla="*/ 0 h 270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955" h="270587">
                <a:moveTo>
                  <a:pt x="236375" y="55983"/>
                </a:moveTo>
                <a:cubicBezTo>
                  <a:pt x="118187" y="163285"/>
                  <a:pt x="0" y="270587"/>
                  <a:pt x="49763" y="261257"/>
                </a:cubicBezTo>
                <a:cubicBezTo>
                  <a:pt x="99526" y="251927"/>
                  <a:pt x="534955" y="0"/>
                  <a:pt x="534955" y="0"/>
                </a:cubicBezTo>
                <a:lnTo>
                  <a:pt x="534955" y="0"/>
                </a:lnTo>
                <a:lnTo>
                  <a:pt x="534955" y="0"/>
                </a:lnTo>
              </a:path>
            </a:pathLst>
          </a:custGeom>
          <a:ln w="28575">
            <a:solidFill>
              <a:srgbClr val="FF0000"/>
            </a:solidFill>
          </a:ln>
        </p:spPr>
        <p:style>
          <a:lnRef idx="3">
            <a:schemeClr val="dk1"/>
          </a:lnRef>
          <a:fillRef idx="0">
            <a:schemeClr val="dk1"/>
          </a:fillRef>
          <a:effectRef idx="2">
            <a:schemeClr val="dk1"/>
          </a:effectRef>
          <a:fontRef idx="minor">
            <a:schemeClr val="tx1"/>
          </a:fontRef>
        </p:style>
        <p:txBody>
          <a:bodyPr rtlCol="1" anchor="ctr"/>
          <a:lstStyle/>
          <a:p>
            <a:pPr algn="ctr"/>
            <a:endParaRPr lang="ar-EG"/>
          </a:p>
        </p:txBody>
      </p:sp>
      <p:sp>
        <p:nvSpPr>
          <p:cNvPr id="5" name="شكل حر 6">
            <a:extLst>
              <a:ext uri="{FF2B5EF4-FFF2-40B4-BE49-F238E27FC236}">
                <a16:creationId xmlns:a16="http://schemas.microsoft.com/office/drawing/2014/main" id="{C9AB14E9-AD39-41E2-B275-D8FA964B5B24}"/>
              </a:ext>
            </a:extLst>
          </p:cNvPr>
          <p:cNvSpPr/>
          <p:nvPr/>
        </p:nvSpPr>
        <p:spPr>
          <a:xfrm>
            <a:off x="2621809" y="1440413"/>
            <a:ext cx="534955" cy="270587"/>
          </a:xfrm>
          <a:custGeom>
            <a:avLst/>
            <a:gdLst>
              <a:gd name="connsiteX0" fmla="*/ 236375 w 534955"/>
              <a:gd name="connsiteY0" fmla="*/ 55983 h 270587"/>
              <a:gd name="connsiteX1" fmla="*/ 49763 w 534955"/>
              <a:gd name="connsiteY1" fmla="*/ 261257 h 270587"/>
              <a:gd name="connsiteX2" fmla="*/ 534955 w 534955"/>
              <a:gd name="connsiteY2" fmla="*/ 0 h 270587"/>
              <a:gd name="connsiteX3" fmla="*/ 534955 w 534955"/>
              <a:gd name="connsiteY3" fmla="*/ 0 h 270587"/>
              <a:gd name="connsiteX4" fmla="*/ 534955 w 534955"/>
              <a:gd name="connsiteY4" fmla="*/ 0 h 270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955" h="270587">
                <a:moveTo>
                  <a:pt x="236375" y="55983"/>
                </a:moveTo>
                <a:cubicBezTo>
                  <a:pt x="118187" y="163285"/>
                  <a:pt x="0" y="270587"/>
                  <a:pt x="49763" y="261257"/>
                </a:cubicBezTo>
                <a:cubicBezTo>
                  <a:pt x="99526" y="251927"/>
                  <a:pt x="534955" y="0"/>
                  <a:pt x="534955" y="0"/>
                </a:cubicBezTo>
                <a:lnTo>
                  <a:pt x="534955" y="0"/>
                </a:lnTo>
                <a:lnTo>
                  <a:pt x="534955" y="0"/>
                </a:lnTo>
              </a:path>
            </a:pathLst>
          </a:custGeom>
          <a:ln w="28575">
            <a:solidFill>
              <a:srgbClr val="FF0000"/>
            </a:solidFill>
          </a:ln>
        </p:spPr>
        <p:style>
          <a:lnRef idx="3">
            <a:schemeClr val="dk1"/>
          </a:lnRef>
          <a:fillRef idx="0">
            <a:schemeClr val="dk1"/>
          </a:fillRef>
          <a:effectRef idx="2">
            <a:schemeClr val="dk1"/>
          </a:effectRef>
          <a:fontRef idx="minor">
            <a:schemeClr val="tx1"/>
          </a:fontRef>
        </p:style>
        <p:txBody>
          <a:bodyPr rtlCol="1" anchor="ctr"/>
          <a:lstStyle/>
          <a:p>
            <a:pPr algn="ctr"/>
            <a:endParaRPr lang="ar-EG"/>
          </a:p>
        </p:txBody>
      </p:sp>
      <p:sp>
        <p:nvSpPr>
          <p:cNvPr id="2" name="مستطيل: زوايا مستديرة 1">
            <a:extLst>
              <a:ext uri="{FF2B5EF4-FFF2-40B4-BE49-F238E27FC236}">
                <a16:creationId xmlns:a16="http://schemas.microsoft.com/office/drawing/2014/main" id="{62467A7C-89F7-4535-9075-B89AAFF655A2}"/>
              </a:ext>
            </a:extLst>
          </p:cNvPr>
          <p:cNvSpPr/>
          <p:nvPr/>
        </p:nvSpPr>
        <p:spPr>
          <a:xfrm>
            <a:off x="3373821" y="2610239"/>
            <a:ext cx="1923393" cy="36944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مستطيل: زوايا مستديرة 5">
            <a:extLst>
              <a:ext uri="{FF2B5EF4-FFF2-40B4-BE49-F238E27FC236}">
                <a16:creationId xmlns:a16="http://schemas.microsoft.com/office/drawing/2014/main" id="{6E00C11C-130A-4D5E-8CCE-41CBA1CE0668}"/>
              </a:ext>
            </a:extLst>
          </p:cNvPr>
          <p:cNvSpPr/>
          <p:nvPr/>
        </p:nvSpPr>
        <p:spPr>
          <a:xfrm>
            <a:off x="5785945" y="3594537"/>
            <a:ext cx="1545021" cy="34763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ربع نص 6">
            <a:extLst>
              <a:ext uri="{FF2B5EF4-FFF2-40B4-BE49-F238E27FC236}">
                <a16:creationId xmlns:a16="http://schemas.microsoft.com/office/drawing/2014/main" id="{2CF5B0E5-F4B0-4208-BE2C-379BA50744D7}"/>
              </a:ext>
            </a:extLst>
          </p:cNvPr>
          <p:cNvSpPr txBox="1"/>
          <p:nvPr/>
        </p:nvSpPr>
        <p:spPr>
          <a:xfrm>
            <a:off x="4414345" y="5060731"/>
            <a:ext cx="3168869" cy="461665"/>
          </a:xfrm>
          <a:prstGeom prst="rect">
            <a:avLst/>
          </a:prstGeom>
          <a:noFill/>
        </p:spPr>
        <p:txBody>
          <a:bodyPr wrap="square" rtlCol="1">
            <a:spAutoFit/>
          </a:bodyPr>
          <a:lstStyle/>
          <a:p>
            <a:r>
              <a:rPr lang="ar-SA" sz="2400" b="1" dirty="0">
                <a:solidFill>
                  <a:srgbClr val="FF0000"/>
                </a:solidFill>
              </a:rPr>
              <a:t>عبدالله بن أبي قحافة بن عامر</a:t>
            </a:r>
          </a:p>
        </p:txBody>
      </p:sp>
      <p:sp>
        <p:nvSpPr>
          <p:cNvPr id="8" name="مربع نص 7">
            <a:extLst>
              <a:ext uri="{FF2B5EF4-FFF2-40B4-BE49-F238E27FC236}">
                <a16:creationId xmlns:a16="http://schemas.microsoft.com/office/drawing/2014/main" id="{39B1B1B7-35DF-4A03-9884-32A5CADA78D7}"/>
              </a:ext>
            </a:extLst>
          </p:cNvPr>
          <p:cNvSpPr txBox="1"/>
          <p:nvPr/>
        </p:nvSpPr>
        <p:spPr>
          <a:xfrm>
            <a:off x="2889286" y="5728532"/>
            <a:ext cx="5421507" cy="461665"/>
          </a:xfrm>
          <a:prstGeom prst="rect">
            <a:avLst/>
          </a:prstGeom>
          <a:noFill/>
        </p:spPr>
        <p:txBody>
          <a:bodyPr wrap="square" rtlCol="1">
            <a:spAutoFit/>
          </a:bodyPr>
          <a:lstStyle/>
          <a:p>
            <a:pPr algn="r"/>
            <a:r>
              <a:rPr lang="ar-SA" sz="2400" b="1" dirty="0">
                <a:solidFill>
                  <a:srgbClr val="FF0000"/>
                </a:solidFill>
              </a:rPr>
              <a:t>حيث أنفق ماله أربعين ألف درهم في نصرة الإسلام</a:t>
            </a:r>
          </a:p>
        </p:txBody>
      </p:sp>
      <p:sp>
        <p:nvSpPr>
          <p:cNvPr id="9" name="مستطيل: زوايا مستديرة 8">
            <a:extLst>
              <a:ext uri="{FF2B5EF4-FFF2-40B4-BE49-F238E27FC236}">
                <a16:creationId xmlns:a16="http://schemas.microsoft.com/office/drawing/2014/main" id="{258AEBCB-E086-431B-8C64-07D1D2CF7525}"/>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٤٤</a:t>
            </a:r>
          </a:p>
        </p:txBody>
      </p:sp>
    </p:spTree>
    <p:extLst>
      <p:ext uri="{BB962C8B-B14F-4D97-AF65-F5344CB8AC3E}">
        <p14:creationId xmlns:p14="http://schemas.microsoft.com/office/powerpoint/2010/main" val="125570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animBg="1"/>
      <p:bldP spid="6" grpId="0" animBg="1"/>
      <p:bldP spid="7"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45-045">
            <a:extLst>
              <a:ext uri="{FF2B5EF4-FFF2-40B4-BE49-F238E27FC236}">
                <a16:creationId xmlns:a16="http://schemas.microsoft.com/office/drawing/2014/main" id="{E185F224-1383-4B7B-97DB-3A1FE27013FF}"/>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4" name="Rectangle 1">
            <a:extLst>
              <a:ext uri="{FF2B5EF4-FFF2-40B4-BE49-F238E27FC236}">
                <a16:creationId xmlns:a16="http://schemas.microsoft.com/office/drawing/2014/main" id="{350DA2F3-BAE6-4534-92DE-7E8C49F6BA74}"/>
              </a:ext>
            </a:extLst>
          </p:cNvPr>
          <p:cNvSpPr>
            <a:spLocks noChangeArrowheads="1"/>
          </p:cNvSpPr>
          <p:nvPr/>
        </p:nvSpPr>
        <p:spPr bwMode="auto">
          <a:xfrm>
            <a:off x="5483872" y="740372"/>
            <a:ext cx="1285884"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SA" sz="2400" b="1" dirty="0">
                <a:solidFill>
                  <a:srgbClr val="0000FF"/>
                </a:solidFill>
                <a:ea typeface="Times New Roman"/>
              </a:rPr>
              <a:t>عالم</a:t>
            </a:r>
            <a:endParaRPr lang="en-US" sz="2400" dirty="0">
              <a:solidFill>
                <a:srgbClr val="0000FF"/>
              </a:solidFill>
              <a:ea typeface="Times New Roman"/>
              <a:cs typeface="Arial"/>
            </a:endParaRPr>
          </a:p>
        </p:txBody>
      </p:sp>
      <p:sp>
        <p:nvSpPr>
          <p:cNvPr id="5" name="Rectangle 1">
            <a:extLst>
              <a:ext uri="{FF2B5EF4-FFF2-40B4-BE49-F238E27FC236}">
                <a16:creationId xmlns:a16="http://schemas.microsoft.com/office/drawing/2014/main" id="{9BB81AED-28E1-4140-817A-A8935AC5BD20}"/>
              </a:ext>
            </a:extLst>
          </p:cNvPr>
          <p:cNvSpPr>
            <a:spLocks noChangeArrowheads="1"/>
          </p:cNvSpPr>
          <p:nvPr/>
        </p:nvSpPr>
        <p:spPr bwMode="auto">
          <a:xfrm>
            <a:off x="1545021" y="750802"/>
            <a:ext cx="2594371"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SA" sz="2400" b="1" dirty="0">
                <a:solidFill>
                  <a:srgbClr val="0000FF"/>
                </a:solidFill>
                <a:ea typeface="Times New Roman"/>
              </a:rPr>
              <a:t>يصنع العالم الدواء</a:t>
            </a:r>
            <a:r>
              <a:rPr lang="ar-EG" sz="2400" b="1" dirty="0">
                <a:solidFill>
                  <a:srgbClr val="0000FF"/>
                </a:solidFill>
                <a:ea typeface="Times New Roman"/>
              </a:rPr>
              <a:t>  </a:t>
            </a:r>
            <a:endParaRPr lang="en-US" sz="2400" dirty="0">
              <a:solidFill>
                <a:srgbClr val="0000FF"/>
              </a:solidFill>
              <a:ea typeface="Times New Roman"/>
              <a:cs typeface="Arial"/>
            </a:endParaRPr>
          </a:p>
        </p:txBody>
      </p:sp>
      <p:sp>
        <p:nvSpPr>
          <p:cNvPr id="6" name="Rectangle 1">
            <a:extLst>
              <a:ext uri="{FF2B5EF4-FFF2-40B4-BE49-F238E27FC236}">
                <a16:creationId xmlns:a16="http://schemas.microsoft.com/office/drawing/2014/main" id="{FED5304A-DB0B-49A2-941F-A6ACCF3086D5}"/>
              </a:ext>
            </a:extLst>
          </p:cNvPr>
          <p:cNvSpPr>
            <a:spLocks noChangeArrowheads="1"/>
          </p:cNvSpPr>
          <p:nvPr/>
        </p:nvSpPr>
        <p:spPr bwMode="auto">
          <a:xfrm>
            <a:off x="5347904" y="1036855"/>
            <a:ext cx="1285884"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SA" sz="2400" b="1" dirty="0">
                <a:solidFill>
                  <a:srgbClr val="0000FF"/>
                </a:solidFill>
                <a:ea typeface="Times New Roman"/>
              </a:rPr>
              <a:t>غزوات</a:t>
            </a:r>
            <a:endParaRPr lang="en-US" sz="2400" dirty="0">
              <a:solidFill>
                <a:srgbClr val="0000FF"/>
              </a:solidFill>
              <a:ea typeface="Times New Roman"/>
              <a:cs typeface="Arial"/>
            </a:endParaRPr>
          </a:p>
        </p:txBody>
      </p:sp>
      <p:sp>
        <p:nvSpPr>
          <p:cNvPr id="7" name="Rectangle 1">
            <a:extLst>
              <a:ext uri="{FF2B5EF4-FFF2-40B4-BE49-F238E27FC236}">
                <a16:creationId xmlns:a16="http://schemas.microsoft.com/office/drawing/2014/main" id="{E1C20E8B-138E-4C35-92CF-ED2EE933C997}"/>
              </a:ext>
            </a:extLst>
          </p:cNvPr>
          <p:cNvSpPr>
            <a:spLocks noChangeArrowheads="1"/>
          </p:cNvSpPr>
          <p:nvPr/>
        </p:nvSpPr>
        <p:spPr bwMode="auto">
          <a:xfrm>
            <a:off x="1015580" y="1046388"/>
            <a:ext cx="3133356"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SA" sz="2400" b="1" dirty="0">
                <a:solidFill>
                  <a:srgbClr val="0000FF"/>
                </a:solidFill>
                <a:ea typeface="Times New Roman"/>
              </a:rPr>
              <a:t>انتصر المسلمون في الغزوات</a:t>
            </a:r>
            <a:endParaRPr lang="en-US" sz="2400" dirty="0">
              <a:solidFill>
                <a:srgbClr val="0000FF"/>
              </a:solidFill>
              <a:ea typeface="Times New Roman"/>
              <a:cs typeface="Arial"/>
            </a:endParaRPr>
          </a:p>
        </p:txBody>
      </p:sp>
      <p:sp>
        <p:nvSpPr>
          <p:cNvPr id="8" name="Rectangle 1">
            <a:extLst>
              <a:ext uri="{FF2B5EF4-FFF2-40B4-BE49-F238E27FC236}">
                <a16:creationId xmlns:a16="http://schemas.microsoft.com/office/drawing/2014/main" id="{327B0B55-837F-4DBA-84A1-82FC1CE63B00}"/>
              </a:ext>
            </a:extLst>
          </p:cNvPr>
          <p:cNvSpPr>
            <a:spLocks noChangeArrowheads="1"/>
          </p:cNvSpPr>
          <p:nvPr/>
        </p:nvSpPr>
        <p:spPr bwMode="auto">
          <a:xfrm>
            <a:off x="5387397" y="1344054"/>
            <a:ext cx="1285884"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SA" sz="2400" b="1" dirty="0">
                <a:solidFill>
                  <a:srgbClr val="0000FF"/>
                </a:solidFill>
                <a:ea typeface="Times New Roman"/>
              </a:rPr>
              <a:t>عامان</a:t>
            </a:r>
            <a:endParaRPr lang="en-US" sz="2400" dirty="0">
              <a:solidFill>
                <a:srgbClr val="0000FF"/>
              </a:solidFill>
              <a:ea typeface="Times New Roman"/>
              <a:cs typeface="Arial"/>
            </a:endParaRPr>
          </a:p>
        </p:txBody>
      </p:sp>
      <p:sp>
        <p:nvSpPr>
          <p:cNvPr id="9" name="Rectangle 1">
            <a:extLst>
              <a:ext uri="{FF2B5EF4-FFF2-40B4-BE49-F238E27FC236}">
                <a16:creationId xmlns:a16="http://schemas.microsoft.com/office/drawing/2014/main" id="{D37593F9-A856-4256-81ED-98051B006C39}"/>
              </a:ext>
            </a:extLst>
          </p:cNvPr>
          <p:cNvSpPr>
            <a:spLocks noChangeArrowheads="1"/>
          </p:cNvSpPr>
          <p:nvPr/>
        </p:nvSpPr>
        <p:spPr bwMode="auto">
          <a:xfrm>
            <a:off x="1140943" y="1362409"/>
            <a:ext cx="3124599"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SA" sz="2400" b="1" dirty="0">
                <a:solidFill>
                  <a:srgbClr val="0000FF"/>
                </a:solidFill>
                <a:ea typeface="Times New Roman"/>
              </a:rPr>
              <a:t>أقمت عامين في الرياض </a:t>
            </a:r>
            <a:endParaRPr lang="en-US" sz="2400" dirty="0">
              <a:solidFill>
                <a:srgbClr val="0000FF"/>
              </a:solidFill>
              <a:ea typeface="Times New Roman"/>
              <a:cs typeface="Arial"/>
            </a:endParaRPr>
          </a:p>
        </p:txBody>
      </p:sp>
      <p:sp>
        <p:nvSpPr>
          <p:cNvPr id="10" name="Rectangle 1">
            <a:extLst>
              <a:ext uri="{FF2B5EF4-FFF2-40B4-BE49-F238E27FC236}">
                <a16:creationId xmlns:a16="http://schemas.microsoft.com/office/drawing/2014/main" id="{4B451598-AB3E-476D-8C87-651C282D7C5B}"/>
              </a:ext>
            </a:extLst>
          </p:cNvPr>
          <p:cNvSpPr>
            <a:spLocks noChangeArrowheads="1"/>
          </p:cNvSpPr>
          <p:nvPr/>
        </p:nvSpPr>
        <p:spPr bwMode="auto">
          <a:xfrm>
            <a:off x="5444218" y="1627570"/>
            <a:ext cx="1285884"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SA" sz="2400" b="1" dirty="0">
                <a:solidFill>
                  <a:srgbClr val="0000FF"/>
                </a:solidFill>
                <a:ea typeface="Times New Roman"/>
              </a:rPr>
              <a:t>شجاع</a:t>
            </a:r>
            <a:endParaRPr lang="en-US" sz="2400" dirty="0">
              <a:solidFill>
                <a:srgbClr val="0000FF"/>
              </a:solidFill>
              <a:ea typeface="Times New Roman"/>
              <a:cs typeface="Arial"/>
            </a:endParaRPr>
          </a:p>
        </p:txBody>
      </p:sp>
      <p:sp>
        <p:nvSpPr>
          <p:cNvPr id="11" name="Rectangle 1">
            <a:extLst>
              <a:ext uri="{FF2B5EF4-FFF2-40B4-BE49-F238E27FC236}">
                <a16:creationId xmlns:a16="http://schemas.microsoft.com/office/drawing/2014/main" id="{86338237-E897-429E-A2FE-98F7973EB719}"/>
              </a:ext>
            </a:extLst>
          </p:cNvPr>
          <p:cNvSpPr>
            <a:spLocks noChangeArrowheads="1"/>
          </p:cNvSpPr>
          <p:nvPr/>
        </p:nvSpPr>
        <p:spPr bwMode="auto">
          <a:xfrm>
            <a:off x="1667129" y="1650533"/>
            <a:ext cx="2390110"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SA" sz="2400" b="1" dirty="0">
                <a:solidFill>
                  <a:srgbClr val="0000FF"/>
                </a:solidFill>
                <a:ea typeface="Times New Roman"/>
              </a:rPr>
              <a:t>محمد رجل شجاع</a:t>
            </a:r>
            <a:r>
              <a:rPr lang="ar-EG" sz="2400" b="1" dirty="0">
                <a:solidFill>
                  <a:srgbClr val="0000FF"/>
                </a:solidFill>
                <a:ea typeface="Times New Roman"/>
              </a:rPr>
              <a:t>  </a:t>
            </a:r>
            <a:endParaRPr lang="en-US" sz="2400" dirty="0">
              <a:solidFill>
                <a:srgbClr val="0000FF"/>
              </a:solidFill>
              <a:ea typeface="Times New Roman"/>
              <a:cs typeface="Arial"/>
            </a:endParaRPr>
          </a:p>
        </p:txBody>
      </p:sp>
      <p:sp>
        <p:nvSpPr>
          <p:cNvPr id="12" name="Rectangle 1">
            <a:extLst>
              <a:ext uri="{FF2B5EF4-FFF2-40B4-BE49-F238E27FC236}">
                <a16:creationId xmlns:a16="http://schemas.microsoft.com/office/drawing/2014/main" id="{DBCAF8D7-DE52-478B-B44A-262B616B620E}"/>
              </a:ext>
            </a:extLst>
          </p:cNvPr>
          <p:cNvSpPr>
            <a:spLocks noChangeArrowheads="1"/>
          </p:cNvSpPr>
          <p:nvPr/>
        </p:nvSpPr>
        <p:spPr bwMode="auto">
          <a:xfrm>
            <a:off x="4925872" y="1947736"/>
            <a:ext cx="1444959"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SA" sz="2400" b="1" dirty="0">
                <a:solidFill>
                  <a:srgbClr val="0000FF"/>
                </a:solidFill>
                <a:ea typeface="Times New Roman"/>
              </a:rPr>
              <a:t>سريع البكاء</a:t>
            </a:r>
            <a:endParaRPr lang="en-US" sz="2400" dirty="0">
              <a:solidFill>
                <a:srgbClr val="0000FF"/>
              </a:solidFill>
              <a:ea typeface="Times New Roman"/>
              <a:cs typeface="Arial"/>
            </a:endParaRPr>
          </a:p>
        </p:txBody>
      </p:sp>
      <p:sp>
        <p:nvSpPr>
          <p:cNvPr id="13" name="Rectangle 1">
            <a:extLst>
              <a:ext uri="{FF2B5EF4-FFF2-40B4-BE49-F238E27FC236}">
                <a16:creationId xmlns:a16="http://schemas.microsoft.com/office/drawing/2014/main" id="{85083B40-B22F-4E48-9A9D-BCDB73C79363}"/>
              </a:ext>
            </a:extLst>
          </p:cNvPr>
          <p:cNvSpPr>
            <a:spLocks noChangeArrowheads="1"/>
          </p:cNvSpPr>
          <p:nvPr/>
        </p:nvSpPr>
        <p:spPr bwMode="auto">
          <a:xfrm>
            <a:off x="1084774" y="1976149"/>
            <a:ext cx="3133355"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SA" sz="2400" b="1" dirty="0">
                <a:solidFill>
                  <a:srgbClr val="0000FF"/>
                </a:solidFill>
                <a:ea typeface="Times New Roman"/>
              </a:rPr>
              <a:t>كان أبو بكر سريع البكاء</a:t>
            </a:r>
            <a:r>
              <a:rPr lang="ar-EG" sz="2400" b="1" dirty="0">
                <a:solidFill>
                  <a:srgbClr val="0000FF"/>
                </a:solidFill>
                <a:ea typeface="Times New Roman"/>
              </a:rPr>
              <a:t>  </a:t>
            </a:r>
            <a:endParaRPr lang="en-US" sz="2400" dirty="0">
              <a:solidFill>
                <a:srgbClr val="0000FF"/>
              </a:solidFill>
              <a:ea typeface="Times New Roman"/>
              <a:cs typeface="Arial"/>
            </a:endParaRPr>
          </a:p>
        </p:txBody>
      </p:sp>
      <p:sp>
        <p:nvSpPr>
          <p:cNvPr id="14" name="Rectangle 1">
            <a:extLst>
              <a:ext uri="{FF2B5EF4-FFF2-40B4-BE49-F238E27FC236}">
                <a16:creationId xmlns:a16="http://schemas.microsoft.com/office/drawing/2014/main" id="{4B0C4374-0B40-46F0-B42A-A556C6898CF5}"/>
              </a:ext>
            </a:extLst>
          </p:cNvPr>
          <p:cNvSpPr>
            <a:spLocks noChangeArrowheads="1"/>
          </p:cNvSpPr>
          <p:nvPr/>
        </p:nvSpPr>
        <p:spPr bwMode="auto">
          <a:xfrm>
            <a:off x="5483872" y="3129167"/>
            <a:ext cx="2113383"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SA" sz="2400" b="1" dirty="0">
                <a:solidFill>
                  <a:srgbClr val="0000FF"/>
                </a:solidFill>
                <a:ea typeface="Times New Roman"/>
              </a:rPr>
              <a:t>خائفة وقلقة</a:t>
            </a:r>
            <a:endParaRPr lang="en-US" sz="2400" dirty="0">
              <a:solidFill>
                <a:srgbClr val="0000FF"/>
              </a:solidFill>
              <a:ea typeface="Times New Roman"/>
              <a:cs typeface="Arial"/>
            </a:endParaRPr>
          </a:p>
        </p:txBody>
      </p:sp>
      <p:sp>
        <p:nvSpPr>
          <p:cNvPr id="15" name="Rectangle 1">
            <a:extLst>
              <a:ext uri="{FF2B5EF4-FFF2-40B4-BE49-F238E27FC236}">
                <a16:creationId xmlns:a16="http://schemas.microsoft.com/office/drawing/2014/main" id="{2A62AFA4-26DD-4409-AE8E-084576DDDD7E}"/>
              </a:ext>
            </a:extLst>
          </p:cNvPr>
          <p:cNvSpPr>
            <a:spLocks noChangeArrowheads="1"/>
          </p:cNvSpPr>
          <p:nvPr/>
        </p:nvSpPr>
        <p:spPr bwMode="auto">
          <a:xfrm>
            <a:off x="5862245" y="3831581"/>
            <a:ext cx="2113383"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SA" sz="2400" b="1" dirty="0">
                <a:solidFill>
                  <a:srgbClr val="0000FF"/>
                </a:solidFill>
                <a:ea typeface="Times New Roman"/>
              </a:rPr>
              <a:t>يدافع عنه</a:t>
            </a:r>
            <a:endParaRPr lang="en-US" sz="2400" dirty="0">
              <a:solidFill>
                <a:srgbClr val="0000FF"/>
              </a:solidFill>
              <a:ea typeface="Times New Roman"/>
              <a:cs typeface="Arial"/>
            </a:endParaRPr>
          </a:p>
        </p:txBody>
      </p:sp>
      <p:sp>
        <p:nvSpPr>
          <p:cNvPr id="16" name="Rectangle 1">
            <a:extLst>
              <a:ext uri="{FF2B5EF4-FFF2-40B4-BE49-F238E27FC236}">
                <a16:creationId xmlns:a16="http://schemas.microsoft.com/office/drawing/2014/main" id="{7FEBC750-59EA-4DA4-B8F6-9068A7E8CF67}"/>
              </a:ext>
            </a:extLst>
          </p:cNvPr>
          <p:cNvSpPr>
            <a:spLocks noChangeArrowheads="1"/>
          </p:cNvSpPr>
          <p:nvPr/>
        </p:nvSpPr>
        <p:spPr bwMode="auto">
          <a:xfrm>
            <a:off x="4975567" y="4495138"/>
            <a:ext cx="3000061"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SA" sz="2400" b="1" dirty="0">
                <a:solidFill>
                  <a:srgbClr val="0000FF"/>
                </a:solidFill>
                <a:ea typeface="Times New Roman"/>
              </a:rPr>
              <a:t>مطمئن ومرتاح البال</a:t>
            </a:r>
            <a:endParaRPr lang="en-US" sz="2400" dirty="0">
              <a:solidFill>
                <a:srgbClr val="0000FF"/>
              </a:solidFill>
              <a:ea typeface="Times New Roman"/>
              <a:cs typeface="Arial"/>
            </a:endParaRPr>
          </a:p>
        </p:txBody>
      </p:sp>
      <p:sp>
        <p:nvSpPr>
          <p:cNvPr id="17" name="Rectangle 1">
            <a:extLst>
              <a:ext uri="{FF2B5EF4-FFF2-40B4-BE49-F238E27FC236}">
                <a16:creationId xmlns:a16="http://schemas.microsoft.com/office/drawing/2014/main" id="{4F3557A2-CF42-4DBA-A88A-731CF71F84A2}"/>
              </a:ext>
            </a:extLst>
          </p:cNvPr>
          <p:cNvSpPr>
            <a:spLocks noChangeArrowheads="1"/>
          </p:cNvSpPr>
          <p:nvPr/>
        </p:nvSpPr>
        <p:spPr bwMode="auto">
          <a:xfrm>
            <a:off x="2862184" y="5321863"/>
            <a:ext cx="2113383"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SA" sz="2400" b="1" dirty="0">
                <a:solidFill>
                  <a:srgbClr val="0000FF"/>
                </a:solidFill>
                <a:ea typeface="Times New Roman"/>
              </a:rPr>
              <a:t>نزل</a:t>
            </a:r>
            <a:endParaRPr lang="en-US" sz="2400" dirty="0">
              <a:solidFill>
                <a:srgbClr val="0000FF"/>
              </a:solidFill>
              <a:ea typeface="Times New Roman"/>
              <a:cs typeface="Arial"/>
            </a:endParaRPr>
          </a:p>
        </p:txBody>
      </p:sp>
      <p:sp>
        <p:nvSpPr>
          <p:cNvPr id="18" name="Rectangle 1">
            <a:extLst>
              <a:ext uri="{FF2B5EF4-FFF2-40B4-BE49-F238E27FC236}">
                <a16:creationId xmlns:a16="http://schemas.microsoft.com/office/drawing/2014/main" id="{3FEB3057-C537-4C0B-95E0-7E4B3A6CD57D}"/>
              </a:ext>
            </a:extLst>
          </p:cNvPr>
          <p:cNvSpPr>
            <a:spLocks noChangeArrowheads="1"/>
          </p:cNvSpPr>
          <p:nvPr/>
        </p:nvSpPr>
        <p:spPr bwMode="auto">
          <a:xfrm>
            <a:off x="2575519" y="5664615"/>
            <a:ext cx="2113383"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SA" sz="2400" b="1" dirty="0">
                <a:solidFill>
                  <a:srgbClr val="0000FF"/>
                </a:solidFill>
                <a:ea typeface="Times New Roman"/>
              </a:rPr>
              <a:t>جاء - ولد</a:t>
            </a:r>
            <a:endParaRPr lang="en-US" sz="2400" dirty="0">
              <a:solidFill>
                <a:srgbClr val="0000FF"/>
              </a:solidFill>
              <a:ea typeface="Times New Roman"/>
              <a:cs typeface="Arial"/>
            </a:endParaRPr>
          </a:p>
        </p:txBody>
      </p:sp>
      <p:sp>
        <p:nvSpPr>
          <p:cNvPr id="19" name="Rectangle 1">
            <a:extLst>
              <a:ext uri="{FF2B5EF4-FFF2-40B4-BE49-F238E27FC236}">
                <a16:creationId xmlns:a16="http://schemas.microsoft.com/office/drawing/2014/main" id="{3C251AC0-FBED-4273-8766-D4F1B3082224}"/>
              </a:ext>
            </a:extLst>
          </p:cNvPr>
          <p:cNvSpPr>
            <a:spLocks noChangeArrowheads="1"/>
          </p:cNvSpPr>
          <p:nvPr/>
        </p:nvSpPr>
        <p:spPr bwMode="auto">
          <a:xfrm>
            <a:off x="2842206" y="6007367"/>
            <a:ext cx="2113383"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SA" sz="2400" b="1" dirty="0">
                <a:solidFill>
                  <a:srgbClr val="0000FF"/>
                </a:solidFill>
                <a:ea typeface="Times New Roman"/>
              </a:rPr>
              <a:t>سقط</a:t>
            </a:r>
            <a:endParaRPr lang="en-US" sz="2400" dirty="0">
              <a:solidFill>
                <a:srgbClr val="0000FF"/>
              </a:solidFill>
              <a:ea typeface="Times New Roman"/>
              <a:cs typeface="Arial"/>
            </a:endParaRPr>
          </a:p>
        </p:txBody>
      </p:sp>
      <p:sp>
        <p:nvSpPr>
          <p:cNvPr id="20" name="Rectangle 1">
            <a:extLst>
              <a:ext uri="{FF2B5EF4-FFF2-40B4-BE49-F238E27FC236}">
                <a16:creationId xmlns:a16="http://schemas.microsoft.com/office/drawing/2014/main" id="{09F8CF36-0ECF-48F2-A319-3C17BDE5DBA0}"/>
              </a:ext>
            </a:extLst>
          </p:cNvPr>
          <p:cNvSpPr>
            <a:spLocks noChangeArrowheads="1"/>
          </p:cNvSpPr>
          <p:nvPr/>
        </p:nvSpPr>
        <p:spPr bwMode="auto">
          <a:xfrm>
            <a:off x="71958" y="5000247"/>
            <a:ext cx="2370218" cy="77745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a:lnSpc>
                <a:spcPct val="115000"/>
              </a:lnSpc>
              <a:spcAft>
                <a:spcPts val="1000"/>
              </a:spcAft>
            </a:pPr>
            <a:r>
              <a:rPr lang="ar-SA" sz="2000" b="1" dirty="0">
                <a:solidFill>
                  <a:srgbClr val="0070C0"/>
                </a:solidFill>
                <a:ea typeface="Times New Roman"/>
              </a:rPr>
              <a:t>تأبين : </a:t>
            </a:r>
            <a:r>
              <a:rPr lang="ar-SA" sz="2000" b="1" dirty="0">
                <a:solidFill>
                  <a:srgbClr val="FF0000"/>
                </a:solidFill>
                <a:ea typeface="Times New Roman"/>
              </a:rPr>
              <a:t>رثاء الشخص والبكاء عليه بعد موته</a:t>
            </a:r>
            <a:endParaRPr lang="en-US" sz="2000" dirty="0">
              <a:solidFill>
                <a:srgbClr val="FF0000"/>
              </a:solidFill>
              <a:ea typeface="Times New Roman"/>
              <a:cs typeface="Arial"/>
            </a:endParaRPr>
          </a:p>
        </p:txBody>
      </p:sp>
      <p:sp>
        <p:nvSpPr>
          <p:cNvPr id="21" name="Rectangle 1">
            <a:extLst>
              <a:ext uri="{FF2B5EF4-FFF2-40B4-BE49-F238E27FC236}">
                <a16:creationId xmlns:a16="http://schemas.microsoft.com/office/drawing/2014/main" id="{20232523-E559-4C78-8252-4CBA8A763F46}"/>
              </a:ext>
            </a:extLst>
          </p:cNvPr>
          <p:cNvSpPr>
            <a:spLocks noChangeArrowheads="1"/>
          </p:cNvSpPr>
          <p:nvPr/>
        </p:nvSpPr>
        <p:spPr bwMode="auto">
          <a:xfrm>
            <a:off x="61969" y="5726755"/>
            <a:ext cx="2370218" cy="423514"/>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a:lnSpc>
                <a:spcPct val="115000"/>
              </a:lnSpc>
              <a:spcAft>
                <a:spcPts val="1000"/>
              </a:spcAft>
            </a:pPr>
            <a:r>
              <a:rPr lang="ar-SA" sz="2000" b="1" dirty="0">
                <a:solidFill>
                  <a:srgbClr val="0070C0"/>
                </a:solidFill>
                <a:ea typeface="Times New Roman"/>
              </a:rPr>
              <a:t>حجتك : </a:t>
            </a:r>
            <a:r>
              <a:rPr lang="ar-SA" sz="2000" b="1" dirty="0">
                <a:solidFill>
                  <a:srgbClr val="FF0000"/>
                </a:solidFill>
                <a:ea typeface="Times New Roman"/>
              </a:rPr>
              <a:t>برهانك</a:t>
            </a:r>
            <a:endParaRPr lang="en-US" sz="2000" dirty="0">
              <a:solidFill>
                <a:srgbClr val="FF0000"/>
              </a:solidFill>
              <a:ea typeface="Times New Roman"/>
              <a:cs typeface="Arial"/>
            </a:endParaRPr>
          </a:p>
        </p:txBody>
      </p:sp>
      <p:sp>
        <p:nvSpPr>
          <p:cNvPr id="24" name="مستطيل: زوايا مستديرة 23">
            <a:extLst>
              <a:ext uri="{FF2B5EF4-FFF2-40B4-BE49-F238E27FC236}">
                <a16:creationId xmlns:a16="http://schemas.microsoft.com/office/drawing/2014/main" id="{45A38BC9-EFAD-422A-9323-1DAA31D9322C}"/>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٤٥</a:t>
            </a:r>
          </a:p>
        </p:txBody>
      </p:sp>
      <p:sp>
        <p:nvSpPr>
          <p:cNvPr id="22" name="Rectangle 1">
            <a:extLst>
              <a:ext uri="{FF2B5EF4-FFF2-40B4-BE49-F238E27FC236}">
                <a16:creationId xmlns:a16="http://schemas.microsoft.com/office/drawing/2014/main" id="{69E4BDFA-CE44-4143-A96B-0F25931F14C1}"/>
              </a:ext>
            </a:extLst>
          </p:cNvPr>
          <p:cNvSpPr>
            <a:spLocks noChangeArrowheads="1"/>
          </p:cNvSpPr>
          <p:nvPr/>
        </p:nvSpPr>
        <p:spPr bwMode="auto">
          <a:xfrm>
            <a:off x="71958" y="6112870"/>
            <a:ext cx="2370218" cy="423514"/>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a:lnSpc>
                <a:spcPct val="115000"/>
              </a:lnSpc>
              <a:spcAft>
                <a:spcPts val="1000"/>
              </a:spcAft>
            </a:pPr>
            <a:r>
              <a:rPr lang="ar-SA" sz="2000" b="1" dirty="0">
                <a:solidFill>
                  <a:srgbClr val="0070C0"/>
                </a:solidFill>
                <a:ea typeface="Times New Roman"/>
              </a:rPr>
              <a:t>بصيرتك : </a:t>
            </a:r>
            <a:r>
              <a:rPr lang="ar-SA" sz="2000" b="1" dirty="0">
                <a:solidFill>
                  <a:srgbClr val="FF0000"/>
                </a:solidFill>
                <a:ea typeface="Times New Roman"/>
              </a:rPr>
              <a:t>قوة إدراكك</a:t>
            </a:r>
            <a:endParaRPr lang="en-US" sz="2000" dirty="0">
              <a:solidFill>
                <a:srgbClr val="FF0000"/>
              </a:solidFill>
              <a:ea typeface="Times New Roman"/>
              <a:cs typeface="Arial"/>
            </a:endParaRPr>
          </a:p>
        </p:txBody>
      </p:sp>
    </p:spTree>
    <p:extLst>
      <p:ext uri="{BB962C8B-B14F-4D97-AF65-F5344CB8AC3E}">
        <p14:creationId xmlns:p14="http://schemas.microsoft.com/office/powerpoint/2010/main" val="293221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to="" calcmode="lin" valueType="num">
                                      <p:cBhvr>
                                        <p:cTn id="22" dur="1" fill="hold"/>
                                        <p:tgtEl>
                                          <p:spTgt spid="7"/>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to="" calcmode="lin" valueType="num">
                                      <p:cBhvr>
                                        <p:cTn id="27" dur="1" fill="hold"/>
                                        <p:tgtEl>
                                          <p:spTgt spid="8"/>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to="" calcmode="lin" valueType="num">
                                      <p:cBhvr>
                                        <p:cTn id="32" dur="1" fill="hold"/>
                                        <p:tgtEl>
                                          <p:spTgt spid="9"/>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to="" calcmode="lin" valueType="num">
                                      <p:cBhvr>
                                        <p:cTn id="37" dur="1" fill="hold"/>
                                        <p:tgtEl>
                                          <p:spTgt spid="10"/>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to="" calcmode="lin" valueType="num">
                                      <p:cBhvr>
                                        <p:cTn id="42" dur="1" fill="hold"/>
                                        <p:tgtEl>
                                          <p:spTgt spid="11"/>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to="" calcmode="lin" valueType="num">
                                      <p:cBhvr>
                                        <p:cTn id="47" dur="1" fill="hold"/>
                                        <p:tgtEl>
                                          <p:spTgt spid="12"/>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 to="" calcmode="lin" valueType="num">
                                      <p:cBhvr>
                                        <p:cTn id="52" dur="1" fill="hold"/>
                                        <p:tgtEl>
                                          <p:spTgt spid="13"/>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to="" calcmode="lin" valueType="num">
                                      <p:cBhvr>
                                        <p:cTn id="57" dur="1" fill="hold"/>
                                        <p:tgtEl>
                                          <p:spTgt spid="14"/>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 to="" calcmode="lin" valueType="num">
                                      <p:cBhvr>
                                        <p:cTn id="62" dur="1" fill="hold"/>
                                        <p:tgtEl>
                                          <p:spTgt spid="15"/>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to="" calcmode="lin" valueType="num">
                                      <p:cBhvr>
                                        <p:cTn id="67" dur="1" fill="hold"/>
                                        <p:tgtEl>
                                          <p:spTgt spid="16"/>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 to="" calcmode="lin" valueType="num">
                                      <p:cBhvr>
                                        <p:cTn id="72" dur="1" fill="hold"/>
                                        <p:tgtEl>
                                          <p:spTgt spid="17"/>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 to="" calcmode="lin" valueType="num">
                                      <p:cBhvr>
                                        <p:cTn id="77" dur="1" fill="hold"/>
                                        <p:tgtEl>
                                          <p:spTgt spid="18"/>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 to="" calcmode="lin" valueType="num">
                                      <p:cBhvr>
                                        <p:cTn id="82" dur="1" fill="hold"/>
                                        <p:tgtEl>
                                          <p:spTgt spid="19"/>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anim to="" calcmode="lin" valueType="num">
                                      <p:cBhvr>
                                        <p:cTn id="87" dur="1" fill="hold"/>
                                        <p:tgtEl>
                                          <p:spTgt spid="20"/>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21"/>
                                        </p:tgtEl>
                                        <p:attrNameLst>
                                          <p:attrName>style.visibility</p:attrName>
                                        </p:attrNameLst>
                                      </p:cBhvr>
                                      <p:to>
                                        <p:strVal val="visible"/>
                                      </p:to>
                                    </p:set>
                                    <p:anim to="" calcmode="lin" valueType="num">
                                      <p:cBhvr>
                                        <p:cTn id="92" dur="1" fill="hold"/>
                                        <p:tgtEl>
                                          <p:spTgt spid="21"/>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grpId="0" nodeType="clickEffect">
                                  <p:stCondLst>
                                    <p:cond delay="0"/>
                                  </p:stCondLst>
                                  <p:childTnLst>
                                    <p:set>
                                      <p:cBhvr>
                                        <p:cTn id="96" dur="1" fill="hold">
                                          <p:stCondLst>
                                            <p:cond delay="0"/>
                                          </p:stCondLst>
                                        </p:cTn>
                                        <p:tgtEl>
                                          <p:spTgt spid="22"/>
                                        </p:tgtEl>
                                        <p:attrNameLst>
                                          <p:attrName>style.visibility</p:attrName>
                                        </p:attrNameLst>
                                      </p:cBhvr>
                                      <p:to>
                                        <p:strVal val="visible"/>
                                      </p:to>
                                    </p:set>
                                    <p:anim to="" calcmode="lin" valueType="num">
                                      <p:cBhvr>
                                        <p:cTn id="97" dur="1" fill="hold"/>
                                        <p:tgtEl>
                                          <p:spTgt spid="2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animBg="1"/>
      <p:bldP spid="21"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96AC169-87CC-BFBE-4FF7-98DAE980AD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214" y="-1"/>
            <a:ext cx="9174214" cy="6858001"/>
          </a:xfrm>
          <a:prstGeom prst="rect">
            <a:avLst/>
          </a:prstGeom>
        </p:spPr>
      </p:pic>
      <p:sp>
        <p:nvSpPr>
          <p:cNvPr id="4" name="مستطيل: زوايا مستديرة 3">
            <a:extLst>
              <a:ext uri="{FF2B5EF4-FFF2-40B4-BE49-F238E27FC236}">
                <a16:creationId xmlns:a16="http://schemas.microsoft.com/office/drawing/2014/main" id="{5B8E2BFB-B637-B0AF-7955-33E0CA07EFA4}"/>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١٣</a:t>
            </a:r>
          </a:p>
        </p:txBody>
      </p:sp>
      <p:sp>
        <p:nvSpPr>
          <p:cNvPr id="5" name="مربع نص 4">
            <a:extLst>
              <a:ext uri="{FF2B5EF4-FFF2-40B4-BE49-F238E27FC236}">
                <a16:creationId xmlns:a16="http://schemas.microsoft.com/office/drawing/2014/main" id="{182E4AFE-547F-1082-750A-A3204047DF5D}"/>
              </a:ext>
            </a:extLst>
          </p:cNvPr>
          <p:cNvSpPr txBox="1"/>
          <p:nvPr/>
        </p:nvSpPr>
        <p:spPr>
          <a:xfrm>
            <a:off x="5776686" y="4151086"/>
            <a:ext cx="1320800" cy="461665"/>
          </a:xfrm>
          <a:prstGeom prst="rect">
            <a:avLst/>
          </a:prstGeom>
          <a:noFill/>
        </p:spPr>
        <p:txBody>
          <a:bodyPr wrap="square" rtlCol="1">
            <a:spAutoFit/>
          </a:bodyPr>
          <a:lstStyle/>
          <a:p>
            <a:pPr algn="r"/>
            <a:r>
              <a:rPr lang="ar-SA" sz="2400" b="1" dirty="0">
                <a:solidFill>
                  <a:srgbClr val="FF0000"/>
                </a:solidFill>
              </a:rPr>
              <a:t>أمي</a:t>
            </a:r>
          </a:p>
        </p:txBody>
      </p:sp>
      <p:sp>
        <p:nvSpPr>
          <p:cNvPr id="6" name="مربع نص 5">
            <a:extLst>
              <a:ext uri="{FF2B5EF4-FFF2-40B4-BE49-F238E27FC236}">
                <a16:creationId xmlns:a16="http://schemas.microsoft.com/office/drawing/2014/main" id="{5F4E7627-7FF3-0B6F-5CC0-482DFF3488C8}"/>
              </a:ext>
            </a:extLst>
          </p:cNvPr>
          <p:cNvSpPr txBox="1"/>
          <p:nvPr/>
        </p:nvSpPr>
        <p:spPr>
          <a:xfrm>
            <a:off x="5776686" y="4492172"/>
            <a:ext cx="1320800" cy="461665"/>
          </a:xfrm>
          <a:prstGeom prst="rect">
            <a:avLst/>
          </a:prstGeom>
          <a:noFill/>
        </p:spPr>
        <p:txBody>
          <a:bodyPr wrap="square" rtlCol="1">
            <a:spAutoFit/>
          </a:bodyPr>
          <a:lstStyle/>
          <a:p>
            <a:pPr algn="r"/>
            <a:r>
              <a:rPr lang="ar-SA" sz="2400" b="1" dirty="0">
                <a:solidFill>
                  <a:srgbClr val="FF0000"/>
                </a:solidFill>
              </a:rPr>
              <a:t>أبي</a:t>
            </a:r>
          </a:p>
        </p:txBody>
      </p:sp>
      <p:sp>
        <p:nvSpPr>
          <p:cNvPr id="7" name="مربع نص 6">
            <a:extLst>
              <a:ext uri="{FF2B5EF4-FFF2-40B4-BE49-F238E27FC236}">
                <a16:creationId xmlns:a16="http://schemas.microsoft.com/office/drawing/2014/main" id="{027C40CC-25AC-2386-D34D-7EAB90D480A9}"/>
              </a:ext>
            </a:extLst>
          </p:cNvPr>
          <p:cNvSpPr txBox="1"/>
          <p:nvPr/>
        </p:nvSpPr>
        <p:spPr>
          <a:xfrm>
            <a:off x="5776686" y="4833258"/>
            <a:ext cx="1320800" cy="461665"/>
          </a:xfrm>
          <a:prstGeom prst="rect">
            <a:avLst/>
          </a:prstGeom>
          <a:noFill/>
        </p:spPr>
        <p:txBody>
          <a:bodyPr wrap="square" rtlCol="1">
            <a:spAutoFit/>
          </a:bodyPr>
          <a:lstStyle/>
          <a:p>
            <a:pPr algn="r"/>
            <a:r>
              <a:rPr lang="ar-SA" sz="2400" b="1" dirty="0">
                <a:solidFill>
                  <a:srgbClr val="FF0000"/>
                </a:solidFill>
              </a:rPr>
              <a:t>الله</a:t>
            </a:r>
          </a:p>
        </p:txBody>
      </p:sp>
      <p:sp>
        <p:nvSpPr>
          <p:cNvPr id="8" name="مربع نص 7">
            <a:extLst>
              <a:ext uri="{FF2B5EF4-FFF2-40B4-BE49-F238E27FC236}">
                <a16:creationId xmlns:a16="http://schemas.microsoft.com/office/drawing/2014/main" id="{50B6DD94-DDB1-743A-E970-474C318D1334}"/>
              </a:ext>
            </a:extLst>
          </p:cNvPr>
          <p:cNvSpPr txBox="1"/>
          <p:nvPr/>
        </p:nvSpPr>
        <p:spPr>
          <a:xfrm>
            <a:off x="5776686" y="5174344"/>
            <a:ext cx="1320800" cy="461665"/>
          </a:xfrm>
          <a:prstGeom prst="rect">
            <a:avLst/>
          </a:prstGeom>
          <a:noFill/>
        </p:spPr>
        <p:txBody>
          <a:bodyPr wrap="square" rtlCol="1">
            <a:spAutoFit/>
          </a:bodyPr>
          <a:lstStyle/>
          <a:p>
            <a:pPr algn="r"/>
            <a:r>
              <a:rPr lang="ar-SA" sz="2400" b="1" dirty="0">
                <a:solidFill>
                  <a:srgbClr val="FF0000"/>
                </a:solidFill>
              </a:rPr>
              <a:t>العون</a:t>
            </a:r>
          </a:p>
        </p:txBody>
      </p:sp>
      <p:sp>
        <p:nvSpPr>
          <p:cNvPr id="9" name="مربع نص 8">
            <a:extLst>
              <a:ext uri="{FF2B5EF4-FFF2-40B4-BE49-F238E27FC236}">
                <a16:creationId xmlns:a16="http://schemas.microsoft.com/office/drawing/2014/main" id="{2FBC461D-F5A8-8C16-EA40-CAEE42F2A1AD}"/>
              </a:ext>
            </a:extLst>
          </p:cNvPr>
          <p:cNvSpPr txBox="1"/>
          <p:nvPr/>
        </p:nvSpPr>
        <p:spPr>
          <a:xfrm>
            <a:off x="5776686" y="5554507"/>
            <a:ext cx="1320800" cy="461665"/>
          </a:xfrm>
          <a:prstGeom prst="rect">
            <a:avLst/>
          </a:prstGeom>
          <a:noFill/>
        </p:spPr>
        <p:txBody>
          <a:bodyPr wrap="square" rtlCol="1">
            <a:spAutoFit/>
          </a:bodyPr>
          <a:lstStyle/>
          <a:p>
            <a:pPr algn="r"/>
            <a:r>
              <a:rPr lang="ar-SA" sz="2400" b="1" dirty="0">
                <a:solidFill>
                  <a:srgbClr val="FF0000"/>
                </a:solidFill>
              </a:rPr>
              <a:t>التوفيق</a:t>
            </a:r>
          </a:p>
        </p:txBody>
      </p:sp>
      <p:sp>
        <p:nvSpPr>
          <p:cNvPr id="10" name="مربع نص 9">
            <a:extLst>
              <a:ext uri="{FF2B5EF4-FFF2-40B4-BE49-F238E27FC236}">
                <a16:creationId xmlns:a16="http://schemas.microsoft.com/office/drawing/2014/main" id="{B854774D-4207-F45F-5426-4EEB73D65FBD}"/>
              </a:ext>
            </a:extLst>
          </p:cNvPr>
          <p:cNvSpPr txBox="1"/>
          <p:nvPr/>
        </p:nvSpPr>
        <p:spPr>
          <a:xfrm>
            <a:off x="5776686" y="5895593"/>
            <a:ext cx="1320800" cy="461665"/>
          </a:xfrm>
          <a:prstGeom prst="rect">
            <a:avLst/>
          </a:prstGeom>
          <a:noFill/>
        </p:spPr>
        <p:txBody>
          <a:bodyPr wrap="square" rtlCol="1">
            <a:spAutoFit/>
          </a:bodyPr>
          <a:lstStyle/>
          <a:p>
            <a:pPr algn="r"/>
            <a:r>
              <a:rPr lang="ar-SA" sz="2400" b="1" dirty="0">
                <a:solidFill>
                  <a:srgbClr val="FF0000"/>
                </a:solidFill>
              </a:rPr>
              <a:t>القرآن</a:t>
            </a:r>
          </a:p>
        </p:txBody>
      </p:sp>
      <p:sp>
        <p:nvSpPr>
          <p:cNvPr id="11" name="مربع نص 10">
            <a:extLst>
              <a:ext uri="{FF2B5EF4-FFF2-40B4-BE49-F238E27FC236}">
                <a16:creationId xmlns:a16="http://schemas.microsoft.com/office/drawing/2014/main" id="{C94BC6AA-D64C-B131-06B4-807F4B5EEF6C}"/>
              </a:ext>
            </a:extLst>
          </p:cNvPr>
          <p:cNvSpPr txBox="1"/>
          <p:nvPr/>
        </p:nvSpPr>
        <p:spPr>
          <a:xfrm>
            <a:off x="5776686" y="6210443"/>
            <a:ext cx="1320800" cy="461665"/>
          </a:xfrm>
          <a:prstGeom prst="rect">
            <a:avLst/>
          </a:prstGeom>
          <a:noFill/>
        </p:spPr>
        <p:txBody>
          <a:bodyPr wrap="square" rtlCol="1">
            <a:spAutoFit/>
          </a:bodyPr>
          <a:lstStyle/>
          <a:p>
            <a:pPr algn="r"/>
            <a:r>
              <a:rPr lang="ar-SA" sz="2400" b="1" dirty="0">
                <a:solidFill>
                  <a:srgbClr val="FF0000"/>
                </a:solidFill>
              </a:rPr>
              <a:t>الكريم</a:t>
            </a:r>
          </a:p>
        </p:txBody>
      </p:sp>
      <p:sp>
        <p:nvSpPr>
          <p:cNvPr id="12" name="مربع نص 11">
            <a:extLst>
              <a:ext uri="{FF2B5EF4-FFF2-40B4-BE49-F238E27FC236}">
                <a16:creationId xmlns:a16="http://schemas.microsoft.com/office/drawing/2014/main" id="{E5BA6C64-252B-6D41-EDFC-7E01DF77C973}"/>
              </a:ext>
            </a:extLst>
          </p:cNvPr>
          <p:cNvSpPr txBox="1"/>
          <p:nvPr/>
        </p:nvSpPr>
        <p:spPr>
          <a:xfrm>
            <a:off x="3367315" y="4127080"/>
            <a:ext cx="1320800" cy="461665"/>
          </a:xfrm>
          <a:prstGeom prst="rect">
            <a:avLst/>
          </a:prstGeom>
          <a:noFill/>
        </p:spPr>
        <p:txBody>
          <a:bodyPr wrap="square" rtlCol="1">
            <a:spAutoFit/>
          </a:bodyPr>
          <a:lstStyle/>
          <a:p>
            <a:pPr algn="r"/>
            <a:r>
              <a:rPr lang="ar-SA" sz="2400" b="1" dirty="0">
                <a:solidFill>
                  <a:srgbClr val="FF0000"/>
                </a:solidFill>
              </a:rPr>
              <a:t>أهدي</a:t>
            </a:r>
          </a:p>
        </p:txBody>
      </p:sp>
      <p:sp>
        <p:nvSpPr>
          <p:cNvPr id="13" name="مربع نص 12">
            <a:extLst>
              <a:ext uri="{FF2B5EF4-FFF2-40B4-BE49-F238E27FC236}">
                <a16:creationId xmlns:a16="http://schemas.microsoft.com/office/drawing/2014/main" id="{5C05E9AF-6559-DEB1-D169-4D080B5FA88A}"/>
              </a:ext>
            </a:extLst>
          </p:cNvPr>
          <p:cNvSpPr txBox="1"/>
          <p:nvPr/>
        </p:nvSpPr>
        <p:spPr>
          <a:xfrm>
            <a:off x="3367315" y="4468166"/>
            <a:ext cx="1320800" cy="461665"/>
          </a:xfrm>
          <a:prstGeom prst="rect">
            <a:avLst/>
          </a:prstGeom>
          <a:noFill/>
        </p:spPr>
        <p:txBody>
          <a:bodyPr wrap="square" rtlCol="1">
            <a:spAutoFit/>
          </a:bodyPr>
          <a:lstStyle/>
          <a:p>
            <a:pPr algn="r"/>
            <a:r>
              <a:rPr lang="ar-SA" sz="2400" b="1" dirty="0">
                <a:solidFill>
                  <a:srgbClr val="FF0000"/>
                </a:solidFill>
              </a:rPr>
              <a:t>ألتمس</a:t>
            </a:r>
          </a:p>
        </p:txBody>
      </p:sp>
      <p:sp>
        <p:nvSpPr>
          <p:cNvPr id="14" name="مربع نص 13">
            <a:extLst>
              <a:ext uri="{FF2B5EF4-FFF2-40B4-BE49-F238E27FC236}">
                <a16:creationId xmlns:a16="http://schemas.microsoft.com/office/drawing/2014/main" id="{8C177F59-1A57-ABA8-E27A-307AE192963A}"/>
              </a:ext>
            </a:extLst>
          </p:cNvPr>
          <p:cNvSpPr txBox="1"/>
          <p:nvPr/>
        </p:nvSpPr>
        <p:spPr>
          <a:xfrm>
            <a:off x="3367315" y="4862899"/>
            <a:ext cx="1320800" cy="461665"/>
          </a:xfrm>
          <a:prstGeom prst="rect">
            <a:avLst/>
          </a:prstGeom>
          <a:noFill/>
        </p:spPr>
        <p:txBody>
          <a:bodyPr wrap="square" rtlCol="1">
            <a:spAutoFit/>
          </a:bodyPr>
          <a:lstStyle/>
          <a:p>
            <a:pPr algn="r"/>
            <a:r>
              <a:rPr lang="ar-SA" sz="2400" b="1" dirty="0">
                <a:solidFill>
                  <a:srgbClr val="FF0000"/>
                </a:solidFill>
              </a:rPr>
              <a:t>عانت</a:t>
            </a:r>
          </a:p>
        </p:txBody>
      </p:sp>
      <p:sp>
        <p:nvSpPr>
          <p:cNvPr id="15" name="مربع نص 14">
            <a:extLst>
              <a:ext uri="{FF2B5EF4-FFF2-40B4-BE49-F238E27FC236}">
                <a16:creationId xmlns:a16="http://schemas.microsoft.com/office/drawing/2014/main" id="{60AD85E2-F562-2319-C4A2-746F223DEACF}"/>
              </a:ext>
            </a:extLst>
          </p:cNvPr>
          <p:cNvSpPr txBox="1"/>
          <p:nvPr/>
        </p:nvSpPr>
        <p:spPr>
          <a:xfrm>
            <a:off x="3367315" y="5150338"/>
            <a:ext cx="1320800" cy="461665"/>
          </a:xfrm>
          <a:prstGeom prst="rect">
            <a:avLst/>
          </a:prstGeom>
          <a:noFill/>
        </p:spPr>
        <p:txBody>
          <a:bodyPr wrap="square" rtlCol="1">
            <a:spAutoFit/>
          </a:bodyPr>
          <a:lstStyle/>
          <a:p>
            <a:pPr algn="r"/>
            <a:r>
              <a:rPr lang="ar-SA" sz="2400" b="1" dirty="0">
                <a:solidFill>
                  <a:srgbClr val="FF0000"/>
                </a:solidFill>
              </a:rPr>
              <a:t>سهرت</a:t>
            </a:r>
          </a:p>
        </p:txBody>
      </p:sp>
      <p:sp>
        <p:nvSpPr>
          <p:cNvPr id="16" name="مربع نص 15">
            <a:extLst>
              <a:ext uri="{FF2B5EF4-FFF2-40B4-BE49-F238E27FC236}">
                <a16:creationId xmlns:a16="http://schemas.microsoft.com/office/drawing/2014/main" id="{1C02933A-110D-120C-36DA-12E236B30470}"/>
              </a:ext>
            </a:extLst>
          </p:cNvPr>
          <p:cNvSpPr txBox="1"/>
          <p:nvPr/>
        </p:nvSpPr>
        <p:spPr>
          <a:xfrm>
            <a:off x="3367315" y="5530501"/>
            <a:ext cx="1320800" cy="461665"/>
          </a:xfrm>
          <a:prstGeom prst="rect">
            <a:avLst/>
          </a:prstGeom>
          <a:noFill/>
        </p:spPr>
        <p:txBody>
          <a:bodyPr wrap="square" rtlCol="1">
            <a:spAutoFit/>
          </a:bodyPr>
          <a:lstStyle/>
          <a:p>
            <a:pPr algn="r"/>
            <a:r>
              <a:rPr lang="ar-SA" sz="2400" b="1" dirty="0">
                <a:solidFill>
                  <a:srgbClr val="FF0000"/>
                </a:solidFill>
              </a:rPr>
              <a:t>أحس</a:t>
            </a:r>
          </a:p>
        </p:txBody>
      </p:sp>
      <p:sp>
        <p:nvSpPr>
          <p:cNvPr id="17" name="مربع نص 16">
            <a:extLst>
              <a:ext uri="{FF2B5EF4-FFF2-40B4-BE49-F238E27FC236}">
                <a16:creationId xmlns:a16="http://schemas.microsoft.com/office/drawing/2014/main" id="{006A3B3F-18C2-F562-CE8F-2C850CCF1E47}"/>
              </a:ext>
            </a:extLst>
          </p:cNvPr>
          <p:cNvSpPr txBox="1"/>
          <p:nvPr/>
        </p:nvSpPr>
        <p:spPr>
          <a:xfrm>
            <a:off x="3367315" y="5871587"/>
            <a:ext cx="1320800" cy="461665"/>
          </a:xfrm>
          <a:prstGeom prst="rect">
            <a:avLst/>
          </a:prstGeom>
          <a:noFill/>
        </p:spPr>
        <p:txBody>
          <a:bodyPr wrap="square" rtlCol="1">
            <a:spAutoFit/>
          </a:bodyPr>
          <a:lstStyle/>
          <a:p>
            <a:pPr algn="r"/>
            <a:r>
              <a:rPr lang="ar-SA" sz="2400" b="1" dirty="0">
                <a:solidFill>
                  <a:srgbClr val="FF0000"/>
                </a:solidFill>
              </a:rPr>
              <a:t>سأجتهد</a:t>
            </a:r>
          </a:p>
        </p:txBody>
      </p:sp>
      <p:sp>
        <p:nvSpPr>
          <p:cNvPr id="18" name="مربع نص 17">
            <a:extLst>
              <a:ext uri="{FF2B5EF4-FFF2-40B4-BE49-F238E27FC236}">
                <a16:creationId xmlns:a16="http://schemas.microsoft.com/office/drawing/2014/main" id="{0878F753-8D91-0272-AF38-826B5A9660B2}"/>
              </a:ext>
            </a:extLst>
          </p:cNvPr>
          <p:cNvSpPr txBox="1"/>
          <p:nvPr/>
        </p:nvSpPr>
        <p:spPr>
          <a:xfrm>
            <a:off x="3367315" y="6186437"/>
            <a:ext cx="1320800" cy="461665"/>
          </a:xfrm>
          <a:prstGeom prst="rect">
            <a:avLst/>
          </a:prstGeom>
          <a:noFill/>
        </p:spPr>
        <p:txBody>
          <a:bodyPr wrap="square" rtlCol="1">
            <a:spAutoFit/>
          </a:bodyPr>
          <a:lstStyle/>
          <a:p>
            <a:pPr algn="r"/>
            <a:r>
              <a:rPr lang="ar-SA" sz="2400" b="1" dirty="0">
                <a:solidFill>
                  <a:srgbClr val="FF0000"/>
                </a:solidFill>
              </a:rPr>
              <a:t>أبرٌّ</a:t>
            </a:r>
          </a:p>
        </p:txBody>
      </p:sp>
      <p:sp>
        <p:nvSpPr>
          <p:cNvPr id="19" name="مربع نص 18">
            <a:extLst>
              <a:ext uri="{FF2B5EF4-FFF2-40B4-BE49-F238E27FC236}">
                <a16:creationId xmlns:a16="http://schemas.microsoft.com/office/drawing/2014/main" id="{9DB97463-E069-DBF4-8611-714A395D2DC9}"/>
              </a:ext>
            </a:extLst>
          </p:cNvPr>
          <p:cNvSpPr txBox="1"/>
          <p:nvPr/>
        </p:nvSpPr>
        <p:spPr>
          <a:xfrm>
            <a:off x="1041730" y="4098668"/>
            <a:ext cx="1320800" cy="461665"/>
          </a:xfrm>
          <a:prstGeom prst="rect">
            <a:avLst/>
          </a:prstGeom>
          <a:noFill/>
        </p:spPr>
        <p:txBody>
          <a:bodyPr wrap="square" rtlCol="1">
            <a:spAutoFit/>
          </a:bodyPr>
          <a:lstStyle/>
          <a:p>
            <a:pPr algn="r"/>
            <a:r>
              <a:rPr lang="ar-SA" sz="2400" b="1" dirty="0">
                <a:solidFill>
                  <a:srgbClr val="FF0000"/>
                </a:solidFill>
              </a:rPr>
              <a:t>و</a:t>
            </a:r>
          </a:p>
        </p:txBody>
      </p:sp>
      <p:sp>
        <p:nvSpPr>
          <p:cNvPr id="20" name="مربع نص 19">
            <a:extLst>
              <a:ext uri="{FF2B5EF4-FFF2-40B4-BE49-F238E27FC236}">
                <a16:creationId xmlns:a16="http://schemas.microsoft.com/office/drawing/2014/main" id="{20802AEE-0D06-7044-7484-7E661FFAB3D0}"/>
              </a:ext>
            </a:extLst>
          </p:cNvPr>
          <p:cNvSpPr txBox="1"/>
          <p:nvPr/>
        </p:nvSpPr>
        <p:spPr>
          <a:xfrm>
            <a:off x="1041730" y="4528072"/>
            <a:ext cx="1320800" cy="461665"/>
          </a:xfrm>
          <a:prstGeom prst="rect">
            <a:avLst/>
          </a:prstGeom>
          <a:noFill/>
        </p:spPr>
        <p:txBody>
          <a:bodyPr wrap="square" rtlCol="1">
            <a:spAutoFit/>
          </a:bodyPr>
          <a:lstStyle/>
          <a:p>
            <a:pPr algn="r"/>
            <a:r>
              <a:rPr lang="ar-SA" sz="2400" b="1" dirty="0">
                <a:solidFill>
                  <a:srgbClr val="FF0000"/>
                </a:solidFill>
              </a:rPr>
              <a:t>لـ</a:t>
            </a:r>
          </a:p>
        </p:txBody>
      </p:sp>
      <p:sp>
        <p:nvSpPr>
          <p:cNvPr id="21" name="مربع نص 20">
            <a:extLst>
              <a:ext uri="{FF2B5EF4-FFF2-40B4-BE49-F238E27FC236}">
                <a16:creationId xmlns:a16="http://schemas.microsoft.com/office/drawing/2014/main" id="{7EFC34C4-1E69-08B7-9A07-F08866BDEBCE}"/>
              </a:ext>
            </a:extLst>
          </p:cNvPr>
          <p:cNvSpPr txBox="1"/>
          <p:nvPr/>
        </p:nvSpPr>
        <p:spPr>
          <a:xfrm>
            <a:off x="1041730" y="4780840"/>
            <a:ext cx="1320800" cy="461665"/>
          </a:xfrm>
          <a:prstGeom prst="rect">
            <a:avLst/>
          </a:prstGeom>
          <a:noFill/>
        </p:spPr>
        <p:txBody>
          <a:bodyPr wrap="square" rtlCol="1">
            <a:spAutoFit/>
          </a:bodyPr>
          <a:lstStyle/>
          <a:p>
            <a:pPr algn="r"/>
            <a:r>
              <a:rPr lang="ar-SA" sz="2400" b="1" dirty="0">
                <a:solidFill>
                  <a:srgbClr val="FF0000"/>
                </a:solidFill>
              </a:rPr>
              <a:t>من</a:t>
            </a:r>
          </a:p>
        </p:txBody>
      </p:sp>
      <p:sp>
        <p:nvSpPr>
          <p:cNvPr id="22" name="مربع نص 21">
            <a:extLst>
              <a:ext uri="{FF2B5EF4-FFF2-40B4-BE49-F238E27FC236}">
                <a16:creationId xmlns:a16="http://schemas.microsoft.com/office/drawing/2014/main" id="{CF1F9397-75A4-857D-6EFB-1A7FBEBA1D2A}"/>
              </a:ext>
            </a:extLst>
          </p:cNvPr>
          <p:cNvSpPr txBox="1"/>
          <p:nvPr/>
        </p:nvSpPr>
        <p:spPr>
          <a:xfrm>
            <a:off x="1056246" y="5169098"/>
            <a:ext cx="1320800" cy="461665"/>
          </a:xfrm>
          <a:prstGeom prst="rect">
            <a:avLst/>
          </a:prstGeom>
          <a:noFill/>
        </p:spPr>
        <p:txBody>
          <a:bodyPr wrap="square" rtlCol="1">
            <a:spAutoFit/>
          </a:bodyPr>
          <a:lstStyle/>
          <a:p>
            <a:pPr algn="r"/>
            <a:r>
              <a:rPr lang="ar-SA" sz="2400" b="1" dirty="0">
                <a:solidFill>
                  <a:srgbClr val="FF0000"/>
                </a:solidFill>
              </a:rPr>
              <a:t>في</a:t>
            </a:r>
          </a:p>
        </p:txBody>
      </p:sp>
      <p:sp>
        <p:nvSpPr>
          <p:cNvPr id="23" name="مربع نص 22">
            <a:extLst>
              <a:ext uri="{FF2B5EF4-FFF2-40B4-BE49-F238E27FC236}">
                <a16:creationId xmlns:a16="http://schemas.microsoft.com/office/drawing/2014/main" id="{0F9B507E-DD7E-8253-3254-4FA9D3153C05}"/>
              </a:ext>
            </a:extLst>
          </p:cNvPr>
          <p:cNvSpPr txBox="1"/>
          <p:nvPr/>
        </p:nvSpPr>
        <p:spPr>
          <a:xfrm>
            <a:off x="1070762" y="5506137"/>
            <a:ext cx="1320800" cy="461665"/>
          </a:xfrm>
          <a:prstGeom prst="rect">
            <a:avLst/>
          </a:prstGeom>
          <a:noFill/>
        </p:spPr>
        <p:txBody>
          <a:bodyPr wrap="square" rtlCol="1">
            <a:spAutoFit/>
          </a:bodyPr>
          <a:lstStyle/>
          <a:p>
            <a:pPr algn="r"/>
            <a:r>
              <a:rPr lang="ar-SA" sz="2400" b="1" dirty="0">
                <a:solidFill>
                  <a:srgbClr val="FF0000"/>
                </a:solidFill>
              </a:rPr>
              <a:t>على</a:t>
            </a:r>
          </a:p>
        </p:txBody>
      </p:sp>
      <p:sp>
        <p:nvSpPr>
          <p:cNvPr id="24" name="مربع نص 23">
            <a:extLst>
              <a:ext uri="{FF2B5EF4-FFF2-40B4-BE49-F238E27FC236}">
                <a16:creationId xmlns:a16="http://schemas.microsoft.com/office/drawing/2014/main" id="{09396C79-687F-02DD-29E9-B371264AE400}"/>
              </a:ext>
            </a:extLst>
          </p:cNvPr>
          <p:cNvSpPr txBox="1"/>
          <p:nvPr/>
        </p:nvSpPr>
        <p:spPr>
          <a:xfrm>
            <a:off x="994226" y="5843176"/>
            <a:ext cx="1320800" cy="461665"/>
          </a:xfrm>
          <a:prstGeom prst="rect">
            <a:avLst/>
          </a:prstGeom>
          <a:noFill/>
        </p:spPr>
        <p:txBody>
          <a:bodyPr wrap="square" rtlCol="1">
            <a:spAutoFit/>
          </a:bodyPr>
          <a:lstStyle/>
          <a:p>
            <a:pPr algn="r"/>
            <a:r>
              <a:rPr lang="ar-SA" sz="2400" b="1" dirty="0">
                <a:solidFill>
                  <a:srgbClr val="FF0000"/>
                </a:solidFill>
              </a:rPr>
              <a:t>بـ</a:t>
            </a:r>
          </a:p>
        </p:txBody>
      </p:sp>
      <p:sp>
        <p:nvSpPr>
          <p:cNvPr id="25" name="مربع نص 24">
            <a:extLst>
              <a:ext uri="{FF2B5EF4-FFF2-40B4-BE49-F238E27FC236}">
                <a16:creationId xmlns:a16="http://schemas.microsoft.com/office/drawing/2014/main" id="{E3C2AED4-0907-EF5B-895C-4A7427D185F0}"/>
              </a:ext>
            </a:extLst>
          </p:cNvPr>
          <p:cNvSpPr txBox="1"/>
          <p:nvPr/>
        </p:nvSpPr>
        <p:spPr>
          <a:xfrm>
            <a:off x="1041730" y="6158025"/>
            <a:ext cx="1320800" cy="461665"/>
          </a:xfrm>
          <a:prstGeom prst="rect">
            <a:avLst/>
          </a:prstGeom>
          <a:noFill/>
        </p:spPr>
        <p:txBody>
          <a:bodyPr wrap="square" rtlCol="1">
            <a:spAutoFit/>
          </a:bodyPr>
          <a:lstStyle/>
          <a:p>
            <a:pPr algn="r"/>
            <a:r>
              <a:rPr lang="ar-SA" sz="2400" b="1" dirty="0">
                <a:solidFill>
                  <a:srgbClr val="FF0000"/>
                </a:solidFill>
              </a:rPr>
              <a:t>إلى</a:t>
            </a:r>
          </a:p>
        </p:txBody>
      </p:sp>
    </p:spTree>
    <p:extLst>
      <p:ext uri="{BB962C8B-B14F-4D97-AF65-F5344CB8AC3E}">
        <p14:creationId xmlns:p14="http://schemas.microsoft.com/office/powerpoint/2010/main" val="155266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46-046">
            <a:extLst>
              <a:ext uri="{FF2B5EF4-FFF2-40B4-BE49-F238E27FC236}">
                <a16:creationId xmlns:a16="http://schemas.microsoft.com/office/drawing/2014/main" id="{28257FEA-8B9E-4034-9365-B989C59782BB}"/>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مربع نص 1">
            <a:extLst>
              <a:ext uri="{FF2B5EF4-FFF2-40B4-BE49-F238E27FC236}">
                <a16:creationId xmlns:a16="http://schemas.microsoft.com/office/drawing/2014/main" id="{D220B570-70CA-40AB-BA26-5F752BEB5535}"/>
              </a:ext>
            </a:extLst>
          </p:cNvPr>
          <p:cNvSpPr txBox="1"/>
          <p:nvPr/>
        </p:nvSpPr>
        <p:spPr>
          <a:xfrm>
            <a:off x="-331076" y="938936"/>
            <a:ext cx="9406757" cy="461665"/>
          </a:xfrm>
          <a:prstGeom prst="rect">
            <a:avLst/>
          </a:prstGeom>
          <a:noFill/>
        </p:spPr>
        <p:txBody>
          <a:bodyPr wrap="square" rtlCol="1">
            <a:spAutoFit/>
          </a:bodyPr>
          <a:lstStyle/>
          <a:p>
            <a:pPr algn="r"/>
            <a:r>
              <a:rPr lang="ar-SA" sz="2400" b="1" dirty="0">
                <a:solidFill>
                  <a:srgbClr val="002060"/>
                </a:solidFill>
              </a:rPr>
              <a:t>الصفات الخُلقية : </a:t>
            </a:r>
            <a:r>
              <a:rPr lang="ar-SA" sz="2400" b="1" dirty="0">
                <a:solidFill>
                  <a:srgbClr val="FF0000"/>
                </a:solidFill>
              </a:rPr>
              <a:t>الصدق - الشجاعة. </a:t>
            </a:r>
            <a:r>
              <a:rPr lang="ar-SA" sz="2400" b="1" dirty="0">
                <a:solidFill>
                  <a:srgbClr val="002060"/>
                </a:solidFill>
              </a:rPr>
              <a:t>الصفات الخَلقية : </a:t>
            </a:r>
            <a:r>
              <a:rPr lang="ar-SA" sz="2400" b="1" dirty="0">
                <a:solidFill>
                  <a:srgbClr val="FF0000"/>
                </a:solidFill>
              </a:rPr>
              <a:t>نحيفا - أبيض الوجه - كثيف الشعر</a:t>
            </a:r>
            <a:r>
              <a:rPr lang="ar-SA" dirty="0"/>
              <a:t>.</a:t>
            </a:r>
          </a:p>
        </p:txBody>
      </p:sp>
      <p:sp>
        <p:nvSpPr>
          <p:cNvPr id="4" name="مربع نص 3">
            <a:extLst>
              <a:ext uri="{FF2B5EF4-FFF2-40B4-BE49-F238E27FC236}">
                <a16:creationId xmlns:a16="http://schemas.microsoft.com/office/drawing/2014/main" id="{A8E86F48-C56B-4F33-9F15-D2F103277F80}"/>
              </a:ext>
            </a:extLst>
          </p:cNvPr>
          <p:cNvSpPr txBox="1"/>
          <p:nvPr/>
        </p:nvSpPr>
        <p:spPr>
          <a:xfrm>
            <a:off x="-848713" y="1634359"/>
            <a:ext cx="8781395" cy="461665"/>
          </a:xfrm>
          <a:prstGeom prst="rect">
            <a:avLst/>
          </a:prstGeom>
          <a:noFill/>
        </p:spPr>
        <p:txBody>
          <a:bodyPr wrap="square" rtlCol="1">
            <a:spAutoFit/>
          </a:bodyPr>
          <a:lstStyle/>
          <a:p>
            <a:pPr algn="r"/>
            <a:r>
              <a:rPr lang="ar-SA" sz="2400" b="1" dirty="0">
                <a:solidFill>
                  <a:srgbClr val="FF0000"/>
                </a:solidFill>
              </a:rPr>
              <a:t>الإبل – الدليل : وكان يعلفهما صباح ومساء بنبات الصحراء الذي يقوي الإبل</a:t>
            </a:r>
            <a:endParaRPr lang="ar-SA" dirty="0">
              <a:solidFill>
                <a:srgbClr val="FF0000"/>
              </a:solidFill>
            </a:endParaRPr>
          </a:p>
        </p:txBody>
      </p:sp>
      <p:sp>
        <p:nvSpPr>
          <p:cNvPr id="6" name="مربع نص 5">
            <a:extLst>
              <a:ext uri="{FF2B5EF4-FFF2-40B4-BE49-F238E27FC236}">
                <a16:creationId xmlns:a16="http://schemas.microsoft.com/office/drawing/2014/main" id="{ADF8B6CB-92C8-4E35-B9CB-62A60F9EB8C5}"/>
              </a:ext>
            </a:extLst>
          </p:cNvPr>
          <p:cNvSpPr txBox="1"/>
          <p:nvPr/>
        </p:nvSpPr>
        <p:spPr>
          <a:xfrm>
            <a:off x="4593116" y="2326855"/>
            <a:ext cx="5688632" cy="461665"/>
          </a:xfrm>
          <a:prstGeom prst="rect">
            <a:avLst/>
          </a:prstGeom>
          <a:noFill/>
        </p:spPr>
        <p:txBody>
          <a:bodyPr wrap="square" rtlCol="1">
            <a:spAutoFit/>
          </a:bodyPr>
          <a:lstStyle/>
          <a:p>
            <a:r>
              <a:rPr lang="ar-SA" sz="2400" b="1" dirty="0">
                <a:solidFill>
                  <a:srgbClr val="FF0000"/>
                </a:solidFill>
              </a:rPr>
              <a:t>استعدادا للهجرة إلى المدينة</a:t>
            </a:r>
          </a:p>
        </p:txBody>
      </p:sp>
      <p:sp>
        <p:nvSpPr>
          <p:cNvPr id="7" name="مربع نص 6">
            <a:extLst>
              <a:ext uri="{FF2B5EF4-FFF2-40B4-BE49-F238E27FC236}">
                <a16:creationId xmlns:a16="http://schemas.microsoft.com/office/drawing/2014/main" id="{AC6C0D2B-18A4-4E33-B084-F9F2234FA445}"/>
              </a:ext>
            </a:extLst>
          </p:cNvPr>
          <p:cNvSpPr txBox="1"/>
          <p:nvPr/>
        </p:nvSpPr>
        <p:spPr>
          <a:xfrm>
            <a:off x="4731810" y="2967335"/>
            <a:ext cx="2877304" cy="461665"/>
          </a:xfrm>
          <a:prstGeom prst="rect">
            <a:avLst/>
          </a:prstGeom>
          <a:noFill/>
        </p:spPr>
        <p:txBody>
          <a:bodyPr wrap="square" rtlCol="1">
            <a:spAutoFit/>
          </a:bodyPr>
          <a:lstStyle/>
          <a:p>
            <a:r>
              <a:rPr lang="ar-SA" sz="2400" b="1" dirty="0">
                <a:solidFill>
                  <a:srgbClr val="FF0000"/>
                </a:solidFill>
              </a:rPr>
              <a:t>قوله وإن أسأت فقوموني</a:t>
            </a:r>
          </a:p>
        </p:txBody>
      </p:sp>
      <p:sp>
        <p:nvSpPr>
          <p:cNvPr id="9" name="مربع نص 8">
            <a:extLst>
              <a:ext uri="{FF2B5EF4-FFF2-40B4-BE49-F238E27FC236}">
                <a16:creationId xmlns:a16="http://schemas.microsoft.com/office/drawing/2014/main" id="{2204E817-F87F-4BB2-8D94-7AE21E4228A1}"/>
              </a:ext>
            </a:extLst>
          </p:cNvPr>
          <p:cNvSpPr txBox="1"/>
          <p:nvPr/>
        </p:nvSpPr>
        <p:spPr>
          <a:xfrm>
            <a:off x="2045578" y="3621912"/>
            <a:ext cx="5421507" cy="461665"/>
          </a:xfrm>
          <a:prstGeom prst="rect">
            <a:avLst/>
          </a:prstGeom>
          <a:noFill/>
        </p:spPr>
        <p:txBody>
          <a:bodyPr wrap="square" rtlCol="1">
            <a:spAutoFit/>
          </a:bodyPr>
          <a:lstStyle/>
          <a:p>
            <a:pPr algn="r"/>
            <a:r>
              <a:rPr lang="ar-SA" sz="2400" b="1" dirty="0">
                <a:solidFill>
                  <a:srgbClr val="FF0000"/>
                </a:solidFill>
              </a:rPr>
              <a:t>حيث أنفق ماله أربعين ألف درهم في نصرة الإسلام</a:t>
            </a:r>
          </a:p>
        </p:txBody>
      </p:sp>
      <p:sp>
        <p:nvSpPr>
          <p:cNvPr id="11" name="مربع نص 10">
            <a:extLst>
              <a:ext uri="{FF2B5EF4-FFF2-40B4-BE49-F238E27FC236}">
                <a16:creationId xmlns:a16="http://schemas.microsoft.com/office/drawing/2014/main" id="{F9ED34DF-A295-4C55-84E4-0DAA2D2286AC}"/>
              </a:ext>
            </a:extLst>
          </p:cNvPr>
          <p:cNvSpPr txBox="1"/>
          <p:nvPr/>
        </p:nvSpPr>
        <p:spPr>
          <a:xfrm>
            <a:off x="5105986" y="4321339"/>
            <a:ext cx="3706586" cy="461665"/>
          </a:xfrm>
          <a:prstGeom prst="rect">
            <a:avLst/>
          </a:prstGeom>
          <a:noFill/>
        </p:spPr>
        <p:txBody>
          <a:bodyPr wrap="square">
            <a:spAutoFit/>
          </a:bodyPr>
          <a:lstStyle/>
          <a:p>
            <a:r>
              <a:rPr lang="ar-SA" sz="2400" b="1" dirty="0">
                <a:solidFill>
                  <a:srgbClr val="FF0000"/>
                </a:solidFill>
              </a:rPr>
              <a:t>أول الخلفاء الراشدين</a:t>
            </a:r>
          </a:p>
        </p:txBody>
      </p:sp>
      <p:sp>
        <p:nvSpPr>
          <p:cNvPr id="12" name="مربع نص 11">
            <a:extLst>
              <a:ext uri="{FF2B5EF4-FFF2-40B4-BE49-F238E27FC236}">
                <a16:creationId xmlns:a16="http://schemas.microsoft.com/office/drawing/2014/main" id="{C2986C80-769A-4BF6-9E07-83D6627BA18A}"/>
              </a:ext>
            </a:extLst>
          </p:cNvPr>
          <p:cNvSpPr txBox="1"/>
          <p:nvPr/>
        </p:nvSpPr>
        <p:spPr>
          <a:xfrm>
            <a:off x="5893299" y="5115375"/>
            <a:ext cx="5715000" cy="461665"/>
          </a:xfrm>
          <a:prstGeom prst="rect">
            <a:avLst/>
          </a:prstGeom>
          <a:noFill/>
        </p:spPr>
        <p:txBody>
          <a:bodyPr wrap="square">
            <a:spAutoFit/>
          </a:bodyPr>
          <a:lstStyle/>
          <a:p>
            <a:r>
              <a:rPr lang="ar-SA" sz="2400" b="1" dirty="0">
                <a:solidFill>
                  <a:srgbClr val="FF0000"/>
                </a:solidFill>
              </a:rPr>
              <a:t>مولده ونسبه</a:t>
            </a:r>
          </a:p>
        </p:txBody>
      </p:sp>
      <p:sp>
        <p:nvSpPr>
          <p:cNvPr id="13" name="مربع نص 12">
            <a:extLst>
              <a:ext uri="{FF2B5EF4-FFF2-40B4-BE49-F238E27FC236}">
                <a16:creationId xmlns:a16="http://schemas.microsoft.com/office/drawing/2014/main" id="{04E79EBB-EF4E-4BCD-821A-D5A5F8E72145}"/>
              </a:ext>
            </a:extLst>
          </p:cNvPr>
          <p:cNvSpPr txBox="1"/>
          <p:nvPr/>
        </p:nvSpPr>
        <p:spPr>
          <a:xfrm>
            <a:off x="4756331" y="5884884"/>
            <a:ext cx="5715000" cy="461665"/>
          </a:xfrm>
          <a:prstGeom prst="rect">
            <a:avLst/>
          </a:prstGeom>
          <a:noFill/>
        </p:spPr>
        <p:txBody>
          <a:bodyPr wrap="square">
            <a:spAutoFit/>
          </a:bodyPr>
          <a:lstStyle/>
          <a:p>
            <a:r>
              <a:rPr lang="ar-SA" sz="2400" b="1" dirty="0">
                <a:solidFill>
                  <a:srgbClr val="FF0000"/>
                </a:solidFill>
              </a:rPr>
              <a:t>حبه للإسلام ونصرته له</a:t>
            </a:r>
          </a:p>
        </p:txBody>
      </p:sp>
      <p:sp>
        <p:nvSpPr>
          <p:cNvPr id="14" name="مربع نص 13">
            <a:extLst>
              <a:ext uri="{FF2B5EF4-FFF2-40B4-BE49-F238E27FC236}">
                <a16:creationId xmlns:a16="http://schemas.microsoft.com/office/drawing/2014/main" id="{D501FF13-E9DF-4D57-957E-5460F857081E}"/>
              </a:ext>
            </a:extLst>
          </p:cNvPr>
          <p:cNvSpPr txBox="1"/>
          <p:nvPr/>
        </p:nvSpPr>
        <p:spPr>
          <a:xfrm>
            <a:off x="6472730" y="5525022"/>
            <a:ext cx="5715000" cy="461665"/>
          </a:xfrm>
          <a:prstGeom prst="rect">
            <a:avLst/>
          </a:prstGeom>
          <a:noFill/>
        </p:spPr>
        <p:txBody>
          <a:bodyPr wrap="square">
            <a:spAutoFit/>
          </a:bodyPr>
          <a:lstStyle/>
          <a:p>
            <a:r>
              <a:rPr lang="ar-SA" sz="2400" b="1" dirty="0">
                <a:solidFill>
                  <a:srgbClr val="FF0000"/>
                </a:solidFill>
              </a:rPr>
              <a:t>صفاته</a:t>
            </a:r>
          </a:p>
        </p:txBody>
      </p:sp>
      <p:sp>
        <p:nvSpPr>
          <p:cNvPr id="15" name="مربع نص 14">
            <a:extLst>
              <a:ext uri="{FF2B5EF4-FFF2-40B4-BE49-F238E27FC236}">
                <a16:creationId xmlns:a16="http://schemas.microsoft.com/office/drawing/2014/main" id="{5DF834C5-3CEA-4665-B24A-87F59319712B}"/>
              </a:ext>
            </a:extLst>
          </p:cNvPr>
          <p:cNvSpPr txBox="1"/>
          <p:nvPr/>
        </p:nvSpPr>
        <p:spPr>
          <a:xfrm>
            <a:off x="6399484" y="6346549"/>
            <a:ext cx="5715000" cy="461665"/>
          </a:xfrm>
          <a:prstGeom prst="rect">
            <a:avLst/>
          </a:prstGeom>
          <a:noFill/>
        </p:spPr>
        <p:txBody>
          <a:bodyPr wrap="square">
            <a:spAutoFit/>
          </a:bodyPr>
          <a:lstStyle/>
          <a:p>
            <a:r>
              <a:rPr lang="ar-SA" sz="2400" b="1" dirty="0">
                <a:solidFill>
                  <a:srgbClr val="FF0000"/>
                </a:solidFill>
              </a:rPr>
              <a:t>خلافته</a:t>
            </a:r>
          </a:p>
        </p:txBody>
      </p:sp>
      <p:sp>
        <p:nvSpPr>
          <p:cNvPr id="16" name="مستطيل: زوايا مستديرة 15">
            <a:extLst>
              <a:ext uri="{FF2B5EF4-FFF2-40B4-BE49-F238E27FC236}">
                <a16:creationId xmlns:a16="http://schemas.microsoft.com/office/drawing/2014/main" id="{E49BCCE7-5F3B-4A8A-9607-14467C510230}"/>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٤٦</a:t>
            </a:r>
          </a:p>
        </p:txBody>
      </p:sp>
    </p:spTree>
    <p:extLst>
      <p:ext uri="{BB962C8B-B14F-4D97-AF65-F5344CB8AC3E}">
        <p14:creationId xmlns:p14="http://schemas.microsoft.com/office/powerpoint/2010/main" val="257032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P spid="9" grpId="0"/>
      <p:bldP spid="11" grpId="0"/>
      <p:bldP spid="12" grpId="0"/>
      <p:bldP spid="13" grpId="0"/>
      <p:bldP spid="14" grpId="0"/>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صورة 12">
            <a:extLst>
              <a:ext uri="{FF2B5EF4-FFF2-40B4-BE49-F238E27FC236}">
                <a16:creationId xmlns:a16="http://schemas.microsoft.com/office/drawing/2014/main" id="{988F1AC0-9668-DE7D-CB36-252F311E08B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3999" cy="6858000"/>
          </a:xfrm>
          <a:prstGeom prst="rect">
            <a:avLst/>
          </a:prstGeom>
        </p:spPr>
      </p:pic>
      <p:sp>
        <p:nvSpPr>
          <p:cNvPr id="4" name="مربع نص 3">
            <a:extLst>
              <a:ext uri="{FF2B5EF4-FFF2-40B4-BE49-F238E27FC236}">
                <a16:creationId xmlns:a16="http://schemas.microsoft.com/office/drawing/2014/main" id="{B0190DBC-CF2B-4276-A6F9-8581A9CB4599}"/>
              </a:ext>
            </a:extLst>
          </p:cNvPr>
          <p:cNvSpPr txBox="1"/>
          <p:nvPr/>
        </p:nvSpPr>
        <p:spPr>
          <a:xfrm>
            <a:off x="3271070" y="745321"/>
            <a:ext cx="7272808" cy="461665"/>
          </a:xfrm>
          <a:prstGeom prst="rect">
            <a:avLst/>
          </a:prstGeom>
          <a:noFill/>
        </p:spPr>
        <p:txBody>
          <a:bodyPr wrap="square" rtlCol="1">
            <a:spAutoFit/>
          </a:bodyPr>
          <a:lstStyle/>
          <a:p>
            <a:r>
              <a:rPr lang="ar-SA" sz="2400" b="1" dirty="0">
                <a:solidFill>
                  <a:srgbClr val="FF0000"/>
                </a:solidFill>
              </a:rPr>
              <a:t>حبه وطاعته للرسول صل الله عليه وسلم</a:t>
            </a:r>
          </a:p>
        </p:txBody>
      </p:sp>
      <p:sp>
        <p:nvSpPr>
          <p:cNvPr id="5" name="مربع نص 4">
            <a:extLst>
              <a:ext uri="{FF2B5EF4-FFF2-40B4-BE49-F238E27FC236}">
                <a16:creationId xmlns:a16="http://schemas.microsoft.com/office/drawing/2014/main" id="{745153C9-3FB1-49B6-8B66-C0EC47AC5A89}"/>
              </a:ext>
            </a:extLst>
          </p:cNvPr>
          <p:cNvSpPr txBox="1"/>
          <p:nvPr/>
        </p:nvSpPr>
        <p:spPr>
          <a:xfrm>
            <a:off x="1742789" y="1731301"/>
            <a:ext cx="5658422" cy="830997"/>
          </a:xfrm>
          <a:prstGeom prst="rect">
            <a:avLst/>
          </a:prstGeom>
          <a:noFill/>
        </p:spPr>
        <p:txBody>
          <a:bodyPr wrap="square" rtlCol="1">
            <a:spAutoFit/>
          </a:bodyPr>
          <a:lstStyle/>
          <a:p>
            <a:pPr algn="r"/>
            <a:r>
              <a:rPr lang="ar-SA" sz="2400" b="1" dirty="0">
                <a:solidFill>
                  <a:srgbClr val="FF0000"/>
                </a:solidFill>
              </a:rPr>
              <a:t>مرافقة النبي صلى الله عليه وسلم طوال الرحلة وخدمته ومراقبة الطريق </a:t>
            </a:r>
          </a:p>
        </p:txBody>
      </p:sp>
      <p:sp>
        <p:nvSpPr>
          <p:cNvPr id="6" name="مربع نص 5">
            <a:extLst>
              <a:ext uri="{FF2B5EF4-FFF2-40B4-BE49-F238E27FC236}">
                <a16:creationId xmlns:a16="http://schemas.microsoft.com/office/drawing/2014/main" id="{74AD236A-24CD-42EF-A45F-9C352CBB450D}"/>
              </a:ext>
            </a:extLst>
          </p:cNvPr>
          <p:cNvSpPr txBox="1"/>
          <p:nvPr/>
        </p:nvSpPr>
        <p:spPr>
          <a:xfrm>
            <a:off x="1704165" y="2815683"/>
            <a:ext cx="5658422" cy="461665"/>
          </a:xfrm>
          <a:prstGeom prst="rect">
            <a:avLst/>
          </a:prstGeom>
          <a:noFill/>
        </p:spPr>
        <p:txBody>
          <a:bodyPr wrap="square" rtlCol="1">
            <a:spAutoFit/>
          </a:bodyPr>
          <a:lstStyle/>
          <a:p>
            <a:pPr algn="r"/>
            <a:r>
              <a:rPr lang="ar-SA" sz="2400" b="1" dirty="0">
                <a:solidFill>
                  <a:srgbClr val="FF0000"/>
                </a:solidFill>
              </a:rPr>
              <a:t>كان مدافعا قويا عن الإسلام . </a:t>
            </a:r>
          </a:p>
        </p:txBody>
      </p:sp>
      <p:sp>
        <p:nvSpPr>
          <p:cNvPr id="7" name="مربع نص 6">
            <a:extLst>
              <a:ext uri="{FF2B5EF4-FFF2-40B4-BE49-F238E27FC236}">
                <a16:creationId xmlns:a16="http://schemas.microsoft.com/office/drawing/2014/main" id="{6057CD6E-2324-458F-AE37-E19841B90814}"/>
              </a:ext>
            </a:extLst>
          </p:cNvPr>
          <p:cNvSpPr txBox="1"/>
          <p:nvPr/>
        </p:nvSpPr>
        <p:spPr>
          <a:xfrm>
            <a:off x="1704165" y="3559051"/>
            <a:ext cx="5658422" cy="461665"/>
          </a:xfrm>
          <a:prstGeom prst="rect">
            <a:avLst/>
          </a:prstGeom>
          <a:noFill/>
        </p:spPr>
        <p:txBody>
          <a:bodyPr wrap="square" rtlCol="1">
            <a:spAutoFit/>
          </a:bodyPr>
          <a:lstStyle/>
          <a:p>
            <a:pPr algn="r"/>
            <a:r>
              <a:rPr lang="ar-SA" sz="2400" b="1" dirty="0">
                <a:solidFill>
                  <a:srgbClr val="FF0000"/>
                </a:solidFill>
              </a:rPr>
              <a:t>حذفت منها الألف . </a:t>
            </a:r>
          </a:p>
        </p:txBody>
      </p:sp>
      <p:sp>
        <p:nvSpPr>
          <p:cNvPr id="8" name="مربع نص 7">
            <a:extLst>
              <a:ext uri="{FF2B5EF4-FFF2-40B4-BE49-F238E27FC236}">
                <a16:creationId xmlns:a16="http://schemas.microsoft.com/office/drawing/2014/main" id="{95C35C7E-4A04-42DF-AB19-005D654602EB}"/>
              </a:ext>
            </a:extLst>
          </p:cNvPr>
          <p:cNvSpPr txBox="1"/>
          <p:nvPr/>
        </p:nvSpPr>
        <p:spPr>
          <a:xfrm>
            <a:off x="1704165" y="4253336"/>
            <a:ext cx="5658422" cy="461665"/>
          </a:xfrm>
          <a:prstGeom prst="rect">
            <a:avLst/>
          </a:prstGeom>
          <a:noFill/>
        </p:spPr>
        <p:txBody>
          <a:bodyPr wrap="square" rtlCol="1">
            <a:spAutoFit/>
          </a:bodyPr>
          <a:lstStyle/>
          <a:p>
            <a:pPr algn="r"/>
            <a:r>
              <a:rPr lang="ar-SA" sz="2400" b="1" dirty="0">
                <a:solidFill>
                  <a:srgbClr val="FF0000"/>
                </a:solidFill>
              </a:rPr>
              <a:t>الدفاع عن الإسلام .</a:t>
            </a:r>
          </a:p>
        </p:txBody>
      </p:sp>
      <p:sp>
        <p:nvSpPr>
          <p:cNvPr id="9" name="مربع نص 8">
            <a:extLst>
              <a:ext uri="{FF2B5EF4-FFF2-40B4-BE49-F238E27FC236}">
                <a16:creationId xmlns:a16="http://schemas.microsoft.com/office/drawing/2014/main" id="{50EA8FE0-8A81-4C0E-86EC-DA853E4A5C90}"/>
              </a:ext>
            </a:extLst>
          </p:cNvPr>
          <p:cNvSpPr txBox="1"/>
          <p:nvPr/>
        </p:nvSpPr>
        <p:spPr>
          <a:xfrm>
            <a:off x="1742789" y="4608578"/>
            <a:ext cx="5658422" cy="461665"/>
          </a:xfrm>
          <a:prstGeom prst="rect">
            <a:avLst/>
          </a:prstGeom>
          <a:noFill/>
        </p:spPr>
        <p:txBody>
          <a:bodyPr wrap="square" rtlCol="1">
            <a:spAutoFit/>
          </a:bodyPr>
          <a:lstStyle/>
          <a:p>
            <a:pPr algn="r"/>
            <a:r>
              <a:rPr lang="ar-SA" sz="2400" b="1" dirty="0">
                <a:solidFill>
                  <a:srgbClr val="FF0000"/>
                </a:solidFill>
              </a:rPr>
              <a:t>التخلق بالصفات الحسنة .</a:t>
            </a:r>
          </a:p>
        </p:txBody>
      </p:sp>
      <p:sp>
        <p:nvSpPr>
          <p:cNvPr id="10" name="مربع نص 9">
            <a:extLst>
              <a:ext uri="{FF2B5EF4-FFF2-40B4-BE49-F238E27FC236}">
                <a16:creationId xmlns:a16="http://schemas.microsoft.com/office/drawing/2014/main" id="{C8F2C338-4667-415D-BF46-1AE994B4C319}"/>
              </a:ext>
            </a:extLst>
          </p:cNvPr>
          <p:cNvSpPr txBox="1"/>
          <p:nvPr/>
        </p:nvSpPr>
        <p:spPr>
          <a:xfrm>
            <a:off x="1742789" y="4963820"/>
            <a:ext cx="5658422" cy="461665"/>
          </a:xfrm>
          <a:prstGeom prst="rect">
            <a:avLst/>
          </a:prstGeom>
          <a:noFill/>
        </p:spPr>
        <p:txBody>
          <a:bodyPr wrap="square" rtlCol="1">
            <a:spAutoFit/>
          </a:bodyPr>
          <a:lstStyle/>
          <a:p>
            <a:pPr algn="r"/>
            <a:r>
              <a:rPr lang="ar-SA" sz="2400" b="1" dirty="0">
                <a:solidFill>
                  <a:srgbClr val="FF0000"/>
                </a:solidFill>
              </a:rPr>
              <a:t>طاعة الله والرسول .</a:t>
            </a:r>
          </a:p>
        </p:txBody>
      </p:sp>
      <p:sp>
        <p:nvSpPr>
          <p:cNvPr id="11" name="مربع نص 10">
            <a:extLst>
              <a:ext uri="{FF2B5EF4-FFF2-40B4-BE49-F238E27FC236}">
                <a16:creationId xmlns:a16="http://schemas.microsoft.com/office/drawing/2014/main" id="{1882A00F-E6E6-4888-918E-1EE189C438DF}"/>
              </a:ext>
            </a:extLst>
          </p:cNvPr>
          <p:cNvSpPr txBox="1"/>
          <p:nvPr/>
        </p:nvSpPr>
        <p:spPr>
          <a:xfrm>
            <a:off x="3914263" y="5302863"/>
            <a:ext cx="3486948" cy="461665"/>
          </a:xfrm>
          <a:prstGeom prst="rect">
            <a:avLst/>
          </a:prstGeom>
          <a:noFill/>
        </p:spPr>
        <p:txBody>
          <a:bodyPr wrap="square" rtlCol="1">
            <a:spAutoFit/>
          </a:bodyPr>
          <a:lstStyle/>
          <a:p>
            <a:pPr algn="r"/>
            <a:r>
              <a:rPr lang="ar-SA" sz="2400" b="1" dirty="0">
                <a:solidFill>
                  <a:srgbClr val="FF0000"/>
                </a:solidFill>
              </a:rPr>
              <a:t>أن الله جعل للمتقين الجنات .</a:t>
            </a:r>
          </a:p>
        </p:txBody>
      </p:sp>
      <p:sp>
        <p:nvSpPr>
          <p:cNvPr id="12" name="مستطيل: زوايا مستديرة 11">
            <a:extLst>
              <a:ext uri="{FF2B5EF4-FFF2-40B4-BE49-F238E27FC236}">
                <a16:creationId xmlns:a16="http://schemas.microsoft.com/office/drawing/2014/main" id="{FC029F97-A62C-45F7-9B71-814C38001E81}"/>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٤٧</a:t>
            </a:r>
          </a:p>
        </p:txBody>
      </p:sp>
      <p:sp>
        <p:nvSpPr>
          <p:cNvPr id="14" name="مربع نص 13">
            <a:extLst>
              <a:ext uri="{FF2B5EF4-FFF2-40B4-BE49-F238E27FC236}">
                <a16:creationId xmlns:a16="http://schemas.microsoft.com/office/drawing/2014/main" id="{28A3FCEF-F10C-7F1B-9278-93D5C5DEF1C7}"/>
              </a:ext>
            </a:extLst>
          </p:cNvPr>
          <p:cNvSpPr txBox="1"/>
          <p:nvPr/>
        </p:nvSpPr>
        <p:spPr>
          <a:xfrm>
            <a:off x="3167962" y="6343124"/>
            <a:ext cx="3486948" cy="461665"/>
          </a:xfrm>
          <a:prstGeom prst="rect">
            <a:avLst/>
          </a:prstGeom>
          <a:noFill/>
        </p:spPr>
        <p:txBody>
          <a:bodyPr wrap="square" rtlCol="1">
            <a:spAutoFit/>
          </a:bodyPr>
          <a:lstStyle/>
          <a:p>
            <a:pPr algn="r"/>
            <a:r>
              <a:rPr lang="ar-SA" sz="2400" b="1" dirty="0">
                <a:solidFill>
                  <a:srgbClr val="FF0000"/>
                </a:solidFill>
              </a:rPr>
              <a:t>القصواء</a:t>
            </a:r>
          </a:p>
        </p:txBody>
      </p:sp>
    </p:spTree>
    <p:extLst>
      <p:ext uri="{BB962C8B-B14F-4D97-AF65-F5344CB8AC3E}">
        <p14:creationId xmlns:p14="http://schemas.microsoft.com/office/powerpoint/2010/main" val="285367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48-048">
            <a:extLst>
              <a:ext uri="{FF2B5EF4-FFF2-40B4-BE49-F238E27FC236}">
                <a16:creationId xmlns:a16="http://schemas.microsoft.com/office/drawing/2014/main" id="{B335CBCE-13A1-4A0E-9A1B-94C4571546B5}"/>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مربع نص 3">
            <a:extLst>
              <a:ext uri="{FF2B5EF4-FFF2-40B4-BE49-F238E27FC236}">
                <a16:creationId xmlns:a16="http://schemas.microsoft.com/office/drawing/2014/main" id="{59861D8B-5809-4C51-815F-1E2550D48334}"/>
              </a:ext>
            </a:extLst>
          </p:cNvPr>
          <p:cNvSpPr txBox="1"/>
          <p:nvPr/>
        </p:nvSpPr>
        <p:spPr>
          <a:xfrm>
            <a:off x="1742789" y="1346345"/>
            <a:ext cx="5658422" cy="461665"/>
          </a:xfrm>
          <a:prstGeom prst="rect">
            <a:avLst/>
          </a:prstGeom>
          <a:noFill/>
        </p:spPr>
        <p:txBody>
          <a:bodyPr wrap="square" rtlCol="1">
            <a:spAutoFit/>
          </a:bodyPr>
          <a:lstStyle/>
          <a:p>
            <a:pPr algn="r"/>
            <a:r>
              <a:rPr lang="ar-SA" sz="2400" b="1" dirty="0">
                <a:solidFill>
                  <a:srgbClr val="FF0000"/>
                </a:solidFill>
              </a:rPr>
              <a:t>نعم القائد الشجاع أبو بكر .</a:t>
            </a:r>
          </a:p>
        </p:txBody>
      </p:sp>
      <p:sp>
        <p:nvSpPr>
          <p:cNvPr id="5" name="مربع نص 4">
            <a:extLst>
              <a:ext uri="{FF2B5EF4-FFF2-40B4-BE49-F238E27FC236}">
                <a16:creationId xmlns:a16="http://schemas.microsoft.com/office/drawing/2014/main" id="{66EBDAF5-5028-45DF-8D2D-510BC66CC175}"/>
              </a:ext>
            </a:extLst>
          </p:cNvPr>
          <p:cNvSpPr txBox="1"/>
          <p:nvPr/>
        </p:nvSpPr>
        <p:spPr>
          <a:xfrm>
            <a:off x="1742789" y="5681863"/>
            <a:ext cx="5658422" cy="461665"/>
          </a:xfrm>
          <a:prstGeom prst="rect">
            <a:avLst/>
          </a:prstGeom>
          <a:noFill/>
        </p:spPr>
        <p:txBody>
          <a:bodyPr wrap="square" rtlCol="1">
            <a:spAutoFit/>
          </a:bodyPr>
          <a:lstStyle/>
          <a:p>
            <a:pPr algn="r"/>
            <a:r>
              <a:rPr lang="ar-SA" sz="2400" b="1" dirty="0">
                <a:solidFill>
                  <a:srgbClr val="FF0000"/>
                </a:solidFill>
              </a:rPr>
              <a:t>الله </a:t>
            </a:r>
            <a:r>
              <a:rPr lang="ar-SA" sz="2400" b="1">
                <a:solidFill>
                  <a:srgbClr val="FF0000"/>
                </a:solidFill>
              </a:rPr>
              <a:t>سبحانه وتعالى</a:t>
            </a:r>
            <a:endParaRPr lang="ar-SA" sz="2400" b="1" dirty="0">
              <a:solidFill>
                <a:srgbClr val="FF0000"/>
              </a:solidFill>
            </a:endParaRPr>
          </a:p>
        </p:txBody>
      </p:sp>
      <p:sp>
        <p:nvSpPr>
          <p:cNvPr id="6" name="مربع نص 5">
            <a:extLst>
              <a:ext uri="{FF2B5EF4-FFF2-40B4-BE49-F238E27FC236}">
                <a16:creationId xmlns:a16="http://schemas.microsoft.com/office/drawing/2014/main" id="{BA93633E-733B-4396-9588-6E2C0C7538A3}"/>
              </a:ext>
            </a:extLst>
          </p:cNvPr>
          <p:cNvSpPr txBox="1"/>
          <p:nvPr/>
        </p:nvSpPr>
        <p:spPr>
          <a:xfrm>
            <a:off x="1742789" y="6396335"/>
            <a:ext cx="5658422" cy="461665"/>
          </a:xfrm>
          <a:prstGeom prst="rect">
            <a:avLst/>
          </a:prstGeom>
          <a:noFill/>
        </p:spPr>
        <p:txBody>
          <a:bodyPr wrap="square" rtlCol="1">
            <a:spAutoFit/>
          </a:bodyPr>
          <a:lstStyle/>
          <a:p>
            <a:pPr algn="r"/>
            <a:r>
              <a:rPr lang="ar-SA" sz="2400" b="1" dirty="0">
                <a:solidFill>
                  <a:srgbClr val="FF0000"/>
                </a:solidFill>
              </a:rPr>
              <a:t>النصرة لعباده المؤمنين </a:t>
            </a:r>
          </a:p>
        </p:txBody>
      </p:sp>
      <p:sp>
        <p:nvSpPr>
          <p:cNvPr id="7" name="مستطيل: زوايا مستديرة 6">
            <a:extLst>
              <a:ext uri="{FF2B5EF4-FFF2-40B4-BE49-F238E27FC236}">
                <a16:creationId xmlns:a16="http://schemas.microsoft.com/office/drawing/2014/main" id="{00FE2AB5-ECD3-488F-B1DC-5D0A2B0B409E}"/>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٤٨</a:t>
            </a:r>
          </a:p>
        </p:txBody>
      </p:sp>
    </p:spTree>
    <p:extLst>
      <p:ext uri="{BB962C8B-B14F-4D97-AF65-F5344CB8AC3E}">
        <p14:creationId xmlns:p14="http://schemas.microsoft.com/office/powerpoint/2010/main" val="1484076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49-049">
            <a:extLst>
              <a:ext uri="{FF2B5EF4-FFF2-40B4-BE49-F238E27FC236}">
                <a16:creationId xmlns:a16="http://schemas.microsoft.com/office/drawing/2014/main" id="{5F14E726-110F-408E-93A0-6C0D85067BA6}"/>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مربع نص 3">
            <a:extLst>
              <a:ext uri="{FF2B5EF4-FFF2-40B4-BE49-F238E27FC236}">
                <a16:creationId xmlns:a16="http://schemas.microsoft.com/office/drawing/2014/main" id="{BE170854-C237-44F6-9F60-EA8BDA329B84}"/>
              </a:ext>
            </a:extLst>
          </p:cNvPr>
          <p:cNvSpPr txBox="1"/>
          <p:nvPr/>
        </p:nvSpPr>
        <p:spPr>
          <a:xfrm>
            <a:off x="1758555" y="558069"/>
            <a:ext cx="5658422" cy="461665"/>
          </a:xfrm>
          <a:prstGeom prst="rect">
            <a:avLst/>
          </a:prstGeom>
          <a:noFill/>
        </p:spPr>
        <p:txBody>
          <a:bodyPr wrap="square" rtlCol="1">
            <a:spAutoFit/>
          </a:bodyPr>
          <a:lstStyle/>
          <a:p>
            <a:pPr algn="r"/>
            <a:r>
              <a:rPr lang="ar-SA" sz="2400" b="1" dirty="0">
                <a:solidFill>
                  <a:srgbClr val="FF0000"/>
                </a:solidFill>
              </a:rPr>
              <a:t>الكفار</a:t>
            </a:r>
          </a:p>
        </p:txBody>
      </p:sp>
      <p:sp>
        <p:nvSpPr>
          <p:cNvPr id="5" name="مربع نص 4">
            <a:extLst>
              <a:ext uri="{FF2B5EF4-FFF2-40B4-BE49-F238E27FC236}">
                <a16:creationId xmlns:a16="http://schemas.microsoft.com/office/drawing/2014/main" id="{0D6B4306-060E-4EF0-8657-F1CBEDDBE9D8}"/>
              </a:ext>
            </a:extLst>
          </p:cNvPr>
          <p:cNvSpPr txBox="1"/>
          <p:nvPr/>
        </p:nvSpPr>
        <p:spPr>
          <a:xfrm>
            <a:off x="1758555" y="1236922"/>
            <a:ext cx="5658422" cy="461665"/>
          </a:xfrm>
          <a:prstGeom prst="rect">
            <a:avLst/>
          </a:prstGeom>
          <a:noFill/>
        </p:spPr>
        <p:txBody>
          <a:bodyPr wrap="square" rtlCol="1">
            <a:spAutoFit/>
          </a:bodyPr>
          <a:lstStyle/>
          <a:p>
            <a:pPr algn="r"/>
            <a:r>
              <a:rPr lang="ar-SA" sz="2400" b="1" dirty="0">
                <a:solidFill>
                  <a:srgbClr val="FF0000"/>
                </a:solidFill>
              </a:rPr>
              <a:t>الفخر بنعمة الإسلام والثقة بنصر الله للمسلم</a:t>
            </a:r>
          </a:p>
        </p:txBody>
      </p:sp>
      <p:sp>
        <p:nvSpPr>
          <p:cNvPr id="6" name="مربع نص 5">
            <a:extLst>
              <a:ext uri="{FF2B5EF4-FFF2-40B4-BE49-F238E27FC236}">
                <a16:creationId xmlns:a16="http://schemas.microsoft.com/office/drawing/2014/main" id="{D1B28F34-9A14-4285-AC90-BADADB3EA433}"/>
              </a:ext>
            </a:extLst>
          </p:cNvPr>
          <p:cNvSpPr txBox="1"/>
          <p:nvPr/>
        </p:nvSpPr>
        <p:spPr>
          <a:xfrm>
            <a:off x="3676814" y="3177033"/>
            <a:ext cx="3672408" cy="461665"/>
          </a:xfrm>
          <a:prstGeom prst="rect">
            <a:avLst/>
          </a:prstGeom>
          <a:noFill/>
        </p:spPr>
        <p:txBody>
          <a:bodyPr wrap="square" rtlCol="1">
            <a:spAutoFit/>
          </a:bodyPr>
          <a:lstStyle/>
          <a:p>
            <a:r>
              <a:rPr lang="ar-SA" sz="2400" b="1" dirty="0">
                <a:solidFill>
                  <a:srgbClr val="FF0000"/>
                </a:solidFill>
              </a:rPr>
              <a:t>نعم الطالب القدوة الحسنة</a:t>
            </a:r>
          </a:p>
        </p:txBody>
      </p:sp>
      <p:sp>
        <p:nvSpPr>
          <p:cNvPr id="7" name="مربع نص 6">
            <a:extLst>
              <a:ext uri="{FF2B5EF4-FFF2-40B4-BE49-F238E27FC236}">
                <a16:creationId xmlns:a16="http://schemas.microsoft.com/office/drawing/2014/main" id="{45490970-F243-4339-85F1-F4A769946A59}"/>
              </a:ext>
            </a:extLst>
          </p:cNvPr>
          <p:cNvSpPr txBox="1"/>
          <p:nvPr/>
        </p:nvSpPr>
        <p:spPr>
          <a:xfrm>
            <a:off x="3847862" y="3515696"/>
            <a:ext cx="3888432" cy="461665"/>
          </a:xfrm>
          <a:prstGeom prst="rect">
            <a:avLst/>
          </a:prstGeom>
          <a:noFill/>
        </p:spPr>
        <p:txBody>
          <a:bodyPr wrap="square" rtlCol="1">
            <a:spAutoFit/>
          </a:bodyPr>
          <a:lstStyle/>
          <a:p>
            <a:r>
              <a:rPr lang="ar-SA" sz="2400" b="1" dirty="0">
                <a:solidFill>
                  <a:srgbClr val="FF0000"/>
                </a:solidFill>
              </a:rPr>
              <a:t>بئس الصديق قرين السوء</a:t>
            </a:r>
          </a:p>
        </p:txBody>
      </p:sp>
      <p:sp>
        <p:nvSpPr>
          <p:cNvPr id="8" name="مربع نص 7">
            <a:extLst>
              <a:ext uri="{FF2B5EF4-FFF2-40B4-BE49-F238E27FC236}">
                <a16:creationId xmlns:a16="http://schemas.microsoft.com/office/drawing/2014/main" id="{083081EA-9AE9-4A7C-8AF5-DAFA2D574408}"/>
              </a:ext>
            </a:extLst>
          </p:cNvPr>
          <p:cNvSpPr txBox="1"/>
          <p:nvPr/>
        </p:nvSpPr>
        <p:spPr>
          <a:xfrm>
            <a:off x="4825324" y="3855886"/>
            <a:ext cx="3888432" cy="461665"/>
          </a:xfrm>
          <a:prstGeom prst="rect">
            <a:avLst/>
          </a:prstGeom>
          <a:noFill/>
        </p:spPr>
        <p:txBody>
          <a:bodyPr wrap="square" rtlCol="1">
            <a:spAutoFit/>
          </a:bodyPr>
          <a:lstStyle/>
          <a:p>
            <a:r>
              <a:rPr lang="ar-SA" sz="2400" b="1" dirty="0">
                <a:solidFill>
                  <a:srgbClr val="FF0000"/>
                </a:solidFill>
              </a:rPr>
              <a:t>بئس الخلق النفاق</a:t>
            </a:r>
          </a:p>
        </p:txBody>
      </p:sp>
      <p:sp>
        <p:nvSpPr>
          <p:cNvPr id="9" name="مربع نص 8">
            <a:extLst>
              <a:ext uri="{FF2B5EF4-FFF2-40B4-BE49-F238E27FC236}">
                <a16:creationId xmlns:a16="http://schemas.microsoft.com/office/drawing/2014/main" id="{E0FA48CA-1DBE-4356-ACA1-B6182DE0F847}"/>
              </a:ext>
            </a:extLst>
          </p:cNvPr>
          <p:cNvSpPr txBox="1"/>
          <p:nvPr/>
        </p:nvSpPr>
        <p:spPr>
          <a:xfrm>
            <a:off x="3061128" y="5794470"/>
            <a:ext cx="7416824" cy="461665"/>
          </a:xfrm>
          <a:prstGeom prst="rect">
            <a:avLst/>
          </a:prstGeom>
          <a:noFill/>
        </p:spPr>
        <p:txBody>
          <a:bodyPr wrap="square" rtlCol="1">
            <a:spAutoFit/>
          </a:bodyPr>
          <a:lstStyle/>
          <a:p>
            <a:r>
              <a:rPr lang="ar-SA" sz="2400" b="1" dirty="0">
                <a:solidFill>
                  <a:srgbClr val="FF0000"/>
                </a:solidFill>
              </a:rPr>
              <a:t>نعم الطالب الذي يرمي القمامة في السلة .</a:t>
            </a:r>
          </a:p>
        </p:txBody>
      </p:sp>
      <p:sp>
        <p:nvSpPr>
          <p:cNvPr id="10" name="مربع نص 9">
            <a:extLst>
              <a:ext uri="{FF2B5EF4-FFF2-40B4-BE49-F238E27FC236}">
                <a16:creationId xmlns:a16="http://schemas.microsoft.com/office/drawing/2014/main" id="{810F3C98-7D9E-41C1-A769-393099C2A969}"/>
              </a:ext>
            </a:extLst>
          </p:cNvPr>
          <p:cNvSpPr txBox="1"/>
          <p:nvPr/>
        </p:nvSpPr>
        <p:spPr>
          <a:xfrm>
            <a:off x="3061128" y="6133133"/>
            <a:ext cx="7416824" cy="461665"/>
          </a:xfrm>
          <a:prstGeom prst="rect">
            <a:avLst/>
          </a:prstGeom>
          <a:noFill/>
        </p:spPr>
        <p:txBody>
          <a:bodyPr wrap="square" rtlCol="1">
            <a:spAutoFit/>
          </a:bodyPr>
          <a:lstStyle/>
          <a:p>
            <a:r>
              <a:rPr lang="ar-SA" sz="2400" b="1" dirty="0">
                <a:solidFill>
                  <a:srgbClr val="FF0000"/>
                </a:solidFill>
              </a:rPr>
              <a:t>بئس الطالب الذي يترك القمامة في مكانه .</a:t>
            </a:r>
          </a:p>
        </p:txBody>
      </p:sp>
      <p:sp>
        <p:nvSpPr>
          <p:cNvPr id="11" name="مستطيل: زوايا مستديرة 10">
            <a:extLst>
              <a:ext uri="{FF2B5EF4-FFF2-40B4-BE49-F238E27FC236}">
                <a16:creationId xmlns:a16="http://schemas.microsoft.com/office/drawing/2014/main" id="{CC481805-6FAD-4F66-A82D-55F5D03BA792}"/>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٤٩</a:t>
            </a:r>
          </a:p>
        </p:txBody>
      </p:sp>
    </p:spTree>
    <p:extLst>
      <p:ext uri="{BB962C8B-B14F-4D97-AF65-F5344CB8AC3E}">
        <p14:creationId xmlns:p14="http://schemas.microsoft.com/office/powerpoint/2010/main" val="281552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80C4F1AF-6ECA-4A79-8205-0B04A421AC4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4000" cy="6875895"/>
          </a:xfrm>
          <a:prstGeom prst="rect">
            <a:avLst/>
          </a:prstGeom>
        </p:spPr>
      </p:pic>
      <p:sp>
        <p:nvSpPr>
          <p:cNvPr id="4" name="مربع نص 3">
            <a:extLst>
              <a:ext uri="{FF2B5EF4-FFF2-40B4-BE49-F238E27FC236}">
                <a16:creationId xmlns:a16="http://schemas.microsoft.com/office/drawing/2014/main" id="{FD7F6E70-FC16-475C-A556-2BC733833AA7}"/>
              </a:ext>
            </a:extLst>
          </p:cNvPr>
          <p:cNvSpPr txBox="1"/>
          <p:nvPr/>
        </p:nvSpPr>
        <p:spPr>
          <a:xfrm>
            <a:off x="4754880" y="3811641"/>
            <a:ext cx="3888432" cy="461665"/>
          </a:xfrm>
          <a:prstGeom prst="rect">
            <a:avLst/>
          </a:prstGeom>
          <a:noFill/>
        </p:spPr>
        <p:txBody>
          <a:bodyPr wrap="square" rtlCol="1">
            <a:spAutoFit/>
          </a:bodyPr>
          <a:lstStyle/>
          <a:p>
            <a:r>
              <a:rPr lang="ar-SA" sz="2400" b="1" dirty="0">
                <a:solidFill>
                  <a:srgbClr val="FF0000"/>
                </a:solidFill>
              </a:rPr>
              <a:t>الشاعر : حسان بن ثابت</a:t>
            </a:r>
          </a:p>
        </p:txBody>
      </p:sp>
      <p:sp>
        <p:nvSpPr>
          <p:cNvPr id="5" name="مربع نص 4">
            <a:extLst>
              <a:ext uri="{FF2B5EF4-FFF2-40B4-BE49-F238E27FC236}">
                <a16:creationId xmlns:a16="http://schemas.microsoft.com/office/drawing/2014/main" id="{35980945-A818-495A-9454-17995B9B2A54}"/>
              </a:ext>
            </a:extLst>
          </p:cNvPr>
          <p:cNvSpPr txBox="1"/>
          <p:nvPr/>
        </p:nvSpPr>
        <p:spPr>
          <a:xfrm>
            <a:off x="-365760" y="4273306"/>
            <a:ext cx="7950981" cy="2308324"/>
          </a:xfrm>
          <a:prstGeom prst="rect">
            <a:avLst/>
          </a:prstGeom>
          <a:noFill/>
        </p:spPr>
        <p:txBody>
          <a:bodyPr wrap="square" rtlCol="1">
            <a:spAutoFit/>
          </a:bodyPr>
          <a:lstStyle/>
          <a:p>
            <a:pPr algn="r"/>
            <a:r>
              <a:rPr lang="ar-SA" sz="2400" b="1" dirty="0">
                <a:solidFill>
                  <a:srgbClr val="002060"/>
                </a:solidFill>
              </a:rPr>
              <a:t>إِذا تَذَكَّرتَ شَجواً مِن أَخي ثِقَةٍ           فَاِذكُر أَخاكَ أَبا بَكرٍ بِما فَعَلا</a:t>
            </a:r>
          </a:p>
          <a:p>
            <a:pPr algn="r"/>
            <a:r>
              <a:rPr lang="ar-SA" sz="2400" b="1" dirty="0">
                <a:solidFill>
                  <a:srgbClr val="002060"/>
                </a:solidFill>
              </a:rPr>
              <a:t>خَيرَ البَرِيَّةِ أَتقاها وَأَعدَلَها               إِلّا النَبِيَّ وَأَوفاها بِما حَمَلا</a:t>
            </a:r>
          </a:p>
          <a:p>
            <a:pPr algn="r"/>
            <a:r>
              <a:rPr lang="ar-SA" sz="2400" b="1" dirty="0">
                <a:solidFill>
                  <a:srgbClr val="002060"/>
                </a:solidFill>
              </a:rPr>
              <a:t>وَالثانِيَ الصادِقَ المَحمودَ مَشهَدُهُ       وَأَوَّلَ الناسِ مِنهُم صَدَّقَ </a:t>
            </a:r>
            <a:r>
              <a:rPr lang="ar-SA" sz="2400" b="1" dirty="0" err="1">
                <a:solidFill>
                  <a:srgbClr val="002060"/>
                </a:solidFill>
              </a:rPr>
              <a:t>الرُسُلا</a:t>
            </a:r>
            <a:endParaRPr lang="ar-SA" sz="2400" b="1" dirty="0">
              <a:solidFill>
                <a:srgbClr val="002060"/>
              </a:solidFill>
            </a:endParaRPr>
          </a:p>
          <a:p>
            <a:pPr algn="r"/>
            <a:r>
              <a:rPr lang="ar-SA" sz="2400" b="1" dirty="0">
                <a:solidFill>
                  <a:srgbClr val="002060"/>
                </a:solidFill>
              </a:rPr>
              <a:t>وَثانِيَ اِثنَينِ في الغارِ المُنيفِ وَقَد      طافَ العَدُوُّ بِهِ إِذ صَعَّدَ </a:t>
            </a:r>
            <a:r>
              <a:rPr lang="ar-SA" sz="2400" b="1" dirty="0" err="1">
                <a:solidFill>
                  <a:srgbClr val="002060"/>
                </a:solidFill>
              </a:rPr>
              <a:t>الجَبَلا</a:t>
            </a:r>
            <a:endParaRPr lang="ar-SA" sz="2400" b="1" dirty="0">
              <a:solidFill>
                <a:srgbClr val="002060"/>
              </a:solidFill>
            </a:endParaRPr>
          </a:p>
          <a:p>
            <a:pPr algn="r"/>
            <a:r>
              <a:rPr lang="ar-SA" sz="2400" b="1" dirty="0">
                <a:solidFill>
                  <a:srgbClr val="002060"/>
                </a:solidFill>
              </a:rPr>
              <a:t>عاشَ حَميداً لِأَمرِ اللَهِ مُتَّبِعاً              بِهَديِ صاحِبِهِ الماضي وَما اِنتَقَلا</a:t>
            </a:r>
          </a:p>
          <a:p>
            <a:pPr algn="r"/>
            <a:r>
              <a:rPr lang="ar-SA" sz="2400" b="1" dirty="0">
                <a:solidFill>
                  <a:srgbClr val="002060"/>
                </a:solidFill>
              </a:rPr>
              <a:t>وَكانَ حِبَّ رَسولِ اللَهِ قَد عَلِموا         مِنَ البَرِيَّةِ لَم يَعدِل بِهِ رَجُلا</a:t>
            </a:r>
          </a:p>
        </p:txBody>
      </p:sp>
      <p:sp>
        <p:nvSpPr>
          <p:cNvPr id="6" name="مستطيل: زوايا مستديرة 5">
            <a:extLst>
              <a:ext uri="{FF2B5EF4-FFF2-40B4-BE49-F238E27FC236}">
                <a16:creationId xmlns:a16="http://schemas.microsoft.com/office/drawing/2014/main" id="{1004EA22-A63B-472E-9D37-EC74D6361DB7}"/>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a:solidFill>
                  <a:srgbClr val="FF0000"/>
                </a:solidFill>
              </a:rPr>
              <a:t>٥٠</a:t>
            </a:r>
            <a:endParaRPr lang="ar-SA" sz="2000" b="1" dirty="0">
              <a:solidFill>
                <a:srgbClr val="FF0000"/>
              </a:solidFill>
            </a:endParaRPr>
          </a:p>
        </p:txBody>
      </p:sp>
    </p:spTree>
    <p:extLst>
      <p:ext uri="{BB962C8B-B14F-4D97-AF65-F5344CB8AC3E}">
        <p14:creationId xmlns:p14="http://schemas.microsoft.com/office/powerpoint/2010/main" val="959424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51-051">
            <a:extLst>
              <a:ext uri="{FF2B5EF4-FFF2-40B4-BE49-F238E27FC236}">
                <a16:creationId xmlns:a16="http://schemas.microsoft.com/office/drawing/2014/main" id="{21DC1682-4656-4DBF-94B1-E609AAAA4C70}"/>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4" name="مستطيل: زوايا مستديرة 3">
            <a:extLst>
              <a:ext uri="{FF2B5EF4-FFF2-40B4-BE49-F238E27FC236}">
                <a16:creationId xmlns:a16="http://schemas.microsoft.com/office/drawing/2014/main" id="{E1CC4881-E4CE-4685-8978-B30E3FE58310}"/>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٥١</a:t>
            </a:r>
          </a:p>
        </p:txBody>
      </p:sp>
    </p:spTree>
    <p:extLst>
      <p:ext uri="{BB962C8B-B14F-4D97-AF65-F5344CB8AC3E}">
        <p14:creationId xmlns:p14="http://schemas.microsoft.com/office/powerpoint/2010/main" val="28177259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EBDA437-908C-1BC3-BB83-CE2C99A413E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7" name="مربع نص 6">
            <a:extLst>
              <a:ext uri="{FF2B5EF4-FFF2-40B4-BE49-F238E27FC236}">
                <a16:creationId xmlns:a16="http://schemas.microsoft.com/office/drawing/2014/main" id="{A520FC2E-EEFC-42EF-BDA5-5BFFE218CA58}"/>
              </a:ext>
            </a:extLst>
          </p:cNvPr>
          <p:cNvSpPr txBox="1"/>
          <p:nvPr/>
        </p:nvSpPr>
        <p:spPr>
          <a:xfrm>
            <a:off x="1919890" y="5391377"/>
            <a:ext cx="4159047" cy="461665"/>
          </a:xfrm>
          <a:prstGeom prst="rect">
            <a:avLst/>
          </a:prstGeom>
          <a:noFill/>
        </p:spPr>
        <p:txBody>
          <a:bodyPr wrap="square" rtlCol="1">
            <a:spAutoFit/>
          </a:bodyPr>
          <a:lstStyle/>
          <a:p>
            <a:pPr algn="r"/>
            <a:r>
              <a:rPr lang="ar-SA" sz="2400" b="1" dirty="0">
                <a:solidFill>
                  <a:srgbClr val="FF0000"/>
                </a:solidFill>
              </a:rPr>
              <a:t>يعطينا فكرة عامة عنه.</a:t>
            </a:r>
          </a:p>
        </p:txBody>
      </p:sp>
      <p:sp>
        <p:nvSpPr>
          <p:cNvPr id="8" name="مربع نص 7">
            <a:extLst>
              <a:ext uri="{FF2B5EF4-FFF2-40B4-BE49-F238E27FC236}">
                <a16:creationId xmlns:a16="http://schemas.microsoft.com/office/drawing/2014/main" id="{A35F8E6F-7FC0-439F-8BB6-4642E4BFCE08}"/>
              </a:ext>
            </a:extLst>
          </p:cNvPr>
          <p:cNvSpPr txBox="1"/>
          <p:nvPr/>
        </p:nvSpPr>
        <p:spPr>
          <a:xfrm>
            <a:off x="1946785" y="5879936"/>
            <a:ext cx="4159047" cy="461665"/>
          </a:xfrm>
          <a:prstGeom prst="rect">
            <a:avLst/>
          </a:prstGeom>
          <a:noFill/>
        </p:spPr>
        <p:txBody>
          <a:bodyPr wrap="square" rtlCol="1">
            <a:spAutoFit/>
          </a:bodyPr>
          <a:lstStyle/>
          <a:p>
            <a:pPr algn="r"/>
            <a:r>
              <a:rPr lang="ar-SA" sz="2400" b="1" dirty="0">
                <a:solidFill>
                  <a:srgbClr val="FF0000"/>
                </a:solidFill>
              </a:rPr>
              <a:t>يمهد للقراءة المركزة.</a:t>
            </a:r>
          </a:p>
        </p:txBody>
      </p:sp>
      <p:sp>
        <p:nvSpPr>
          <p:cNvPr id="9" name="مربع نص 8">
            <a:extLst>
              <a:ext uri="{FF2B5EF4-FFF2-40B4-BE49-F238E27FC236}">
                <a16:creationId xmlns:a16="http://schemas.microsoft.com/office/drawing/2014/main" id="{8E9AA536-5F06-4CB5-890B-4D220D154E67}"/>
              </a:ext>
            </a:extLst>
          </p:cNvPr>
          <p:cNvSpPr txBox="1"/>
          <p:nvPr/>
        </p:nvSpPr>
        <p:spPr>
          <a:xfrm>
            <a:off x="1946785" y="6348797"/>
            <a:ext cx="4159047" cy="461665"/>
          </a:xfrm>
          <a:prstGeom prst="rect">
            <a:avLst/>
          </a:prstGeom>
          <a:noFill/>
        </p:spPr>
        <p:txBody>
          <a:bodyPr wrap="square" rtlCol="1">
            <a:spAutoFit/>
          </a:bodyPr>
          <a:lstStyle/>
          <a:p>
            <a:pPr algn="r"/>
            <a:r>
              <a:rPr lang="ar-SA" sz="2400" b="1" dirty="0">
                <a:solidFill>
                  <a:srgbClr val="FF0000"/>
                </a:solidFill>
              </a:rPr>
              <a:t>يعيننا على تقدير زمن قراءته.</a:t>
            </a:r>
          </a:p>
        </p:txBody>
      </p:sp>
      <p:sp>
        <p:nvSpPr>
          <p:cNvPr id="6" name="مستطيل: زوايا مستديرة 5">
            <a:extLst>
              <a:ext uri="{FF2B5EF4-FFF2-40B4-BE49-F238E27FC236}">
                <a16:creationId xmlns:a16="http://schemas.microsoft.com/office/drawing/2014/main" id="{A4F92A2E-74BC-484F-827C-9E87DDFA5810}"/>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٥٢</a:t>
            </a:r>
          </a:p>
        </p:txBody>
      </p:sp>
    </p:spTree>
    <p:extLst>
      <p:ext uri="{BB962C8B-B14F-4D97-AF65-F5344CB8AC3E}">
        <p14:creationId xmlns:p14="http://schemas.microsoft.com/office/powerpoint/2010/main" val="416890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53-053">
            <a:extLst>
              <a:ext uri="{FF2B5EF4-FFF2-40B4-BE49-F238E27FC236}">
                <a16:creationId xmlns:a16="http://schemas.microsoft.com/office/drawing/2014/main" id="{8EEA2C0A-AF76-4B03-92FB-A52B0769C465}"/>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4" name="مستطيل: زوايا مستديرة 3">
            <a:extLst>
              <a:ext uri="{FF2B5EF4-FFF2-40B4-BE49-F238E27FC236}">
                <a16:creationId xmlns:a16="http://schemas.microsoft.com/office/drawing/2014/main" id="{800D4818-1950-438E-BBB1-F6E079187550}"/>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٥٣</a:t>
            </a:r>
          </a:p>
        </p:txBody>
      </p:sp>
    </p:spTree>
    <p:extLst>
      <p:ext uri="{BB962C8B-B14F-4D97-AF65-F5344CB8AC3E}">
        <p14:creationId xmlns:p14="http://schemas.microsoft.com/office/powerpoint/2010/main" val="12796146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54-054">
            <a:extLst>
              <a:ext uri="{FF2B5EF4-FFF2-40B4-BE49-F238E27FC236}">
                <a16:creationId xmlns:a16="http://schemas.microsoft.com/office/drawing/2014/main" id="{10BC4280-DD0B-4617-9C1A-46FDDE9D8EEA}"/>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مربع نص 3">
            <a:extLst>
              <a:ext uri="{FF2B5EF4-FFF2-40B4-BE49-F238E27FC236}">
                <a16:creationId xmlns:a16="http://schemas.microsoft.com/office/drawing/2014/main" id="{3AE9DB62-F19A-4F3C-B78B-9ABF51075183}"/>
              </a:ext>
            </a:extLst>
          </p:cNvPr>
          <p:cNvSpPr txBox="1"/>
          <p:nvPr/>
        </p:nvSpPr>
        <p:spPr>
          <a:xfrm>
            <a:off x="971613" y="962030"/>
            <a:ext cx="5353665" cy="461665"/>
          </a:xfrm>
          <a:prstGeom prst="rect">
            <a:avLst/>
          </a:prstGeom>
          <a:noFill/>
        </p:spPr>
        <p:txBody>
          <a:bodyPr wrap="square" rtlCol="1">
            <a:spAutoFit/>
          </a:bodyPr>
          <a:lstStyle/>
          <a:p>
            <a:r>
              <a:rPr lang="ar-SA" sz="2400" b="1" dirty="0">
                <a:solidFill>
                  <a:srgbClr val="FF0000"/>
                </a:solidFill>
              </a:rPr>
              <a:t>السيرة النبوية للفتيان ( طفولة النبي وشبابه )</a:t>
            </a:r>
          </a:p>
        </p:txBody>
      </p:sp>
      <p:sp>
        <p:nvSpPr>
          <p:cNvPr id="5" name="مربع نص 4">
            <a:extLst>
              <a:ext uri="{FF2B5EF4-FFF2-40B4-BE49-F238E27FC236}">
                <a16:creationId xmlns:a16="http://schemas.microsoft.com/office/drawing/2014/main" id="{739FE9C3-670B-468A-A79C-7A2E68AB392F}"/>
              </a:ext>
            </a:extLst>
          </p:cNvPr>
          <p:cNvSpPr txBox="1"/>
          <p:nvPr/>
        </p:nvSpPr>
        <p:spPr>
          <a:xfrm>
            <a:off x="3168446" y="1381882"/>
            <a:ext cx="2952136" cy="461665"/>
          </a:xfrm>
          <a:prstGeom prst="rect">
            <a:avLst/>
          </a:prstGeom>
          <a:noFill/>
        </p:spPr>
        <p:txBody>
          <a:bodyPr wrap="square" rtlCol="1">
            <a:spAutoFit/>
          </a:bodyPr>
          <a:lstStyle/>
          <a:p>
            <a:r>
              <a:rPr lang="ar-SA" sz="2400" b="1" dirty="0">
                <a:solidFill>
                  <a:srgbClr val="FF0000"/>
                </a:solidFill>
              </a:rPr>
              <a:t>أ. د . أحمد عمر هاشم</a:t>
            </a:r>
          </a:p>
        </p:txBody>
      </p:sp>
      <p:sp>
        <p:nvSpPr>
          <p:cNvPr id="6" name="مربع نص 5">
            <a:extLst>
              <a:ext uri="{FF2B5EF4-FFF2-40B4-BE49-F238E27FC236}">
                <a16:creationId xmlns:a16="http://schemas.microsoft.com/office/drawing/2014/main" id="{46DDF486-C03E-4A2A-9A3A-1844817AB71B}"/>
              </a:ext>
            </a:extLst>
          </p:cNvPr>
          <p:cNvSpPr txBox="1"/>
          <p:nvPr/>
        </p:nvSpPr>
        <p:spPr>
          <a:xfrm>
            <a:off x="4000501" y="1848021"/>
            <a:ext cx="2421193" cy="461665"/>
          </a:xfrm>
          <a:prstGeom prst="rect">
            <a:avLst/>
          </a:prstGeom>
          <a:noFill/>
        </p:spPr>
        <p:txBody>
          <a:bodyPr wrap="square" rtlCol="1">
            <a:spAutoFit/>
          </a:bodyPr>
          <a:lstStyle/>
          <a:p>
            <a:r>
              <a:rPr lang="ar-SA" sz="2400" b="1" dirty="0">
                <a:solidFill>
                  <a:srgbClr val="FF0000"/>
                </a:solidFill>
              </a:rPr>
              <a:t>مكتبة العبيكان</a:t>
            </a:r>
          </a:p>
        </p:txBody>
      </p:sp>
      <p:sp>
        <p:nvSpPr>
          <p:cNvPr id="7" name="مربع نص 6">
            <a:extLst>
              <a:ext uri="{FF2B5EF4-FFF2-40B4-BE49-F238E27FC236}">
                <a16:creationId xmlns:a16="http://schemas.microsoft.com/office/drawing/2014/main" id="{B58B9469-174F-4679-805B-2F28D022AF37}"/>
              </a:ext>
            </a:extLst>
          </p:cNvPr>
          <p:cNvSpPr txBox="1"/>
          <p:nvPr/>
        </p:nvSpPr>
        <p:spPr>
          <a:xfrm>
            <a:off x="2492475" y="2244177"/>
            <a:ext cx="4159047" cy="461665"/>
          </a:xfrm>
          <a:prstGeom prst="rect">
            <a:avLst/>
          </a:prstGeom>
          <a:noFill/>
        </p:spPr>
        <p:txBody>
          <a:bodyPr wrap="square" rtlCol="1">
            <a:spAutoFit/>
          </a:bodyPr>
          <a:lstStyle/>
          <a:p>
            <a:r>
              <a:rPr lang="ar-SA" sz="2400" b="1" dirty="0">
                <a:solidFill>
                  <a:srgbClr val="FF0000"/>
                </a:solidFill>
              </a:rPr>
              <a:t>يتحدث الكتاب عن سيرة النبي</a:t>
            </a:r>
          </a:p>
        </p:txBody>
      </p:sp>
      <p:sp>
        <p:nvSpPr>
          <p:cNvPr id="8" name="مربع نص 7">
            <a:extLst>
              <a:ext uri="{FF2B5EF4-FFF2-40B4-BE49-F238E27FC236}">
                <a16:creationId xmlns:a16="http://schemas.microsoft.com/office/drawing/2014/main" id="{2832632C-4972-4A24-9284-EB15ABF703B5}"/>
              </a:ext>
            </a:extLst>
          </p:cNvPr>
          <p:cNvSpPr txBox="1"/>
          <p:nvPr/>
        </p:nvSpPr>
        <p:spPr>
          <a:xfrm>
            <a:off x="2262647" y="2664029"/>
            <a:ext cx="4159047" cy="461665"/>
          </a:xfrm>
          <a:prstGeom prst="rect">
            <a:avLst/>
          </a:prstGeom>
          <a:noFill/>
        </p:spPr>
        <p:txBody>
          <a:bodyPr wrap="square" rtlCol="1">
            <a:spAutoFit/>
          </a:bodyPr>
          <a:lstStyle/>
          <a:p>
            <a:r>
              <a:rPr lang="ar-SA" sz="2400" b="1" dirty="0">
                <a:solidFill>
                  <a:srgbClr val="FF0000"/>
                </a:solidFill>
              </a:rPr>
              <a:t>كتاب رائع ومفيد وأنصح بقراءته</a:t>
            </a:r>
          </a:p>
        </p:txBody>
      </p:sp>
      <p:sp>
        <p:nvSpPr>
          <p:cNvPr id="9" name="مستطيل: زوايا مستديرة 8">
            <a:extLst>
              <a:ext uri="{FF2B5EF4-FFF2-40B4-BE49-F238E27FC236}">
                <a16:creationId xmlns:a16="http://schemas.microsoft.com/office/drawing/2014/main" id="{ED8E1A9F-82FC-40DF-AEB9-513E2EC4FDA8}"/>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٥٤</a:t>
            </a:r>
          </a:p>
        </p:txBody>
      </p:sp>
    </p:spTree>
    <p:extLst>
      <p:ext uri="{BB962C8B-B14F-4D97-AF65-F5344CB8AC3E}">
        <p14:creationId xmlns:p14="http://schemas.microsoft.com/office/powerpoint/2010/main" val="228942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55-055">
            <a:extLst>
              <a:ext uri="{FF2B5EF4-FFF2-40B4-BE49-F238E27FC236}">
                <a16:creationId xmlns:a16="http://schemas.microsoft.com/office/drawing/2014/main" id="{8B2318D4-948D-4CFD-936C-476D3164F327}"/>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4" name="مربع نص 3">
            <a:extLst>
              <a:ext uri="{FF2B5EF4-FFF2-40B4-BE49-F238E27FC236}">
                <a16:creationId xmlns:a16="http://schemas.microsoft.com/office/drawing/2014/main" id="{A5BAF01C-B4D3-4155-832B-71B8FDB55012}"/>
              </a:ext>
            </a:extLst>
          </p:cNvPr>
          <p:cNvSpPr txBox="1"/>
          <p:nvPr/>
        </p:nvSpPr>
        <p:spPr>
          <a:xfrm>
            <a:off x="5473207" y="4893108"/>
            <a:ext cx="1560121" cy="400110"/>
          </a:xfrm>
          <a:prstGeom prst="rect">
            <a:avLst/>
          </a:prstGeom>
          <a:noFill/>
        </p:spPr>
        <p:txBody>
          <a:bodyPr wrap="square" rtlCol="1">
            <a:spAutoFit/>
          </a:bodyPr>
          <a:lstStyle/>
          <a:p>
            <a:r>
              <a:rPr lang="ar-SA" sz="2000" b="1" dirty="0">
                <a:solidFill>
                  <a:srgbClr val="FF0000"/>
                </a:solidFill>
              </a:rPr>
              <a:t>المستثمر الذكي</a:t>
            </a:r>
          </a:p>
        </p:txBody>
      </p:sp>
      <p:sp>
        <p:nvSpPr>
          <p:cNvPr id="5" name="مربع نص 4">
            <a:extLst>
              <a:ext uri="{FF2B5EF4-FFF2-40B4-BE49-F238E27FC236}">
                <a16:creationId xmlns:a16="http://schemas.microsoft.com/office/drawing/2014/main" id="{DA3F4751-1E67-4F00-AF74-7708E1F88939}"/>
              </a:ext>
            </a:extLst>
          </p:cNvPr>
          <p:cNvSpPr txBox="1"/>
          <p:nvPr/>
        </p:nvSpPr>
        <p:spPr>
          <a:xfrm>
            <a:off x="3913086" y="4908387"/>
            <a:ext cx="1560121" cy="400110"/>
          </a:xfrm>
          <a:prstGeom prst="rect">
            <a:avLst/>
          </a:prstGeom>
          <a:noFill/>
        </p:spPr>
        <p:txBody>
          <a:bodyPr wrap="square" rtlCol="1">
            <a:spAutoFit/>
          </a:bodyPr>
          <a:lstStyle/>
          <a:p>
            <a:r>
              <a:rPr lang="ar-SA" sz="2000" b="1" dirty="0">
                <a:solidFill>
                  <a:srgbClr val="FF0000"/>
                </a:solidFill>
              </a:rPr>
              <a:t>العدد السابع</a:t>
            </a:r>
          </a:p>
        </p:txBody>
      </p:sp>
      <p:sp>
        <p:nvSpPr>
          <p:cNvPr id="6" name="مربع نص 5">
            <a:extLst>
              <a:ext uri="{FF2B5EF4-FFF2-40B4-BE49-F238E27FC236}">
                <a16:creationId xmlns:a16="http://schemas.microsoft.com/office/drawing/2014/main" id="{7539CCEB-7E1C-4448-8D90-8284D6E06FD5}"/>
              </a:ext>
            </a:extLst>
          </p:cNvPr>
          <p:cNvSpPr txBox="1"/>
          <p:nvPr/>
        </p:nvSpPr>
        <p:spPr>
          <a:xfrm>
            <a:off x="4281237" y="5173102"/>
            <a:ext cx="939988" cy="400110"/>
          </a:xfrm>
          <a:prstGeom prst="rect">
            <a:avLst/>
          </a:prstGeom>
          <a:noFill/>
        </p:spPr>
        <p:txBody>
          <a:bodyPr wrap="square" rtlCol="1">
            <a:spAutoFit/>
          </a:bodyPr>
          <a:lstStyle/>
          <a:p>
            <a:r>
              <a:rPr lang="ar-SA" sz="2000" b="1" dirty="0">
                <a:solidFill>
                  <a:srgbClr val="FF0000"/>
                </a:solidFill>
              </a:rPr>
              <a:t>مجانية</a:t>
            </a:r>
          </a:p>
        </p:txBody>
      </p:sp>
      <p:sp>
        <p:nvSpPr>
          <p:cNvPr id="7" name="مربع نص 6">
            <a:extLst>
              <a:ext uri="{FF2B5EF4-FFF2-40B4-BE49-F238E27FC236}">
                <a16:creationId xmlns:a16="http://schemas.microsoft.com/office/drawing/2014/main" id="{6EFFE312-F3B6-4E50-98FD-D3EC484B2719}"/>
              </a:ext>
            </a:extLst>
          </p:cNvPr>
          <p:cNvSpPr txBox="1"/>
          <p:nvPr/>
        </p:nvSpPr>
        <p:spPr>
          <a:xfrm>
            <a:off x="4592910" y="5495713"/>
            <a:ext cx="2488165" cy="400110"/>
          </a:xfrm>
          <a:prstGeom prst="rect">
            <a:avLst/>
          </a:prstGeom>
          <a:noFill/>
        </p:spPr>
        <p:txBody>
          <a:bodyPr wrap="square" rtlCol="1">
            <a:spAutoFit/>
          </a:bodyPr>
          <a:lstStyle/>
          <a:p>
            <a:r>
              <a:rPr lang="ar-SA" sz="2000" b="1" dirty="0">
                <a:solidFill>
                  <a:srgbClr val="FF0000"/>
                </a:solidFill>
              </a:rPr>
              <a:t>المملكة العربية السعودية</a:t>
            </a:r>
          </a:p>
        </p:txBody>
      </p:sp>
      <p:sp>
        <p:nvSpPr>
          <p:cNvPr id="8" name="مربع نص 7">
            <a:extLst>
              <a:ext uri="{FF2B5EF4-FFF2-40B4-BE49-F238E27FC236}">
                <a16:creationId xmlns:a16="http://schemas.microsoft.com/office/drawing/2014/main" id="{A648217A-A3C5-4C49-A583-8729A851D029}"/>
              </a:ext>
            </a:extLst>
          </p:cNvPr>
          <p:cNvSpPr txBox="1"/>
          <p:nvPr/>
        </p:nvSpPr>
        <p:spPr>
          <a:xfrm>
            <a:off x="4948130" y="5775707"/>
            <a:ext cx="2034073" cy="400110"/>
          </a:xfrm>
          <a:prstGeom prst="rect">
            <a:avLst/>
          </a:prstGeom>
          <a:noFill/>
        </p:spPr>
        <p:txBody>
          <a:bodyPr wrap="square" rtlCol="1">
            <a:spAutoFit/>
          </a:bodyPr>
          <a:lstStyle/>
          <a:p>
            <a:r>
              <a:rPr lang="ar-SA" sz="2000" b="1" dirty="0">
                <a:solidFill>
                  <a:srgbClr val="FF0000"/>
                </a:solidFill>
              </a:rPr>
              <a:t>أين اختفت أموالي ؟</a:t>
            </a:r>
          </a:p>
        </p:txBody>
      </p:sp>
      <p:sp>
        <p:nvSpPr>
          <p:cNvPr id="9" name="مربع نص 8">
            <a:extLst>
              <a:ext uri="{FF2B5EF4-FFF2-40B4-BE49-F238E27FC236}">
                <a16:creationId xmlns:a16="http://schemas.microsoft.com/office/drawing/2014/main" id="{CE769714-0023-42E3-8CD5-6F3BAFF99BC9}"/>
              </a:ext>
            </a:extLst>
          </p:cNvPr>
          <p:cNvSpPr txBox="1"/>
          <p:nvPr/>
        </p:nvSpPr>
        <p:spPr>
          <a:xfrm>
            <a:off x="5782317" y="6068391"/>
            <a:ext cx="1298758" cy="400110"/>
          </a:xfrm>
          <a:prstGeom prst="rect">
            <a:avLst/>
          </a:prstGeom>
          <a:noFill/>
        </p:spPr>
        <p:txBody>
          <a:bodyPr wrap="square" rtlCol="1">
            <a:spAutoFit/>
          </a:bodyPr>
          <a:lstStyle/>
          <a:p>
            <a:r>
              <a:rPr lang="ar-SA" sz="2000" b="1" dirty="0">
                <a:solidFill>
                  <a:srgbClr val="FF0000"/>
                </a:solidFill>
              </a:rPr>
              <a:t>رائعة ومفيدة</a:t>
            </a:r>
          </a:p>
        </p:txBody>
      </p:sp>
      <p:sp>
        <p:nvSpPr>
          <p:cNvPr id="10" name="مربع نص 9">
            <a:extLst>
              <a:ext uri="{FF2B5EF4-FFF2-40B4-BE49-F238E27FC236}">
                <a16:creationId xmlns:a16="http://schemas.microsoft.com/office/drawing/2014/main" id="{FC3F0162-FA19-47DA-9FF5-5A4969EE3726}"/>
              </a:ext>
            </a:extLst>
          </p:cNvPr>
          <p:cNvSpPr txBox="1"/>
          <p:nvPr/>
        </p:nvSpPr>
        <p:spPr>
          <a:xfrm>
            <a:off x="5374648" y="5170387"/>
            <a:ext cx="1856792" cy="400110"/>
          </a:xfrm>
          <a:prstGeom prst="rect">
            <a:avLst/>
          </a:prstGeom>
          <a:noFill/>
        </p:spPr>
        <p:txBody>
          <a:bodyPr wrap="square" rtlCol="1">
            <a:spAutoFit/>
          </a:bodyPr>
          <a:lstStyle/>
          <a:p>
            <a:r>
              <a:rPr lang="ar-SA" sz="2000" b="1" dirty="0">
                <a:solidFill>
                  <a:srgbClr val="FF0000"/>
                </a:solidFill>
              </a:rPr>
              <a:t>كل فصل دراسي</a:t>
            </a:r>
          </a:p>
        </p:txBody>
      </p:sp>
      <p:sp>
        <p:nvSpPr>
          <p:cNvPr id="11" name="مستطيل: زوايا مستديرة 10">
            <a:extLst>
              <a:ext uri="{FF2B5EF4-FFF2-40B4-BE49-F238E27FC236}">
                <a16:creationId xmlns:a16="http://schemas.microsoft.com/office/drawing/2014/main" id="{AC3F6DDF-1F11-432F-904F-84343F868E3B}"/>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٥٥</a:t>
            </a:r>
          </a:p>
        </p:txBody>
      </p:sp>
    </p:spTree>
    <p:extLst>
      <p:ext uri="{BB962C8B-B14F-4D97-AF65-F5344CB8AC3E}">
        <p14:creationId xmlns:p14="http://schemas.microsoft.com/office/powerpoint/2010/main" val="295882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007BA451-0501-88F4-98BB-F0E00A0BD7E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4000" cy="6858000"/>
          </a:xfrm>
          <a:prstGeom prst="rect">
            <a:avLst/>
          </a:prstGeom>
        </p:spPr>
      </p:pic>
      <p:sp>
        <p:nvSpPr>
          <p:cNvPr id="4" name="مستطيل: زوايا مستديرة 3">
            <a:extLst>
              <a:ext uri="{FF2B5EF4-FFF2-40B4-BE49-F238E27FC236}">
                <a16:creationId xmlns:a16="http://schemas.microsoft.com/office/drawing/2014/main" id="{A1C4FDD0-113C-6D1C-7E37-5659CAA85979}"/>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١٤</a:t>
            </a:r>
          </a:p>
        </p:txBody>
      </p:sp>
      <p:sp>
        <p:nvSpPr>
          <p:cNvPr id="5" name="مستطيل: زوايا مستديرة 4">
            <a:extLst>
              <a:ext uri="{FF2B5EF4-FFF2-40B4-BE49-F238E27FC236}">
                <a16:creationId xmlns:a16="http://schemas.microsoft.com/office/drawing/2014/main" id="{78607763-2EB8-0E8F-5BD7-B034F1C68511}"/>
              </a:ext>
            </a:extLst>
          </p:cNvPr>
          <p:cNvSpPr/>
          <p:nvPr/>
        </p:nvSpPr>
        <p:spPr>
          <a:xfrm>
            <a:off x="3686629" y="812799"/>
            <a:ext cx="1930400" cy="783771"/>
          </a:xfrm>
          <a:prstGeom prst="roundRect">
            <a:avLst/>
          </a:prstGeom>
          <a:solidFill>
            <a:srgbClr val="0070C0">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ln>
                <a:solidFill>
                  <a:srgbClr val="FF0000"/>
                </a:solidFill>
              </a:ln>
              <a:solidFill>
                <a:srgbClr val="FF0000"/>
              </a:solidFill>
            </a:endParaRPr>
          </a:p>
        </p:txBody>
      </p:sp>
      <p:sp>
        <p:nvSpPr>
          <p:cNvPr id="6" name="مستطيل: زوايا مستديرة 5">
            <a:extLst>
              <a:ext uri="{FF2B5EF4-FFF2-40B4-BE49-F238E27FC236}">
                <a16:creationId xmlns:a16="http://schemas.microsoft.com/office/drawing/2014/main" id="{F1544F0C-9092-9845-3EBF-A5919DB0A1A6}"/>
              </a:ext>
            </a:extLst>
          </p:cNvPr>
          <p:cNvSpPr/>
          <p:nvPr/>
        </p:nvSpPr>
        <p:spPr>
          <a:xfrm>
            <a:off x="5791199" y="1422400"/>
            <a:ext cx="1059543" cy="609600"/>
          </a:xfrm>
          <a:prstGeom prst="roundRect">
            <a:avLst/>
          </a:prstGeom>
          <a:solidFill>
            <a:srgbClr val="0070C0">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ln>
                <a:solidFill>
                  <a:srgbClr val="FF0000"/>
                </a:solidFill>
              </a:ln>
              <a:solidFill>
                <a:srgbClr val="FF0000"/>
              </a:solidFill>
            </a:endParaRPr>
          </a:p>
        </p:txBody>
      </p:sp>
      <p:sp>
        <p:nvSpPr>
          <p:cNvPr id="7" name="مستطيل: زوايا مستديرة 6">
            <a:extLst>
              <a:ext uri="{FF2B5EF4-FFF2-40B4-BE49-F238E27FC236}">
                <a16:creationId xmlns:a16="http://schemas.microsoft.com/office/drawing/2014/main" id="{C3030D53-7D1D-3132-5FA8-5110F3396F26}"/>
              </a:ext>
            </a:extLst>
          </p:cNvPr>
          <p:cNvSpPr/>
          <p:nvPr/>
        </p:nvSpPr>
        <p:spPr>
          <a:xfrm>
            <a:off x="2540001" y="1451429"/>
            <a:ext cx="1059543" cy="609600"/>
          </a:xfrm>
          <a:prstGeom prst="roundRect">
            <a:avLst/>
          </a:prstGeom>
          <a:solidFill>
            <a:srgbClr val="0070C0">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ln>
                <a:solidFill>
                  <a:srgbClr val="FF0000"/>
                </a:solidFill>
              </a:ln>
              <a:solidFill>
                <a:srgbClr val="FF0000"/>
              </a:solidFill>
            </a:endParaRPr>
          </a:p>
        </p:txBody>
      </p:sp>
      <p:sp>
        <p:nvSpPr>
          <p:cNvPr id="8" name="مستطيل: زوايا مستديرة 7">
            <a:extLst>
              <a:ext uri="{FF2B5EF4-FFF2-40B4-BE49-F238E27FC236}">
                <a16:creationId xmlns:a16="http://schemas.microsoft.com/office/drawing/2014/main" id="{1F5F95FE-29D6-E650-B881-A4CED68D6030}"/>
              </a:ext>
            </a:extLst>
          </p:cNvPr>
          <p:cNvSpPr/>
          <p:nvPr/>
        </p:nvSpPr>
        <p:spPr>
          <a:xfrm>
            <a:off x="5791200" y="609600"/>
            <a:ext cx="1059543" cy="609600"/>
          </a:xfrm>
          <a:prstGeom prst="roundRect">
            <a:avLst/>
          </a:prstGeom>
          <a:solidFill>
            <a:srgbClr val="FF0000">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ln>
                <a:solidFill>
                  <a:srgbClr val="FF0000"/>
                </a:solidFill>
              </a:ln>
              <a:solidFill>
                <a:srgbClr val="FF0000"/>
              </a:solidFill>
            </a:endParaRPr>
          </a:p>
        </p:txBody>
      </p:sp>
      <p:sp>
        <p:nvSpPr>
          <p:cNvPr id="9" name="مستطيل: زوايا مستديرة 8">
            <a:extLst>
              <a:ext uri="{FF2B5EF4-FFF2-40B4-BE49-F238E27FC236}">
                <a16:creationId xmlns:a16="http://schemas.microsoft.com/office/drawing/2014/main" id="{8B8D5E4F-9C9D-8ADC-6E77-7BC372FFEE4B}"/>
              </a:ext>
            </a:extLst>
          </p:cNvPr>
          <p:cNvSpPr/>
          <p:nvPr/>
        </p:nvSpPr>
        <p:spPr>
          <a:xfrm>
            <a:off x="2365829" y="638627"/>
            <a:ext cx="1059543" cy="609600"/>
          </a:xfrm>
          <a:prstGeom prst="roundRect">
            <a:avLst/>
          </a:prstGeom>
          <a:solidFill>
            <a:srgbClr val="FF0000">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ln>
                <a:solidFill>
                  <a:srgbClr val="FF0000"/>
                </a:solidFill>
              </a:ln>
              <a:solidFill>
                <a:srgbClr val="FF0000"/>
              </a:solidFill>
            </a:endParaRPr>
          </a:p>
        </p:txBody>
      </p:sp>
      <p:sp>
        <p:nvSpPr>
          <p:cNvPr id="10" name="مستطيل: زوايا مستديرة 9">
            <a:extLst>
              <a:ext uri="{FF2B5EF4-FFF2-40B4-BE49-F238E27FC236}">
                <a16:creationId xmlns:a16="http://schemas.microsoft.com/office/drawing/2014/main" id="{56C0E3CB-313F-A6D0-08FC-CB009C8AEC88}"/>
              </a:ext>
            </a:extLst>
          </p:cNvPr>
          <p:cNvSpPr/>
          <p:nvPr/>
        </p:nvSpPr>
        <p:spPr>
          <a:xfrm>
            <a:off x="3889830" y="1814284"/>
            <a:ext cx="1436914" cy="638627"/>
          </a:xfrm>
          <a:prstGeom prst="roundRect">
            <a:avLst/>
          </a:prstGeom>
          <a:solidFill>
            <a:srgbClr val="FF0000">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ln>
                <a:solidFill>
                  <a:srgbClr val="FF0000"/>
                </a:solidFill>
              </a:ln>
              <a:solidFill>
                <a:srgbClr val="FF0000"/>
              </a:solidFill>
            </a:endParaRPr>
          </a:p>
        </p:txBody>
      </p:sp>
      <p:sp>
        <p:nvSpPr>
          <p:cNvPr id="11" name="مربع نص 10">
            <a:extLst>
              <a:ext uri="{FF2B5EF4-FFF2-40B4-BE49-F238E27FC236}">
                <a16:creationId xmlns:a16="http://schemas.microsoft.com/office/drawing/2014/main" id="{BC540BA5-EBAE-5840-5AFD-498B2B1F95F6}"/>
              </a:ext>
            </a:extLst>
          </p:cNvPr>
          <p:cNvSpPr txBox="1"/>
          <p:nvPr/>
        </p:nvSpPr>
        <p:spPr>
          <a:xfrm>
            <a:off x="2540001" y="3170534"/>
            <a:ext cx="3737428" cy="461665"/>
          </a:xfrm>
          <a:prstGeom prst="rect">
            <a:avLst/>
          </a:prstGeom>
          <a:noFill/>
        </p:spPr>
        <p:txBody>
          <a:bodyPr wrap="square" rtlCol="1">
            <a:spAutoFit/>
          </a:bodyPr>
          <a:lstStyle/>
          <a:p>
            <a:pPr algn="r"/>
            <a:r>
              <a:rPr lang="ar-SA" sz="2400" b="1" dirty="0">
                <a:solidFill>
                  <a:srgbClr val="002060"/>
                </a:solidFill>
              </a:rPr>
              <a:t>ثنائي : </a:t>
            </a:r>
            <a:r>
              <a:rPr lang="ar-SA" sz="2400" b="1" dirty="0">
                <a:solidFill>
                  <a:srgbClr val="FF0000"/>
                </a:solidFill>
              </a:rPr>
              <a:t>مدحي وتقديري</a:t>
            </a:r>
          </a:p>
        </p:txBody>
      </p:sp>
      <p:sp>
        <p:nvSpPr>
          <p:cNvPr id="13" name="مربع نص 12">
            <a:extLst>
              <a:ext uri="{FF2B5EF4-FFF2-40B4-BE49-F238E27FC236}">
                <a16:creationId xmlns:a16="http://schemas.microsoft.com/office/drawing/2014/main" id="{35D66A32-6404-0222-08AA-514B0C0766A5}"/>
              </a:ext>
            </a:extLst>
          </p:cNvPr>
          <p:cNvSpPr txBox="1"/>
          <p:nvPr/>
        </p:nvSpPr>
        <p:spPr>
          <a:xfrm>
            <a:off x="2540001" y="3521669"/>
            <a:ext cx="3737428" cy="461665"/>
          </a:xfrm>
          <a:prstGeom prst="rect">
            <a:avLst/>
          </a:prstGeom>
          <a:noFill/>
        </p:spPr>
        <p:txBody>
          <a:bodyPr wrap="square" rtlCol="1">
            <a:spAutoFit/>
          </a:bodyPr>
          <a:lstStyle/>
          <a:p>
            <a:pPr algn="r"/>
            <a:r>
              <a:rPr lang="ar-SA" sz="2400" b="1" dirty="0">
                <a:solidFill>
                  <a:srgbClr val="002060"/>
                </a:solidFill>
              </a:rPr>
              <a:t>آثرتني : </a:t>
            </a:r>
            <a:r>
              <a:rPr lang="ar-SA" sz="2400" b="1" dirty="0">
                <a:solidFill>
                  <a:srgbClr val="FF0000"/>
                </a:solidFill>
              </a:rPr>
              <a:t>فضلتني على نفسها</a:t>
            </a:r>
          </a:p>
        </p:txBody>
      </p:sp>
      <p:sp>
        <p:nvSpPr>
          <p:cNvPr id="14" name="مربع نص 13">
            <a:extLst>
              <a:ext uri="{FF2B5EF4-FFF2-40B4-BE49-F238E27FC236}">
                <a16:creationId xmlns:a16="http://schemas.microsoft.com/office/drawing/2014/main" id="{9EBFE983-04BF-4EAC-13BF-A475FF2D5836}"/>
              </a:ext>
            </a:extLst>
          </p:cNvPr>
          <p:cNvSpPr txBox="1"/>
          <p:nvPr/>
        </p:nvSpPr>
        <p:spPr>
          <a:xfrm>
            <a:off x="5326744" y="5725180"/>
            <a:ext cx="1320800" cy="523220"/>
          </a:xfrm>
          <a:prstGeom prst="rect">
            <a:avLst/>
          </a:prstGeom>
          <a:noFill/>
        </p:spPr>
        <p:txBody>
          <a:bodyPr wrap="square" rtlCol="1">
            <a:spAutoFit/>
          </a:bodyPr>
          <a:lstStyle/>
          <a:p>
            <a:pPr algn="r"/>
            <a:r>
              <a:rPr lang="ar-SA" sz="2800" b="1" dirty="0">
                <a:solidFill>
                  <a:srgbClr val="FF0000"/>
                </a:solidFill>
              </a:rPr>
              <a:t>يشاهدُ</a:t>
            </a:r>
          </a:p>
        </p:txBody>
      </p:sp>
      <p:sp>
        <p:nvSpPr>
          <p:cNvPr id="15" name="مربع نص 14">
            <a:extLst>
              <a:ext uri="{FF2B5EF4-FFF2-40B4-BE49-F238E27FC236}">
                <a16:creationId xmlns:a16="http://schemas.microsoft.com/office/drawing/2014/main" id="{70BBE5D6-413C-A7DA-6414-115B1173EF1B}"/>
              </a:ext>
            </a:extLst>
          </p:cNvPr>
          <p:cNvSpPr txBox="1"/>
          <p:nvPr/>
        </p:nvSpPr>
        <p:spPr>
          <a:xfrm>
            <a:off x="3686629" y="6248400"/>
            <a:ext cx="3164113" cy="461665"/>
          </a:xfrm>
          <a:prstGeom prst="rect">
            <a:avLst/>
          </a:prstGeom>
          <a:noFill/>
        </p:spPr>
        <p:txBody>
          <a:bodyPr wrap="square" rtlCol="1">
            <a:spAutoFit/>
          </a:bodyPr>
          <a:lstStyle/>
          <a:p>
            <a:pPr algn="r"/>
            <a:r>
              <a:rPr lang="ar-SA" sz="2400" b="1" dirty="0">
                <a:solidFill>
                  <a:srgbClr val="FF0000"/>
                </a:solidFill>
              </a:rPr>
              <a:t>يشاهدُ </a:t>
            </a:r>
            <a:r>
              <a:rPr lang="ar-SA" sz="2400" b="1" dirty="0">
                <a:solidFill>
                  <a:srgbClr val="002060"/>
                </a:solidFill>
              </a:rPr>
              <a:t>الولد التلفاز</a:t>
            </a:r>
          </a:p>
        </p:txBody>
      </p:sp>
    </p:spTree>
    <p:extLst>
      <p:ext uri="{BB962C8B-B14F-4D97-AF65-F5344CB8AC3E}">
        <p14:creationId xmlns:p14="http://schemas.microsoft.com/office/powerpoint/2010/main" val="416820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56-056">
            <a:extLst>
              <a:ext uri="{FF2B5EF4-FFF2-40B4-BE49-F238E27FC236}">
                <a16:creationId xmlns:a16="http://schemas.microsoft.com/office/drawing/2014/main" id="{5FF9E3B3-08DC-484D-A3B9-67E7CDE2E260}"/>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مستطيل: زوايا مستديرة 3">
            <a:extLst>
              <a:ext uri="{FF2B5EF4-FFF2-40B4-BE49-F238E27FC236}">
                <a16:creationId xmlns:a16="http://schemas.microsoft.com/office/drawing/2014/main" id="{6D7437B6-592A-4155-A616-06B46D6CBCF6}"/>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٥٦</a:t>
            </a:r>
          </a:p>
        </p:txBody>
      </p:sp>
    </p:spTree>
    <p:extLst>
      <p:ext uri="{BB962C8B-B14F-4D97-AF65-F5344CB8AC3E}">
        <p14:creationId xmlns:p14="http://schemas.microsoft.com/office/powerpoint/2010/main" val="39436773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57-057">
            <a:extLst>
              <a:ext uri="{FF2B5EF4-FFF2-40B4-BE49-F238E27FC236}">
                <a16:creationId xmlns:a16="http://schemas.microsoft.com/office/drawing/2014/main" id="{85B604D3-B2DA-4FDC-BC94-70BAF0CA0F15}"/>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4" name="مستطيل: زوايا مستديرة 3">
            <a:extLst>
              <a:ext uri="{FF2B5EF4-FFF2-40B4-BE49-F238E27FC236}">
                <a16:creationId xmlns:a16="http://schemas.microsoft.com/office/drawing/2014/main" id="{2188AE5C-D15A-4563-A81C-46CFC2BAFA53}"/>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٥٧</a:t>
            </a:r>
          </a:p>
        </p:txBody>
      </p:sp>
    </p:spTree>
    <p:extLst>
      <p:ext uri="{BB962C8B-B14F-4D97-AF65-F5344CB8AC3E}">
        <p14:creationId xmlns:p14="http://schemas.microsoft.com/office/powerpoint/2010/main" val="47591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58-058">
            <a:extLst>
              <a:ext uri="{FF2B5EF4-FFF2-40B4-BE49-F238E27FC236}">
                <a16:creationId xmlns:a16="http://schemas.microsoft.com/office/drawing/2014/main" id="{32BBC3A6-77A8-43B9-B92D-CDFFF1A1B730}"/>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4" name="مستطيل: زوايا مستديرة 3">
            <a:extLst>
              <a:ext uri="{FF2B5EF4-FFF2-40B4-BE49-F238E27FC236}">
                <a16:creationId xmlns:a16="http://schemas.microsoft.com/office/drawing/2014/main" id="{0CAB97EB-DAC5-41E1-99B5-7D612D5834C8}"/>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٥٨</a:t>
            </a:r>
          </a:p>
        </p:txBody>
      </p:sp>
    </p:spTree>
    <p:extLst>
      <p:ext uri="{BB962C8B-B14F-4D97-AF65-F5344CB8AC3E}">
        <p14:creationId xmlns:p14="http://schemas.microsoft.com/office/powerpoint/2010/main" val="19541853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59-059">
            <a:extLst>
              <a:ext uri="{FF2B5EF4-FFF2-40B4-BE49-F238E27FC236}">
                <a16:creationId xmlns:a16="http://schemas.microsoft.com/office/drawing/2014/main" id="{86F8EB48-537B-4E29-8D9F-D9C29C975DE4}"/>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4" name="مربع نص 3">
            <a:extLst>
              <a:ext uri="{FF2B5EF4-FFF2-40B4-BE49-F238E27FC236}">
                <a16:creationId xmlns:a16="http://schemas.microsoft.com/office/drawing/2014/main" id="{67F20AE2-CC94-4420-9EEE-6AE349A39693}"/>
              </a:ext>
            </a:extLst>
          </p:cNvPr>
          <p:cNvSpPr txBox="1"/>
          <p:nvPr/>
        </p:nvSpPr>
        <p:spPr>
          <a:xfrm>
            <a:off x="5904482" y="1938815"/>
            <a:ext cx="2151698" cy="461665"/>
          </a:xfrm>
          <a:prstGeom prst="rect">
            <a:avLst/>
          </a:prstGeom>
          <a:noFill/>
        </p:spPr>
        <p:txBody>
          <a:bodyPr wrap="square" rtlCol="1">
            <a:spAutoFit/>
          </a:bodyPr>
          <a:lstStyle/>
          <a:p>
            <a:r>
              <a:rPr lang="ar-SA" sz="2400" b="1" dirty="0">
                <a:solidFill>
                  <a:srgbClr val="FF0000"/>
                </a:solidFill>
              </a:rPr>
              <a:t>أخ</a:t>
            </a:r>
          </a:p>
        </p:txBody>
      </p:sp>
      <p:sp>
        <p:nvSpPr>
          <p:cNvPr id="5" name="مربع نص 4">
            <a:extLst>
              <a:ext uri="{FF2B5EF4-FFF2-40B4-BE49-F238E27FC236}">
                <a16:creationId xmlns:a16="http://schemas.microsoft.com/office/drawing/2014/main" id="{678A4D66-69F4-4756-844B-297734286772}"/>
              </a:ext>
            </a:extLst>
          </p:cNvPr>
          <p:cNvSpPr txBox="1"/>
          <p:nvPr/>
        </p:nvSpPr>
        <p:spPr>
          <a:xfrm>
            <a:off x="2982606" y="1938814"/>
            <a:ext cx="2151698" cy="461665"/>
          </a:xfrm>
          <a:prstGeom prst="rect">
            <a:avLst/>
          </a:prstGeom>
          <a:noFill/>
        </p:spPr>
        <p:txBody>
          <a:bodyPr wrap="square" rtlCol="1">
            <a:spAutoFit/>
          </a:bodyPr>
          <a:lstStyle/>
          <a:p>
            <a:r>
              <a:rPr lang="ar-SA" sz="2400" b="1" dirty="0">
                <a:solidFill>
                  <a:srgbClr val="FF0000"/>
                </a:solidFill>
              </a:rPr>
              <a:t>استغفر</a:t>
            </a:r>
          </a:p>
        </p:txBody>
      </p:sp>
      <p:sp>
        <p:nvSpPr>
          <p:cNvPr id="6" name="مربع نص 5">
            <a:extLst>
              <a:ext uri="{FF2B5EF4-FFF2-40B4-BE49-F238E27FC236}">
                <a16:creationId xmlns:a16="http://schemas.microsoft.com/office/drawing/2014/main" id="{908D18CB-E027-49AC-9D41-DA1529CC1172}"/>
              </a:ext>
            </a:extLst>
          </p:cNvPr>
          <p:cNvSpPr txBox="1"/>
          <p:nvPr/>
        </p:nvSpPr>
        <p:spPr>
          <a:xfrm>
            <a:off x="5715295" y="2400479"/>
            <a:ext cx="2151698" cy="461665"/>
          </a:xfrm>
          <a:prstGeom prst="rect">
            <a:avLst/>
          </a:prstGeom>
          <a:noFill/>
        </p:spPr>
        <p:txBody>
          <a:bodyPr wrap="square" rtlCol="1">
            <a:spAutoFit/>
          </a:bodyPr>
          <a:lstStyle/>
          <a:p>
            <a:r>
              <a:rPr lang="ar-SA" sz="2400" b="1" dirty="0">
                <a:solidFill>
                  <a:srgbClr val="FF0000"/>
                </a:solidFill>
              </a:rPr>
              <a:t>أعرب</a:t>
            </a:r>
          </a:p>
        </p:txBody>
      </p:sp>
      <p:sp>
        <p:nvSpPr>
          <p:cNvPr id="7" name="مربع نص 6">
            <a:extLst>
              <a:ext uri="{FF2B5EF4-FFF2-40B4-BE49-F238E27FC236}">
                <a16:creationId xmlns:a16="http://schemas.microsoft.com/office/drawing/2014/main" id="{555CB570-E28B-4161-99DF-EAB2BF63ABC6}"/>
              </a:ext>
            </a:extLst>
          </p:cNvPr>
          <p:cNvSpPr txBox="1"/>
          <p:nvPr/>
        </p:nvSpPr>
        <p:spPr>
          <a:xfrm>
            <a:off x="5715295" y="2862144"/>
            <a:ext cx="2151698" cy="461665"/>
          </a:xfrm>
          <a:prstGeom prst="rect">
            <a:avLst/>
          </a:prstGeom>
          <a:noFill/>
        </p:spPr>
        <p:txBody>
          <a:bodyPr wrap="square" rtlCol="1">
            <a:spAutoFit/>
          </a:bodyPr>
          <a:lstStyle/>
          <a:p>
            <a:r>
              <a:rPr lang="ar-SA" sz="2400" b="1" dirty="0">
                <a:solidFill>
                  <a:srgbClr val="FF0000"/>
                </a:solidFill>
              </a:rPr>
              <a:t>إبراهيم</a:t>
            </a:r>
          </a:p>
        </p:txBody>
      </p:sp>
      <p:sp>
        <p:nvSpPr>
          <p:cNvPr id="8" name="مربع نص 7">
            <a:extLst>
              <a:ext uri="{FF2B5EF4-FFF2-40B4-BE49-F238E27FC236}">
                <a16:creationId xmlns:a16="http://schemas.microsoft.com/office/drawing/2014/main" id="{F9611A76-396A-4E12-ACE6-2291F0202490}"/>
              </a:ext>
            </a:extLst>
          </p:cNvPr>
          <p:cNvSpPr txBox="1"/>
          <p:nvPr/>
        </p:nvSpPr>
        <p:spPr>
          <a:xfrm>
            <a:off x="3077200" y="2337545"/>
            <a:ext cx="2151698" cy="461665"/>
          </a:xfrm>
          <a:prstGeom prst="rect">
            <a:avLst/>
          </a:prstGeom>
          <a:noFill/>
        </p:spPr>
        <p:txBody>
          <a:bodyPr wrap="square" rtlCol="1">
            <a:spAutoFit/>
          </a:bodyPr>
          <a:lstStyle/>
          <a:p>
            <a:r>
              <a:rPr lang="ar-SA" sz="2400" b="1" dirty="0">
                <a:solidFill>
                  <a:srgbClr val="FF0000"/>
                </a:solidFill>
              </a:rPr>
              <a:t>احتار</a:t>
            </a:r>
          </a:p>
        </p:txBody>
      </p:sp>
      <p:sp>
        <p:nvSpPr>
          <p:cNvPr id="9" name="مربع نص 8">
            <a:extLst>
              <a:ext uri="{FF2B5EF4-FFF2-40B4-BE49-F238E27FC236}">
                <a16:creationId xmlns:a16="http://schemas.microsoft.com/office/drawing/2014/main" id="{F5E29230-E953-48C4-A56F-A5E782BABB5F}"/>
              </a:ext>
            </a:extLst>
          </p:cNvPr>
          <p:cNvSpPr txBox="1"/>
          <p:nvPr/>
        </p:nvSpPr>
        <p:spPr>
          <a:xfrm>
            <a:off x="3171794" y="2733561"/>
            <a:ext cx="2151698" cy="461665"/>
          </a:xfrm>
          <a:prstGeom prst="rect">
            <a:avLst/>
          </a:prstGeom>
          <a:noFill/>
        </p:spPr>
        <p:txBody>
          <a:bodyPr wrap="square" rtlCol="1">
            <a:spAutoFit/>
          </a:bodyPr>
          <a:lstStyle/>
          <a:p>
            <a:r>
              <a:rPr lang="ar-SA" sz="2400" b="1" dirty="0">
                <a:solidFill>
                  <a:srgbClr val="FF0000"/>
                </a:solidFill>
              </a:rPr>
              <a:t>اسم</a:t>
            </a:r>
          </a:p>
        </p:txBody>
      </p:sp>
      <p:sp>
        <p:nvSpPr>
          <p:cNvPr id="10" name="مربع نص 9">
            <a:extLst>
              <a:ext uri="{FF2B5EF4-FFF2-40B4-BE49-F238E27FC236}">
                <a16:creationId xmlns:a16="http://schemas.microsoft.com/office/drawing/2014/main" id="{C37A341C-1663-4BFB-9927-557A3B2BC7B0}"/>
              </a:ext>
            </a:extLst>
          </p:cNvPr>
          <p:cNvSpPr txBox="1"/>
          <p:nvPr/>
        </p:nvSpPr>
        <p:spPr>
          <a:xfrm>
            <a:off x="3171794" y="3129577"/>
            <a:ext cx="2151698" cy="461665"/>
          </a:xfrm>
          <a:prstGeom prst="rect">
            <a:avLst/>
          </a:prstGeom>
          <a:noFill/>
        </p:spPr>
        <p:txBody>
          <a:bodyPr wrap="square" rtlCol="1">
            <a:spAutoFit/>
          </a:bodyPr>
          <a:lstStyle/>
          <a:p>
            <a:r>
              <a:rPr lang="ar-SA" sz="2400" b="1" dirty="0">
                <a:solidFill>
                  <a:srgbClr val="FF0000"/>
                </a:solidFill>
              </a:rPr>
              <a:t>اذهب</a:t>
            </a:r>
          </a:p>
        </p:txBody>
      </p:sp>
      <p:sp>
        <p:nvSpPr>
          <p:cNvPr id="11" name="مربع نص 10">
            <a:extLst>
              <a:ext uri="{FF2B5EF4-FFF2-40B4-BE49-F238E27FC236}">
                <a16:creationId xmlns:a16="http://schemas.microsoft.com/office/drawing/2014/main" id="{3010F5EF-8C00-4F07-97F5-6E4C45899D31}"/>
              </a:ext>
            </a:extLst>
          </p:cNvPr>
          <p:cNvSpPr txBox="1"/>
          <p:nvPr/>
        </p:nvSpPr>
        <p:spPr>
          <a:xfrm>
            <a:off x="1194358" y="6038702"/>
            <a:ext cx="7564581" cy="400110"/>
          </a:xfrm>
          <a:prstGeom prst="rect">
            <a:avLst/>
          </a:prstGeom>
          <a:noFill/>
        </p:spPr>
        <p:txBody>
          <a:bodyPr wrap="square" rtlCol="1">
            <a:spAutoFit/>
          </a:bodyPr>
          <a:lstStyle/>
          <a:p>
            <a:r>
              <a:rPr lang="ar-SA" sz="2000" b="1" dirty="0">
                <a:solidFill>
                  <a:srgbClr val="FF0000"/>
                </a:solidFill>
              </a:rPr>
              <a:t>تحذف الهمزة إذا وقعت بين علمين الثاني أب للأول أو وقعت بعد ( يا ) النداء</a:t>
            </a:r>
          </a:p>
        </p:txBody>
      </p:sp>
      <p:sp>
        <p:nvSpPr>
          <p:cNvPr id="12" name="مربع نص 11">
            <a:extLst>
              <a:ext uri="{FF2B5EF4-FFF2-40B4-BE49-F238E27FC236}">
                <a16:creationId xmlns:a16="http://schemas.microsoft.com/office/drawing/2014/main" id="{BDAB405F-82ED-4F68-A6E0-C69BF68ED833}"/>
              </a:ext>
            </a:extLst>
          </p:cNvPr>
          <p:cNvSpPr txBox="1"/>
          <p:nvPr/>
        </p:nvSpPr>
        <p:spPr>
          <a:xfrm>
            <a:off x="1697478" y="6371784"/>
            <a:ext cx="8035634" cy="400110"/>
          </a:xfrm>
          <a:prstGeom prst="rect">
            <a:avLst/>
          </a:prstGeom>
          <a:noFill/>
        </p:spPr>
        <p:txBody>
          <a:bodyPr wrap="square" rtlCol="1">
            <a:spAutoFit/>
          </a:bodyPr>
          <a:lstStyle/>
          <a:p>
            <a:r>
              <a:rPr lang="ar-SA" sz="2000" b="1" dirty="0">
                <a:solidFill>
                  <a:srgbClr val="FF0000"/>
                </a:solidFill>
              </a:rPr>
              <a:t>تثبت الهمزة إذا وقعت أول السطر أو لم تقع بين علمين الثاني أب للأول</a:t>
            </a:r>
          </a:p>
        </p:txBody>
      </p:sp>
      <p:pic>
        <p:nvPicPr>
          <p:cNvPr id="13" name="صورة 12">
            <a:extLst>
              <a:ext uri="{FF2B5EF4-FFF2-40B4-BE49-F238E27FC236}">
                <a16:creationId xmlns:a16="http://schemas.microsoft.com/office/drawing/2014/main" id="{DF21E4B7-91FB-4CA8-8BE1-5E996A54E0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57692" y="2440378"/>
            <a:ext cx="4805615" cy="1710560"/>
          </a:xfrm>
          <a:prstGeom prst="rect">
            <a:avLst/>
          </a:prstGeom>
        </p:spPr>
      </p:pic>
      <p:sp>
        <p:nvSpPr>
          <p:cNvPr id="14" name="مستطيل: زوايا مستديرة 13">
            <a:extLst>
              <a:ext uri="{FF2B5EF4-FFF2-40B4-BE49-F238E27FC236}">
                <a16:creationId xmlns:a16="http://schemas.microsoft.com/office/drawing/2014/main" id="{7643B668-A4EA-4C63-B7DB-222B4D909315}"/>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٥٩</a:t>
            </a:r>
          </a:p>
        </p:txBody>
      </p:sp>
    </p:spTree>
    <p:extLst>
      <p:ext uri="{BB962C8B-B14F-4D97-AF65-F5344CB8AC3E}">
        <p14:creationId xmlns:p14="http://schemas.microsoft.com/office/powerpoint/2010/main" val="148164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60-060">
            <a:extLst>
              <a:ext uri="{FF2B5EF4-FFF2-40B4-BE49-F238E27FC236}">
                <a16:creationId xmlns:a16="http://schemas.microsoft.com/office/drawing/2014/main" id="{79BF37F3-A460-4973-8549-4872D19AAAA0}"/>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0"/>
            <a:ext cx="9144000" cy="6857999"/>
          </a:xfrm>
          <a:prstGeom prst="rect">
            <a:avLst/>
          </a:prstGeom>
        </p:spPr>
      </p:pic>
      <p:pic>
        <p:nvPicPr>
          <p:cNvPr id="4" name="صورة 3" descr="لغتي الجميلة سادس فصل اول -1443-060-060">
            <a:extLst>
              <a:ext uri="{FF2B5EF4-FFF2-40B4-BE49-F238E27FC236}">
                <a16:creationId xmlns:a16="http://schemas.microsoft.com/office/drawing/2014/main" id="{DF887CD4-FCD8-4F45-BFF4-431201A500D3}"/>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0" y="3137338"/>
            <a:ext cx="9144000" cy="3720662"/>
          </a:xfrm>
          <a:prstGeom prst="rect">
            <a:avLst/>
          </a:prstGeom>
        </p:spPr>
      </p:pic>
      <p:pic>
        <p:nvPicPr>
          <p:cNvPr id="5" name="صورة 4" descr="لغتي الجميلة سادس فصل اول -1443-060-060">
            <a:extLst>
              <a:ext uri="{FF2B5EF4-FFF2-40B4-BE49-F238E27FC236}">
                <a16:creationId xmlns:a16="http://schemas.microsoft.com/office/drawing/2014/main" id="{112226DD-28EE-43B0-BA2E-92B58E8A6AED}"/>
              </a:ext>
            </a:extLst>
          </p:cNvPr>
          <p:cNvPicPr>
            <a:picLocks noGrp="1" noChangeAspect="1"/>
          </p:cNvPicPr>
          <p:nvPr isPhoto="1"/>
        </p:nvPicPr>
        <p:blipFill rotWithShape="1">
          <a:blip r:embed="rId4" cstate="screen">
            <a:lum/>
            <a:extLst>
              <a:ext uri="{28A0092B-C50C-407E-A947-70E740481C1C}">
                <a14:useLocalDpi xmlns:a14="http://schemas.microsoft.com/office/drawing/2010/main"/>
              </a:ext>
            </a:extLst>
          </a:blip>
          <a:srcRect/>
          <a:stretch/>
        </p:blipFill>
        <p:spPr>
          <a:xfrm>
            <a:off x="6353504" y="0"/>
            <a:ext cx="3226676" cy="425669"/>
          </a:xfrm>
          <a:prstGeom prst="rect">
            <a:avLst/>
          </a:prstGeom>
        </p:spPr>
      </p:pic>
      <p:sp>
        <p:nvSpPr>
          <p:cNvPr id="6" name="مربع نص 5">
            <a:extLst>
              <a:ext uri="{FF2B5EF4-FFF2-40B4-BE49-F238E27FC236}">
                <a16:creationId xmlns:a16="http://schemas.microsoft.com/office/drawing/2014/main" id="{868526B4-886E-4CC9-B6D6-C9C93F4A7973}"/>
              </a:ext>
            </a:extLst>
          </p:cNvPr>
          <p:cNvSpPr txBox="1"/>
          <p:nvPr/>
        </p:nvSpPr>
        <p:spPr>
          <a:xfrm>
            <a:off x="6640206" y="4177517"/>
            <a:ext cx="2151698" cy="461665"/>
          </a:xfrm>
          <a:prstGeom prst="rect">
            <a:avLst/>
          </a:prstGeom>
          <a:noFill/>
        </p:spPr>
        <p:txBody>
          <a:bodyPr wrap="square" rtlCol="1">
            <a:spAutoFit/>
          </a:bodyPr>
          <a:lstStyle/>
          <a:p>
            <a:r>
              <a:rPr lang="ar-SA" sz="2400" b="1" dirty="0">
                <a:solidFill>
                  <a:srgbClr val="FF0000"/>
                </a:solidFill>
              </a:rPr>
              <a:t>بن</a:t>
            </a:r>
          </a:p>
        </p:txBody>
      </p:sp>
      <p:sp>
        <p:nvSpPr>
          <p:cNvPr id="7" name="مربع نص 6">
            <a:extLst>
              <a:ext uri="{FF2B5EF4-FFF2-40B4-BE49-F238E27FC236}">
                <a16:creationId xmlns:a16="http://schemas.microsoft.com/office/drawing/2014/main" id="{37E5CF7A-5477-4A40-9D35-55421CF29C2E}"/>
              </a:ext>
            </a:extLst>
          </p:cNvPr>
          <p:cNvSpPr txBox="1"/>
          <p:nvPr/>
        </p:nvSpPr>
        <p:spPr>
          <a:xfrm>
            <a:off x="6945004" y="4881710"/>
            <a:ext cx="2151698" cy="461665"/>
          </a:xfrm>
          <a:prstGeom prst="rect">
            <a:avLst/>
          </a:prstGeom>
          <a:noFill/>
        </p:spPr>
        <p:txBody>
          <a:bodyPr wrap="square" rtlCol="1">
            <a:spAutoFit/>
          </a:bodyPr>
          <a:lstStyle/>
          <a:p>
            <a:r>
              <a:rPr lang="ar-SA" sz="2400" b="1" dirty="0">
                <a:solidFill>
                  <a:srgbClr val="FF0000"/>
                </a:solidFill>
              </a:rPr>
              <a:t>ابن</a:t>
            </a:r>
          </a:p>
        </p:txBody>
      </p:sp>
      <p:sp>
        <p:nvSpPr>
          <p:cNvPr id="8" name="مربع نص 7">
            <a:extLst>
              <a:ext uri="{FF2B5EF4-FFF2-40B4-BE49-F238E27FC236}">
                <a16:creationId xmlns:a16="http://schemas.microsoft.com/office/drawing/2014/main" id="{9969EB5E-E39D-4B21-8681-1C00A637FC5C}"/>
              </a:ext>
            </a:extLst>
          </p:cNvPr>
          <p:cNvSpPr txBox="1"/>
          <p:nvPr/>
        </p:nvSpPr>
        <p:spPr>
          <a:xfrm>
            <a:off x="6812163" y="5233065"/>
            <a:ext cx="2151698" cy="461665"/>
          </a:xfrm>
          <a:prstGeom prst="rect">
            <a:avLst/>
          </a:prstGeom>
          <a:noFill/>
        </p:spPr>
        <p:txBody>
          <a:bodyPr wrap="square" rtlCol="1">
            <a:spAutoFit/>
          </a:bodyPr>
          <a:lstStyle/>
          <a:p>
            <a:r>
              <a:rPr lang="ar-SA" sz="2400" b="1" dirty="0">
                <a:solidFill>
                  <a:srgbClr val="FF0000"/>
                </a:solidFill>
              </a:rPr>
              <a:t>بن</a:t>
            </a:r>
          </a:p>
        </p:txBody>
      </p:sp>
      <p:sp>
        <p:nvSpPr>
          <p:cNvPr id="9" name="مربع نص 8">
            <a:extLst>
              <a:ext uri="{FF2B5EF4-FFF2-40B4-BE49-F238E27FC236}">
                <a16:creationId xmlns:a16="http://schemas.microsoft.com/office/drawing/2014/main" id="{3E0FF7CC-81D5-4144-836A-850D1D960430}"/>
              </a:ext>
            </a:extLst>
          </p:cNvPr>
          <p:cNvSpPr txBox="1"/>
          <p:nvPr/>
        </p:nvSpPr>
        <p:spPr>
          <a:xfrm>
            <a:off x="6584726" y="5599633"/>
            <a:ext cx="2151698" cy="461665"/>
          </a:xfrm>
          <a:prstGeom prst="rect">
            <a:avLst/>
          </a:prstGeom>
          <a:noFill/>
        </p:spPr>
        <p:txBody>
          <a:bodyPr wrap="square" rtlCol="1">
            <a:spAutoFit/>
          </a:bodyPr>
          <a:lstStyle/>
          <a:p>
            <a:r>
              <a:rPr lang="ar-SA" sz="2400" b="1" dirty="0">
                <a:solidFill>
                  <a:srgbClr val="FF0000"/>
                </a:solidFill>
              </a:rPr>
              <a:t>بن</a:t>
            </a:r>
          </a:p>
        </p:txBody>
      </p:sp>
      <p:sp>
        <p:nvSpPr>
          <p:cNvPr id="10" name="مربع نص 9">
            <a:extLst>
              <a:ext uri="{FF2B5EF4-FFF2-40B4-BE49-F238E27FC236}">
                <a16:creationId xmlns:a16="http://schemas.microsoft.com/office/drawing/2014/main" id="{D1C87390-C884-4EAE-9327-A996FA4AECAD}"/>
              </a:ext>
            </a:extLst>
          </p:cNvPr>
          <p:cNvSpPr txBox="1"/>
          <p:nvPr/>
        </p:nvSpPr>
        <p:spPr>
          <a:xfrm>
            <a:off x="5423626" y="6330360"/>
            <a:ext cx="2151698" cy="461665"/>
          </a:xfrm>
          <a:prstGeom prst="rect">
            <a:avLst/>
          </a:prstGeom>
          <a:noFill/>
        </p:spPr>
        <p:txBody>
          <a:bodyPr wrap="square" rtlCol="1">
            <a:spAutoFit/>
          </a:bodyPr>
          <a:lstStyle/>
          <a:p>
            <a:r>
              <a:rPr lang="ar-SA" sz="2400" b="1" dirty="0">
                <a:solidFill>
                  <a:srgbClr val="FF0000"/>
                </a:solidFill>
              </a:rPr>
              <a:t>بن</a:t>
            </a:r>
          </a:p>
        </p:txBody>
      </p:sp>
      <p:sp>
        <p:nvSpPr>
          <p:cNvPr id="11" name="مستطيل: زوايا مستديرة 10">
            <a:extLst>
              <a:ext uri="{FF2B5EF4-FFF2-40B4-BE49-F238E27FC236}">
                <a16:creationId xmlns:a16="http://schemas.microsoft.com/office/drawing/2014/main" id="{17F4A59C-5854-4BEE-84D7-53144E21D0C7}"/>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٦٠</a:t>
            </a:r>
          </a:p>
        </p:txBody>
      </p:sp>
    </p:spTree>
    <p:extLst>
      <p:ext uri="{BB962C8B-B14F-4D97-AF65-F5344CB8AC3E}">
        <p14:creationId xmlns:p14="http://schemas.microsoft.com/office/powerpoint/2010/main" val="230261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61-061">
            <a:extLst>
              <a:ext uri="{FF2B5EF4-FFF2-40B4-BE49-F238E27FC236}">
                <a16:creationId xmlns:a16="http://schemas.microsoft.com/office/drawing/2014/main" id="{C6FA8B96-CBA4-4E87-8E89-73717394955D}"/>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16" name="مربع نص 15">
            <a:extLst>
              <a:ext uri="{FF2B5EF4-FFF2-40B4-BE49-F238E27FC236}">
                <a16:creationId xmlns:a16="http://schemas.microsoft.com/office/drawing/2014/main" id="{83AAACE1-7719-4650-A9DB-4F5C13D1F4D9}"/>
              </a:ext>
            </a:extLst>
          </p:cNvPr>
          <p:cNvSpPr txBox="1"/>
          <p:nvPr/>
        </p:nvSpPr>
        <p:spPr>
          <a:xfrm>
            <a:off x="6491097" y="637058"/>
            <a:ext cx="2078182" cy="461665"/>
          </a:xfrm>
          <a:prstGeom prst="rect">
            <a:avLst/>
          </a:prstGeom>
          <a:noFill/>
        </p:spPr>
        <p:txBody>
          <a:bodyPr wrap="square" rtlCol="1">
            <a:spAutoFit/>
          </a:bodyPr>
          <a:lstStyle/>
          <a:p>
            <a:r>
              <a:rPr lang="ar-SA" sz="2400" b="1" dirty="0">
                <a:solidFill>
                  <a:srgbClr val="FF0000"/>
                </a:solidFill>
              </a:rPr>
              <a:t>انطلق</a:t>
            </a:r>
          </a:p>
        </p:txBody>
      </p:sp>
      <p:sp>
        <p:nvSpPr>
          <p:cNvPr id="17" name="مربع نص 16">
            <a:extLst>
              <a:ext uri="{FF2B5EF4-FFF2-40B4-BE49-F238E27FC236}">
                <a16:creationId xmlns:a16="http://schemas.microsoft.com/office/drawing/2014/main" id="{D0A9AC90-F924-4CA0-82A4-ACE834305FFA}"/>
              </a:ext>
            </a:extLst>
          </p:cNvPr>
          <p:cNvSpPr txBox="1"/>
          <p:nvPr/>
        </p:nvSpPr>
        <p:spPr>
          <a:xfrm>
            <a:off x="4357500" y="675477"/>
            <a:ext cx="2078182" cy="461665"/>
          </a:xfrm>
          <a:prstGeom prst="rect">
            <a:avLst/>
          </a:prstGeom>
          <a:noFill/>
        </p:spPr>
        <p:txBody>
          <a:bodyPr wrap="square" rtlCol="1">
            <a:spAutoFit/>
          </a:bodyPr>
          <a:lstStyle/>
          <a:p>
            <a:r>
              <a:rPr lang="ar-SA" sz="2400" b="1" dirty="0">
                <a:solidFill>
                  <a:srgbClr val="FF0000"/>
                </a:solidFill>
              </a:rPr>
              <a:t>أحمد</a:t>
            </a:r>
          </a:p>
        </p:txBody>
      </p:sp>
      <p:sp>
        <p:nvSpPr>
          <p:cNvPr id="18" name="مربع نص 17">
            <a:extLst>
              <a:ext uri="{FF2B5EF4-FFF2-40B4-BE49-F238E27FC236}">
                <a16:creationId xmlns:a16="http://schemas.microsoft.com/office/drawing/2014/main" id="{81B97AB9-AEE0-4849-BB39-1DD5C907C563}"/>
              </a:ext>
            </a:extLst>
          </p:cNvPr>
          <p:cNvSpPr txBox="1"/>
          <p:nvPr/>
        </p:nvSpPr>
        <p:spPr>
          <a:xfrm>
            <a:off x="6546512" y="1011128"/>
            <a:ext cx="2078182" cy="461665"/>
          </a:xfrm>
          <a:prstGeom prst="rect">
            <a:avLst/>
          </a:prstGeom>
          <a:noFill/>
        </p:spPr>
        <p:txBody>
          <a:bodyPr wrap="square" rtlCol="1">
            <a:spAutoFit/>
          </a:bodyPr>
          <a:lstStyle/>
          <a:p>
            <a:r>
              <a:rPr lang="ar-SA" sz="2400" b="1" dirty="0">
                <a:solidFill>
                  <a:srgbClr val="FF0000"/>
                </a:solidFill>
              </a:rPr>
              <a:t>أسلم</a:t>
            </a:r>
          </a:p>
        </p:txBody>
      </p:sp>
      <p:sp>
        <p:nvSpPr>
          <p:cNvPr id="19" name="مربع نص 18">
            <a:extLst>
              <a:ext uri="{FF2B5EF4-FFF2-40B4-BE49-F238E27FC236}">
                <a16:creationId xmlns:a16="http://schemas.microsoft.com/office/drawing/2014/main" id="{F50B46BA-1B44-4467-B69B-DD5D35B5F574}"/>
              </a:ext>
            </a:extLst>
          </p:cNvPr>
          <p:cNvSpPr txBox="1"/>
          <p:nvPr/>
        </p:nvSpPr>
        <p:spPr>
          <a:xfrm>
            <a:off x="4246672" y="1026091"/>
            <a:ext cx="2078182" cy="461665"/>
          </a:xfrm>
          <a:prstGeom prst="rect">
            <a:avLst/>
          </a:prstGeom>
          <a:noFill/>
        </p:spPr>
        <p:txBody>
          <a:bodyPr wrap="square" rtlCol="1">
            <a:spAutoFit/>
          </a:bodyPr>
          <a:lstStyle/>
          <a:p>
            <a:r>
              <a:rPr lang="ar-SA" sz="2400" b="1" dirty="0">
                <a:solidFill>
                  <a:srgbClr val="FF0000"/>
                </a:solidFill>
              </a:rPr>
              <a:t>استغفر</a:t>
            </a:r>
          </a:p>
        </p:txBody>
      </p:sp>
      <p:sp>
        <p:nvSpPr>
          <p:cNvPr id="20" name="مربع نص 19">
            <a:extLst>
              <a:ext uri="{FF2B5EF4-FFF2-40B4-BE49-F238E27FC236}">
                <a16:creationId xmlns:a16="http://schemas.microsoft.com/office/drawing/2014/main" id="{42D98E7E-7C2C-4493-BDA2-46897AC0D134}"/>
              </a:ext>
            </a:extLst>
          </p:cNvPr>
          <p:cNvSpPr txBox="1"/>
          <p:nvPr/>
        </p:nvSpPr>
        <p:spPr>
          <a:xfrm>
            <a:off x="6546512" y="1392359"/>
            <a:ext cx="2078182" cy="461665"/>
          </a:xfrm>
          <a:prstGeom prst="rect">
            <a:avLst/>
          </a:prstGeom>
          <a:noFill/>
        </p:spPr>
        <p:txBody>
          <a:bodyPr wrap="square" rtlCol="1">
            <a:spAutoFit/>
          </a:bodyPr>
          <a:lstStyle/>
          <a:p>
            <a:r>
              <a:rPr lang="ar-SA" sz="2400" b="1" dirty="0">
                <a:solidFill>
                  <a:srgbClr val="FF0000"/>
                </a:solidFill>
              </a:rPr>
              <a:t>احترام</a:t>
            </a:r>
          </a:p>
        </p:txBody>
      </p:sp>
      <p:sp>
        <p:nvSpPr>
          <p:cNvPr id="21" name="مربع نص 20">
            <a:extLst>
              <a:ext uri="{FF2B5EF4-FFF2-40B4-BE49-F238E27FC236}">
                <a16:creationId xmlns:a16="http://schemas.microsoft.com/office/drawing/2014/main" id="{865326FB-C9D8-4147-ABD9-89EA7AC453ED}"/>
              </a:ext>
            </a:extLst>
          </p:cNvPr>
          <p:cNvSpPr txBox="1"/>
          <p:nvPr/>
        </p:nvSpPr>
        <p:spPr>
          <a:xfrm>
            <a:off x="4260531" y="1414471"/>
            <a:ext cx="2078182" cy="461665"/>
          </a:xfrm>
          <a:prstGeom prst="rect">
            <a:avLst/>
          </a:prstGeom>
          <a:noFill/>
        </p:spPr>
        <p:txBody>
          <a:bodyPr wrap="square" rtlCol="1">
            <a:spAutoFit/>
          </a:bodyPr>
          <a:lstStyle/>
          <a:p>
            <a:r>
              <a:rPr lang="ar-SA" sz="2400" b="1" dirty="0">
                <a:solidFill>
                  <a:srgbClr val="FF0000"/>
                </a:solidFill>
              </a:rPr>
              <a:t>أخطبوط</a:t>
            </a:r>
          </a:p>
        </p:txBody>
      </p:sp>
      <p:sp>
        <p:nvSpPr>
          <p:cNvPr id="22" name="مربع نص 21">
            <a:extLst>
              <a:ext uri="{FF2B5EF4-FFF2-40B4-BE49-F238E27FC236}">
                <a16:creationId xmlns:a16="http://schemas.microsoft.com/office/drawing/2014/main" id="{3C8ED419-9112-4BCD-9BD1-3185D73AD9A3}"/>
              </a:ext>
            </a:extLst>
          </p:cNvPr>
          <p:cNvSpPr txBox="1"/>
          <p:nvPr/>
        </p:nvSpPr>
        <p:spPr>
          <a:xfrm>
            <a:off x="6546512" y="1799952"/>
            <a:ext cx="2078182" cy="461665"/>
          </a:xfrm>
          <a:prstGeom prst="rect">
            <a:avLst/>
          </a:prstGeom>
          <a:noFill/>
        </p:spPr>
        <p:txBody>
          <a:bodyPr wrap="square" rtlCol="1">
            <a:spAutoFit/>
          </a:bodyPr>
          <a:lstStyle/>
          <a:p>
            <a:r>
              <a:rPr lang="ar-SA" sz="2400" b="1" dirty="0">
                <a:solidFill>
                  <a:srgbClr val="FF0000"/>
                </a:solidFill>
              </a:rPr>
              <a:t>إبراهيم</a:t>
            </a:r>
          </a:p>
        </p:txBody>
      </p:sp>
      <p:sp>
        <p:nvSpPr>
          <p:cNvPr id="23" name="مربع نص 22">
            <a:extLst>
              <a:ext uri="{FF2B5EF4-FFF2-40B4-BE49-F238E27FC236}">
                <a16:creationId xmlns:a16="http://schemas.microsoft.com/office/drawing/2014/main" id="{088DD0C8-A31E-43E7-8A22-96E1B4E731E3}"/>
              </a:ext>
            </a:extLst>
          </p:cNvPr>
          <p:cNvSpPr txBox="1"/>
          <p:nvPr/>
        </p:nvSpPr>
        <p:spPr>
          <a:xfrm>
            <a:off x="4357500" y="1778486"/>
            <a:ext cx="2078182" cy="461665"/>
          </a:xfrm>
          <a:prstGeom prst="rect">
            <a:avLst/>
          </a:prstGeom>
          <a:noFill/>
        </p:spPr>
        <p:txBody>
          <a:bodyPr wrap="square" rtlCol="1">
            <a:spAutoFit/>
          </a:bodyPr>
          <a:lstStyle/>
          <a:p>
            <a:r>
              <a:rPr lang="ar-SA" sz="2400" b="1" dirty="0">
                <a:solidFill>
                  <a:srgbClr val="FF0000"/>
                </a:solidFill>
              </a:rPr>
              <a:t>اهتدى</a:t>
            </a:r>
          </a:p>
        </p:txBody>
      </p:sp>
      <p:sp>
        <p:nvSpPr>
          <p:cNvPr id="24" name="مربع نص 23">
            <a:extLst>
              <a:ext uri="{FF2B5EF4-FFF2-40B4-BE49-F238E27FC236}">
                <a16:creationId xmlns:a16="http://schemas.microsoft.com/office/drawing/2014/main" id="{A9F7E36C-A7E0-49C1-8F5A-7D0348833861}"/>
              </a:ext>
            </a:extLst>
          </p:cNvPr>
          <p:cNvSpPr txBox="1"/>
          <p:nvPr/>
        </p:nvSpPr>
        <p:spPr>
          <a:xfrm>
            <a:off x="6546512" y="2186996"/>
            <a:ext cx="2078182" cy="461665"/>
          </a:xfrm>
          <a:prstGeom prst="rect">
            <a:avLst/>
          </a:prstGeom>
          <a:noFill/>
        </p:spPr>
        <p:txBody>
          <a:bodyPr wrap="square" rtlCol="1">
            <a:spAutoFit/>
          </a:bodyPr>
          <a:lstStyle/>
          <a:p>
            <a:r>
              <a:rPr lang="ar-SA" sz="2400" b="1" dirty="0">
                <a:solidFill>
                  <a:srgbClr val="FF0000"/>
                </a:solidFill>
              </a:rPr>
              <a:t>استأجر</a:t>
            </a:r>
          </a:p>
        </p:txBody>
      </p:sp>
      <p:sp>
        <p:nvSpPr>
          <p:cNvPr id="25" name="مربع نص 24">
            <a:extLst>
              <a:ext uri="{FF2B5EF4-FFF2-40B4-BE49-F238E27FC236}">
                <a16:creationId xmlns:a16="http://schemas.microsoft.com/office/drawing/2014/main" id="{A5A9C863-8CA4-43CA-9CA3-794359DCD870}"/>
              </a:ext>
            </a:extLst>
          </p:cNvPr>
          <p:cNvSpPr txBox="1"/>
          <p:nvPr/>
        </p:nvSpPr>
        <p:spPr>
          <a:xfrm>
            <a:off x="4412915" y="2157042"/>
            <a:ext cx="2078182" cy="461665"/>
          </a:xfrm>
          <a:prstGeom prst="rect">
            <a:avLst/>
          </a:prstGeom>
          <a:noFill/>
        </p:spPr>
        <p:txBody>
          <a:bodyPr wrap="square" rtlCol="1">
            <a:spAutoFit/>
          </a:bodyPr>
          <a:lstStyle/>
          <a:p>
            <a:r>
              <a:rPr lang="ar-SA" sz="2400" b="1" dirty="0">
                <a:solidFill>
                  <a:srgbClr val="FF0000"/>
                </a:solidFill>
              </a:rPr>
              <a:t>أخرج</a:t>
            </a:r>
          </a:p>
        </p:txBody>
      </p:sp>
      <p:sp>
        <p:nvSpPr>
          <p:cNvPr id="26" name="مربع نص 25">
            <a:extLst>
              <a:ext uri="{FF2B5EF4-FFF2-40B4-BE49-F238E27FC236}">
                <a16:creationId xmlns:a16="http://schemas.microsoft.com/office/drawing/2014/main" id="{0FFFA324-7D36-43C7-9A26-C2B8C34F79B0}"/>
              </a:ext>
            </a:extLst>
          </p:cNvPr>
          <p:cNvSpPr txBox="1"/>
          <p:nvPr/>
        </p:nvSpPr>
        <p:spPr>
          <a:xfrm>
            <a:off x="6546512" y="2576711"/>
            <a:ext cx="2078182" cy="461665"/>
          </a:xfrm>
          <a:prstGeom prst="rect">
            <a:avLst/>
          </a:prstGeom>
          <a:noFill/>
        </p:spPr>
        <p:txBody>
          <a:bodyPr wrap="square" rtlCol="1">
            <a:spAutoFit/>
          </a:bodyPr>
          <a:lstStyle/>
          <a:p>
            <a:r>
              <a:rPr lang="ar-SA" sz="2400" b="1" dirty="0">
                <a:solidFill>
                  <a:srgbClr val="FF0000"/>
                </a:solidFill>
              </a:rPr>
              <a:t>إخلاص</a:t>
            </a:r>
          </a:p>
        </p:txBody>
      </p:sp>
      <p:sp>
        <p:nvSpPr>
          <p:cNvPr id="27" name="مربع نص 26">
            <a:extLst>
              <a:ext uri="{FF2B5EF4-FFF2-40B4-BE49-F238E27FC236}">
                <a16:creationId xmlns:a16="http://schemas.microsoft.com/office/drawing/2014/main" id="{2F6BD283-B80D-4F2F-AA67-951F5C7BA460}"/>
              </a:ext>
            </a:extLst>
          </p:cNvPr>
          <p:cNvSpPr txBox="1"/>
          <p:nvPr/>
        </p:nvSpPr>
        <p:spPr>
          <a:xfrm>
            <a:off x="4412915" y="2538292"/>
            <a:ext cx="2078182" cy="461665"/>
          </a:xfrm>
          <a:prstGeom prst="rect">
            <a:avLst/>
          </a:prstGeom>
          <a:noFill/>
        </p:spPr>
        <p:txBody>
          <a:bodyPr wrap="square" rtlCol="1">
            <a:spAutoFit/>
          </a:bodyPr>
          <a:lstStyle/>
          <a:p>
            <a:r>
              <a:rPr lang="ar-SA" sz="2400" b="1" dirty="0">
                <a:solidFill>
                  <a:srgbClr val="FF0000"/>
                </a:solidFill>
              </a:rPr>
              <a:t>اجتهد</a:t>
            </a:r>
          </a:p>
        </p:txBody>
      </p:sp>
      <p:sp>
        <p:nvSpPr>
          <p:cNvPr id="15" name="مستطيل: زوايا مستديرة 14">
            <a:extLst>
              <a:ext uri="{FF2B5EF4-FFF2-40B4-BE49-F238E27FC236}">
                <a16:creationId xmlns:a16="http://schemas.microsoft.com/office/drawing/2014/main" id="{6A6B4474-D2D2-4AAF-9356-EC7B75E4769E}"/>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٦١</a:t>
            </a:r>
          </a:p>
        </p:txBody>
      </p:sp>
    </p:spTree>
    <p:extLst>
      <p:ext uri="{BB962C8B-B14F-4D97-AF65-F5344CB8AC3E}">
        <p14:creationId xmlns:p14="http://schemas.microsoft.com/office/powerpoint/2010/main" val="132170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down)">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down)">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down)">
                                      <p:cBhvr>
                                        <p:cTn id="6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3" grpId="0"/>
      <p:bldP spid="24" grpId="0"/>
      <p:bldP spid="25" grpId="0"/>
      <p:bldP spid="26" grpId="0"/>
      <p:bldP spid="2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62-062">
            <a:extLst>
              <a:ext uri="{FF2B5EF4-FFF2-40B4-BE49-F238E27FC236}">
                <a16:creationId xmlns:a16="http://schemas.microsoft.com/office/drawing/2014/main" id="{171BF658-C761-4AD1-8829-ACAB69A726EB}"/>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مربع نص 3">
            <a:extLst>
              <a:ext uri="{FF2B5EF4-FFF2-40B4-BE49-F238E27FC236}">
                <a16:creationId xmlns:a16="http://schemas.microsoft.com/office/drawing/2014/main" id="{97861CBB-F70D-4EB7-813C-22C8E53E1BEF}"/>
              </a:ext>
            </a:extLst>
          </p:cNvPr>
          <p:cNvSpPr txBox="1"/>
          <p:nvPr/>
        </p:nvSpPr>
        <p:spPr>
          <a:xfrm>
            <a:off x="6703190" y="1403429"/>
            <a:ext cx="1355307" cy="461665"/>
          </a:xfrm>
          <a:prstGeom prst="rect">
            <a:avLst/>
          </a:prstGeom>
          <a:noFill/>
        </p:spPr>
        <p:txBody>
          <a:bodyPr wrap="square" rtlCol="1">
            <a:spAutoFit/>
          </a:bodyPr>
          <a:lstStyle/>
          <a:p>
            <a:r>
              <a:rPr lang="ar-SA" sz="2400" b="1" dirty="0">
                <a:solidFill>
                  <a:srgbClr val="FF0000"/>
                </a:solidFill>
              </a:rPr>
              <a:t>أفنان</a:t>
            </a:r>
          </a:p>
        </p:txBody>
      </p:sp>
      <p:sp>
        <p:nvSpPr>
          <p:cNvPr id="5" name="مربع نص 4">
            <a:extLst>
              <a:ext uri="{FF2B5EF4-FFF2-40B4-BE49-F238E27FC236}">
                <a16:creationId xmlns:a16="http://schemas.microsoft.com/office/drawing/2014/main" id="{AB7DDE0C-68AF-4333-B013-4F70E0EC6059}"/>
              </a:ext>
            </a:extLst>
          </p:cNvPr>
          <p:cNvSpPr txBox="1"/>
          <p:nvPr/>
        </p:nvSpPr>
        <p:spPr>
          <a:xfrm>
            <a:off x="6718500" y="1762175"/>
            <a:ext cx="2078182" cy="461665"/>
          </a:xfrm>
          <a:prstGeom prst="rect">
            <a:avLst/>
          </a:prstGeom>
          <a:noFill/>
        </p:spPr>
        <p:txBody>
          <a:bodyPr wrap="square" rtlCol="1">
            <a:spAutoFit/>
          </a:bodyPr>
          <a:lstStyle/>
          <a:p>
            <a:r>
              <a:rPr lang="ar-SA" sz="2400" b="1" dirty="0">
                <a:solidFill>
                  <a:srgbClr val="FF0000"/>
                </a:solidFill>
              </a:rPr>
              <a:t>أحمد</a:t>
            </a:r>
          </a:p>
        </p:txBody>
      </p:sp>
      <p:sp>
        <p:nvSpPr>
          <p:cNvPr id="6" name="مربع نص 5">
            <a:extLst>
              <a:ext uri="{FF2B5EF4-FFF2-40B4-BE49-F238E27FC236}">
                <a16:creationId xmlns:a16="http://schemas.microsoft.com/office/drawing/2014/main" id="{438E5DC2-DB2F-4DAC-B0B0-418EF23DD521}"/>
              </a:ext>
            </a:extLst>
          </p:cNvPr>
          <p:cNvSpPr txBox="1"/>
          <p:nvPr/>
        </p:nvSpPr>
        <p:spPr>
          <a:xfrm>
            <a:off x="6672570" y="2108020"/>
            <a:ext cx="1023299" cy="461665"/>
          </a:xfrm>
          <a:prstGeom prst="rect">
            <a:avLst/>
          </a:prstGeom>
          <a:noFill/>
        </p:spPr>
        <p:txBody>
          <a:bodyPr wrap="square" rtlCol="1">
            <a:spAutoFit/>
          </a:bodyPr>
          <a:lstStyle/>
          <a:p>
            <a:r>
              <a:rPr lang="ar-SA" sz="2400" b="1" dirty="0">
                <a:solidFill>
                  <a:srgbClr val="FF0000"/>
                </a:solidFill>
              </a:rPr>
              <a:t>إبراهيم</a:t>
            </a:r>
          </a:p>
        </p:txBody>
      </p:sp>
      <p:sp>
        <p:nvSpPr>
          <p:cNvPr id="7" name="مربع نص 6">
            <a:extLst>
              <a:ext uri="{FF2B5EF4-FFF2-40B4-BE49-F238E27FC236}">
                <a16:creationId xmlns:a16="http://schemas.microsoft.com/office/drawing/2014/main" id="{C97540BA-8C2A-493E-BA0A-7DF1028BD0FB}"/>
              </a:ext>
            </a:extLst>
          </p:cNvPr>
          <p:cNvSpPr txBox="1"/>
          <p:nvPr/>
        </p:nvSpPr>
        <p:spPr>
          <a:xfrm>
            <a:off x="5583889" y="1403727"/>
            <a:ext cx="943571" cy="461665"/>
          </a:xfrm>
          <a:prstGeom prst="rect">
            <a:avLst/>
          </a:prstGeom>
          <a:noFill/>
        </p:spPr>
        <p:txBody>
          <a:bodyPr wrap="square" rtlCol="1">
            <a:spAutoFit/>
          </a:bodyPr>
          <a:lstStyle/>
          <a:p>
            <a:r>
              <a:rPr lang="ar-SA" sz="2400" b="1" dirty="0">
                <a:solidFill>
                  <a:srgbClr val="FF0000"/>
                </a:solidFill>
              </a:rPr>
              <a:t>أسد</a:t>
            </a:r>
          </a:p>
        </p:txBody>
      </p:sp>
      <p:sp>
        <p:nvSpPr>
          <p:cNvPr id="8" name="مربع نص 7">
            <a:extLst>
              <a:ext uri="{FF2B5EF4-FFF2-40B4-BE49-F238E27FC236}">
                <a16:creationId xmlns:a16="http://schemas.microsoft.com/office/drawing/2014/main" id="{36944386-BFCE-4F00-ADEF-B98A38C59BCE}"/>
              </a:ext>
            </a:extLst>
          </p:cNvPr>
          <p:cNvSpPr txBox="1"/>
          <p:nvPr/>
        </p:nvSpPr>
        <p:spPr>
          <a:xfrm>
            <a:off x="5568579" y="1784444"/>
            <a:ext cx="1023299" cy="461665"/>
          </a:xfrm>
          <a:prstGeom prst="rect">
            <a:avLst/>
          </a:prstGeom>
          <a:noFill/>
        </p:spPr>
        <p:txBody>
          <a:bodyPr wrap="square" rtlCol="1">
            <a:spAutoFit/>
          </a:bodyPr>
          <a:lstStyle/>
          <a:p>
            <a:r>
              <a:rPr lang="ar-SA" sz="2400" b="1" dirty="0">
                <a:solidFill>
                  <a:srgbClr val="FF0000"/>
                </a:solidFill>
              </a:rPr>
              <a:t>أرنب</a:t>
            </a:r>
          </a:p>
        </p:txBody>
      </p:sp>
      <p:sp>
        <p:nvSpPr>
          <p:cNvPr id="9" name="مربع نص 8">
            <a:extLst>
              <a:ext uri="{FF2B5EF4-FFF2-40B4-BE49-F238E27FC236}">
                <a16:creationId xmlns:a16="http://schemas.microsoft.com/office/drawing/2014/main" id="{4418BBEC-7E79-4E4F-A867-0124844FACF5}"/>
              </a:ext>
            </a:extLst>
          </p:cNvPr>
          <p:cNvSpPr txBox="1"/>
          <p:nvPr/>
        </p:nvSpPr>
        <p:spPr>
          <a:xfrm>
            <a:off x="5408641" y="2155726"/>
            <a:ext cx="1103991" cy="461665"/>
          </a:xfrm>
          <a:prstGeom prst="rect">
            <a:avLst/>
          </a:prstGeom>
          <a:noFill/>
        </p:spPr>
        <p:txBody>
          <a:bodyPr wrap="square" rtlCol="1">
            <a:spAutoFit/>
          </a:bodyPr>
          <a:lstStyle/>
          <a:p>
            <a:r>
              <a:rPr lang="ar-SA" sz="2400" b="1" dirty="0">
                <a:solidFill>
                  <a:srgbClr val="FF0000"/>
                </a:solidFill>
              </a:rPr>
              <a:t>أخطبوط</a:t>
            </a:r>
          </a:p>
        </p:txBody>
      </p:sp>
      <p:sp>
        <p:nvSpPr>
          <p:cNvPr id="10" name="مربع نص 9">
            <a:extLst>
              <a:ext uri="{FF2B5EF4-FFF2-40B4-BE49-F238E27FC236}">
                <a16:creationId xmlns:a16="http://schemas.microsoft.com/office/drawing/2014/main" id="{D50595B8-6DAC-4E60-BB9F-ADD9F1272135}"/>
              </a:ext>
            </a:extLst>
          </p:cNvPr>
          <p:cNvSpPr txBox="1"/>
          <p:nvPr/>
        </p:nvSpPr>
        <p:spPr>
          <a:xfrm>
            <a:off x="4374495" y="1391012"/>
            <a:ext cx="1038609" cy="461665"/>
          </a:xfrm>
          <a:prstGeom prst="rect">
            <a:avLst/>
          </a:prstGeom>
          <a:noFill/>
        </p:spPr>
        <p:txBody>
          <a:bodyPr wrap="square" rtlCol="1">
            <a:spAutoFit/>
          </a:bodyPr>
          <a:lstStyle/>
          <a:p>
            <a:r>
              <a:rPr lang="ar-SA" sz="2400" b="1" dirty="0">
                <a:solidFill>
                  <a:srgbClr val="FF0000"/>
                </a:solidFill>
              </a:rPr>
              <a:t>أقلام</a:t>
            </a:r>
          </a:p>
        </p:txBody>
      </p:sp>
      <p:sp>
        <p:nvSpPr>
          <p:cNvPr id="11" name="مربع نص 10">
            <a:extLst>
              <a:ext uri="{FF2B5EF4-FFF2-40B4-BE49-F238E27FC236}">
                <a16:creationId xmlns:a16="http://schemas.microsoft.com/office/drawing/2014/main" id="{6960B683-D325-4CC7-B36B-E4CCFC8D2276}"/>
              </a:ext>
            </a:extLst>
          </p:cNvPr>
          <p:cNvSpPr txBox="1"/>
          <p:nvPr/>
        </p:nvSpPr>
        <p:spPr>
          <a:xfrm>
            <a:off x="4293000" y="1763105"/>
            <a:ext cx="1180541" cy="461665"/>
          </a:xfrm>
          <a:prstGeom prst="rect">
            <a:avLst/>
          </a:prstGeom>
          <a:noFill/>
        </p:spPr>
        <p:txBody>
          <a:bodyPr wrap="square" rtlCol="1">
            <a:spAutoFit/>
          </a:bodyPr>
          <a:lstStyle/>
          <a:p>
            <a:r>
              <a:rPr lang="ar-SA" sz="2400" b="1" dirty="0">
                <a:solidFill>
                  <a:srgbClr val="FF0000"/>
                </a:solidFill>
              </a:rPr>
              <a:t>أبواب</a:t>
            </a:r>
          </a:p>
        </p:txBody>
      </p:sp>
      <p:sp>
        <p:nvSpPr>
          <p:cNvPr id="12" name="مربع نص 11">
            <a:extLst>
              <a:ext uri="{FF2B5EF4-FFF2-40B4-BE49-F238E27FC236}">
                <a16:creationId xmlns:a16="http://schemas.microsoft.com/office/drawing/2014/main" id="{71E192B3-B786-438E-8100-AE41C145325B}"/>
              </a:ext>
            </a:extLst>
          </p:cNvPr>
          <p:cNvSpPr txBox="1"/>
          <p:nvPr/>
        </p:nvSpPr>
        <p:spPr>
          <a:xfrm>
            <a:off x="4293000" y="2108019"/>
            <a:ext cx="1069229" cy="461665"/>
          </a:xfrm>
          <a:prstGeom prst="rect">
            <a:avLst/>
          </a:prstGeom>
          <a:noFill/>
        </p:spPr>
        <p:txBody>
          <a:bodyPr wrap="square" rtlCol="1">
            <a:spAutoFit/>
          </a:bodyPr>
          <a:lstStyle/>
          <a:p>
            <a:r>
              <a:rPr lang="ar-SA" sz="2400" b="1" dirty="0">
                <a:solidFill>
                  <a:srgbClr val="FF0000"/>
                </a:solidFill>
              </a:rPr>
              <a:t>إبريق</a:t>
            </a:r>
          </a:p>
        </p:txBody>
      </p:sp>
      <p:sp>
        <p:nvSpPr>
          <p:cNvPr id="13" name="مربع نص 12">
            <a:extLst>
              <a:ext uri="{FF2B5EF4-FFF2-40B4-BE49-F238E27FC236}">
                <a16:creationId xmlns:a16="http://schemas.microsoft.com/office/drawing/2014/main" id="{EE55A648-2909-47F2-8ACF-88173ECED369}"/>
              </a:ext>
            </a:extLst>
          </p:cNvPr>
          <p:cNvSpPr txBox="1"/>
          <p:nvPr/>
        </p:nvSpPr>
        <p:spPr>
          <a:xfrm>
            <a:off x="3157764" y="1408192"/>
            <a:ext cx="1023299" cy="461665"/>
          </a:xfrm>
          <a:prstGeom prst="rect">
            <a:avLst/>
          </a:prstGeom>
          <a:noFill/>
        </p:spPr>
        <p:txBody>
          <a:bodyPr wrap="square" rtlCol="1">
            <a:spAutoFit/>
          </a:bodyPr>
          <a:lstStyle/>
          <a:p>
            <a:r>
              <a:rPr lang="ar-SA" sz="2400" b="1" dirty="0">
                <a:solidFill>
                  <a:srgbClr val="FF0000"/>
                </a:solidFill>
              </a:rPr>
              <a:t>أرز</a:t>
            </a:r>
          </a:p>
        </p:txBody>
      </p:sp>
      <p:sp>
        <p:nvSpPr>
          <p:cNvPr id="14" name="مربع نص 13">
            <a:extLst>
              <a:ext uri="{FF2B5EF4-FFF2-40B4-BE49-F238E27FC236}">
                <a16:creationId xmlns:a16="http://schemas.microsoft.com/office/drawing/2014/main" id="{A7157C79-5BFF-42FD-B325-513413639A3D}"/>
              </a:ext>
            </a:extLst>
          </p:cNvPr>
          <p:cNvSpPr txBox="1"/>
          <p:nvPr/>
        </p:nvSpPr>
        <p:spPr>
          <a:xfrm>
            <a:off x="2968313" y="1784444"/>
            <a:ext cx="943571" cy="461665"/>
          </a:xfrm>
          <a:prstGeom prst="rect">
            <a:avLst/>
          </a:prstGeom>
          <a:noFill/>
        </p:spPr>
        <p:txBody>
          <a:bodyPr wrap="square" rtlCol="1">
            <a:spAutoFit/>
          </a:bodyPr>
          <a:lstStyle/>
          <a:p>
            <a:r>
              <a:rPr lang="ar-SA" sz="2400" b="1" dirty="0">
                <a:solidFill>
                  <a:srgbClr val="FF0000"/>
                </a:solidFill>
              </a:rPr>
              <a:t>أناناس</a:t>
            </a:r>
          </a:p>
        </p:txBody>
      </p:sp>
      <p:sp>
        <p:nvSpPr>
          <p:cNvPr id="15" name="مربع نص 14">
            <a:extLst>
              <a:ext uri="{FF2B5EF4-FFF2-40B4-BE49-F238E27FC236}">
                <a16:creationId xmlns:a16="http://schemas.microsoft.com/office/drawing/2014/main" id="{45FF969B-2CD1-4BF0-9F3C-1F8854A0C0C4}"/>
              </a:ext>
            </a:extLst>
          </p:cNvPr>
          <p:cNvSpPr txBox="1"/>
          <p:nvPr/>
        </p:nvSpPr>
        <p:spPr>
          <a:xfrm>
            <a:off x="2934960" y="2155726"/>
            <a:ext cx="1133993" cy="461665"/>
          </a:xfrm>
          <a:prstGeom prst="rect">
            <a:avLst/>
          </a:prstGeom>
          <a:noFill/>
        </p:spPr>
        <p:txBody>
          <a:bodyPr wrap="square" rtlCol="1">
            <a:spAutoFit/>
          </a:bodyPr>
          <a:lstStyle/>
          <a:p>
            <a:r>
              <a:rPr lang="ar-SA" sz="2400" b="1" dirty="0">
                <a:solidFill>
                  <a:srgbClr val="FF0000"/>
                </a:solidFill>
              </a:rPr>
              <a:t>أفوكادو</a:t>
            </a:r>
          </a:p>
        </p:txBody>
      </p:sp>
      <p:sp>
        <p:nvSpPr>
          <p:cNvPr id="16" name="مربع نص 15">
            <a:extLst>
              <a:ext uri="{FF2B5EF4-FFF2-40B4-BE49-F238E27FC236}">
                <a16:creationId xmlns:a16="http://schemas.microsoft.com/office/drawing/2014/main" id="{9C6B3E77-70D3-4C27-B953-A4B329CB13E1}"/>
              </a:ext>
            </a:extLst>
          </p:cNvPr>
          <p:cNvSpPr txBox="1"/>
          <p:nvPr/>
        </p:nvSpPr>
        <p:spPr>
          <a:xfrm>
            <a:off x="1863692" y="1391012"/>
            <a:ext cx="1023299" cy="461665"/>
          </a:xfrm>
          <a:prstGeom prst="rect">
            <a:avLst/>
          </a:prstGeom>
          <a:noFill/>
        </p:spPr>
        <p:txBody>
          <a:bodyPr wrap="square" rtlCol="1">
            <a:spAutoFit/>
          </a:bodyPr>
          <a:lstStyle/>
          <a:p>
            <a:r>
              <a:rPr lang="ar-SA" sz="2400" b="1" dirty="0">
                <a:solidFill>
                  <a:srgbClr val="FF0000"/>
                </a:solidFill>
              </a:rPr>
              <a:t>أرمينيا</a:t>
            </a:r>
          </a:p>
        </p:txBody>
      </p:sp>
      <p:sp>
        <p:nvSpPr>
          <p:cNvPr id="17" name="مربع نص 16">
            <a:extLst>
              <a:ext uri="{FF2B5EF4-FFF2-40B4-BE49-F238E27FC236}">
                <a16:creationId xmlns:a16="http://schemas.microsoft.com/office/drawing/2014/main" id="{5E3A01BA-6549-433E-A2BD-482080BD0B30}"/>
              </a:ext>
            </a:extLst>
          </p:cNvPr>
          <p:cNvSpPr txBox="1"/>
          <p:nvPr/>
        </p:nvSpPr>
        <p:spPr>
          <a:xfrm>
            <a:off x="1863692" y="1784444"/>
            <a:ext cx="943571" cy="461665"/>
          </a:xfrm>
          <a:prstGeom prst="rect">
            <a:avLst/>
          </a:prstGeom>
          <a:noFill/>
        </p:spPr>
        <p:txBody>
          <a:bodyPr wrap="square" rtlCol="1">
            <a:spAutoFit/>
          </a:bodyPr>
          <a:lstStyle/>
          <a:p>
            <a:r>
              <a:rPr lang="ar-SA" sz="2400" b="1" dirty="0">
                <a:solidFill>
                  <a:srgbClr val="FF0000"/>
                </a:solidFill>
              </a:rPr>
              <a:t>أمريكا</a:t>
            </a:r>
          </a:p>
        </p:txBody>
      </p:sp>
      <p:sp>
        <p:nvSpPr>
          <p:cNvPr id="18" name="مربع نص 17">
            <a:extLst>
              <a:ext uri="{FF2B5EF4-FFF2-40B4-BE49-F238E27FC236}">
                <a16:creationId xmlns:a16="http://schemas.microsoft.com/office/drawing/2014/main" id="{688EC2CB-FB9B-46D2-928D-B843CD9ABBCB}"/>
              </a:ext>
            </a:extLst>
          </p:cNvPr>
          <p:cNvSpPr txBox="1"/>
          <p:nvPr/>
        </p:nvSpPr>
        <p:spPr>
          <a:xfrm>
            <a:off x="1830339" y="2155726"/>
            <a:ext cx="1133993" cy="461665"/>
          </a:xfrm>
          <a:prstGeom prst="rect">
            <a:avLst/>
          </a:prstGeom>
          <a:noFill/>
        </p:spPr>
        <p:txBody>
          <a:bodyPr wrap="square" rtlCol="1">
            <a:spAutoFit/>
          </a:bodyPr>
          <a:lstStyle/>
          <a:p>
            <a:r>
              <a:rPr lang="ar-SA" sz="2400" b="1" dirty="0">
                <a:solidFill>
                  <a:srgbClr val="FF0000"/>
                </a:solidFill>
              </a:rPr>
              <a:t>إسبانيا</a:t>
            </a:r>
          </a:p>
        </p:txBody>
      </p:sp>
      <p:sp>
        <p:nvSpPr>
          <p:cNvPr id="19" name="مربع نص 18">
            <a:extLst>
              <a:ext uri="{FF2B5EF4-FFF2-40B4-BE49-F238E27FC236}">
                <a16:creationId xmlns:a16="http://schemas.microsoft.com/office/drawing/2014/main" id="{4969124B-EED0-45F0-ACDA-2089705D6297}"/>
              </a:ext>
            </a:extLst>
          </p:cNvPr>
          <p:cNvSpPr txBox="1"/>
          <p:nvPr/>
        </p:nvSpPr>
        <p:spPr>
          <a:xfrm>
            <a:off x="5908641" y="4088125"/>
            <a:ext cx="1355307" cy="461665"/>
          </a:xfrm>
          <a:prstGeom prst="rect">
            <a:avLst/>
          </a:prstGeom>
          <a:noFill/>
        </p:spPr>
        <p:txBody>
          <a:bodyPr wrap="square" rtlCol="1">
            <a:spAutoFit/>
          </a:bodyPr>
          <a:lstStyle/>
          <a:p>
            <a:r>
              <a:rPr lang="ar-SA" sz="2400" b="1" dirty="0">
                <a:solidFill>
                  <a:srgbClr val="FF0000"/>
                </a:solidFill>
              </a:rPr>
              <a:t>انطلق</a:t>
            </a:r>
          </a:p>
        </p:txBody>
      </p:sp>
      <p:sp>
        <p:nvSpPr>
          <p:cNvPr id="20" name="مربع نص 19">
            <a:extLst>
              <a:ext uri="{FF2B5EF4-FFF2-40B4-BE49-F238E27FC236}">
                <a16:creationId xmlns:a16="http://schemas.microsoft.com/office/drawing/2014/main" id="{A2598535-8426-459B-862E-2085800174E4}"/>
              </a:ext>
            </a:extLst>
          </p:cNvPr>
          <p:cNvSpPr txBox="1"/>
          <p:nvPr/>
        </p:nvSpPr>
        <p:spPr>
          <a:xfrm>
            <a:off x="5923951" y="4446871"/>
            <a:ext cx="2078182" cy="461665"/>
          </a:xfrm>
          <a:prstGeom prst="rect">
            <a:avLst/>
          </a:prstGeom>
          <a:noFill/>
        </p:spPr>
        <p:txBody>
          <a:bodyPr wrap="square" rtlCol="1">
            <a:spAutoFit/>
          </a:bodyPr>
          <a:lstStyle/>
          <a:p>
            <a:r>
              <a:rPr lang="ar-SA" sz="2400" b="1" dirty="0">
                <a:solidFill>
                  <a:srgbClr val="FF0000"/>
                </a:solidFill>
              </a:rPr>
              <a:t>اهتدى</a:t>
            </a:r>
          </a:p>
        </p:txBody>
      </p:sp>
      <p:sp>
        <p:nvSpPr>
          <p:cNvPr id="21" name="مربع نص 20">
            <a:extLst>
              <a:ext uri="{FF2B5EF4-FFF2-40B4-BE49-F238E27FC236}">
                <a16:creationId xmlns:a16="http://schemas.microsoft.com/office/drawing/2014/main" id="{EF1AFC55-A2CC-4EC1-BCF0-89EFE063BC69}"/>
              </a:ext>
            </a:extLst>
          </p:cNvPr>
          <p:cNvSpPr txBox="1"/>
          <p:nvPr/>
        </p:nvSpPr>
        <p:spPr>
          <a:xfrm>
            <a:off x="5939743" y="4860019"/>
            <a:ext cx="1023299" cy="461665"/>
          </a:xfrm>
          <a:prstGeom prst="rect">
            <a:avLst/>
          </a:prstGeom>
          <a:noFill/>
        </p:spPr>
        <p:txBody>
          <a:bodyPr wrap="square" rtlCol="1">
            <a:spAutoFit/>
          </a:bodyPr>
          <a:lstStyle/>
          <a:p>
            <a:r>
              <a:rPr lang="ar-SA" sz="2400" b="1" dirty="0">
                <a:solidFill>
                  <a:srgbClr val="FF0000"/>
                </a:solidFill>
              </a:rPr>
              <a:t>اقترب</a:t>
            </a:r>
          </a:p>
        </p:txBody>
      </p:sp>
      <p:sp>
        <p:nvSpPr>
          <p:cNvPr id="22" name="مربع نص 21">
            <a:extLst>
              <a:ext uri="{FF2B5EF4-FFF2-40B4-BE49-F238E27FC236}">
                <a16:creationId xmlns:a16="http://schemas.microsoft.com/office/drawing/2014/main" id="{8407CC92-9F49-4254-9132-FD0BF8E66485}"/>
              </a:ext>
            </a:extLst>
          </p:cNvPr>
          <p:cNvSpPr txBox="1"/>
          <p:nvPr/>
        </p:nvSpPr>
        <p:spPr>
          <a:xfrm>
            <a:off x="2807263" y="4088124"/>
            <a:ext cx="943571" cy="461665"/>
          </a:xfrm>
          <a:prstGeom prst="rect">
            <a:avLst/>
          </a:prstGeom>
          <a:noFill/>
        </p:spPr>
        <p:txBody>
          <a:bodyPr wrap="square" rtlCol="1">
            <a:spAutoFit/>
          </a:bodyPr>
          <a:lstStyle/>
          <a:p>
            <a:r>
              <a:rPr lang="ar-SA" sz="2400" b="1" dirty="0">
                <a:solidFill>
                  <a:srgbClr val="FF0000"/>
                </a:solidFill>
              </a:rPr>
              <a:t>استغفر</a:t>
            </a:r>
          </a:p>
        </p:txBody>
      </p:sp>
      <p:sp>
        <p:nvSpPr>
          <p:cNvPr id="23" name="مربع نص 22">
            <a:extLst>
              <a:ext uri="{FF2B5EF4-FFF2-40B4-BE49-F238E27FC236}">
                <a16:creationId xmlns:a16="http://schemas.microsoft.com/office/drawing/2014/main" id="{F2800118-D65A-4993-93E9-FEFAF1BA7ACB}"/>
              </a:ext>
            </a:extLst>
          </p:cNvPr>
          <p:cNvSpPr txBox="1"/>
          <p:nvPr/>
        </p:nvSpPr>
        <p:spPr>
          <a:xfrm>
            <a:off x="2859950" y="4496558"/>
            <a:ext cx="1023299" cy="461665"/>
          </a:xfrm>
          <a:prstGeom prst="rect">
            <a:avLst/>
          </a:prstGeom>
          <a:noFill/>
        </p:spPr>
        <p:txBody>
          <a:bodyPr wrap="square" rtlCol="1">
            <a:spAutoFit/>
          </a:bodyPr>
          <a:lstStyle/>
          <a:p>
            <a:r>
              <a:rPr lang="ar-SA" sz="2400" b="1" dirty="0">
                <a:solidFill>
                  <a:srgbClr val="FF0000"/>
                </a:solidFill>
              </a:rPr>
              <a:t>استخدم</a:t>
            </a:r>
          </a:p>
        </p:txBody>
      </p:sp>
      <p:sp>
        <p:nvSpPr>
          <p:cNvPr id="24" name="مربع نص 23">
            <a:extLst>
              <a:ext uri="{FF2B5EF4-FFF2-40B4-BE49-F238E27FC236}">
                <a16:creationId xmlns:a16="http://schemas.microsoft.com/office/drawing/2014/main" id="{1213D2ED-D49F-46BB-B6F5-C98497278E0E}"/>
              </a:ext>
            </a:extLst>
          </p:cNvPr>
          <p:cNvSpPr txBox="1"/>
          <p:nvPr/>
        </p:nvSpPr>
        <p:spPr>
          <a:xfrm>
            <a:off x="2830430" y="4845091"/>
            <a:ext cx="1103991" cy="461665"/>
          </a:xfrm>
          <a:prstGeom prst="rect">
            <a:avLst/>
          </a:prstGeom>
          <a:noFill/>
        </p:spPr>
        <p:txBody>
          <a:bodyPr wrap="square" rtlCol="1">
            <a:spAutoFit/>
          </a:bodyPr>
          <a:lstStyle/>
          <a:p>
            <a:r>
              <a:rPr lang="ar-SA" sz="2400" b="1" dirty="0">
                <a:solidFill>
                  <a:srgbClr val="FF0000"/>
                </a:solidFill>
              </a:rPr>
              <a:t>استأجر</a:t>
            </a:r>
          </a:p>
        </p:txBody>
      </p:sp>
      <p:sp>
        <p:nvSpPr>
          <p:cNvPr id="25" name="مربع نص 24">
            <a:extLst>
              <a:ext uri="{FF2B5EF4-FFF2-40B4-BE49-F238E27FC236}">
                <a16:creationId xmlns:a16="http://schemas.microsoft.com/office/drawing/2014/main" id="{EBD6D7C8-DA72-4078-9527-04A2E677B700}"/>
              </a:ext>
            </a:extLst>
          </p:cNvPr>
          <p:cNvSpPr txBox="1"/>
          <p:nvPr/>
        </p:nvSpPr>
        <p:spPr>
          <a:xfrm>
            <a:off x="5947639" y="5218169"/>
            <a:ext cx="1023299" cy="461665"/>
          </a:xfrm>
          <a:prstGeom prst="rect">
            <a:avLst/>
          </a:prstGeom>
          <a:noFill/>
        </p:spPr>
        <p:txBody>
          <a:bodyPr wrap="square" rtlCol="1">
            <a:spAutoFit/>
          </a:bodyPr>
          <a:lstStyle/>
          <a:p>
            <a:r>
              <a:rPr lang="ar-SA" sz="2400" b="1" dirty="0">
                <a:solidFill>
                  <a:srgbClr val="FF0000"/>
                </a:solidFill>
              </a:rPr>
              <a:t>انتصر</a:t>
            </a:r>
          </a:p>
        </p:txBody>
      </p:sp>
      <p:sp>
        <p:nvSpPr>
          <p:cNvPr id="26" name="مربع نص 25">
            <a:extLst>
              <a:ext uri="{FF2B5EF4-FFF2-40B4-BE49-F238E27FC236}">
                <a16:creationId xmlns:a16="http://schemas.microsoft.com/office/drawing/2014/main" id="{875C60C6-9F8B-48B4-9D96-E71A1703EC6B}"/>
              </a:ext>
            </a:extLst>
          </p:cNvPr>
          <p:cNvSpPr txBox="1"/>
          <p:nvPr/>
        </p:nvSpPr>
        <p:spPr>
          <a:xfrm>
            <a:off x="2830430" y="5218168"/>
            <a:ext cx="1023299" cy="461665"/>
          </a:xfrm>
          <a:prstGeom prst="rect">
            <a:avLst/>
          </a:prstGeom>
          <a:noFill/>
        </p:spPr>
        <p:txBody>
          <a:bodyPr wrap="square" rtlCol="1">
            <a:spAutoFit/>
          </a:bodyPr>
          <a:lstStyle/>
          <a:p>
            <a:r>
              <a:rPr lang="ar-SA" sz="2400" b="1" dirty="0">
                <a:solidFill>
                  <a:srgbClr val="FF0000"/>
                </a:solidFill>
              </a:rPr>
              <a:t>استسقى</a:t>
            </a:r>
          </a:p>
        </p:txBody>
      </p:sp>
      <p:sp>
        <p:nvSpPr>
          <p:cNvPr id="27" name="مستطيل: زوايا مستديرة 26">
            <a:extLst>
              <a:ext uri="{FF2B5EF4-FFF2-40B4-BE49-F238E27FC236}">
                <a16:creationId xmlns:a16="http://schemas.microsoft.com/office/drawing/2014/main" id="{B09BC85C-1D3C-4B9A-9688-3953658EC3B1}"/>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٦٢</a:t>
            </a:r>
          </a:p>
        </p:txBody>
      </p:sp>
    </p:spTree>
    <p:extLst>
      <p:ext uri="{BB962C8B-B14F-4D97-AF65-F5344CB8AC3E}">
        <p14:creationId xmlns:p14="http://schemas.microsoft.com/office/powerpoint/2010/main" val="43703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down)">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down)">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wipe(down)">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wipe(down)">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wipe(down)">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wipe(down)">
                                      <p:cBhvr>
                                        <p:cTn id="82" dur="500"/>
                                        <p:tgtEl>
                                          <p:spTgt spid="19"/>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wipe(down)">
                                      <p:cBhvr>
                                        <p:cTn id="87" dur="500"/>
                                        <p:tgtEl>
                                          <p:spTgt spid="2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wipe(down)">
                                      <p:cBhvr>
                                        <p:cTn id="92" dur="500"/>
                                        <p:tgtEl>
                                          <p:spTgt spid="21"/>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wipe(down)">
                                      <p:cBhvr>
                                        <p:cTn id="97" dur="500"/>
                                        <p:tgtEl>
                                          <p:spTgt spid="25"/>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grpId="0" nodeType="click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wipe(down)">
                                      <p:cBhvr>
                                        <p:cTn id="102" dur="500"/>
                                        <p:tgtEl>
                                          <p:spTgt spid="22"/>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23"/>
                                        </p:tgtEl>
                                        <p:attrNameLst>
                                          <p:attrName>style.visibility</p:attrName>
                                        </p:attrNameLst>
                                      </p:cBhvr>
                                      <p:to>
                                        <p:strVal val="visible"/>
                                      </p:to>
                                    </p:set>
                                    <p:animEffect transition="in" filter="wipe(down)">
                                      <p:cBhvr>
                                        <p:cTn id="107" dur="500"/>
                                        <p:tgtEl>
                                          <p:spTgt spid="23"/>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4"/>
                                        </p:tgtEl>
                                        <p:attrNameLst>
                                          <p:attrName>style.visibility</p:attrName>
                                        </p:attrNameLst>
                                      </p:cBhvr>
                                      <p:to>
                                        <p:strVal val="visible"/>
                                      </p:to>
                                    </p:set>
                                    <p:animEffect transition="in" filter="wipe(down)">
                                      <p:cBhvr>
                                        <p:cTn id="112" dur="500"/>
                                        <p:tgtEl>
                                          <p:spTgt spid="24"/>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grpId="0" nodeType="clickEffect">
                                  <p:stCondLst>
                                    <p:cond delay="0"/>
                                  </p:stCondLst>
                                  <p:childTnLst>
                                    <p:set>
                                      <p:cBhvr>
                                        <p:cTn id="116" dur="1" fill="hold">
                                          <p:stCondLst>
                                            <p:cond delay="0"/>
                                          </p:stCondLst>
                                        </p:cTn>
                                        <p:tgtEl>
                                          <p:spTgt spid="26"/>
                                        </p:tgtEl>
                                        <p:attrNameLst>
                                          <p:attrName>style.visibility</p:attrName>
                                        </p:attrNameLst>
                                      </p:cBhvr>
                                      <p:to>
                                        <p:strVal val="visible"/>
                                      </p:to>
                                    </p:set>
                                    <p:animEffect transition="in" filter="wipe(down)">
                                      <p:cBhvr>
                                        <p:cTn id="1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63-063">
            <a:extLst>
              <a:ext uri="{FF2B5EF4-FFF2-40B4-BE49-F238E27FC236}">
                <a16:creationId xmlns:a16="http://schemas.microsoft.com/office/drawing/2014/main" id="{EB5C2ED8-9DF7-4DAB-B5CA-082CCF4D1F71}"/>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1" y="0"/>
            <a:ext cx="9144000" cy="6858000"/>
          </a:xfrm>
          <a:prstGeom prst="rect">
            <a:avLst/>
          </a:prstGeom>
        </p:spPr>
      </p:pic>
      <p:pic>
        <p:nvPicPr>
          <p:cNvPr id="18" name="صورة 17" descr="لغتي الجميلة سادس فصل اول -1443-063-063">
            <a:extLst>
              <a:ext uri="{FF2B5EF4-FFF2-40B4-BE49-F238E27FC236}">
                <a16:creationId xmlns:a16="http://schemas.microsoft.com/office/drawing/2014/main" id="{6C4A239D-A6E8-4C67-A8DA-311C867FD73C}"/>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0" y="3286908"/>
            <a:ext cx="9144000" cy="3571092"/>
          </a:xfrm>
          <a:prstGeom prst="rect">
            <a:avLst/>
          </a:prstGeom>
        </p:spPr>
      </p:pic>
      <p:sp>
        <p:nvSpPr>
          <p:cNvPr id="4" name="مربع نص 3">
            <a:extLst>
              <a:ext uri="{FF2B5EF4-FFF2-40B4-BE49-F238E27FC236}">
                <a16:creationId xmlns:a16="http://schemas.microsoft.com/office/drawing/2014/main" id="{29230A23-0E72-402A-9A5A-0CE0E7A97279}"/>
              </a:ext>
            </a:extLst>
          </p:cNvPr>
          <p:cNvSpPr txBox="1"/>
          <p:nvPr/>
        </p:nvSpPr>
        <p:spPr>
          <a:xfrm>
            <a:off x="3093594" y="2666508"/>
            <a:ext cx="3573594" cy="461665"/>
          </a:xfrm>
          <a:prstGeom prst="rect">
            <a:avLst/>
          </a:prstGeom>
          <a:noFill/>
        </p:spPr>
        <p:txBody>
          <a:bodyPr wrap="square" rtlCol="1">
            <a:spAutoFit/>
          </a:bodyPr>
          <a:lstStyle/>
          <a:p>
            <a:r>
              <a:rPr lang="ar-SA" sz="2400" b="1" dirty="0">
                <a:solidFill>
                  <a:srgbClr val="FF0000"/>
                </a:solidFill>
              </a:rPr>
              <a:t>تنطقان إذا لم يسبقهما شيء</a:t>
            </a:r>
          </a:p>
        </p:txBody>
      </p:sp>
      <p:sp>
        <p:nvSpPr>
          <p:cNvPr id="6" name="مربع نص 5">
            <a:extLst>
              <a:ext uri="{FF2B5EF4-FFF2-40B4-BE49-F238E27FC236}">
                <a16:creationId xmlns:a16="http://schemas.microsoft.com/office/drawing/2014/main" id="{D213B418-A3BF-4950-AC15-9173588E74C6}"/>
              </a:ext>
            </a:extLst>
          </p:cNvPr>
          <p:cNvSpPr txBox="1"/>
          <p:nvPr/>
        </p:nvSpPr>
        <p:spPr>
          <a:xfrm>
            <a:off x="5576556" y="4203801"/>
            <a:ext cx="2088931" cy="461665"/>
          </a:xfrm>
          <a:prstGeom prst="rect">
            <a:avLst/>
          </a:prstGeom>
          <a:noFill/>
        </p:spPr>
        <p:txBody>
          <a:bodyPr wrap="square" rtlCol="1">
            <a:spAutoFit/>
          </a:bodyPr>
          <a:lstStyle/>
          <a:p>
            <a:r>
              <a:rPr lang="ar-SA" sz="2400" b="1" dirty="0">
                <a:solidFill>
                  <a:srgbClr val="FF0000"/>
                </a:solidFill>
              </a:rPr>
              <a:t>تكتب هكذا ( أ - إ )</a:t>
            </a:r>
          </a:p>
        </p:txBody>
      </p:sp>
      <p:sp>
        <p:nvSpPr>
          <p:cNvPr id="2" name="مربع نص 1">
            <a:extLst>
              <a:ext uri="{FF2B5EF4-FFF2-40B4-BE49-F238E27FC236}">
                <a16:creationId xmlns:a16="http://schemas.microsoft.com/office/drawing/2014/main" id="{4664326E-F6F7-473D-A60C-828ACFBC1D7E}"/>
              </a:ext>
            </a:extLst>
          </p:cNvPr>
          <p:cNvSpPr txBox="1"/>
          <p:nvPr/>
        </p:nvSpPr>
        <p:spPr>
          <a:xfrm>
            <a:off x="5724833" y="4556417"/>
            <a:ext cx="2550865" cy="461665"/>
          </a:xfrm>
          <a:prstGeom prst="rect">
            <a:avLst/>
          </a:prstGeom>
          <a:noFill/>
        </p:spPr>
        <p:txBody>
          <a:bodyPr wrap="square" rtlCol="1">
            <a:spAutoFit/>
          </a:bodyPr>
          <a:lstStyle/>
          <a:p>
            <a:r>
              <a:rPr lang="ar-SA" sz="2400" b="1" dirty="0">
                <a:solidFill>
                  <a:srgbClr val="FF0000"/>
                </a:solidFill>
              </a:rPr>
              <a:t>تنطق مع الواو</a:t>
            </a:r>
          </a:p>
        </p:txBody>
      </p:sp>
      <p:sp>
        <p:nvSpPr>
          <p:cNvPr id="7" name="مربع نص 6">
            <a:extLst>
              <a:ext uri="{FF2B5EF4-FFF2-40B4-BE49-F238E27FC236}">
                <a16:creationId xmlns:a16="http://schemas.microsoft.com/office/drawing/2014/main" id="{FCE7E1FD-E756-488B-B32E-73470786091C}"/>
              </a:ext>
            </a:extLst>
          </p:cNvPr>
          <p:cNvSpPr txBox="1"/>
          <p:nvPr/>
        </p:nvSpPr>
        <p:spPr>
          <a:xfrm>
            <a:off x="5336624" y="4937429"/>
            <a:ext cx="3121573" cy="461665"/>
          </a:xfrm>
          <a:prstGeom prst="rect">
            <a:avLst/>
          </a:prstGeom>
          <a:noFill/>
        </p:spPr>
        <p:txBody>
          <a:bodyPr wrap="square" rtlCol="1">
            <a:spAutoFit/>
          </a:bodyPr>
          <a:lstStyle/>
          <a:p>
            <a:r>
              <a:rPr lang="ar-SA" sz="2400" b="1" dirty="0">
                <a:solidFill>
                  <a:srgbClr val="FF0000"/>
                </a:solidFill>
              </a:rPr>
              <a:t>جميع الأسماء عدا سبعة</a:t>
            </a:r>
          </a:p>
        </p:txBody>
      </p:sp>
      <p:sp>
        <p:nvSpPr>
          <p:cNvPr id="8" name="مربع نص 7">
            <a:extLst>
              <a:ext uri="{FF2B5EF4-FFF2-40B4-BE49-F238E27FC236}">
                <a16:creationId xmlns:a16="http://schemas.microsoft.com/office/drawing/2014/main" id="{70D19951-0673-435D-A8E8-386E3885108F}"/>
              </a:ext>
            </a:extLst>
          </p:cNvPr>
          <p:cNvSpPr txBox="1"/>
          <p:nvPr/>
        </p:nvSpPr>
        <p:spPr>
          <a:xfrm>
            <a:off x="5872650" y="5292575"/>
            <a:ext cx="3121573" cy="461665"/>
          </a:xfrm>
          <a:prstGeom prst="rect">
            <a:avLst/>
          </a:prstGeom>
          <a:noFill/>
        </p:spPr>
        <p:txBody>
          <a:bodyPr wrap="square" rtlCol="1">
            <a:spAutoFit/>
          </a:bodyPr>
          <a:lstStyle/>
          <a:p>
            <a:r>
              <a:rPr lang="ar-SA" sz="2400" b="1" dirty="0">
                <a:solidFill>
                  <a:srgbClr val="FF0000"/>
                </a:solidFill>
              </a:rPr>
              <a:t>جميع الحروف</a:t>
            </a:r>
          </a:p>
        </p:txBody>
      </p:sp>
      <p:sp>
        <p:nvSpPr>
          <p:cNvPr id="9" name="مربع نص 8">
            <a:extLst>
              <a:ext uri="{FF2B5EF4-FFF2-40B4-BE49-F238E27FC236}">
                <a16:creationId xmlns:a16="http://schemas.microsoft.com/office/drawing/2014/main" id="{0AA0F9C0-1AE7-46E0-AF81-562AEA141915}"/>
              </a:ext>
            </a:extLst>
          </p:cNvPr>
          <p:cNvSpPr txBox="1"/>
          <p:nvPr/>
        </p:nvSpPr>
        <p:spPr>
          <a:xfrm>
            <a:off x="5439478" y="6120886"/>
            <a:ext cx="3121573" cy="461665"/>
          </a:xfrm>
          <a:prstGeom prst="rect">
            <a:avLst/>
          </a:prstGeom>
          <a:noFill/>
        </p:spPr>
        <p:txBody>
          <a:bodyPr wrap="square" rtlCol="1">
            <a:spAutoFit/>
          </a:bodyPr>
          <a:lstStyle/>
          <a:p>
            <a:r>
              <a:rPr lang="ar-SA" sz="2400" b="1" dirty="0">
                <a:solidFill>
                  <a:srgbClr val="FF0000"/>
                </a:solidFill>
              </a:rPr>
              <a:t>الفعل الماضي الثلاثي</a:t>
            </a:r>
          </a:p>
        </p:txBody>
      </p:sp>
      <p:sp>
        <p:nvSpPr>
          <p:cNvPr id="10" name="مربع نص 9">
            <a:extLst>
              <a:ext uri="{FF2B5EF4-FFF2-40B4-BE49-F238E27FC236}">
                <a16:creationId xmlns:a16="http://schemas.microsoft.com/office/drawing/2014/main" id="{4B600296-4FCD-45D0-9638-EAD998D1B444}"/>
              </a:ext>
            </a:extLst>
          </p:cNvPr>
          <p:cNvSpPr txBox="1"/>
          <p:nvPr/>
        </p:nvSpPr>
        <p:spPr>
          <a:xfrm>
            <a:off x="4631738" y="5698373"/>
            <a:ext cx="3121573" cy="461665"/>
          </a:xfrm>
          <a:prstGeom prst="rect">
            <a:avLst/>
          </a:prstGeom>
          <a:noFill/>
        </p:spPr>
        <p:txBody>
          <a:bodyPr wrap="square" rtlCol="1">
            <a:spAutoFit/>
          </a:bodyPr>
          <a:lstStyle/>
          <a:p>
            <a:pPr algn="r"/>
            <a:r>
              <a:rPr lang="ar-SA" sz="2400" b="1" dirty="0">
                <a:solidFill>
                  <a:srgbClr val="FF0000"/>
                </a:solidFill>
              </a:rPr>
              <a:t>فعل الماضي والأمر الرباعي</a:t>
            </a:r>
          </a:p>
        </p:txBody>
      </p:sp>
      <p:sp>
        <p:nvSpPr>
          <p:cNvPr id="11" name="مربع نص 10">
            <a:extLst>
              <a:ext uri="{FF2B5EF4-FFF2-40B4-BE49-F238E27FC236}">
                <a16:creationId xmlns:a16="http://schemas.microsoft.com/office/drawing/2014/main" id="{81EE958A-3718-48A4-8600-413DCFE7F4E7}"/>
              </a:ext>
            </a:extLst>
          </p:cNvPr>
          <p:cNvSpPr txBox="1"/>
          <p:nvPr/>
        </p:nvSpPr>
        <p:spPr>
          <a:xfrm>
            <a:off x="1846518" y="4208770"/>
            <a:ext cx="1789396" cy="461665"/>
          </a:xfrm>
          <a:prstGeom prst="rect">
            <a:avLst/>
          </a:prstGeom>
          <a:noFill/>
        </p:spPr>
        <p:txBody>
          <a:bodyPr wrap="square" rtlCol="1">
            <a:spAutoFit/>
          </a:bodyPr>
          <a:lstStyle/>
          <a:p>
            <a:r>
              <a:rPr lang="ar-SA" sz="2400" b="1" dirty="0">
                <a:solidFill>
                  <a:srgbClr val="FF0000"/>
                </a:solidFill>
              </a:rPr>
              <a:t>تكتب هكذا ( ا )</a:t>
            </a:r>
          </a:p>
        </p:txBody>
      </p:sp>
      <p:sp>
        <p:nvSpPr>
          <p:cNvPr id="13" name="مربع نص 12">
            <a:extLst>
              <a:ext uri="{FF2B5EF4-FFF2-40B4-BE49-F238E27FC236}">
                <a16:creationId xmlns:a16="http://schemas.microsoft.com/office/drawing/2014/main" id="{32A5ED74-6BCD-41E0-83D7-874F190EB8B8}"/>
              </a:ext>
            </a:extLst>
          </p:cNvPr>
          <p:cNvSpPr txBox="1"/>
          <p:nvPr/>
        </p:nvSpPr>
        <p:spPr>
          <a:xfrm>
            <a:off x="1747117" y="4582282"/>
            <a:ext cx="2308918" cy="461665"/>
          </a:xfrm>
          <a:prstGeom prst="rect">
            <a:avLst/>
          </a:prstGeom>
          <a:noFill/>
        </p:spPr>
        <p:txBody>
          <a:bodyPr wrap="square" rtlCol="1">
            <a:spAutoFit/>
          </a:bodyPr>
          <a:lstStyle/>
          <a:p>
            <a:r>
              <a:rPr lang="ar-SA" sz="2400" b="1" dirty="0">
                <a:solidFill>
                  <a:srgbClr val="FF0000"/>
                </a:solidFill>
              </a:rPr>
              <a:t>لا تنطق مع الواو</a:t>
            </a:r>
          </a:p>
        </p:txBody>
      </p:sp>
      <p:sp>
        <p:nvSpPr>
          <p:cNvPr id="14" name="مربع نص 13">
            <a:extLst>
              <a:ext uri="{FF2B5EF4-FFF2-40B4-BE49-F238E27FC236}">
                <a16:creationId xmlns:a16="http://schemas.microsoft.com/office/drawing/2014/main" id="{B8CAE1E8-1ACF-4D06-9AF8-39E814167D30}"/>
              </a:ext>
            </a:extLst>
          </p:cNvPr>
          <p:cNvSpPr txBox="1"/>
          <p:nvPr/>
        </p:nvSpPr>
        <p:spPr>
          <a:xfrm>
            <a:off x="2065274" y="5331727"/>
            <a:ext cx="3121573" cy="461665"/>
          </a:xfrm>
          <a:prstGeom prst="rect">
            <a:avLst/>
          </a:prstGeom>
          <a:noFill/>
        </p:spPr>
        <p:txBody>
          <a:bodyPr wrap="square" rtlCol="1">
            <a:spAutoFit/>
          </a:bodyPr>
          <a:lstStyle/>
          <a:p>
            <a:r>
              <a:rPr lang="ar-SA" sz="2400" b="1" dirty="0">
                <a:solidFill>
                  <a:srgbClr val="FF0000"/>
                </a:solidFill>
              </a:rPr>
              <a:t>ال التعريف</a:t>
            </a:r>
          </a:p>
        </p:txBody>
      </p:sp>
      <p:sp>
        <p:nvSpPr>
          <p:cNvPr id="15" name="مربع نص 14">
            <a:extLst>
              <a:ext uri="{FF2B5EF4-FFF2-40B4-BE49-F238E27FC236}">
                <a16:creationId xmlns:a16="http://schemas.microsoft.com/office/drawing/2014/main" id="{DEBC936E-9E91-4B5D-A81F-8665D9BA046D}"/>
              </a:ext>
            </a:extLst>
          </p:cNvPr>
          <p:cNvSpPr txBox="1"/>
          <p:nvPr/>
        </p:nvSpPr>
        <p:spPr>
          <a:xfrm>
            <a:off x="85397" y="4937429"/>
            <a:ext cx="4201780" cy="461665"/>
          </a:xfrm>
          <a:prstGeom prst="rect">
            <a:avLst/>
          </a:prstGeom>
          <a:noFill/>
        </p:spPr>
        <p:txBody>
          <a:bodyPr wrap="square" rtlCol="1">
            <a:spAutoFit/>
          </a:bodyPr>
          <a:lstStyle/>
          <a:p>
            <a:r>
              <a:rPr lang="ar-SA" sz="2400" b="1" dirty="0" err="1">
                <a:solidFill>
                  <a:srgbClr val="FF0000"/>
                </a:solidFill>
              </a:rPr>
              <a:t>اسم،ابن،ابنة،امرؤ،امرأة،اثنان،اثنتان</a:t>
            </a:r>
            <a:endParaRPr lang="ar-SA" sz="2400" b="1" dirty="0">
              <a:solidFill>
                <a:srgbClr val="FF0000"/>
              </a:solidFill>
            </a:endParaRPr>
          </a:p>
        </p:txBody>
      </p:sp>
      <p:sp>
        <p:nvSpPr>
          <p:cNvPr id="16" name="مربع نص 15">
            <a:extLst>
              <a:ext uri="{FF2B5EF4-FFF2-40B4-BE49-F238E27FC236}">
                <a16:creationId xmlns:a16="http://schemas.microsoft.com/office/drawing/2014/main" id="{CBCEC3CD-09DA-4B62-A476-76D80E6C36A2}"/>
              </a:ext>
            </a:extLst>
          </p:cNvPr>
          <p:cNvSpPr txBox="1"/>
          <p:nvPr/>
        </p:nvSpPr>
        <p:spPr>
          <a:xfrm>
            <a:off x="98587" y="5716563"/>
            <a:ext cx="4217665" cy="461665"/>
          </a:xfrm>
          <a:prstGeom prst="rect">
            <a:avLst/>
          </a:prstGeom>
          <a:noFill/>
        </p:spPr>
        <p:txBody>
          <a:bodyPr wrap="square" rtlCol="1">
            <a:spAutoFit/>
          </a:bodyPr>
          <a:lstStyle/>
          <a:p>
            <a:r>
              <a:rPr lang="ar-SA" sz="2400" b="1" dirty="0">
                <a:solidFill>
                  <a:srgbClr val="FF0000"/>
                </a:solidFill>
              </a:rPr>
              <a:t>فعل الماضي والأمر الخماسي والسداسي</a:t>
            </a:r>
          </a:p>
        </p:txBody>
      </p:sp>
      <p:sp>
        <p:nvSpPr>
          <p:cNvPr id="17" name="مربع نص 16">
            <a:extLst>
              <a:ext uri="{FF2B5EF4-FFF2-40B4-BE49-F238E27FC236}">
                <a16:creationId xmlns:a16="http://schemas.microsoft.com/office/drawing/2014/main" id="{C1BD9CB7-1A8A-4C15-A634-1B56F814FDF6}"/>
              </a:ext>
            </a:extLst>
          </p:cNvPr>
          <p:cNvSpPr txBox="1"/>
          <p:nvPr/>
        </p:nvSpPr>
        <p:spPr>
          <a:xfrm>
            <a:off x="1560788" y="6143322"/>
            <a:ext cx="3121573" cy="461665"/>
          </a:xfrm>
          <a:prstGeom prst="rect">
            <a:avLst/>
          </a:prstGeom>
          <a:noFill/>
        </p:spPr>
        <p:txBody>
          <a:bodyPr wrap="square" rtlCol="1">
            <a:spAutoFit/>
          </a:bodyPr>
          <a:lstStyle/>
          <a:p>
            <a:r>
              <a:rPr lang="ar-SA" sz="2400" b="1" dirty="0">
                <a:solidFill>
                  <a:srgbClr val="FF0000"/>
                </a:solidFill>
              </a:rPr>
              <a:t>فعل الأمر من الثلاثي</a:t>
            </a:r>
          </a:p>
        </p:txBody>
      </p:sp>
      <p:sp>
        <p:nvSpPr>
          <p:cNvPr id="19" name="مستطيل: زوايا مستديرة 18">
            <a:extLst>
              <a:ext uri="{FF2B5EF4-FFF2-40B4-BE49-F238E27FC236}">
                <a16:creationId xmlns:a16="http://schemas.microsoft.com/office/drawing/2014/main" id="{B1B07A52-22FD-4912-845B-900A1FDDBE07}"/>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٦٣</a:t>
            </a:r>
          </a:p>
        </p:txBody>
      </p:sp>
    </p:spTree>
    <p:extLst>
      <p:ext uri="{BB962C8B-B14F-4D97-AF65-F5344CB8AC3E}">
        <p14:creationId xmlns:p14="http://schemas.microsoft.com/office/powerpoint/2010/main" val="354016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2" grpId="0"/>
      <p:bldP spid="7" grpId="0"/>
      <p:bldP spid="8" grpId="0"/>
      <p:bldP spid="9" grpId="0"/>
      <p:bldP spid="10" grpId="0"/>
      <p:bldP spid="11" grpId="0"/>
      <p:bldP spid="13" grpId="0"/>
      <p:bldP spid="14" grpId="0"/>
      <p:bldP spid="15" grpId="0"/>
      <p:bldP spid="16" grpId="0"/>
      <p:bldP spid="1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64-064">
            <a:extLst>
              <a:ext uri="{FF2B5EF4-FFF2-40B4-BE49-F238E27FC236}">
                <a16:creationId xmlns:a16="http://schemas.microsoft.com/office/drawing/2014/main" id="{099C17E0-D6C4-4D74-9DE1-B88520DB41E2}"/>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3153103"/>
            <a:ext cx="9144000" cy="3704897"/>
          </a:xfrm>
          <a:prstGeom prst="rect">
            <a:avLst/>
          </a:prstGeom>
        </p:spPr>
      </p:pic>
      <p:pic>
        <p:nvPicPr>
          <p:cNvPr id="4" name="صورة 3" descr="لغتي الجميلة سادس فصل اول -1443-063-063">
            <a:extLst>
              <a:ext uri="{FF2B5EF4-FFF2-40B4-BE49-F238E27FC236}">
                <a16:creationId xmlns:a16="http://schemas.microsoft.com/office/drawing/2014/main" id="{1E968C98-009D-4EBE-B9EB-3405E0D80A5D}"/>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0" y="0"/>
            <a:ext cx="9144000" cy="2963918"/>
          </a:xfrm>
          <a:prstGeom prst="rect">
            <a:avLst/>
          </a:prstGeom>
        </p:spPr>
      </p:pic>
      <p:sp>
        <p:nvSpPr>
          <p:cNvPr id="5" name="مربع نص 4">
            <a:extLst>
              <a:ext uri="{FF2B5EF4-FFF2-40B4-BE49-F238E27FC236}">
                <a16:creationId xmlns:a16="http://schemas.microsoft.com/office/drawing/2014/main" id="{6595AFA9-F11F-45D3-81F0-31A3B4B4866A}"/>
              </a:ext>
            </a:extLst>
          </p:cNvPr>
          <p:cNvSpPr txBox="1">
            <a:spLocks noChangeArrowheads="1"/>
          </p:cNvSpPr>
          <p:nvPr/>
        </p:nvSpPr>
        <p:spPr bwMode="auto">
          <a:xfrm>
            <a:off x="4744434" y="1181385"/>
            <a:ext cx="1285871" cy="461665"/>
          </a:xfrm>
          <a:prstGeom prst="rect">
            <a:avLst/>
          </a:prstGeom>
          <a:noFill/>
          <a:ln w="9525">
            <a:noFill/>
            <a:miter lim="800000"/>
            <a:headEnd/>
            <a:tailEnd/>
          </a:ln>
        </p:spPr>
        <p:txBody>
          <a:bodyPr wrap="square">
            <a:spAutoFit/>
          </a:bodyPr>
          <a:lstStyle/>
          <a:p>
            <a:pPr algn="r"/>
            <a:r>
              <a:rPr lang="ar-SA" sz="2400" b="1" dirty="0">
                <a:solidFill>
                  <a:srgbClr val="FF0000"/>
                </a:solidFill>
              </a:rPr>
              <a:t>انتظر </a:t>
            </a:r>
          </a:p>
        </p:txBody>
      </p:sp>
      <p:sp>
        <p:nvSpPr>
          <p:cNvPr id="6" name="مربع نص 5">
            <a:extLst>
              <a:ext uri="{FF2B5EF4-FFF2-40B4-BE49-F238E27FC236}">
                <a16:creationId xmlns:a16="http://schemas.microsoft.com/office/drawing/2014/main" id="{72398BC9-C5C8-430D-8FE8-073ED07E87A2}"/>
              </a:ext>
            </a:extLst>
          </p:cNvPr>
          <p:cNvSpPr txBox="1">
            <a:spLocks noChangeArrowheads="1"/>
          </p:cNvSpPr>
          <p:nvPr/>
        </p:nvSpPr>
        <p:spPr bwMode="auto">
          <a:xfrm>
            <a:off x="3122667" y="1142662"/>
            <a:ext cx="1285871" cy="461665"/>
          </a:xfrm>
          <a:prstGeom prst="rect">
            <a:avLst/>
          </a:prstGeom>
          <a:noFill/>
          <a:ln w="9525">
            <a:noFill/>
            <a:miter lim="800000"/>
            <a:headEnd/>
            <a:tailEnd/>
          </a:ln>
        </p:spPr>
        <p:txBody>
          <a:bodyPr wrap="square">
            <a:spAutoFit/>
          </a:bodyPr>
          <a:lstStyle/>
          <a:p>
            <a:pPr algn="r"/>
            <a:r>
              <a:rPr lang="ar-SA" sz="2400" b="1" dirty="0">
                <a:solidFill>
                  <a:srgbClr val="FF0000"/>
                </a:solidFill>
              </a:rPr>
              <a:t>خماسي</a:t>
            </a:r>
          </a:p>
        </p:txBody>
      </p:sp>
      <p:sp>
        <p:nvSpPr>
          <p:cNvPr id="7" name="مربع نص 6">
            <a:extLst>
              <a:ext uri="{FF2B5EF4-FFF2-40B4-BE49-F238E27FC236}">
                <a16:creationId xmlns:a16="http://schemas.microsoft.com/office/drawing/2014/main" id="{93540256-44C5-42BC-9A48-CCFAB82B3C71}"/>
              </a:ext>
            </a:extLst>
          </p:cNvPr>
          <p:cNvSpPr txBox="1">
            <a:spLocks noChangeArrowheads="1"/>
          </p:cNvSpPr>
          <p:nvPr/>
        </p:nvSpPr>
        <p:spPr bwMode="auto">
          <a:xfrm>
            <a:off x="1477244" y="1181384"/>
            <a:ext cx="1285871" cy="461665"/>
          </a:xfrm>
          <a:prstGeom prst="rect">
            <a:avLst/>
          </a:prstGeom>
          <a:noFill/>
          <a:ln w="9525">
            <a:noFill/>
            <a:miter lim="800000"/>
            <a:headEnd/>
            <a:tailEnd/>
          </a:ln>
        </p:spPr>
        <p:txBody>
          <a:bodyPr wrap="square">
            <a:spAutoFit/>
          </a:bodyPr>
          <a:lstStyle/>
          <a:p>
            <a:pPr algn="r"/>
            <a:r>
              <a:rPr lang="ar-SA" sz="2400" b="1" dirty="0">
                <a:solidFill>
                  <a:srgbClr val="FF0000"/>
                </a:solidFill>
              </a:rPr>
              <a:t>وصل </a:t>
            </a:r>
          </a:p>
        </p:txBody>
      </p:sp>
      <p:sp>
        <p:nvSpPr>
          <p:cNvPr id="8" name="مربع نص 7">
            <a:extLst>
              <a:ext uri="{FF2B5EF4-FFF2-40B4-BE49-F238E27FC236}">
                <a16:creationId xmlns:a16="http://schemas.microsoft.com/office/drawing/2014/main" id="{9FDF6747-7458-4EC8-93E8-A0A31DDC7706}"/>
              </a:ext>
            </a:extLst>
          </p:cNvPr>
          <p:cNvSpPr txBox="1">
            <a:spLocks noChangeArrowheads="1"/>
          </p:cNvSpPr>
          <p:nvPr/>
        </p:nvSpPr>
        <p:spPr bwMode="auto">
          <a:xfrm>
            <a:off x="4783594" y="1541245"/>
            <a:ext cx="1285871" cy="461665"/>
          </a:xfrm>
          <a:prstGeom prst="rect">
            <a:avLst/>
          </a:prstGeom>
          <a:noFill/>
          <a:ln w="9525">
            <a:noFill/>
            <a:miter lim="800000"/>
            <a:headEnd/>
            <a:tailEnd/>
          </a:ln>
        </p:spPr>
        <p:txBody>
          <a:bodyPr wrap="square">
            <a:spAutoFit/>
          </a:bodyPr>
          <a:lstStyle/>
          <a:p>
            <a:pPr algn="r"/>
            <a:r>
              <a:rPr lang="ar-SA" sz="2400" b="1" dirty="0">
                <a:solidFill>
                  <a:srgbClr val="FF0000"/>
                </a:solidFill>
              </a:rPr>
              <a:t>أخذ</a:t>
            </a:r>
          </a:p>
        </p:txBody>
      </p:sp>
      <p:sp>
        <p:nvSpPr>
          <p:cNvPr id="9" name="مربع نص 8">
            <a:extLst>
              <a:ext uri="{FF2B5EF4-FFF2-40B4-BE49-F238E27FC236}">
                <a16:creationId xmlns:a16="http://schemas.microsoft.com/office/drawing/2014/main" id="{342C2620-CA85-4516-A753-3F4CBE72B3F4}"/>
              </a:ext>
            </a:extLst>
          </p:cNvPr>
          <p:cNvSpPr txBox="1">
            <a:spLocks noChangeArrowheads="1"/>
          </p:cNvSpPr>
          <p:nvPr/>
        </p:nvSpPr>
        <p:spPr bwMode="auto">
          <a:xfrm>
            <a:off x="3019037" y="1590099"/>
            <a:ext cx="1285871" cy="461665"/>
          </a:xfrm>
          <a:prstGeom prst="rect">
            <a:avLst/>
          </a:prstGeom>
          <a:noFill/>
          <a:ln w="9525">
            <a:noFill/>
            <a:miter lim="800000"/>
            <a:headEnd/>
            <a:tailEnd/>
          </a:ln>
        </p:spPr>
        <p:txBody>
          <a:bodyPr wrap="square">
            <a:spAutoFit/>
          </a:bodyPr>
          <a:lstStyle/>
          <a:p>
            <a:pPr algn="r"/>
            <a:r>
              <a:rPr lang="ar-SA" sz="2400" b="1" dirty="0">
                <a:solidFill>
                  <a:srgbClr val="FF0000"/>
                </a:solidFill>
              </a:rPr>
              <a:t>ثلاثي </a:t>
            </a:r>
          </a:p>
        </p:txBody>
      </p:sp>
      <p:sp>
        <p:nvSpPr>
          <p:cNvPr id="10" name="مربع نص 9">
            <a:extLst>
              <a:ext uri="{FF2B5EF4-FFF2-40B4-BE49-F238E27FC236}">
                <a16:creationId xmlns:a16="http://schemas.microsoft.com/office/drawing/2014/main" id="{96363715-BAB6-49C5-88D3-75808895C0C5}"/>
              </a:ext>
            </a:extLst>
          </p:cNvPr>
          <p:cNvSpPr txBox="1">
            <a:spLocks noChangeArrowheads="1"/>
          </p:cNvSpPr>
          <p:nvPr/>
        </p:nvSpPr>
        <p:spPr bwMode="auto">
          <a:xfrm>
            <a:off x="1438084" y="1559284"/>
            <a:ext cx="1285871" cy="461665"/>
          </a:xfrm>
          <a:prstGeom prst="rect">
            <a:avLst/>
          </a:prstGeom>
          <a:noFill/>
          <a:ln w="9525">
            <a:noFill/>
            <a:miter lim="800000"/>
            <a:headEnd/>
            <a:tailEnd/>
          </a:ln>
        </p:spPr>
        <p:txBody>
          <a:bodyPr wrap="square">
            <a:spAutoFit/>
          </a:bodyPr>
          <a:lstStyle/>
          <a:p>
            <a:pPr algn="r"/>
            <a:r>
              <a:rPr lang="ar-SA" sz="2400" b="1" dirty="0">
                <a:solidFill>
                  <a:srgbClr val="FF0000"/>
                </a:solidFill>
              </a:rPr>
              <a:t>قطع</a:t>
            </a:r>
          </a:p>
        </p:txBody>
      </p:sp>
      <p:sp>
        <p:nvSpPr>
          <p:cNvPr id="11" name="مربع نص 10">
            <a:extLst>
              <a:ext uri="{FF2B5EF4-FFF2-40B4-BE49-F238E27FC236}">
                <a16:creationId xmlns:a16="http://schemas.microsoft.com/office/drawing/2014/main" id="{69DA3E14-2087-4822-8C97-3826B9618BFF}"/>
              </a:ext>
            </a:extLst>
          </p:cNvPr>
          <p:cNvSpPr txBox="1">
            <a:spLocks noChangeArrowheads="1"/>
          </p:cNvSpPr>
          <p:nvPr/>
        </p:nvSpPr>
        <p:spPr bwMode="auto">
          <a:xfrm>
            <a:off x="4857755" y="2002910"/>
            <a:ext cx="1285871" cy="461665"/>
          </a:xfrm>
          <a:prstGeom prst="rect">
            <a:avLst/>
          </a:prstGeom>
          <a:noFill/>
          <a:ln w="9525">
            <a:noFill/>
            <a:miter lim="800000"/>
            <a:headEnd/>
            <a:tailEnd/>
          </a:ln>
        </p:spPr>
        <p:txBody>
          <a:bodyPr wrap="square">
            <a:spAutoFit/>
          </a:bodyPr>
          <a:lstStyle/>
          <a:p>
            <a:pPr algn="r"/>
            <a:r>
              <a:rPr lang="ar-SA" sz="2400" b="1" dirty="0">
                <a:solidFill>
                  <a:srgbClr val="FF0000"/>
                </a:solidFill>
              </a:rPr>
              <a:t>استذكر </a:t>
            </a:r>
          </a:p>
        </p:txBody>
      </p:sp>
      <p:sp>
        <p:nvSpPr>
          <p:cNvPr id="12" name="مربع نص 11">
            <a:extLst>
              <a:ext uri="{FF2B5EF4-FFF2-40B4-BE49-F238E27FC236}">
                <a16:creationId xmlns:a16="http://schemas.microsoft.com/office/drawing/2014/main" id="{F3C4F89E-2C78-4000-B970-3B0DC79B50A4}"/>
              </a:ext>
            </a:extLst>
          </p:cNvPr>
          <p:cNvSpPr txBox="1">
            <a:spLocks noChangeArrowheads="1"/>
          </p:cNvSpPr>
          <p:nvPr/>
        </p:nvSpPr>
        <p:spPr bwMode="auto">
          <a:xfrm>
            <a:off x="3117863" y="1971717"/>
            <a:ext cx="1285871" cy="461665"/>
          </a:xfrm>
          <a:prstGeom prst="rect">
            <a:avLst/>
          </a:prstGeom>
          <a:noFill/>
          <a:ln w="9525">
            <a:noFill/>
            <a:miter lim="800000"/>
            <a:headEnd/>
            <a:tailEnd/>
          </a:ln>
        </p:spPr>
        <p:txBody>
          <a:bodyPr wrap="square">
            <a:spAutoFit/>
          </a:bodyPr>
          <a:lstStyle/>
          <a:p>
            <a:pPr algn="r"/>
            <a:r>
              <a:rPr lang="ar-SA" sz="2400" b="1" dirty="0">
                <a:solidFill>
                  <a:srgbClr val="FF0000"/>
                </a:solidFill>
              </a:rPr>
              <a:t>سداسي</a:t>
            </a:r>
          </a:p>
        </p:txBody>
      </p:sp>
      <p:sp>
        <p:nvSpPr>
          <p:cNvPr id="13" name="مربع نص 12">
            <a:extLst>
              <a:ext uri="{FF2B5EF4-FFF2-40B4-BE49-F238E27FC236}">
                <a16:creationId xmlns:a16="http://schemas.microsoft.com/office/drawing/2014/main" id="{3D770508-088C-4D65-B771-B08F38331F18}"/>
              </a:ext>
            </a:extLst>
          </p:cNvPr>
          <p:cNvSpPr txBox="1">
            <a:spLocks noChangeArrowheads="1"/>
          </p:cNvSpPr>
          <p:nvPr/>
        </p:nvSpPr>
        <p:spPr bwMode="auto">
          <a:xfrm>
            <a:off x="1461846" y="1986577"/>
            <a:ext cx="1285871" cy="461665"/>
          </a:xfrm>
          <a:prstGeom prst="rect">
            <a:avLst/>
          </a:prstGeom>
          <a:noFill/>
          <a:ln w="9525">
            <a:noFill/>
            <a:miter lim="800000"/>
            <a:headEnd/>
            <a:tailEnd/>
          </a:ln>
        </p:spPr>
        <p:txBody>
          <a:bodyPr wrap="square">
            <a:spAutoFit/>
          </a:bodyPr>
          <a:lstStyle/>
          <a:p>
            <a:pPr algn="r"/>
            <a:r>
              <a:rPr lang="ar-SA" sz="2400" b="1" dirty="0">
                <a:solidFill>
                  <a:srgbClr val="FF0000"/>
                </a:solidFill>
              </a:rPr>
              <a:t>وصل</a:t>
            </a:r>
          </a:p>
        </p:txBody>
      </p:sp>
      <p:sp>
        <p:nvSpPr>
          <p:cNvPr id="14" name="مربع نص 13">
            <a:extLst>
              <a:ext uri="{FF2B5EF4-FFF2-40B4-BE49-F238E27FC236}">
                <a16:creationId xmlns:a16="http://schemas.microsoft.com/office/drawing/2014/main" id="{159FB9B9-6F2F-4271-86C5-01598C2F49A9}"/>
              </a:ext>
            </a:extLst>
          </p:cNvPr>
          <p:cNvSpPr txBox="1">
            <a:spLocks noChangeArrowheads="1"/>
          </p:cNvSpPr>
          <p:nvPr/>
        </p:nvSpPr>
        <p:spPr bwMode="auto">
          <a:xfrm>
            <a:off x="4857754" y="2402882"/>
            <a:ext cx="1285871" cy="461665"/>
          </a:xfrm>
          <a:prstGeom prst="rect">
            <a:avLst/>
          </a:prstGeom>
          <a:noFill/>
          <a:ln w="9525">
            <a:noFill/>
            <a:miter lim="800000"/>
            <a:headEnd/>
            <a:tailEnd/>
          </a:ln>
        </p:spPr>
        <p:txBody>
          <a:bodyPr wrap="square">
            <a:spAutoFit/>
          </a:bodyPr>
          <a:lstStyle/>
          <a:p>
            <a:pPr algn="r"/>
            <a:r>
              <a:rPr lang="ar-SA" sz="2400" b="1" dirty="0">
                <a:solidFill>
                  <a:srgbClr val="FF0000"/>
                </a:solidFill>
              </a:rPr>
              <a:t>أعطى</a:t>
            </a:r>
          </a:p>
        </p:txBody>
      </p:sp>
      <p:sp>
        <p:nvSpPr>
          <p:cNvPr id="15" name="مربع نص 14">
            <a:extLst>
              <a:ext uri="{FF2B5EF4-FFF2-40B4-BE49-F238E27FC236}">
                <a16:creationId xmlns:a16="http://schemas.microsoft.com/office/drawing/2014/main" id="{D5EAF14A-E8B7-4E60-8A34-318B32D03E89}"/>
              </a:ext>
            </a:extLst>
          </p:cNvPr>
          <p:cNvSpPr txBox="1">
            <a:spLocks noChangeArrowheads="1"/>
          </p:cNvSpPr>
          <p:nvPr/>
        </p:nvSpPr>
        <p:spPr bwMode="auto">
          <a:xfrm>
            <a:off x="3141625" y="2402882"/>
            <a:ext cx="1285871" cy="461665"/>
          </a:xfrm>
          <a:prstGeom prst="rect">
            <a:avLst/>
          </a:prstGeom>
          <a:noFill/>
          <a:ln w="9525">
            <a:noFill/>
            <a:miter lim="800000"/>
            <a:headEnd/>
            <a:tailEnd/>
          </a:ln>
        </p:spPr>
        <p:txBody>
          <a:bodyPr wrap="square">
            <a:spAutoFit/>
          </a:bodyPr>
          <a:lstStyle/>
          <a:p>
            <a:pPr algn="r"/>
            <a:r>
              <a:rPr lang="ar-SA" sz="2400" b="1" dirty="0">
                <a:solidFill>
                  <a:srgbClr val="FF0000"/>
                </a:solidFill>
              </a:rPr>
              <a:t>رباعي</a:t>
            </a:r>
          </a:p>
        </p:txBody>
      </p:sp>
      <p:sp>
        <p:nvSpPr>
          <p:cNvPr id="16" name="مربع نص 15">
            <a:extLst>
              <a:ext uri="{FF2B5EF4-FFF2-40B4-BE49-F238E27FC236}">
                <a16:creationId xmlns:a16="http://schemas.microsoft.com/office/drawing/2014/main" id="{5A56E95F-8D74-452D-83B7-279512C9F0AD}"/>
              </a:ext>
            </a:extLst>
          </p:cNvPr>
          <p:cNvSpPr txBox="1">
            <a:spLocks noChangeArrowheads="1"/>
          </p:cNvSpPr>
          <p:nvPr/>
        </p:nvSpPr>
        <p:spPr bwMode="auto">
          <a:xfrm>
            <a:off x="1452211" y="2413869"/>
            <a:ext cx="1285871" cy="461665"/>
          </a:xfrm>
          <a:prstGeom prst="rect">
            <a:avLst/>
          </a:prstGeom>
          <a:noFill/>
          <a:ln w="9525">
            <a:noFill/>
            <a:miter lim="800000"/>
            <a:headEnd/>
            <a:tailEnd/>
          </a:ln>
        </p:spPr>
        <p:txBody>
          <a:bodyPr wrap="square">
            <a:spAutoFit/>
          </a:bodyPr>
          <a:lstStyle/>
          <a:p>
            <a:pPr algn="r"/>
            <a:r>
              <a:rPr lang="ar-SA" sz="2400" b="1" dirty="0">
                <a:solidFill>
                  <a:srgbClr val="FF0000"/>
                </a:solidFill>
              </a:rPr>
              <a:t>قطع</a:t>
            </a:r>
          </a:p>
        </p:txBody>
      </p:sp>
      <p:sp>
        <p:nvSpPr>
          <p:cNvPr id="17" name="مربع نص 16">
            <a:extLst>
              <a:ext uri="{FF2B5EF4-FFF2-40B4-BE49-F238E27FC236}">
                <a16:creationId xmlns:a16="http://schemas.microsoft.com/office/drawing/2014/main" id="{99815434-9863-4908-9AEC-CA027B4BB95A}"/>
              </a:ext>
            </a:extLst>
          </p:cNvPr>
          <p:cNvSpPr txBox="1">
            <a:spLocks noChangeArrowheads="1"/>
          </p:cNvSpPr>
          <p:nvPr/>
        </p:nvSpPr>
        <p:spPr bwMode="auto">
          <a:xfrm>
            <a:off x="2120179" y="4292369"/>
            <a:ext cx="5357837" cy="461665"/>
          </a:xfrm>
          <a:prstGeom prst="rect">
            <a:avLst/>
          </a:prstGeom>
          <a:noFill/>
          <a:ln w="9525">
            <a:noFill/>
            <a:miter lim="800000"/>
            <a:headEnd/>
            <a:tailEnd/>
          </a:ln>
        </p:spPr>
        <p:txBody>
          <a:bodyPr wrap="square">
            <a:spAutoFit/>
          </a:bodyPr>
          <a:lstStyle/>
          <a:p>
            <a:pPr algn="r"/>
            <a:r>
              <a:rPr lang="ar-SA" sz="2400" b="1" dirty="0">
                <a:solidFill>
                  <a:srgbClr val="0000FF"/>
                </a:solidFill>
              </a:rPr>
              <a:t>لأنها وقعت بين علمين الثاني أب للأول </a:t>
            </a:r>
          </a:p>
        </p:txBody>
      </p:sp>
      <p:sp>
        <p:nvSpPr>
          <p:cNvPr id="18" name="مربع نص 17">
            <a:extLst>
              <a:ext uri="{FF2B5EF4-FFF2-40B4-BE49-F238E27FC236}">
                <a16:creationId xmlns:a16="http://schemas.microsoft.com/office/drawing/2014/main" id="{DE42812E-7ADF-4B5C-96F0-CA631D3405F8}"/>
              </a:ext>
            </a:extLst>
          </p:cNvPr>
          <p:cNvSpPr txBox="1">
            <a:spLocks noChangeArrowheads="1"/>
          </p:cNvSpPr>
          <p:nvPr/>
        </p:nvSpPr>
        <p:spPr bwMode="auto">
          <a:xfrm>
            <a:off x="2178835" y="5135967"/>
            <a:ext cx="5357837" cy="461665"/>
          </a:xfrm>
          <a:prstGeom prst="rect">
            <a:avLst/>
          </a:prstGeom>
          <a:noFill/>
          <a:ln w="9525">
            <a:noFill/>
            <a:miter lim="800000"/>
            <a:headEnd/>
            <a:tailEnd/>
          </a:ln>
        </p:spPr>
        <p:txBody>
          <a:bodyPr wrap="square">
            <a:spAutoFit/>
          </a:bodyPr>
          <a:lstStyle/>
          <a:p>
            <a:pPr algn="r"/>
            <a:r>
              <a:rPr lang="ar-SA" sz="2400" b="1" dirty="0">
                <a:solidFill>
                  <a:srgbClr val="0000FF"/>
                </a:solidFill>
              </a:rPr>
              <a:t>لأنها وقعت أول السطر</a:t>
            </a:r>
          </a:p>
        </p:txBody>
      </p:sp>
      <p:sp>
        <p:nvSpPr>
          <p:cNvPr id="19" name="مربع نص 18">
            <a:extLst>
              <a:ext uri="{FF2B5EF4-FFF2-40B4-BE49-F238E27FC236}">
                <a16:creationId xmlns:a16="http://schemas.microsoft.com/office/drawing/2014/main" id="{E23BFA24-EDE7-43FC-92D9-9035A56BA0FF}"/>
              </a:ext>
            </a:extLst>
          </p:cNvPr>
          <p:cNvSpPr txBox="1">
            <a:spLocks noChangeArrowheads="1"/>
          </p:cNvSpPr>
          <p:nvPr/>
        </p:nvSpPr>
        <p:spPr bwMode="auto">
          <a:xfrm>
            <a:off x="2178835" y="6021361"/>
            <a:ext cx="5357837" cy="461665"/>
          </a:xfrm>
          <a:prstGeom prst="rect">
            <a:avLst/>
          </a:prstGeom>
          <a:noFill/>
          <a:ln w="9525">
            <a:noFill/>
            <a:miter lim="800000"/>
            <a:headEnd/>
            <a:tailEnd/>
          </a:ln>
        </p:spPr>
        <p:txBody>
          <a:bodyPr wrap="square">
            <a:spAutoFit/>
          </a:bodyPr>
          <a:lstStyle/>
          <a:p>
            <a:pPr algn="r"/>
            <a:r>
              <a:rPr lang="ar-SA" sz="2400" b="1" dirty="0">
                <a:solidFill>
                  <a:srgbClr val="0000FF"/>
                </a:solidFill>
              </a:rPr>
              <a:t>لأنها وقعت بين علمين الثاني أب للأول </a:t>
            </a:r>
          </a:p>
        </p:txBody>
      </p:sp>
      <p:sp>
        <p:nvSpPr>
          <p:cNvPr id="20" name="مستطيل: زوايا مستديرة 19">
            <a:extLst>
              <a:ext uri="{FF2B5EF4-FFF2-40B4-BE49-F238E27FC236}">
                <a16:creationId xmlns:a16="http://schemas.microsoft.com/office/drawing/2014/main" id="{6D13F6B3-5D67-4D75-B2AE-1D231F1EDE95}"/>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٦٤</a:t>
            </a:r>
          </a:p>
        </p:txBody>
      </p:sp>
      <p:sp>
        <p:nvSpPr>
          <p:cNvPr id="21" name="مستطيل: زوايا مستديرة 20">
            <a:extLst>
              <a:ext uri="{FF2B5EF4-FFF2-40B4-BE49-F238E27FC236}">
                <a16:creationId xmlns:a16="http://schemas.microsoft.com/office/drawing/2014/main" id="{E18DE321-18FF-4079-BDD7-4724A3E75A8C}"/>
              </a:ext>
            </a:extLst>
          </p:cNvPr>
          <p:cNvSpPr/>
          <p:nvPr/>
        </p:nvSpPr>
        <p:spPr>
          <a:xfrm>
            <a:off x="117488" y="2356798"/>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٦٣</a:t>
            </a:r>
          </a:p>
        </p:txBody>
      </p:sp>
    </p:spTree>
    <p:extLst>
      <p:ext uri="{BB962C8B-B14F-4D97-AF65-F5344CB8AC3E}">
        <p14:creationId xmlns:p14="http://schemas.microsoft.com/office/powerpoint/2010/main" val="112537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5"/>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5"/>
                                        </p:tgtEl>
                                        <p:attrNameLst>
                                          <p:attrName>ppt_y</p:attrName>
                                        </p:attrNameLst>
                                      </p:cBhvr>
                                      <p:tavLst>
                                        <p:tav tm="0">
                                          <p:val>
                                            <p:strVal val="#ppt_y"/>
                                          </p:val>
                                        </p:tav>
                                        <p:tav tm="100000">
                                          <p:val>
                                            <p:strVal val="#ppt_y"/>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8" presetClass="entr" presetSubtype="0" accel="5000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6" dur="1000" fill="hold"/>
                                        <p:tgtEl>
                                          <p:spTgt spid="6"/>
                                        </p:tgtEl>
                                        <p:attrNameLst>
                                          <p:attrName>ppt_x</p:attrName>
                                        </p:attrNameLst>
                                      </p:cBhvr>
                                      <p:tavLst>
                                        <p:tav tm="0">
                                          <p:val>
                                            <p:fltVal val="-1"/>
                                          </p:val>
                                        </p:tav>
                                        <p:tav tm="50000">
                                          <p:val>
                                            <p:fltVal val="0.95"/>
                                          </p:val>
                                        </p:tav>
                                        <p:tav tm="100000">
                                          <p:val>
                                            <p:strVal val="#ppt_x"/>
                                          </p:val>
                                        </p:tav>
                                      </p:tavLst>
                                    </p:anim>
                                    <p:anim calcmode="lin" valueType="num">
                                      <p:cBhvr>
                                        <p:cTn id="17" dur="1000" fill="hold"/>
                                        <p:tgtEl>
                                          <p:spTgt spid="6"/>
                                        </p:tgtEl>
                                        <p:attrNameLst>
                                          <p:attrName>ppt_y</p:attrName>
                                        </p:attrNameLst>
                                      </p:cBhvr>
                                      <p:tavLst>
                                        <p:tav tm="0">
                                          <p:val>
                                            <p:strVal val="#ppt_y"/>
                                          </p:val>
                                        </p:tav>
                                        <p:tav tm="100000">
                                          <p:val>
                                            <p:strVal val="#ppt_y"/>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8" presetClass="entr" presetSubtype="0" accel="5000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4" dur="1000" fill="hold"/>
                                        <p:tgtEl>
                                          <p:spTgt spid="7"/>
                                        </p:tgtEl>
                                        <p:attrNameLst>
                                          <p:attrName>ppt_x</p:attrName>
                                        </p:attrNameLst>
                                      </p:cBhvr>
                                      <p:tavLst>
                                        <p:tav tm="0">
                                          <p:val>
                                            <p:fltVal val="-1"/>
                                          </p:val>
                                        </p:tav>
                                        <p:tav tm="50000">
                                          <p:val>
                                            <p:fltVal val="0.95"/>
                                          </p:val>
                                        </p:tav>
                                        <p:tav tm="100000">
                                          <p:val>
                                            <p:strVal val="#ppt_x"/>
                                          </p:val>
                                        </p:tav>
                                      </p:tavLst>
                                    </p:anim>
                                    <p:anim calcmode="lin" valueType="num">
                                      <p:cBhvr>
                                        <p:cTn id="25" dur="1000" fill="hold"/>
                                        <p:tgtEl>
                                          <p:spTgt spid="7"/>
                                        </p:tgtEl>
                                        <p:attrNameLst>
                                          <p:attrName>ppt_y</p:attrName>
                                        </p:attrNameLst>
                                      </p:cBhvr>
                                      <p:tavLst>
                                        <p:tav tm="0">
                                          <p:val>
                                            <p:strVal val="#ppt_y"/>
                                          </p:val>
                                        </p:tav>
                                        <p:tav tm="100000">
                                          <p:val>
                                            <p:strVal val="#ppt_y"/>
                                          </p:val>
                                        </p:tav>
                                      </p:tavLst>
                                    </p:anim>
                                    <p:animEffect transition="in" filter="fade">
                                      <p:cBhvr>
                                        <p:cTn id="26" dur="1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48" presetClass="entr" presetSubtype="0" accel="5000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2" dur="1000" fill="hold"/>
                                        <p:tgtEl>
                                          <p:spTgt spid="8"/>
                                        </p:tgtEl>
                                        <p:attrNameLst>
                                          <p:attrName>ppt_x</p:attrName>
                                        </p:attrNameLst>
                                      </p:cBhvr>
                                      <p:tavLst>
                                        <p:tav tm="0">
                                          <p:val>
                                            <p:fltVal val="-1"/>
                                          </p:val>
                                        </p:tav>
                                        <p:tav tm="50000">
                                          <p:val>
                                            <p:fltVal val="0.95"/>
                                          </p:val>
                                        </p:tav>
                                        <p:tav tm="100000">
                                          <p:val>
                                            <p:strVal val="#ppt_x"/>
                                          </p:val>
                                        </p:tav>
                                      </p:tavLst>
                                    </p:anim>
                                    <p:anim calcmode="lin" valueType="num">
                                      <p:cBhvr>
                                        <p:cTn id="33" dur="1000" fill="hold"/>
                                        <p:tgtEl>
                                          <p:spTgt spid="8"/>
                                        </p:tgtEl>
                                        <p:attrNameLst>
                                          <p:attrName>ppt_y</p:attrName>
                                        </p:attrNameLst>
                                      </p:cBhvr>
                                      <p:tavLst>
                                        <p:tav tm="0">
                                          <p:val>
                                            <p:strVal val="#ppt_y"/>
                                          </p:val>
                                        </p:tav>
                                        <p:tav tm="100000">
                                          <p:val>
                                            <p:strVal val="#ppt_y"/>
                                          </p:val>
                                        </p:tav>
                                      </p:tavLst>
                                    </p:anim>
                                    <p:animEffect transition="in" filter="fade">
                                      <p:cBhvr>
                                        <p:cTn id="34" dur="1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8" presetClass="entr" presetSubtype="0" accel="5000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0" dur="1000" fill="hold"/>
                                        <p:tgtEl>
                                          <p:spTgt spid="9"/>
                                        </p:tgtEl>
                                        <p:attrNameLst>
                                          <p:attrName>ppt_x</p:attrName>
                                        </p:attrNameLst>
                                      </p:cBhvr>
                                      <p:tavLst>
                                        <p:tav tm="0">
                                          <p:val>
                                            <p:fltVal val="-1"/>
                                          </p:val>
                                        </p:tav>
                                        <p:tav tm="50000">
                                          <p:val>
                                            <p:fltVal val="0.95"/>
                                          </p:val>
                                        </p:tav>
                                        <p:tav tm="100000">
                                          <p:val>
                                            <p:strVal val="#ppt_x"/>
                                          </p:val>
                                        </p:tav>
                                      </p:tavLst>
                                    </p:anim>
                                    <p:anim calcmode="lin" valueType="num">
                                      <p:cBhvr>
                                        <p:cTn id="41" dur="1000" fill="hold"/>
                                        <p:tgtEl>
                                          <p:spTgt spid="9"/>
                                        </p:tgtEl>
                                        <p:attrNameLst>
                                          <p:attrName>ppt_y</p:attrName>
                                        </p:attrNameLst>
                                      </p:cBhvr>
                                      <p:tavLst>
                                        <p:tav tm="0">
                                          <p:val>
                                            <p:strVal val="#ppt_y"/>
                                          </p:val>
                                        </p:tav>
                                        <p:tav tm="100000">
                                          <p:val>
                                            <p:strVal val="#ppt_y"/>
                                          </p:val>
                                        </p:tav>
                                      </p:tavLst>
                                    </p:anim>
                                    <p:animEffect transition="in" filter="fade">
                                      <p:cBhvr>
                                        <p:cTn id="42" dur="1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48" presetClass="entr" presetSubtype="0" accel="5000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1000" fill="hold"/>
                                        <p:tgtEl>
                                          <p:spTgt spid="1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8" dur="1000" fill="hold"/>
                                        <p:tgtEl>
                                          <p:spTgt spid="10"/>
                                        </p:tgtEl>
                                        <p:attrNameLst>
                                          <p:attrName>ppt_x</p:attrName>
                                        </p:attrNameLst>
                                      </p:cBhvr>
                                      <p:tavLst>
                                        <p:tav tm="0">
                                          <p:val>
                                            <p:fltVal val="-1"/>
                                          </p:val>
                                        </p:tav>
                                        <p:tav tm="50000">
                                          <p:val>
                                            <p:fltVal val="0.95"/>
                                          </p:val>
                                        </p:tav>
                                        <p:tav tm="100000">
                                          <p:val>
                                            <p:strVal val="#ppt_x"/>
                                          </p:val>
                                        </p:tav>
                                      </p:tavLst>
                                    </p:anim>
                                    <p:anim calcmode="lin" valueType="num">
                                      <p:cBhvr>
                                        <p:cTn id="49" dur="1000" fill="hold"/>
                                        <p:tgtEl>
                                          <p:spTgt spid="10"/>
                                        </p:tgtEl>
                                        <p:attrNameLst>
                                          <p:attrName>ppt_y</p:attrName>
                                        </p:attrNameLst>
                                      </p:cBhvr>
                                      <p:tavLst>
                                        <p:tav tm="0">
                                          <p:val>
                                            <p:strVal val="#ppt_y"/>
                                          </p:val>
                                        </p:tav>
                                        <p:tav tm="100000">
                                          <p:val>
                                            <p:strVal val="#ppt_y"/>
                                          </p:val>
                                        </p:tav>
                                      </p:tavLst>
                                    </p:anim>
                                    <p:animEffect transition="in" filter="fade">
                                      <p:cBhvr>
                                        <p:cTn id="50" dur="10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48" presetClass="entr" presetSubtype="0" accel="5000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1000" fill="hold"/>
                                        <p:tgtEl>
                                          <p:spTgt spid="11"/>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56" dur="1000" fill="hold"/>
                                        <p:tgtEl>
                                          <p:spTgt spid="11"/>
                                        </p:tgtEl>
                                        <p:attrNameLst>
                                          <p:attrName>ppt_x</p:attrName>
                                        </p:attrNameLst>
                                      </p:cBhvr>
                                      <p:tavLst>
                                        <p:tav tm="0">
                                          <p:val>
                                            <p:fltVal val="-1"/>
                                          </p:val>
                                        </p:tav>
                                        <p:tav tm="50000">
                                          <p:val>
                                            <p:fltVal val="0.95"/>
                                          </p:val>
                                        </p:tav>
                                        <p:tav tm="100000">
                                          <p:val>
                                            <p:strVal val="#ppt_x"/>
                                          </p:val>
                                        </p:tav>
                                      </p:tavLst>
                                    </p:anim>
                                    <p:anim calcmode="lin" valueType="num">
                                      <p:cBhvr>
                                        <p:cTn id="57" dur="1000" fill="hold"/>
                                        <p:tgtEl>
                                          <p:spTgt spid="11"/>
                                        </p:tgtEl>
                                        <p:attrNameLst>
                                          <p:attrName>ppt_y</p:attrName>
                                        </p:attrNameLst>
                                      </p:cBhvr>
                                      <p:tavLst>
                                        <p:tav tm="0">
                                          <p:val>
                                            <p:strVal val="#ppt_y"/>
                                          </p:val>
                                        </p:tav>
                                        <p:tav tm="100000">
                                          <p:val>
                                            <p:strVal val="#ppt_y"/>
                                          </p:val>
                                        </p:tav>
                                      </p:tavLst>
                                    </p:anim>
                                    <p:animEffect transition="in" filter="fade">
                                      <p:cBhvr>
                                        <p:cTn id="58" dur="10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48" presetClass="entr" presetSubtype="0" accel="5000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1000" fill="hold"/>
                                        <p:tgtEl>
                                          <p:spTgt spid="1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64" dur="1000" fill="hold"/>
                                        <p:tgtEl>
                                          <p:spTgt spid="12"/>
                                        </p:tgtEl>
                                        <p:attrNameLst>
                                          <p:attrName>ppt_x</p:attrName>
                                        </p:attrNameLst>
                                      </p:cBhvr>
                                      <p:tavLst>
                                        <p:tav tm="0">
                                          <p:val>
                                            <p:fltVal val="-1"/>
                                          </p:val>
                                        </p:tav>
                                        <p:tav tm="50000">
                                          <p:val>
                                            <p:fltVal val="0.95"/>
                                          </p:val>
                                        </p:tav>
                                        <p:tav tm="100000">
                                          <p:val>
                                            <p:strVal val="#ppt_x"/>
                                          </p:val>
                                        </p:tav>
                                      </p:tavLst>
                                    </p:anim>
                                    <p:anim calcmode="lin" valueType="num">
                                      <p:cBhvr>
                                        <p:cTn id="65" dur="1000" fill="hold"/>
                                        <p:tgtEl>
                                          <p:spTgt spid="12"/>
                                        </p:tgtEl>
                                        <p:attrNameLst>
                                          <p:attrName>ppt_y</p:attrName>
                                        </p:attrNameLst>
                                      </p:cBhvr>
                                      <p:tavLst>
                                        <p:tav tm="0">
                                          <p:val>
                                            <p:strVal val="#ppt_y"/>
                                          </p:val>
                                        </p:tav>
                                        <p:tav tm="100000">
                                          <p:val>
                                            <p:strVal val="#ppt_y"/>
                                          </p:val>
                                        </p:tav>
                                      </p:tavLst>
                                    </p:anim>
                                    <p:animEffect transition="in" filter="fade">
                                      <p:cBhvr>
                                        <p:cTn id="66" dur="1000"/>
                                        <p:tgtEl>
                                          <p:spTgt spid="12"/>
                                        </p:tgtEl>
                                      </p:cBhvr>
                                    </p:animEffect>
                                  </p:childTnLst>
                                </p:cTn>
                              </p:par>
                            </p:childTnLst>
                          </p:cTn>
                        </p:par>
                      </p:childTnLst>
                    </p:cTn>
                  </p:par>
                  <p:par>
                    <p:cTn id="67" fill="hold">
                      <p:stCondLst>
                        <p:cond delay="indefinite"/>
                      </p:stCondLst>
                      <p:childTnLst>
                        <p:par>
                          <p:cTn id="68" fill="hold">
                            <p:stCondLst>
                              <p:cond delay="0"/>
                            </p:stCondLst>
                            <p:childTnLst>
                              <p:par>
                                <p:cTn id="69" presetID="48" presetClass="entr" presetSubtype="0" accel="50000"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anim calcmode="lin" valueType="num">
                                      <p:cBhvr>
                                        <p:cTn id="71" dur="1000" fill="hold"/>
                                        <p:tgtEl>
                                          <p:spTgt spid="13"/>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72" dur="1000" fill="hold"/>
                                        <p:tgtEl>
                                          <p:spTgt spid="13"/>
                                        </p:tgtEl>
                                        <p:attrNameLst>
                                          <p:attrName>ppt_x</p:attrName>
                                        </p:attrNameLst>
                                      </p:cBhvr>
                                      <p:tavLst>
                                        <p:tav tm="0">
                                          <p:val>
                                            <p:fltVal val="-1"/>
                                          </p:val>
                                        </p:tav>
                                        <p:tav tm="50000">
                                          <p:val>
                                            <p:fltVal val="0.95"/>
                                          </p:val>
                                        </p:tav>
                                        <p:tav tm="100000">
                                          <p:val>
                                            <p:strVal val="#ppt_x"/>
                                          </p:val>
                                        </p:tav>
                                      </p:tavLst>
                                    </p:anim>
                                    <p:anim calcmode="lin" valueType="num">
                                      <p:cBhvr>
                                        <p:cTn id="73" dur="1000" fill="hold"/>
                                        <p:tgtEl>
                                          <p:spTgt spid="13"/>
                                        </p:tgtEl>
                                        <p:attrNameLst>
                                          <p:attrName>ppt_y</p:attrName>
                                        </p:attrNameLst>
                                      </p:cBhvr>
                                      <p:tavLst>
                                        <p:tav tm="0">
                                          <p:val>
                                            <p:strVal val="#ppt_y"/>
                                          </p:val>
                                        </p:tav>
                                        <p:tav tm="100000">
                                          <p:val>
                                            <p:strVal val="#ppt_y"/>
                                          </p:val>
                                        </p:tav>
                                      </p:tavLst>
                                    </p:anim>
                                    <p:animEffect transition="in" filter="fade">
                                      <p:cBhvr>
                                        <p:cTn id="74" dur="1000"/>
                                        <p:tgtEl>
                                          <p:spTgt spid="13"/>
                                        </p:tgtEl>
                                      </p:cBhvr>
                                    </p:animEffect>
                                  </p:childTnLst>
                                </p:cTn>
                              </p:par>
                            </p:childTnLst>
                          </p:cTn>
                        </p:par>
                      </p:childTnLst>
                    </p:cTn>
                  </p:par>
                  <p:par>
                    <p:cTn id="75" fill="hold">
                      <p:stCondLst>
                        <p:cond delay="indefinite"/>
                      </p:stCondLst>
                      <p:childTnLst>
                        <p:par>
                          <p:cTn id="76" fill="hold">
                            <p:stCondLst>
                              <p:cond delay="0"/>
                            </p:stCondLst>
                            <p:childTnLst>
                              <p:par>
                                <p:cTn id="77" presetID="48" presetClass="entr" presetSubtype="0" accel="50000"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p:cTn id="79" dur="1000" fill="hold"/>
                                        <p:tgtEl>
                                          <p:spTgt spid="1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0" dur="1000" fill="hold"/>
                                        <p:tgtEl>
                                          <p:spTgt spid="14"/>
                                        </p:tgtEl>
                                        <p:attrNameLst>
                                          <p:attrName>ppt_x</p:attrName>
                                        </p:attrNameLst>
                                      </p:cBhvr>
                                      <p:tavLst>
                                        <p:tav tm="0">
                                          <p:val>
                                            <p:fltVal val="-1"/>
                                          </p:val>
                                        </p:tav>
                                        <p:tav tm="50000">
                                          <p:val>
                                            <p:fltVal val="0.95"/>
                                          </p:val>
                                        </p:tav>
                                        <p:tav tm="100000">
                                          <p:val>
                                            <p:strVal val="#ppt_x"/>
                                          </p:val>
                                        </p:tav>
                                      </p:tavLst>
                                    </p:anim>
                                    <p:anim calcmode="lin" valueType="num">
                                      <p:cBhvr>
                                        <p:cTn id="81" dur="1000" fill="hold"/>
                                        <p:tgtEl>
                                          <p:spTgt spid="14"/>
                                        </p:tgtEl>
                                        <p:attrNameLst>
                                          <p:attrName>ppt_y</p:attrName>
                                        </p:attrNameLst>
                                      </p:cBhvr>
                                      <p:tavLst>
                                        <p:tav tm="0">
                                          <p:val>
                                            <p:strVal val="#ppt_y"/>
                                          </p:val>
                                        </p:tav>
                                        <p:tav tm="100000">
                                          <p:val>
                                            <p:strVal val="#ppt_y"/>
                                          </p:val>
                                        </p:tav>
                                      </p:tavLst>
                                    </p:anim>
                                    <p:animEffect transition="in" filter="fade">
                                      <p:cBhvr>
                                        <p:cTn id="82" dur="1000"/>
                                        <p:tgtEl>
                                          <p:spTgt spid="14"/>
                                        </p:tgtEl>
                                      </p:cBhvr>
                                    </p:animEffect>
                                  </p:childTnLst>
                                </p:cTn>
                              </p:par>
                            </p:childTnLst>
                          </p:cTn>
                        </p:par>
                      </p:childTnLst>
                    </p:cTn>
                  </p:par>
                  <p:par>
                    <p:cTn id="83" fill="hold">
                      <p:stCondLst>
                        <p:cond delay="indefinite"/>
                      </p:stCondLst>
                      <p:childTnLst>
                        <p:par>
                          <p:cTn id="84" fill="hold">
                            <p:stCondLst>
                              <p:cond delay="0"/>
                            </p:stCondLst>
                            <p:childTnLst>
                              <p:par>
                                <p:cTn id="85" presetID="48" presetClass="entr" presetSubtype="0" accel="50000" fill="hold" grpId="0" nodeType="clickEffect">
                                  <p:stCondLst>
                                    <p:cond delay="0"/>
                                  </p:stCondLst>
                                  <p:childTnLst>
                                    <p:set>
                                      <p:cBhvr>
                                        <p:cTn id="86" dur="1" fill="hold">
                                          <p:stCondLst>
                                            <p:cond delay="0"/>
                                          </p:stCondLst>
                                        </p:cTn>
                                        <p:tgtEl>
                                          <p:spTgt spid="15"/>
                                        </p:tgtEl>
                                        <p:attrNameLst>
                                          <p:attrName>style.visibility</p:attrName>
                                        </p:attrNameLst>
                                      </p:cBhvr>
                                      <p:to>
                                        <p:strVal val="visible"/>
                                      </p:to>
                                    </p:set>
                                    <p:anim calcmode="lin" valueType="num">
                                      <p:cBhvr>
                                        <p:cTn id="87" dur="1000" fill="hold"/>
                                        <p:tgtEl>
                                          <p:spTgt spid="1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8" dur="1000" fill="hold"/>
                                        <p:tgtEl>
                                          <p:spTgt spid="15"/>
                                        </p:tgtEl>
                                        <p:attrNameLst>
                                          <p:attrName>ppt_x</p:attrName>
                                        </p:attrNameLst>
                                      </p:cBhvr>
                                      <p:tavLst>
                                        <p:tav tm="0">
                                          <p:val>
                                            <p:fltVal val="-1"/>
                                          </p:val>
                                        </p:tav>
                                        <p:tav tm="50000">
                                          <p:val>
                                            <p:fltVal val="0.95"/>
                                          </p:val>
                                        </p:tav>
                                        <p:tav tm="100000">
                                          <p:val>
                                            <p:strVal val="#ppt_x"/>
                                          </p:val>
                                        </p:tav>
                                      </p:tavLst>
                                    </p:anim>
                                    <p:anim calcmode="lin" valueType="num">
                                      <p:cBhvr>
                                        <p:cTn id="89" dur="1000" fill="hold"/>
                                        <p:tgtEl>
                                          <p:spTgt spid="15"/>
                                        </p:tgtEl>
                                        <p:attrNameLst>
                                          <p:attrName>ppt_y</p:attrName>
                                        </p:attrNameLst>
                                      </p:cBhvr>
                                      <p:tavLst>
                                        <p:tav tm="0">
                                          <p:val>
                                            <p:strVal val="#ppt_y"/>
                                          </p:val>
                                        </p:tav>
                                        <p:tav tm="100000">
                                          <p:val>
                                            <p:strVal val="#ppt_y"/>
                                          </p:val>
                                        </p:tav>
                                      </p:tavLst>
                                    </p:anim>
                                    <p:animEffect transition="in" filter="fade">
                                      <p:cBhvr>
                                        <p:cTn id="90" dur="1000"/>
                                        <p:tgtEl>
                                          <p:spTgt spid="15"/>
                                        </p:tgtEl>
                                      </p:cBhvr>
                                    </p:animEffect>
                                  </p:childTnLst>
                                </p:cTn>
                              </p:par>
                            </p:childTnLst>
                          </p:cTn>
                        </p:par>
                      </p:childTnLst>
                    </p:cTn>
                  </p:par>
                  <p:par>
                    <p:cTn id="91" fill="hold">
                      <p:stCondLst>
                        <p:cond delay="indefinite"/>
                      </p:stCondLst>
                      <p:childTnLst>
                        <p:par>
                          <p:cTn id="92" fill="hold">
                            <p:stCondLst>
                              <p:cond delay="0"/>
                            </p:stCondLst>
                            <p:childTnLst>
                              <p:par>
                                <p:cTn id="93" presetID="48" presetClass="entr" presetSubtype="0" accel="50000" fill="hold" grpId="0" nodeType="clickEffect">
                                  <p:stCondLst>
                                    <p:cond delay="0"/>
                                  </p:stCondLst>
                                  <p:childTnLst>
                                    <p:set>
                                      <p:cBhvr>
                                        <p:cTn id="94" dur="1" fill="hold">
                                          <p:stCondLst>
                                            <p:cond delay="0"/>
                                          </p:stCondLst>
                                        </p:cTn>
                                        <p:tgtEl>
                                          <p:spTgt spid="16"/>
                                        </p:tgtEl>
                                        <p:attrNameLst>
                                          <p:attrName>style.visibility</p:attrName>
                                        </p:attrNameLst>
                                      </p:cBhvr>
                                      <p:to>
                                        <p:strVal val="visible"/>
                                      </p:to>
                                    </p:set>
                                    <p:anim calcmode="lin" valueType="num">
                                      <p:cBhvr>
                                        <p:cTn id="95" dur="1000" fill="hold"/>
                                        <p:tgtEl>
                                          <p:spTgt spid="16"/>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96" dur="1000" fill="hold"/>
                                        <p:tgtEl>
                                          <p:spTgt spid="16"/>
                                        </p:tgtEl>
                                        <p:attrNameLst>
                                          <p:attrName>ppt_x</p:attrName>
                                        </p:attrNameLst>
                                      </p:cBhvr>
                                      <p:tavLst>
                                        <p:tav tm="0">
                                          <p:val>
                                            <p:fltVal val="-1"/>
                                          </p:val>
                                        </p:tav>
                                        <p:tav tm="50000">
                                          <p:val>
                                            <p:fltVal val="0.95"/>
                                          </p:val>
                                        </p:tav>
                                        <p:tav tm="100000">
                                          <p:val>
                                            <p:strVal val="#ppt_x"/>
                                          </p:val>
                                        </p:tav>
                                      </p:tavLst>
                                    </p:anim>
                                    <p:anim calcmode="lin" valueType="num">
                                      <p:cBhvr>
                                        <p:cTn id="97" dur="1000" fill="hold"/>
                                        <p:tgtEl>
                                          <p:spTgt spid="16"/>
                                        </p:tgtEl>
                                        <p:attrNameLst>
                                          <p:attrName>ppt_y</p:attrName>
                                        </p:attrNameLst>
                                      </p:cBhvr>
                                      <p:tavLst>
                                        <p:tav tm="0">
                                          <p:val>
                                            <p:strVal val="#ppt_y"/>
                                          </p:val>
                                        </p:tav>
                                        <p:tav tm="100000">
                                          <p:val>
                                            <p:strVal val="#ppt_y"/>
                                          </p:val>
                                        </p:tav>
                                      </p:tavLst>
                                    </p:anim>
                                    <p:animEffect transition="in" filter="fade">
                                      <p:cBhvr>
                                        <p:cTn id="98" dur="1000"/>
                                        <p:tgtEl>
                                          <p:spTgt spid="16"/>
                                        </p:tgtEl>
                                      </p:cBhvr>
                                    </p:animEffect>
                                  </p:childTnLst>
                                </p:cTn>
                              </p:par>
                            </p:childTnLst>
                          </p:cTn>
                        </p:par>
                      </p:childTnLst>
                    </p:cTn>
                  </p:par>
                  <p:par>
                    <p:cTn id="99" fill="hold">
                      <p:stCondLst>
                        <p:cond delay="indefinite"/>
                      </p:stCondLst>
                      <p:childTnLst>
                        <p:par>
                          <p:cTn id="100" fill="hold">
                            <p:stCondLst>
                              <p:cond delay="0"/>
                            </p:stCondLst>
                            <p:childTnLst>
                              <p:par>
                                <p:cTn id="101" presetID="48" presetClass="entr" presetSubtype="0" accel="50000" fill="hold" grpId="0" nodeType="clickEffect">
                                  <p:stCondLst>
                                    <p:cond delay="0"/>
                                  </p:stCondLst>
                                  <p:childTnLst>
                                    <p:set>
                                      <p:cBhvr>
                                        <p:cTn id="102" dur="1" fill="hold">
                                          <p:stCondLst>
                                            <p:cond delay="0"/>
                                          </p:stCondLst>
                                        </p:cTn>
                                        <p:tgtEl>
                                          <p:spTgt spid="17"/>
                                        </p:tgtEl>
                                        <p:attrNameLst>
                                          <p:attrName>style.visibility</p:attrName>
                                        </p:attrNameLst>
                                      </p:cBhvr>
                                      <p:to>
                                        <p:strVal val="visible"/>
                                      </p:to>
                                    </p:set>
                                    <p:anim calcmode="lin" valueType="num">
                                      <p:cBhvr>
                                        <p:cTn id="103" dur="1000" fill="hold"/>
                                        <p:tgtEl>
                                          <p:spTgt spid="17"/>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04" dur="1000" fill="hold"/>
                                        <p:tgtEl>
                                          <p:spTgt spid="17"/>
                                        </p:tgtEl>
                                        <p:attrNameLst>
                                          <p:attrName>ppt_x</p:attrName>
                                        </p:attrNameLst>
                                      </p:cBhvr>
                                      <p:tavLst>
                                        <p:tav tm="0">
                                          <p:val>
                                            <p:fltVal val="-1"/>
                                          </p:val>
                                        </p:tav>
                                        <p:tav tm="50000">
                                          <p:val>
                                            <p:fltVal val="0.95"/>
                                          </p:val>
                                        </p:tav>
                                        <p:tav tm="100000">
                                          <p:val>
                                            <p:strVal val="#ppt_x"/>
                                          </p:val>
                                        </p:tav>
                                      </p:tavLst>
                                    </p:anim>
                                    <p:anim calcmode="lin" valueType="num">
                                      <p:cBhvr>
                                        <p:cTn id="105" dur="1000" fill="hold"/>
                                        <p:tgtEl>
                                          <p:spTgt spid="17"/>
                                        </p:tgtEl>
                                        <p:attrNameLst>
                                          <p:attrName>ppt_y</p:attrName>
                                        </p:attrNameLst>
                                      </p:cBhvr>
                                      <p:tavLst>
                                        <p:tav tm="0">
                                          <p:val>
                                            <p:strVal val="#ppt_y"/>
                                          </p:val>
                                        </p:tav>
                                        <p:tav tm="100000">
                                          <p:val>
                                            <p:strVal val="#ppt_y"/>
                                          </p:val>
                                        </p:tav>
                                      </p:tavLst>
                                    </p:anim>
                                    <p:animEffect transition="in" filter="fade">
                                      <p:cBhvr>
                                        <p:cTn id="106" dur="1000"/>
                                        <p:tgtEl>
                                          <p:spTgt spid="17"/>
                                        </p:tgtEl>
                                      </p:cBhvr>
                                    </p:animEffect>
                                  </p:childTnLst>
                                </p:cTn>
                              </p:par>
                            </p:childTnLst>
                          </p:cTn>
                        </p:par>
                      </p:childTnLst>
                    </p:cTn>
                  </p:par>
                  <p:par>
                    <p:cTn id="107" fill="hold">
                      <p:stCondLst>
                        <p:cond delay="indefinite"/>
                      </p:stCondLst>
                      <p:childTnLst>
                        <p:par>
                          <p:cTn id="108" fill="hold">
                            <p:stCondLst>
                              <p:cond delay="0"/>
                            </p:stCondLst>
                            <p:childTnLst>
                              <p:par>
                                <p:cTn id="109" presetID="48" presetClass="entr" presetSubtype="0" accel="50000" fill="hold" grpId="0" nodeType="clickEffect">
                                  <p:stCondLst>
                                    <p:cond delay="0"/>
                                  </p:stCondLst>
                                  <p:childTnLst>
                                    <p:set>
                                      <p:cBhvr>
                                        <p:cTn id="110" dur="1" fill="hold">
                                          <p:stCondLst>
                                            <p:cond delay="0"/>
                                          </p:stCondLst>
                                        </p:cTn>
                                        <p:tgtEl>
                                          <p:spTgt spid="18"/>
                                        </p:tgtEl>
                                        <p:attrNameLst>
                                          <p:attrName>style.visibility</p:attrName>
                                        </p:attrNameLst>
                                      </p:cBhvr>
                                      <p:to>
                                        <p:strVal val="visible"/>
                                      </p:to>
                                    </p:set>
                                    <p:anim calcmode="lin" valueType="num">
                                      <p:cBhvr>
                                        <p:cTn id="111" dur="1000" fill="hold"/>
                                        <p:tgtEl>
                                          <p:spTgt spid="1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12" dur="1000" fill="hold"/>
                                        <p:tgtEl>
                                          <p:spTgt spid="18"/>
                                        </p:tgtEl>
                                        <p:attrNameLst>
                                          <p:attrName>ppt_x</p:attrName>
                                        </p:attrNameLst>
                                      </p:cBhvr>
                                      <p:tavLst>
                                        <p:tav tm="0">
                                          <p:val>
                                            <p:fltVal val="-1"/>
                                          </p:val>
                                        </p:tav>
                                        <p:tav tm="50000">
                                          <p:val>
                                            <p:fltVal val="0.95"/>
                                          </p:val>
                                        </p:tav>
                                        <p:tav tm="100000">
                                          <p:val>
                                            <p:strVal val="#ppt_x"/>
                                          </p:val>
                                        </p:tav>
                                      </p:tavLst>
                                    </p:anim>
                                    <p:anim calcmode="lin" valueType="num">
                                      <p:cBhvr>
                                        <p:cTn id="113" dur="1000" fill="hold"/>
                                        <p:tgtEl>
                                          <p:spTgt spid="18"/>
                                        </p:tgtEl>
                                        <p:attrNameLst>
                                          <p:attrName>ppt_y</p:attrName>
                                        </p:attrNameLst>
                                      </p:cBhvr>
                                      <p:tavLst>
                                        <p:tav tm="0">
                                          <p:val>
                                            <p:strVal val="#ppt_y"/>
                                          </p:val>
                                        </p:tav>
                                        <p:tav tm="100000">
                                          <p:val>
                                            <p:strVal val="#ppt_y"/>
                                          </p:val>
                                        </p:tav>
                                      </p:tavLst>
                                    </p:anim>
                                    <p:animEffect transition="in" filter="fade">
                                      <p:cBhvr>
                                        <p:cTn id="114" dur="1000"/>
                                        <p:tgtEl>
                                          <p:spTgt spid="18"/>
                                        </p:tgtEl>
                                      </p:cBhvr>
                                    </p:animEffect>
                                  </p:childTnLst>
                                </p:cTn>
                              </p:par>
                            </p:childTnLst>
                          </p:cTn>
                        </p:par>
                      </p:childTnLst>
                    </p:cTn>
                  </p:par>
                  <p:par>
                    <p:cTn id="115" fill="hold">
                      <p:stCondLst>
                        <p:cond delay="indefinite"/>
                      </p:stCondLst>
                      <p:childTnLst>
                        <p:par>
                          <p:cTn id="116" fill="hold">
                            <p:stCondLst>
                              <p:cond delay="0"/>
                            </p:stCondLst>
                            <p:childTnLst>
                              <p:par>
                                <p:cTn id="117" presetID="48" presetClass="entr" presetSubtype="0" accel="50000" fill="hold" grpId="0" nodeType="clickEffect">
                                  <p:stCondLst>
                                    <p:cond delay="0"/>
                                  </p:stCondLst>
                                  <p:childTnLst>
                                    <p:set>
                                      <p:cBhvr>
                                        <p:cTn id="118" dur="1" fill="hold">
                                          <p:stCondLst>
                                            <p:cond delay="0"/>
                                          </p:stCondLst>
                                        </p:cTn>
                                        <p:tgtEl>
                                          <p:spTgt spid="19"/>
                                        </p:tgtEl>
                                        <p:attrNameLst>
                                          <p:attrName>style.visibility</p:attrName>
                                        </p:attrNameLst>
                                      </p:cBhvr>
                                      <p:to>
                                        <p:strVal val="visible"/>
                                      </p:to>
                                    </p:set>
                                    <p:anim calcmode="lin" valueType="num">
                                      <p:cBhvr>
                                        <p:cTn id="119" dur="1000" fill="hold"/>
                                        <p:tgtEl>
                                          <p:spTgt spid="19"/>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20" dur="1000" fill="hold"/>
                                        <p:tgtEl>
                                          <p:spTgt spid="19"/>
                                        </p:tgtEl>
                                        <p:attrNameLst>
                                          <p:attrName>ppt_x</p:attrName>
                                        </p:attrNameLst>
                                      </p:cBhvr>
                                      <p:tavLst>
                                        <p:tav tm="0">
                                          <p:val>
                                            <p:fltVal val="-1"/>
                                          </p:val>
                                        </p:tav>
                                        <p:tav tm="50000">
                                          <p:val>
                                            <p:fltVal val="0.95"/>
                                          </p:val>
                                        </p:tav>
                                        <p:tav tm="100000">
                                          <p:val>
                                            <p:strVal val="#ppt_x"/>
                                          </p:val>
                                        </p:tav>
                                      </p:tavLst>
                                    </p:anim>
                                    <p:anim calcmode="lin" valueType="num">
                                      <p:cBhvr>
                                        <p:cTn id="121" dur="1000" fill="hold"/>
                                        <p:tgtEl>
                                          <p:spTgt spid="19"/>
                                        </p:tgtEl>
                                        <p:attrNameLst>
                                          <p:attrName>ppt_y</p:attrName>
                                        </p:attrNameLst>
                                      </p:cBhvr>
                                      <p:tavLst>
                                        <p:tav tm="0">
                                          <p:val>
                                            <p:strVal val="#ppt_y"/>
                                          </p:val>
                                        </p:tav>
                                        <p:tav tm="100000">
                                          <p:val>
                                            <p:strVal val="#ppt_y"/>
                                          </p:val>
                                        </p:tav>
                                      </p:tavLst>
                                    </p:anim>
                                    <p:animEffect transition="in" filter="fade">
                                      <p:cBhvr>
                                        <p:cTn id="12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64-064">
            <a:extLst>
              <a:ext uri="{FF2B5EF4-FFF2-40B4-BE49-F238E27FC236}">
                <a16:creationId xmlns:a16="http://schemas.microsoft.com/office/drawing/2014/main" id="{099C17E0-D6C4-4D74-9DE1-B88520DB41E2}"/>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0"/>
            <a:ext cx="9144000" cy="5502166"/>
          </a:xfrm>
          <a:prstGeom prst="rect">
            <a:avLst/>
          </a:prstGeom>
        </p:spPr>
      </p:pic>
      <p:sp>
        <p:nvSpPr>
          <p:cNvPr id="5" name="مربع نص 4">
            <a:extLst>
              <a:ext uri="{FF2B5EF4-FFF2-40B4-BE49-F238E27FC236}">
                <a16:creationId xmlns:a16="http://schemas.microsoft.com/office/drawing/2014/main" id="{76B53F93-5C3A-4478-B42D-6CB17475579E}"/>
              </a:ext>
            </a:extLst>
          </p:cNvPr>
          <p:cNvSpPr txBox="1">
            <a:spLocks noChangeArrowheads="1"/>
          </p:cNvSpPr>
          <p:nvPr/>
        </p:nvSpPr>
        <p:spPr bwMode="auto">
          <a:xfrm>
            <a:off x="2191407" y="972996"/>
            <a:ext cx="3552402" cy="461665"/>
          </a:xfrm>
          <a:prstGeom prst="rect">
            <a:avLst/>
          </a:prstGeom>
          <a:noFill/>
          <a:ln w="9525">
            <a:noFill/>
            <a:miter lim="800000"/>
            <a:headEnd/>
            <a:tailEnd/>
          </a:ln>
        </p:spPr>
        <p:txBody>
          <a:bodyPr wrap="square">
            <a:spAutoFit/>
          </a:bodyPr>
          <a:lstStyle/>
          <a:p>
            <a:pPr algn="r"/>
            <a:r>
              <a:rPr lang="ar-SA" sz="2400" b="1" dirty="0">
                <a:solidFill>
                  <a:srgbClr val="0000FF"/>
                </a:solidFill>
              </a:rPr>
              <a:t>اقترب وقت الصلاة</a:t>
            </a:r>
          </a:p>
        </p:txBody>
      </p:sp>
      <p:sp>
        <p:nvSpPr>
          <p:cNvPr id="6" name="مربع نص 5">
            <a:extLst>
              <a:ext uri="{FF2B5EF4-FFF2-40B4-BE49-F238E27FC236}">
                <a16:creationId xmlns:a16="http://schemas.microsoft.com/office/drawing/2014/main" id="{F0823AA2-B7C1-4D98-89E6-76ED3346D709}"/>
              </a:ext>
            </a:extLst>
          </p:cNvPr>
          <p:cNvSpPr txBox="1">
            <a:spLocks noChangeArrowheads="1"/>
          </p:cNvSpPr>
          <p:nvPr/>
        </p:nvSpPr>
        <p:spPr bwMode="auto">
          <a:xfrm>
            <a:off x="2191407" y="1476307"/>
            <a:ext cx="3552402" cy="461665"/>
          </a:xfrm>
          <a:prstGeom prst="rect">
            <a:avLst/>
          </a:prstGeom>
          <a:noFill/>
          <a:ln w="9525">
            <a:noFill/>
            <a:miter lim="800000"/>
            <a:headEnd/>
            <a:tailEnd/>
          </a:ln>
        </p:spPr>
        <p:txBody>
          <a:bodyPr wrap="square">
            <a:spAutoFit/>
          </a:bodyPr>
          <a:lstStyle/>
          <a:p>
            <a:pPr algn="r"/>
            <a:r>
              <a:rPr lang="ar-SA" sz="2400" b="1" dirty="0">
                <a:solidFill>
                  <a:srgbClr val="0000FF"/>
                </a:solidFill>
              </a:rPr>
              <a:t>أحمد طالب متميز</a:t>
            </a:r>
          </a:p>
        </p:txBody>
      </p:sp>
      <p:sp>
        <p:nvSpPr>
          <p:cNvPr id="7" name="مربع نص 6">
            <a:extLst>
              <a:ext uri="{FF2B5EF4-FFF2-40B4-BE49-F238E27FC236}">
                <a16:creationId xmlns:a16="http://schemas.microsoft.com/office/drawing/2014/main" id="{473341A9-64B6-489C-9CEA-EE8749AD0468}"/>
              </a:ext>
            </a:extLst>
          </p:cNvPr>
          <p:cNvSpPr txBox="1">
            <a:spLocks noChangeArrowheads="1"/>
          </p:cNvSpPr>
          <p:nvPr/>
        </p:nvSpPr>
        <p:spPr bwMode="auto">
          <a:xfrm>
            <a:off x="2004943" y="1979618"/>
            <a:ext cx="3552402" cy="461665"/>
          </a:xfrm>
          <a:prstGeom prst="rect">
            <a:avLst/>
          </a:prstGeom>
          <a:noFill/>
          <a:ln w="9525">
            <a:noFill/>
            <a:miter lim="800000"/>
            <a:headEnd/>
            <a:tailEnd/>
          </a:ln>
        </p:spPr>
        <p:txBody>
          <a:bodyPr wrap="square">
            <a:spAutoFit/>
          </a:bodyPr>
          <a:lstStyle/>
          <a:p>
            <a:pPr algn="r"/>
            <a:r>
              <a:rPr lang="ar-SA" sz="2400" b="1" dirty="0">
                <a:solidFill>
                  <a:srgbClr val="0000FF"/>
                </a:solidFill>
              </a:rPr>
              <a:t>يا بن آدم حافظ على صلاتك</a:t>
            </a:r>
          </a:p>
        </p:txBody>
      </p:sp>
      <p:sp>
        <p:nvSpPr>
          <p:cNvPr id="8" name="مستطيل: زوايا مستديرة 7">
            <a:extLst>
              <a:ext uri="{FF2B5EF4-FFF2-40B4-BE49-F238E27FC236}">
                <a16:creationId xmlns:a16="http://schemas.microsoft.com/office/drawing/2014/main" id="{1B92D48D-6544-4AA9-A365-73D51ABE02D9}"/>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٦٤</a:t>
            </a:r>
          </a:p>
        </p:txBody>
      </p:sp>
    </p:spTree>
    <p:extLst>
      <p:ext uri="{BB962C8B-B14F-4D97-AF65-F5344CB8AC3E}">
        <p14:creationId xmlns:p14="http://schemas.microsoft.com/office/powerpoint/2010/main" val="82827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5"/>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5"/>
                                        </p:tgtEl>
                                        <p:attrNameLst>
                                          <p:attrName>ppt_y</p:attrName>
                                        </p:attrNameLst>
                                      </p:cBhvr>
                                      <p:tavLst>
                                        <p:tav tm="0">
                                          <p:val>
                                            <p:strVal val="#ppt_y"/>
                                          </p:val>
                                        </p:tav>
                                        <p:tav tm="100000">
                                          <p:val>
                                            <p:strVal val="#ppt_y"/>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8" presetClass="entr" presetSubtype="0" accel="5000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6" dur="1000" fill="hold"/>
                                        <p:tgtEl>
                                          <p:spTgt spid="6"/>
                                        </p:tgtEl>
                                        <p:attrNameLst>
                                          <p:attrName>ppt_x</p:attrName>
                                        </p:attrNameLst>
                                      </p:cBhvr>
                                      <p:tavLst>
                                        <p:tav tm="0">
                                          <p:val>
                                            <p:fltVal val="-1"/>
                                          </p:val>
                                        </p:tav>
                                        <p:tav tm="50000">
                                          <p:val>
                                            <p:fltVal val="0.95"/>
                                          </p:val>
                                        </p:tav>
                                        <p:tav tm="100000">
                                          <p:val>
                                            <p:strVal val="#ppt_x"/>
                                          </p:val>
                                        </p:tav>
                                      </p:tavLst>
                                    </p:anim>
                                    <p:anim calcmode="lin" valueType="num">
                                      <p:cBhvr>
                                        <p:cTn id="17" dur="1000" fill="hold"/>
                                        <p:tgtEl>
                                          <p:spTgt spid="6"/>
                                        </p:tgtEl>
                                        <p:attrNameLst>
                                          <p:attrName>ppt_y</p:attrName>
                                        </p:attrNameLst>
                                      </p:cBhvr>
                                      <p:tavLst>
                                        <p:tav tm="0">
                                          <p:val>
                                            <p:strVal val="#ppt_y"/>
                                          </p:val>
                                        </p:tav>
                                        <p:tav tm="100000">
                                          <p:val>
                                            <p:strVal val="#ppt_y"/>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8" presetClass="entr" presetSubtype="0" accel="5000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4" dur="1000" fill="hold"/>
                                        <p:tgtEl>
                                          <p:spTgt spid="7"/>
                                        </p:tgtEl>
                                        <p:attrNameLst>
                                          <p:attrName>ppt_x</p:attrName>
                                        </p:attrNameLst>
                                      </p:cBhvr>
                                      <p:tavLst>
                                        <p:tav tm="0">
                                          <p:val>
                                            <p:fltVal val="-1"/>
                                          </p:val>
                                        </p:tav>
                                        <p:tav tm="50000">
                                          <p:val>
                                            <p:fltVal val="0.95"/>
                                          </p:val>
                                        </p:tav>
                                        <p:tav tm="100000">
                                          <p:val>
                                            <p:strVal val="#ppt_x"/>
                                          </p:val>
                                        </p:tav>
                                      </p:tavLst>
                                    </p:anim>
                                    <p:anim calcmode="lin" valueType="num">
                                      <p:cBhvr>
                                        <p:cTn id="25" dur="1000" fill="hold"/>
                                        <p:tgtEl>
                                          <p:spTgt spid="7"/>
                                        </p:tgtEl>
                                        <p:attrNameLst>
                                          <p:attrName>ppt_y</p:attrName>
                                        </p:attrNameLst>
                                      </p:cBhvr>
                                      <p:tavLst>
                                        <p:tav tm="0">
                                          <p:val>
                                            <p:strVal val="#ppt_y"/>
                                          </p:val>
                                        </p:tav>
                                        <p:tav tm="100000">
                                          <p:val>
                                            <p:strVal val="#ppt_y"/>
                                          </p:val>
                                        </p:tav>
                                      </p:tavLst>
                                    </p:anim>
                                    <p:animEffect transition="in" filter="fade">
                                      <p:cBhvr>
                                        <p:cTn id="2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51B2B991-828B-638F-156B-2CBF42FEAB6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
            <a:ext cx="9144000" cy="6883255"/>
          </a:xfrm>
          <a:prstGeom prst="rect">
            <a:avLst/>
          </a:prstGeom>
        </p:spPr>
      </p:pic>
      <p:sp>
        <p:nvSpPr>
          <p:cNvPr id="4" name="مستطيل: زوايا مستديرة 3">
            <a:extLst>
              <a:ext uri="{FF2B5EF4-FFF2-40B4-BE49-F238E27FC236}">
                <a16:creationId xmlns:a16="http://schemas.microsoft.com/office/drawing/2014/main" id="{86A48C5E-C4FF-00A7-B9F1-E1147DE6D725}"/>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١٥</a:t>
            </a:r>
          </a:p>
        </p:txBody>
      </p:sp>
      <p:sp>
        <p:nvSpPr>
          <p:cNvPr id="5" name="مربع نص 4">
            <a:extLst>
              <a:ext uri="{FF2B5EF4-FFF2-40B4-BE49-F238E27FC236}">
                <a16:creationId xmlns:a16="http://schemas.microsoft.com/office/drawing/2014/main" id="{31E97ECC-2DD5-8497-5980-BF8D9E883772}"/>
              </a:ext>
            </a:extLst>
          </p:cNvPr>
          <p:cNvSpPr txBox="1"/>
          <p:nvPr/>
        </p:nvSpPr>
        <p:spPr>
          <a:xfrm>
            <a:off x="5312226" y="88452"/>
            <a:ext cx="1320800" cy="523220"/>
          </a:xfrm>
          <a:prstGeom prst="rect">
            <a:avLst/>
          </a:prstGeom>
          <a:noFill/>
        </p:spPr>
        <p:txBody>
          <a:bodyPr wrap="square" rtlCol="1">
            <a:spAutoFit/>
          </a:bodyPr>
          <a:lstStyle/>
          <a:p>
            <a:pPr algn="r"/>
            <a:r>
              <a:rPr lang="ar-SA" sz="2800" b="1" dirty="0">
                <a:solidFill>
                  <a:srgbClr val="FF0000"/>
                </a:solidFill>
              </a:rPr>
              <a:t>شاهِدْ</a:t>
            </a:r>
          </a:p>
        </p:txBody>
      </p:sp>
      <p:sp>
        <p:nvSpPr>
          <p:cNvPr id="6" name="مربع نص 5">
            <a:extLst>
              <a:ext uri="{FF2B5EF4-FFF2-40B4-BE49-F238E27FC236}">
                <a16:creationId xmlns:a16="http://schemas.microsoft.com/office/drawing/2014/main" id="{99DE0FA4-692C-A54D-DA9A-6A07C49C2D26}"/>
              </a:ext>
            </a:extLst>
          </p:cNvPr>
          <p:cNvSpPr txBox="1"/>
          <p:nvPr/>
        </p:nvSpPr>
        <p:spPr>
          <a:xfrm>
            <a:off x="3526972" y="552248"/>
            <a:ext cx="3164113" cy="461665"/>
          </a:xfrm>
          <a:prstGeom prst="rect">
            <a:avLst/>
          </a:prstGeom>
          <a:noFill/>
        </p:spPr>
        <p:txBody>
          <a:bodyPr wrap="square" rtlCol="1">
            <a:spAutoFit/>
          </a:bodyPr>
          <a:lstStyle/>
          <a:p>
            <a:pPr algn="r"/>
            <a:r>
              <a:rPr lang="ar-SA" sz="2400" b="1" dirty="0">
                <a:solidFill>
                  <a:srgbClr val="FF0000"/>
                </a:solidFill>
              </a:rPr>
              <a:t>شاهِد </a:t>
            </a:r>
            <a:r>
              <a:rPr lang="ar-SA" sz="2400" b="1" dirty="0">
                <a:solidFill>
                  <a:srgbClr val="002060"/>
                </a:solidFill>
              </a:rPr>
              <a:t>المحاضرة</a:t>
            </a:r>
          </a:p>
        </p:txBody>
      </p:sp>
      <p:sp>
        <p:nvSpPr>
          <p:cNvPr id="7" name="مربع نص 6">
            <a:extLst>
              <a:ext uri="{FF2B5EF4-FFF2-40B4-BE49-F238E27FC236}">
                <a16:creationId xmlns:a16="http://schemas.microsoft.com/office/drawing/2014/main" id="{29C1091E-EFE6-FC81-9F2F-6F08B34A73B2}"/>
              </a:ext>
            </a:extLst>
          </p:cNvPr>
          <p:cNvSpPr txBox="1"/>
          <p:nvPr/>
        </p:nvSpPr>
        <p:spPr>
          <a:xfrm>
            <a:off x="5109028" y="1042942"/>
            <a:ext cx="1320800" cy="523220"/>
          </a:xfrm>
          <a:prstGeom prst="rect">
            <a:avLst/>
          </a:prstGeom>
          <a:noFill/>
        </p:spPr>
        <p:txBody>
          <a:bodyPr wrap="square" rtlCol="1">
            <a:spAutoFit/>
          </a:bodyPr>
          <a:lstStyle/>
          <a:p>
            <a:pPr algn="r"/>
            <a:r>
              <a:rPr lang="ar-SA" sz="2800" b="1" dirty="0">
                <a:solidFill>
                  <a:srgbClr val="FF0000"/>
                </a:solidFill>
              </a:rPr>
              <a:t>ينظرُ</a:t>
            </a:r>
          </a:p>
        </p:txBody>
      </p:sp>
      <p:sp>
        <p:nvSpPr>
          <p:cNvPr id="8" name="مربع نص 7">
            <a:extLst>
              <a:ext uri="{FF2B5EF4-FFF2-40B4-BE49-F238E27FC236}">
                <a16:creationId xmlns:a16="http://schemas.microsoft.com/office/drawing/2014/main" id="{7937B0C7-5FFA-EB3F-32F0-E250DF0C9301}"/>
              </a:ext>
            </a:extLst>
          </p:cNvPr>
          <p:cNvSpPr txBox="1"/>
          <p:nvPr/>
        </p:nvSpPr>
        <p:spPr>
          <a:xfrm>
            <a:off x="3526971" y="1534398"/>
            <a:ext cx="3164113" cy="461665"/>
          </a:xfrm>
          <a:prstGeom prst="rect">
            <a:avLst/>
          </a:prstGeom>
          <a:noFill/>
        </p:spPr>
        <p:txBody>
          <a:bodyPr wrap="square" rtlCol="1">
            <a:spAutoFit/>
          </a:bodyPr>
          <a:lstStyle/>
          <a:p>
            <a:pPr algn="r"/>
            <a:r>
              <a:rPr lang="ar-SA" sz="2400" b="1" dirty="0">
                <a:solidFill>
                  <a:srgbClr val="FF0000"/>
                </a:solidFill>
              </a:rPr>
              <a:t>ينظرُ </a:t>
            </a:r>
            <a:r>
              <a:rPr lang="ar-SA" sz="2400" b="1" dirty="0">
                <a:solidFill>
                  <a:srgbClr val="002060"/>
                </a:solidFill>
              </a:rPr>
              <a:t>محمد إلى السماء</a:t>
            </a:r>
          </a:p>
        </p:txBody>
      </p:sp>
      <p:sp>
        <p:nvSpPr>
          <p:cNvPr id="9" name="مربع نص 8">
            <a:extLst>
              <a:ext uri="{FF2B5EF4-FFF2-40B4-BE49-F238E27FC236}">
                <a16:creationId xmlns:a16="http://schemas.microsoft.com/office/drawing/2014/main" id="{EEA033B8-6E8E-71EE-F6BE-913A1148D416}"/>
              </a:ext>
            </a:extLst>
          </p:cNvPr>
          <p:cNvSpPr txBox="1"/>
          <p:nvPr/>
        </p:nvSpPr>
        <p:spPr>
          <a:xfrm>
            <a:off x="5312226" y="1964299"/>
            <a:ext cx="1320800" cy="523220"/>
          </a:xfrm>
          <a:prstGeom prst="rect">
            <a:avLst/>
          </a:prstGeom>
          <a:noFill/>
        </p:spPr>
        <p:txBody>
          <a:bodyPr wrap="square" rtlCol="1">
            <a:spAutoFit/>
          </a:bodyPr>
          <a:lstStyle/>
          <a:p>
            <a:pPr algn="r"/>
            <a:r>
              <a:rPr lang="ar-SA" sz="2800" b="1" dirty="0">
                <a:solidFill>
                  <a:srgbClr val="FF0000"/>
                </a:solidFill>
              </a:rPr>
              <a:t>انظُرْ</a:t>
            </a:r>
          </a:p>
        </p:txBody>
      </p:sp>
      <p:sp>
        <p:nvSpPr>
          <p:cNvPr id="10" name="مربع نص 9">
            <a:extLst>
              <a:ext uri="{FF2B5EF4-FFF2-40B4-BE49-F238E27FC236}">
                <a16:creationId xmlns:a16="http://schemas.microsoft.com/office/drawing/2014/main" id="{48619509-1191-9CCD-19EC-0DAD1A9C01EB}"/>
              </a:ext>
            </a:extLst>
          </p:cNvPr>
          <p:cNvSpPr txBox="1"/>
          <p:nvPr/>
        </p:nvSpPr>
        <p:spPr>
          <a:xfrm>
            <a:off x="3526971" y="2444025"/>
            <a:ext cx="3164113" cy="461665"/>
          </a:xfrm>
          <a:prstGeom prst="rect">
            <a:avLst/>
          </a:prstGeom>
          <a:noFill/>
        </p:spPr>
        <p:txBody>
          <a:bodyPr wrap="square" rtlCol="1">
            <a:spAutoFit/>
          </a:bodyPr>
          <a:lstStyle/>
          <a:p>
            <a:pPr algn="r"/>
            <a:r>
              <a:rPr lang="ar-SA" sz="2400" b="1" dirty="0">
                <a:solidFill>
                  <a:srgbClr val="FF0000"/>
                </a:solidFill>
              </a:rPr>
              <a:t>انظُر </a:t>
            </a:r>
            <a:r>
              <a:rPr lang="ar-SA" sz="2400" b="1" dirty="0">
                <a:solidFill>
                  <a:srgbClr val="002060"/>
                </a:solidFill>
              </a:rPr>
              <a:t>للبحر</a:t>
            </a:r>
          </a:p>
        </p:txBody>
      </p:sp>
      <p:sp>
        <p:nvSpPr>
          <p:cNvPr id="11" name="مربع نص 10">
            <a:extLst>
              <a:ext uri="{FF2B5EF4-FFF2-40B4-BE49-F238E27FC236}">
                <a16:creationId xmlns:a16="http://schemas.microsoft.com/office/drawing/2014/main" id="{B0F90DFF-F317-8029-2EF4-9D295688827B}"/>
              </a:ext>
            </a:extLst>
          </p:cNvPr>
          <p:cNvSpPr txBox="1"/>
          <p:nvPr/>
        </p:nvSpPr>
        <p:spPr>
          <a:xfrm>
            <a:off x="1088571" y="3254335"/>
            <a:ext cx="2010226" cy="461665"/>
          </a:xfrm>
          <a:prstGeom prst="rect">
            <a:avLst/>
          </a:prstGeom>
          <a:noFill/>
        </p:spPr>
        <p:txBody>
          <a:bodyPr wrap="square" rtlCol="1">
            <a:spAutoFit/>
          </a:bodyPr>
          <a:lstStyle/>
          <a:p>
            <a:pPr algn="r"/>
            <a:r>
              <a:rPr lang="ar-SA" sz="2400" b="1" dirty="0">
                <a:solidFill>
                  <a:srgbClr val="FF0000"/>
                </a:solidFill>
              </a:rPr>
              <a:t>مثنى</a:t>
            </a:r>
          </a:p>
        </p:txBody>
      </p:sp>
      <p:sp>
        <p:nvSpPr>
          <p:cNvPr id="12" name="مربع نص 11">
            <a:extLst>
              <a:ext uri="{FF2B5EF4-FFF2-40B4-BE49-F238E27FC236}">
                <a16:creationId xmlns:a16="http://schemas.microsoft.com/office/drawing/2014/main" id="{C81CD443-9AF2-80D5-EC41-EC06105B2D37}"/>
              </a:ext>
            </a:extLst>
          </p:cNvPr>
          <p:cNvSpPr txBox="1"/>
          <p:nvPr/>
        </p:nvSpPr>
        <p:spPr>
          <a:xfrm>
            <a:off x="2373085" y="3523179"/>
            <a:ext cx="2010226" cy="461665"/>
          </a:xfrm>
          <a:prstGeom prst="rect">
            <a:avLst/>
          </a:prstGeom>
          <a:noFill/>
        </p:spPr>
        <p:txBody>
          <a:bodyPr wrap="square" rtlCol="1">
            <a:spAutoFit/>
          </a:bodyPr>
          <a:lstStyle/>
          <a:p>
            <a:pPr algn="r"/>
            <a:r>
              <a:rPr lang="ar-SA" sz="2400" b="1" dirty="0">
                <a:solidFill>
                  <a:srgbClr val="FF0000"/>
                </a:solidFill>
              </a:rPr>
              <a:t>جمع مذكر سالم</a:t>
            </a:r>
          </a:p>
        </p:txBody>
      </p:sp>
      <p:sp>
        <p:nvSpPr>
          <p:cNvPr id="13" name="مربع نص 12">
            <a:extLst>
              <a:ext uri="{FF2B5EF4-FFF2-40B4-BE49-F238E27FC236}">
                <a16:creationId xmlns:a16="http://schemas.microsoft.com/office/drawing/2014/main" id="{5FAE7152-611F-0466-C333-CDED4E31275F}"/>
              </a:ext>
            </a:extLst>
          </p:cNvPr>
          <p:cNvSpPr txBox="1"/>
          <p:nvPr/>
        </p:nvSpPr>
        <p:spPr>
          <a:xfrm>
            <a:off x="2373085" y="3806584"/>
            <a:ext cx="2010226" cy="461665"/>
          </a:xfrm>
          <a:prstGeom prst="rect">
            <a:avLst/>
          </a:prstGeom>
          <a:noFill/>
        </p:spPr>
        <p:txBody>
          <a:bodyPr wrap="square" rtlCol="1">
            <a:spAutoFit/>
          </a:bodyPr>
          <a:lstStyle/>
          <a:p>
            <a:pPr algn="r"/>
            <a:r>
              <a:rPr lang="ar-SA" sz="2400" b="1" dirty="0">
                <a:solidFill>
                  <a:srgbClr val="FF0000"/>
                </a:solidFill>
              </a:rPr>
              <a:t>جمع تكسير</a:t>
            </a:r>
          </a:p>
        </p:txBody>
      </p:sp>
      <p:sp>
        <p:nvSpPr>
          <p:cNvPr id="14" name="مربع نص 13">
            <a:extLst>
              <a:ext uri="{FF2B5EF4-FFF2-40B4-BE49-F238E27FC236}">
                <a16:creationId xmlns:a16="http://schemas.microsoft.com/office/drawing/2014/main" id="{6F719C83-55AF-3438-4E4A-00013EB8AAB7}"/>
              </a:ext>
            </a:extLst>
          </p:cNvPr>
          <p:cNvSpPr txBox="1"/>
          <p:nvPr/>
        </p:nvSpPr>
        <p:spPr>
          <a:xfrm>
            <a:off x="2373085" y="4075428"/>
            <a:ext cx="2010226" cy="461665"/>
          </a:xfrm>
          <a:prstGeom prst="rect">
            <a:avLst/>
          </a:prstGeom>
          <a:noFill/>
        </p:spPr>
        <p:txBody>
          <a:bodyPr wrap="square" rtlCol="1">
            <a:spAutoFit/>
          </a:bodyPr>
          <a:lstStyle/>
          <a:p>
            <a:pPr algn="r"/>
            <a:r>
              <a:rPr lang="ar-SA" sz="2400" b="1" dirty="0">
                <a:solidFill>
                  <a:srgbClr val="FF0000"/>
                </a:solidFill>
              </a:rPr>
              <a:t>مفرد</a:t>
            </a:r>
          </a:p>
        </p:txBody>
      </p:sp>
      <p:sp>
        <p:nvSpPr>
          <p:cNvPr id="15" name="مربع نص 14">
            <a:extLst>
              <a:ext uri="{FF2B5EF4-FFF2-40B4-BE49-F238E27FC236}">
                <a16:creationId xmlns:a16="http://schemas.microsoft.com/office/drawing/2014/main" id="{ACADC502-8664-1F84-7198-E24B9B17565A}"/>
              </a:ext>
            </a:extLst>
          </p:cNvPr>
          <p:cNvSpPr txBox="1"/>
          <p:nvPr/>
        </p:nvSpPr>
        <p:spPr>
          <a:xfrm>
            <a:off x="2373085" y="4357438"/>
            <a:ext cx="2010226" cy="461665"/>
          </a:xfrm>
          <a:prstGeom prst="rect">
            <a:avLst/>
          </a:prstGeom>
          <a:noFill/>
        </p:spPr>
        <p:txBody>
          <a:bodyPr wrap="square" rtlCol="1">
            <a:spAutoFit/>
          </a:bodyPr>
          <a:lstStyle/>
          <a:p>
            <a:pPr algn="r"/>
            <a:r>
              <a:rPr lang="ar-SA" sz="2400" b="1" dirty="0">
                <a:solidFill>
                  <a:srgbClr val="FF0000"/>
                </a:solidFill>
              </a:rPr>
              <a:t>جمع مؤنث سالم</a:t>
            </a:r>
          </a:p>
        </p:txBody>
      </p:sp>
      <p:sp>
        <p:nvSpPr>
          <p:cNvPr id="16" name="مربع نص 15">
            <a:extLst>
              <a:ext uri="{FF2B5EF4-FFF2-40B4-BE49-F238E27FC236}">
                <a16:creationId xmlns:a16="http://schemas.microsoft.com/office/drawing/2014/main" id="{0B4B5F8C-48DE-4E70-43D2-DBD69DC500B0}"/>
              </a:ext>
            </a:extLst>
          </p:cNvPr>
          <p:cNvSpPr txBox="1"/>
          <p:nvPr/>
        </p:nvSpPr>
        <p:spPr>
          <a:xfrm>
            <a:off x="2373085" y="4663639"/>
            <a:ext cx="2010226" cy="461665"/>
          </a:xfrm>
          <a:prstGeom prst="rect">
            <a:avLst/>
          </a:prstGeom>
          <a:noFill/>
        </p:spPr>
        <p:txBody>
          <a:bodyPr wrap="square" rtlCol="1">
            <a:spAutoFit/>
          </a:bodyPr>
          <a:lstStyle/>
          <a:p>
            <a:pPr algn="r"/>
            <a:r>
              <a:rPr lang="ar-SA" sz="2400" b="1" dirty="0">
                <a:solidFill>
                  <a:srgbClr val="FF0000"/>
                </a:solidFill>
              </a:rPr>
              <a:t>جمع مؤنث سالم</a:t>
            </a:r>
          </a:p>
        </p:txBody>
      </p:sp>
    </p:spTree>
    <p:extLst>
      <p:ext uri="{BB962C8B-B14F-4D97-AF65-F5344CB8AC3E}">
        <p14:creationId xmlns:p14="http://schemas.microsoft.com/office/powerpoint/2010/main" val="181530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65-065">
            <a:extLst>
              <a:ext uri="{FF2B5EF4-FFF2-40B4-BE49-F238E27FC236}">
                <a16:creationId xmlns:a16="http://schemas.microsoft.com/office/drawing/2014/main" id="{7EC69959-56F2-43F4-9AD7-C3D246DA2C64}"/>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4" name="مستطيل: زوايا مستديرة 3">
            <a:extLst>
              <a:ext uri="{FF2B5EF4-FFF2-40B4-BE49-F238E27FC236}">
                <a16:creationId xmlns:a16="http://schemas.microsoft.com/office/drawing/2014/main" id="{D8B90ADB-8263-4368-9EB1-50E245B128D3}"/>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٦٥</a:t>
            </a:r>
          </a:p>
        </p:txBody>
      </p:sp>
    </p:spTree>
    <p:extLst>
      <p:ext uri="{BB962C8B-B14F-4D97-AF65-F5344CB8AC3E}">
        <p14:creationId xmlns:p14="http://schemas.microsoft.com/office/powerpoint/2010/main" val="1342180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لغتي الجميلة سادس فصل اول -1443-065-065">
            <a:extLst>
              <a:ext uri="{FF2B5EF4-FFF2-40B4-BE49-F238E27FC236}">
                <a16:creationId xmlns:a16="http://schemas.microsoft.com/office/drawing/2014/main" id="{0B0A349B-3715-4353-BE14-F36B88E03A05}"/>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0"/>
            <a:ext cx="9144000" cy="3137338"/>
          </a:xfrm>
          <a:prstGeom prst="rect">
            <a:avLst/>
          </a:prstGeom>
        </p:spPr>
      </p:pic>
      <p:pic>
        <p:nvPicPr>
          <p:cNvPr id="3" name="صورة 2" descr="لغتي الجميلة سادس فصل اول -1443-066-066">
            <a:extLst>
              <a:ext uri="{FF2B5EF4-FFF2-40B4-BE49-F238E27FC236}">
                <a16:creationId xmlns:a16="http://schemas.microsoft.com/office/drawing/2014/main" id="{26CD809B-BB20-4AD3-8FD3-EB05034C3AFB}"/>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0" y="3247697"/>
            <a:ext cx="9144000" cy="3610303"/>
          </a:xfrm>
          <a:prstGeom prst="rect">
            <a:avLst/>
          </a:prstGeom>
        </p:spPr>
      </p:pic>
      <p:cxnSp>
        <p:nvCxnSpPr>
          <p:cNvPr id="4" name="رابط مستقيم 3">
            <a:extLst>
              <a:ext uri="{FF2B5EF4-FFF2-40B4-BE49-F238E27FC236}">
                <a16:creationId xmlns:a16="http://schemas.microsoft.com/office/drawing/2014/main" id="{A81E3BB8-2646-41F8-8CBF-0DEAB8D0205F}"/>
              </a:ext>
            </a:extLst>
          </p:cNvPr>
          <p:cNvCxnSpPr>
            <a:cxnSpLocks/>
          </p:cNvCxnSpPr>
          <p:nvPr/>
        </p:nvCxnSpPr>
        <p:spPr>
          <a:xfrm flipH="1" flipV="1">
            <a:off x="7146388" y="1962978"/>
            <a:ext cx="263179" cy="14101"/>
          </a:xfrm>
          <a:prstGeom prst="line">
            <a:avLst/>
          </a:prstGeom>
          <a:ln w="28575">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5" name="رابط مستقيم 4">
            <a:extLst>
              <a:ext uri="{FF2B5EF4-FFF2-40B4-BE49-F238E27FC236}">
                <a16:creationId xmlns:a16="http://schemas.microsoft.com/office/drawing/2014/main" id="{F1829E48-4401-4544-AEEE-3C7F0CB6EC11}"/>
              </a:ext>
            </a:extLst>
          </p:cNvPr>
          <p:cNvCxnSpPr>
            <a:cxnSpLocks/>
          </p:cNvCxnSpPr>
          <p:nvPr/>
        </p:nvCxnSpPr>
        <p:spPr>
          <a:xfrm flipH="1">
            <a:off x="6120909" y="1962978"/>
            <a:ext cx="428628" cy="0"/>
          </a:xfrm>
          <a:prstGeom prst="line">
            <a:avLst/>
          </a:prstGeom>
          <a:ln w="28575">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6" name="رابط مستقيم 5">
            <a:extLst>
              <a:ext uri="{FF2B5EF4-FFF2-40B4-BE49-F238E27FC236}">
                <a16:creationId xmlns:a16="http://schemas.microsoft.com/office/drawing/2014/main" id="{DE1E164F-C37D-4686-B402-F9682674E1EF}"/>
              </a:ext>
            </a:extLst>
          </p:cNvPr>
          <p:cNvCxnSpPr>
            <a:cxnSpLocks/>
          </p:cNvCxnSpPr>
          <p:nvPr/>
        </p:nvCxnSpPr>
        <p:spPr>
          <a:xfrm flipH="1">
            <a:off x="6909500" y="2379672"/>
            <a:ext cx="500067" cy="0"/>
          </a:xfrm>
          <a:prstGeom prst="line">
            <a:avLst/>
          </a:prstGeom>
          <a:ln w="28575">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7" name="رابط مستقيم 6">
            <a:extLst>
              <a:ext uri="{FF2B5EF4-FFF2-40B4-BE49-F238E27FC236}">
                <a16:creationId xmlns:a16="http://schemas.microsoft.com/office/drawing/2014/main" id="{29FFA13E-040B-413C-BE34-92C58B38DE63}"/>
              </a:ext>
            </a:extLst>
          </p:cNvPr>
          <p:cNvCxnSpPr>
            <a:cxnSpLocks/>
          </p:cNvCxnSpPr>
          <p:nvPr/>
        </p:nvCxnSpPr>
        <p:spPr>
          <a:xfrm flipH="1">
            <a:off x="6082417" y="2379672"/>
            <a:ext cx="505612" cy="644"/>
          </a:xfrm>
          <a:prstGeom prst="line">
            <a:avLst/>
          </a:prstGeom>
          <a:ln w="28575">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8" name="رابط مستقيم 7">
            <a:extLst>
              <a:ext uri="{FF2B5EF4-FFF2-40B4-BE49-F238E27FC236}">
                <a16:creationId xmlns:a16="http://schemas.microsoft.com/office/drawing/2014/main" id="{5DB5601A-5F5C-4D89-A204-365466B1CA56}"/>
              </a:ext>
            </a:extLst>
          </p:cNvPr>
          <p:cNvCxnSpPr/>
          <p:nvPr/>
        </p:nvCxnSpPr>
        <p:spPr>
          <a:xfrm rot="10800000">
            <a:off x="6909500" y="2908973"/>
            <a:ext cx="500066" cy="1588"/>
          </a:xfrm>
          <a:prstGeom prst="line">
            <a:avLst/>
          </a:prstGeom>
          <a:ln w="28575">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9" name="رابط مستقيم 8">
            <a:extLst>
              <a:ext uri="{FF2B5EF4-FFF2-40B4-BE49-F238E27FC236}">
                <a16:creationId xmlns:a16="http://schemas.microsoft.com/office/drawing/2014/main" id="{FF98293A-2A22-45E5-A9D4-FF1FAC82542C}"/>
              </a:ext>
            </a:extLst>
          </p:cNvPr>
          <p:cNvCxnSpPr>
            <a:cxnSpLocks/>
          </p:cNvCxnSpPr>
          <p:nvPr/>
        </p:nvCxnSpPr>
        <p:spPr>
          <a:xfrm flipH="1" flipV="1">
            <a:off x="5510913" y="2908973"/>
            <a:ext cx="571504" cy="1588"/>
          </a:xfrm>
          <a:prstGeom prst="line">
            <a:avLst/>
          </a:prstGeom>
          <a:ln w="28575">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16" name="رابط مستقيم 15">
            <a:extLst>
              <a:ext uri="{FF2B5EF4-FFF2-40B4-BE49-F238E27FC236}">
                <a16:creationId xmlns:a16="http://schemas.microsoft.com/office/drawing/2014/main" id="{DEDD3610-A11A-4C21-84F0-5830299C9C7D}"/>
              </a:ext>
            </a:extLst>
          </p:cNvPr>
          <p:cNvCxnSpPr>
            <a:cxnSpLocks/>
          </p:cNvCxnSpPr>
          <p:nvPr/>
        </p:nvCxnSpPr>
        <p:spPr>
          <a:xfrm flipH="1">
            <a:off x="6120909" y="2010437"/>
            <a:ext cx="428628" cy="0"/>
          </a:xfrm>
          <a:prstGeom prst="line">
            <a:avLst/>
          </a:prstGeom>
          <a:ln w="28575">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17" name="رابط مستقيم 16">
            <a:extLst>
              <a:ext uri="{FF2B5EF4-FFF2-40B4-BE49-F238E27FC236}">
                <a16:creationId xmlns:a16="http://schemas.microsoft.com/office/drawing/2014/main" id="{48744067-15DB-428B-B4A1-EDC77AA8CE73}"/>
              </a:ext>
            </a:extLst>
          </p:cNvPr>
          <p:cNvCxnSpPr>
            <a:cxnSpLocks/>
          </p:cNvCxnSpPr>
          <p:nvPr/>
        </p:nvCxnSpPr>
        <p:spPr>
          <a:xfrm flipH="1">
            <a:off x="6082417" y="2433596"/>
            <a:ext cx="505612" cy="644"/>
          </a:xfrm>
          <a:prstGeom prst="line">
            <a:avLst/>
          </a:prstGeom>
          <a:ln w="28575">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18" name="رابط مستقيم 17">
            <a:extLst>
              <a:ext uri="{FF2B5EF4-FFF2-40B4-BE49-F238E27FC236}">
                <a16:creationId xmlns:a16="http://schemas.microsoft.com/office/drawing/2014/main" id="{6E9BCF21-CED3-48EF-8C27-88C13EFCF414}"/>
              </a:ext>
            </a:extLst>
          </p:cNvPr>
          <p:cNvCxnSpPr>
            <a:cxnSpLocks/>
          </p:cNvCxnSpPr>
          <p:nvPr/>
        </p:nvCxnSpPr>
        <p:spPr>
          <a:xfrm flipH="1" flipV="1">
            <a:off x="5510913" y="2962897"/>
            <a:ext cx="571504" cy="1588"/>
          </a:xfrm>
          <a:prstGeom prst="line">
            <a:avLst/>
          </a:prstGeom>
          <a:ln w="28575">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22" name="رابط مستقيم 21">
            <a:extLst>
              <a:ext uri="{FF2B5EF4-FFF2-40B4-BE49-F238E27FC236}">
                <a16:creationId xmlns:a16="http://schemas.microsoft.com/office/drawing/2014/main" id="{27D934D8-E2EA-4422-8758-ABFF1DD8003D}"/>
              </a:ext>
            </a:extLst>
          </p:cNvPr>
          <p:cNvCxnSpPr>
            <a:cxnSpLocks/>
          </p:cNvCxnSpPr>
          <p:nvPr/>
        </p:nvCxnSpPr>
        <p:spPr>
          <a:xfrm flipH="1" flipV="1">
            <a:off x="7383276" y="3924369"/>
            <a:ext cx="263179" cy="14101"/>
          </a:xfrm>
          <a:prstGeom prst="line">
            <a:avLst/>
          </a:prstGeom>
          <a:ln w="28575">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23" name="رابط مستقيم 22">
            <a:extLst>
              <a:ext uri="{FF2B5EF4-FFF2-40B4-BE49-F238E27FC236}">
                <a16:creationId xmlns:a16="http://schemas.microsoft.com/office/drawing/2014/main" id="{52E2A2BE-8B3B-4C10-87E7-C8B18AE066D6}"/>
              </a:ext>
            </a:extLst>
          </p:cNvPr>
          <p:cNvCxnSpPr>
            <a:cxnSpLocks/>
          </p:cNvCxnSpPr>
          <p:nvPr/>
        </p:nvCxnSpPr>
        <p:spPr>
          <a:xfrm flipH="1">
            <a:off x="7091519" y="4389466"/>
            <a:ext cx="500067" cy="0"/>
          </a:xfrm>
          <a:prstGeom prst="line">
            <a:avLst/>
          </a:prstGeom>
          <a:ln w="28575">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24" name="رابط مستقيم 23">
            <a:extLst>
              <a:ext uri="{FF2B5EF4-FFF2-40B4-BE49-F238E27FC236}">
                <a16:creationId xmlns:a16="http://schemas.microsoft.com/office/drawing/2014/main" id="{9269D738-BFF2-401B-AB83-D21B92FC2F5B}"/>
              </a:ext>
            </a:extLst>
          </p:cNvPr>
          <p:cNvCxnSpPr>
            <a:cxnSpLocks/>
          </p:cNvCxnSpPr>
          <p:nvPr/>
        </p:nvCxnSpPr>
        <p:spPr>
          <a:xfrm flipH="1">
            <a:off x="6857869" y="4857419"/>
            <a:ext cx="682086" cy="0"/>
          </a:xfrm>
          <a:prstGeom prst="line">
            <a:avLst/>
          </a:prstGeom>
          <a:ln w="28575">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25" name="رابط مستقيم 24">
            <a:extLst>
              <a:ext uri="{FF2B5EF4-FFF2-40B4-BE49-F238E27FC236}">
                <a16:creationId xmlns:a16="http://schemas.microsoft.com/office/drawing/2014/main" id="{164459C4-04E0-4189-924B-2FBF089A9FB8}"/>
              </a:ext>
            </a:extLst>
          </p:cNvPr>
          <p:cNvCxnSpPr>
            <a:cxnSpLocks/>
          </p:cNvCxnSpPr>
          <p:nvPr/>
        </p:nvCxnSpPr>
        <p:spPr>
          <a:xfrm flipH="1">
            <a:off x="6159401" y="3924369"/>
            <a:ext cx="428628" cy="0"/>
          </a:xfrm>
          <a:prstGeom prst="line">
            <a:avLst/>
          </a:prstGeom>
          <a:ln w="28575">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26" name="رابط مستقيم 25">
            <a:extLst>
              <a:ext uri="{FF2B5EF4-FFF2-40B4-BE49-F238E27FC236}">
                <a16:creationId xmlns:a16="http://schemas.microsoft.com/office/drawing/2014/main" id="{303A612C-59FC-452A-83D4-8A5ECEEC03BF}"/>
              </a:ext>
            </a:extLst>
          </p:cNvPr>
          <p:cNvCxnSpPr>
            <a:cxnSpLocks/>
          </p:cNvCxnSpPr>
          <p:nvPr/>
        </p:nvCxnSpPr>
        <p:spPr>
          <a:xfrm flipH="1">
            <a:off x="5906595" y="4389466"/>
            <a:ext cx="505612" cy="644"/>
          </a:xfrm>
          <a:prstGeom prst="line">
            <a:avLst/>
          </a:prstGeom>
          <a:ln w="28575">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27" name="رابط مستقيم 26">
            <a:extLst>
              <a:ext uri="{FF2B5EF4-FFF2-40B4-BE49-F238E27FC236}">
                <a16:creationId xmlns:a16="http://schemas.microsoft.com/office/drawing/2014/main" id="{DD157422-FBF6-48CF-892E-07E8947C1C1D}"/>
              </a:ext>
            </a:extLst>
          </p:cNvPr>
          <p:cNvCxnSpPr>
            <a:cxnSpLocks/>
          </p:cNvCxnSpPr>
          <p:nvPr/>
        </p:nvCxnSpPr>
        <p:spPr>
          <a:xfrm flipH="1" flipV="1">
            <a:off x="5636211" y="4847312"/>
            <a:ext cx="571504" cy="1588"/>
          </a:xfrm>
          <a:prstGeom prst="line">
            <a:avLst/>
          </a:prstGeom>
          <a:ln w="28575">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28" name="رابط مستقيم 27">
            <a:extLst>
              <a:ext uri="{FF2B5EF4-FFF2-40B4-BE49-F238E27FC236}">
                <a16:creationId xmlns:a16="http://schemas.microsoft.com/office/drawing/2014/main" id="{05FE3CDC-9AB8-4252-97BB-62BA119F93D4}"/>
              </a:ext>
            </a:extLst>
          </p:cNvPr>
          <p:cNvCxnSpPr>
            <a:cxnSpLocks/>
          </p:cNvCxnSpPr>
          <p:nvPr/>
        </p:nvCxnSpPr>
        <p:spPr>
          <a:xfrm flipH="1">
            <a:off x="6159968" y="3979478"/>
            <a:ext cx="428628" cy="0"/>
          </a:xfrm>
          <a:prstGeom prst="line">
            <a:avLst/>
          </a:prstGeom>
          <a:ln w="28575">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29" name="رابط مستقيم 28">
            <a:extLst>
              <a:ext uri="{FF2B5EF4-FFF2-40B4-BE49-F238E27FC236}">
                <a16:creationId xmlns:a16="http://schemas.microsoft.com/office/drawing/2014/main" id="{7B93A04E-9B61-4611-A1BA-5E2DD53128E8}"/>
              </a:ext>
            </a:extLst>
          </p:cNvPr>
          <p:cNvCxnSpPr>
            <a:cxnSpLocks/>
          </p:cNvCxnSpPr>
          <p:nvPr/>
        </p:nvCxnSpPr>
        <p:spPr>
          <a:xfrm flipH="1">
            <a:off x="5906595" y="4434852"/>
            <a:ext cx="505612" cy="644"/>
          </a:xfrm>
          <a:prstGeom prst="line">
            <a:avLst/>
          </a:prstGeom>
          <a:ln w="28575">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33" name="رابط مستقيم 32">
            <a:extLst>
              <a:ext uri="{FF2B5EF4-FFF2-40B4-BE49-F238E27FC236}">
                <a16:creationId xmlns:a16="http://schemas.microsoft.com/office/drawing/2014/main" id="{79BD0A83-0794-4FE8-BDE8-356FCAD71194}"/>
              </a:ext>
            </a:extLst>
          </p:cNvPr>
          <p:cNvCxnSpPr>
            <a:cxnSpLocks/>
          </p:cNvCxnSpPr>
          <p:nvPr/>
        </p:nvCxnSpPr>
        <p:spPr>
          <a:xfrm flipH="1" flipV="1">
            <a:off x="5636211" y="4891068"/>
            <a:ext cx="571504" cy="1588"/>
          </a:xfrm>
          <a:prstGeom prst="line">
            <a:avLst/>
          </a:prstGeom>
          <a:ln w="28575">
            <a:solidFill>
              <a:srgbClr val="FF0000"/>
            </a:solidFill>
          </a:ln>
        </p:spPr>
        <p:style>
          <a:lnRef idx="3">
            <a:schemeClr val="accent4"/>
          </a:lnRef>
          <a:fillRef idx="0">
            <a:schemeClr val="accent4"/>
          </a:fillRef>
          <a:effectRef idx="2">
            <a:schemeClr val="accent4"/>
          </a:effectRef>
          <a:fontRef idx="minor">
            <a:schemeClr val="tx1"/>
          </a:fontRef>
        </p:style>
      </p:cxnSp>
      <p:sp>
        <p:nvSpPr>
          <p:cNvPr id="38" name="Rectangle 1">
            <a:extLst>
              <a:ext uri="{FF2B5EF4-FFF2-40B4-BE49-F238E27FC236}">
                <a16:creationId xmlns:a16="http://schemas.microsoft.com/office/drawing/2014/main" id="{B3627A44-8E9F-4331-962E-ECD42B4F7E0E}"/>
              </a:ext>
            </a:extLst>
          </p:cNvPr>
          <p:cNvSpPr>
            <a:spLocks noChangeArrowheads="1"/>
          </p:cNvSpPr>
          <p:nvPr/>
        </p:nvSpPr>
        <p:spPr bwMode="auto">
          <a:xfrm>
            <a:off x="3299298" y="1531996"/>
            <a:ext cx="1285884"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EG" sz="2400" b="1" dirty="0">
                <a:solidFill>
                  <a:srgbClr val="0000FF"/>
                </a:solidFill>
                <a:ea typeface="Times New Roman"/>
              </a:rPr>
              <a:t>الواو - </a:t>
            </a:r>
            <a:endParaRPr lang="en-US" sz="2400" dirty="0">
              <a:solidFill>
                <a:srgbClr val="0000FF"/>
              </a:solidFill>
              <a:ea typeface="Times New Roman"/>
              <a:cs typeface="Arial"/>
            </a:endParaRPr>
          </a:p>
        </p:txBody>
      </p:sp>
      <p:sp>
        <p:nvSpPr>
          <p:cNvPr id="39" name="Rectangle 1">
            <a:extLst>
              <a:ext uri="{FF2B5EF4-FFF2-40B4-BE49-F238E27FC236}">
                <a16:creationId xmlns:a16="http://schemas.microsoft.com/office/drawing/2014/main" id="{E3432647-8B09-4C80-8588-0552FF335F43}"/>
              </a:ext>
            </a:extLst>
          </p:cNvPr>
          <p:cNvSpPr>
            <a:spLocks noChangeArrowheads="1"/>
          </p:cNvSpPr>
          <p:nvPr/>
        </p:nvSpPr>
        <p:spPr bwMode="auto">
          <a:xfrm>
            <a:off x="2631581" y="1564609"/>
            <a:ext cx="1071570"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EG" sz="2400" b="1" dirty="0">
                <a:solidFill>
                  <a:srgbClr val="0000FF"/>
                </a:solidFill>
                <a:ea typeface="Times New Roman"/>
              </a:rPr>
              <a:t>الضمة</a:t>
            </a:r>
            <a:endParaRPr lang="en-US" sz="2400" dirty="0">
              <a:solidFill>
                <a:srgbClr val="0000FF"/>
              </a:solidFill>
              <a:ea typeface="Times New Roman"/>
              <a:cs typeface="Arial"/>
            </a:endParaRPr>
          </a:p>
        </p:txBody>
      </p:sp>
      <p:sp>
        <p:nvSpPr>
          <p:cNvPr id="42" name="Rectangle 1">
            <a:extLst>
              <a:ext uri="{FF2B5EF4-FFF2-40B4-BE49-F238E27FC236}">
                <a16:creationId xmlns:a16="http://schemas.microsoft.com/office/drawing/2014/main" id="{E4D26E21-41D1-449D-B130-E7776553B47B}"/>
              </a:ext>
            </a:extLst>
          </p:cNvPr>
          <p:cNvSpPr>
            <a:spLocks noChangeArrowheads="1"/>
          </p:cNvSpPr>
          <p:nvPr/>
        </p:nvSpPr>
        <p:spPr bwMode="auto">
          <a:xfrm>
            <a:off x="3220945" y="2053183"/>
            <a:ext cx="1285884"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EG" sz="2400" b="1" dirty="0">
                <a:solidFill>
                  <a:srgbClr val="0000FF"/>
                </a:solidFill>
                <a:ea typeface="Times New Roman"/>
              </a:rPr>
              <a:t>الضمة - </a:t>
            </a:r>
            <a:endParaRPr lang="en-US" sz="2400" dirty="0">
              <a:solidFill>
                <a:srgbClr val="0000FF"/>
              </a:solidFill>
              <a:ea typeface="Times New Roman"/>
              <a:cs typeface="Arial"/>
            </a:endParaRPr>
          </a:p>
        </p:txBody>
      </p:sp>
      <p:sp>
        <p:nvSpPr>
          <p:cNvPr id="43" name="Rectangle 1">
            <a:extLst>
              <a:ext uri="{FF2B5EF4-FFF2-40B4-BE49-F238E27FC236}">
                <a16:creationId xmlns:a16="http://schemas.microsoft.com/office/drawing/2014/main" id="{623517B2-BD6E-485A-ACFF-2F3E7AE20E80}"/>
              </a:ext>
            </a:extLst>
          </p:cNvPr>
          <p:cNvSpPr>
            <a:spLocks noChangeArrowheads="1"/>
          </p:cNvSpPr>
          <p:nvPr/>
        </p:nvSpPr>
        <p:spPr bwMode="auto">
          <a:xfrm>
            <a:off x="2685160" y="2552845"/>
            <a:ext cx="1071570"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EG" sz="2400" b="1" dirty="0">
                <a:solidFill>
                  <a:srgbClr val="0000FF"/>
                </a:solidFill>
                <a:ea typeface="Times New Roman"/>
              </a:rPr>
              <a:t>الألف</a:t>
            </a:r>
            <a:endParaRPr lang="en-US" sz="2400" dirty="0">
              <a:solidFill>
                <a:srgbClr val="0000FF"/>
              </a:solidFill>
              <a:ea typeface="Times New Roman"/>
              <a:cs typeface="Arial"/>
            </a:endParaRPr>
          </a:p>
        </p:txBody>
      </p:sp>
      <p:sp>
        <p:nvSpPr>
          <p:cNvPr id="44" name="Rectangle 1">
            <a:extLst>
              <a:ext uri="{FF2B5EF4-FFF2-40B4-BE49-F238E27FC236}">
                <a16:creationId xmlns:a16="http://schemas.microsoft.com/office/drawing/2014/main" id="{8E1EB38E-3C1C-40C3-B1BA-0EE3467B2C7C}"/>
              </a:ext>
            </a:extLst>
          </p:cNvPr>
          <p:cNvSpPr>
            <a:spLocks noChangeArrowheads="1"/>
          </p:cNvSpPr>
          <p:nvPr/>
        </p:nvSpPr>
        <p:spPr bwMode="auto">
          <a:xfrm>
            <a:off x="3220945" y="2559445"/>
            <a:ext cx="1285884"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EG" sz="2400" b="1" dirty="0">
                <a:solidFill>
                  <a:srgbClr val="0000FF"/>
                </a:solidFill>
                <a:ea typeface="Times New Roman"/>
              </a:rPr>
              <a:t>الضمة - </a:t>
            </a:r>
            <a:endParaRPr lang="en-US" sz="2400" dirty="0">
              <a:solidFill>
                <a:srgbClr val="0000FF"/>
              </a:solidFill>
              <a:ea typeface="Times New Roman"/>
              <a:cs typeface="Arial"/>
            </a:endParaRPr>
          </a:p>
        </p:txBody>
      </p:sp>
      <p:sp>
        <p:nvSpPr>
          <p:cNvPr id="45" name="Rectangle 1">
            <a:extLst>
              <a:ext uri="{FF2B5EF4-FFF2-40B4-BE49-F238E27FC236}">
                <a16:creationId xmlns:a16="http://schemas.microsoft.com/office/drawing/2014/main" id="{B64410F3-0ED0-4D39-A520-9EB33CBCC71F}"/>
              </a:ext>
            </a:extLst>
          </p:cNvPr>
          <p:cNvSpPr>
            <a:spLocks noChangeArrowheads="1"/>
          </p:cNvSpPr>
          <p:nvPr/>
        </p:nvSpPr>
        <p:spPr bwMode="auto">
          <a:xfrm>
            <a:off x="2407881" y="2049859"/>
            <a:ext cx="1071570"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EG" sz="2400" b="1" dirty="0">
                <a:solidFill>
                  <a:srgbClr val="0000FF"/>
                </a:solidFill>
                <a:ea typeface="Times New Roman"/>
              </a:rPr>
              <a:t>الضمة  </a:t>
            </a:r>
            <a:endParaRPr lang="en-US" sz="2400" dirty="0">
              <a:solidFill>
                <a:srgbClr val="0000FF"/>
              </a:solidFill>
              <a:ea typeface="Times New Roman"/>
              <a:cs typeface="Arial"/>
            </a:endParaRPr>
          </a:p>
        </p:txBody>
      </p:sp>
      <p:sp>
        <p:nvSpPr>
          <p:cNvPr id="46" name="Rectangle 1">
            <a:extLst>
              <a:ext uri="{FF2B5EF4-FFF2-40B4-BE49-F238E27FC236}">
                <a16:creationId xmlns:a16="http://schemas.microsoft.com/office/drawing/2014/main" id="{6056B66B-E418-4472-B7E3-FA87CB4753E4}"/>
              </a:ext>
            </a:extLst>
          </p:cNvPr>
          <p:cNvSpPr>
            <a:spLocks noChangeArrowheads="1"/>
          </p:cNvSpPr>
          <p:nvPr/>
        </p:nvSpPr>
        <p:spPr bwMode="auto">
          <a:xfrm>
            <a:off x="3756730" y="3489729"/>
            <a:ext cx="1285884"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EG" sz="2400" b="1" dirty="0">
                <a:solidFill>
                  <a:srgbClr val="0000FF"/>
                </a:solidFill>
                <a:ea typeface="Times New Roman"/>
              </a:rPr>
              <a:t>الواو - </a:t>
            </a:r>
            <a:endParaRPr lang="en-US" sz="2400" dirty="0">
              <a:solidFill>
                <a:srgbClr val="0000FF"/>
              </a:solidFill>
              <a:ea typeface="Times New Roman"/>
              <a:cs typeface="Arial"/>
            </a:endParaRPr>
          </a:p>
        </p:txBody>
      </p:sp>
      <p:sp>
        <p:nvSpPr>
          <p:cNvPr id="47" name="Rectangle 1">
            <a:extLst>
              <a:ext uri="{FF2B5EF4-FFF2-40B4-BE49-F238E27FC236}">
                <a16:creationId xmlns:a16="http://schemas.microsoft.com/office/drawing/2014/main" id="{B0CB85CF-B375-4A56-B0A3-0EC2F8B5E2F9}"/>
              </a:ext>
            </a:extLst>
          </p:cNvPr>
          <p:cNvSpPr>
            <a:spLocks noChangeArrowheads="1"/>
          </p:cNvSpPr>
          <p:nvPr/>
        </p:nvSpPr>
        <p:spPr bwMode="auto">
          <a:xfrm>
            <a:off x="3089013" y="3522342"/>
            <a:ext cx="1071570"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EG" sz="2400" b="1" dirty="0">
                <a:solidFill>
                  <a:srgbClr val="0000FF"/>
                </a:solidFill>
                <a:ea typeface="Times New Roman"/>
              </a:rPr>
              <a:t>الضمة</a:t>
            </a:r>
            <a:endParaRPr lang="en-US" sz="2400" dirty="0">
              <a:solidFill>
                <a:srgbClr val="0000FF"/>
              </a:solidFill>
              <a:ea typeface="Times New Roman"/>
              <a:cs typeface="Arial"/>
            </a:endParaRPr>
          </a:p>
        </p:txBody>
      </p:sp>
      <p:sp>
        <p:nvSpPr>
          <p:cNvPr id="48" name="Rectangle 1">
            <a:extLst>
              <a:ext uri="{FF2B5EF4-FFF2-40B4-BE49-F238E27FC236}">
                <a16:creationId xmlns:a16="http://schemas.microsoft.com/office/drawing/2014/main" id="{51469D0F-D8A9-4FAF-BFBC-17F24FA19719}"/>
              </a:ext>
            </a:extLst>
          </p:cNvPr>
          <p:cNvSpPr>
            <a:spLocks noChangeArrowheads="1"/>
          </p:cNvSpPr>
          <p:nvPr/>
        </p:nvSpPr>
        <p:spPr bwMode="auto">
          <a:xfrm>
            <a:off x="3589405" y="4002648"/>
            <a:ext cx="1071570"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EG" sz="2400" b="1" dirty="0">
                <a:solidFill>
                  <a:srgbClr val="0000FF"/>
                </a:solidFill>
                <a:ea typeface="Times New Roman"/>
              </a:rPr>
              <a:t>الألف</a:t>
            </a:r>
            <a:endParaRPr lang="en-US" sz="2400" dirty="0">
              <a:solidFill>
                <a:srgbClr val="0000FF"/>
              </a:solidFill>
              <a:ea typeface="Times New Roman"/>
              <a:cs typeface="Arial"/>
            </a:endParaRPr>
          </a:p>
        </p:txBody>
      </p:sp>
      <p:sp>
        <p:nvSpPr>
          <p:cNvPr id="49" name="Rectangle 1">
            <a:extLst>
              <a:ext uri="{FF2B5EF4-FFF2-40B4-BE49-F238E27FC236}">
                <a16:creationId xmlns:a16="http://schemas.microsoft.com/office/drawing/2014/main" id="{CC5F2F5F-53AC-4FFE-B2C3-527AC3EA01A4}"/>
              </a:ext>
            </a:extLst>
          </p:cNvPr>
          <p:cNvSpPr>
            <a:spLocks noChangeArrowheads="1"/>
          </p:cNvSpPr>
          <p:nvPr/>
        </p:nvSpPr>
        <p:spPr bwMode="auto">
          <a:xfrm>
            <a:off x="4125190" y="4009248"/>
            <a:ext cx="1285884"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EG" sz="2400" b="1" dirty="0">
                <a:solidFill>
                  <a:srgbClr val="0000FF"/>
                </a:solidFill>
                <a:ea typeface="Times New Roman"/>
              </a:rPr>
              <a:t>الضمة - </a:t>
            </a:r>
            <a:endParaRPr lang="en-US" sz="2400" dirty="0">
              <a:solidFill>
                <a:srgbClr val="0000FF"/>
              </a:solidFill>
              <a:ea typeface="Times New Roman"/>
              <a:cs typeface="Arial"/>
            </a:endParaRPr>
          </a:p>
        </p:txBody>
      </p:sp>
      <p:sp>
        <p:nvSpPr>
          <p:cNvPr id="50" name="Rectangle 1">
            <a:extLst>
              <a:ext uri="{FF2B5EF4-FFF2-40B4-BE49-F238E27FC236}">
                <a16:creationId xmlns:a16="http://schemas.microsoft.com/office/drawing/2014/main" id="{A6DC02A3-69BB-4E18-B4ED-67DB35E9F9D2}"/>
              </a:ext>
            </a:extLst>
          </p:cNvPr>
          <p:cNvSpPr>
            <a:spLocks noChangeArrowheads="1"/>
          </p:cNvSpPr>
          <p:nvPr/>
        </p:nvSpPr>
        <p:spPr bwMode="auto">
          <a:xfrm>
            <a:off x="3971044" y="4447069"/>
            <a:ext cx="1071570"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SA" sz="2400" b="1" dirty="0">
                <a:solidFill>
                  <a:srgbClr val="0000FF"/>
                </a:solidFill>
                <a:ea typeface="Times New Roman"/>
              </a:rPr>
              <a:t>الواو</a:t>
            </a:r>
            <a:endParaRPr lang="en-US" sz="2400" dirty="0">
              <a:solidFill>
                <a:srgbClr val="0000FF"/>
              </a:solidFill>
              <a:ea typeface="Times New Roman"/>
              <a:cs typeface="Arial"/>
            </a:endParaRPr>
          </a:p>
        </p:txBody>
      </p:sp>
      <p:sp>
        <p:nvSpPr>
          <p:cNvPr id="51" name="Rectangle 1">
            <a:extLst>
              <a:ext uri="{FF2B5EF4-FFF2-40B4-BE49-F238E27FC236}">
                <a16:creationId xmlns:a16="http://schemas.microsoft.com/office/drawing/2014/main" id="{4268B0F8-7AD7-4C5B-8D43-3328A067127D}"/>
              </a:ext>
            </a:extLst>
          </p:cNvPr>
          <p:cNvSpPr>
            <a:spLocks noChangeArrowheads="1"/>
          </p:cNvSpPr>
          <p:nvPr/>
        </p:nvSpPr>
        <p:spPr bwMode="auto">
          <a:xfrm>
            <a:off x="4506829" y="4453669"/>
            <a:ext cx="1285884"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SA" sz="2400" b="1" dirty="0">
                <a:solidFill>
                  <a:srgbClr val="0000FF"/>
                </a:solidFill>
                <a:ea typeface="Times New Roman"/>
              </a:rPr>
              <a:t>الواو</a:t>
            </a:r>
            <a:r>
              <a:rPr lang="ar-EG" sz="2400" b="1" dirty="0">
                <a:solidFill>
                  <a:srgbClr val="0000FF"/>
                </a:solidFill>
                <a:ea typeface="Times New Roman"/>
              </a:rPr>
              <a:t> - </a:t>
            </a:r>
            <a:endParaRPr lang="en-US" sz="2400" dirty="0">
              <a:solidFill>
                <a:srgbClr val="0000FF"/>
              </a:solidFill>
              <a:ea typeface="Times New Roman"/>
              <a:cs typeface="Arial"/>
            </a:endParaRPr>
          </a:p>
        </p:txBody>
      </p:sp>
      <p:sp>
        <p:nvSpPr>
          <p:cNvPr id="34" name="مستطيل: زوايا مستديرة 33">
            <a:extLst>
              <a:ext uri="{FF2B5EF4-FFF2-40B4-BE49-F238E27FC236}">
                <a16:creationId xmlns:a16="http://schemas.microsoft.com/office/drawing/2014/main" id="{DEC9F84D-7D05-4861-AC47-28FB5790807C}"/>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٦٦</a:t>
            </a:r>
          </a:p>
        </p:txBody>
      </p:sp>
      <p:sp>
        <p:nvSpPr>
          <p:cNvPr id="35" name="مستطيل: زوايا مستديرة 34">
            <a:extLst>
              <a:ext uri="{FF2B5EF4-FFF2-40B4-BE49-F238E27FC236}">
                <a16:creationId xmlns:a16="http://schemas.microsoft.com/office/drawing/2014/main" id="{5EF49639-836B-4BE1-A482-A6CB98FBB7C5}"/>
              </a:ext>
            </a:extLst>
          </p:cNvPr>
          <p:cNvSpPr/>
          <p:nvPr/>
        </p:nvSpPr>
        <p:spPr>
          <a:xfrm>
            <a:off x="124647" y="2282529"/>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٦٥</a:t>
            </a:r>
          </a:p>
        </p:txBody>
      </p:sp>
    </p:spTree>
    <p:extLst>
      <p:ext uri="{BB962C8B-B14F-4D97-AF65-F5344CB8AC3E}">
        <p14:creationId xmlns:p14="http://schemas.microsoft.com/office/powerpoint/2010/main" val="154117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childTnLst>
                                </p:cTn>
                              </p:par>
                              <p:par>
                                <p:cTn id="31" presetID="23" presetClass="entr" presetSubtype="16"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p:cTn id="45" dur="500" fill="hold"/>
                                        <p:tgtEl>
                                          <p:spTgt spid="9"/>
                                        </p:tgtEl>
                                        <p:attrNameLst>
                                          <p:attrName>ppt_w</p:attrName>
                                        </p:attrNameLst>
                                      </p:cBhvr>
                                      <p:tavLst>
                                        <p:tav tm="0">
                                          <p:val>
                                            <p:fltVal val="0"/>
                                          </p:val>
                                        </p:tav>
                                        <p:tav tm="100000">
                                          <p:val>
                                            <p:strVal val="#ppt_w"/>
                                          </p:val>
                                        </p:tav>
                                      </p:tavLst>
                                    </p:anim>
                                    <p:anim calcmode="lin" valueType="num">
                                      <p:cBhvr>
                                        <p:cTn id="46" dur="500" fill="hold"/>
                                        <p:tgtEl>
                                          <p:spTgt spid="9"/>
                                        </p:tgtEl>
                                        <p:attrNameLst>
                                          <p:attrName>ppt_h</p:attrName>
                                        </p:attrNameLst>
                                      </p:cBhvr>
                                      <p:tavLst>
                                        <p:tav tm="0">
                                          <p:val>
                                            <p:fltVal val="0"/>
                                          </p:val>
                                        </p:tav>
                                        <p:tav tm="100000">
                                          <p:val>
                                            <p:strVal val="#ppt_h"/>
                                          </p:val>
                                        </p:tav>
                                      </p:tavLst>
                                    </p:anim>
                                  </p:childTnLst>
                                </p:cTn>
                              </p:par>
                              <p:par>
                                <p:cTn id="47" presetID="23" presetClass="entr" presetSubtype="16"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500" fill="hold"/>
                                        <p:tgtEl>
                                          <p:spTgt spid="18"/>
                                        </p:tgtEl>
                                        <p:attrNameLst>
                                          <p:attrName>ppt_w</p:attrName>
                                        </p:attrNameLst>
                                      </p:cBhvr>
                                      <p:tavLst>
                                        <p:tav tm="0">
                                          <p:val>
                                            <p:fltVal val="0"/>
                                          </p:val>
                                        </p:tav>
                                        <p:tav tm="100000">
                                          <p:val>
                                            <p:strVal val="#ppt_w"/>
                                          </p:val>
                                        </p:tav>
                                      </p:tavLst>
                                    </p:anim>
                                    <p:anim calcmode="lin" valueType="num">
                                      <p:cBhvr>
                                        <p:cTn id="50"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p:cTn id="55" dur="500" fill="hold"/>
                                        <p:tgtEl>
                                          <p:spTgt spid="22"/>
                                        </p:tgtEl>
                                        <p:attrNameLst>
                                          <p:attrName>ppt_w</p:attrName>
                                        </p:attrNameLst>
                                      </p:cBhvr>
                                      <p:tavLst>
                                        <p:tav tm="0">
                                          <p:val>
                                            <p:fltVal val="0"/>
                                          </p:val>
                                        </p:tav>
                                        <p:tav tm="100000">
                                          <p:val>
                                            <p:strVal val="#ppt_w"/>
                                          </p:val>
                                        </p:tav>
                                      </p:tavLst>
                                    </p:anim>
                                    <p:anim calcmode="lin" valueType="num">
                                      <p:cBhvr>
                                        <p:cTn id="56"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down)">
                                      <p:cBhvr>
                                        <p:cTn id="61" dur="500"/>
                                        <p:tgtEl>
                                          <p:spTgt spid="25"/>
                                        </p:tgtEl>
                                      </p:cBhvr>
                                    </p:animEffect>
                                  </p:childTnLst>
                                </p:cTn>
                              </p:par>
                              <p:par>
                                <p:cTn id="62" presetID="22" presetClass="entr" presetSubtype="4" fill="hold"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down)">
                                      <p:cBhvr>
                                        <p:cTn id="64" dur="5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wipe(down)">
                                      <p:cBhvr>
                                        <p:cTn id="69" dur="500"/>
                                        <p:tgtEl>
                                          <p:spTgt spid="23"/>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wipe(down)">
                                      <p:cBhvr>
                                        <p:cTn id="74" dur="500"/>
                                        <p:tgtEl>
                                          <p:spTgt spid="26"/>
                                        </p:tgtEl>
                                      </p:cBhvr>
                                    </p:animEffect>
                                  </p:childTnLst>
                                </p:cTn>
                              </p:par>
                              <p:par>
                                <p:cTn id="75" presetID="22" presetClass="entr" presetSubtype="4"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wipe(down)">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wipe(down)">
                                      <p:cBhvr>
                                        <p:cTn id="82" dur="500"/>
                                        <p:tgtEl>
                                          <p:spTgt spid="24"/>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wipe(down)">
                                      <p:cBhvr>
                                        <p:cTn id="87" dur="500"/>
                                        <p:tgtEl>
                                          <p:spTgt spid="27"/>
                                        </p:tgtEl>
                                      </p:cBhvr>
                                    </p:animEffect>
                                  </p:childTnLst>
                                </p:cTn>
                              </p:par>
                              <p:par>
                                <p:cTn id="88" presetID="22" presetClass="entr" presetSubtype="4" fill="hold" nodeType="with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wipe(down)">
                                      <p:cBhvr>
                                        <p:cTn id="90" dur="500"/>
                                        <p:tgtEl>
                                          <p:spTgt spid="33"/>
                                        </p:tgtEl>
                                      </p:cBhvr>
                                    </p:animEffect>
                                  </p:childTnLst>
                                </p:cTn>
                              </p:par>
                            </p:childTnLst>
                          </p:cTn>
                        </p:par>
                      </p:childTnLst>
                    </p:cTn>
                  </p:par>
                  <p:par>
                    <p:cTn id="91" fill="hold">
                      <p:stCondLst>
                        <p:cond delay="indefinite"/>
                      </p:stCondLst>
                      <p:childTnLst>
                        <p:par>
                          <p:cTn id="92" fill="hold">
                            <p:stCondLst>
                              <p:cond delay="0"/>
                            </p:stCondLst>
                            <p:childTnLst>
                              <p:par>
                                <p:cTn id="93" presetID="24" presetClass="entr" presetSubtype="0" fill="hold" grpId="0" nodeType="clickEffect">
                                  <p:stCondLst>
                                    <p:cond delay="0"/>
                                  </p:stCondLst>
                                  <p:childTnLst>
                                    <p:set>
                                      <p:cBhvr>
                                        <p:cTn id="94" dur="1" fill="hold">
                                          <p:stCondLst>
                                            <p:cond delay="0"/>
                                          </p:stCondLst>
                                        </p:cTn>
                                        <p:tgtEl>
                                          <p:spTgt spid="38"/>
                                        </p:tgtEl>
                                        <p:attrNameLst>
                                          <p:attrName>style.visibility</p:attrName>
                                        </p:attrNameLst>
                                      </p:cBhvr>
                                      <p:to>
                                        <p:strVal val="visible"/>
                                      </p:to>
                                    </p:set>
                                    <p:anim to="" calcmode="lin" valueType="num">
                                      <p:cBhvr>
                                        <p:cTn id="95" dur="1" fill="hold"/>
                                        <p:tgtEl>
                                          <p:spTgt spid="38"/>
                                        </p:tgtEl>
                                        <p:attrNameLst>
                                          <p:attrName/>
                                        </p:attrNameLst>
                                      </p:cBhvr>
                                    </p:anim>
                                  </p:childTnLst>
                                </p:cTn>
                              </p:par>
                            </p:childTnLst>
                          </p:cTn>
                        </p:par>
                      </p:childTnLst>
                    </p:cTn>
                  </p:par>
                  <p:par>
                    <p:cTn id="96" fill="hold">
                      <p:stCondLst>
                        <p:cond delay="indefinite"/>
                      </p:stCondLst>
                      <p:childTnLst>
                        <p:par>
                          <p:cTn id="97" fill="hold">
                            <p:stCondLst>
                              <p:cond delay="0"/>
                            </p:stCondLst>
                            <p:childTnLst>
                              <p:par>
                                <p:cTn id="98" presetID="24" presetClass="entr" presetSubtype="0" fill="hold" grpId="0" nodeType="clickEffect">
                                  <p:stCondLst>
                                    <p:cond delay="0"/>
                                  </p:stCondLst>
                                  <p:childTnLst>
                                    <p:set>
                                      <p:cBhvr>
                                        <p:cTn id="99" dur="1" fill="hold">
                                          <p:stCondLst>
                                            <p:cond delay="0"/>
                                          </p:stCondLst>
                                        </p:cTn>
                                        <p:tgtEl>
                                          <p:spTgt spid="39"/>
                                        </p:tgtEl>
                                        <p:attrNameLst>
                                          <p:attrName>style.visibility</p:attrName>
                                        </p:attrNameLst>
                                      </p:cBhvr>
                                      <p:to>
                                        <p:strVal val="visible"/>
                                      </p:to>
                                    </p:set>
                                    <p:anim to="" calcmode="lin" valueType="num">
                                      <p:cBhvr>
                                        <p:cTn id="100" dur="1" fill="hold"/>
                                        <p:tgtEl>
                                          <p:spTgt spid="39"/>
                                        </p:tgtEl>
                                        <p:attrNameLst>
                                          <p:attrName/>
                                        </p:attrNameLst>
                                      </p:cBhvr>
                                    </p:anim>
                                  </p:childTnLst>
                                </p:cTn>
                              </p:par>
                            </p:childTnLst>
                          </p:cTn>
                        </p:par>
                      </p:childTnLst>
                    </p:cTn>
                  </p:par>
                  <p:par>
                    <p:cTn id="101" fill="hold">
                      <p:stCondLst>
                        <p:cond delay="indefinite"/>
                      </p:stCondLst>
                      <p:childTnLst>
                        <p:par>
                          <p:cTn id="102" fill="hold">
                            <p:stCondLst>
                              <p:cond delay="0"/>
                            </p:stCondLst>
                            <p:childTnLst>
                              <p:par>
                                <p:cTn id="103" presetID="24" presetClass="entr" presetSubtype="0" fill="hold" grpId="0" nodeType="clickEffect">
                                  <p:stCondLst>
                                    <p:cond delay="0"/>
                                  </p:stCondLst>
                                  <p:childTnLst>
                                    <p:set>
                                      <p:cBhvr>
                                        <p:cTn id="104" dur="1" fill="hold">
                                          <p:stCondLst>
                                            <p:cond delay="0"/>
                                          </p:stCondLst>
                                        </p:cTn>
                                        <p:tgtEl>
                                          <p:spTgt spid="42"/>
                                        </p:tgtEl>
                                        <p:attrNameLst>
                                          <p:attrName>style.visibility</p:attrName>
                                        </p:attrNameLst>
                                      </p:cBhvr>
                                      <p:to>
                                        <p:strVal val="visible"/>
                                      </p:to>
                                    </p:set>
                                    <p:anim to="" calcmode="lin" valueType="num">
                                      <p:cBhvr>
                                        <p:cTn id="105" dur="1" fill="hold"/>
                                        <p:tgtEl>
                                          <p:spTgt spid="42"/>
                                        </p:tgtEl>
                                        <p:attrNameLst>
                                          <p:attrName/>
                                        </p:attrNameLst>
                                      </p:cBhvr>
                                    </p:anim>
                                  </p:childTnLst>
                                </p:cTn>
                              </p:par>
                            </p:childTnLst>
                          </p:cTn>
                        </p:par>
                      </p:childTnLst>
                    </p:cTn>
                  </p:par>
                  <p:par>
                    <p:cTn id="106" fill="hold">
                      <p:stCondLst>
                        <p:cond delay="indefinite"/>
                      </p:stCondLst>
                      <p:childTnLst>
                        <p:par>
                          <p:cTn id="107" fill="hold">
                            <p:stCondLst>
                              <p:cond delay="0"/>
                            </p:stCondLst>
                            <p:childTnLst>
                              <p:par>
                                <p:cTn id="108" presetID="24" presetClass="entr" presetSubtype="0" fill="hold" grpId="0" nodeType="clickEffect">
                                  <p:stCondLst>
                                    <p:cond delay="0"/>
                                  </p:stCondLst>
                                  <p:childTnLst>
                                    <p:set>
                                      <p:cBhvr>
                                        <p:cTn id="109" dur="1" fill="hold">
                                          <p:stCondLst>
                                            <p:cond delay="0"/>
                                          </p:stCondLst>
                                        </p:cTn>
                                        <p:tgtEl>
                                          <p:spTgt spid="45"/>
                                        </p:tgtEl>
                                        <p:attrNameLst>
                                          <p:attrName>style.visibility</p:attrName>
                                        </p:attrNameLst>
                                      </p:cBhvr>
                                      <p:to>
                                        <p:strVal val="visible"/>
                                      </p:to>
                                    </p:set>
                                    <p:anim to="" calcmode="lin" valueType="num">
                                      <p:cBhvr>
                                        <p:cTn id="110" dur="1" fill="hold"/>
                                        <p:tgtEl>
                                          <p:spTgt spid="45"/>
                                        </p:tgtEl>
                                        <p:attrNameLst>
                                          <p:attrName/>
                                        </p:attrNameLst>
                                      </p:cBhvr>
                                    </p:anim>
                                  </p:childTnLst>
                                </p:cTn>
                              </p:par>
                            </p:childTnLst>
                          </p:cTn>
                        </p:par>
                      </p:childTnLst>
                    </p:cTn>
                  </p:par>
                  <p:par>
                    <p:cTn id="111" fill="hold">
                      <p:stCondLst>
                        <p:cond delay="indefinite"/>
                      </p:stCondLst>
                      <p:childTnLst>
                        <p:par>
                          <p:cTn id="112" fill="hold">
                            <p:stCondLst>
                              <p:cond delay="0"/>
                            </p:stCondLst>
                            <p:childTnLst>
                              <p:par>
                                <p:cTn id="113" presetID="24" presetClass="entr" presetSubtype="0" fill="hold" grpId="0" nodeType="clickEffect">
                                  <p:stCondLst>
                                    <p:cond delay="0"/>
                                  </p:stCondLst>
                                  <p:childTnLst>
                                    <p:set>
                                      <p:cBhvr>
                                        <p:cTn id="114" dur="1" fill="hold">
                                          <p:stCondLst>
                                            <p:cond delay="0"/>
                                          </p:stCondLst>
                                        </p:cTn>
                                        <p:tgtEl>
                                          <p:spTgt spid="44"/>
                                        </p:tgtEl>
                                        <p:attrNameLst>
                                          <p:attrName>style.visibility</p:attrName>
                                        </p:attrNameLst>
                                      </p:cBhvr>
                                      <p:to>
                                        <p:strVal val="visible"/>
                                      </p:to>
                                    </p:set>
                                    <p:anim to="" calcmode="lin" valueType="num">
                                      <p:cBhvr>
                                        <p:cTn id="115" dur="1" fill="hold"/>
                                        <p:tgtEl>
                                          <p:spTgt spid="44"/>
                                        </p:tgtEl>
                                        <p:attrNameLst>
                                          <p:attrName/>
                                        </p:attrNameLst>
                                      </p:cBhvr>
                                    </p:anim>
                                  </p:childTnLst>
                                </p:cTn>
                              </p:par>
                            </p:childTnLst>
                          </p:cTn>
                        </p:par>
                      </p:childTnLst>
                    </p:cTn>
                  </p:par>
                  <p:par>
                    <p:cTn id="116" fill="hold">
                      <p:stCondLst>
                        <p:cond delay="indefinite"/>
                      </p:stCondLst>
                      <p:childTnLst>
                        <p:par>
                          <p:cTn id="117" fill="hold">
                            <p:stCondLst>
                              <p:cond delay="0"/>
                            </p:stCondLst>
                            <p:childTnLst>
                              <p:par>
                                <p:cTn id="118" presetID="24" presetClass="entr" presetSubtype="0" fill="hold" grpId="0" nodeType="clickEffect">
                                  <p:stCondLst>
                                    <p:cond delay="0"/>
                                  </p:stCondLst>
                                  <p:childTnLst>
                                    <p:set>
                                      <p:cBhvr>
                                        <p:cTn id="119" dur="1" fill="hold">
                                          <p:stCondLst>
                                            <p:cond delay="0"/>
                                          </p:stCondLst>
                                        </p:cTn>
                                        <p:tgtEl>
                                          <p:spTgt spid="43"/>
                                        </p:tgtEl>
                                        <p:attrNameLst>
                                          <p:attrName>style.visibility</p:attrName>
                                        </p:attrNameLst>
                                      </p:cBhvr>
                                      <p:to>
                                        <p:strVal val="visible"/>
                                      </p:to>
                                    </p:set>
                                    <p:anim to="" calcmode="lin" valueType="num">
                                      <p:cBhvr>
                                        <p:cTn id="120" dur="1" fill="hold"/>
                                        <p:tgtEl>
                                          <p:spTgt spid="43"/>
                                        </p:tgtEl>
                                        <p:attrNameLst>
                                          <p:attrName/>
                                        </p:attrNameLst>
                                      </p:cBhvr>
                                    </p:anim>
                                  </p:childTnLst>
                                </p:cTn>
                              </p:par>
                            </p:childTnLst>
                          </p:cTn>
                        </p:par>
                      </p:childTnLst>
                    </p:cTn>
                  </p:par>
                  <p:par>
                    <p:cTn id="121" fill="hold">
                      <p:stCondLst>
                        <p:cond delay="indefinite"/>
                      </p:stCondLst>
                      <p:childTnLst>
                        <p:par>
                          <p:cTn id="122" fill="hold">
                            <p:stCondLst>
                              <p:cond delay="0"/>
                            </p:stCondLst>
                            <p:childTnLst>
                              <p:par>
                                <p:cTn id="123" presetID="24" presetClass="entr" presetSubtype="0" fill="hold" grpId="0" nodeType="clickEffect">
                                  <p:stCondLst>
                                    <p:cond delay="0"/>
                                  </p:stCondLst>
                                  <p:childTnLst>
                                    <p:set>
                                      <p:cBhvr>
                                        <p:cTn id="124" dur="1" fill="hold">
                                          <p:stCondLst>
                                            <p:cond delay="0"/>
                                          </p:stCondLst>
                                        </p:cTn>
                                        <p:tgtEl>
                                          <p:spTgt spid="46"/>
                                        </p:tgtEl>
                                        <p:attrNameLst>
                                          <p:attrName>style.visibility</p:attrName>
                                        </p:attrNameLst>
                                      </p:cBhvr>
                                      <p:to>
                                        <p:strVal val="visible"/>
                                      </p:to>
                                    </p:set>
                                    <p:anim to="" calcmode="lin" valueType="num">
                                      <p:cBhvr>
                                        <p:cTn id="125" dur="1" fill="hold"/>
                                        <p:tgtEl>
                                          <p:spTgt spid="46"/>
                                        </p:tgtEl>
                                        <p:attrNameLst>
                                          <p:attrName/>
                                        </p:attrNameLst>
                                      </p:cBhvr>
                                    </p:anim>
                                  </p:childTnLst>
                                </p:cTn>
                              </p:par>
                            </p:childTnLst>
                          </p:cTn>
                        </p:par>
                      </p:childTnLst>
                    </p:cTn>
                  </p:par>
                  <p:par>
                    <p:cTn id="126" fill="hold">
                      <p:stCondLst>
                        <p:cond delay="indefinite"/>
                      </p:stCondLst>
                      <p:childTnLst>
                        <p:par>
                          <p:cTn id="127" fill="hold">
                            <p:stCondLst>
                              <p:cond delay="0"/>
                            </p:stCondLst>
                            <p:childTnLst>
                              <p:par>
                                <p:cTn id="128" presetID="24" presetClass="entr" presetSubtype="0" fill="hold" grpId="0" nodeType="clickEffect">
                                  <p:stCondLst>
                                    <p:cond delay="0"/>
                                  </p:stCondLst>
                                  <p:childTnLst>
                                    <p:set>
                                      <p:cBhvr>
                                        <p:cTn id="129" dur="1" fill="hold">
                                          <p:stCondLst>
                                            <p:cond delay="0"/>
                                          </p:stCondLst>
                                        </p:cTn>
                                        <p:tgtEl>
                                          <p:spTgt spid="47"/>
                                        </p:tgtEl>
                                        <p:attrNameLst>
                                          <p:attrName>style.visibility</p:attrName>
                                        </p:attrNameLst>
                                      </p:cBhvr>
                                      <p:to>
                                        <p:strVal val="visible"/>
                                      </p:to>
                                    </p:set>
                                    <p:anim to="" calcmode="lin" valueType="num">
                                      <p:cBhvr>
                                        <p:cTn id="130" dur="1" fill="hold"/>
                                        <p:tgtEl>
                                          <p:spTgt spid="47"/>
                                        </p:tgtEl>
                                        <p:attrNameLst>
                                          <p:attrName/>
                                        </p:attrNameLst>
                                      </p:cBhvr>
                                    </p:anim>
                                  </p:childTnLst>
                                </p:cTn>
                              </p:par>
                            </p:childTnLst>
                          </p:cTn>
                        </p:par>
                      </p:childTnLst>
                    </p:cTn>
                  </p:par>
                  <p:par>
                    <p:cTn id="131" fill="hold">
                      <p:stCondLst>
                        <p:cond delay="indefinite"/>
                      </p:stCondLst>
                      <p:childTnLst>
                        <p:par>
                          <p:cTn id="132" fill="hold">
                            <p:stCondLst>
                              <p:cond delay="0"/>
                            </p:stCondLst>
                            <p:childTnLst>
                              <p:par>
                                <p:cTn id="133" presetID="24" presetClass="entr" presetSubtype="0" fill="hold" grpId="0" nodeType="clickEffect">
                                  <p:stCondLst>
                                    <p:cond delay="0"/>
                                  </p:stCondLst>
                                  <p:childTnLst>
                                    <p:set>
                                      <p:cBhvr>
                                        <p:cTn id="134" dur="1" fill="hold">
                                          <p:stCondLst>
                                            <p:cond delay="0"/>
                                          </p:stCondLst>
                                        </p:cTn>
                                        <p:tgtEl>
                                          <p:spTgt spid="49"/>
                                        </p:tgtEl>
                                        <p:attrNameLst>
                                          <p:attrName>style.visibility</p:attrName>
                                        </p:attrNameLst>
                                      </p:cBhvr>
                                      <p:to>
                                        <p:strVal val="visible"/>
                                      </p:to>
                                    </p:set>
                                    <p:anim to="" calcmode="lin" valueType="num">
                                      <p:cBhvr>
                                        <p:cTn id="135" dur="1" fill="hold"/>
                                        <p:tgtEl>
                                          <p:spTgt spid="49"/>
                                        </p:tgtEl>
                                        <p:attrNameLst>
                                          <p:attrName/>
                                        </p:attrNameLst>
                                      </p:cBhvr>
                                    </p:anim>
                                  </p:childTnLst>
                                </p:cTn>
                              </p:par>
                            </p:childTnLst>
                          </p:cTn>
                        </p:par>
                      </p:childTnLst>
                    </p:cTn>
                  </p:par>
                  <p:par>
                    <p:cTn id="136" fill="hold">
                      <p:stCondLst>
                        <p:cond delay="indefinite"/>
                      </p:stCondLst>
                      <p:childTnLst>
                        <p:par>
                          <p:cTn id="137" fill="hold">
                            <p:stCondLst>
                              <p:cond delay="0"/>
                            </p:stCondLst>
                            <p:childTnLst>
                              <p:par>
                                <p:cTn id="138" presetID="24" presetClass="entr" presetSubtype="0" fill="hold" grpId="0" nodeType="clickEffect">
                                  <p:stCondLst>
                                    <p:cond delay="0"/>
                                  </p:stCondLst>
                                  <p:childTnLst>
                                    <p:set>
                                      <p:cBhvr>
                                        <p:cTn id="139" dur="1" fill="hold">
                                          <p:stCondLst>
                                            <p:cond delay="0"/>
                                          </p:stCondLst>
                                        </p:cTn>
                                        <p:tgtEl>
                                          <p:spTgt spid="48"/>
                                        </p:tgtEl>
                                        <p:attrNameLst>
                                          <p:attrName>style.visibility</p:attrName>
                                        </p:attrNameLst>
                                      </p:cBhvr>
                                      <p:to>
                                        <p:strVal val="visible"/>
                                      </p:to>
                                    </p:set>
                                    <p:anim to="" calcmode="lin" valueType="num">
                                      <p:cBhvr>
                                        <p:cTn id="140" dur="1" fill="hold"/>
                                        <p:tgtEl>
                                          <p:spTgt spid="48"/>
                                        </p:tgtEl>
                                        <p:attrNameLst>
                                          <p:attrName/>
                                        </p:attrNameLst>
                                      </p:cBhvr>
                                    </p:anim>
                                  </p:childTnLst>
                                </p:cTn>
                              </p:par>
                            </p:childTnLst>
                          </p:cTn>
                        </p:par>
                      </p:childTnLst>
                    </p:cTn>
                  </p:par>
                  <p:par>
                    <p:cTn id="141" fill="hold">
                      <p:stCondLst>
                        <p:cond delay="indefinite"/>
                      </p:stCondLst>
                      <p:childTnLst>
                        <p:par>
                          <p:cTn id="142" fill="hold">
                            <p:stCondLst>
                              <p:cond delay="0"/>
                            </p:stCondLst>
                            <p:childTnLst>
                              <p:par>
                                <p:cTn id="143" presetID="24" presetClass="entr" presetSubtype="0" fill="hold" grpId="0" nodeType="clickEffect">
                                  <p:stCondLst>
                                    <p:cond delay="0"/>
                                  </p:stCondLst>
                                  <p:childTnLst>
                                    <p:set>
                                      <p:cBhvr>
                                        <p:cTn id="144" dur="1" fill="hold">
                                          <p:stCondLst>
                                            <p:cond delay="0"/>
                                          </p:stCondLst>
                                        </p:cTn>
                                        <p:tgtEl>
                                          <p:spTgt spid="51"/>
                                        </p:tgtEl>
                                        <p:attrNameLst>
                                          <p:attrName>style.visibility</p:attrName>
                                        </p:attrNameLst>
                                      </p:cBhvr>
                                      <p:to>
                                        <p:strVal val="visible"/>
                                      </p:to>
                                    </p:set>
                                    <p:anim to="" calcmode="lin" valueType="num">
                                      <p:cBhvr>
                                        <p:cTn id="145" dur="1" fill="hold"/>
                                        <p:tgtEl>
                                          <p:spTgt spid="51"/>
                                        </p:tgtEl>
                                        <p:attrNameLst>
                                          <p:attrName/>
                                        </p:attrNameLst>
                                      </p:cBhvr>
                                    </p:anim>
                                  </p:childTnLst>
                                </p:cTn>
                              </p:par>
                            </p:childTnLst>
                          </p:cTn>
                        </p:par>
                      </p:childTnLst>
                    </p:cTn>
                  </p:par>
                  <p:par>
                    <p:cTn id="146" fill="hold">
                      <p:stCondLst>
                        <p:cond delay="indefinite"/>
                      </p:stCondLst>
                      <p:childTnLst>
                        <p:par>
                          <p:cTn id="147" fill="hold">
                            <p:stCondLst>
                              <p:cond delay="0"/>
                            </p:stCondLst>
                            <p:childTnLst>
                              <p:par>
                                <p:cTn id="148" presetID="24" presetClass="entr" presetSubtype="0" fill="hold" grpId="0" nodeType="clickEffect">
                                  <p:stCondLst>
                                    <p:cond delay="0"/>
                                  </p:stCondLst>
                                  <p:childTnLst>
                                    <p:set>
                                      <p:cBhvr>
                                        <p:cTn id="149" dur="1" fill="hold">
                                          <p:stCondLst>
                                            <p:cond delay="0"/>
                                          </p:stCondLst>
                                        </p:cTn>
                                        <p:tgtEl>
                                          <p:spTgt spid="50"/>
                                        </p:tgtEl>
                                        <p:attrNameLst>
                                          <p:attrName>style.visibility</p:attrName>
                                        </p:attrNameLst>
                                      </p:cBhvr>
                                      <p:to>
                                        <p:strVal val="visible"/>
                                      </p:to>
                                    </p:set>
                                    <p:anim to="" calcmode="lin" valueType="num">
                                      <p:cBhvr>
                                        <p:cTn id="150" dur="1" fill="hold"/>
                                        <p:tgtEl>
                                          <p:spTgt spid="5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2" grpId="0"/>
      <p:bldP spid="43" grpId="0"/>
      <p:bldP spid="44" grpId="0"/>
      <p:bldP spid="45" grpId="0"/>
      <p:bldP spid="46" grpId="0"/>
      <p:bldP spid="47" grpId="0"/>
      <p:bldP spid="48" grpId="0"/>
      <p:bldP spid="49" grpId="0"/>
      <p:bldP spid="50" grpId="0"/>
      <p:bldP spid="5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66-066">
            <a:extLst>
              <a:ext uri="{FF2B5EF4-FFF2-40B4-BE49-F238E27FC236}">
                <a16:creationId xmlns:a16="http://schemas.microsoft.com/office/drawing/2014/main" id="{7B20C8AE-698E-49D2-8CC4-2E5889F4AD8B}"/>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0"/>
            <a:ext cx="9144000" cy="6857999"/>
          </a:xfrm>
          <a:prstGeom prst="rect">
            <a:avLst/>
          </a:prstGeom>
        </p:spPr>
      </p:pic>
      <p:sp>
        <p:nvSpPr>
          <p:cNvPr id="4" name="Rectangle 1">
            <a:extLst>
              <a:ext uri="{FF2B5EF4-FFF2-40B4-BE49-F238E27FC236}">
                <a16:creationId xmlns:a16="http://schemas.microsoft.com/office/drawing/2014/main" id="{E6DE2EDB-00B6-485E-8B57-4E2EECA4508F}"/>
              </a:ext>
            </a:extLst>
          </p:cNvPr>
          <p:cNvSpPr>
            <a:spLocks noChangeArrowheads="1"/>
          </p:cNvSpPr>
          <p:nvPr/>
        </p:nvSpPr>
        <p:spPr bwMode="auto">
          <a:xfrm>
            <a:off x="3356975" y="3075722"/>
            <a:ext cx="1341578"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SA" sz="2400" b="1" dirty="0">
                <a:solidFill>
                  <a:srgbClr val="0000FF"/>
                </a:solidFill>
                <a:ea typeface="Times New Roman"/>
              </a:rPr>
              <a:t>منصوبا</a:t>
            </a:r>
            <a:endParaRPr lang="en-US" sz="2400" dirty="0">
              <a:solidFill>
                <a:srgbClr val="0000FF"/>
              </a:solidFill>
              <a:ea typeface="Times New Roman"/>
              <a:cs typeface="Arial"/>
            </a:endParaRPr>
          </a:p>
        </p:txBody>
      </p:sp>
      <p:sp>
        <p:nvSpPr>
          <p:cNvPr id="5" name="Rectangle 1">
            <a:extLst>
              <a:ext uri="{FF2B5EF4-FFF2-40B4-BE49-F238E27FC236}">
                <a16:creationId xmlns:a16="http://schemas.microsoft.com/office/drawing/2014/main" id="{BB9CFA44-AE6A-4485-803D-795A856FF4D6}"/>
              </a:ext>
            </a:extLst>
          </p:cNvPr>
          <p:cNvSpPr>
            <a:spLocks noChangeArrowheads="1"/>
          </p:cNvSpPr>
          <p:nvPr/>
        </p:nvSpPr>
        <p:spPr bwMode="auto">
          <a:xfrm>
            <a:off x="3945699" y="4339763"/>
            <a:ext cx="3651932"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EG" sz="2400" b="1" dirty="0">
                <a:solidFill>
                  <a:srgbClr val="0000FF"/>
                </a:solidFill>
                <a:ea typeface="Times New Roman"/>
              </a:rPr>
              <a:t>رفعت المبتدأ ونصبت الخبر.</a:t>
            </a:r>
            <a:endParaRPr lang="en-US" sz="2400" dirty="0">
              <a:solidFill>
                <a:srgbClr val="0000FF"/>
              </a:solidFill>
              <a:ea typeface="Times New Roman"/>
              <a:cs typeface="Arial"/>
            </a:endParaRPr>
          </a:p>
        </p:txBody>
      </p:sp>
      <p:sp>
        <p:nvSpPr>
          <p:cNvPr id="6" name="Rectangle 1">
            <a:extLst>
              <a:ext uri="{FF2B5EF4-FFF2-40B4-BE49-F238E27FC236}">
                <a16:creationId xmlns:a16="http://schemas.microsoft.com/office/drawing/2014/main" id="{007152AF-E93A-4F7D-888C-8452D7A6F1FC}"/>
              </a:ext>
            </a:extLst>
          </p:cNvPr>
          <p:cNvSpPr>
            <a:spLocks noChangeArrowheads="1"/>
          </p:cNvSpPr>
          <p:nvPr/>
        </p:nvSpPr>
        <p:spPr bwMode="auto">
          <a:xfrm>
            <a:off x="3945699" y="4766736"/>
            <a:ext cx="3333216"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EG" sz="2400" b="1" dirty="0">
                <a:solidFill>
                  <a:srgbClr val="0000FF"/>
                </a:solidFill>
                <a:ea typeface="Times New Roman"/>
              </a:rPr>
              <a:t>رفعت المبتدأ ونصبت الخبر.</a:t>
            </a:r>
            <a:endParaRPr lang="en-US" sz="2400" dirty="0">
              <a:solidFill>
                <a:srgbClr val="0000FF"/>
              </a:solidFill>
              <a:ea typeface="Times New Roman"/>
              <a:cs typeface="Arial"/>
            </a:endParaRPr>
          </a:p>
        </p:txBody>
      </p:sp>
      <p:sp>
        <p:nvSpPr>
          <p:cNvPr id="7" name="Rectangle 1">
            <a:extLst>
              <a:ext uri="{FF2B5EF4-FFF2-40B4-BE49-F238E27FC236}">
                <a16:creationId xmlns:a16="http://schemas.microsoft.com/office/drawing/2014/main" id="{D535DB6D-76DA-48E4-BA72-2853AA8222BE}"/>
              </a:ext>
            </a:extLst>
          </p:cNvPr>
          <p:cNvSpPr>
            <a:spLocks noChangeArrowheads="1"/>
          </p:cNvSpPr>
          <p:nvPr/>
        </p:nvSpPr>
        <p:spPr bwMode="auto">
          <a:xfrm>
            <a:off x="3945699" y="5205147"/>
            <a:ext cx="3651932"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EG" sz="2400" b="1" dirty="0">
                <a:solidFill>
                  <a:srgbClr val="0000FF"/>
                </a:solidFill>
                <a:ea typeface="Times New Roman"/>
              </a:rPr>
              <a:t>رفعت المبتدأ ونصبت الخبر.</a:t>
            </a:r>
            <a:endParaRPr lang="en-US" sz="2400" dirty="0">
              <a:solidFill>
                <a:srgbClr val="0000FF"/>
              </a:solidFill>
              <a:ea typeface="Times New Roman"/>
              <a:cs typeface="Arial"/>
            </a:endParaRPr>
          </a:p>
        </p:txBody>
      </p:sp>
      <p:sp>
        <p:nvSpPr>
          <p:cNvPr id="9" name="Rectangle 1">
            <a:extLst>
              <a:ext uri="{FF2B5EF4-FFF2-40B4-BE49-F238E27FC236}">
                <a16:creationId xmlns:a16="http://schemas.microsoft.com/office/drawing/2014/main" id="{12B23DCE-6D69-47F4-80AD-72C769C955B4}"/>
              </a:ext>
            </a:extLst>
          </p:cNvPr>
          <p:cNvSpPr>
            <a:spLocks noChangeArrowheads="1"/>
          </p:cNvSpPr>
          <p:nvPr/>
        </p:nvSpPr>
        <p:spPr bwMode="auto">
          <a:xfrm>
            <a:off x="5495346" y="5956417"/>
            <a:ext cx="2102285"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SA" sz="2400" b="1" dirty="0">
                <a:solidFill>
                  <a:srgbClr val="0000FF"/>
                </a:solidFill>
                <a:ea typeface="Times New Roman"/>
              </a:rPr>
              <a:t>الزمن الماضي</a:t>
            </a:r>
            <a:endParaRPr lang="en-US" sz="2400" dirty="0">
              <a:solidFill>
                <a:srgbClr val="0000FF"/>
              </a:solidFill>
              <a:ea typeface="Times New Roman"/>
              <a:cs typeface="Arial"/>
            </a:endParaRPr>
          </a:p>
        </p:txBody>
      </p:sp>
      <p:sp>
        <p:nvSpPr>
          <p:cNvPr id="10" name="Rectangle 1">
            <a:extLst>
              <a:ext uri="{FF2B5EF4-FFF2-40B4-BE49-F238E27FC236}">
                <a16:creationId xmlns:a16="http://schemas.microsoft.com/office/drawing/2014/main" id="{775838B5-76F1-4B1B-B8C7-85920918B364}"/>
              </a:ext>
            </a:extLst>
          </p:cNvPr>
          <p:cNvSpPr>
            <a:spLocks noChangeArrowheads="1"/>
          </p:cNvSpPr>
          <p:nvPr/>
        </p:nvSpPr>
        <p:spPr bwMode="auto">
          <a:xfrm>
            <a:off x="4011546" y="5956416"/>
            <a:ext cx="1253349"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SA" sz="2400" b="1" dirty="0">
                <a:solidFill>
                  <a:srgbClr val="0000FF"/>
                </a:solidFill>
                <a:ea typeface="Times New Roman"/>
              </a:rPr>
              <a:t>التحول</a:t>
            </a:r>
            <a:endParaRPr lang="en-US" sz="2400" dirty="0">
              <a:solidFill>
                <a:srgbClr val="0000FF"/>
              </a:solidFill>
              <a:ea typeface="Times New Roman"/>
              <a:cs typeface="Arial"/>
            </a:endParaRPr>
          </a:p>
        </p:txBody>
      </p:sp>
      <p:sp>
        <p:nvSpPr>
          <p:cNvPr id="11" name="Rectangle 1">
            <a:extLst>
              <a:ext uri="{FF2B5EF4-FFF2-40B4-BE49-F238E27FC236}">
                <a16:creationId xmlns:a16="http://schemas.microsoft.com/office/drawing/2014/main" id="{724ACD88-65E5-42AA-BCD9-4C6194264EEC}"/>
              </a:ext>
            </a:extLst>
          </p:cNvPr>
          <p:cNvSpPr>
            <a:spLocks noChangeArrowheads="1"/>
          </p:cNvSpPr>
          <p:nvPr/>
        </p:nvSpPr>
        <p:spPr bwMode="auto">
          <a:xfrm>
            <a:off x="2292587" y="5956416"/>
            <a:ext cx="1253350"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SA" sz="2400" b="1" dirty="0">
                <a:solidFill>
                  <a:srgbClr val="0000FF"/>
                </a:solidFill>
                <a:ea typeface="Times New Roman"/>
              </a:rPr>
              <a:t>النفي</a:t>
            </a:r>
            <a:endParaRPr lang="en-US" sz="2400" dirty="0">
              <a:solidFill>
                <a:srgbClr val="0000FF"/>
              </a:solidFill>
              <a:ea typeface="Times New Roman"/>
              <a:cs typeface="Arial"/>
            </a:endParaRPr>
          </a:p>
        </p:txBody>
      </p:sp>
      <p:sp>
        <p:nvSpPr>
          <p:cNvPr id="12" name="مستطيل: زوايا مستديرة 11">
            <a:extLst>
              <a:ext uri="{FF2B5EF4-FFF2-40B4-BE49-F238E27FC236}">
                <a16:creationId xmlns:a16="http://schemas.microsoft.com/office/drawing/2014/main" id="{51BACB8A-54B1-413B-A83B-97A82AA9F1F1}"/>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٦٦</a:t>
            </a:r>
          </a:p>
        </p:txBody>
      </p:sp>
      <p:pic>
        <p:nvPicPr>
          <p:cNvPr id="13" name="صورة 12" descr="لغتي الجميلة سادس فصل اول -1443-065-065">
            <a:extLst>
              <a:ext uri="{FF2B5EF4-FFF2-40B4-BE49-F238E27FC236}">
                <a16:creationId xmlns:a16="http://schemas.microsoft.com/office/drawing/2014/main" id="{737772D9-ED0E-49DB-A7EC-169E425A93FA}"/>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331078" y="440315"/>
            <a:ext cx="3923017" cy="173260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12192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to="" calcmode="lin" valueType="num">
                                      <p:cBhvr>
                                        <p:cTn id="22" dur="1" fill="hold"/>
                                        <p:tgtEl>
                                          <p:spTgt spid="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to="" calcmode="lin" valueType="num">
                                      <p:cBhvr>
                                        <p:cTn id="27" dur="1" fill="hold"/>
                                        <p:tgtEl>
                                          <p:spTgt spid="7"/>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to="" calcmode="lin" valueType="num">
                                      <p:cBhvr>
                                        <p:cTn id="32" dur="1" fill="hold"/>
                                        <p:tgtEl>
                                          <p:spTgt spid="9"/>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to="" calcmode="lin" valueType="num">
                                      <p:cBhvr>
                                        <p:cTn id="37" dur="1" fill="hold"/>
                                        <p:tgtEl>
                                          <p:spTgt spid="10"/>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to="" calcmode="lin" valueType="num">
                                      <p:cBhvr>
                                        <p:cTn id="42" dur="1" fill="hold"/>
                                        <p:tgtEl>
                                          <p:spTgt spid="1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P spid="10" grpId="0"/>
      <p:bldP spid="1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67-067">
            <a:extLst>
              <a:ext uri="{FF2B5EF4-FFF2-40B4-BE49-F238E27FC236}">
                <a16:creationId xmlns:a16="http://schemas.microsoft.com/office/drawing/2014/main" id="{A6ED99F4-B7CE-4631-AB25-C32888C894C9}"/>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 y="0"/>
            <a:ext cx="9144000" cy="6858000"/>
          </a:xfrm>
          <a:prstGeom prst="rect">
            <a:avLst/>
          </a:prstGeom>
        </p:spPr>
      </p:pic>
      <p:pic>
        <p:nvPicPr>
          <p:cNvPr id="4" name="صورة 3" descr="لغتي الجميلة سادس فصل اول -1443-067-067">
            <a:extLst>
              <a:ext uri="{FF2B5EF4-FFF2-40B4-BE49-F238E27FC236}">
                <a16:creationId xmlns:a16="http://schemas.microsoft.com/office/drawing/2014/main" id="{602C14BF-9A54-4E51-9F0E-F2AB97C91EE5}"/>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1" y="2755726"/>
            <a:ext cx="9144000" cy="4102273"/>
          </a:xfrm>
          <a:prstGeom prst="rect">
            <a:avLst/>
          </a:prstGeom>
        </p:spPr>
      </p:pic>
      <p:sp>
        <p:nvSpPr>
          <p:cNvPr id="5" name="Rectangle 1">
            <a:extLst>
              <a:ext uri="{FF2B5EF4-FFF2-40B4-BE49-F238E27FC236}">
                <a16:creationId xmlns:a16="http://schemas.microsoft.com/office/drawing/2014/main" id="{8A111908-EA0D-4F33-9D25-9F38EBE91D34}"/>
              </a:ext>
            </a:extLst>
          </p:cNvPr>
          <p:cNvSpPr>
            <a:spLocks noChangeArrowheads="1"/>
          </p:cNvSpPr>
          <p:nvPr/>
        </p:nvSpPr>
        <p:spPr bwMode="auto">
          <a:xfrm>
            <a:off x="5168842" y="5324280"/>
            <a:ext cx="1368409"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EG" sz="2400" b="1" dirty="0">
                <a:solidFill>
                  <a:srgbClr val="0000FF"/>
                </a:solidFill>
                <a:ea typeface="Times New Roman"/>
              </a:rPr>
              <a:t>الرسول</a:t>
            </a:r>
            <a:endParaRPr lang="en-US" sz="2400" dirty="0">
              <a:solidFill>
                <a:srgbClr val="0000FF"/>
              </a:solidFill>
              <a:ea typeface="Times New Roman"/>
              <a:cs typeface="Arial"/>
            </a:endParaRPr>
          </a:p>
        </p:txBody>
      </p:sp>
      <p:sp>
        <p:nvSpPr>
          <p:cNvPr id="6" name="Rectangle 1">
            <a:extLst>
              <a:ext uri="{FF2B5EF4-FFF2-40B4-BE49-F238E27FC236}">
                <a16:creationId xmlns:a16="http://schemas.microsoft.com/office/drawing/2014/main" id="{C92B76BF-D316-48E3-B7DD-75DA6B609A21}"/>
              </a:ext>
            </a:extLst>
          </p:cNvPr>
          <p:cNvSpPr>
            <a:spLocks noChangeArrowheads="1"/>
          </p:cNvSpPr>
          <p:nvPr/>
        </p:nvSpPr>
        <p:spPr bwMode="auto">
          <a:xfrm>
            <a:off x="2699734" y="5345625"/>
            <a:ext cx="1368409"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SA" sz="2400" b="1" dirty="0">
                <a:solidFill>
                  <a:srgbClr val="0000FF"/>
                </a:solidFill>
                <a:ea typeface="Times New Roman"/>
              </a:rPr>
              <a:t>أحسن</a:t>
            </a:r>
            <a:endParaRPr lang="en-US" sz="2400" dirty="0">
              <a:solidFill>
                <a:srgbClr val="0000FF"/>
              </a:solidFill>
              <a:ea typeface="Times New Roman"/>
              <a:cs typeface="Arial"/>
            </a:endParaRPr>
          </a:p>
        </p:txBody>
      </p:sp>
      <p:sp>
        <p:nvSpPr>
          <p:cNvPr id="7" name="Rectangle 1">
            <a:extLst>
              <a:ext uri="{FF2B5EF4-FFF2-40B4-BE49-F238E27FC236}">
                <a16:creationId xmlns:a16="http://schemas.microsoft.com/office/drawing/2014/main" id="{4362164F-2C61-4457-B1D5-D8A244D52009}"/>
              </a:ext>
            </a:extLst>
          </p:cNvPr>
          <p:cNvSpPr>
            <a:spLocks noChangeArrowheads="1"/>
          </p:cNvSpPr>
          <p:nvPr/>
        </p:nvSpPr>
        <p:spPr bwMode="auto">
          <a:xfrm>
            <a:off x="1467247" y="5369065"/>
            <a:ext cx="1368409"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SA" sz="2400" b="1" dirty="0">
                <a:solidFill>
                  <a:srgbClr val="0000FF"/>
                </a:solidFill>
                <a:ea typeface="Times New Roman"/>
              </a:rPr>
              <a:t>الفتحة</a:t>
            </a:r>
            <a:endParaRPr lang="en-US" sz="2400" dirty="0">
              <a:solidFill>
                <a:srgbClr val="0000FF"/>
              </a:solidFill>
              <a:ea typeface="Times New Roman"/>
              <a:cs typeface="Arial"/>
            </a:endParaRPr>
          </a:p>
        </p:txBody>
      </p:sp>
      <p:sp>
        <p:nvSpPr>
          <p:cNvPr id="8" name="Rectangle 1">
            <a:extLst>
              <a:ext uri="{FF2B5EF4-FFF2-40B4-BE49-F238E27FC236}">
                <a16:creationId xmlns:a16="http://schemas.microsoft.com/office/drawing/2014/main" id="{A72E0B24-CF0F-4FB3-9F42-2788431BDA82}"/>
              </a:ext>
            </a:extLst>
          </p:cNvPr>
          <p:cNvSpPr>
            <a:spLocks noChangeArrowheads="1"/>
          </p:cNvSpPr>
          <p:nvPr/>
        </p:nvSpPr>
        <p:spPr bwMode="auto">
          <a:xfrm>
            <a:off x="6580608" y="5648285"/>
            <a:ext cx="1368409"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EG" sz="2400" b="1" dirty="0">
                <a:solidFill>
                  <a:srgbClr val="0000FF"/>
                </a:solidFill>
                <a:ea typeface="Times New Roman"/>
              </a:rPr>
              <a:t>كان</a:t>
            </a:r>
            <a:r>
              <a:rPr lang="ar-SA" sz="2400" b="1" dirty="0">
                <a:solidFill>
                  <a:srgbClr val="0000FF"/>
                </a:solidFill>
                <a:ea typeface="Times New Roman"/>
              </a:rPr>
              <a:t>ت</a:t>
            </a:r>
            <a:endParaRPr lang="en-US" sz="2400" dirty="0">
              <a:solidFill>
                <a:srgbClr val="0000FF"/>
              </a:solidFill>
              <a:ea typeface="Times New Roman"/>
              <a:cs typeface="Arial"/>
            </a:endParaRPr>
          </a:p>
        </p:txBody>
      </p:sp>
      <p:sp>
        <p:nvSpPr>
          <p:cNvPr id="9" name="Rectangle 1">
            <a:extLst>
              <a:ext uri="{FF2B5EF4-FFF2-40B4-BE49-F238E27FC236}">
                <a16:creationId xmlns:a16="http://schemas.microsoft.com/office/drawing/2014/main" id="{31C0B8F2-EE48-4139-B774-7339B844F136}"/>
              </a:ext>
            </a:extLst>
          </p:cNvPr>
          <p:cNvSpPr>
            <a:spLocks noChangeArrowheads="1"/>
          </p:cNvSpPr>
          <p:nvPr/>
        </p:nvSpPr>
        <p:spPr bwMode="auto">
          <a:xfrm>
            <a:off x="5239113" y="5682977"/>
            <a:ext cx="1368409"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SA" sz="2400" b="1" dirty="0">
                <a:solidFill>
                  <a:srgbClr val="0000FF"/>
                </a:solidFill>
                <a:ea typeface="Times New Roman"/>
              </a:rPr>
              <a:t>خلافة</a:t>
            </a:r>
            <a:endParaRPr lang="en-US" sz="2400" dirty="0">
              <a:solidFill>
                <a:srgbClr val="0000FF"/>
              </a:solidFill>
              <a:ea typeface="Times New Roman"/>
              <a:cs typeface="Arial"/>
            </a:endParaRPr>
          </a:p>
        </p:txBody>
      </p:sp>
      <p:sp>
        <p:nvSpPr>
          <p:cNvPr id="10" name="Rectangle 1">
            <a:extLst>
              <a:ext uri="{FF2B5EF4-FFF2-40B4-BE49-F238E27FC236}">
                <a16:creationId xmlns:a16="http://schemas.microsoft.com/office/drawing/2014/main" id="{32C94813-615C-4FCD-8D0F-8E2BC1C1B7B6}"/>
              </a:ext>
            </a:extLst>
          </p:cNvPr>
          <p:cNvSpPr>
            <a:spLocks noChangeArrowheads="1"/>
          </p:cNvSpPr>
          <p:nvPr/>
        </p:nvSpPr>
        <p:spPr bwMode="auto">
          <a:xfrm>
            <a:off x="3975159" y="5677126"/>
            <a:ext cx="1368409"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SA" sz="2400" b="1" dirty="0">
                <a:solidFill>
                  <a:srgbClr val="0000FF"/>
                </a:solidFill>
                <a:ea typeface="Times New Roman"/>
              </a:rPr>
              <a:t>الضمة</a:t>
            </a:r>
            <a:endParaRPr lang="en-US" sz="2400" dirty="0">
              <a:solidFill>
                <a:srgbClr val="0000FF"/>
              </a:solidFill>
              <a:ea typeface="Times New Roman"/>
              <a:cs typeface="Arial"/>
            </a:endParaRPr>
          </a:p>
        </p:txBody>
      </p:sp>
      <p:sp>
        <p:nvSpPr>
          <p:cNvPr id="11" name="Rectangle 1">
            <a:extLst>
              <a:ext uri="{FF2B5EF4-FFF2-40B4-BE49-F238E27FC236}">
                <a16:creationId xmlns:a16="http://schemas.microsoft.com/office/drawing/2014/main" id="{CBB82ACD-FF3B-4CEF-9625-3CC4D2FF2544}"/>
              </a:ext>
            </a:extLst>
          </p:cNvPr>
          <p:cNvSpPr>
            <a:spLocks noChangeArrowheads="1"/>
          </p:cNvSpPr>
          <p:nvPr/>
        </p:nvSpPr>
        <p:spPr bwMode="auto">
          <a:xfrm>
            <a:off x="1543896" y="5656398"/>
            <a:ext cx="1368409"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SA" sz="2400" b="1" dirty="0">
                <a:solidFill>
                  <a:srgbClr val="0000FF"/>
                </a:solidFill>
                <a:ea typeface="Times New Roman"/>
              </a:rPr>
              <a:t>الياء</a:t>
            </a:r>
            <a:endParaRPr lang="en-US" sz="2400" dirty="0">
              <a:solidFill>
                <a:srgbClr val="0000FF"/>
              </a:solidFill>
              <a:ea typeface="Times New Roman"/>
              <a:cs typeface="Arial"/>
            </a:endParaRPr>
          </a:p>
        </p:txBody>
      </p:sp>
      <p:sp>
        <p:nvSpPr>
          <p:cNvPr id="12" name="Rectangle 1">
            <a:extLst>
              <a:ext uri="{FF2B5EF4-FFF2-40B4-BE49-F238E27FC236}">
                <a16:creationId xmlns:a16="http://schemas.microsoft.com/office/drawing/2014/main" id="{785D7DDF-3D4C-4FE6-B24D-EF7136F6CCBC}"/>
              </a:ext>
            </a:extLst>
          </p:cNvPr>
          <p:cNvSpPr>
            <a:spLocks noChangeArrowheads="1"/>
          </p:cNvSpPr>
          <p:nvPr/>
        </p:nvSpPr>
        <p:spPr bwMode="auto">
          <a:xfrm>
            <a:off x="6580608" y="5970996"/>
            <a:ext cx="1368409"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SA" sz="2400" b="1" dirty="0">
                <a:solidFill>
                  <a:srgbClr val="0000FF"/>
                </a:solidFill>
                <a:ea typeface="Times New Roman"/>
              </a:rPr>
              <a:t>صار</a:t>
            </a:r>
            <a:endParaRPr lang="en-US" sz="2400" dirty="0">
              <a:solidFill>
                <a:srgbClr val="0000FF"/>
              </a:solidFill>
              <a:ea typeface="Times New Roman"/>
              <a:cs typeface="Arial"/>
            </a:endParaRPr>
          </a:p>
        </p:txBody>
      </p:sp>
      <p:sp>
        <p:nvSpPr>
          <p:cNvPr id="13" name="Rectangle 1">
            <a:extLst>
              <a:ext uri="{FF2B5EF4-FFF2-40B4-BE49-F238E27FC236}">
                <a16:creationId xmlns:a16="http://schemas.microsoft.com/office/drawing/2014/main" id="{2C807576-D800-4C81-AF44-51AA961C4C9C}"/>
              </a:ext>
            </a:extLst>
          </p:cNvPr>
          <p:cNvSpPr>
            <a:spLocks noChangeArrowheads="1"/>
          </p:cNvSpPr>
          <p:nvPr/>
        </p:nvSpPr>
        <p:spPr bwMode="auto">
          <a:xfrm>
            <a:off x="2836076" y="6012844"/>
            <a:ext cx="1368409"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SA" sz="2400" b="1" dirty="0">
                <a:solidFill>
                  <a:srgbClr val="0000FF"/>
                </a:solidFill>
                <a:ea typeface="Times New Roman"/>
              </a:rPr>
              <a:t>قادة</a:t>
            </a:r>
            <a:endParaRPr lang="en-US" sz="2400" dirty="0">
              <a:solidFill>
                <a:srgbClr val="0000FF"/>
              </a:solidFill>
              <a:ea typeface="Times New Roman"/>
              <a:cs typeface="Arial"/>
            </a:endParaRPr>
          </a:p>
        </p:txBody>
      </p:sp>
      <p:sp>
        <p:nvSpPr>
          <p:cNvPr id="14" name="Rectangle 1">
            <a:extLst>
              <a:ext uri="{FF2B5EF4-FFF2-40B4-BE49-F238E27FC236}">
                <a16:creationId xmlns:a16="http://schemas.microsoft.com/office/drawing/2014/main" id="{CB17342B-763B-4E3B-B51A-49435E57F09D}"/>
              </a:ext>
            </a:extLst>
          </p:cNvPr>
          <p:cNvSpPr>
            <a:spLocks noChangeArrowheads="1"/>
          </p:cNvSpPr>
          <p:nvPr/>
        </p:nvSpPr>
        <p:spPr bwMode="auto">
          <a:xfrm>
            <a:off x="1481124" y="5992116"/>
            <a:ext cx="1368409"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SA" sz="2400" b="1" dirty="0">
                <a:solidFill>
                  <a:srgbClr val="0000FF"/>
                </a:solidFill>
                <a:ea typeface="Times New Roman"/>
              </a:rPr>
              <a:t>الفتحة</a:t>
            </a:r>
            <a:endParaRPr lang="en-US" sz="2400" dirty="0">
              <a:solidFill>
                <a:srgbClr val="0000FF"/>
              </a:solidFill>
              <a:ea typeface="Times New Roman"/>
              <a:cs typeface="Arial"/>
            </a:endParaRPr>
          </a:p>
        </p:txBody>
      </p:sp>
      <p:sp>
        <p:nvSpPr>
          <p:cNvPr id="15" name="Rectangle 1">
            <a:extLst>
              <a:ext uri="{FF2B5EF4-FFF2-40B4-BE49-F238E27FC236}">
                <a16:creationId xmlns:a16="http://schemas.microsoft.com/office/drawing/2014/main" id="{415DC7F5-D6B7-4ABC-85CD-6F33D5CF300B}"/>
              </a:ext>
            </a:extLst>
          </p:cNvPr>
          <p:cNvSpPr>
            <a:spLocks noChangeArrowheads="1"/>
          </p:cNvSpPr>
          <p:nvPr/>
        </p:nvSpPr>
        <p:spPr bwMode="auto">
          <a:xfrm>
            <a:off x="6580608" y="6282990"/>
            <a:ext cx="1368409"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SA" sz="2400" b="1" dirty="0">
                <a:solidFill>
                  <a:srgbClr val="0000FF"/>
                </a:solidFill>
                <a:ea typeface="Times New Roman"/>
              </a:rPr>
              <a:t>ليس</a:t>
            </a:r>
            <a:endParaRPr lang="en-US" sz="2400" dirty="0">
              <a:solidFill>
                <a:srgbClr val="0000FF"/>
              </a:solidFill>
              <a:ea typeface="Times New Roman"/>
              <a:cs typeface="Arial"/>
            </a:endParaRPr>
          </a:p>
        </p:txBody>
      </p:sp>
      <p:sp>
        <p:nvSpPr>
          <p:cNvPr id="16" name="Rectangle 1">
            <a:extLst>
              <a:ext uri="{FF2B5EF4-FFF2-40B4-BE49-F238E27FC236}">
                <a16:creationId xmlns:a16="http://schemas.microsoft.com/office/drawing/2014/main" id="{8A0D9986-444D-4E3F-B54A-0407E94AE176}"/>
              </a:ext>
            </a:extLst>
          </p:cNvPr>
          <p:cNvSpPr>
            <a:spLocks noChangeArrowheads="1"/>
          </p:cNvSpPr>
          <p:nvPr/>
        </p:nvSpPr>
        <p:spPr bwMode="auto">
          <a:xfrm>
            <a:off x="3991914" y="6307183"/>
            <a:ext cx="1368409"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SA" sz="2400" b="1" dirty="0">
                <a:solidFill>
                  <a:srgbClr val="0000FF"/>
                </a:solidFill>
                <a:ea typeface="Times New Roman"/>
              </a:rPr>
              <a:t>الضمة</a:t>
            </a:r>
            <a:endParaRPr lang="en-US" sz="2400" dirty="0">
              <a:solidFill>
                <a:srgbClr val="0000FF"/>
              </a:solidFill>
              <a:ea typeface="Times New Roman"/>
              <a:cs typeface="Arial"/>
            </a:endParaRPr>
          </a:p>
        </p:txBody>
      </p:sp>
      <p:sp>
        <p:nvSpPr>
          <p:cNvPr id="17" name="Rectangle 1">
            <a:extLst>
              <a:ext uri="{FF2B5EF4-FFF2-40B4-BE49-F238E27FC236}">
                <a16:creationId xmlns:a16="http://schemas.microsoft.com/office/drawing/2014/main" id="{CACD8909-A471-4239-813D-3914F54615E2}"/>
              </a:ext>
            </a:extLst>
          </p:cNvPr>
          <p:cNvSpPr>
            <a:spLocks noChangeArrowheads="1"/>
          </p:cNvSpPr>
          <p:nvPr/>
        </p:nvSpPr>
        <p:spPr bwMode="auto">
          <a:xfrm>
            <a:off x="2699734" y="6286443"/>
            <a:ext cx="1368409"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SA" sz="2400" b="1" dirty="0">
                <a:solidFill>
                  <a:srgbClr val="0000FF"/>
                </a:solidFill>
                <a:ea typeface="Times New Roman"/>
              </a:rPr>
              <a:t>حفيدين</a:t>
            </a:r>
            <a:endParaRPr lang="en-US" sz="2400" dirty="0">
              <a:solidFill>
                <a:srgbClr val="0000FF"/>
              </a:solidFill>
              <a:ea typeface="Times New Roman"/>
              <a:cs typeface="Arial"/>
            </a:endParaRPr>
          </a:p>
        </p:txBody>
      </p:sp>
      <p:sp>
        <p:nvSpPr>
          <p:cNvPr id="18" name="Rectangle 1">
            <a:extLst>
              <a:ext uri="{FF2B5EF4-FFF2-40B4-BE49-F238E27FC236}">
                <a16:creationId xmlns:a16="http://schemas.microsoft.com/office/drawing/2014/main" id="{B5127866-C173-4DA6-8363-1600BD4C376A}"/>
              </a:ext>
            </a:extLst>
          </p:cNvPr>
          <p:cNvSpPr>
            <a:spLocks noChangeArrowheads="1"/>
          </p:cNvSpPr>
          <p:nvPr/>
        </p:nvSpPr>
        <p:spPr bwMode="auto">
          <a:xfrm>
            <a:off x="1569260" y="6295184"/>
            <a:ext cx="1368409"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SA" sz="2400" b="1" dirty="0">
                <a:solidFill>
                  <a:srgbClr val="0000FF"/>
                </a:solidFill>
                <a:ea typeface="Times New Roman"/>
              </a:rPr>
              <a:t>الياء</a:t>
            </a:r>
            <a:endParaRPr lang="en-US" sz="2400" dirty="0">
              <a:solidFill>
                <a:srgbClr val="0000FF"/>
              </a:solidFill>
              <a:ea typeface="Times New Roman"/>
              <a:cs typeface="Arial"/>
            </a:endParaRPr>
          </a:p>
        </p:txBody>
      </p:sp>
      <p:sp>
        <p:nvSpPr>
          <p:cNvPr id="19" name="مستطيل: زوايا مستديرة 18">
            <a:extLst>
              <a:ext uri="{FF2B5EF4-FFF2-40B4-BE49-F238E27FC236}">
                <a16:creationId xmlns:a16="http://schemas.microsoft.com/office/drawing/2014/main" id="{0CA8DAF9-BA9D-420E-8951-DFE8167762C3}"/>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٦٧</a:t>
            </a:r>
          </a:p>
        </p:txBody>
      </p:sp>
      <p:sp>
        <p:nvSpPr>
          <p:cNvPr id="2" name="مستطيل: زوايا مستديرة 1">
            <a:extLst>
              <a:ext uri="{FF2B5EF4-FFF2-40B4-BE49-F238E27FC236}">
                <a16:creationId xmlns:a16="http://schemas.microsoft.com/office/drawing/2014/main" id="{5DC4F51B-41E3-4EFB-B410-2464A8533644}"/>
              </a:ext>
            </a:extLst>
          </p:cNvPr>
          <p:cNvSpPr/>
          <p:nvPr/>
        </p:nvSpPr>
        <p:spPr>
          <a:xfrm>
            <a:off x="3801291" y="574766"/>
            <a:ext cx="4147726" cy="215752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92107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to="" calcmode="lin" valueType="num">
                                      <p:cBhvr>
                                        <p:cTn id="22" dur="1" fill="hold"/>
                                        <p:tgtEl>
                                          <p:spTgt spid="7"/>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to="" calcmode="lin" valueType="num">
                                      <p:cBhvr>
                                        <p:cTn id="27" dur="1" fill="hold"/>
                                        <p:tgtEl>
                                          <p:spTgt spid="8"/>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to="" calcmode="lin" valueType="num">
                                      <p:cBhvr>
                                        <p:cTn id="32" dur="1" fill="hold"/>
                                        <p:tgtEl>
                                          <p:spTgt spid="9"/>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to="" calcmode="lin" valueType="num">
                                      <p:cBhvr>
                                        <p:cTn id="37" dur="1" fill="hold"/>
                                        <p:tgtEl>
                                          <p:spTgt spid="10"/>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to="" calcmode="lin" valueType="num">
                                      <p:cBhvr>
                                        <p:cTn id="42" dur="1" fill="hold"/>
                                        <p:tgtEl>
                                          <p:spTgt spid="11"/>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to="" calcmode="lin" valueType="num">
                                      <p:cBhvr>
                                        <p:cTn id="47" dur="1" fill="hold"/>
                                        <p:tgtEl>
                                          <p:spTgt spid="12"/>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 to="" calcmode="lin" valueType="num">
                                      <p:cBhvr>
                                        <p:cTn id="52" dur="1" fill="hold"/>
                                        <p:tgtEl>
                                          <p:spTgt spid="13"/>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to="" calcmode="lin" valueType="num">
                                      <p:cBhvr>
                                        <p:cTn id="57" dur="1" fill="hold"/>
                                        <p:tgtEl>
                                          <p:spTgt spid="14"/>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 to="" calcmode="lin" valueType="num">
                                      <p:cBhvr>
                                        <p:cTn id="62" dur="1" fill="hold"/>
                                        <p:tgtEl>
                                          <p:spTgt spid="15"/>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to="" calcmode="lin" valueType="num">
                                      <p:cBhvr>
                                        <p:cTn id="67" dur="1" fill="hold"/>
                                        <p:tgtEl>
                                          <p:spTgt spid="16"/>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 to="" calcmode="lin" valueType="num">
                                      <p:cBhvr>
                                        <p:cTn id="72" dur="1" fill="hold"/>
                                        <p:tgtEl>
                                          <p:spTgt spid="17"/>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 to="" calcmode="lin" valueType="num">
                                      <p:cBhvr>
                                        <p:cTn id="77" dur="1" fill="hold"/>
                                        <p:tgtEl>
                                          <p:spTgt spid="1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68-068">
            <a:extLst>
              <a:ext uri="{FF2B5EF4-FFF2-40B4-BE49-F238E27FC236}">
                <a16:creationId xmlns:a16="http://schemas.microsoft.com/office/drawing/2014/main" id="{311DB849-F831-4C03-B647-AD3772C78EA2}"/>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4" name="Rectangle 1">
            <a:extLst>
              <a:ext uri="{FF2B5EF4-FFF2-40B4-BE49-F238E27FC236}">
                <a16:creationId xmlns:a16="http://schemas.microsoft.com/office/drawing/2014/main" id="{99F23AB7-2902-4F79-B91A-D01183247035}"/>
              </a:ext>
            </a:extLst>
          </p:cNvPr>
          <p:cNvSpPr>
            <a:spLocks noChangeArrowheads="1"/>
          </p:cNvSpPr>
          <p:nvPr/>
        </p:nvSpPr>
        <p:spPr bwMode="auto">
          <a:xfrm>
            <a:off x="4892271" y="539692"/>
            <a:ext cx="2145323" cy="48090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EG" sz="2400" b="1" dirty="0">
                <a:solidFill>
                  <a:srgbClr val="0000FF"/>
                </a:solidFill>
                <a:ea typeface="Times New Roman"/>
              </a:rPr>
              <a:t>المطر</a:t>
            </a:r>
            <a:r>
              <a:rPr lang="ar-SA" sz="2400" b="1" dirty="0">
                <a:solidFill>
                  <a:srgbClr val="0000FF"/>
                </a:solidFill>
                <a:ea typeface="Times New Roman"/>
              </a:rPr>
              <a:t>ُ</a:t>
            </a:r>
            <a:r>
              <a:rPr lang="ar-EG" sz="2400" b="1" dirty="0">
                <a:solidFill>
                  <a:srgbClr val="0000FF"/>
                </a:solidFill>
                <a:ea typeface="Times New Roman"/>
              </a:rPr>
              <a:t> غزير</a:t>
            </a:r>
            <a:r>
              <a:rPr lang="ar-SA" sz="2400" b="1" dirty="0">
                <a:solidFill>
                  <a:srgbClr val="0000FF"/>
                </a:solidFill>
                <a:ea typeface="Times New Roman"/>
              </a:rPr>
              <a:t>ٌ</a:t>
            </a:r>
          </a:p>
        </p:txBody>
      </p:sp>
      <p:sp>
        <p:nvSpPr>
          <p:cNvPr id="5" name="Rectangle 1">
            <a:extLst>
              <a:ext uri="{FF2B5EF4-FFF2-40B4-BE49-F238E27FC236}">
                <a16:creationId xmlns:a16="http://schemas.microsoft.com/office/drawing/2014/main" id="{4E9C4DEE-FED6-49D8-ACC6-C2FB74705982}"/>
              </a:ext>
            </a:extLst>
          </p:cNvPr>
          <p:cNvSpPr>
            <a:spLocks noChangeArrowheads="1"/>
          </p:cNvSpPr>
          <p:nvPr/>
        </p:nvSpPr>
        <p:spPr bwMode="auto">
          <a:xfrm>
            <a:off x="4794738" y="922181"/>
            <a:ext cx="1875693" cy="48090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EG" sz="2400" b="1" dirty="0">
                <a:solidFill>
                  <a:srgbClr val="0000FF"/>
                </a:solidFill>
                <a:ea typeface="Times New Roman"/>
              </a:rPr>
              <a:t>الأبنية</a:t>
            </a:r>
            <a:r>
              <a:rPr lang="ar-SA" sz="2400" b="1" dirty="0">
                <a:solidFill>
                  <a:srgbClr val="0000FF"/>
                </a:solidFill>
                <a:ea typeface="Times New Roman"/>
              </a:rPr>
              <a:t>ُ</a:t>
            </a:r>
            <a:r>
              <a:rPr lang="ar-EG" sz="2400" b="1" dirty="0">
                <a:solidFill>
                  <a:srgbClr val="0000FF"/>
                </a:solidFill>
                <a:ea typeface="Times New Roman"/>
              </a:rPr>
              <a:t> عالية</a:t>
            </a:r>
            <a:r>
              <a:rPr lang="ar-SA" sz="2400" b="1" dirty="0">
                <a:solidFill>
                  <a:srgbClr val="0000FF"/>
                </a:solidFill>
                <a:ea typeface="Times New Roman"/>
              </a:rPr>
              <a:t>ٌ</a:t>
            </a:r>
          </a:p>
        </p:txBody>
      </p:sp>
      <p:sp>
        <p:nvSpPr>
          <p:cNvPr id="6" name="مربع نص 5">
            <a:extLst>
              <a:ext uri="{FF2B5EF4-FFF2-40B4-BE49-F238E27FC236}">
                <a16:creationId xmlns:a16="http://schemas.microsoft.com/office/drawing/2014/main" id="{025B792D-44EE-4035-AF6B-367FD08429F6}"/>
              </a:ext>
            </a:extLst>
          </p:cNvPr>
          <p:cNvSpPr txBox="1"/>
          <p:nvPr/>
        </p:nvSpPr>
        <p:spPr>
          <a:xfrm>
            <a:off x="2016369" y="1295822"/>
            <a:ext cx="4654062" cy="489749"/>
          </a:xfrm>
          <a:prstGeom prst="rect">
            <a:avLst/>
          </a:prstGeom>
          <a:noFill/>
        </p:spPr>
        <p:txBody>
          <a:bodyPr wrap="square">
            <a:spAutoFit/>
          </a:bodyPr>
          <a:lstStyle/>
          <a:p>
            <a:pPr>
              <a:lnSpc>
                <a:spcPct val="115000"/>
              </a:lnSpc>
              <a:spcAft>
                <a:spcPts val="1000"/>
              </a:spcAft>
            </a:pPr>
            <a:r>
              <a:rPr lang="ar-SA" sz="2400" b="1" dirty="0">
                <a:solidFill>
                  <a:srgbClr val="0000FF"/>
                </a:solidFill>
                <a:ea typeface="Times New Roman"/>
              </a:rPr>
              <a:t>الأمهاتُ فخوراتٌ بإنتاج بناتهن </a:t>
            </a:r>
            <a:endParaRPr lang="en-US" sz="2400" dirty="0">
              <a:solidFill>
                <a:srgbClr val="0000FF"/>
              </a:solidFill>
              <a:ea typeface="Times New Roman"/>
              <a:cs typeface="Arial"/>
            </a:endParaRPr>
          </a:p>
        </p:txBody>
      </p:sp>
      <p:sp>
        <p:nvSpPr>
          <p:cNvPr id="8" name="مربع نص 7">
            <a:extLst>
              <a:ext uri="{FF2B5EF4-FFF2-40B4-BE49-F238E27FC236}">
                <a16:creationId xmlns:a16="http://schemas.microsoft.com/office/drawing/2014/main" id="{9FB90856-17E8-4940-B8BE-FD27202EDEBE}"/>
              </a:ext>
            </a:extLst>
          </p:cNvPr>
          <p:cNvSpPr txBox="1"/>
          <p:nvPr/>
        </p:nvSpPr>
        <p:spPr>
          <a:xfrm>
            <a:off x="1509300" y="4438793"/>
            <a:ext cx="6125399" cy="2246769"/>
          </a:xfrm>
          <a:prstGeom prst="rect">
            <a:avLst/>
          </a:prstGeom>
          <a:noFill/>
        </p:spPr>
        <p:txBody>
          <a:bodyPr wrap="square" rtlCol="1">
            <a:spAutoFit/>
          </a:bodyPr>
          <a:lstStyle/>
          <a:p>
            <a:pPr algn="r"/>
            <a:r>
              <a:rPr lang="ar-SA" sz="2800" b="1" dirty="0">
                <a:solidFill>
                  <a:srgbClr val="FF0000"/>
                </a:solidFill>
              </a:rPr>
              <a:t>             فلما قرع الجرس معلنا بَدءَ الفسحة، خرج الطلاب من الفصل وصار الفناء ممتلئا ، فناء المدرسة نظيف ، ولكنه ليس واسعا ، بعد الفسحة ، صار الفناء متسخا حث المعلم الطلاب على تنظيف الفناء ، </a:t>
            </a:r>
            <a:r>
              <a:rPr lang="ar-SA" sz="2800" b="1" dirty="0" err="1">
                <a:solidFill>
                  <a:srgbClr val="FF0000"/>
                </a:solidFill>
              </a:rPr>
              <a:t>حتی</a:t>
            </a:r>
            <a:r>
              <a:rPr lang="ar-SA" sz="2800" b="1" dirty="0">
                <a:solidFill>
                  <a:srgbClr val="FF0000"/>
                </a:solidFill>
              </a:rPr>
              <a:t> عاد منظره جميلا مرة أخرى.</a:t>
            </a:r>
          </a:p>
        </p:txBody>
      </p:sp>
      <p:sp>
        <p:nvSpPr>
          <p:cNvPr id="7" name="مستطيل: زوايا مستديرة 6">
            <a:extLst>
              <a:ext uri="{FF2B5EF4-FFF2-40B4-BE49-F238E27FC236}">
                <a16:creationId xmlns:a16="http://schemas.microsoft.com/office/drawing/2014/main" id="{B41EA24C-78F5-4AB0-B62A-888FBD0015E8}"/>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٦٨</a:t>
            </a:r>
          </a:p>
        </p:txBody>
      </p:sp>
    </p:spTree>
    <p:extLst>
      <p:ext uri="{BB962C8B-B14F-4D97-AF65-F5344CB8AC3E}">
        <p14:creationId xmlns:p14="http://schemas.microsoft.com/office/powerpoint/2010/main" val="411431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69-069">
            <a:extLst>
              <a:ext uri="{FF2B5EF4-FFF2-40B4-BE49-F238E27FC236}">
                <a16:creationId xmlns:a16="http://schemas.microsoft.com/office/drawing/2014/main" id="{534B98F6-4CE8-484D-BF87-DC3035231E97}"/>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0"/>
            <a:ext cx="9143999" cy="6858000"/>
          </a:xfrm>
          <a:prstGeom prst="rect">
            <a:avLst/>
          </a:prstGeom>
        </p:spPr>
      </p:pic>
      <p:sp>
        <p:nvSpPr>
          <p:cNvPr id="4" name="Rectangle 1">
            <a:extLst>
              <a:ext uri="{FF2B5EF4-FFF2-40B4-BE49-F238E27FC236}">
                <a16:creationId xmlns:a16="http://schemas.microsoft.com/office/drawing/2014/main" id="{0D9ECEB9-4582-488F-8BD5-05EE468809DF}"/>
              </a:ext>
            </a:extLst>
          </p:cNvPr>
          <p:cNvSpPr>
            <a:spLocks noChangeArrowheads="1"/>
          </p:cNvSpPr>
          <p:nvPr/>
        </p:nvSpPr>
        <p:spPr bwMode="auto">
          <a:xfrm>
            <a:off x="4413605" y="4996932"/>
            <a:ext cx="1368409"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SA" sz="2400" b="1" dirty="0">
                <a:solidFill>
                  <a:srgbClr val="0000FF"/>
                </a:solidFill>
                <a:ea typeface="Times New Roman"/>
              </a:rPr>
              <a:t>ناسخ</a:t>
            </a:r>
            <a:endParaRPr lang="en-US" sz="2400" dirty="0">
              <a:solidFill>
                <a:srgbClr val="0000FF"/>
              </a:solidFill>
              <a:ea typeface="Times New Roman"/>
              <a:cs typeface="Arial"/>
            </a:endParaRPr>
          </a:p>
        </p:txBody>
      </p:sp>
      <p:sp>
        <p:nvSpPr>
          <p:cNvPr id="5" name="Rectangle 1">
            <a:extLst>
              <a:ext uri="{FF2B5EF4-FFF2-40B4-BE49-F238E27FC236}">
                <a16:creationId xmlns:a16="http://schemas.microsoft.com/office/drawing/2014/main" id="{9226A150-0787-4D9E-9F2C-D2A178B526BA}"/>
              </a:ext>
            </a:extLst>
          </p:cNvPr>
          <p:cNvSpPr>
            <a:spLocks noChangeArrowheads="1"/>
          </p:cNvSpPr>
          <p:nvPr/>
        </p:nvSpPr>
        <p:spPr bwMode="auto">
          <a:xfrm>
            <a:off x="4977277" y="5412665"/>
            <a:ext cx="1368409"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EG" sz="2400" b="1" dirty="0">
                <a:solidFill>
                  <a:srgbClr val="0000FF"/>
                </a:solidFill>
                <a:ea typeface="Times New Roman"/>
              </a:rPr>
              <a:t>كان</a:t>
            </a:r>
            <a:endParaRPr lang="en-US" sz="2400" dirty="0">
              <a:solidFill>
                <a:srgbClr val="0000FF"/>
              </a:solidFill>
              <a:ea typeface="Times New Roman"/>
              <a:cs typeface="Arial"/>
            </a:endParaRPr>
          </a:p>
        </p:txBody>
      </p:sp>
      <p:sp>
        <p:nvSpPr>
          <p:cNvPr id="6" name="Rectangle 1">
            <a:extLst>
              <a:ext uri="{FF2B5EF4-FFF2-40B4-BE49-F238E27FC236}">
                <a16:creationId xmlns:a16="http://schemas.microsoft.com/office/drawing/2014/main" id="{1D7AE323-A9DA-4AE9-B0EE-5ADEB12C5E85}"/>
              </a:ext>
            </a:extLst>
          </p:cNvPr>
          <p:cNvSpPr>
            <a:spLocks noChangeArrowheads="1"/>
          </p:cNvSpPr>
          <p:nvPr/>
        </p:nvSpPr>
        <p:spPr bwMode="auto">
          <a:xfrm>
            <a:off x="2969236" y="5425190"/>
            <a:ext cx="1368409"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SA" sz="2400" b="1" dirty="0">
                <a:solidFill>
                  <a:srgbClr val="0000FF"/>
                </a:solidFill>
                <a:ea typeface="Times New Roman"/>
              </a:rPr>
              <a:t>الضمة</a:t>
            </a:r>
            <a:endParaRPr lang="en-US" sz="2400" dirty="0">
              <a:solidFill>
                <a:srgbClr val="0000FF"/>
              </a:solidFill>
              <a:ea typeface="Times New Roman"/>
              <a:cs typeface="Arial"/>
            </a:endParaRPr>
          </a:p>
        </p:txBody>
      </p:sp>
      <p:sp>
        <p:nvSpPr>
          <p:cNvPr id="7" name="Rectangle 1">
            <a:extLst>
              <a:ext uri="{FF2B5EF4-FFF2-40B4-BE49-F238E27FC236}">
                <a16:creationId xmlns:a16="http://schemas.microsoft.com/office/drawing/2014/main" id="{2D1C773A-FD1D-4B86-90E0-DEA4E4AC5B86}"/>
              </a:ext>
            </a:extLst>
          </p:cNvPr>
          <p:cNvSpPr>
            <a:spLocks noChangeArrowheads="1"/>
          </p:cNvSpPr>
          <p:nvPr/>
        </p:nvSpPr>
        <p:spPr bwMode="auto">
          <a:xfrm>
            <a:off x="5252849" y="5865405"/>
            <a:ext cx="1368409"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SA" sz="2400" b="1" dirty="0">
                <a:solidFill>
                  <a:srgbClr val="0000FF"/>
                </a:solidFill>
                <a:ea typeface="Times New Roman"/>
              </a:rPr>
              <a:t>خبر</a:t>
            </a:r>
            <a:endParaRPr lang="en-US" sz="2400" dirty="0">
              <a:solidFill>
                <a:srgbClr val="0000FF"/>
              </a:solidFill>
              <a:ea typeface="Times New Roman"/>
              <a:cs typeface="Arial"/>
            </a:endParaRPr>
          </a:p>
        </p:txBody>
      </p:sp>
      <p:sp>
        <p:nvSpPr>
          <p:cNvPr id="8" name="Rectangle 1">
            <a:extLst>
              <a:ext uri="{FF2B5EF4-FFF2-40B4-BE49-F238E27FC236}">
                <a16:creationId xmlns:a16="http://schemas.microsoft.com/office/drawing/2014/main" id="{0E620E42-8885-423F-906F-3633D674AF5B}"/>
              </a:ext>
            </a:extLst>
          </p:cNvPr>
          <p:cNvSpPr>
            <a:spLocks noChangeArrowheads="1"/>
          </p:cNvSpPr>
          <p:nvPr/>
        </p:nvSpPr>
        <p:spPr bwMode="auto">
          <a:xfrm>
            <a:off x="2868224" y="5865404"/>
            <a:ext cx="1368409"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SA" sz="2400" b="1" dirty="0">
                <a:solidFill>
                  <a:srgbClr val="0000FF"/>
                </a:solidFill>
                <a:ea typeface="Times New Roman"/>
              </a:rPr>
              <a:t>الفتحة</a:t>
            </a:r>
            <a:endParaRPr lang="en-US" sz="2400" dirty="0">
              <a:solidFill>
                <a:srgbClr val="0000FF"/>
              </a:solidFill>
              <a:ea typeface="Times New Roman"/>
              <a:cs typeface="Arial"/>
            </a:endParaRPr>
          </a:p>
        </p:txBody>
      </p:sp>
      <p:sp>
        <p:nvSpPr>
          <p:cNvPr id="9" name="مستطيل: زوايا مستديرة 8">
            <a:extLst>
              <a:ext uri="{FF2B5EF4-FFF2-40B4-BE49-F238E27FC236}">
                <a16:creationId xmlns:a16="http://schemas.microsoft.com/office/drawing/2014/main" id="{838275D9-462B-4010-AE2E-68D86C6B796B}"/>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٦٩</a:t>
            </a:r>
          </a:p>
        </p:txBody>
      </p:sp>
    </p:spTree>
    <p:extLst>
      <p:ext uri="{BB962C8B-B14F-4D97-AF65-F5344CB8AC3E}">
        <p14:creationId xmlns:p14="http://schemas.microsoft.com/office/powerpoint/2010/main" val="56039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to="" calcmode="lin" valueType="num">
                                      <p:cBhvr>
                                        <p:cTn id="22" dur="1" fill="hold"/>
                                        <p:tgtEl>
                                          <p:spTgt spid="7"/>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to="" calcmode="lin" valueType="num">
                                      <p:cBhvr>
                                        <p:cTn id="27"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69-069">
            <a:extLst>
              <a:ext uri="{FF2B5EF4-FFF2-40B4-BE49-F238E27FC236}">
                <a16:creationId xmlns:a16="http://schemas.microsoft.com/office/drawing/2014/main" id="{534B98F6-4CE8-484D-BF87-DC3035231E97}"/>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0"/>
            <a:ext cx="9143999" cy="3429000"/>
          </a:xfrm>
          <a:prstGeom prst="rect">
            <a:avLst/>
          </a:prstGeom>
        </p:spPr>
      </p:pic>
      <p:pic>
        <p:nvPicPr>
          <p:cNvPr id="4" name="صورة 3" descr="لغتي الجميلة سادس فصل اول -1443-070-070">
            <a:extLst>
              <a:ext uri="{FF2B5EF4-FFF2-40B4-BE49-F238E27FC236}">
                <a16:creationId xmlns:a16="http://schemas.microsoft.com/office/drawing/2014/main" id="{25A23602-00B2-4364-AE26-FB576C0F140C}"/>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1" y="3429000"/>
            <a:ext cx="9144000" cy="3429000"/>
          </a:xfrm>
          <a:prstGeom prst="rect">
            <a:avLst/>
          </a:prstGeom>
        </p:spPr>
      </p:pic>
      <p:sp>
        <p:nvSpPr>
          <p:cNvPr id="2" name="مربع نص 1">
            <a:extLst>
              <a:ext uri="{FF2B5EF4-FFF2-40B4-BE49-F238E27FC236}">
                <a16:creationId xmlns:a16="http://schemas.microsoft.com/office/drawing/2014/main" id="{4333D1DE-64BB-4118-848E-8A1FA98D68F8}"/>
              </a:ext>
            </a:extLst>
          </p:cNvPr>
          <p:cNvSpPr txBox="1"/>
          <p:nvPr/>
        </p:nvSpPr>
        <p:spPr>
          <a:xfrm>
            <a:off x="-501040" y="1302939"/>
            <a:ext cx="6425852" cy="461665"/>
          </a:xfrm>
          <a:prstGeom prst="rect">
            <a:avLst/>
          </a:prstGeom>
          <a:noFill/>
        </p:spPr>
        <p:txBody>
          <a:bodyPr wrap="square" rtlCol="1">
            <a:spAutoFit/>
          </a:bodyPr>
          <a:lstStyle/>
          <a:p>
            <a:pPr algn="r"/>
            <a:r>
              <a:rPr lang="ar-SA" sz="2400" b="1" dirty="0">
                <a:solidFill>
                  <a:srgbClr val="FF0000"/>
                </a:solidFill>
              </a:rPr>
              <a:t>فعل ماض ناسخ مبني على الفتح</a:t>
            </a:r>
            <a:endParaRPr lang="ar-SA" sz="2400" b="1" dirty="0"/>
          </a:p>
        </p:txBody>
      </p:sp>
      <p:sp>
        <p:nvSpPr>
          <p:cNvPr id="6" name="مربع نص 5">
            <a:extLst>
              <a:ext uri="{FF2B5EF4-FFF2-40B4-BE49-F238E27FC236}">
                <a16:creationId xmlns:a16="http://schemas.microsoft.com/office/drawing/2014/main" id="{3337771B-84AF-448C-8D41-E936EF938B65}"/>
              </a:ext>
            </a:extLst>
          </p:cNvPr>
          <p:cNvSpPr txBox="1"/>
          <p:nvPr/>
        </p:nvSpPr>
        <p:spPr>
          <a:xfrm>
            <a:off x="-413357" y="1670224"/>
            <a:ext cx="6425852" cy="461665"/>
          </a:xfrm>
          <a:prstGeom prst="rect">
            <a:avLst/>
          </a:prstGeom>
          <a:noFill/>
        </p:spPr>
        <p:txBody>
          <a:bodyPr wrap="square" rtlCol="1">
            <a:spAutoFit/>
          </a:bodyPr>
          <a:lstStyle/>
          <a:p>
            <a:pPr algn="r"/>
            <a:r>
              <a:rPr lang="ar-SA" sz="2400" b="1" dirty="0">
                <a:solidFill>
                  <a:srgbClr val="FF0000"/>
                </a:solidFill>
              </a:rPr>
              <a:t>اسم صار مرفوع وعلامة رفعه الواو لأنه جمع مذكر سالم</a:t>
            </a:r>
            <a:endParaRPr lang="ar-SA" sz="2400" b="1" dirty="0"/>
          </a:p>
        </p:txBody>
      </p:sp>
      <p:sp>
        <p:nvSpPr>
          <p:cNvPr id="7" name="مربع نص 6">
            <a:extLst>
              <a:ext uri="{FF2B5EF4-FFF2-40B4-BE49-F238E27FC236}">
                <a16:creationId xmlns:a16="http://schemas.microsoft.com/office/drawing/2014/main" id="{50C69222-4BF4-47F8-A5A9-8E4EC8384302}"/>
              </a:ext>
            </a:extLst>
          </p:cNvPr>
          <p:cNvSpPr txBox="1"/>
          <p:nvPr/>
        </p:nvSpPr>
        <p:spPr>
          <a:xfrm>
            <a:off x="-425883" y="2070949"/>
            <a:ext cx="6425852" cy="461665"/>
          </a:xfrm>
          <a:prstGeom prst="rect">
            <a:avLst/>
          </a:prstGeom>
          <a:noFill/>
        </p:spPr>
        <p:txBody>
          <a:bodyPr wrap="square" rtlCol="1">
            <a:spAutoFit/>
          </a:bodyPr>
          <a:lstStyle/>
          <a:p>
            <a:pPr algn="r"/>
            <a:r>
              <a:rPr lang="ar-SA" sz="2400" b="1" dirty="0">
                <a:solidFill>
                  <a:srgbClr val="FF0000"/>
                </a:solidFill>
              </a:rPr>
              <a:t>خبر صار منصوب وعلامة نصبه الياء لأنه جمع مذكر سالم</a:t>
            </a:r>
            <a:endParaRPr lang="ar-SA" sz="2400" b="1" dirty="0"/>
          </a:p>
        </p:txBody>
      </p:sp>
      <p:sp>
        <p:nvSpPr>
          <p:cNvPr id="8" name="مربع نص 7">
            <a:extLst>
              <a:ext uri="{FF2B5EF4-FFF2-40B4-BE49-F238E27FC236}">
                <a16:creationId xmlns:a16="http://schemas.microsoft.com/office/drawing/2014/main" id="{2E68A773-2A71-4772-B291-E27F9AF503A4}"/>
              </a:ext>
            </a:extLst>
          </p:cNvPr>
          <p:cNvSpPr txBox="1"/>
          <p:nvPr/>
        </p:nvSpPr>
        <p:spPr>
          <a:xfrm>
            <a:off x="-488513" y="2430157"/>
            <a:ext cx="6425852" cy="461665"/>
          </a:xfrm>
          <a:prstGeom prst="rect">
            <a:avLst/>
          </a:prstGeom>
          <a:noFill/>
        </p:spPr>
        <p:txBody>
          <a:bodyPr wrap="square" rtlCol="1">
            <a:spAutoFit/>
          </a:bodyPr>
          <a:lstStyle/>
          <a:p>
            <a:pPr algn="r"/>
            <a:r>
              <a:rPr lang="ar-SA" sz="2400" b="1" dirty="0">
                <a:solidFill>
                  <a:srgbClr val="FF0000"/>
                </a:solidFill>
              </a:rPr>
              <a:t>حرف جر</a:t>
            </a:r>
            <a:endParaRPr lang="ar-SA" sz="2400" b="1" dirty="0"/>
          </a:p>
        </p:txBody>
      </p:sp>
      <p:sp>
        <p:nvSpPr>
          <p:cNvPr id="10" name="مستطيل: زوايا مستديرة 9">
            <a:extLst>
              <a:ext uri="{FF2B5EF4-FFF2-40B4-BE49-F238E27FC236}">
                <a16:creationId xmlns:a16="http://schemas.microsoft.com/office/drawing/2014/main" id="{AFCBA977-6644-49BF-960E-BA31195CF30F}"/>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٧٠</a:t>
            </a:r>
          </a:p>
        </p:txBody>
      </p:sp>
      <p:sp>
        <p:nvSpPr>
          <p:cNvPr id="11" name="مستطيل: زوايا مستديرة 10">
            <a:extLst>
              <a:ext uri="{FF2B5EF4-FFF2-40B4-BE49-F238E27FC236}">
                <a16:creationId xmlns:a16="http://schemas.microsoft.com/office/drawing/2014/main" id="{008FC090-4FA6-41C8-968D-BBCB83B768F8}"/>
              </a:ext>
            </a:extLst>
          </p:cNvPr>
          <p:cNvSpPr/>
          <p:nvPr/>
        </p:nvSpPr>
        <p:spPr>
          <a:xfrm>
            <a:off x="96982" y="2631371"/>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٦٩</a:t>
            </a:r>
          </a:p>
        </p:txBody>
      </p:sp>
      <p:sp>
        <p:nvSpPr>
          <p:cNvPr id="9" name="مربع نص 8">
            <a:extLst>
              <a:ext uri="{FF2B5EF4-FFF2-40B4-BE49-F238E27FC236}">
                <a16:creationId xmlns:a16="http://schemas.microsoft.com/office/drawing/2014/main" id="{67FEDB67-D812-4455-A732-8578A59D8281}"/>
              </a:ext>
            </a:extLst>
          </p:cNvPr>
          <p:cNvSpPr txBox="1"/>
          <p:nvPr/>
        </p:nvSpPr>
        <p:spPr>
          <a:xfrm>
            <a:off x="678873" y="2805830"/>
            <a:ext cx="5258466" cy="461665"/>
          </a:xfrm>
          <a:prstGeom prst="rect">
            <a:avLst/>
          </a:prstGeom>
          <a:noFill/>
        </p:spPr>
        <p:txBody>
          <a:bodyPr wrap="square" rtlCol="1">
            <a:spAutoFit/>
          </a:bodyPr>
          <a:lstStyle/>
          <a:p>
            <a:pPr algn="r"/>
            <a:r>
              <a:rPr lang="ar-SA" sz="2400" b="1" dirty="0">
                <a:solidFill>
                  <a:srgbClr val="FF0000"/>
                </a:solidFill>
              </a:rPr>
              <a:t>اسم مجرور </a:t>
            </a:r>
            <a:r>
              <a:rPr lang="ar-SA" sz="2400" b="1">
                <a:solidFill>
                  <a:srgbClr val="FF0000"/>
                </a:solidFill>
              </a:rPr>
              <a:t>وعلامة جره </a:t>
            </a:r>
            <a:r>
              <a:rPr lang="ar-SA" sz="2400" b="1" dirty="0">
                <a:solidFill>
                  <a:srgbClr val="FF0000"/>
                </a:solidFill>
              </a:rPr>
              <a:t>الكسرة الظاهرة على آخره</a:t>
            </a:r>
            <a:endParaRPr lang="ar-SA" sz="2400" b="1" dirty="0"/>
          </a:p>
        </p:txBody>
      </p:sp>
    </p:spTree>
    <p:extLst>
      <p:ext uri="{BB962C8B-B14F-4D97-AF65-F5344CB8AC3E}">
        <p14:creationId xmlns:p14="http://schemas.microsoft.com/office/powerpoint/2010/main" val="393819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70-070">
            <a:extLst>
              <a:ext uri="{FF2B5EF4-FFF2-40B4-BE49-F238E27FC236}">
                <a16:creationId xmlns:a16="http://schemas.microsoft.com/office/drawing/2014/main" id="{C872DA45-1C7F-4C74-BFAE-EFD9AEFF8BE9}"/>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4" name="مربع نص 3">
            <a:extLst>
              <a:ext uri="{FF2B5EF4-FFF2-40B4-BE49-F238E27FC236}">
                <a16:creationId xmlns:a16="http://schemas.microsoft.com/office/drawing/2014/main" id="{E4F783B7-E41E-442B-9A02-ED948133C82D}"/>
              </a:ext>
            </a:extLst>
          </p:cNvPr>
          <p:cNvSpPr txBox="1"/>
          <p:nvPr/>
        </p:nvSpPr>
        <p:spPr>
          <a:xfrm>
            <a:off x="3789357" y="1629644"/>
            <a:ext cx="899592" cy="584775"/>
          </a:xfrm>
          <a:prstGeom prst="rect">
            <a:avLst/>
          </a:prstGeom>
          <a:noFill/>
        </p:spPr>
        <p:txBody>
          <a:bodyPr wrap="square" rtlCol="1">
            <a:spAutoFit/>
          </a:bodyPr>
          <a:lstStyle/>
          <a:p>
            <a:r>
              <a:rPr lang="ar-SA" sz="3200" b="1" dirty="0">
                <a:solidFill>
                  <a:srgbClr val="FF0000"/>
                </a:solidFill>
              </a:rPr>
              <a:t>صار</a:t>
            </a:r>
          </a:p>
        </p:txBody>
      </p:sp>
      <p:sp>
        <p:nvSpPr>
          <p:cNvPr id="5" name="مربع نص 4">
            <a:extLst>
              <a:ext uri="{FF2B5EF4-FFF2-40B4-BE49-F238E27FC236}">
                <a16:creationId xmlns:a16="http://schemas.microsoft.com/office/drawing/2014/main" id="{31528B16-1596-4356-8C90-4187164E7A67}"/>
              </a:ext>
            </a:extLst>
          </p:cNvPr>
          <p:cNvSpPr txBox="1"/>
          <p:nvPr/>
        </p:nvSpPr>
        <p:spPr>
          <a:xfrm>
            <a:off x="2996852" y="1630998"/>
            <a:ext cx="899592" cy="584775"/>
          </a:xfrm>
          <a:prstGeom prst="rect">
            <a:avLst/>
          </a:prstGeom>
          <a:noFill/>
        </p:spPr>
        <p:txBody>
          <a:bodyPr wrap="square" rtlCol="1">
            <a:spAutoFit/>
          </a:bodyPr>
          <a:lstStyle/>
          <a:p>
            <a:r>
              <a:rPr lang="ar-SA" sz="3200" b="1" dirty="0">
                <a:solidFill>
                  <a:srgbClr val="FF0000"/>
                </a:solidFill>
              </a:rPr>
              <a:t>علي</a:t>
            </a:r>
          </a:p>
        </p:txBody>
      </p:sp>
      <p:sp>
        <p:nvSpPr>
          <p:cNvPr id="6" name="مربع نص 5">
            <a:extLst>
              <a:ext uri="{FF2B5EF4-FFF2-40B4-BE49-F238E27FC236}">
                <a16:creationId xmlns:a16="http://schemas.microsoft.com/office/drawing/2014/main" id="{43A854D9-13E6-4523-BB6A-15ED90E8473A}"/>
              </a:ext>
            </a:extLst>
          </p:cNvPr>
          <p:cNvSpPr txBox="1"/>
          <p:nvPr/>
        </p:nvSpPr>
        <p:spPr>
          <a:xfrm>
            <a:off x="1952688" y="1683091"/>
            <a:ext cx="1063930" cy="584775"/>
          </a:xfrm>
          <a:prstGeom prst="rect">
            <a:avLst/>
          </a:prstGeom>
          <a:noFill/>
        </p:spPr>
        <p:txBody>
          <a:bodyPr wrap="square" rtlCol="1">
            <a:spAutoFit/>
          </a:bodyPr>
          <a:lstStyle/>
          <a:p>
            <a:r>
              <a:rPr lang="ar-SA" sz="3200" b="1" dirty="0">
                <a:solidFill>
                  <a:srgbClr val="FF0000"/>
                </a:solidFill>
              </a:rPr>
              <a:t>الضمة</a:t>
            </a:r>
          </a:p>
        </p:txBody>
      </p:sp>
      <p:sp>
        <p:nvSpPr>
          <p:cNvPr id="7" name="مربع نص 6">
            <a:extLst>
              <a:ext uri="{FF2B5EF4-FFF2-40B4-BE49-F238E27FC236}">
                <a16:creationId xmlns:a16="http://schemas.microsoft.com/office/drawing/2014/main" id="{C6E11A25-1656-4537-B16C-911B8D1EACD1}"/>
              </a:ext>
            </a:extLst>
          </p:cNvPr>
          <p:cNvSpPr txBox="1"/>
          <p:nvPr/>
        </p:nvSpPr>
        <p:spPr>
          <a:xfrm>
            <a:off x="1179949" y="1630878"/>
            <a:ext cx="899592" cy="584775"/>
          </a:xfrm>
          <a:prstGeom prst="rect">
            <a:avLst/>
          </a:prstGeom>
          <a:noFill/>
        </p:spPr>
        <p:txBody>
          <a:bodyPr wrap="square" rtlCol="1">
            <a:spAutoFit/>
          </a:bodyPr>
          <a:lstStyle/>
          <a:p>
            <a:r>
              <a:rPr lang="ar-SA" sz="3200" b="1" dirty="0">
                <a:solidFill>
                  <a:srgbClr val="FF0000"/>
                </a:solidFill>
              </a:rPr>
              <a:t>زوجا</a:t>
            </a:r>
          </a:p>
        </p:txBody>
      </p:sp>
      <p:sp>
        <p:nvSpPr>
          <p:cNvPr id="8" name="مربع نص 7">
            <a:extLst>
              <a:ext uri="{FF2B5EF4-FFF2-40B4-BE49-F238E27FC236}">
                <a16:creationId xmlns:a16="http://schemas.microsoft.com/office/drawing/2014/main" id="{B89156B0-38CA-433D-A471-5E4CC487EC14}"/>
              </a:ext>
            </a:extLst>
          </p:cNvPr>
          <p:cNvSpPr txBox="1"/>
          <p:nvPr/>
        </p:nvSpPr>
        <p:spPr>
          <a:xfrm>
            <a:off x="283766" y="1669739"/>
            <a:ext cx="1116696" cy="584775"/>
          </a:xfrm>
          <a:prstGeom prst="rect">
            <a:avLst/>
          </a:prstGeom>
          <a:noFill/>
        </p:spPr>
        <p:txBody>
          <a:bodyPr wrap="square" rtlCol="1">
            <a:spAutoFit/>
          </a:bodyPr>
          <a:lstStyle/>
          <a:p>
            <a:r>
              <a:rPr lang="ar-SA" sz="3200" b="1" dirty="0">
                <a:solidFill>
                  <a:srgbClr val="FF0000"/>
                </a:solidFill>
              </a:rPr>
              <a:t>الفتحة</a:t>
            </a:r>
          </a:p>
        </p:txBody>
      </p:sp>
      <p:sp>
        <p:nvSpPr>
          <p:cNvPr id="9" name="مربع نص 8">
            <a:extLst>
              <a:ext uri="{FF2B5EF4-FFF2-40B4-BE49-F238E27FC236}">
                <a16:creationId xmlns:a16="http://schemas.microsoft.com/office/drawing/2014/main" id="{3ACBC0B0-9C7B-4418-B7A3-AE9FBD35D7CE}"/>
              </a:ext>
            </a:extLst>
          </p:cNvPr>
          <p:cNvSpPr txBox="1"/>
          <p:nvPr/>
        </p:nvSpPr>
        <p:spPr>
          <a:xfrm>
            <a:off x="3736653" y="2214419"/>
            <a:ext cx="1005000" cy="584775"/>
          </a:xfrm>
          <a:prstGeom prst="rect">
            <a:avLst/>
          </a:prstGeom>
          <a:noFill/>
        </p:spPr>
        <p:txBody>
          <a:bodyPr wrap="square" rtlCol="1">
            <a:spAutoFit/>
          </a:bodyPr>
          <a:lstStyle/>
          <a:p>
            <a:r>
              <a:rPr lang="ar-SA" sz="3200" b="1" dirty="0">
                <a:solidFill>
                  <a:srgbClr val="FF0000"/>
                </a:solidFill>
              </a:rPr>
              <a:t>ليست</a:t>
            </a:r>
          </a:p>
        </p:txBody>
      </p:sp>
      <p:sp>
        <p:nvSpPr>
          <p:cNvPr id="10" name="مربع نص 9">
            <a:extLst>
              <a:ext uri="{FF2B5EF4-FFF2-40B4-BE49-F238E27FC236}">
                <a16:creationId xmlns:a16="http://schemas.microsoft.com/office/drawing/2014/main" id="{DFA0AD9C-F080-471F-9A38-515F9009A179}"/>
              </a:ext>
            </a:extLst>
          </p:cNvPr>
          <p:cNvSpPr txBox="1"/>
          <p:nvPr/>
        </p:nvSpPr>
        <p:spPr>
          <a:xfrm>
            <a:off x="2989427" y="2204617"/>
            <a:ext cx="899592" cy="584775"/>
          </a:xfrm>
          <a:prstGeom prst="rect">
            <a:avLst/>
          </a:prstGeom>
          <a:noFill/>
        </p:spPr>
        <p:txBody>
          <a:bodyPr wrap="square" rtlCol="1">
            <a:spAutoFit/>
          </a:bodyPr>
          <a:lstStyle/>
          <a:p>
            <a:r>
              <a:rPr lang="ar-SA" sz="3200" b="1" dirty="0">
                <a:solidFill>
                  <a:srgbClr val="FF0000"/>
                </a:solidFill>
              </a:rPr>
              <a:t>رقية</a:t>
            </a:r>
          </a:p>
        </p:txBody>
      </p:sp>
      <p:sp>
        <p:nvSpPr>
          <p:cNvPr id="11" name="مربع نص 10">
            <a:extLst>
              <a:ext uri="{FF2B5EF4-FFF2-40B4-BE49-F238E27FC236}">
                <a16:creationId xmlns:a16="http://schemas.microsoft.com/office/drawing/2014/main" id="{86670902-55BC-4C97-94DD-1181239D74A2}"/>
              </a:ext>
            </a:extLst>
          </p:cNvPr>
          <p:cNvSpPr txBox="1"/>
          <p:nvPr/>
        </p:nvSpPr>
        <p:spPr>
          <a:xfrm>
            <a:off x="1970181" y="2228891"/>
            <a:ext cx="1063930" cy="584775"/>
          </a:xfrm>
          <a:prstGeom prst="rect">
            <a:avLst/>
          </a:prstGeom>
          <a:noFill/>
        </p:spPr>
        <p:txBody>
          <a:bodyPr wrap="square" rtlCol="1">
            <a:spAutoFit/>
          </a:bodyPr>
          <a:lstStyle/>
          <a:p>
            <a:r>
              <a:rPr lang="ar-SA" sz="3200" b="1" dirty="0">
                <a:solidFill>
                  <a:srgbClr val="FF0000"/>
                </a:solidFill>
              </a:rPr>
              <a:t>الضمة</a:t>
            </a:r>
          </a:p>
        </p:txBody>
      </p:sp>
      <p:sp>
        <p:nvSpPr>
          <p:cNvPr id="12" name="مربع نص 11">
            <a:extLst>
              <a:ext uri="{FF2B5EF4-FFF2-40B4-BE49-F238E27FC236}">
                <a16:creationId xmlns:a16="http://schemas.microsoft.com/office/drawing/2014/main" id="{BE844089-CB6B-4576-947A-812DCA5F42BC}"/>
              </a:ext>
            </a:extLst>
          </p:cNvPr>
          <p:cNvSpPr txBox="1"/>
          <p:nvPr/>
        </p:nvSpPr>
        <p:spPr>
          <a:xfrm>
            <a:off x="1185154" y="2204616"/>
            <a:ext cx="899592" cy="584775"/>
          </a:xfrm>
          <a:prstGeom prst="rect">
            <a:avLst/>
          </a:prstGeom>
          <a:noFill/>
        </p:spPr>
        <p:txBody>
          <a:bodyPr wrap="square" rtlCol="1">
            <a:spAutoFit/>
          </a:bodyPr>
          <a:lstStyle/>
          <a:p>
            <a:r>
              <a:rPr lang="ar-SA" sz="3200" b="1" dirty="0">
                <a:solidFill>
                  <a:srgbClr val="FF0000"/>
                </a:solidFill>
              </a:rPr>
              <a:t>بنتين</a:t>
            </a:r>
          </a:p>
        </p:txBody>
      </p:sp>
      <p:sp>
        <p:nvSpPr>
          <p:cNvPr id="13" name="مربع نص 12">
            <a:extLst>
              <a:ext uri="{FF2B5EF4-FFF2-40B4-BE49-F238E27FC236}">
                <a16:creationId xmlns:a16="http://schemas.microsoft.com/office/drawing/2014/main" id="{DE2E033C-D861-44E6-8262-ED76148D0249}"/>
              </a:ext>
            </a:extLst>
          </p:cNvPr>
          <p:cNvSpPr txBox="1"/>
          <p:nvPr/>
        </p:nvSpPr>
        <p:spPr>
          <a:xfrm>
            <a:off x="354252" y="2199188"/>
            <a:ext cx="1116696" cy="584775"/>
          </a:xfrm>
          <a:prstGeom prst="rect">
            <a:avLst/>
          </a:prstGeom>
          <a:noFill/>
        </p:spPr>
        <p:txBody>
          <a:bodyPr wrap="square" rtlCol="1">
            <a:spAutoFit/>
          </a:bodyPr>
          <a:lstStyle/>
          <a:p>
            <a:r>
              <a:rPr lang="ar-SA" sz="3200" b="1" dirty="0">
                <a:solidFill>
                  <a:srgbClr val="FF0000"/>
                </a:solidFill>
              </a:rPr>
              <a:t>الياء</a:t>
            </a:r>
          </a:p>
        </p:txBody>
      </p:sp>
      <p:sp>
        <p:nvSpPr>
          <p:cNvPr id="14" name="مربع نص 13">
            <a:extLst>
              <a:ext uri="{FF2B5EF4-FFF2-40B4-BE49-F238E27FC236}">
                <a16:creationId xmlns:a16="http://schemas.microsoft.com/office/drawing/2014/main" id="{5CEF1EB1-71A6-436F-A67F-32DFAD186C1E}"/>
              </a:ext>
            </a:extLst>
          </p:cNvPr>
          <p:cNvSpPr txBox="1"/>
          <p:nvPr/>
        </p:nvSpPr>
        <p:spPr>
          <a:xfrm>
            <a:off x="3819138" y="2711072"/>
            <a:ext cx="899592" cy="584775"/>
          </a:xfrm>
          <a:prstGeom prst="rect">
            <a:avLst/>
          </a:prstGeom>
          <a:noFill/>
        </p:spPr>
        <p:txBody>
          <a:bodyPr wrap="square" rtlCol="1">
            <a:spAutoFit/>
          </a:bodyPr>
          <a:lstStyle/>
          <a:p>
            <a:r>
              <a:rPr lang="ar-SA" sz="3200" b="1" dirty="0">
                <a:solidFill>
                  <a:srgbClr val="FF0000"/>
                </a:solidFill>
              </a:rPr>
              <a:t>كان</a:t>
            </a:r>
          </a:p>
        </p:txBody>
      </p:sp>
      <p:sp>
        <p:nvSpPr>
          <p:cNvPr id="15" name="مربع نص 14">
            <a:extLst>
              <a:ext uri="{FF2B5EF4-FFF2-40B4-BE49-F238E27FC236}">
                <a16:creationId xmlns:a16="http://schemas.microsoft.com/office/drawing/2014/main" id="{03D2EA25-0186-4C5F-910D-CFCE41BE43A8}"/>
              </a:ext>
            </a:extLst>
          </p:cNvPr>
          <p:cNvSpPr txBox="1"/>
          <p:nvPr/>
        </p:nvSpPr>
        <p:spPr>
          <a:xfrm>
            <a:off x="2839853" y="2786601"/>
            <a:ext cx="1659422" cy="461665"/>
          </a:xfrm>
          <a:prstGeom prst="rect">
            <a:avLst/>
          </a:prstGeom>
          <a:noFill/>
        </p:spPr>
        <p:txBody>
          <a:bodyPr wrap="square" rtlCol="1">
            <a:spAutoFit/>
          </a:bodyPr>
          <a:lstStyle/>
          <a:p>
            <a:r>
              <a:rPr lang="ar-SA" sz="2400" b="1" dirty="0">
                <a:solidFill>
                  <a:srgbClr val="FF0000"/>
                </a:solidFill>
              </a:rPr>
              <a:t>الصحابة</a:t>
            </a:r>
          </a:p>
        </p:txBody>
      </p:sp>
      <p:sp>
        <p:nvSpPr>
          <p:cNvPr id="16" name="مربع نص 15">
            <a:extLst>
              <a:ext uri="{FF2B5EF4-FFF2-40B4-BE49-F238E27FC236}">
                <a16:creationId xmlns:a16="http://schemas.microsoft.com/office/drawing/2014/main" id="{93DB4288-BFA8-4FAE-9939-AE36CAA9DA12}"/>
              </a:ext>
            </a:extLst>
          </p:cNvPr>
          <p:cNvSpPr txBox="1"/>
          <p:nvPr/>
        </p:nvSpPr>
        <p:spPr>
          <a:xfrm>
            <a:off x="1969164" y="2725047"/>
            <a:ext cx="1063930" cy="584775"/>
          </a:xfrm>
          <a:prstGeom prst="rect">
            <a:avLst/>
          </a:prstGeom>
          <a:noFill/>
        </p:spPr>
        <p:txBody>
          <a:bodyPr wrap="square" rtlCol="1">
            <a:spAutoFit/>
          </a:bodyPr>
          <a:lstStyle/>
          <a:p>
            <a:r>
              <a:rPr lang="ar-SA" sz="3200" b="1" dirty="0">
                <a:solidFill>
                  <a:srgbClr val="FF0000"/>
                </a:solidFill>
              </a:rPr>
              <a:t>الضمة</a:t>
            </a:r>
          </a:p>
        </p:txBody>
      </p:sp>
      <p:sp>
        <p:nvSpPr>
          <p:cNvPr id="17" name="مربع نص 16">
            <a:extLst>
              <a:ext uri="{FF2B5EF4-FFF2-40B4-BE49-F238E27FC236}">
                <a16:creationId xmlns:a16="http://schemas.microsoft.com/office/drawing/2014/main" id="{CA7957D3-B3B8-48A3-956E-05E5EDB9C44A}"/>
              </a:ext>
            </a:extLst>
          </p:cNvPr>
          <p:cNvSpPr txBox="1"/>
          <p:nvPr/>
        </p:nvSpPr>
        <p:spPr>
          <a:xfrm>
            <a:off x="1190375" y="2751624"/>
            <a:ext cx="1195930" cy="461665"/>
          </a:xfrm>
          <a:prstGeom prst="rect">
            <a:avLst/>
          </a:prstGeom>
          <a:noFill/>
        </p:spPr>
        <p:txBody>
          <a:bodyPr wrap="square" rtlCol="1">
            <a:spAutoFit/>
          </a:bodyPr>
          <a:lstStyle/>
          <a:p>
            <a:r>
              <a:rPr lang="ar-SA" sz="2400" b="1" dirty="0">
                <a:solidFill>
                  <a:srgbClr val="FF0000"/>
                </a:solidFill>
              </a:rPr>
              <a:t>محبين</a:t>
            </a:r>
          </a:p>
        </p:txBody>
      </p:sp>
      <p:sp>
        <p:nvSpPr>
          <p:cNvPr id="18" name="مربع نص 17">
            <a:extLst>
              <a:ext uri="{FF2B5EF4-FFF2-40B4-BE49-F238E27FC236}">
                <a16:creationId xmlns:a16="http://schemas.microsoft.com/office/drawing/2014/main" id="{41B49EFD-968E-43EB-9622-379A08673A52}"/>
              </a:ext>
            </a:extLst>
          </p:cNvPr>
          <p:cNvSpPr txBox="1"/>
          <p:nvPr/>
        </p:nvSpPr>
        <p:spPr>
          <a:xfrm>
            <a:off x="354252" y="2711072"/>
            <a:ext cx="1116696" cy="584775"/>
          </a:xfrm>
          <a:prstGeom prst="rect">
            <a:avLst/>
          </a:prstGeom>
          <a:noFill/>
        </p:spPr>
        <p:txBody>
          <a:bodyPr wrap="square" rtlCol="1">
            <a:spAutoFit/>
          </a:bodyPr>
          <a:lstStyle/>
          <a:p>
            <a:r>
              <a:rPr lang="ar-SA" sz="3200" b="1" dirty="0">
                <a:solidFill>
                  <a:srgbClr val="FF0000"/>
                </a:solidFill>
              </a:rPr>
              <a:t>الياء</a:t>
            </a:r>
          </a:p>
        </p:txBody>
      </p:sp>
      <p:sp>
        <p:nvSpPr>
          <p:cNvPr id="19" name="مربع نص 18">
            <a:extLst>
              <a:ext uri="{FF2B5EF4-FFF2-40B4-BE49-F238E27FC236}">
                <a16:creationId xmlns:a16="http://schemas.microsoft.com/office/drawing/2014/main" id="{66550882-ED8F-41FD-AB1D-D4A19ACEBFE2}"/>
              </a:ext>
            </a:extLst>
          </p:cNvPr>
          <p:cNvSpPr txBox="1"/>
          <p:nvPr/>
        </p:nvSpPr>
        <p:spPr>
          <a:xfrm>
            <a:off x="3763294" y="3201630"/>
            <a:ext cx="899592" cy="584775"/>
          </a:xfrm>
          <a:prstGeom prst="rect">
            <a:avLst/>
          </a:prstGeom>
          <a:noFill/>
        </p:spPr>
        <p:txBody>
          <a:bodyPr wrap="square" rtlCol="1">
            <a:spAutoFit/>
          </a:bodyPr>
          <a:lstStyle/>
          <a:p>
            <a:r>
              <a:rPr lang="ar-SA" sz="3200" b="1" dirty="0">
                <a:solidFill>
                  <a:srgbClr val="FF0000"/>
                </a:solidFill>
              </a:rPr>
              <a:t>ليس</a:t>
            </a:r>
          </a:p>
        </p:txBody>
      </p:sp>
      <p:sp>
        <p:nvSpPr>
          <p:cNvPr id="20" name="مربع نص 19">
            <a:extLst>
              <a:ext uri="{FF2B5EF4-FFF2-40B4-BE49-F238E27FC236}">
                <a16:creationId xmlns:a16="http://schemas.microsoft.com/office/drawing/2014/main" id="{3504758F-4833-4EC2-9C67-BE1355FBAF71}"/>
              </a:ext>
            </a:extLst>
          </p:cNvPr>
          <p:cNvSpPr txBox="1"/>
          <p:nvPr/>
        </p:nvSpPr>
        <p:spPr>
          <a:xfrm>
            <a:off x="2839853" y="3276913"/>
            <a:ext cx="1314198" cy="461665"/>
          </a:xfrm>
          <a:prstGeom prst="rect">
            <a:avLst/>
          </a:prstGeom>
          <a:noFill/>
        </p:spPr>
        <p:txBody>
          <a:bodyPr wrap="square" rtlCol="1">
            <a:spAutoFit/>
          </a:bodyPr>
          <a:lstStyle/>
          <a:p>
            <a:r>
              <a:rPr lang="ar-SA" sz="2400" b="1" dirty="0">
                <a:solidFill>
                  <a:srgbClr val="FF0000"/>
                </a:solidFill>
              </a:rPr>
              <a:t>الفاروق</a:t>
            </a:r>
          </a:p>
        </p:txBody>
      </p:sp>
      <p:sp>
        <p:nvSpPr>
          <p:cNvPr id="21" name="مربع نص 20">
            <a:extLst>
              <a:ext uri="{FF2B5EF4-FFF2-40B4-BE49-F238E27FC236}">
                <a16:creationId xmlns:a16="http://schemas.microsoft.com/office/drawing/2014/main" id="{D514CF20-2042-4770-A859-969A53E0D2E1}"/>
              </a:ext>
            </a:extLst>
          </p:cNvPr>
          <p:cNvSpPr txBox="1"/>
          <p:nvPr/>
        </p:nvSpPr>
        <p:spPr>
          <a:xfrm>
            <a:off x="1959211" y="3228482"/>
            <a:ext cx="1063930" cy="584775"/>
          </a:xfrm>
          <a:prstGeom prst="rect">
            <a:avLst/>
          </a:prstGeom>
          <a:noFill/>
        </p:spPr>
        <p:txBody>
          <a:bodyPr wrap="square" rtlCol="1">
            <a:spAutoFit/>
          </a:bodyPr>
          <a:lstStyle/>
          <a:p>
            <a:r>
              <a:rPr lang="ar-SA" sz="3200" b="1" dirty="0">
                <a:solidFill>
                  <a:srgbClr val="FF0000"/>
                </a:solidFill>
              </a:rPr>
              <a:t>الضمة</a:t>
            </a:r>
          </a:p>
        </p:txBody>
      </p:sp>
      <p:sp>
        <p:nvSpPr>
          <p:cNvPr id="22" name="مربع نص 21">
            <a:extLst>
              <a:ext uri="{FF2B5EF4-FFF2-40B4-BE49-F238E27FC236}">
                <a16:creationId xmlns:a16="http://schemas.microsoft.com/office/drawing/2014/main" id="{E218628B-E0AD-4E0A-AD94-1A7E717BB67E}"/>
              </a:ext>
            </a:extLst>
          </p:cNvPr>
          <p:cNvSpPr txBox="1"/>
          <p:nvPr/>
        </p:nvSpPr>
        <p:spPr>
          <a:xfrm>
            <a:off x="1409925" y="3229932"/>
            <a:ext cx="899592" cy="584775"/>
          </a:xfrm>
          <a:prstGeom prst="rect">
            <a:avLst/>
          </a:prstGeom>
          <a:noFill/>
        </p:spPr>
        <p:txBody>
          <a:bodyPr wrap="square" rtlCol="1">
            <a:spAutoFit/>
          </a:bodyPr>
          <a:lstStyle/>
          <a:p>
            <a:r>
              <a:rPr lang="ar-SA" sz="3200" b="1" dirty="0">
                <a:solidFill>
                  <a:srgbClr val="FF0000"/>
                </a:solidFill>
              </a:rPr>
              <a:t>أبا</a:t>
            </a:r>
          </a:p>
        </p:txBody>
      </p:sp>
      <p:sp>
        <p:nvSpPr>
          <p:cNvPr id="23" name="مربع نص 22">
            <a:extLst>
              <a:ext uri="{FF2B5EF4-FFF2-40B4-BE49-F238E27FC236}">
                <a16:creationId xmlns:a16="http://schemas.microsoft.com/office/drawing/2014/main" id="{0D6281E5-A5C3-4952-AA52-600F5DCAA59A}"/>
              </a:ext>
            </a:extLst>
          </p:cNvPr>
          <p:cNvSpPr txBox="1"/>
          <p:nvPr/>
        </p:nvSpPr>
        <p:spPr>
          <a:xfrm>
            <a:off x="354252" y="3262890"/>
            <a:ext cx="1116696" cy="584775"/>
          </a:xfrm>
          <a:prstGeom prst="rect">
            <a:avLst/>
          </a:prstGeom>
          <a:noFill/>
        </p:spPr>
        <p:txBody>
          <a:bodyPr wrap="square" rtlCol="1">
            <a:spAutoFit/>
          </a:bodyPr>
          <a:lstStyle/>
          <a:p>
            <a:r>
              <a:rPr lang="ar-SA" sz="3200" b="1" dirty="0">
                <a:solidFill>
                  <a:srgbClr val="FF0000"/>
                </a:solidFill>
              </a:rPr>
              <a:t>الألف</a:t>
            </a:r>
          </a:p>
        </p:txBody>
      </p:sp>
      <p:sp>
        <p:nvSpPr>
          <p:cNvPr id="24" name="مربع نص 23">
            <a:extLst>
              <a:ext uri="{FF2B5EF4-FFF2-40B4-BE49-F238E27FC236}">
                <a16:creationId xmlns:a16="http://schemas.microsoft.com/office/drawing/2014/main" id="{419B43D9-2ACB-476F-8B3D-BD3B7208664F}"/>
              </a:ext>
            </a:extLst>
          </p:cNvPr>
          <p:cNvSpPr txBox="1"/>
          <p:nvPr/>
        </p:nvSpPr>
        <p:spPr>
          <a:xfrm>
            <a:off x="-2752490" y="4553231"/>
            <a:ext cx="6779034" cy="461665"/>
          </a:xfrm>
          <a:prstGeom prst="rect">
            <a:avLst/>
          </a:prstGeom>
          <a:noFill/>
        </p:spPr>
        <p:txBody>
          <a:bodyPr wrap="square" rtlCol="1">
            <a:spAutoFit/>
          </a:bodyPr>
          <a:lstStyle/>
          <a:p>
            <a:pPr algn="r"/>
            <a:r>
              <a:rPr lang="ar-SA" sz="2400" b="1" dirty="0">
                <a:solidFill>
                  <a:srgbClr val="FF0000"/>
                </a:solidFill>
              </a:rPr>
              <a:t> عبدُ الله الربيعة طبيباً ماهرا</a:t>
            </a:r>
          </a:p>
        </p:txBody>
      </p:sp>
      <p:sp>
        <p:nvSpPr>
          <p:cNvPr id="25" name="مربع نص 24">
            <a:extLst>
              <a:ext uri="{FF2B5EF4-FFF2-40B4-BE49-F238E27FC236}">
                <a16:creationId xmlns:a16="http://schemas.microsoft.com/office/drawing/2014/main" id="{D805C39B-0B5F-4233-ACC6-A335CA9F7FDA}"/>
              </a:ext>
            </a:extLst>
          </p:cNvPr>
          <p:cNvSpPr txBox="1"/>
          <p:nvPr/>
        </p:nvSpPr>
        <p:spPr>
          <a:xfrm>
            <a:off x="-2890015" y="5046181"/>
            <a:ext cx="6779034" cy="461665"/>
          </a:xfrm>
          <a:prstGeom prst="rect">
            <a:avLst/>
          </a:prstGeom>
          <a:noFill/>
        </p:spPr>
        <p:txBody>
          <a:bodyPr wrap="square" rtlCol="1">
            <a:spAutoFit/>
          </a:bodyPr>
          <a:lstStyle/>
          <a:p>
            <a:pPr algn="r"/>
            <a:r>
              <a:rPr lang="ar-SA" sz="2400" b="1" dirty="0">
                <a:solidFill>
                  <a:srgbClr val="FF0000"/>
                </a:solidFill>
              </a:rPr>
              <a:t>ابنُ باز عالماً بالحديث</a:t>
            </a:r>
          </a:p>
        </p:txBody>
      </p:sp>
      <p:sp>
        <p:nvSpPr>
          <p:cNvPr id="26" name="مربع نص 25">
            <a:extLst>
              <a:ext uri="{FF2B5EF4-FFF2-40B4-BE49-F238E27FC236}">
                <a16:creationId xmlns:a16="http://schemas.microsoft.com/office/drawing/2014/main" id="{4949BA47-6A03-436A-BAE6-26FF894E0041}"/>
              </a:ext>
            </a:extLst>
          </p:cNvPr>
          <p:cNvSpPr txBox="1"/>
          <p:nvPr/>
        </p:nvSpPr>
        <p:spPr>
          <a:xfrm>
            <a:off x="-2890015" y="5570426"/>
            <a:ext cx="6779034" cy="461665"/>
          </a:xfrm>
          <a:prstGeom prst="rect">
            <a:avLst/>
          </a:prstGeom>
          <a:noFill/>
        </p:spPr>
        <p:txBody>
          <a:bodyPr wrap="square" rtlCol="1">
            <a:spAutoFit/>
          </a:bodyPr>
          <a:lstStyle/>
          <a:p>
            <a:pPr algn="r"/>
            <a:r>
              <a:rPr lang="ar-SA" sz="2400" b="1" dirty="0">
                <a:solidFill>
                  <a:srgbClr val="FF0000"/>
                </a:solidFill>
              </a:rPr>
              <a:t>النهارُ والليلُ متساويين</a:t>
            </a:r>
          </a:p>
        </p:txBody>
      </p:sp>
      <p:sp>
        <p:nvSpPr>
          <p:cNvPr id="28" name="مستطيل: زوايا مستديرة 27">
            <a:extLst>
              <a:ext uri="{FF2B5EF4-FFF2-40B4-BE49-F238E27FC236}">
                <a16:creationId xmlns:a16="http://schemas.microsoft.com/office/drawing/2014/main" id="{D6C3216A-9BD6-42AD-B289-0B48A3AC47DF}"/>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٧٠</a:t>
            </a:r>
          </a:p>
        </p:txBody>
      </p:sp>
      <p:sp>
        <p:nvSpPr>
          <p:cNvPr id="27" name="مربع نص 26">
            <a:extLst>
              <a:ext uri="{FF2B5EF4-FFF2-40B4-BE49-F238E27FC236}">
                <a16:creationId xmlns:a16="http://schemas.microsoft.com/office/drawing/2014/main" id="{7EE6B256-9E0D-405A-BF5B-61FA6B38A300}"/>
              </a:ext>
            </a:extLst>
          </p:cNvPr>
          <p:cNvSpPr txBox="1"/>
          <p:nvPr/>
        </p:nvSpPr>
        <p:spPr>
          <a:xfrm>
            <a:off x="-2752490" y="6053973"/>
            <a:ext cx="6779034" cy="461665"/>
          </a:xfrm>
          <a:prstGeom prst="rect">
            <a:avLst/>
          </a:prstGeom>
          <a:noFill/>
        </p:spPr>
        <p:txBody>
          <a:bodyPr wrap="square" rtlCol="1">
            <a:spAutoFit/>
          </a:bodyPr>
          <a:lstStyle/>
          <a:p>
            <a:pPr algn="r"/>
            <a:r>
              <a:rPr lang="ar-SA" sz="2400" b="1" dirty="0">
                <a:solidFill>
                  <a:srgbClr val="FF0000"/>
                </a:solidFill>
              </a:rPr>
              <a:t>السعوديون بارعين في علوم مختلفة</a:t>
            </a:r>
          </a:p>
        </p:txBody>
      </p:sp>
    </p:spTree>
    <p:extLst>
      <p:ext uri="{BB962C8B-B14F-4D97-AF65-F5344CB8AC3E}">
        <p14:creationId xmlns:p14="http://schemas.microsoft.com/office/powerpoint/2010/main" val="16585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ipe(down)">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wipe(down)">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wipe(down)">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wipe(down)">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animEffect transition="in" filter="wipe(down)">
                                      <p:cBhvr>
                                        <p:cTn id="47" dur="500"/>
                                        <p:tgtEl>
                                          <p:spTgt spid="12">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3">
                                            <p:txEl>
                                              <p:pRg st="0" end="0"/>
                                            </p:txEl>
                                          </p:spTgt>
                                        </p:tgtEl>
                                        <p:attrNameLst>
                                          <p:attrName>style.visibility</p:attrName>
                                        </p:attrNameLst>
                                      </p:cBhvr>
                                      <p:to>
                                        <p:strVal val="visible"/>
                                      </p:to>
                                    </p:set>
                                    <p:animEffect transition="in" filter="wipe(down)">
                                      <p:cBhvr>
                                        <p:cTn id="52" dur="500"/>
                                        <p:tgtEl>
                                          <p:spTgt spid="13">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4">
                                            <p:txEl>
                                              <p:pRg st="0" end="0"/>
                                            </p:txEl>
                                          </p:spTgt>
                                        </p:tgtEl>
                                        <p:attrNameLst>
                                          <p:attrName>style.visibility</p:attrName>
                                        </p:attrNameLst>
                                      </p:cBhvr>
                                      <p:to>
                                        <p:strVal val="visible"/>
                                      </p:to>
                                    </p:set>
                                    <p:animEffect transition="in" filter="wipe(down)">
                                      <p:cBhvr>
                                        <p:cTn id="57" dur="500"/>
                                        <p:tgtEl>
                                          <p:spTgt spid="14">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5">
                                            <p:txEl>
                                              <p:pRg st="0" end="0"/>
                                            </p:txEl>
                                          </p:spTgt>
                                        </p:tgtEl>
                                        <p:attrNameLst>
                                          <p:attrName>style.visibility</p:attrName>
                                        </p:attrNameLst>
                                      </p:cBhvr>
                                      <p:to>
                                        <p:strVal val="visible"/>
                                      </p:to>
                                    </p:set>
                                    <p:animEffect transition="in" filter="wipe(down)">
                                      <p:cBhvr>
                                        <p:cTn id="62" dur="500"/>
                                        <p:tgtEl>
                                          <p:spTgt spid="15">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16">
                                            <p:txEl>
                                              <p:pRg st="0" end="0"/>
                                            </p:txEl>
                                          </p:spTgt>
                                        </p:tgtEl>
                                        <p:attrNameLst>
                                          <p:attrName>style.visibility</p:attrName>
                                        </p:attrNameLst>
                                      </p:cBhvr>
                                      <p:to>
                                        <p:strVal val="visible"/>
                                      </p:to>
                                    </p:set>
                                    <p:animEffect transition="in" filter="wipe(down)">
                                      <p:cBhvr>
                                        <p:cTn id="67" dur="500"/>
                                        <p:tgtEl>
                                          <p:spTgt spid="16">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17">
                                            <p:txEl>
                                              <p:pRg st="0" end="0"/>
                                            </p:txEl>
                                          </p:spTgt>
                                        </p:tgtEl>
                                        <p:attrNameLst>
                                          <p:attrName>style.visibility</p:attrName>
                                        </p:attrNameLst>
                                      </p:cBhvr>
                                      <p:to>
                                        <p:strVal val="visible"/>
                                      </p:to>
                                    </p:set>
                                    <p:animEffect transition="in" filter="wipe(down)">
                                      <p:cBhvr>
                                        <p:cTn id="72" dur="500"/>
                                        <p:tgtEl>
                                          <p:spTgt spid="17">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18">
                                            <p:txEl>
                                              <p:pRg st="0" end="0"/>
                                            </p:txEl>
                                          </p:spTgt>
                                        </p:tgtEl>
                                        <p:attrNameLst>
                                          <p:attrName>style.visibility</p:attrName>
                                        </p:attrNameLst>
                                      </p:cBhvr>
                                      <p:to>
                                        <p:strVal val="visible"/>
                                      </p:to>
                                    </p:set>
                                    <p:animEffect transition="in" filter="wipe(down)">
                                      <p:cBhvr>
                                        <p:cTn id="77" dur="500"/>
                                        <p:tgtEl>
                                          <p:spTgt spid="18">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19">
                                            <p:txEl>
                                              <p:pRg st="0" end="0"/>
                                            </p:txEl>
                                          </p:spTgt>
                                        </p:tgtEl>
                                        <p:attrNameLst>
                                          <p:attrName>style.visibility</p:attrName>
                                        </p:attrNameLst>
                                      </p:cBhvr>
                                      <p:to>
                                        <p:strVal val="visible"/>
                                      </p:to>
                                    </p:set>
                                    <p:animEffect transition="in" filter="wipe(down)">
                                      <p:cBhvr>
                                        <p:cTn id="82" dur="500"/>
                                        <p:tgtEl>
                                          <p:spTgt spid="19">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20">
                                            <p:txEl>
                                              <p:pRg st="0" end="0"/>
                                            </p:txEl>
                                          </p:spTgt>
                                        </p:tgtEl>
                                        <p:attrNameLst>
                                          <p:attrName>style.visibility</p:attrName>
                                        </p:attrNameLst>
                                      </p:cBhvr>
                                      <p:to>
                                        <p:strVal val="visible"/>
                                      </p:to>
                                    </p:set>
                                    <p:animEffect transition="in" filter="wipe(down)">
                                      <p:cBhvr>
                                        <p:cTn id="87" dur="500"/>
                                        <p:tgtEl>
                                          <p:spTgt spid="20">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nodeType="clickEffect">
                                  <p:stCondLst>
                                    <p:cond delay="0"/>
                                  </p:stCondLst>
                                  <p:childTnLst>
                                    <p:set>
                                      <p:cBhvr>
                                        <p:cTn id="91" dur="1" fill="hold">
                                          <p:stCondLst>
                                            <p:cond delay="0"/>
                                          </p:stCondLst>
                                        </p:cTn>
                                        <p:tgtEl>
                                          <p:spTgt spid="21">
                                            <p:txEl>
                                              <p:pRg st="0" end="0"/>
                                            </p:txEl>
                                          </p:spTgt>
                                        </p:tgtEl>
                                        <p:attrNameLst>
                                          <p:attrName>style.visibility</p:attrName>
                                        </p:attrNameLst>
                                      </p:cBhvr>
                                      <p:to>
                                        <p:strVal val="visible"/>
                                      </p:to>
                                    </p:set>
                                    <p:animEffect transition="in" filter="wipe(down)">
                                      <p:cBhvr>
                                        <p:cTn id="92" dur="500"/>
                                        <p:tgtEl>
                                          <p:spTgt spid="21">
                                            <p:txEl>
                                              <p:pRg st="0" end="0"/>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nodeType="clickEffect">
                                  <p:stCondLst>
                                    <p:cond delay="0"/>
                                  </p:stCondLst>
                                  <p:childTnLst>
                                    <p:set>
                                      <p:cBhvr>
                                        <p:cTn id="96" dur="1" fill="hold">
                                          <p:stCondLst>
                                            <p:cond delay="0"/>
                                          </p:stCondLst>
                                        </p:cTn>
                                        <p:tgtEl>
                                          <p:spTgt spid="22">
                                            <p:txEl>
                                              <p:pRg st="0" end="0"/>
                                            </p:txEl>
                                          </p:spTgt>
                                        </p:tgtEl>
                                        <p:attrNameLst>
                                          <p:attrName>style.visibility</p:attrName>
                                        </p:attrNameLst>
                                      </p:cBhvr>
                                      <p:to>
                                        <p:strVal val="visible"/>
                                      </p:to>
                                    </p:set>
                                    <p:animEffect transition="in" filter="wipe(down)">
                                      <p:cBhvr>
                                        <p:cTn id="97" dur="500"/>
                                        <p:tgtEl>
                                          <p:spTgt spid="22">
                                            <p:txEl>
                                              <p:pRg st="0" end="0"/>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nodeType="clickEffect">
                                  <p:stCondLst>
                                    <p:cond delay="0"/>
                                  </p:stCondLst>
                                  <p:childTnLst>
                                    <p:set>
                                      <p:cBhvr>
                                        <p:cTn id="101" dur="1" fill="hold">
                                          <p:stCondLst>
                                            <p:cond delay="0"/>
                                          </p:stCondLst>
                                        </p:cTn>
                                        <p:tgtEl>
                                          <p:spTgt spid="23">
                                            <p:txEl>
                                              <p:pRg st="0" end="0"/>
                                            </p:txEl>
                                          </p:spTgt>
                                        </p:tgtEl>
                                        <p:attrNameLst>
                                          <p:attrName>style.visibility</p:attrName>
                                        </p:attrNameLst>
                                      </p:cBhvr>
                                      <p:to>
                                        <p:strVal val="visible"/>
                                      </p:to>
                                    </p:set>
                                    <p:animEffect transition="in" filter="wipe(down)">
                                      <p:cBhvr>
                                        <p:cTn id="102" dur="500"/>
                                        <p:tgtEl>
                                          <p:spTgt spid="23">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nodeType="clickEffect">
                                  <p:stCondLst>
                                    <p:cond delay="0"/>
                                  </p:stCondLst>
                                  <p:childTnLst>
                                    <p:set>
                                      <p:cBhvr>
                                        <p:cTn id="106" dur="1" fill="hold">
                                          <p:stCondLst>
                                            <p:cond delay="0"/>
                                          </p:stCondLst>
                                        </p:cTn>
                                        <p:tgtEl>
                                          <p:spTgt spid="24">
                                            <p:txEl>
                                              <p:pRg st="0" end="0"/>
                                            </p:txEl>
                                          </p:spTgt>
                                        </p:tgtEl>
                                        <p:attrNameLst>
                                          <p:attrName>style.visibility</p:attrName>
                                        </p:attrNameLst>
                                      </p:cBhvr>
                                      <p:to>
                                        <p:strVal val="visible"/>
                                      </p:to>
                                    </p:set>
                                    <p:animEffect transition="in" filter="wipe(down)">
                                      <p:cBhvr>
                                        <p:cTn id="107" dur="500"/>
                                        <p:tgtEl>
                                          <p:spTgt spid="24">
                                            <p:txEl>
                                              <p:pRg st="0" end="0"/>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nodeType="clickEffect">
                                  <p:stCondLst>
                                    <p:cond delay="0"/>
                                  </p:stCondLst>
                                  <p:childTnLst>
                                    <p:set>
                                      <p:cBhvr>
                                        <p:cTn id="111" dur="1" fill="hold">
                                          <p:stCondLst>
                                            <p:cond delay="0"/>
                                          </p:stCondLst>
                                        </p:cTn>
                                        <p:tgtEl>
                                          <p:spTgt spid="25">
                                            <p:txEl>
                                              <p:pRg st="0" end="0"/>
                                            </p:txEl>
                                          </p:spTgt>
                                        </p:tgtEl>
                                        <p:attrNameLst>
                                          <p:attrName>style.visibility</p:attrName>
                                        </p:attrNameLst>
                                      </p:cBhvr>
                                      <p:to>
                                        <p:strVal val="visible"/>
                                      </p:to>
                                    </p:set>
                                    <p:animEffect transition="in" filter="wipe(down)">
                                      <p:cBhvr>
                                        <p:cTn id="112" dur="500"/>
                                        <p:tgtEl>
                                          <p:spTgt spid="25">
                                            <p:txEl>
                                              <p:pRg st="0" end="0"/>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nodeType="clickEffect">
                                  <p:stCondLst>
                                    <p:cond delay="0"/>
                                  </p:stCondLst>
                                  <p:childTnLst>
                                    <p:set>
                                      <p:cBhvr>
                                        <p:cTn id="116" dur="1" fill="hold">
                                          <p:stCondLst>
                                            <p:cond delay="0"/>
                                          </p:stCondLst>
                                        </p:cTn>
                                        <p:tgtEl>
                                          <p:spTgt spid="26">
                                            <p:txEl>
                                              <p:pRg st="0" end="0"/>
                                            </p:txEl>
                                          </p:spTgt>
                                        </p:tgtEl>
                                        <p:attrNameLst>
                                          <p:attrName>style.visibility</p:attrName>
                                        </p:attrNameLst>
                                      </p:cBhvr>
                                      <p:to>
                                        <p:strVal val="visible"/>
                                      </p:to>
                                    </p:set>
                                    <p:animEffect transition="in" filter="wipe(down)">
                                      <p:cBhvr>
                                        <p:cTn id="117" dur="500"/>
                                        <p:tgtEl>
                                          <p:spTgt spid="26">
                                            <p:txEl>
                                              <p:pRg st="0" end="0"/>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nodeType="clickEffect">
                                  <p:stCondLst>
                                    <p:cond delay="0"/>
                                  </p:stCondLst>
                                  <p:childTnLst>
                                    <p:set>
                                      <p:cBhvr>
                                        <p:cTn id="121" dur="1" fill="hold">
                                          <p:stCondLst>
                                            <p:cond delay="0"/>
                                          </p:stCondLst>
                                        </p:cTn>
                                        <p:tgtEl>
                                          <p:spTgt spid="27">
                                            <p:txEl>
                                              <p:pRg st="0" end="0"/>
                                            </p:txEl>
                                          </p:spTgt>
                                        </p:tgtEl>
                                        <p:attrNameLst>
                                          <p:attrName>style.visibility</p:attrName>
                                        </p:attrNameLst>
                                      </p:cBhvr>
                                      <p:to>
                                        <p:strVal val="visible"/>
                                      </p:to>
                                    </p:set>
                                    <p:animEffect transition="in" filter="wipe(down)">
                                      <p:cBhvr>
                                        <p:cTn id="122"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a:extLst>
              <a:ext uri="{FF2B5EF4-FFF2-40B4-BE49-F238E27FC236}">
                <a16:creationId xmlns:a16="http://schemas.microsoft.com/office/drawing/2014/main" id="{E0DE1246-DF1E-7FFE-B0BB-E845ADF460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5" name="مستطيل: زوايا مستديرة 4">
            <a:extLst>
              <a:ext uri="{FF2B5EF4-FFF2-40B4-BE49-F238E27FC236}">
                <a16:creationId xmlns:a16="http://schemas.microsoft.com/office/drawing/2014/main" id="{642EBA9C-865F-4D71-A588-9C9B763554C2}"/>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٧١</a:t>
            </a:r>
          </a:p>
        </p:txBody>
      </p:sp>
    </p:spTree>
    <p:extLst>
      <p:ext uri="{BB962C8B-B14F-4D97-AF65-F5344CB8AC3E}">
        <p14:creationId xmlns:p14="http://schemas.microsoft.com/office/powerpoint/2010/main" val="15785194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72-072">
            <a:extLst>
              <a:ext uri="{FF2B5EF4-FFF2-40B4-BE49-F238E27FC236}">
                <a16:creationId xmlns:a16="http://schemas.microsoft.com/office/drawing/2014/main" id="{E0B10979-81E2-4EBF-84BA-2A574F2C1E31}"/>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4" name="مربع نص 3">
            <a:extLst>
              <a:ext uri="{FF2B5EF4-FFF2-40B4-BE49-F238E27FC236}">
                <a16:creationId xmlns:a16="http://schemas.microsoft.com/office/drawing/2014/main" id="{E9146671-6464-4765-AC98-05012A7C5C60}"/>
              </a:ext>
            </a:extLst>
          </p:cNvPr>
          <p:cNvSpPr txBox="1"/>
          <p:nvPr/>
        </p:nvSpPr>
        <p:spPr>
          <a:xfrm>
            <a:off x="5392154" y="673741"/>
            <a:ext cx="1152128" cy="461665"/>
          </a:xfrm>
          <a:prstGeom prst="rect">
            <a:avLst/>
          </a:prstGeom>
          <a:noFill/>
        </p:spPr>
        <p:txBody>
          <a:bodyPr wrap="square" rtlCol="1">
            <a:spAutoFit/>
          </a:bodyPr>
          <a:lstStyle/>
          <a:p>
            <a:r>
              <a:rPr lang="ar-SA" sz="2400" b="1" dirty="0">
                <a:solidFill>
                  <a:srgbClr val="FF0000"/>
                </a:solidFill>
              </a:rPr>
              <a:t>مكتوب</a:t>
            </a:r>
          </a:p>
        </p:txBody>
      </p:sp>
      <p:sp>
        <p:nvSpPr>
          <p:cNvPr id="5" name="مربع نص 4">
            <a:extLst>
              <a:ext uri="{FF2B5EF4-FFF2-40B4-BE49-F238E27FC236}">
                <a16:creationId xmlns:a16="http://schemas.microsoft.com/office/drawing/2014/main" id="{635708BF-4064-4920-8D78-254BE6B5B070}"/>
              </a:ext>
            </a:extLst>
          </p:cNvPr>
          <p:cNvSpPr txBox="1"/>
          <p:nvPr/>
        </p:nvSpPr>
        <p:spPr>
          <a:xfrm>
            <a:off x="4504929" y="662173"/>
            <a:ext cx="899592" cy="461665"/>
          </a:xfrm>
          <a:prstGeom prst="rect">
            <a:avLst/>
          </a:prstGeom>
          <a:noFill/>
        </p:spPr>
        <p:txBody>
          <a:bodyPr wrap="square" rtlCol="1">
            <a:spAutoFit/>
          </a:bodyPr>
          <a:lstStyle/>
          <a:p>
            <a:r>
              <a:rPr lang="ar-SA" sz="2400" b="1" dirty="0">
                <a:solidFill>
                  <a:srgbClr val="FF0000"/>
                </a:solidFill>
              </a:rPr>
              <a:t>مكتب</a:t>
            </a:r>
          </a:p>
        </p:txBody>
      </p:sp>
      <p:sp>
        <p:nvSpPr>
          <p:cNvPr id="6" name="مربع نص 5">
            <a:extLst>
              <a:ext uri="{FF2B5EF4-FFF2-40B4-BE49-F238E27FC236}">
                <a16:creationId xmlns:a16="http://schemas.microsoft.com/office/drawing/2014/main" id="{65F00CC4-FEFF-4EC7-B524-A9EC90ECC311}"/>
              </a:ext>
            </a:extLst>
          </p:cNvPr>
          <p:cNvSpPr txBox="1"/>
          <p:nvPr/>
        </p:nvSpPr>
        <p:spPr>
          <a:xfrm>
            <a:off x="3572697" y="673741"/>
            <a:ext cx="1063930" cy="461665"/>
          </a:xfrm>
          <a:prstGeom prst="rect">
            <a:avLst/>
          </a:prstGeom>
          <a:noFill/>
        </p:spPr>
        <p:txBody>
          <a:bodyPr wrap="square" rtlCol="1">
            <a:spAutoFit/>
          </a:bodyPr>
          <a:lstStyle/>
          <a:p>
            <a:r>
              <a:rPr lang="ar-SA" sz="2400" b="1" dirty="0">
                <a:solidFill>
                  <a:srgbClr val="FF0000"/>
                </a:solidFill>
              </a:rPr>
              <a:t>كتابة</a:t>
            </a:r>
          </a:p>
        </p:txBody>
      </p:sp>
      <p:sp>
        <p:nvSpPr>
          <p:cNvPr id="7" name="مربع نص 6">
            <a:extLst>
              <a:ext uri="{FF2B5EF4-FFF2-40B4-BE49-F238E27FC236}">
                <a16:creationId xmlns:a16="http://schemas.microsoft.com/office/drawing/2014/main" id="{2CCEF154-D39B-4910-A962-5FCFEC03A442}"/>
              </a:ext>
            </a:extLst>
          </p:cNvPr>
          <p:cNvSpPr txBox="1"/>
          <p:nvPr/>
        </p:nvSpPr>
        <p:spPr>
          <a:xfrm>
            <a:off x="2575567" y="673741"/>
            <a:ext cx="899592" cy="461665"/>
          </a:xfrm>
          <a:prstGeom prst="rect">
            <a:avLst/>
          </a:prstGeom>
          <a:noFill/>
        </p:spPr>
        <p:txBody>
          <a:bodyPr wrap="square" rtlCol="1">
            <a:spAutoFit/>
          </a:bodyPr>
          <a:lstStyle/>
          <a:p>
            <a:r>
              <a:rPr lang="ar-SA" sz="2400" b="1" dirty="0">
                <a:solidFill>
                  <a:srgbClr val="FF0000"/>
                </a:solidFill>
              </a:rPr>
              <a:t>كُتب</a:t>
            </a:r>
          </a:p>
        </p:txBody>
      </p:sp>
      <p:sp>
        <p:nvSpPr>
          <p:cNvPr id="8" name="مربع نص 7">
            <a:extLst>
              <a:ext uri="{FF2B5EF4-FFF2-40B4-BE49-F238E27FC236}">
                <a16:creationId xmlns:a16="http://schemas.microsoft.com/office/drawing/2014/main" id="{D6777307-7D1B-4FC5-A7CE-86A36235DDB3}"/>
              </a:ext>
            </a:extLst>
          </p:cNvPr>
          <p:cNvSpPr txBox="1"/>
          <p:nvPr/>
        </p:nvSpPr>
        <p:spPr>
          <a:xfrm>
            <a:off x="5556492" y="1042287"/>
            <a:ext cx="1152128" cy="461665"/>
          </a:xfrm>
          <a:prstGeom prst="rect">
            <a:avLst/>
          </a:prstGeom>
          <a:noFill/>
        </p:spPr>
        <p:txBody>
          <a:bodyPr wrap="square" rtlCol="1">
            <a:spAutoFit/>
          </a:bodyPr>
          <a:lstStyle/>
          <a:p>
            <a:r>
              <a:rPr lang="ar-SA" sz="2400" b="1" dirty="0">
                <a:solidFill>
                  <a:srgbClr val="FF0000"/>
                </a:solidFill>
              </a:rPr>
              <a:t>دارس</a:t>
            </a:r>
          </a:p>
        </p:txBody>
      </p:sp>
      <p:sp>
        <p:nvSpPr>
          <p:cNvPr id="9" name="مربع نص 8">
            <a:extLst>
              <a:ext uri="{FF2B5EF4-FFF2-40B4-BE49-F238E27FC236}">
                <a16:creationId xmlns:a16="http://schemas.microsoft.com/office/drawing/2014/main" id="{4AC79709-1ECB-46ED-86B5-BF2C3A49F036}"/>
              </a:ext>
            </a:extLst>
          </p:cNvPr>
          <p:cNvSpPr txBox="1"/>
          <p:nvPr/>
        </p:nvSpPr>
        <p:spPr>
          <a:xfrm>
            <a:off x="4426005" y="1035954"/>
            <a:ext cx="1093954" cy="461665"/>
          </a:xfrm>
          <a:prstGeom prst="rect">
            <a:avLst/>
          </a:prstGeom>
          <a:noFill/>
        </p:spPr>
        <p:txBody>
          <a:bodyPr wrap="square" rtlCol="1">
            <a:spAutoFit/>
          </a:bodyPr>
          <a:lstStyle/>
          <a:p>
            <a:r>
              <a:rPr lang="ar-SA" sz="2400" b="1" dirty="0">
                <a:solidFill>
                  <a:srgbClr val="FF0000"/>
                </a:solidFill>
              </a:rPr>
              <a:t>دروس</a:t>
            </a:r>
          </a:p>
        </p:txBody>
      </p:sp>
      <p:sp>
        <p:nvSpPr>
          <p:cNvPr id="10" name="مربع نص 9">
            <a:extLst>
              <a:ext uri="{FF2B5EF4-FFF2-40B4-BE49-F238E27FC236}">
                <a16:creationId xmlns:a16="http://schemas.microsoft.com/office/drawing/2014/main" id="{C1271B5E-B483-43BB-AFE5-E732297ABE7D}"/>
              </a:ext>
            </a:extLst>
          </p:cNvPr>
          <p:cNvSpPr txBox="1"/>
          <p:nvPr/>
        </p:nvSpPr>
        <p:spPr>
          <a:xfrm>
            <a:off x="3519712" y="1057002"/>
            <a:ext cx="1063930" cy="461665"/>
          </a:xfrm>
          <a:prstGeom prst="rect">
            <a:avLst/>
          </a:prstGeom>
          <a:noFill/>
        </p:spPr>
        <p:txBody>
          <a:bodyPr wrap="square" rtlCol="1">
            <a:spAutoFit/>
          </a:bodyPr>
          <a:lstStyle/>
          <a:p>
            <a:r>
              <a:rPr lang="ar-SA" sz="2400" b="1" dirty="0">
                <a:solidFill>
                  <a:srgbClr val="FF0000"/>
                </a:solidFill>
              </a:rPr>
              <a:t>دراسة</a:t>
            </a:r>
          </a:p>
        </p:txBody>
      </p:sp>
      <p:sp>
        <p:nvSpPr>
          <p:cNvPr id="11" name="مربع نص 10">
            <a:extLst>
              <a:ext uri="{FF2B5EF4-FFF2-40B4-BE49-F238E27FC236}">
                <a16:creationId xmlns:a16="http://schemas.microsoft.com/office/drawing/2014/main" id="{9075114D-59AD-4098-91C9-F35CB5F1C86D}"/>
              </a:ext>
            </a:extLst>
          </p:cNvPr>
          <p:cNvSpPr txBox="1"/>
          <p:nvPr/>
        </p:nvSpPr>
        <p:spPr>
          <a:xfrm>
            <a:off x="2499175" y="1057002"/>
            <a:ext cx="1285547" cy="461665"/>
          </a:xfrm>
          <a:prstGeom prst="rect">
            <a:avLst/>
          </a:prstGeom>
          <a:noFill/>
        </p:spPr>
        <p:txBody>
          <a:bodyPr wrap="square" rtlCol="1">
            <a:spAutoFit/>
          </a:bodyPr>
          <a:lstStyle/>
          <a:p>
            <a:r>
              <a:rPr lang="ar-SA" sz="2400" b="1" dirty="0">
                <a:solidFill>
                  <a:srgbClr val="FF0000"/>
                </a:solidFill>
              </a:rPr>
              <a:t>الدرس</a:t>
            </a:r>
          </a:p>
        </p:txBody>
      </p:sp>
      <p:sp>
        <p:nvSpPr>
          <p:cNvPr id="12" name="مربع نص 11">
            <a:extLst>
              <a:ext uri="{FF2B5EF4-FFF2-40B4-BE49-F238E27FC236}">
                <a16:creationId xmlns:a16="http://schemas.microsoft.com/office/drawing/2014/main" id="{5A8C88A0-9AA2-4529-8E06-A01979151884}"/>
              </a:ext>
            </a:extLst>
          </p:cNvPr>
          <p:cNvSpPr txBox="1"/>
          <p:nvPr/>
        </p:nvSpPr>
        <p:spPr>
          <a:xfrm>
            <a:off x="4709687" y="2264220"/>
            <a:ext cx="1152128" cy="461665"/>
          </a:xfrm>
          <a:prstGeom prst="rect">
            <a:avLst/>
          </a:prstGeom>
          <a:noFill/>
        </p:spPr>
        <p:txBody>
          <a:bodyPr wrap="square" rtlCol="1">
            <a:spAutoFit/>
          </a:bodyPr>
          <a:lstStyle/>
          <a:p>
            <a:r>
              <a:rPr lang="ar-SA" sz="2400" b="1" dirty="0">
                <a:solidFill>
                  <a:srgbClr val="FF0000"/>
                </a:solidFill>
              </a:rPr>
              <a:t>رافع</a:t>
            </a:r>
          </a:p>
        </p:txBody>
      </p:sp>
      <p:sp>
        <p:nvSpPr>
          <p:cNvPr id="13" name="مربع نص 12">
            <a:extLst>
              <a:ext uri="{FF2B5EF4-FFF2-40B4-BE49-F238E27FC236}">
                <a16:creationId xmlns:a16="http://schemas.microsoft.com/office/drawing/2014/main" id="{23B57221-9049-4145-A5DE-A90D52EF5A8A}"/>
              </a:ext>
            </a:extLst>
          </p:cNvPr>
          <p:cNvSpPr txBox="1"/>
          <p:nvPr/>
        </p:nvSpPr>
        <p:spPr>
          <a:xfrm>
            <a:off x="2270550" y="2264219"/>
            <a:ext cx="1509626" cy="461665"/>
          </a:xfrm>
          <a:prstGeom prst="rect">
            <a:avLst/>
          </a:prstGeom>
          <a:noFill/>
        </p:spPr>
        <p:txBody>
          <a:bodyPr wrap="square" rtlCol="1">
            <a:spAutoFit/>
          </a:bodyPr>
          <a:lstStyle/>
          <a:p>
            <a:r>
              <a:rPr lang="ar-SA" sz="2400" b="1" dirty="0">
                <a:solidFill>
                  <a:srgbClr val="FF0000"/>
                </a:solidFill>
              </a:rPr>
              <a:t>مرفوعة</a:t>
            </a:r>
          </a:p>
        </p:txBody>
      </p:sp>
      <p:sp>
        <p:nvSpPr>
          <p:cNvPr id="14" name="مربع نص 13">
            <a:extLst>
              <a:ext uri="{FF2B5EF4-FFF2-40B4-BE49-F238E27FC236}">
                <a16:creationId xmlns:a16="http://schemas.microsoft.com/office/drawing/2014/main" id="{528D376D-5A31-4126-9831-A65FB7C2A15E}"/>
              </a:ext>
            </a:extLst>
          </p:cNvPr>
          <p:cNvSpPr txBox="1"/>
          <p:nvPr/>
        </p:nvSpPr>
        <p:spPr>
          <a:xfrm>
            <a:off x="4762651" y="2675650"/>
            <a:ext cx="1063930" cy="461665"/>
          </a:xfrm>
          <a:prstGeom prst="rect">
            <a:avLst/>
          </a:prstGeom>
          <a:noFill/>
        </p:spPr>
        <p:txBody>
          <a:bodyPr wrap="square" rtlCol="1">
            <a:spAutoFit/>
          </a:bodyPr>
          <a:lstStyle/>
          <a:p>
            <a:r>
              <a:rPr lang="ar-SA" sz="2400" b="1" dirty="0">
                <a:solidFill>
                  <a:srgbClr val="FF0000"/>
                </a:solidFill>
              </a:rPr>
              <a:t>عالم</a:t>
            </a:r>
          </a:p>
        </p:txBody>
      </p:sp>
      <p:sp>
        <p:nvSpPr>
          <p:cNvPr id="15" name="مربع نص 14">
            <a:extLst>
              <a:ext uri="{FF2B5EF4-FFF2-40B4-BE49-F238E27FC236}">
                <a16:creationId xmlns:a16="http://schemas.microsoft.com/office/drawing/2014/main" id="{D7E15034-5A87-47D3-A3B3-288159512A4B}"/>
              </a:ext>
            </a:extLst>
          </p:cNvPr>
          <p:cNvSpPr txBox="1"/>
          <p:nvPr/>
        </p:nvSpPr>
        <p:spPr>
          <a:xfrm>
            <a:off x="2489347" y="2665555"/>
            <a:ext cx="1509626" cy="461665"/>
          </a:xfrm>
          <a:prstGeom prst="rect">
            <a:avLst/>
          </a:prstGeom>
          <a:noFill/>
        </p:spPr>
        <p:txBody>
          <a:bodyPr wrap="square" rtlCol="1">
            <a:spAutoFit/>
          </a:bodyPr>
          <a:lstStyle/>
          <a:p>
            <a:r>
              <a:rPr lang="ar-SA" sz="2400" b="1" dirty="0">
                <a:solidFill>
                  <a:srgbClr val="FF0000"/>
                </a:solidFill>
              </a:rPr>
              <a:t>معلوم</a:t>
            </a:r>
          </a:p>
        </p:txBody>
      </p:sp>
      <p:sp>
        <p:nvSpPr>
          <p:cNvPr id="16" name="مربع نص 15">
            <a:extLst>
              <a:ext uri="{FF2B5EF4-FFF2-40B4-BE49-F238E27FC236}">
                <a16:creationId xmlns:a16="http://schemas.microsoft.com/office/drawing/2014/main" id="{1601D3A1-38AA-4B29-A9D4-FFD09B3B3B3E}"/>
              </a:ext>
            </a:extLst>
          </p:cNvPr>
          <p:cNvSpPr txBox="1"/>
          <p:nvPr/>
        </p:nvSpPr>
        <p:spPr>
          <a:xfrm>
            <a:off x="4637341" y="3024488"/>
            <a:ext cx="1509626" cy="461665"/>
          </a:xfrm>
          <a:prstGeom prst="rect">
            <a:avLst/>
          </a:prstGeom>
          <a:noFill/>
        </p:spPr>
        <p:txBody>
          <a:bodyPr wrap="square" rtlCol="1">
            <a:spAutoFit/>
          </a:bodyPr>
          <a:lstStyle/>
          <a:p>
            <a:r>
              <a:rPr lang="ar-SA" sz="2400" b="1" dirty="0">
                <a:solidFill>
                  <a:srgbClr val="FF0000"/>
                </a:solidFill>
              </a:rPr>
              <a:t>راسمة</a:t>
            </a:r>
          </a:p>
        </p:txBody>
      </p:sp>
      <p:sp>
        <p:nvSpPr>
          <p:cNvPr id="17" name="مربع نص 16">
            <a:extLst>
              <a:ext uri="{FF2B5EF4-FFF2-40B4-BE49-F238E27FC236}">
                <a16:creationId xmlns:a16="http://schemas.microsoft.com/office/drawing/2014/main" id="{87DF29D7-130E-455E-B1F9-BEEC4AA998D0}"/>
              </a:ext>
            </a:extLst>
          </p:cNvPr>
          <p:cNvSpPr txBox="1"/>
          <p:nvPr/>
        </p:nvSpPr>
        <p:spPr>
          <a:xfrm>
            <a:off x="2369545" y="3024488"/>
            <a:ext cx="1509626" cy="461665"/>
          </a:xfrm>
          <a:prstGeom prst="rect">
            <a:avLst/>
          </a:prstGeom>
          <a:noFill/>
        </p:spPr>
        <p:txBody>
          <a:bodyPr wrap="square" rtlCol="1">
            <a:spAutoFit/>
          </a:bodyPr>
          <a:lstStyle/>
          <a:p>
            <a:r>
              <a:rPr lang="ar-SA" sz="2400" b="1" dirty="0">
                <a:solidFill>
                  <a:srgbClr val="FF0000"/>
                </a:solidFill>
              </a:rPr>
              <a:t>مرسوم</a:t>
            </a:r>
          </a:p>
        </p:txBody>
      </p:sp>
      <p:sp>
        <p:nvSpPr>
          <p:cNvPr id="18" name="مربع نص 17">
            <a:extLst>
              <a:ext uri="{FF2B5EF4-FFF2-40B4-BE49-F238E27FC236}">
                <a16:creationId xmlns:a16="http://schemas.microsoft.com/office/drawing/2014/main" id="{9607943D-7D9B-497D-9EA0-4AFD3E923FFF}"/>
              </a:ext>
            </a:extLst>
          </p:cNvPr>
          <p:cNvSpPr txBox="1"/>
          <p:nvPr/>
        </p:nvSpPr>
        <p:spPr>
          <a:xfrm>
            <a:off x="4932554" y="3915604"/>
            <a:ext cx="1152128" cy="461665"/>
          </a:xfrm>
          <a:prstGeom prst="rect">
            <a:avLst/>
          </a:prstGeom>
          <a:noFill/>
        </p:spPr>
        <p:txBody>
          <a:bodyPr wrap="square" rtlCol="1">
            <a:spAutoFit/>
          </a:bodyPr>
          <a:lstStyle/>
          <a:p>
            <a:r>
              <a:rPr lang="ar-SA" sz="2400" b="1" dirty="0">
                <a:solidFill>
                  <a:srgbClr val="FF0000"/>
                </a:solidFill>
              </a:rPr>
              <a:t>طالب</a:t>
            </a:r>
          </a:p>
        </p:txBody>
      </p:sp>
      <p:sp>
        <p:nvSpPr>
          <p:cNvPr id="19" name="مربع نص 18">
            <a:extLst>
              <a:ext uri="{FF2B5EF4-FFF2-40B4-BE49-F238E27FC236}">
                <a16:creationId xmlns:a16="http://schemas.microsoft.com/office/drawing/2014/main" id="{8F0B0AEA-8646-454F-B6D5-011C97E6626A}"/>
              </a:ext>
            </a:extLst>
          </p:cNvPr>
          <p:cNvSpPr txBox="1"/>
          <p:nvPr/>
        </p:nvSpPr>
        <p:spPr>
          <a:xfrm>
            <a:off x="2885398" y="3890741"/>
            <a:ext cx="1509626" cy="461665"/>
          </a:xfrm>
          <a:prstGeom prst="rect">
            <a:avLst/>
          </a:prstGeom>
          <a:noFill/>
        </p:spPr>
        <p:txBody>
          <a:bodyPr wrap="square" rtlCol="1">
            <a:spAutoFit/>
          </a:bodyPr>
          <a:lstStyle/>
          <a:p>
            <a:r>
              <a:rPr lang="ar-SA" sz="2400" b="1" dirty="0">
                <a:solidFill>
                  <a:srgbClr val="FF0000"/>
                </a:solidFill>
              </a:rPr>
              <a:t>طالبة</a:t>
            </a:r>
          </a:p>
        </p:txBody>
      </p:sp>
      <p:sp>
        <p:nvSpPr>
          <p:cNvPr id="20" name="مربع نص 19">
            <a:extLst>
              <a:ext uri="{FF2B5EF4-FFF2-40B4-BE49-F238E27FC236}">
                <a16:creationId xmlns:a16="http://schemas.microsoft.com/office/drawing/2014/main" id="{F81D7A2C-49FC-45A5-8E36-1685BF518B44}"/>
              </a:ext>
            </a:extLst>
          </p:cNvPr>
          <p:cNvSpPr txBox="1"/>
          <p:nvPr/>
        </p:nvSpPr>
        <p:spPr>
          <a:xfrm>
            <a:off x="5172923" y="4274107"/>
            <a:ext cx="1728857" cy="461665"/>
          </a:xfrm>
          <a:prstGeom prst="rect">
            <a:avLst/>
          </a:prstGeom>
          <a:noFill/>
        </p:spPr>
        <p:txBody>
          <a:bodyPr wrap="square" rtlCol="1">
            <a:spAutoFit/>
          </a:bodyPr>
          <a:lstStyle/>
          <a:p>
            <a:r>
              <a:rPr lang="ar-SA" sz="2400" b="1" dirty="0">
                <a:solidFill>
                  <a:srgbClr val="FF0000"/>
                </a:solidFill>
              </a:rPr>
              <a:t>طالبان  </a:t>
            </a:r>
          </a:p>
        </p:txBody>
      </p:sp>
      <p:sp>
        <p:nvSpPr>
          <p:cNvPr id="21" name="مربع نص 20">
            <a:extLst>
              <a:ext uri="{FF2B5EF4-FFF2-40B4-BE49-F238E27FC236}">
                <a16:creationId xmlns:a16="http://schemas.microsoft.com/office/drawing/2014/main" id="{52B0D430-278A-43E8-801D-CCFC7A9BB4EC}"/>
              </a:ext>
            </a:extLst>
          </p:cNvPr>
          <p:cNvSpPr txBox="1"/>
          <p:nvPr/>
        </p:nvSpPr>
        <p:spPr>
          <a:xfrm>
            <a:off x="2842111" y="4274108"/>
            <a:ext cx="1509626" cy="461665"/>
          </a:xfrm>
          <a:prstGeom prst="rect">
            <a:avLst/>
          </a:prstGeom>
          <a:noFill/>
        </p:spPr>
        <p:txBody>
          <a:bodyPr wrap="square" rtlCol="1">
            <a:spAutoFit/>
          </a:bodyPr>
          <a:lstStyle/>
          <a:p>
            <a:r>
              <a:rPr lang="ar-SA" sz="2400" b="1" dirty="0">
                <a:solidFill>
                  <a:srgbClr val="FF0000"/>
                </a:solidFill>
              </a:rPr>
              <a:t>طالبتان</a:t>
            </a:r>
          </a:p>
        </p:txBody>
      </p:sp>
      <p:sp>
        <p:nvSpPr>
          <p:cNvPr id="22" name="مربع نص 21">
            <a:extLst>
              <a:ext uri="{FF2B5EF4-FFF2-40B4-BE49-F238E27FC236}">
                <a16:creationId xmlns:a16="http://schemas.microsoft.com/office/drawing/2014/main" id="{DD6E89C0-0B7D-4F97-A381-53B0B755D2A6}"/>
              </a:ext>
            </a:extLst>
          </p:cNvPr>
          <p:cNvSpPr txBox="1"/>
          <p:nvPr/>
        </p:nvSpPr>
        <p:spPr>
          <a:xfrm>
            <a:off x="5392154" y="4657851"/>
            <a:ext cx="1509626" cy="461665"/>
          </a:xfrm>
          <a:prstGeom prst="rect">
            <a:avLst/>
          </a:prstGeom>
          <a:noFill/>
        </p:spPr>
        <p:txBody>
          <a:bodyPr wrap="square" rtlCol="1">
            <a:spAutoFit/>
          </a:bodyPr>
          <a:lstStyle/>
          <a:p>
            <a:r>
              <a:rPr lang="ar-SA" sz="2400" b="1" dirty="0">
                <a:solidFill>
                  <a:srgbClr val="FF0000"/>
                </a:solidFill>
              </a:rPr>
              <a:t>طلاب</a:t>
            </a:r>
          </a:p>
        </p:txBody>
      </p:sp>
      <p:sp>
        <p:nvSpPr>
          <p:cNvPr id="23" name="مربع نص 22">
            <a:extLst>
              <a:ext uri="{FF2B5EF4-FFF2-40B4-BE49-F238E27FC236}">
                <a16:creationId xmlns:a16="http://schemas.microsoft.com/office/drawing/2014/main" id="{5ECF5D85-9F2E-4A41-85CC-DC61C2975665}"/>
              </a:ext>
            </a:extLst>
          </p:cNvPr>
          <p:cNvSpPr txBox="1"/>
          <p:nvPr/>
        </p:nvSpPr>
        <p:spPr>
          <a:xfrm>
            <a:off x="2766860" y="4657851"/>
            <a:ext cx="1509626" cy="461665"/>
          </a:xfrm>
          <a:prstGeom prst="rect">
            <a:avLst/>
          </a:prstGeom>
          <a:noFill/>
        </p:spPr>
        <p:txBody>
          <a:bodyPr wrap="square" rtlCol="1">
            <a:spAutoFit/>
          </a:bodyPr>
          <a:lstStyle/>
          <a:p>
            <a:r>
              <a:rPr lang="ar-SA" sz="2400" b="1" dirty="0">
                <a:solidFill>
                  <a:srgbClr val="FF0000"/>
                </a:solidFill>
              </a:rPr>
              <a:t>طالبات</a:t>
            </a:r>
          </a:p>
        </p:txBody>
      </p:sp>
      <p:sp>
        <p:nvSpPr>
          <p:cNvPr id="24" name="مربع نص 23">
            <a:extLst>
              <a:ext uri="{FF2B5EF4-FFF2-40B4-BE49-F238E27FC236}">
                <a16:creationId xmlns:a16="http://schemas.microsoft.com/office/drawing/2014/main" id="{07453755-41CC-436B-806C-08F6AA47C8C3}"/>
              </a:ext>
            </a:extLst>
          </p:cNvPr>
          <p:cNvSpPr txBox="1"/>
          <p:nvPr/>
        </p:nvSpPr>
        <p:spPr>
          <a:xfrm>
            <a:off x="5434332" y="6083089"/>
            <a:ext cx="1509626" cy="461665"/>
          </a:xfrm>
          <a:prstGeom prst="rect">
            <a:avLst/>
          </a:prstGeom>
          <a:noFill/>
        </p:spPr>
        <p:txBody>
          <a:bodyPr wrap="square" rtlCol="1">
            <a:spAutoFit/>
          </a:bodyPr>
          <a:lstStyle/>
          <a:p>
            <a:r>
              <a:rPr lang="ar-SA" sz="2400" b="1" dirty="0">
                <a:solidFill>
                  <a:srgbClr val="FF0000"/>
                </a:solidFill>
              </a:rPr>
              <a:t>فَعَلَ</a:t>
            </a:r>
          </a:p>
        </p:txBody>
      </p:sp>
      <p:sp>
        <p:nvSpPr>
          <p:cNvPr id="25" name="مربع نص 24">
            <a:extLst>
              <a:ext uri="{FF2B5EF4-FFF2-40B4-BE49-F238E27FC236}">
                <a16:creationId xmlns:a16="http://schemas.microsoft.com/office/drawing/2014/main" id="{E5B0DED5-A669-4E5F-938A-7ED9E6E16CEE}"/>
              </a:ext>
            </a:extLst>
          </p:cNvPr>
          <p:cNvSpPr txBox="1"/>
          <p:nvPr/>
        </p:nvSpPr>
        <p:spPr>
          <a:xfrm>
            <a:off x="3488373" y="6080005"/>
            <a:ext cx="1509626" cy="461665"/>
          </a:xfrm>
          <a:prstGeom prst="rect">
            <a:avLst/>
          </a:prstGeom>
          <a:noFill/>
        </p:spPr>
        <p:txBody>
          <a:bodyPr wrap="square" rtlCol="1">
            <a:spAutoFit/>
          </a:bodyPr>
          <a:lstStyle/>
          <a:p>
            <a:r>
              <a:rPr lang="ar-SA" sz="2400" b="1" dirty="0">
                <a:solidFill>
                  <a:srgbClr val="FF0000"/>
                </a:solidFill>
              </a:rPr>
              <a:t>فاعل</a:t>
            </a:r>
          </a:p>
        </p:txBody>
      </p:sp>
      <p:sp>
        <p:nvSpPr>
          <p:cNvPr id="26" name="مربع نص 25">
            <a:extLst>
              <a:ext uri="{FF2B5EF4-FFF2-40B4-BE49-F238E27FC236}">
                <a16:creationId xmlns:a16="http://schemas.microsoft.com/office/drawing/2014/main" id="{ED41BC10-DC8E-43E6-ABD2-4333C2881DB3}"/>
              </a:ext>
            </a:extLst>
          </p:cNvPr>
          <p:cNvSpPr txBox="1"/>
          <p:nvPr/>
        </p:nvSpPr>
        <p:spPr>
          <a:xfrm>
            <a:off x="1445231" y="6080005"/>
            <a:ext cx="1509626" cy="461665"/>
          </a:xfrm>
          <a:prstGeom prst="rect">
            <a:avLst/>
          </a:prstGeom>
          <a:noFill/>
        </p:spPr>
        <p:txBody>
          <a:bodyPr wrap="square" rtlCol="1">
            <a:spAutoFit/>
          </a:bodyPr>
          <a:lstStyle/>
          <a:p>
            <a:r>
              <a:rPr lang="ar-SA" sz="2400" b="1" dirty="0">
                <a:solidFill>
                  <a:srgbClr val="FF0000"/>
                </a:solidFill>
              </a:rPr>
              <a:t>مفعول</a:t>
            </a:r>
          </a:p>
        </p:txBody>
      </p:sp>
      <p:sp>
        <p:nvSpPr>
          <p:cNvPr id="27" name="مستطيل: زوايا مستديرة 26">
            <a:extLst>
              <a:ext uri="{FF2B5EF4-FFF2-40B4-BE49-F238E27FC236}">
                <a16:creationId xmlns:a16="http://schemas.microsoft.com/office/drawing/2014/main" id="{75817C1D-EC33-4822-BEDC-5FA5C6F2C0E1}"/>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٧٢</a:t>
            </a:r>
          </a:p>
        </p:txBody>
      </p:sp>
    </p:spTree>
    <p:extLst>
      <p:ext uri="{BB962C8B-B14F-4D97-AF65-F5344CB8AC3E}">
        <p14:creationId xmlns:p14="http://schemas.microsoft.com/office/powerpoint/2010/main" val="4893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ipe(down)">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wipe(down)">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wipe(down)">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wipe(down)">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animEffect transition="in" filter="wipe(down)">
                                      <p:cBhvr>
                                        <p:cTn id="47" dur="500"/>
                                        <p:tgtEl>
                                          <p:spTgt spid="12">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3">
                                            <p:txEl>
                                              <p:pRg st="0" end="0"/>
                                            </p:txEl>
                                          </p:spTgt>
                                        </p:tgtEl>
                                        <p:attrNameLst>
                                          <p:attrName>style.visibility</p:attrName>
                                        </p:attrNameLst>
                                      </p:cBhvr>
                                      <p:to>
                                        <p:strVal val="visible"/>
                                      </p:to>
                                    </p:set>
                                    <p:animEffect transition="in" filter="wipe(down)">
                                      <p:cBhvr>
                                        <p:cTn id="52" dur="500"/>
                                        <p:tgtEl>
                                          <p:spTgt spid="13">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4">
                                            <p:txEl>
                                              <p:pRg st="0" end="0"/>
                                            </p:txEl>
                                          </p:spTgt>
                                        </p:tgtEl>
                                        <p:attrNameLst>
                                          <p:attrName>style.visibility</p:attrName>
                                        </p:attrNameLst>
                                      </p:cBhvr>
                                      <p:to>
                                        <p:strVal val="visible"/>
                                      </p:to>
                                    </p:set>
                                    <p:animEffect transition="in" filter="wipe(down)">
                                      <p:cBhvr>
                                        <p:cTn id="57" dur="500"/>
                                        <p:tgtEl>
                                          <p:spTgt spid="14">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5">
                                            <p:txEl>
                                              <p:pRg st="0" end="0"/>
                                            </p:txEl>
                                          </p:spTgt>
                                        </p:tgtEl>
                                        <p:attrNameLst>
                                          <p:attrName>style.visibility</p:attrName>
                                        </p:attrNameLst>
                                      </p:cBhvr>
                                      <p:to>
                                        <p:strVal val="visible"/>
                                      </p:to>
                                    </p:set>
                                    <p:animEffect transition="in" filter="wipe(down)">
                                      <p:cBhvr>
                                        <p:cTn id="62" dur="500"/>
                                        <p:tgtEl>
                                          <p:spTgt spid="15">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16">
                                            <p:txEl>
                                              <p:pRg st="0" end="0"/>
                                            </p:txEl>
                                          </p:spTgt>
                                        </p:tgtEl>
                                        <p:attrNameLst>
                                          <p:attrName>style.visibility</p:attrName>
                                        </p:attrNameLst>
                                      </p:cBhvr>
                                      <p:to>
                                        <p:strVal val="visible"/>
                                      </p:to>
                                    </p:set>
                                    <p:animEffect transition="in" filter="wipe(down)">
                                      <p:cBhvr>
                                        <p:cTn id="67" dur="500"/>
                                        <p:tgtEl>
                                          <p:spTgt spid="16">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17">
                                            <p:txEl>
                                              <p:pRg st="0" end="0"/>
                                            </p:txEl>
                                          </p:spTgt>
                                        </p:tgtEl>
                                        <p:attrNameLst>
                                          <p:attrName>style.visibility</p:attrName>
                                        </p:attrNameLst>
                                      </p:cBhvr>
                                      <p:to>
                                        <p:strVal val="visible"/>
                                      </p:to>
                                    </p:set>
                                    <p:animEffect transition="in" filter="wipe(down)">
                                      <p:cBhvr>
                                        <p:cTn id="72" dur="500"/>
                                        <p:tgtEl>
                                          <p:spTgt spid="17">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18">
                                            <p:txEl>
                                              <p:pRg st="0" end="0"/>
                                            </p:txEl>
                                          </p:spTgt>
                                        </p:tgtEl>
                                        <p:attrNameLst>
                                          <p:attrName>style.visibility</p:attrName>
                                        </p:attrNameLst>
                                      </p:cBhvr>
                                      <p:to>
                                        <p:strVal val="visible"/>
                                      </p:to>
                                    </p:set>
                                    <p:animEffect transition="in" filter="wipe(down)">
                                      <p:cBhvr>
                                        <p:cTn id="77" dur="500"/>
                                        <p:tgtEl>
                                          <p:spTgt spid="18">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19">
                                            <p:txEl>
                                              <p:pRg st="0" end="0"/>
                                            </p:txEl>
                                          </p:spTgt>
                                        </p:tgtEl>
                                        <p:attrNameLst>
                                          <p:attrName>style.visibility</p:attrName>
                                        </p:attrNameLst>
                                      </p:cBhvr>
                                      <p:to>
                                        <p:strVal val="visible"/>
                                      </p:to>
                                    </p:set>
                                    <p:animEffect transition="in" filter="wipe(down)">
                                      <p:cBhvr>
                                        <p:cTn id="82" dur="500"/>
                                        <p:tgtEl>
                                          <p:spTgt spid="19">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20">
                                            <p:txEl>
                                              <p:pRg st="0" end="0"/>
                                            </p:txEl>
                                          </p:spTgt>
                                        </p:tgtEl>
                                        <p:attrNameLst>
                                          <p:attrName>style.visibility</p:attrName>
                                        </p:attrNameLst>
                                      </p:cBhvr>
                                      <p:to>
                                        <p:strVal val="visible"/>
                                      </p:to>
                                    </p:set>
                                    <p:animEffect transition="in" filter="wipe(down)">
                                      <p:cBhvr>
                                        <p:cTn id="87" dur="500"/>
                                        <p:tgtEl>
                                          <p:spTgt spid="20">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nodeType="clickEffect">
                                  <p:stCondLst>
                                    <p:cond delay="0"/>
                                  </p:stCondLst>
                                  <p:childTnLst>
                                    <p:set>
                                      <p:cBhvr>
                                        <p:cTn id="91" dur="1" fill="hold">
                                          <p:stCondLst>
                                            <p:cond delay="0"/>
                                          </p:stCondLst>
                                        </p:cTn>
                                        <p:tgtEl>
                                          <p:spTgt spid="21">
                                            <p:txEl>
                                              <p:pRg st="0" end="0"/>
                                            </p:txEl>
                                          </p:spTgt>
                                        </p:tgtEl>
                                        <p:attrNameLst>
                                          <p:attrName>style.visibility</p:attrName>
                                        </p:attrNameLst>
                                      </p:cBhvr>
                                      <p:to>
                                        <p:strVal val="visible"/>
                                      </p:to>
                                    </p:set>
                                    <p:animEffect transition="in" filter="wipe(down)">
                                      <p:cBhvr>
                                        <p:cTn id="92" dur="500"/>
                                        <p:tgtEl>
                                          <p:spTgt spid="21">
                                            <p:txEl>
                                              <p:pRg st="0" end="0"/>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nodeType="clickEffect">
                                  <p:stCondLst>
                                    <p:cond delay="0"/>
                                  </p:stCondLst>
                                  <p:childTnLst>
                                    <p:set>
                                      <p:cBhvr>
                                        <p:cTn id="96" dur="1" fill="hold">
                                          <p:stCondLst>
                                            <p:cond delay="0"/>
                                          </p:stCondLst>
                                        </p:cTn>
                                        <p:tgtEl>
                                          <p:spTgt spid="22">
                                            <p:txEl>
                                              <p:pRg st="0" end="0"/>
                                            </p:txEl>
                                          </p:spTgt>
                                        </p:tgtEl>
                                        <p:attrNameLst>
                                          <p:attrName>style.visibility</p:attrName>
                                        </p:attrNameLst>
                                      </p:cBhvr>
                                      <p:to>
                                        <p:strVal val="visible"/>
                                      </p:to>
                                    </p:set>
                                    <p:animEffect transition="in" filter="wipe(down)">
                                      <p:cBhvr>
                                        <p:cTn id="97" dur="500"/>
                                        <p:tgtEl>
                                          <p:spTgt spid="22">
                                            <p:txEl>
                                              <p:pRg st="0" end="0"/>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nodeType="clickEffect">
                                  <p:stCondLst>
                                    <p:cond delay="0"/>
                                  </p:stCondLst>
                                  <p:childTnLst>
                                    <p:set>
                                      <p:cBhvr>
                                        <p:cTn id="101" dur="1" fill="hold">
                                          <p:stCondLst>
                                            <p:cond delay="0"/>
                                          </p:stCondLst>
                                        </p:cTn>
                                        <p:tgtEl>
                                          <p:spTgt spid="23">
                                            <p:txEl>
                                              <p:pRg st="0" end="0"/>
                                            </p:txEl>
                                          </p:spTgt>
                                        </p:tgtEl>
                                        <p:attrNameLst>
                                          <p:attrName>style.visibility</p:attrName>
                                        </p:attrNameLst>
                                      </p:cBhvr>
                                      <p:to>
                                        <p:strVal val="visible"/>
                                      </p:to>
                                    </p:set>
                                    <p:animEffect transition="in" filter="wipe(down)">
                                      <p:cBhvr>
                                        <p:cTn id="102" dur="500"/>
                                        <p:tgtEl>
                                          <p:spTgt spid="23">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nodeType="clickEffect">
                                  <p:stCondLst>
                                    <p:cond delay="0"/>
                                  </p:stCondLst>
                                  <p:childTnLst>
                                    <p:set>
                                      <p:cBhvr>
                                        <p:cTn id="106" dur="1" fill="hold">
                                          <p:stCondLst>
                                            <p:cond delay="0"/>
                                          </p:stCondLst>
                                        </p:cTn>
                                        <p:tgtEl>
                                          <p:spTgt spid="24">
                                            <p:txEl>
                                              <p:pRg st="0" end="0"/>
                                            </p:txEl>
                                          </p:spTgt>
                                        </p:tgtEl>
                                        <p:attrNameLst>
                                          <p:attrName>style.visibility</p:attrName>
                                        </p:attrNameLst>
                                      </p:cBhvr>
                                      <p:to>
                                        <p:strVal val="visible"/>
                                      </p:to>
                                    </p:set>
                                    <p:animEffect transition="in" filter="wipe(down)">
                                      <p:cBhvr>
                                        <p:cTn id="107" dur="500"/>
                                        <p:tgtEl>
                                          <p:spTgt spid="24">
                                            <p:txEl>
                                              <p:pRg st="0" end="0"/>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nodeType="clickEffect">
                                  <p:stCondLst>
                                    <p:cond delay="0"/>
                                  </p:stCondLst>
                                  <p:childTnLst>
                                    <p:set>
                                      <p:cBhvr>
                                        <p:cTn id="111" dur="1" fill="hold">
                                          <p:stCondLst>
                                            <p:cond delay="0"/>
                                          </p:stCondLst>
                                        </p:cTn>
                                        <p:tgtEl>
                                          <p:spTgt spid="25">
                                            <p:txEl>
                                              <p:pRg st="0" end="0"/>
                                            </p:txEl>
                                          </p:spTgt>
                                        </p:tgtEl>
                                        <p:attrNameLst>
                                          <p:attrName>style.visibility</p:attrName>
                                        </p:attrNameLst>
                                      </p:cBhvr>
                                      <p:to>
                                        <p:strVal val="visible"/>
                                      </p:to>
                                    </p:set>
                                    <p:animEffect transition="in" filter="wipe(down)">
                                      <p:cBhvr>
                                        <p:cTn id="112" dur="500"/>
                                        <p:tgtEl>
                                          <p:spTgt spid="25">
                                            <p:txEl>
                                              <p:pRg st="0" end="0"/>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nodeType="clickEffect">
                                  <p:stCondLst>
                                    <p:cond delay="0"/>
                                  </p:stCondLst>
                                  <p:childTnLst>
                                    <p:set>
                                      <p:cBhvr>
                                        <p:cTn id="116" dur="1" fill="hold">
                                          <p:stCondLst>
                                            <p:cond delay="0"/>
                                          </p:stCondLst>
                                        </p:cTn>
                                        <p:tgtEl>
                                          <p:spTgt spid="26">
                                            <p:txEl>
                                              <p:pRg st="0" end="0"/>
                                            </p:txEl>
                                          </p:spTgt>
                                        </p:tgtEl>
                                        <p:attrNameLst>
                                          <p:attrName>style.visibility</p:attrName>
                                        </p:attrNameLst>
                                      </p:cBhvr>
                                      <p:to>
                                        <p:strVal val="visible"/>
                                      </p:to>
                                    </p:set>
                                    <p:animEffect transition="in" filter="wipe(down)">
                                      <p:cBhvr>
                                        <p:cTn id="117"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B14E2E5E-0D9D-6550-DF74-B87CE274B7E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946291"/>
          </a:xfrm>
          <a:prstGeom prst="rect">
            <a:avLst/>
          </a:prstGeom>
        </p:spPr>
      </p:pic>
      <p:sp>
        <p:nvSpPr>
          <p:cNvPr id="4" name="مستطيل: زوايا مستديرة 3">
            <a:extLst>
              <a:ext uri="{FF2B5EF4-FFF2-40B4-BE49-F238E27FC236}">
                <a16:creationId xmlns:a16="http://schemas.microsoft.com/office/drawing/2014/main" id="{EEF8239C-7C04-F54D-571A-600694517785}"/>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١٦</a:t>
            </a:r>
          </a:p>
        </p:txBody>
      </p:sp>
      <p:sp>
        <p:nvSpPr>
          <p:cNvPr id="5" name="مربع نص 4">
            <a:extLst>
              <a:ext uri="{FF2B5EF4-FFF2-40B4-BE49-F238E27FC236}">
                <a16:creationId xmlns:a16="http://schemas.microsoft.com/office/drawing/2014/main" id="{5147C69E-231B-0FB6-1AEC-E5717B898CFA}"/>
              </a:ext>
            </a:extLst>
          </p:cNvPr>
          <p:cNvSpPr txBox="1"/>
          <p:nvPr/>
        </p:nvSpPr>
        <p:spPr>
          <a:xfrm>
            <a:off x="2561774" y="5373421"/>
            <a:ext cx="2010226" cy="461665"/>
          </a:xfrm>
          <a:prstGeom prst="rect">
            <a:avLst/>
          </a:prstGeom>
          <a:noFill/>
        </p:spPr>
        <p:txBody>
          <a:bodyPr wrap="square" rtlCol="1">
            <a:spAutoFit/>
          </a:bodyPr>
          <a:lstStyle/>
          <a:p>
            <a:pPr algn="r"/>
            <a:r>
              <a:rPr lang="ar-SA" sz="2400" b="1" dirty="0">
                <a:solidFill>
                  <a:srgbClr val="FF0000"/>
                </a:solidFill>
              </a:rPr>
              <a:t>فاعل </a:t>
            </a:r>
            <a:r>
              <a:rPr lang="ar-SA" sz="2400" b="1" dirty="0">
                <a:solidFill>
                  <a:schemeClr val="tx1">
                    <a:lumMod val="95000"/>
                    <a:lumOff val="5000"/>
                  </a:schemeClr>
                </a:solidFill>
              </a:rPr>
              <a:t>-</a:t>
            </a:r>
            <a:r>
              <a:rPr lang="ar-SA" sz="2400" b="1" dirty="0">
                <a:solidFill>
                  <a:srgbClr val="FF0000"/>
                </a:solidFill>
              </a:rPr>
              <a:t> </a:t>
            </a:r>
            <a:r>
              <a:rPr lang="ar-SA" sz="2400" b="1" dirty="0">
                <a:solidFill>
                  <a:srgbClr val="002060"/>
                </a:solidFill>
              </a:rPr>
              <a:t>الرفع</a:t>
            </a:r>
          </a:p>
        </p:txBody>
      </p:sp>
      <p:sp>
        <p:nvSpPr>
          <p:cNvPr id="6" name="مربع نص 5">
            <a:extLst>
              <a:ext uri="{FF2B5EF4-FFF2-40B4-BE49-F238E27FC236}">
                <a16:creationId xmlns:a16="http://schemas.microsoft.com/office/drawing/2014/main" id="{7A80E4A6-DBF6-26B1-B76B-6B5D279A2411}"/>
              </a:ext>
            </a:extLst>
          </p:cNvPr>
          <p:cNvSpPr txBox="1"/>
          <p:nvPr/>
        </p:nvSpPr>
        <p:spPr>
          <a:xfrm>
            <a:off x="2561774" y="5700565"/>
            <a:ext cx="2010226" cy="461665"/>
          </a:xfrm>
          <a:prstGeom prst="rect">
            <a:avLst/>
          </a:prstGeom>
          <a:noFill/>
        </p:spPr>
        <p:txBody>
          <a:bodyPr wrap="square" rtlCol="1">
            <a:spAutoFit/>
          </a:bodyPr>
          <a:lstStyle/>
          <a:p>
            <a:pPr algn="r"/>
            <a:r>
              <a:rPr lang="ar-SA" sz="2400" b="1" dirty="0">
                <a:solidFill>
                  <a:srgbClr val="FF0000"/>
                </a:solidFill>
              </a:rPr>
              <a:t>مبتدأ </a:t>
            </a:r>
            <a:r>
              <a:rPr lang="ar-SA" sz="2400" b="1" dirty="0">
                <a:solidFill>
                  <a:schemeClr val="tx1">
                    <a:lumMod val="95000"/>
                    <a:lumOff val="5000"/>
                  </a:schemeClr>
                </a:solidFill>
              </a:rPr>
              <a:t>-</a:t>
            </a:r>
            <a:r>
              <a:rPr lang="ar-SA" sz="2400" b="1" dirty="0">
                <a:solidFill>
                  <a:srgbClr val="FF0000"/>
                </a:solidFill>
              </a:rPr>
              <a:t> </a:t>
            </a:r>
            <a:r>
              <a:rPr lang="ar-SA" sz="2400" b="1" dirty="0">
                <a:solidFill>
                  <a:srgbClr val="002060"/>
                </a:solidFill>
              </a:rPr>
              <a:t>الرفع</a:t>
            </a:r>
          </a:p>
        </p:txBody>
      </p:sp>
      <p:sp>
        <p:nvSpPr>
          <p:cNvPr id="7" name="مربع نص 6">
            <a:extLst>
              <a:ext uri="{FF2B5EF4-FFF2-40B4-BE49-F238E27FC236}">
                <a16:creationId xmlns:a16="http://schemas.microsoft.com/office/drawing/2014/main" id="{343D1523-63FF-9580-BA9C-BD804686CD87}"/>
              </a:ext>
            </a:extLst>
          </p:cNvPr>
          <p:cNvSpPr txBox="1"/>
          <p:nvPr/>
        </p:nvSpPr>
        <p:spPr>
          <a:xfrm>
            <a:off x="1973943" y="6006434"/>
            <a:ext cx="2598057" cy="461665"/>
          </a:xfrm>
          <a:prstGeom prst="rect">
            <a:avLst/>
          </a:prstGeom>
          <a:noFill/>
        </p:spPr>
        <p:txBody>
          <a:bodyPr wrap="square" rtlCol="1">
            <a:spAutoFit/>
          </a:bodyPr>
          <a:lstStyle/>
          <a:p>
            <a:pPr algn="r"/>
            <a:r>
              <a:rPr lang="ar-SA" sz="2400" b="1" dirty="0">
                <a:solidFill>
                  <a:srgbClr val="FF0000"/>
                </a:solidFill>
              </a:rPr>
              <a:t>مفعول به </a:t>
            </a:r>
            <a:r>
              <a:rPr lang="ar-SA" sz="2400" b="1" dirty="0">
                <a:solidFill>
                  <a:schemeClr val="tx1">
                    <a:lumMod val="95000"/>
                    <a:lumOff val="5000"/>
                  </a:schemeClr>
                </a:solidFill>
              </a:rPr>
              <a:t>-</a:t>
            </a:r>
            <a:r>
              <a:rPr lang="ar-SA" sz="2400" b="1" dirty="0">
                <a:solidFill>
                  <a:srgbClr val="FF0000"/>
                </a:solidFill>
              </a:rPr>
              <a:t> </a:t>
            </a:r>
            <a:r>
              <a:rPr lang="ar-SA" sz="2400" b="1" dirty="0">
                <a:solidFill>
                  <a:srgbClr val="002060"/>
                </a:solidFill>
              </a:rPr>
              <a:t>النصب</a:t>
            </a:r>
          </a:p>
        </p:txBody>
      </p:sp>
      <p:sp>
        <p:nvSpPr>
          <p:cNvPr id="8" name="مربع نص 7">
            <a:extLst>
              <a:ext uri="{FF2B5EF4-FFF2-40B4-BE49-F238E27FC236}">
                <a16:creationId xmlns:a16="http://schemas.microsoft.com/office/drawing/2014/main" id="{0B1F42BE-1F59-94D0-F812-79B55B4E979F}"/>
              </a:ext>
            </a:extLst>
          </p:cNvPr>
          <p:cNvSpPr txBox="1"/>
          <p:nvPr/>
        </p:nvSpPr>
        <p:spPr>
          <a:xfrm>
            <a:off x="1973943" y="6339468"/>
            <a:ext cx="3171372" cy="461665"/>
          </a:xfrm>
          <a:prstGeom prst="rect">
            <a:avLst/>
          </a:prstGeom>
          <a:noFill/>
        </p:spPr>
        <p:txBody>
          <a:bodyPr wrap="square" rtlCol="1">
            <a:spAutoFit/>
          </a:bodyPr>
          <a:lstStyle/>
          <a:p>
            <a:pPr algn="r"/>
            <a:r>
              <a:rPr lang="ar-SA" sz="2400" b="1" dirty="0">
                <a:solidFill>
                  <a:srgbClr val="FF0000"/>
                </a:solidFill>
              </a:rPr>
              <a:t>اسم مجرور </a:t>
            </a:r>
            <a:r>
              <a:rPr lang="ar-SA" sz="2400" b="1" dirty="0">
                <a:solidFill>
                  <a:schemeClr val="tx1">
                    <a:lumMod val="95000"/>
                    <a:lumOff val="5000"/>
                  </a:schemeClr>
                </a:solidFill>
              </a:rPr>
              <a:t>-</a:t>
            </a:r>
            <a:r>
              <a:rPr lang="ar-SA" sz="2400" b="1" dirty="0">
                <a:solidFill>
                  <a:srgbClr val="FF0000"/>
                </a:solidFill>
              </a:rPr>
              <a:t> </a:t>
            </a:r>
            <a:r>
              <a:rPr lang="ar-SA" sz="2400" b="1" dirty="0">
                <a:solidFill>
                  <a:srgbClr val="002060"/>
                </a:solidFill>
              </a:rPr>
              <a:t>الجر</a:t>
            </a:r>
          </a:p>
        </p:txBody>
      </p:sp>
    </p:spTree>
    <p:extLst>
      <p:ext uri="{BB962C8B-B14F-4D97-AF65-F5344CB8AC3E}">
        <p14:creationId xmlns:p14="http://schemas.microsoft.com/office/powerpoint/2010/main" val="400075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3A406059-655D-3834-E958-B1BA520389D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4" name="مستطيل: زوايا مستديرة 3">
            <a:extLst>
              <a:ext uri="{FF2B5EF4-FFF2-40B4-BE49-F238E27FC236}">
                <a16:creationId xmlns:a16="http://schemas.microsoft.com/office/drawing/2014/main" id="{86812EFD-905A-4F3F-BCCE-A84AA5271469}"/>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٧٣</a:t>
            </a:r>
          </a:p>
        </p:txBody>
      </p:sp>
    </p:spTree>
    <p:extLst>
      <p:ext uri="{BB962C8B-B14F-4D97-AF65-F5344CB8AC3E}">
        <p14:creationId xmlns:p14="http://schemas.microsoft.com/office/powerpoint/2010/main" val="5400465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74-074">
            <a:extLst>
              <a:ext uri="{FF2B5EF4-FFF2-40B4-BE49-F238E27FC236}">
                <a16:creationId xmlns:a16="http://schemas.microsoft.com/office/drawing/2014/main" id="{F62B8983-51C5-4969-B244-8641AE7F0858}"/>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4" name="مربع نص 3">
            <a:extLst>
              <a:ext uri="{FF2B5EF4-FFF2-40B4-BE49-F238E27FC236}">
                <a16:creationId xmlns:a16="http://schemas.microsoft.com/office/drawing/2014/main" id="{2ACF6450-4498-4B11-B733-C362FBDE0C2E}"/>
              </a:ext>
            </a:extLst>
          </p:cNvPr>
          <p:cNvSpPr txBox="1"/>
          <p:nvPr/>
        </p:nvSpPr>
        <p:spPr>
          <a:xfrm>
            <a:off x="3802419" y="1421780"/>
            <a:ext cx="1584176" cy="461665"/>
          </a:xfrm>
          <a:prstGeom prst="rect">
            <a:avLst/>
          </a:prstGeom>
          <a:noFill/>
        </p:spPr>
        <p:txBody>
          <a:bodyPr wrap="square" rtlCol="1">
            <a:spAutoFit/>
          </a:bodyPr>
          <a:lstStyle/>
          <a:p>
            <a:r>
              <a:rPr lang="ar-SA" sz="2400" b="1" dirty="0">
                <a:solidFill>
                  <a:srgbClr val="FF0000"/>
                </a:solidFill>
              </a:rPr>
              <a:t>عالم</a:t>
            </a:r>
          </a:p>
        </p:txBody>
      </p:sp>
      <p:sp>
        <p:nvSpPr>
          <p:cNvPr id="5" name="مربع نص 4">
            <a:extLst>
              <a:ext uri="{FF2B5EF4-FFF2-40B4-BE49-F238E27FC236}">
                <a16:creationId xmlns:a16="http://schemas.microsoft.com/office/drawing/2014/main" id="{24BB0C2F-D1EA-46B8-A029-E1C221EF9DB6}"/>
              </a:ext>
            </a:extLst>
          </p:cNvPr>
          <p:cNvSpPr txBox="1"/>
          <p:nvPr/>
        </p:nvSpPr>
        <p:spPr>
          <a:xfrm>
            <a:off x="2067740" y="1483079"/>
            <a:ext cx="1475656" cy="461665"/>
          </a:xfrm>
          <a:prstGeom prst="rect">
            <a:avLst/>
          </a:prstGeom>
          <a:noFill/>
        </p:spPr>
        <p:txBody>
          <a:bodyPr wrap="square" rtlCol="1">
            <a:spAutoFit/>
          </a:bodyPr>
          <a:lstStyle/>
          <a:p>
            <a:r>
              <a:rPr lang="ar-SA" sz="2400" b="1" dirty="0">
                <a:solidFill>
                  <a:srgbClr val="FF0000"/>
                </a:solidFill>
              </a:rPr>
              <a:t>فاعل</a:t>
            </a:r>
          </a:p>
        </p:txBody>
      </p:sp>
      <p:sp>
        <p:nvSpPr>
          <p:cNvPr id="6" name="مربع نص 5">
            <a:extLst>
              <a:ext uri="{FF2B5EF4-FFF2-40B4-BE49-F238E27FC236}">
                <a16:creationId xmlns:a16="http://schemas.microsoft.com/office/drawing/2014/main" id="{3637D5EE-A7B0-4D55-AC13-510F8D74DD21}"/>
              </a:ext>
            </a:extLst>
          </p:cNvPr>
          <p:cNvSpPr txBox="1"/>
          <p:nvPr/>
        </p:nvSpPr>
        <p:spPr>
          <a:xfrm>
            <a:off x="3681775" y="1736109"/>
            <a:ext cx="1332656" cy="461665"/>
          </a:xfrm>
          <a:prstGeom prst="rect">
            <a:avLst/>
          </a:prstGeom>
          <a:noFill/>
        </p:spPr>
        <p:txBody>
          <a:bodyPr wrap="square" rtlCol="1">
            <a:spAutoFit/>
          </a:bodyPr>
          <a:lstStyle/>
          <a:p>
            <a:r>
              <a:rPr lang="ar-SA" sz="2400" b="1" dirty="0">
                <a:solidFill>
                  <a:srgbClr val="FF0000"/>
                </a:solidFill>
              </a:rPr>
              <a:t>خارج</a:t>
            </a:r>
          </a:p>
        </p:txBody>
      </p:sp>
      <p:sp>
        <p:nvSpPr>
          <p:cNvPr id="7" name="مربع نص 6">
            <a:extLst>
              <a:ext uri="{FF2B5EF4-FFF2-40B4-BE49-F238E27FC236}">
                <a16:creationId xmlns:a16="http://schemas.microsoft.com/office/drawing/2014/main" id="{794103B5-5E33-436C-A83F-28C1DF39C46F}"/>
              </a:ext>
            </a:extLst>
          </p:cNvPr>
          <p:cNvSpPr txBox="1"/>
          <p:nvPr/>
        </p:nvSpPr>
        <p:spPr>
          <a:xfrm>
            <a:off x="2074352" y="1772654"/>
            <a:ext cx="1332656" cy="461665"/>
          </a:xfrm>
          <a:prstGeom prst="rect">
            <a:avLst/>
          </a:prstGeom>
          <a:noFill/>
        </p:spPr>
        <p:txBody>
          <a:bodyPr wrap="square" rtlCol="1">
            <a:spAutoFit/>
          </a:bodyPr>
          <a:lstStyle/>
          <a:p>
            <a:r>
              <a:rPr lang="ar-SA" sz="2400" b="1" dirty="0">
                <a:solidFill>
                  <a:srgbClr val="FF0000"/>
                </a:solidFill>
              </a:rPr>
              <a:t>فاعل</a:t>
            </a:r>
          </a:p>
        </p:txBody>
      </p:sp>
      <p:sp>
        <p:nvSpPr>
          <p:cNvPr id="8" name="مربع نص 7">
            <a:extLst>
              <a:ext uri="{FF2B5EF4-FFF2-40B4-BE49-F238E27FC236}">
                <a16:creationId xmlns:a16="http://schemas.microsoft.com/office/drawing/2014/main" id="{69AF4E6B-0A3E-4D49-A274-428D2A5E2DF0}"/>
              </a:ext>
            </a:extLst>
          </p:cNvPr>
          <p:cNvSpPr txBox="1"/>
          <p:nvPr/>
        </p:nvSpPr>
        <p:spPr>
          <a:xfrm>
            <a:off x="3681775" y="2100493"/>
            <a:ext cx="1152128" cy="461665"/>
          </a:xfrm>
          <a:prstGeom prst="rect">
            <a:avLst/>
          </a:prstGeom>
          <a:noFill/>
        </p:spPr>
        <p:txBody>
          <a:bodyPr wrap="square" rtlCol="1">
            <a:spAutoFit/>
          </a:bodyPr>
          <a:lstStyle/>
          <a:p>
            <a:r>
              <a:rPr lang="ar-SA" sz="2400" b="1" dirty="0">
                <a:solidFill>
                  <a:srgbClr val="FF0000"/>
                </a:solidFill>
              </a:rPr>
              <a:t>صاعد</a:t>
            </a:r>
          </a:p>
        </p:txBody>
      </p:sp>
      <p:sp>
        <p:nvSpPr>
          <p:cNvPr id="9" name="مربع نص 8">
            <a:extLst>
              <a:ext uri="{FF2B5EF4-FFF2-40B4-BE49-F238E27FC236}">
                <a16:creationId xmlns:a16="http://schemas.microsoft.com/office/drawing/2014/main" id="{FC8115E0-E80A-4A15-9FD3-509CBC1566DE}"/>
              </a:ext>
            </a:extLst>
          </p:cNvPr>
          <p:cNvSpPr txBox="1"/>
          <p:nvPr/>
        </p:nvSpPr>
        <p:spPr>
          <a:xfrm>
            <a:off x="2080964" y="2100492"/>
            <a:ext cx="1332656" cy="461665"/>
          </a:xfrm>
          <a:prstGeom prst="rect">
            <a:avLst/>
          </a:prstGeom>
          <a:noFill/>
        </p:spPr>
        <p:txBody>
          <a:bodyPr wrap="square" rtlCol="1">
            <a:spAutoFit/>
          </a:bodyPr>
          <a:lstStyle/>
          <a:p>
            <a:r>
              <a:rPr lang="ar-SA" sz="2400" b="1" dirty="0">
                <a:solidFill>
                  <a:srgbClr val="FF0000"/>
                </a:solidFill>
              </a:rPr>
              <a:t>فاعل</a:t>
            </a:r>
          </a:p>
        </p:txBody>
      </p:sp>
      <p:sp>
        <p:nvSpPr>
          <p:cNvPr id="10" name="مربع نص 9">
            <a:extLst>
              <a:ext uri="{FF2B5EF4-FFF2-40B4-BE49-F238E27FC236}">
                <a16:creationId xmlns:a16="http://schemas.microsoft.com/office/drawing/2014/main" id="{EB88FCCD-CFCF-4DD0-8391-FE1F9D7B8C1C}"/>
              </a:ext>
            </a:extLst>
          </p:cNvPr>
          <p:cNvSpPr txBox="1"/>
          <p:nvPr/>
        </p:nvSpPr>
        <p:spPr>
          <a:xfrm>
            <a:off x="3569588" y="3469934"/>
            <a:ext cx="1584176" cy="461665"/>
          </a:xfrm>
          <a:prstGeom prst="rect">
            <a:avLst/>
          </a:prstGeom>
          <a:noFill/>
        </p:spPr>
        <p:txBody>
          <a:bodyPr wrap="square" rtlCol="1">
            <a:spAutoFit/>
          </a:bodyPr>
          <a:lstStyle/>
          <a:p>
            <a:r>
              <a:rPr lang="ar-SA" sz="2400" b="1" dirty="0">
                <a:solidFill>
                  <a:srgbClr val="FF0000"/>
                </a:solidFill>
              </a:rPr>
              <a:t>مغروس</a:t>
            </a:r>
          </a:p>
        </p:txBody>
      </p:sp>
      <p:sp>
        <p:nvSpPr>
          <p:cNvPr id="11" name="مربع نص 10">
            <a:extLst>
              <a:ext uri="{FF2B5EF4-FFF2-40B4-BE49-F238E27FC236}">
                <a16:creationId xmlns:a16="http://schemas.microsoft.com/office/drawing/2014/main" id="{6F313101-B991-4956-9E5D-8C4729A3ED02}"/>
              </a:ext>
            </a:extLst>
          </p:cNvPr>
          <p:cNvSpPr txBox="1"/>
          <p:nvPr/>
        </p:nvSpPr>
        <p:spPr>
          <a:xfrm>
            <a:off x="1989030" y="3460343"/>
            <a:ext cx="1475656" cy="461665"/>
          </a:xfrm>
          <a:prstGeom prst="rect">
            <a:avLst/>
          </a:prstGeom>
          <a:noFill/>
        </p:spPr>
        <p:txBody>
          <a:bodyPr wrap="square" rtlCol="1">
            <a:spAutoFit/>
          </a:bodyPr>
          <a:lstStyle/>
          <a:p>
            <a:r>
              <a:rPr lang="ar-SA" sz="2400" b="1" dirty="0">
                <a:solidFill>
                  <a:srgbClr val="FF0000"/>
                </a:solidFill>
              </a:rPr>
              <a:t>مفعول</a:t>
            </a:r>
          </a:p>
        </p:txBody>
      </p:sp>
      <p:sp>
        <p:nvSpPr>
          <p:cNvPr id="12" name="مربع نص 11">
            <a:extLst>
              <a:ext uri="{FF2B5EF4-FFF2-40B4-BE49-F238E27FC236}">
                <a16:creationId xmlns:a16="http://schemas.microsoft.com/office/drawing/2014/main" id="{D54F0868-2950-49B3-94C4-427F7C9AD094}"/>
              </a:ext>
            </a:extLst>
          </p:cNvPr>
          <p:cNvSpPr txBox="1"/>
          <p:nvPr/>
        </p:nvSpPr>
        <p:spPr>
          <a:xfrm>
            <a:off x="3628495" y="3794526"/>
            <a:ext cx="1332656" cy="461665"/>
          </a:xfrm>
          <a:prstGeom prst="rect">
            <a:avLst/>
          </a:prstGeom>
          <a:noFill/>
        </p:spPr>
        <p:txBody>
          <a:bodyPr wrap="square" rtlCol="1">
            <a:spAutoFit/>
          </a:bodyPr>
          <a:lstStyle/>
          <a:p>
            <a:r>
              <a:rPr lang="ar-SA" sz="2400" b="1" dirty="0">
                <a:solidFill>
                  <a:srgbClr val="FF0000"/>
                </a:solidFill>
              </a:rPr>
              <a:t>مطبوع</a:t>
            </a:r>
          </a:p>
        </p:txBody>
      </p:sp>
      <p:sp>
        <p:nvSpPr>
          <p:cNvPr id="13" name="مربع نص 12">
            <a:extLst>
              <a:ext uri="{FF2B5EF4-FFF2-40B4-BE49-F238E27FC236}">
                <a16:creationId xmlns:a16="http://schemas.microsoft.com/office/drawing/2014/main" id="{C360D40F-6521-4514-8EF6-019146630B68}"/>
              </a:ext>
            </a:extLst>
          </p:cNvPr>
          <p:cNvSpPr txBox="1"/>
          <p:nvPr/>
        </p:nvSpPr>
        <p:spPr>
          <a:xfrm>
            <a:off x="2008695" y="3781811"/>
            <a:ext cx="1332656" cy="461665"/>
          </a:xfrm>
          <a:prstGeom prst="rect">
            <a:avLst/>
          </a:prstGeom>
          <a:noFill/>
        </p:spPr>
        <p:txBody>
          <a:bodyPr wrap="square" rtlCol="1">
            <a:spAutoFit/>
          </a:bodyPr>
          <a:lstStyle/>
          <a:p>
            <a:r>
              <a:rPr lang="ar-SA" sz="2400" b="1" dirty="0">
                <a:solidFill>
                  <a:srgbClr val="FF0000"/>
                </a:solidFill>
              </a:rPr>
              <a:t>مفعول</a:t>
            </a:r>
          </a:p>
        </p:txBody>
      </p:sp>
      <p:sp>
        <p:nvSpPr>
          <p:cNvPr id="14" name="مربع نص 13">
            <a:extLst>
              <a:ext uri="{FF2B5EF4-FFF2-40B4-BE49-F238E27FC236}">
                <a16:creationId xmlns:a16="http://schemas.microsoft.com/office/drawing/2014/main" id="{748BC57C-0E7E-4EA4-8923-8856C8466AA3}"/>
              </a:ext>
            </a:extLst>
          </p:cNvPr>
          <p:cNvSpPr txBox="1"/>
          <p:nvPr/>
        </p:nvSpPr>
        <p:spPr>
          <a:xfrm>
            <a:off x="3707608" y="4111208"/>
            <a:ext cx="1152128" cy="461665"/>
          </a:xfrm>
          <a:prstGeom prst="rect">
            <a:avLst/>
          </a:prstGeom>
          <a:noFill/>
        </p:spPr>
        <p:txBody>
          <a:bodyPr wrap="square" rtlCol="1">
            <a:spAutoFit/>
          </a:bodyPr>
          <a:lstStyle/>
          <a:p>
            <a:r>
              <a:rPr lang="ar-SA" sz="2400" b="1" dirty="0">
                <a:solidFill>
                  <a:srgbClr val="FF0000"/>
                </a:solidFill>
              </a:rPr>
              <a:t>منقول</a:t>
            </a:r>
          </a:p>
        </p:txBody>
      </p:sp>
      <p:sp>
        <p:nvSpPr>
          <p:cNvPr id="15" name="مربع نص 14">
            <a:extLst>
              <a:ext uri="{FF2B5EF4-FFF2-40B4-BE49-F238E27FC236}">
                <a16:creationId xmlns:a16="http://schemas.microsoft.com/office/drawing/2014/main" id="{340C617C-378D-4102-84BA-2368627627C0}"/>
              </a:ext>
            </a:extLst>
          </p:cNvPr>
          <p:cNvSpPr txBox="1"/>
          <p:nvPr/>
        </p:nvSpPr>
        <p:spPr>
          <a:xfrm>
            <a:off x="2017209" y="4088907"/>
            <a:ext cx="1332656" cy="461665"/>
          </a:xfrm>
          <a:prstGeom prst="rect">
            <a:avLst/>
          </a:prstGeom>
          <a:noFill/>
        </p:spPr>
        <p:txBody>
          <a:bodyPr wrap="square" rtlCol="1">
            <a:spAutoFit/>
          </a:bodyPr>
          <a:lstStyle/>
          <a:p>
            <a:r>
              <a:rPr lang="ar-SA" sz="2400" b="1" dirty="0">
                <a:solidFill>
                  <a:srgbClr val="FF0000"/>
                </a:solidFill>
              </a:rPr>
              <a:t>مفعول</a:t>
            </a:r>
          </a:p>
        </p:txBody>
      </p:sp>
      <p:cxnSp>
        <p:nvCxnSpPr>
          <p:cNvPr id="16" name="رابط مستقيم 15">
            <a:extLst>
              <a:ext uri="{FF2B5EF4-FFF2-40B4-BE49-F238E27FC236}">
                <a16:creationId xmlns:a16="http://schemas.microsoft.com/office/drawing/2014/main" id="{66EA4641-0396-4DB4-BFC0-184121615F38}"/>
              </a:ext>
            </a:extLst>
          </p:cNvPr>
          <p:cNvCxnSpPr/>
          <p:nvPr/>
        </p:nvCxnSpPr>
        <p:spPr>
          <a:xfrm>
            <a:off x="4572000" y="4895385"/>
            <a:ext cx="38915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a:extLst>
              <a:ext uri="{FF2B5EF4-FFF2-40B4-BE49-F238E27FC236}">
                <a16:creationId xmlns:a16="http://schemas.microsoft.com/office/drawing/2014/main" id="{05710A49-3455-431F-AA86-EB0E4CEE1D86}"/>
              </a:ext>
            </a:extLst>
          </p:cNvPr>
          <p:cNvCxnSpPr/>
          <p:nvPr/>
        </p:nvCxnSpPr>
        <p:spPr>
          <a:xfrm>
            <a:off x="6608956" y="4895385"/>
            <a:ext cx="38915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رابط مستقيم 17">
            <a:extLst>
              <a:ext uri="{FF2B5EF4-FFF2-40B4-BE49-F238E27FC236}">
                <a16:creationId xmlns:a16="http://schemas.microsoft.com/office/drawing/2014/main" id="{38123FA0-1577-43DB-845C-7915A008D9A0}"/>
              </a:ext>
            </a:extLst>
          </p:cNvPr>
          <p:cNvCxnSpPr/>
          <p:nvPr/>
        </p:nvCxnSpPr>
        <p:spPr>
          <a:xfrm>
            <a:off x="6608956" y="4947425"/>
            <a:ext cx="38915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مربع نص 18">
            <a:extLst>
              <a:ext uri="{FF2B5EF4-FFF2-40B4-BE49-F238E27FC236}">
                <a16:creationId xmlns:a16="http://schemas.microsoft.com/office/drawing/2014/main" id="{D61ED8C8-EBAD-4039-8F74-BAA3D2AF0712}"/>
              </a:ext>
            </a:extLst>
          </p:cNvPr>
          <p:cNvSpPr txBox="1"/>
          <p:nvPr/>
        </p:nvSpPr>
        <p:spPr>
          <a:xfrm>
            <a:off x="6692212" y="5889702"/>
            <a:ext cx="1584176" cy="461665"/>
          </a:xfrm>
          <a:prstGeom prst="rect">
            <a:avLst/>
          </a:prstGeom>
          <a:noFill/>
        </p:spPr>
        <p:txBody>
          <a:bodyPr wrap="square" rtlCol="1">
            <a:spAutoFit/>
          </a:bodyPr>
          <a:lstStyle/>
          <a:p>
            <a:r>
              <a:rPr lang="ar-SA" sz="2400" b="1" dirty="0">
                <a:solidFill>
                  <a:srgbClr val="FF0000"/>
                </a:solidFill>
              </a:rPr>
              <a:t>فاهم</a:t>
            </a:r>
          </a:p>
        </p:txBody>
      </p:sp>
      <p:sp>
        <p:nvSpPr>
          <p:cNvPr id="20" name="مربع نص 19">
            <a:extLst>
              <a:ext uri="{FF2B5EF4-FFF2-40B4-BE49-F238E27FC236}">
                <a16:creationId xmlns:a16="http://schemas.microsoft.com/office/drawing/2014/main" id="{E2764066-1200-42A6-87A8-47777F2AA2AF}"/>
              </a:ext>
            </a:extLst>
          </p:cNvPr>
          <p:cNvSpPr txBox="1"/>
          <p:nvPr/>
        </p:nvSpPr>
        <p:spPr>
          <a:xfrm>
            <a:off x="5481509" y="5889702"/>
            <a:ext cx="1475656" cy="461665"/>
          </a:xfrm>
          <a:prstGeom prst="rect">
            <a:avLst/>
          </a:prstGeom>
          <a:noFill/>
        </p:spPr>
        <p:txBody>
          <a:bodyPr wrap="square" rtlCol="1">
            <a:spAutoFit/>
          </a:bodyPr>
          <a:lstStyle/>
          <a:p>
            <a:r>
              <a:rPr lang="ar-SA" sz="2400" b="1" dirty="0">
                <a:solidFill>
                  <a:srgbClr val="FF0000"/>
                </a:solidFill>
              </a:rPr>
              <a:t>دارس</a:t>
            </a:r>
          </a:p>
        </p:txBody>
      </p:sp>
      <p:sp>
        <p:nvSpPr>
          <p:cNvPr id="21" name="مربع نص 20">
            <a:extLst>
              <a:ext uri="{FF2B5EF4-FFF2-40B4-BE49-F238E27FC236}">
                <a16:creationId xmlns:a16="http://schemas.microsoft.com/office/drawing/2014/main" id="{D4ABB750-00C3-4E45-8FD7-3038A1433510}"/>
              </a:ext>
            </a:extLst>
          </p:cNvPr>
          <p:cNvSpPr txBox="1"/>
          <p:nvPr/>
        </p:nvSpPr>
        <p:spPr>
          <a:xfrm>
            <a:off x="4222343" y="5889702"/>
            <a:ext cx="1584176" cy="461665"/>
          </a:xfrm>
          <a:prstGeom prst="rect">
            <a:avLst/>
          </a:prstGeom>
          <a:noFill/>
        </p:spPr>
        <p:txBody>
          <a:bodyPr wrap="square" rtlCol="1">
            <a:spAutoFit/>
          </a:bodyPr>
          <a:lstStyle/>
          <a:p>
            <a:r>
              <a:rPr lang="ar-SA" sz="2400" b="1" dirty="0">
                <a:solidFill>
                  <a:srgbClr val="FF0000"/>
                </a:solidFill>
              </a:rPr>
              <a:t>مشهود</a:t>
            </a:r>
          </a:p>
        </p:txBody>
      </p:sp>
      <p:sp>
        <p:nvSpPr>
          <p:cNvPr id="22" name="مربع نص 21">
            <a:extLst>
              <a:ext uri="{FF2B5EF4-FFF2-40B4-BE49-F238E27FC236}">
                <a16:creationId xmlns:a16="http://schemas.microsoft.com/office/drawing/2014/main" id="{0ECCCE3B-8A77-43F0-933D-238D825053A9}"/>
              </a:ext>
            </a:extLst>
          </p:cNvPr>
          <p:cNvSpPr txBox="1"/>
          <p:nvPr/>
        </p:nvSpPr>
        <p:spPr>
          <a:xfrm>
            <a:off x="3011640" y="5889702"/>
            <a:ext cx="1475656" cy="461665"/>
          </a:xfrm>
          <a:prstGeom prst="rect">
            <a:avLst/>
          </a:prstGeom>
          <a:noFill/>
        </p:spPr>
        <p:txBody>
          <a:bodyPr wrap="square" rtlCol="1">
            <a:spAutoFit/>
          </a:bodyPr>
          <a:lstStyle/>
          <a:p>
            <a:r>
              <a:rPr lang="ar-SA" sz="2400" b="1" dirty="0">
                <a:solidFill>
                  <a:srgbClr val="FF0000"/>
                </a:solidFill>
              </a:rPr>
              <a:t>ناظر</a:t>
            </a:r>
          </a:p>
        </p:txBody>
      </p:sp>
      <p:sp>
        <p:nvSpPr>
          <p:cNvPr id="23" name="مربع نص 22">
            <a:extLst>
              <a:ext uri="{FF2B5EF4-FFF2-40B4-BE49-F238E27FC236}">
                <a16:creationId xmlns:a16="http://schemas.microsoft.com/office/drawing/2014/main" id="{AE7248B6-AB53-44AA-B7C1-0FF70D26A0F9}"/>
              </a:ext>
            </a:extLst>
          </p:cNvPr>
          <p:cNvSpPr txBox="1"/>
          <p:nvPr/>
        </p:nvSpPr>
        <p:spPr>
          <a:xfrm>
            <a:off x="1860994" y="5912186"/>
            <a:ext cx="1475656" cy="461665"/>
          </a:xfrm>
          <a:prstGeom prst="rect">
            <a:avLst/>
          </a:prstGeom>
          <a:noFill/>
        </p:spPr>
        <p:txBody>
          <a:bodyPr wrap="square" rtlCol="1">
            <a:spAutoFit/>
          </a:bodyPr>
          <a:lstStyle/>
          <a:p>
            <a:r>
              <a:rPr lang="ar-SA" sz="2400" b="1" dirty="0">
                <a:solidFill>
                  <a:srgbClr val="FF0000"/>
                </a:solidFill>
              </a:rPr>
              <a:t>مكتوب</a:t>
            </a:r>
          </a:p>
        </p:txBody>
      </p:sp>
      <p:sp>
        <p:nvSpPr>
          <p:cNvPr id="24" name="مربع نص 23">
            <a:extLst>
              <a:ext uri="{FF2B5EF4-FFF2-40B4-BE49-F238E27FC236}">
                <a16:creationId xmlns:a16="http://schemas.microsoft.com/office/drawing/2014/main" id="{92E1D211-C78D-4A4C-ACEA-4D488B015D8F}"/>
              </a:ext>
            </a:extLst>
          </p:cNvPr>
          <p:cNvSpPr txBox="1"/>
          <p:nvPr/>
        </p:nvSpPr>
        <p:spPr>
          <a:xfrm>
            <a:off x="6692212" y="6385303"/>
            <a:ext cx="1584176" cy="461665"/>
          </a:xfrm>
          <a:prstGeom prst="rect">
            <a:avLst/>
          </a:prstGeom>
          <a:noFill/>
        </p:spPr>
        <p:txBody>
          <a:bodyPr wrap="square" rtlCol="1">
            <a:spAutoFit/>
          </a:bodyPr>
          <a:lstStyle/>
          <a:p>
            <a:r>
              <a:rPr lang="ar-SA" sz="2400" b="1" dirty="0">
                <a:solidFill>
                  <a:srgbClr val="FF0000"/>
                </a:solidFill>
              </a:rPr>
              <a:t>مفتوح</a:t>
            </a:r>
          </a:p>
        </p:txBody>
      </p:sp>
      <p:sp>
        <p:nvSpPr>
          <p:cNvPr id="25" name="مربع نص 24">
            <a:extLst>
              <a:ext uri="{FF2B5EF4-FFF2-40B4-BE49-F238E27FC236}">
                <a16:creationId xmlns:a16="http://schemas.microsoft.com/office/drawing/2014/main" id="{ABBE013E-2D44-4092-BC9E-C8FD694E0814}"/>
              </a:ext>
            </a:extLst>
          </p:cNvPr>
          <p:cNvSpPr txBox="1"/>
          <p:nvPr/>
        </p:nvSpPr>
        <p:spPr>
          <a:xfrm>
            <a:off x="5481509" y="6385303"/>
            <a:ext cx="1475656" cy="461665"/>
          </a:xfrm>
          <a:prstGeom prst="rect">
            <a:avLst/>
          </a:prstGeom>
          <a:noFill/>
        </p:spPr>
        <p:txBody>
          <a:bodyPr wrap="square" rtlCol="1">
            <a:spAutoFit/>
          </a:bodyPr>
          <a:lstStyle/>
          <a:p>
            <a:r>
              <a:rPr lang="ar-SA" sz="2400" b="1" dirty="0">
                <a:solidFill>
                  <a:srgbClr val="FF0000"/>
                </a:solidFill>
              </a:rPr>
              <a:t>جابر</a:t>
            </a:r>
          </a:p>
        </p:txBody>
      </p:sp>
      <p:sp>
        <p:nvSpPr>
          <p:cNvPr id="26" name="مربع نص 25">
            <a:extLst>
              <a:ext uri="{FF2B5EF4-FFF2-40B4-BE49-F238E27FC236}">
                <a16:creationId xmlns:a16="http://schemas.microsoft.com/office/drawing/2014/main" id="{B47C5147-82F7-4512-951B-4735EDC6AAC8}"/>
              </a:ext>
            </a:extLst>
          </p:cNvPr>
          <p:cNvSpPr txBox="1"/>
          <p:nvPr/>
        </p:nvSpPr>
        <p:spPr>
          <a:xfrm>
            <a:off x="4222343" y="6385303"/>
            <a:ext cx="1584176" cy="461665"/>
          </a:xfrm>
          <a:prstGeom prst="rect">
            <a:avLst/>
          </a:prstGeom>
          <a:noFill/>
        </p:spPr>
        <p:txBody>
          <a:bodyPr wrap="square" rtlCol="1">
            <a:spAutoFit/>
          </a:bodyPr>
          <a:lstStyle/>
          <a:p>
            <a:r>
              <a:rPr lang="ar-SA" sz="2400" b="1" dirty="0">
                <a:solidFill>
                  <a:srgbClr val="FF0000"/>
                </a:solidFill>
              </a:rPr>
              <a:t>منشور</a:t>
            </a:r>
          </a:p>
        </p:txBody>
      </p:sp>
      <p:sp>
        <p:nvSpPr>
          <p:cNvPr id="27" name="مربع نص 26">
            <a:extLst>
              <a:ext uri="{FF2B5EF4-FFF2-40B4-BE49-F238E27FC236}">
                <a16:creationId xmlns:a16="http://schemas.microsoft.com/office/drawing/2014/main" id="{633E13BA-6826-4A2B-9ABD-122C1002BB54}"/>
              </a:ext>
            </a:extLst>
          </p:cNvPr>
          <p:cNvSpPr txBox="1"/>
          <p:nvPr/>
        </p:nvSpPr>
        <p:spPr>
          <a:xfrm>
            <a:off x="3011640" y="6385303"/>
            <a:ext cx="1475656" cy="461665"/>
          </a:xfrm>
          <a:prstGeom prst="rect">
            <a:avLst/>
          </a:prstGeom>
          <a:noFill/>
        </p:spPr>
        <p:txBody>
          <a:bodyPr wrap="square" rtlCol="1">
            <a:spAutoFit/>
          </a:bodyPr>
          <a:lstStyle/>
          <a:p>
            <a:r>
              <a:rPr lang="ar-SA" sz="2400" b="1" dirty="0">
                <a:solidFill>
                  <a:srgbClr val="FF0000"/>
                </a:solidFill>
              </a:rPr>
              <a:t>داعم</a:t>
            </a:r>
          </a:p>
        </p:txBody>
      </p:sp>
      <p:sp>
        <p:nvSpPr>
          <p:cNvPr id="28" name="مربع نص 27">
            <a:extLst>
              <a:ext uri="{FF2B5EF4-FFF2-40B4-BE49-F238E27FC236}">
                <a16:creationId xmlns:a16="http://schemas.microsoft.com/office/drawing/2014/main" id="{306FBAB4-A4BE-4320-848F-1495FE200068}"/>
              </a:ext>
            </a:extLst>
          </p:cNvPr>
          <p:cNvSpPr txBox="1"/>
          <p:nvPr/>
        </p:nvSpPr>
        <p:spPr>
          <a:xfrm>
            <a:off x="1860994" y="6407787"/>
            <a:ext cx="1475656" cy="461665"/>
          </a:xfrm>
          <a:prstGeom prst="rect">
            <a:avLst/>
          </a:prstGeom>
          <a:noFill/>
        </p:spPr>
        <p:txBody>
          <a:bodyPr wrap="square" rtlCol="1">
            <a:spAutoFit/>
          </a:bodyPr>
          <a:lstStyle/>
          <a:p>
            <a:r>
              <a:rPr lang="ar-SA" sz="2400" b="1" dirty="0">
                <a:solidFill>
                  <a:srgbClr val="FF0000"/>
                </a:solidFill>
              </a:rPr>
              <a:t>مقتول</a:t>
            </a:r>
          </a:p>
        </p:txBody>
      </p:sp>
      <p:sp>
        <p:nvSpPr>
          <p:cNvPr id="29" name="مستطيل: زوايا مستديرة 28">
            <a:extLst>
              <a:ext uri="{FF2B5EF4-FFF2-40B4-BE49-F238E27FC236}">
                <a16:creationId xmlns:a16="http://schemas.microsoft.com/office/drawing/2014/main" id="{C529238D-496E-40A0-9269-03BCD6CEFAB6}"/>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٧٤</a:t>
            </a:r>
          </a:p>
        </p:txBody>
      </p:sp>
    </p:spTree>
    <p:extLst>
      <p:ext uri="{BB962C8B-B14F-4D97-AF65-F5344CB8AC3E}">
        <p14:creationId xmlns:p14="http://schemas.microsoft.com/office/powerpoint/2010/main" val="215662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ipe(down)">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wipe(down)">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wipe(down)">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wipe(down)">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animEffect transition="in" filter="wipe(down)">
                                      <p:cBhvr>
                                        <p:cTn id="47" dur="500"/>
                                        <p:tgtEl>
                                          <p:spTgt spid="12">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3">
                                            <p:txEl>
                                              <p:pRg st="0" end="0"/>
                                            </p:txEl>
                                          </p:spTgt>
                                        </p:tgtEl>
                                        <p:attrNameLst>
                                          <p:attrName>style.visibility</p:attrName>
                                        </p:attrNameLst>
                                      </p:cBhvr>
                                      <p:to>
                                        <p:strVal val="visible"/>
                                      </p:to>
                                    </p:set>
                                    <p:animEffect transition="in" filter="wipe(down)">
                                      <p:cBhvr>
                                        <p:cTn id="52" dur="500"/>
                                        <p:tgtEl>
                                          <p:spTgt spid="13">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4">
                                            <p:txEl>
                                              <p:pRg st="0" end="0"/>
                                            </p:txEl>
                                          </p:spTgt>
                                        </p:tgtEl>
                                        <p:attrNameLst>
                                          <p:attrName>style.visibility</p:attrName>
                                        </p:attrNameLst>
                                      </p:cBhvr>
                                      <p:to>
                                        <p:strVal val="visible"/>
                                      </p:to>
                                    </p:set>
                                    <p:animEffect transition="in" filter="wipe(down)">
                                      <p:cBhvr>
                                        <p:cTn id="57" dur="500"/>
                                        <p:tgtEl>
                                          <p:spTgt spid="14">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5">
                                            <p:txEl>
                                              <p:pRg st="0" end="0"/>
                                            </p:txEl>
                                          </p:spTgt>
                                        </p:tgtEl>
                                        <p:attrNameLst>
                                          <p:attrName>style.visibility</p:attrName>
                                        </p:attrNameLst>
                                      </p:cBhvr>
                                      <p:to>
                                        <p:strVal val="visible"/>
                                      </p:to>
                                    </p:set>
                                    <p:animEffect transition="in" filter="wipe(down)">
                                      <p:cBhvr>
                                        <p:cTn id="62" dur="500"/>
                                        <p:tgtEl>
                                          <p:spTgt spid="15">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wipe(down)">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wipe(down)">
                                      <p:cBhvr>
                                        <p:cTn id="72" dur="500"/>
                                        <p:tgtEl>
                                          <p:spTgt spid="17"/>
                                        </p:tgtEl>
                                      </p:cBhvr>
                                    </p:animEffect>
                                  </p:childTnLst>
                                </p:cTn>
                              </p:par>
                              <p:par>
                                <p:cTn id="73" presetID="22" presetClass="entr" presetSubtype="4" fill="hold" nodeType="with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wipe(down)">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19">
                                            <p:txEl>
                                              <p:pRg st="0" end="0"/>
                                            </p:txEl>
                                          </p:spTgt>
                                        </p:tgtEl>
                                        <p:attrNameLst>
                                          <p:attrName>style.visibility</p:attrName>
                                        </p:attrNameLst>
                                      </p:cBhvr>
                                      <p:to>
                                        <p:strVal val="visible"/>
                                      </p:to>
                                    </p:set>
                                    <p:animEffect transition="in" filter="wipe(down)">
                                      <p:cBhvr>
                                        <p:cTn id="80" dur="500"/>
                                        <p:tgtEl>
                                          <p:spTgt spid="19">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nodeType="clickEffect">
                                  <p:stCondLst>
                                    <p:cond delay="0"/>
                                  </p:stCondLst>
                                  <p:childTnLst>
                                    <p:set>
                                      <p:cBhvr>
                                        <p:cTn id="84" dur="1" fill="hold">
                                          <p:stCondLst>
                                            <p:cond delay="0"/>
                                          </p:stCondLst>
                                        </p:cTn>
                                        <p:tgtEl>
                                          <p:spTgt spid="20">
                                            <p:txEl>
                                              <p:pRg st="0" end="0"/>
                                            </p:txEl>
                                          </p:spTgt>
                                        </p:tgtEl>
                                        <p:attrNameLst>
                                          <p:attrName>style.visibility</p:attrName>
                                        </p:attrNameLst>
                                      </p:cBhvr>
                                      <p:to>
                                        <p:strVal val="visible"/>
                                      </p:to>
                                    </p:set>
                                    <p:animEffect transition="in" filter="wipe(down)">
                                      <p:cBhvr>
                                        <p:cTn id="85" dur="500"/>
                                        <p:tgtEl>
                                          <p:spTgt spid="20">
                                            <p:txEl>
                                              <p:pRg st="0" end="0"/>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nodeType="clickEffect">
                                  <p:stCondLst>
                                    <p:cond delay="0"/>
                                  </p:stCondLst>
                                  <p:childTnLst>
                                    <p:set>
                                      <p:cBhvr>
                                        <p:cTn id="89" dur="1" fill="hold">
                                          <p:stCondLst>
                                            <p:cond delay="0"/>
                                          </p:stCondLst>
                                        </p:cTn>
                                        <p:tgtEl>
                                          <p:spTgt spid="21">
                                            <p:txEl>
                                              <p:pRg st="0" end="0"/>
                                            </p:txEl>
                                          </p:spTgt>
                                        </p:tgtEl>
                                        <p:attrNameLst>
                                          <p:attrName>style.visibility</p:attrName>
                                        </p:attrNameLst>
                                      </p:cBhvr>
                                      <p:to>
                                        <p:strVal val="visible"/>
                                      </p:to>
                                    </p:set>
                                    <p:animEffect transition="in" filter="wipe(down)">
                                      <p:cBhvr>
                                        <p:cTn id="90" dur="500"/>
                                        <p:tgtEl>
                                          <p:spTgt spid="21">
                                            <p:txEl>
                                              <p:pRg st="0" end="0"/>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nodeType="clickEffect">
                                  <p:stCondLst>
                                    <p:cond delay="0"/>
                                  </p:stCondLst>
                                  <p:childTnLst>
                                    <p:set>
                                      <p:cBhvr>
                                        <p:cTn id="94" dur="1" fill="hold">
                                          <p:stCondLst>
                                            <p:cond delay="0"/>
                                          </p:stCondLst>
                                        </p:cTn>
                                        <p:tgtEl>
                                          <p:spTgt spid="22">
                                            <p:txEl>
                                              <p:pRg st="0" end="0"/>
                                            </p:txEl>
                                          </p:spTgt>
                                        </p:tgtEl>
                                        <p:attrNameLst>
                                          <p:attrName>style.visibility</p:attrName>
                                        </p:attrNameLst>
                                      </p:cBhvr>
                                      <p:to>
                                        <p:strVal val="visible"/>
                                      </p:to>
                                    </p:set>
                                    <p:animEffect transition="in" filter="wipe(down)">
                                      <p:cBhvr>
                                        <p:cTn id="95" dur="500"/>
                                        <p:tgtEl>
                                          <p:spTgt spid="22">
                                            <p:txEl>
                                              <p:pRg st="0" end="0"/>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23">
                                            <p:txEl>
                                              <p:pRg st="0" end="0"/>
                                            </p:txEl>
                                          </p:spTgt>
                                        </p:tgtEl>
                                        <p:attrNameLst>
                                          <p:attrName>style.visibility</p:attrName>
                                        </p:attrNameLst>
                                      </p:cBhvr>
                                      <p:to>
                                        <p:strVal val="visible"/>
                                      </p:to>
                                    </p:set>
                                    <p:animEffect transition="in" filter="wipe(down)">
                                      <p:cBhvr>
                                        <p:cTn id="100" dur="500"/>
                                        <p:tgtEl>
                                          <p:spTgt spid="23">
                                            <p:txEl>
                                              <p:pRg st="0" end="0"/>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nodeType="clickEffect">
                                  <p:stCondLst>
                                    <p:cond delay="0"/>
                                  </p:stCondLst>
                                  <p:childTnLst>
                                    <p:set>
                                      <p:cBhvr>
                                        <p:cTn id="104" dur="1" fill="hold">
                                          <p:stCondLst>
                                            <p:cond delay="0"/>
                                          </p:stCondLst>
                                        </p:cTn>
                                        <p:tgtEl>
                                          <p:spTgt spid="24">
                                            <p:txEl>
                                              <p:pRg st="0" end="0"/>
                                            </p:txEl>
                                          </p:spTgt>
                                        </p:tgtEl>
                                        <p:attrNameLst>
                                          <p:attrName>style.visibility</p:attrName>
                                        </p:attrNameLst>
                                      </p:cBhvr>
                                      <p:to>
                                        <p:strVal val="visible"/>
                                      </p:to>
                                    </p:set>
                                    <p:animEffect transition="in" filter="wipe(down)">
                                      <p:cBhvr>
                                        <p:cTn id="105" dur="500"/>
                                        <p:tgtEl>
                                          <p:spTgt spid="24">
                                            <p:txEl>
                                              <p:pRg st="0" end="0"/>
                                            </p:txEl>
                                          </p:spTgt>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4" fill="hold" nodeType="clickEffect">
                                  <p:stCondLst>
                                    <p:cond delay="0"/>
                                  </p:stCondLst>
                                  <p:childTnLst>
                                    <p:set>
                                      <p:cBhvr>
                                        <p:cTn id="109" dur="1" fill="hold">
                                          <p:stCondLst>
                                            <p:cond delay="0"/>
                                          </p:stCondLst>
                                        </p:cTn>
                                        <p:tgtEl>
                                          <p:spTgt spid="25">
                                            <p:txEl>
                                              <p:pRg st="0" end="0"/>
                                            </p:txEl>
                                          </p:spTgt>
                                        </p:tgtEl>
                                        <p:attrNameLst>
                                          <p:attrName>style.visibility</p:attrName>
                                        </p:attrNameLst>
                                      </p:cBhvr>
                                      <p:to>
                                        <p:strVal val="visible"/>
                                      </p:to>
                                    </p:set>
                                    <p:animEffect transition="in" filter="wipe(down)">
                                      <p:cBhvr>
                                        <p:cTn id="110" dur="500"/>
                                        <p:tgtEl>
                                          <p:spTgt spid="25">
                                            <p:txEl>
                                              <p:pRg st="0" end="0"/>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nodeType="clickEffect">
                                  <p:stCondLst>
                                    <p:cond delay="0"/>
                                  </p:stCondLst>
                                  <p:childTnLst>
                                    <p:set>
                                      <p:cBhvr>
                                        <p:cTn id="114" dur="1" fill="hold">
                                          <p:stCondLst>
                                            <p:cond delay="0"/>
                                          </p:stCondLst>
                                        </p:cTn>
                                        <p:tgtEl>
                                          <p:spTgt spid="26">
                                            <p:txEl>
                                              <p:pRg st="0" end="0"/>
                                            </p:txEl>
                                          </p:spTgt>
                                        </p:tgtEl>
                                        <p:attrNameLst>
                                          <p:attrName>style.visibility</p:attrName>
                                        </p:attrNameLst>
                                      </p:cBhvr>
                                      <p:to>
                                        <p:strVal val="visible"/>
                                      </p:to>
                                    </p:set>
                                    <p:animEffect transition="in" filter="wipe(down)">
                                      <p:cBhvr>
                                        <p:cTn id="115" dur="500"/>
                                        <p:tgtEl>
                                          <p:spTgt spid="26">
                                            <p:txEl>
                                              <p:pRg st="0" end="0"/>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nodeType="clickEffect">
                                  <p:stCondLst>
                                    <p:cond delay="0"/>
                                  </p:stCondLst>
                                  <p:childTnLst>
                                    <p:set>
                                      <p:cBhvr>
                                        <p:cTn id="119" dur="1" fill="hold">
                                          <p:stCondLst>
                                            <p:cond delay="0"/>
                                          </p:stCondLst>
                                        </p:cTn>
                                        <p:tgtEl>
                                          <p:spTgt spid="27">
                                            <p:txEl>
                                              <p:pRg st="0" end="0"/>
                                            </p:txEl>
                                          </p:spTgt>
                                        </p:tgtEl>
                                        <p:attrNameLst>
                                          <p:attrName>style.visibility</p:attrName>
                                        </p:attrNameLst>
                                      </p:cBhvr>
                                      <p:to>
                                        <p:strVal val="visible"/>
                                      </p:to>
                                    </p:set>
                                    <p:animEffect transition="in" filter="wipe(down)">
                                      <p:cBhvr>
                                        <p:cTn id="120" dur="500"/>
                                        <p:tgtEl>
                                          <p:spTgt spid="27">
                                            <p:txEl>
                                              <p:pRg st="0" end="0"/>
                                            </p:txEl>
                                          </p:spTgt>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4" fill="hold" nodeType="clickEffect">
                                  <p:stCondLst>
                                    <p:cond delay="0"/>
                                  </p:stCondLst>
                                  <p:childTnLst>
                                    <p:set>
                                      <p:cBhvr>
                                        <p:cTn id="124" dur="1" fill="hold">
                                          <p:stCondLst>
                                            <p:cond delay="0"/>
                                          </p:stCondLst>
                                        </p:cTn>
                                        <p:tgtEl>
                                          <p:spTgt spid="28">
                                            <p:txEl>
                                              <p:pRg st="0" end="0"/>
                                            </p:txEl>
                                          </p:spTgt>
                                        </p:tgtEl>
                                        <p:attrNameLst>
                                          <p:attrName>style.visibility</p:attrName>
                                        </p:attrNameLst>
                                      </p:cBhvr>
                                      <p:to>
                                        <p:strVal val="visible"/>
                                      </p:to>
                                    </p:set>
                                    <p:animEffect transition="in" filter="wipe(down)">
                                      <p:cBhvr>
                                        <p:cTn id="125"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75-075">
            <a:extLst>
              <a:ext uri="{FF2B5EF4-FFF2-40B4-BE49-F238E27FC236}">
                <a16:creationId xmlns:a16="http://schemas.microsoft.com/office/drawing/2014/main" id="{E9BB315B-5C30-4FC3-8C21-B6EED8AEB69A}"/>
              </a:ext>
            </a:extLst>
          </p:cNvPr>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1" y="0"/>
            <a:ext cx="9144000" cy="6898341"/>
          </a:xfrm>
          <a:prstGeom prst="rect">
            <a:avLst/>
          </a:prstGeom>
        </p:spPr>
      </p:pic>
      <p:pic>
        <p:nvPicPr>
          <p:cNvPr id="16" name="صورة 15">
            <a:extLst>
              <a:ext uri="{FF2B5EF4-FFF2-40B4-BE49-F238E27FC236}">
                <a16:creationId xmlns:a16="http://schemas.microsoft.com/office/drawing/2014/main" id="{D6C561CA-173D-CE25-96EE-EE45CE0DA7C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05637" y="4745250"/>
            <a:ext cx="3554735" cy="2153092"/>
          </a:xfrm>
          <a:prstGeom prst="rect">
            <a:avLst/>
          </a:prstGeom>
        </p:spPr>
      </p:pic>
      <p:pic>
        <p:nvPicPr>
          <p:cNvPr id="4" name="صورة 3">
            <a:extLst>
              <a:ext uri="{FF2B5EF4-FFF2-40B4-BE49-F238E27FC236}">
                <a16:creationId xmlns:a16="http://schemas.microsoft.com/office/drawing/2014/main" id="{15840DBE-DBBC-4F7A-B124-4748284EBC3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40905" y="1668518"/>
            <a:ext cx="5798140" cy="437634"/>
          </a:xfrm>
          <a:prstGeom prst="rect">
            <a:avLst/>
          </a:prstGeom>
        </p:spPr>
      </p:pic>
      <p:pic>
        <p:nvPicPr>
          <p:cNvPr id="5" name="صورة 4">
            <a:extLst>
              <a:ext uri="{FF2B5EF4-FFF2-40B4-BE49-F238E27FC236}">
                <a16:creationId xmlns:a16="http://schemas.microsoft.com/office/drawing/2014/main" id="{78DBF932-1F32-431B-BBEF-3AD9FA05E50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316342" y="2083850"/>
            <a:ext cx="5889250" cy="330857"/>
          </a:xfrm>
          <a:prstGeom prst="rect">
            <a:avLst/>
          </a:prstGeom>
        </p:spPr>
      </p:pic>
      <p:pic>
        <p:nvPicPr>
          <p:cNvPr id="6" name="صورة 5">
            <a:extLst>
              <a:ext uri="{FF2B5EF4-FFF2-40B4-BE49-F238E27FC236}">
                <a16:creationId xmlns:a16="http://schemas.microsoft.com/office/drawing/2014/main" id="{006F57E2-7F02-4D30-8E13-94B36EB5D49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349795" y="3395547"/>
            <a:ext cx="5889250" cy="580684"/>
          </a:xfrm>
          <a:prstGeom prst="rect">
            <a:avLst/>
          </a:prstGeom>
        </p:spPr>
      </p:pic>
      <p:sp>
        <p:nvSpPr>
          <p:cNvPr id="7" name="شكل بيضاوي 6">
            <a:extLst>
              <a:ext uri="{FF2B5EF4-FFF2-40B4-BE49-F238E27FC236}">
                <a16:creationId xmlns:a16="http://schemas.microsoft.com/office/drawing/2014/main" id="{4487C854-BEC0-46C7-93CB-2B1E12E963C3}"/>
              </a:ext>
            </a:extLst>
          </p:cNvPr>
          <p:cNvSpPr/>
          <p:nvPr/>
        </p:nvSpPr>
        <p:spPr>
          <a:xfrm>
            <a:off x="2843808" y="5157501"/>
            <a:ext cx="441143" cy="3308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000"/>
          </a:p>
        </p:txBody>
      </p:sp>
      <p:sp>
        <p:nvSpPr>
          <p:cNvPr id="8" name="شكل بيضاوي 7">
            <a:extLst>
              <a:ext uri="{FF2B5EF4-FFF2-40B4-BE49-F238E27FC236}">
                <a16:creationId xmlns:a16="http://schemas.microsoft.com/office/drawing/2014/main" id="{DC23D40A-EB4C-4A95-8144-1E1A4E566A4C}"/>
              </a:ext>
            </a:extLst>
          </p:cNvPr>
          <p:cNvSpPr/>
          <p:nvPr/>
        </p:nvSpPr>
        <p:spPr>
          <a:xfrm>
            <a:off x="3064379" y="5488358"/>
            <a:ext cx="441143" cy="3308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000"/>
          </a:p>
        </p:txBody>
      </p:sp>
      <p:sp>
        <p:nvSpPr>
          <p:cNvPr id="9" name="شكل بيضاوي 8">
            <a:extLst>
              <a:ext uri="{FF2B5EF4-FFF2-40B4-BE49-F238E27FC236}">
                <a16:creationId xmlns:a16="http://schemas.microsoft.com/office/drawing/2014/main" id="{545460FE-C35C-4E41-A638-5FA7908270A7}"/>
              </a:ext>
            </a:extLst>
          </p:cNvPr>
          <p:cNvSpPr/>
          <p:nvPr/>
        </p:nvSpPr>
        <p:spPr>
          <a:xfrm>
            <a:off x="2512950" y="5488358"/>
            <a:ext cx="441143" cy="3308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000"/>
          </a:p>
        </p:txBody>
      </p:sp>
      <p:sp>
        <p:nvSpPr>
          <p:cNvPr id="10" name="شكل بيضاوي 9">
            <a:extLst>
              <a:ext uri="{FF2B5EF4-FFF2-40B4-BE49-F238E27FC236}">
                <a16:creationId xmlns:a16="http://schemas.microsoft.com/office/drawing/2014/main" id="{414BA140-886B-4CDB-89DF-3F452994852A}"/>
              </a:ext>
            </a:extLst>
          </p:cNvPr>
          <p:cNvSpPr/>
          <p:nvPr/>
        </p:nvSpPr>
        <p:spPr>
          <a:xfrm>
            <a:off x="3317689" y="5890843"/>
            <a:ext cx="441143" cy="3308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000"/>
          </a:p>
        </p:txBody>
      </p:sp>
      <p:sp>
        <p:nvSpPr>
          <p:cNvPr id="11" name="شكل بيضاوي 10">
            <a:extLst>
              <a:ext uri="{FF2B5EF4-FFF2-40B4-BE49-F238E27FC236}">
                <a16:creationId xmlns:a16="http://schemas.microsoft.com/office/drawing/2014/main" id="{C1B3F64B-8C33-4955-8F17-25F1650E2E11}"/>
              </a:ext>
            </a:extLst>
          </p:cNvPr>
          <p:cNvSpPr/>
          <p:nvPr/>
        </p:nvSpPr>
        <p:spPr>
          <a:xfrm>
            <a:off x="2292378" y="5890842"/>
            <a:ext cx="441143" cy="3308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000"/>
          </a:p>
        </p:txBody>
      </p:sp>
      <p:sp>
        <p:nvSpPr>
          <p:cNvPr id="12" name="مربع نص 11">
            <a:extLst>
              <a:ext uri="{FF2B5EF4-FFF2-40B4-BE49-F238E27FC236}">
                <a16:creationId xmlns:a16="http://schemas.microsoft.com/office/drawing/2014/main" id="{92A6DC40-41C1-4F02-9C14-C6C15A923D71}"/>
              </a:ext>
            </a:extLst>
          </p:cNvPr>
          <p:cNvSpPr txBox="1"/>
          <p:nvPr/>
        </p:nvSpPr>
        <p:spPr>
          <a:xfrm>
            <a:off x="7205592" y="5598454"/>
            <a:ext cx="441142" cy="584775"/>
          </a:xfrm>
          <a:prstGeom prst="rect">
            <a:avLst/>
          </a:prstGeom>
          <a:noFill/>
        </p:spPr>
        <p:txBody>
          <a:bodyPr wrap="square" rtlCol="1">
            <a:spAutoFit/>
          </a:bodyPr>
          <a:lstStyle/>
          <a:p>
            <a:r>
              <a:rPr lang="ar-SA" sz="3200" b="1" dirty="0">
                <a:solidFill>
                  <a:srgbClr val="FF0000"/>
                </a:solidFill>
              </a:rPr>
              <a:t>٨</a:t>
            </a:r>
          </a:p>
        </p:txBody>
      </p:sp>
      <p:sp>
        <p:nvSpPr>
          <p:cNvPr id="13" name="مربع نص 12">
            <a:extLst>
              <a:ext uri="{FF2B5EF4-FFF2-40B4-BE49-F238E27FC236}">
                <a16:creationId xmlns:a16="http://schemas.microsoft.com/office/drawing/2014/main" id="{0952A996-4A09-4754-8AD1-EBD582F52B64}"/>
              </a:ext>
            </a:extLst>
          </p:cNvPr>
          <p:cNvSpPr txBox="1"/>
          <p:nvPr/>
        </p:nvSpPr>
        <p:spPr>
          <a:xfrm>
            <a:off x="6484964" y="5598701"/>
            <a:ext cx="441142" cy="584775"/>
          </a:xfrm>
          <a:prstGeom prst="rect">
            <a:avLst/>
          </a:prstGeom>
          <a:noFill/>
        </p:spPr>
        <p:txBody>
          <a:bodyPr wrap="square" rtlCol="1">
            <a:spAutoFit/>
          </a:bodyPr>
          <a:lstStyle/>
          <a:p>
            <a:r>
              <a:rPr lang="ar-SA" sz="3200" b="1" dirty="0">
                <a:solidFill>
                  <a:srgbClr val="FF0000"/>
                </a:solidFill>
              </a:rPr>
              <a:t>٤</a:t>
            </a:r>
          </a:p>
        </p:txBody>
      </p:sp>
      <p:sp>
        <p:nvSpPr>
          <p:cNvPr id="14" name="مربع نص 13">
            <a:extLst>
              <a:ext uri="{FF2B5EF4-FFF2-40B4-BE49-F238E27FC236}">
                <a16:creationId xmlns:a16="http://schemas.microsoft.com/office/drawing/2014/main" id="{C20CA148-5A73-4B42-9C57-F55150AF3CB2}"/>
              </a:ext>
            </a:extLst>
          </p:cNvPr>
          <p:cNvSpPr txBox="1"/>
          <p:nvPr/>
        </p:nvSpPr>
        <p:spPr>
          <a:xfrm>
            <a:off x="5608053" y="5653786"/>
            <a:ext cx="662386" cy="523220"/>
          </a:xfrm>
          <a:prstGeom prst="rect">
            <a:avLst/>
          </a:prstGeom>
          <a:noFill/>
        </p:spPr>
        <p:txBody>
          <a:bodyPr wrap="square" rtlCol="1">
            <a:spAutoFit/>
          </a:bodyPr>
          <a:lstStyle/>
          <a:p>
            <a:r>
              <a:rPr lang="ar-SA" sz="2800" b="1" dirty="0">
                <a:solidFill>
                  <a:srgbClr val="FF0000"/>
                </a:solidFill>
              </a:rPr>
              <a:t>٢٤</a:t>
            </a:r>
          </a:p>
        </p:txBody>
      </p:sp>
      <p:sp>
        <p:nvSpPr>
          <p:cNvPr id="15" name="مستطيل: زوايا مستديرة 14">
            <a:extLst>
              <a:ext uri="{FF2B5EF4-FFF2-40B4-BE49-F238E27FC236}">
                <a16:creationId xmlns:a16="http://schemas.microsoft.com/office/drawing/2014/main" id="{F70AEDBF-E040-4E89-B9D2-F5E553A87EEA}"/>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٧٥</a:t>
            </a:r>
          </a:p>
        </p:txBody>
      </p:sp>
    </p:spTree>
    <p:extLst>
      <p:ext uri="{BB962C8B-B14F-4D97-AF65-F5344CB8AC3E}">
        <p14:creationId xmlns:p14="http://schemas.microsoft.com/office/powerpoint/2010/main" val="373217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down)">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p:bldP spid="13" grpId="0"/>
      <p:bldP spid="1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76-076">
            <a:extLst>
              <a:ext uri="{FF2B5EF4-FFF2-40B4-BE49-F238E27FC236}">
                <a16:creationId xmlns:a16="http://schemas.microsoft.com/office/drawing/2014/main" id="{C20DD9E6-934C-474A-AEC3-903457503DFF}"/>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مربع نص 3">
            <a:extLst>
              <a:ext uri="{FF2B5EF4-FFF2-40B4-BE49-F238E27FC236}">
                <a16:creationId xmlns:a16="http://schemas.microsoft.com/office/drawing/2014/main" id="{C0BA75F0-4714-469B-9A21-7AE40429E002}"/>
              </a:ext>
            </a:extLst>
          </p:cNvPr>
          <p:cNvSpPr txBox="1"/>
          <p:nvPr/>
        </p:nvSpPr>
        <p:spPr>
          <a:xfrm>
            <a:off x="2590180" y="661554"/>
            <a:ext cx="3240360" cy="400110"/>
          </a:xfrm>
          <a:prstGeom prst="rect">
            <a:avLst/>
          </a:prstGeom>
          <a:noFill/>
          <a:ln w="19050">
            <a:noFill/>
          </a:ln>
        </p:spPr>
        <p:txBody>
          <a:bodyPr wrap="square" rtlCol="1">
            <a:spAutoFit/>
          </a:bodyPr>
          <a:lstStyle/>
          <a:p>
            <a:r>
              <a:rPr lang="ar-SA" sz="2000" b="1" dirty="0">
                <a:solidFill>
                  <a:srgbClr val="C00000"/>
                </a:solidFill>
              </a:rPr>
              <a:t>الله – جل جلاله – </a:t>
            </a:r>
            <a:r>
              <a:rPr lang="ar-SA" sz="2000" b="1" dirty="0">
                <a:solidFill>
                  <a:srgbClr val="002060"/>
                </a:solidFill>
              </a:rPr>
              <a:t>عالم</a:t>
            </a:r>
            <a:r>
              <a:rPr lang="ar-SA" sz="2000" b="1" dirty="0">
                <a:solidFill>
                  <a:srgbClr val="C00000"/>
                </a:solidFill>
              </a:rPr>
              <a:t> الغيب</a:t>
            </a:r>
          </a:p>
        </p:txBody>
      </p:sp>
      <p:sp>
        <p:nvSpPr>
          <p:cNvPr id="5" name="مربع نص 4">
            <a:extLst>
              <a:ext uri="{FF2B5EF4-FFF2-40B4-BE49-F238E27FC236}">
                <a16:creationId xmlns:a16="http://schemas.microsoft.com/office/drawing/2014/main" id="{5D9BDC6E-1013-4B89-A50E-A12447DE5F84}"/>
              </a:ext>
            </a:extLst>
          </p:cNvPr>
          <p:cNvSpPr txBox="1"/>
          <p:nvPr/>
        </p:nvSpPr>
        <p:spPr>
          <a:xfrm>
            <a:off x="3630354" y="974209"/>
            <a:ext cx="2448272" cy="400110"/>
          </a:xfrm>
          <a:prstGeom prst="rect">
            <a:avLst/>
          </a:prstGeom>
          <a:noFill/>
          <a:ln w="19050">
            <a:noFill/>
          </a:ln>
        </p:spPr>
        <p:txBody>
          <a:bodyPr wrap="square" rtlCol="1">
            <a:spAutoFit/>
          </a:bodyPr>
          <a:lstStyle/>
          <a:p>
            <a:r>
              <a:rPr lang="ar-SA" sz="2000" b="1" dirty="0">
                <a:solidFill>
                  <a:srgbClr val="C00000"/>
                </a:solidFill>
              </a:rPr>
              <a:t>المسلم </a:t>
            </a:r>
            <a:r>
              <a:rPr lang="ar-SA" sz="2000" b="1" dirty="0">
                <a:solidFill>
                  <a:srgbClr val="002060"/>
                </a:solidFill>
              </a:rPr>
              <a:t>صائم</a:t>
            </a:r>
            <a:r>
              <a:rPr lang="ar-SA" sz="2000" b="1" dirty="0">
                <a:solidFill>
                  <a:srgbClr val="C00000"/>
                </a:solidFill>
              </a:rPr>
              <a:t> رمضان</a:t>
            </a:r>
          </a:p>
        </p:txBody>
      </p:sp>
      <p:sp>
        <p:nvSpPr>
          <p:cNvPr id="6" name="مربع نص 5">
            <a:extLst>
              <a:ext uri="{FF2B5EF4-FFF2-40B4-BE49-F238E27FC236}">
                <a16:creationId xmlns:a16="http://schemas.microsoft.com/office/drawing/2014/main" id="{002DE07D-46D4-4243-BB85-79CF6941882F}"/>
              </a:ext>
            </a:extLst>
          </p:cNvPr>
          <p:cNvSpPr txBox="1"/>
          <p:nvPr/>
        </p:nvSpPr>
        <p:spPr>
          <a:xfrm>
            <a:off x="3516082" y="1300041"/>
            <a:ext cx="2448272" cy="400110"/>
          </a:xfrm>
          <a:prstGeom prst="rect">
            <a:avLst/>
          </a:prstGeom>
          <a:noFill/>
          <a:ln w="19050">
            <a:noFill/>
          </a:ln>
        </p:spPr>
        <p:txBody>
          <a:bodyPr wrap="square" rtlCol="1">
            <a:spAutoFit/>
          </a:bodyPr>
          <a:lstStyle/>
          <a:p>
            <a:r>
              <a:rPr lang="ar-SA" sz="2000" b="1" dirty="0">
                <a:solidFill>
                  <a:srgbClr val="C00000"/>
                </a:solidFill>
              </a:rPr>
              <a:t>الفلاح </a:t>
            </a:r>
            <a:r>
              <a:rPr lang="ar-SA" sz="2000" b="1" dirty="0">
                <a:solidFill>
                  <a:srgbClr val="002060"/>
                </a:solidFill>
              </a:rPr>
              <a:t>جاني</a:t>
            </a:r>
            <a:r>
              <a:rPr lang="ar-SA" sz="2000" b="1" dirty="0">
                <a:solidFill>
                  <a:srgbClr val="C00000"/>
                </a:solidFill>
              </a:rPr>
              <a:t> محصوله</a:t>
            </a:r>
          </a:p>
        </p:txBody>
      </p:sp>
      <p:sp>
        <p:nvSpPr>
          <p:cNvPr id="7" name="مربع نص 6">
            <a:extLst>
              <a:ext uri="{FF2B5EF4-FFF2-40B4-BE49-F238E27FC236}">
                <a16:creationId xmlns:a16="http://schemas.microsoft.com/office/drawing/2014/main" id="{7C08F297-B8D4-4425-86FE-71ACB74D1DCF}"/>
              </a:ext>
            </a:extLst>
          </p:cNvPr>
          <p:cNvSpPr txBox="1"/>
          <p:nvPr/>
        </p:nvSpPr>
        <p:spPr>
          <a:xfrm>
            <a:off x="2039918" y="1635763"/>
            <a:ext cx="3924436" cy="400110"/>
          </a:xfrm>
          <a:prstGeom prst="rect">
            <a:avLst/>
          </a:prstGeom>
          <a:noFill/>
          <a:ln w="19050">
            <a:noFill/>
          </a:ln>
        </p:spPr>
        <p:txBody>
          <a:bodyPr wrap="square" rtlCol="1">
            <a:spAutoFit/>
          </a:bodyPr>
          <a:lstStyle/>
          <a:p>
            <a:r>
              <a:rPr lang="ar-SA" sz="2000" b="1" dirty="0">
                <a:solidFill>
                  <a:srgbClr val="C00000"/>
                </a:solidFill>
              </a:rPr>
              <a:t>المحسن </a:t>
            </a:r>
            <a:r>
              <a:rPr lang="ar-SA" sz="2000" b="1" dirty="0">
                <a:solidFill>
                  <a:srgbClr val="002060"/>
                </a:solidFill>
              </a:rPr>
              <a:t>واهب</a:t>
            </a:r>
            <a:r>
              <a:rPr lang="ar-SA" sz="2000" b="1" dirty="0">
                <a:solidFill>
                  <a:srgbClr val="C00000"/>
                </a:solidFill>
              </a:rPr>
              <a:t> جاره الفقير صدقه</a:t>
            </a:r>
          </a:p>
        </p:txBody>
      </p:sp>
      <p:sp>
        <p:nvSpPr>
          <p:cNvPr id="8" name="مربع نص 7">
            <a:extLst>
              <a:ext uri="{FF2B5EF4-FFF2-40B4-BE49-F238E27FC236}">
                <a16:creationId xmlns:a16="http://schemas.microsoft.com/office/drawing/2014/main" id="{7F5BC21A-85AA-4C09-B5D1-310889297BBC}"/>
              </a:ext>
            </a:extLst>
          </p:cNvPr>
          <p:cNvSpPr txBox="1"/>
          <p:nvPr/>
        </p:nvSpPr>
        <p:spPr>
          <a:xfrm>
            <a:off x="878838" y="1979021"/>
            <a:ext cx="4608512" cy="400110"/>
          </a:xfrm>
          <a:prstGeom prst="rect">
            <a:avLst/>
          </a:prstGeom>
          <a:noFill/>
          <a:ln w="19050">
            <a:noFill/>
          </a:ln>
        </p:spPr>
        <p:txBody>
          <a:bodyPr wrap="square" rtlCol="1">
            <a:spAutoFit/>
          </a:bodyPr>
          <a:lstStyle/>
          <a:p>
            <a:r>
              <a:rPr lang="ar-SA" sz="2000" b="1" dirty="0">
                <a:solidFill>
                  <a:srgbClr val="C00000"/>
                </a:solidFill>
              </a:rPr>
              <a:t>المواطن يحب وطنه ، و</a:t>
            </a:r>
            <a:r>
              <a:rPr lang="ar-SA" sz="2000" b="1" dirty="0">
                <a:solidFill>
                  <a:srgbClr val="002060"/>
                </a:solidFill>
              </a:rPr>
              <a:t>عارف</a:t>
            </a:r>
            <a:r>
              <a:rPr lang="ar-SA" sz="2000" b="1" dirty="0">
                <a:solidFill>
                  <a:srgbClr val="C00000"/>
                </a:solidFill>
              </a:rPr>
              <a:t> واجبه نحوه</a:t>
            </a:r>
          </a:p>
        </p:txBody>
      </p:sp>
      <p:sp>
        <p:nvSpPr>
          <p:cNvPr id="75" name="مربع نص 74">
            <a:extLst>
              <a:ext uri="{FF2B5EF4-FFF2-40B4-BE49-F238E27FC236}">
                <a16:creationId xmlns:a16="http://schemas.microsoft.com/office/drawing/2014/main" id="{981D2299-6ABC-44E8-8DAC-532ABE64D986}"/>
              </a:ext>
            </a:extLst>
          </p:cNvPr>
          <p:cNvSpPr txBox="1"/>
          <p:nvPr/>
        </p:nvSpPr>
        <p:spPr>
          <a:xfrm>
            <a:off x="6489914" y="4173568"/>
            <a:ext cx="958596" cy="461665"/>
          </a:xfrm>
          <a:prstGeom prst="rect">
            <a:avLst/>
          </a:prstGeom>
          <a:noFill/>
        </p:spPr>
        <p:txBody>
          <a:bodyPr wrap="square" rtlCol="1">
            <a:spAutoFit/>
          </a:bodyPr>
          <a:lstStyle/>
          <a:p>
            <a:r>
              <a:rPr lang="ar-SA" sz="2400" b="1" dirty="0">
                <a:solidFill>
                  <a:srgbClr val="FF0000"/>
                </a:solidFill>
              </a:rPr>
              <a:t>طالب</a:t>
            </a:r>
          </a:p>
        </p:txBody>
      </p:sp>
      <p:sp>
        <p:nvSpPr>
          <p:cNvPr id="76" name="مربع نص 75">
            <a:extLst>
              <a:ext uri="{FF2B5EF4-FFF2-40B4-BE49-F238E27FC236}">
                <a16:creationId xmlns:a16="http://schemas.microsoft.com/office/drawing/2014/main" id="{7BB1BAB4-6CBF-43D1-8846-5E9536F17D38}"/>
              </a:ext>
            </a:extLst>
          </p:cNvPr>
          <p:cNvSpPr txBox="1"/>
          <p:nvPr/>
        </p:nvSpPr>
        <p:spPr>
          <a:xfrm>
            <a:off x="4745491" y="4173567"/>
            <a:ext cx="1476732" cy="461665"/>
          </a:xfrm>
          <a:prstGeom prst="rect">
            <a:avLst/>
          </a:prstGeom>
          <a:noFill/>
        </p:spPr>
        <p:txBody>
          <a:bodyPr wrap="square" rtlCol="1">
            <a:spAutoFit/>
          </a:bodyPr>
          <a:lstStyle/>
          <a:p>
            <a:r>
              <a:rPr lang="ar-SA" sz="2400" b="1" dirty="0">
                <a:solidFill>
                  <a:srgbClr val="FF0000"/>
                </a:solidFill>
              </a:rPr>
              <a:t>اسم فاعل</a:t>
            </a:r>
          </a:p>
        </p:txBody>
      </p:sp>
      <p:sp>
        <p:nvSpPr>
          <p:cNvPr id="77" name="مربع نص 76">
            <a:extLst>
              <a:ext uri="{FF2B5EF4-FFF2-40B4-BE49-F238E27FC236}">
                <a16:creationId xmlns:a16="http://schemas.microsoft.com/office/drawing/2014/main" id="{D187A54F-E953-4887-8DBE-142A18F88348}"/>
              </a:ext>
            </a:extLst>
          </p:cNvPr>
          <p:cNvSpPr txBox="1"/>
          <p:nvPr/>
        </p:nvSpPr>
        <p:spPr>
          <a:xfrm>
            <a:off x="3385617" y="4181254"/>
            <a:ext cx="958596" cy="461665"/>
          </a:xfrm>
          <a:prstGeom prst="rect">
            <a:avLst/>
          </a:prstGeom>
          <a:noFill/>
        </p:spPr>
        <p:txBody>
          <a:bodyPr wrap="square" rtlCol="1">
            <a:spAutoFit/>
          </a:bodyPr>
          <a:lstStyle/>
          <a:p>
            <a:r>
              <a:rPr lang="ar-SA" sz="2400" b="1" dirty="0">
                <a:solidFill>
                  <a:srgbClr val="FF0000"/>
                </a:solidFill>
              </a:rPr>
              <a:t>طلب</a:t>
            </a:r>
          </a:p>
        </p:txBody>
      </p:sp>
      <p:sp>
        <p:nvSpPr>
          <p:cNvPr id="78" name="مربع نص 77">
            <a:extLst>
              <a:ext uri="{FF2B5EF4-FFF2-40B4-BE49-F238E27FC236}">
                <a16:creationId xmlns:a16="http://schemas.microsoft.com/office/drawing/2014/main" id="{3DE131CA-1479-474C-96E9-A55043986A46}"/>
              </a:ext>
            </a:extLst>
          </p:cNvPr>
          <p:cNvSpPr txBox="1"/>
          <p:nvPr/>
        </p:nvSpPr>
        <p:spPr>
          <a:xfrm>
            <a:off x="1858195" y="4181254"/>
            <a:ext cx="958596" cy="461665"/>
          </a:xfrm>
          <a:prstGeom prst="rect">
            <a:avLst/>
          </a:prstGeom>
          <a:noFill/>
        </p:spPr>
        <p:txBody>
          <a:bodyPr wrap="square" rtlCol="1">
            <a:spAutoFit/>
          </a:bodyPr>
          <a:lstStyle/>
          <a:p>
            <a:r>
              <a:rPr lang="ar-SA" sz="2400" b="1" dirty="0">
                <a:solidFill>
                  <a:srgbClr val="FF0000"/>
                </a:solidFill>
              </a:rPr>
              <a:t>فاعل</a:t>
            </a:r>
          </a:p>
        </p:txBody>
      </p:sp>
      <p:sp>
        <p:nvSpPr>
          <p:cNvPr id="79" name="مربع نص 78">
            <a:extLst>
              <a:ext uri="{FF2B5EF4-FFF2-40B4-BE49-F238E27FC236}">
                <a16:creationId xmlns:a16="http://schemas.microsoft.com/office/drawing/2014/main" id="{E1EEAF1E-58DA-4FBB-ABC8-77701B034B13}"/>
              </a:ext>
            </a:extLst>
          </p:cNvPr>
          <p:cNvSpPr txBox="1"/>
          <p:nvPr/>
        </p:nvSpPr>
        <p:spPr>
          <a:xfrm>
            <a:off x="6469863" y="4475801"/>
            <a:ext cx="958596" cy="461665"/>
          </a:xfrm>
          <a:prstGeom prst="rect">
            <a:avLst/>
          </a:prstGeom>
          <a:noFill/>
        </p:spPr>
        <p:txBody>
          <a:bodyPr wrap="square" rtlCol="1">
            <a:spAutoFit/>
          </a:bodyPr>
          <a:lstStyle/>
          <a:p>
            <a:r>
              <a:rPr lang="ar-SA" sz="2400" b="1" dirty="0">
                <a:solidFill>
                  <a:srgbClr val="FF0000"/>
                </a:solidFill>
              </a:rPr>
              <a:t>عارف</a:t>
            </a:r>
          </a:p>
        </p:txBody>
      </p:sp>
      <p:sp>
        <p:nvSpPr>
          <p:cNvPr id="80" name="مربع نص 79">
            <a:extLst>
              <a:ext uri="{FF2B5EF4-FFF2-40B4-BE49-F238E27FC236}">
                <a16:creationId xmlns:a16="http://schemas.microsoft.com/office/drawing/2014/main" id="{8D0CF052-2381-4521-A1CD-7751651EE5B0}"/>
              </a:ext>
            </a:extLst>
          </p:cNvPr>
          <p:cNvSpPr txBox="1"/>
          <p:nvPr/>
        </p:nvSpPr>
        <p:spPr>
          <a:xfrm>
            <a:off x="4749947" y="4481027"/>
            <a:ext cx="1476732" cy="461665"/>
          </a:xfrm>
          <a:prstGeom prst="rect">
            <a:avLst/>
          </a:prstGeom>
          <a:noFill/>
        </p:spPr>
        <p:txBody>
          <a:bodyPr wrap="square" rtlCol="1">
            <a:spAutoFit/>
          </a:bodyPr>
          <a:lstStyle/>
          <a:p>
            <a:r>
              <a:rPr lang="ar-SA" sz="2400" b="1" dirty="0">
                <a:solidFill>
                  <a:srgbClr val="FF0000"/>
                </a:solidFill>
              </a:rPr>
              <a:t>اسم فاعل</a:t>
            </a:r>
          </a:p>
        </p:txBody>
      </p:sp>
      <p:sp>
        <p:nvSpPr>
          <p:cNvPr id="81" name="مربع نص 80">
            <a:extLst>
              <a:ext uri="{FF2B5EF4-FFF2-40B4-BE49-F238E27FC236}">
                <a16:creationId xmlns:a16="http://schemas.microsoft.com/office/drawing/2014/main" id="{D6201E8C-2687-48E2-A842-D2F58400DBDE}"/>
              </a:ext>
            </a:extLst>
          </p:cNvPr>
          <p:cNvSpPr txBox="1"/>
          <p:nvPr/>
        </p:nvSpPr>
        <p:spPr>
          <a:xfrm>
            <a:off x="3341985" y="4465008"/>
            <a:ext cx="958596" cy="461665"/>
          </a:xfrm>
          <a:prstGeom prst="rect">
            <a:avLst/>
          </a:prstGeom>
          <a:noFill/>
        </p:spPr>
        <p:txBody>
          <a:bodyPr wrap="square" rtlCol="1">
            <a:spAutoFit/>
          </a:bodyPr>
          <a:lstStyle/>
          <a:p>
            <a:r>
              <a:rPr lang="ar-SA" sz="2400" b="1" dirty="0">
                <a:solidFill>
                  <a:srgbClr val="FF0000"/>
                </a:solidFill>
              </a:rPr>
              <a:t>عرف</a:t>
            </a:r>
          </a:p>
        </p:txBody>
      </p:sp>
      <p:sp>
        <p:nvSpPr>
          <p:cNvPr id="82" name="مربع نص 81">
            <a:extLst>
              <a:ext uri="{FF2B5EF4-FFF2-40B4-BE49-F238E27FC236}">
                <a16:creationId xmlns:a16="http://schemas.microsoft.com/office/drawing/2014/main" id="{AF58CAC1-84B7-4592-AF70-A2613581924B}"/>
              </a:ext>
            </a:extLst>
          </p:cNvPr>
          <p:cNvSpPr txBox="1"/>
          <p:nvPr/>
        </p:nvSpPr>
        <p:spPr>
          <a:xfrm>
            <a:off x="1858195" y="4501207"/>
            <a:ext cx="958596" cy="461665"/>
          </a:xfrm>
          <a:prstGeom prst="rect">
            <a:avLst/>
          </a:prstGeom>
          <a:noFill/>
        </p:spPr>
        <p:txBody>
          <a:bodyPr wrap="square" rtlCol="1">
            <a:spAutoFit/>
          </a:bodyPr>
          <a:lstStyle/>
          <a:p>
            <a:r>
              <a:rPr lang="ar-SA" sz="2400" b="1" dirty="0">
                <a:solidFill>
                  <a:srgbClr val="FF0000"/>
                </a:solidFill>
              </a:rPr>
              <a:t>فاعل</a:t>
            </a:r>
          </a:p>
        </p:txBody>
      </p:sp>
      <p:sp>
        <p:nvSpPr>
          <p:cNvPr id="83" name="مربع نص 82">
            <a:extLst>
              <a:ext uri="{FF2B5EF4-FFF2-40B4-BE49-F238E27FC236}">
                <a16:creationId xmlns:a16="http://schemas.microsoft.com/office/drawing/2014/main" id="{82DEE2FF-0EC3-4678-883B-2EBABE3EB9E8}"/>
              </a:ext>
            </a:extLst>
          </p:cNvPr>
          <p:cNvSpPr txBox="1"/>
          <p:nvPr/>
        </p:nvSpPr>
        <p:spPr>
          <a:xfrm>
            <a:off x="6482461" y="4812099"/>
            <a:ext cx="958596" cy="461665"/>
          </a:xfrm>
          <a:prstGeom prst="rect">
            <a:avLst/>
          </a:prstGeom>
          <a:noFill/>
        </p:spPr>
        <p:txBody>
          <a:bodyPr wrap="square" rtlCol="1">
            <a:spAutoFit/>
          </a:bodyPr>
          <a:lstStyle/>
          <a:p>
            <a:r>
              <a:rPr lang="ar-SA" sz="2400" b="1" dirty="0">
                <a:solidFill>
                  <a:srgbClr val="FF0000"/>
                </a:solidFill>
              </a:rPr>
              <a:t>فاهما</a:t>
            </a:r>
          </a:p>
        </p:txBody>
      </p:sp>
      <p:sp>
        <p:nvSpPr>
          <p:cNvPr id="84" name="مربع نص 83">
            <a:extLst>
              <a:ext uri="{FF2B5EF4-FFF2-40B4-BE49-F238E27FC236}">
                <a16:creationId xmlns:a16="http://schemas.microsoft.com/office/drawing/2014/main" id="{9CE8A479-44B7-45AF-B446-D951D26C203A}"/>
              </a:ext>
            </a:extLst>
          </p:cNvPr>
          <p:cNvSpPr txBox="1"/>
          <p:nvPr/>
        </p:nvSpPr>
        <p:spPr>
          <a:xfrm>
            <a:off x="4737349" y="4792704"/>
            <a:ext cx="1476732" cy="461665"/>
          </a:xfrm>
          <a:prstGeom prst="rect">
            <a:avLst/>
          </a:prstGeom>
          <a:noFill/>
        </p:spPr>
        <p:txBody>
          <a:bodyPr wrap="square" rtlCol="1">
            <a:spAutoFit/>
          </a:bodyPr>
          <a:lstStyle/>
          <a:p>
            <a:r>
              <a:rPr lang="ar-SA" sz="2400" b="1" dirty="0">
                <a:solidFill>
                  <a:srgbClr val="FF0000"/>
                </a:solidFill>
              </a:rPr>
              <a:t>اسم فاعل</a:t>
            </a:r>
          </a:p>
        </p:txBody>
      </p:sp>
      <p:sp>
        <p:nvSpPr>
          <p:cNvPr id="85" name="مربع نص 84">
            <a:extLst>
              <a:ext uri="{FF2B5EF4-FFF2-40B4-BE49-F238E27FC236}">
                <a16:creationId xmlns:a16="http://schemas.microsoft.com/office/drawing/2014/main" id="{DAC38098-3337-40D8-B822-74EEFC24DAC4}"/>
              </a:ext>
            </a:extLst>
          </p:cNvPr>
          <p:cNvSpPr txBox="1"/>
          <p:nvPr/>
        </p:nvSpPr>
        <p:spPr>
          <a:xfrm>
            <a:off x="3445530" y="4796997"/>
            <a:ext cx="958596" cy="461665"/>
          </a:xfrm>
          <a:prstGeom prst="rect">
            <a:avLst/>
          </a:prstGeom>
          <a:noFill/>
        </p:spPr>
        <p:txBody>
          <a:bodyPr wrap="square" rtlCol="1">
            <a:spAutoFit/>
          </a:bodyPr>
          <a:lstStyle/>
          <a:p>
            <a:r>
              <a:rPr lang="ar-SA" sz="2400" b="1" dirty="0">
                <a:solidFill>
                  <a:srgbClr val="FF0000"/>
                </a:solidFill>
              </a:rPr>
              <a:t>فهم</a:t>
            </a:r>
          </a:p>
        </p:txBody>
      </p:sp>
      <p:sp>
        <p:nvSpPr>
          <p:cNvPr id="86" name="مربع نص 85">
            <a:extLst>
              <a:ext uri="{FF2B5EF4-FFF2-40B4-BE49-F238E27FC236}">
                <a16:creationId xmlns:a16="http://schemas.microsoft.com/office/drawing/2014/main" id="{03D8796B-DADF-4CD4-B711-CA30BA9EDDBE}"/>
              </a:ext>
            </a:extLst>
          </p:cNvPr>
          <p:cNvSpPr txBox="1"/>
          <p:nvPr/>
        </p:nvSpPr>
        <p:spPr>
          <a:xfrm>
            <a:off x="1862651" y="4802093"/>
            <a:ext cx="958596" cy="461665"/>
          </a:xfrm>
          <a:prstGeom prst="rect">
            <a:avLst/>
          </a:prstGeom>
          <a:noFill/>
        </p:spPr>
        <p:txBody>
          <a:bodyPr wrap="square" rtlCol="1">
            <a:spAutoFit/>
          </a:bodyPr>
          <a:lstStyle/>
          <a:p>
            <a:r>
              <a:rPr lang="ar-SA" sz="2400" b="1" dirty="0">
                <a:solidFill>
                  <a:srgbClr val="FF0000"/>
                </a:solidFill>
              </a:rPr>
              <a:t>فاعل</a:t>
            </a:r>
          </a:p>
        </p:txBody>
      </p:sp>
      <p:sp>
        <p:nvSpPr>
          <p:cNvPr id="87" name="مربع نص 86">
            <a:extLst>
              <a:ext uri="{FF2B5EF4-FFF2-40B4-BE49-F238E27FC236}">
                <a16:creationId xmlns:a16="http://schemas.microsoft.com/office/drawing/2014/main" id="{C21CA249-DB8A-4DC3-B8DC-1C965EF31CA2}"/>
              </a:ext>
            </a:extLst>
          </p:cNvPr>
          <p:cNvSpPr txBox="1"/>
          <p:nvPr/>
        </p:nvSpPr>
        <p:spPr>
          <a:xfrm>
            <a:off x="6493738" y="5089952"/>
            <a:ext cx="958596" cy="461665"/>
          </a:xfrm>
          <a:prstGeom prst="rect">
            <a:avLst/>
          </a:prstGeom>
          <a:noFill/>
        </p:spPr>
        <p:txBody>
          <a:bodyPr wrap="square" rtlCol="1">
            <a:spAutoFit/>
          </a:bodyPr>
          <a:lstStyle/>
          <a:p>
            <a:r>
              <a:rPr lang="ar-SA" sz="2400" b="1" dirty="0">
                <a:solidFill>
                  <a:srgbClr val="FF0000"/>
                </a:solidFill>
              </a:rPr>
              <a:t>راعيا</a:t>
            </a:r>
          </a:p>
        </p:txBody>
      </p:sp>
      <p:sp>
        <p:nvSpPr>
          <p:cNvPr id="88" name="مربع نص 87">
            <a:extLst>
              <a:ext uri="{FF2B5EF4-FFF2-40B4-BE49-F238E27FC236}">
                <a16:creationId xmlns:a16="http://schemas.microsoft.com/office/drawing/2014/main" id="{050F348B-4941-46F8-8B77-DB59844AD562}"/>
              </a:ext>
            </a:extLst>
          </p:cNvPr>
          <p:cNvSpPr txBox="1"/>
          <p:nvPr/>
        </p:nvSpPr>
        <p:spPr>
          <a:xfrm>
            <a:off x="4713613" y="5088233"/>
            <a:ext cx="1476732" cy="461665"/>
          </a:xfrm>
          <a:prstGeom prst="rect">
            <a:avLst/>
          </a:prstGeom>
          <a:noFill/>
        </p:spPr>
        <p:txBody>
          <a:bodyPr wrap="square" rtlCol="1">
            <a:spAutoFit/>
          </a:bodyPr>
          <a:lstStyle/>
          <a:p>
            <a:r>
              <a:rPr lang="ar-SA" sz="2400" b="1" dirty="0">
                <a:solidFill>
                  <a:srgbClr val="FF0000"/>
                </a:solidFill>
              </a:rPr>
              <a:t>اسم فاعل</a:t>
            </a:r>
          </a:p>
        </p:txBody>
      </p:sp>
      <p:sp>
        <p:nvSpPr>
          <p:cNvPr id="89" name="مربع نص 88">
            <a:extLst>
              <a:ext uri="{FF2B5EF4-FFF2-40B4-BE49-F238E27FC236}">
                <a16:creationId xmlns:a16="http://schemas.microsoft.com/office/drawing/2014/main" id="{2EEE547E-9694-48EB-8134-2EB9E9201B89}"/>
              </a:ext>
            </a:extLst>
          </p:cNvPr>
          <p:cNvSpPr txBox="1"/>
          <p:nvPr/>
        </p:nvSpPr>
        <p:spPr>
          <a:xfrm>
            <a:off x="3362649" y="5059540"/>
            <a:ext cx="958596" cy="461665"/>
          </a:xfrm>
          <a:prstGeom prst="rect">
            <a:avLst/>
          </a:prstGeom>
          <a:noFill/>
        </p:spPr>
        <p:txBody>
          <a:bodyPr wrap="square" rtlCol="1">
            <a:spAutoFit/>
          </a:bodyPr>
          <a:lstStyle/>
          <a:p>
            <a:r>
              <a:rPr lang="ar-SA" sz="2400" b="1" dirty="0">
                <a:solidFill>
                  <a:srgbClr val="FF0000"/>
                </a:solidFill>
              </a:rPr>
              <a:t>رعى</a:t>
            </a:r>
          </a:p>
        </p:txBody>
      </p:sp>
      <p:sp>
        <p:nvSpPr>
          <p:cNvPr id="90" name="مربع نص 89">
            <a:extLst>
              <a:ext uri="{FF2B5EF4-FFF2-40B4-BE49-F238E27FC236}">
                <a16:creationId xmlns:a16="http://schemas.microsoft.com/office/drawing/2014/main" id="{5137629E-FA6B-4AC6-9A42-143FC1DA60DB}"/>
              </a:ext>
            </a:extLst>
          </p:cNvPr>
          <p:cNvSpPr txBox="1"/>
          <p:nvPr/>
        </p:nvSpPr>
        <p:spPr>
          <a:xfrm>
            <a:off x="1856563" y="5108605"/>
            <a:ext cx="958596" cy="461665"/>
          </a:xfrm>
          <a:prstGeom prst="rect">
            <a:avLst/>
          </a:prstGeom>
          <a:noFill/>
        </p:spPr>
        <p:txBody>
          <a:bodyPr wrap="square" rtlCol="1">
            <a:spAutoFit/>
          </a:bodyPr>
          <a:lstStyle/>
          <a:p>
            <a:r>
              <a:rPr lang="ar-SA" sz="2400" b="1" dirty="0">
                <a:solidFill>
                  <a:srgbClr val="FF0000"/>
                </a:solidFill>
              </a:rPr>
              <a:t>فاعل</a:t>
            </a:r>
          </a:p>
        </p:txBody>
      </p:sp>
      <p:sp>
        <p:nvSpPr>
          <p:cNvPr id="91" name="مربع نص 90">
            <a:extLst>
              <a:ext uri="{FF2B5EF4-FFF2-40B4-BE49-F238E27FC236}">
                <a16:creationId xmlns:a16="http://schemas.microsoft.com/office/drawing/2014/main" id="{EE3F62D8-6E4B-4B45-9046-8737D3479C9D}"/>
              </a:ext>
            </a:extLst>
          </p:cNvPr>
          <p:cNvSpPr txBox="1"/>
          <p:nvPr/>
        </p:nvSpPr>
        <p:spPr>
          <a:xfrm>
            <a:off x="6537469" y="5408970"/>
            <a:ext cx="958596" cy="461665"/>
          </a:xfrm>
          <a:prstGeom prst="rect">
            <a:avLst/>
          </a:prstGeom>
          <a:noFill/>
        </p:spPr>
        <p:txBody>
          <a:bodyPr wrap="square" rtlCol="1">
            <a:spAutoFit/>
          </a:bodyPr>
          <a:lstStyle/>
          <a:p>
            <a:r>
              <a:rPr lang="ar-SA" sz="2400" b="1" dirty="0">
                <a:solidFill>
                  <a:srgbClr val="FF0000"/>
                </a:solidFill>
              </a:rPr>
              <a:t>داعيا</a:t>
            </a:r>
          </a:p>
        </p:txBody>
      </p:sp>
      <p:sp>
        <p:nvSpPr>
          <p:cNvPr id="92" name="مربع نص 91">
            <a:extLst>
              <a:ext uri="{FF2B5EF4-FFF2-40B4-BE49-F238E27FC236}">
                <a16:creationId xmlns:a16="http://schemas.microsoft.com/office/drawing/2014/main" id="{2A72DF0E-376C-476E-887F-B715A3057ABD}"/>
              </a:ext>
            </a:extLst>
          </p:cNvPr>
          <p:cNvSpPr txBox="1"/>
          <p:nvPr/>
        </p:nvSpPr>
        <p:spPr>
          <a:xfrm>
            <a:off x="4701786" y="5399910"/>
            <a:ext cx="1476732" cy="461665"/>
          </a:xfrm>
          <a:prstGeom prst="rect">
            <a:avLst/>
          </a:prstGeom>
          <a:noFill/>
        </p:spPr>
        <p:txBody>
          <a:bodyPr wrap="square" rtlCol="1">
            <a:spAutoFit/>
          </a:bodyPr>
          <a:lstStyle/>
          <a:p>
            <a:r>
              <a:rPr lang="ar-SA" sz="2400" b="1" dirty="0">
                <a:solidFill>
                  <a:srgbClr val="FF0000"/>
                </a:solidFill>
              </a:rPr>
              <a:t>اسم فاعل</a:t>
            </a:r>
          </a:p>
        </p:txBody>
      </p:sp>
      <p:sp>
        <p:nvSpPr>
          <p:cNvPr id="93" name="مربع نص 92">
            <a:extLst>
              <a:ext uri="{FF2B5EF4-FFF2-40B4-BE49-F238E27FC236}">
                <a16:creationId xmlns:a16="http://schemas.microsoft.com/office/drawing/2014/main" id="{55F6C1B3-D0DF-4403-9055-861FB5D92C58}"/>
              </a:ext>
            </a:extLst>
          </p:cNvPr>
          <p:cNvSpPr txBox="1"/>
          <p:nvPr/>
        </p:nvSpPr>
        <p:spPr>
          <a:xfrm>
            <a:off x="3434601" y="5418177"/>
            <a:ext cx="958596" cy="461665"/>
          </a:xfrm>
          <a:prstGeom prst="rect">
            <a:avLst/>
          </a:prstGeom>
          <a:noFill/>
        </p:spPr>
        <p:txBody>
          <a:bodyPr wrap="square" rtlCol="1">
            <a:spAutoFit/>
          </a:bodyPr>
          <a:lstStyle/>
          <a:p>
            <a:r>
              <a:rPr lang="ar-SA" sz="2400" b="1" dirty="0">
                <a:solidFill>
                  <a:srgbClr val="FF0000"/>
                </a:solidFill>
              </a:rPr>
              <a:t>دعا</a:t>
            </a:r>
          </a:p>
        </p:txBody>
      </p:sp>
      <p:sp>
        <p:nvSpPr>
          <p:cNvPr id="94" name="مربع نص 93">
            <a:extLst>
              <a:ext uri="{FF2B5EF4-FFF2-40B4-BE49-F238E27FC236}">
                <a16:creationId xmlns:a16="http://schemas.microsoft.com/office/drawing/2014/main" id="{BF15A4E2-8207-407D-8E51-37566E22B241}"/>
              </a:ext>
            </a:extLst>
          </p:cNvPr>
          <p:cNvSpPr txBox="1"/>
          <p:nvPr/>
        </p:nvSpPr>
        <p:spPr>
          <a:xfrm>
            <a:off x="1854325" y="5408969"/>
            <a:ext cx="958596" cy="461665"/>
          </a:xfrm>
          <a:prstGeom prst="rect">
            <a:avLst/>
          </a:prstGeom>
          <a:noFill/>
        </p:spPr>
        <p:txBody>
          <a:bodyPr wrap="square" rtlCol="1">
            <a:spAutoFit/>
          </a:bodyPr>
          <a:lstStyle/>
          <a:p>
            <a:r>
              <a:rPr lang="ar-SA" sz="2400" b="1" dirty="0">
                <a:solidFill>
                  <a:srgbClr val="FF0000"/>
                </a:solidFill>
              </a:rPr>
              <a:t>فاعل</a:t>
            </a:r>
          </a:p>
        </p:txBody>
      </p:sp>
      <p:sp>
        <p:nvSpPr>
          <p:cNvPr id="95" name="مربع نص 94">
            <a:extLst>
              <a:ext uri="{FF2B5EF4-FFF2-40B4-BE49-F238E27FC236}">
                <a16:creationId xmlns:a16="http://schemas.microsoft.com/office/drawing/2014/main" id="{A2E0CDB9-F846-4C9C-9F35-4FC3EB11E2D0}"/>
              </a:ext>
            </a:extLst>
          </p:cNvPr>
          <p:cNvSpPr txBox="1"/>
          <p:nvPr/>
        </p:nvSpPr>
        <p:spPr>
          <a:xfrm>
            <a:off x="6407790" y="5681462"/>
            <a:ext cx="958596" cy="461665"/>
          </a:xfrm>
          <a:prstGeom prst="rect">
            <a:avLst/>
          </a:prstGeom>
          <a:noFill/>
        </p:spPr>
        <p:txBody>
          <a:bodyPr wrap="square" rtlCol="1">
            <a:spAutoFit/>
          </a:bodyPr>
          <a:lstStyle/>
          <a:p>
            <a:r>
              <a:rPr lang="ar-SA" sz="2400" b="1" dirty="0">
                <a:solidFill>
                  <a:srgbClr val="FF0000"/>
                </a:solidFill>
              </a:rPr>
              <a:t>محمود</a:t>
            </a:r>
          </a:p>
        </p:txBody>
      </p:sp>
      <p:sp>
        <p:nvSpPr>
          <p:cNvPr id="96" name="مربع نص 95">
            <a:extLst>
              <a:ext uri="{FF2B5EF4-FFF2-40B4-BE49-F238E27FC236}">
                <a16:creationId xmlns:a16="http://schemas.microsoft.com/office/drawing/2014/main" id="{1A6331E8-E97C-4A53-B509-256EB43A6DA1}"/>
              </a:ext>
            </a:extLst>
          </p:cNvPr>
          <p:cNvSpPr txBox="1"/>
          <p:nvPr/>
        </p:nvSpPr>
        <p:spPr>
          <a:xfrm>
            <a:off x="4654136" y="5705579"/>
            <a:ext cx="1476732" cy="461665"/>
          </a:xfrm>
          <a:prstGeom prst="rect">
            <a:avLst/>
          </a:prstGeom>
          <a:noFill/>
        </p:spPr>
        <p:txBody>
          <a:bodyPr wrap="square" rtlCol="1">
            <a:spAutoFit/>
          </a:bodyPr>
          <a:lstStyle/>
          <a:p>
            <a:r>
              <a:rPr lang="ar-SA" sz="2400" b="1" dirty="0">
                <a:solidFill>
                  <a:srgbClr val="FF0000"/>
                </a:solidFill>
              </a:rPr>
              <a:t>اسم مفعول</a:t>
            </a:r>
          </a:p>
        </p:txBody>
      </p:sp>
      <p:sp>
        <p:nvSpPr>
          <p:cNvPr id="97" name="مربع نص 96">
            <a:extLst>
              <a:ext uri="{FF2B5EF4-FFF2-40B4-BE49-F238E27FC236}">
                <a16:creationId xmlns:a16="http://schemas.microsoft.com/office/drawing/2014/main" id="{A8DCB786-912A-46A9-8F6D-F66234249746}"/>
              </a:ext>
            </a:extLst>
          </p:cNvPr>
          <p:cNvSpPr txBox="1"/>
          <p:nvPr/>
        </p:nvSpPr>
        <p:spPr>
          <a:xfrm>
            <a:off x="3410776" y="5734781"/>
            <a:ext cx="958596" cy="461665"/>
          </a:xfrm>
          <a:prstGeom prst="rect">
            <a:avLst/>
          </a:prstGeom>
          <a:noFill/>
        </p:spPr>
        <p:txBody>
          <a:bodyPr wrap="square" rtlCol="1">
            <a:spAutoFit/>
          </a:bodyPr>
          <a:lstStyle/>
          <a:p>
            <a:r>
              <a:rPr lang="ar-SA" sz="2400" b="1" dirty="0">
                <a:solidFill>
                  <a:srgbClr val="FF0000"/>
                </a:solidFill>
              </a:rPr>
              <a:t>حمد</a:t>
            </a:r>
          </a:p>
        </p:txBody>
      </p:sp>
      <p:sp>
        <p:nvSpPr>
          <p:cNvPr id="98" name="مربع نص 97">
            <a:extLst>
              <a:ext uri="{FF2B5EF4-FFF2-40B4-BE49-F238E27FC236}">
                <a16:creationId xmlns:a16="http://schemas.microsoft.com/office/drawing/2014/main" id="{E0BB35EA-3926-4894-8D52-B64D8CCECCE0}"/>
              </a:ext>
            </a:extLst>
          </p:cNvPr>
          <p:cNvSpPr txBox="1"/>
          <p:nvPr/>
        </p:nvSpPr>
        <p:spPr>
          <a:xfrm>
            <a:off x="1785998" y="5705578"/>
            <a:ext cx="958596" cy="461665"/>
          </a:xfrm>
          <a:prstGeom prst="rect">
            <a:avLst/>
          </a:prstGeom>
          <a:noFill/>
        </p:spPr>
        <p:txBody>
          <a:bodyPr wrap="square" rtlCol="1">
            <a:spAutoFit/>
          </a:bodyPr>
          <a:lstStyle/>
          <a:p>
            <a:r>
              <a:rPr lang="ar-SA" sz="2400" b="1" dirty="0">
                <a:solidFill>
                  <a:srgbClr val="FF0000"/>
                </a:solidFill>
              </a:rPr>
              <a:t>مفعول</a:t>
            </a:r>
          </a:p>
        </p:txBody>
      </p:sp>
      <p:sp>
        <p:nvSpPr>
          <p:cNvPr id="99" name="مربع نص 98">
            <a:extLst>
              <a:ext uri="{FF2B5EF4-FFF2-40B4-BE49-F238E27FC236}">
                <a16:creationId xmlns:a16="http://schemas.microsoft.com/office/drawing/2014/main" id="{2089424E-3284-4459-9982-760EA96423CD}"/>
              </a:ext>
            </a:extLst>
          </p:cNvPr>
          <p:cNvSpPr txBox="1"/>
          <p:nvPr/>
        </p:nvSpPr>
        <p:spPr>
          <a:xfrm>
            <a:off x="6407790" y="6007490"/>
            <a:ext cx="958596" cy="461665"/>
          </a:xfrm>
          <a:prstGeom prst="rect">
            <a:avLst/>
          </a:prstGeom>
          <a:noFill/>
        </p:spPr>
        <p:txBody>
          <a:bodyPr wrap="square" rtlCol="1">
            <a:spAutoFit/>
          </a:bodyPr>
          <a:lstStyle/>
          <a:p>
            <a:r>
              <a:rPr lang="ar-SA" sz="2400" b="1" dirty="0">
                <a:solidFill>
                  <a:srgbClr val="FF0000"/>
                </a:solidFill>
              </a:rPr>
              <a:t>محبوب</a:t>
            </a:r>
          </a:p>
        </p:txBody>
      </p:sp>
      <p:sp>
        <p:nvSpPr>
          <p:cNvPr id="100" name="مربع نص 99">
            <a:extLst>
              <a:ext uri="{FF2B5EF4-FFF2-40B4-BE49-F238E27FC236}">
                <a16:creationId xmlns:a16="http://schemas.microsoft.com/office/drawing/2014/main" id="{518A71AE-82CB-4F4B-BED1-06CEF0F595A8}"/>
              </a:ext>
            </a:extLst>
          </p:cNvPr>
          <p:cNvSpPr txBox="1"/>
          <p:nvPr/>
        </p:nvSpPr>
        <p:spPr>
          <a:xfrm>
            <a:off x="4677961" y="6024691"/>
            <a:ext cx="1476732" cy="461665"/>
          </a:xfrm>
          <a:prstGeom prst="rect">
            <a:avLst/>
          </a:prstGeom>
          <a:noFill/>
        </p:spPr>
        <p:txBody>
          <a:bodyPr wrap="square" rtlCol="1">
            <a:spAutoFit/>
          </a:bodyPr>
          <a:lstStyle/>
          <a:p>
            <a:r>
              <a:rPr lang="ar-SA" sz="2400" b="1" dirty="0">
                <a:solidFill>
                  <a:srgbClr val="FF0000"/>
                </a:solidFill>
              </a:rPr>
              <a:t>اسم مفعول</a:t>
            </a:r>
          </a:p>
        </p:txBody>
      </p:sp>
      <p:sp>
        <p:nvSpPr>
          <p:cNvPr id="101" name="مربع نص 100">
            <a:extLst>
              <a:ext uri="{FF2B5EF4-FFF2-40B4-BE49-F238E27FC236}">
                <a16:creationId xmlns:a16="http://schemas.microsoft.com/office/drawing/2014/main" id="{4DD131AF-45DA-4078-A95F-A52F8B7236ED}"/>
              </a:ext>
            </a:extLst>
          </p:cNvPr>
          <p:cNvSpPr txBox="1"/>
          <p:nvPr/>
        </p:nvSpPr>
        <p:spPr>
          <a:xfrm>
            <a:off x="3445530" y="6024690"/>
            <a:ext cx="958596" cy="461665"/>
          </a:xfrm>
          <a:prstGeom prst="rect">
            <a:avLst/>
          </a:prstGeom>
          <a:noFill/>
        </p:spPr>
        <p:txBody>
          <a:bodyPr wrap="square" rtlCol="1">
            <a:spAutoFit/>
          </a:bodyPr>
          <a:lstStyle/>
          <a:p>
            <a:r>
              <a:rPr lang="ar-SA" sz="2400" b="1" dirty="0">
                <a:solidFill>
                  <a:srgbClr val="FF0000"/>
                </a:solidFill>
              </a:rPr>
              <a:t>حبَّ</a:t>
            </a:r>
          </a:p>
        </p:txBody>
      </p:sp>
      <p:sp>
        <p:nvSpPr>
          <p:cNvPr id="102" name="مربع نص 101">
            <a:extLst>
              <a:ext uri="{FF2B5EF4-FFF2-40B4-BE49-F238E27FC236}">
                <a16:creationId xmlns:a16="http://schemas.microsoft.com/office/drawing/2014/main" id="{675A0681-F242-4C76-9FDA-8CFF5ACE67AB}"/>
              </a:ext>
            </a:extLst>
          </p:cNvPr>
          <p:cNvSpPr txBox="1"/>
          <p:nvPr/>
        </p:nvSpPr>
        <p:spPr>
          <a:xfrm>
            <a:off x="1785998" y="6024691"/>
            <a:ext cx="958596" cy="461665"/>
          </a:xfrm>
          <a:prstGeom prst="rect">
            <a:avLst/>
          </a:prstGeom>
          <a:noFill/>
        </p:spPr>
        <p:txBody>
          <a:bodyPr wrap="square" rtlCol="1">
            <a:spAutoFit/>
          </a:bodyPr>
          <a:lstStyle/>
          <a:p>
            <a:r>
              <a:rPr lang="ar-SA" sz="2400" b="1" dirty="0">
                <a:solidFill>
                  <a:srgbClr val="FF0000"/>
                </a:solidFill>
              </a:rPr>
              <a:t>مفعول</a:t>
            </a:r>
          </a:p>
        </p:txBody>
      </p:sp>
      <p:sp>
        <p:nvSpPr>
          <p:cNvPr id="103" name="مربع نص 102">
            <a:extLst>
              <a:ext uri="{FF2B5EF4-FFF2-40B4-BE49-F238E27FC236}">
                <a16:creationId xmlns:a16="http://schemas.microsoft.com/office/drawing/2014/main" id="{B5096E09-5F0C-478F-9123-38C9D76943FE}"/>
              </a:ext>
            </a:extLst>
          </p:cNvPr>
          <p:cNvSpPr txBox="1"/>
          <p:nvPr/>
        </p:nvSpPr>
        <p:spPr>
          <a:xfrm>
            <a:off x="6407790" y="6329239"/>
            <a:ext cx="958596" cy="461665"/>
          </a:xfrm>
          <a:prstGeom prst="rect">
            <a:avLst/>
          </a:prstGeom>
          <a:noFill/>
        </p:spPr>
        <p:txBody>
          <a:bodyPr wrap="square" rtlCol="1">
            <a:spAutoFit/>
          </a:bodyPr>
          <a:lstStyle/>
          <a:p>
            <a:r>
              <a:rPr lang="ar-SA" sz="2400" b="1" dirty="0">
                <a:solidFill>
                  <a:srgbClr val="FF0000"/>
                </a:solidFill>
              </a:rPr>
              <a:t>مشكور</a:t>
            </a:r>
          </a:p>
        </p:txBody>
      </p:sp>
      <p:sp>
        <p:nvSpPr>
          <p:cNvPr id="104" name="مربع نص 103">
            <a:extLst>
              <a:ext uri="{FF2B5EF4-FFF2-40B4-BE49-F238E27FC236}">
                <a16:creationId xmlns:a16="http://schemas.microsoft.com/office/drawing/2014/main" id="{EE21BCB0-068E-4C58-A4F5-5092C7AEF413}"/>
              </a:ext>
            </a:extLst>
          </p:cNvPr>
          <p:cNvSpPr txBox="1"/>
          <p:nvPr/>
        </p:nvSpPr>
        <p:spPr>
          <a:xfrm>
            <a:off x="4677961" y="6321865"/>
            <a:ext cx="1476732" cy="461665"/>
          </a:xfrm>
          <a:prstGeom prst="rect">
            <a:avLst/>
          </a:prstGeom>
          <a:noFill/>
        </p:spPr>
        <p:txBody>
          <a:bodyPr wrap="square" rtlCol="1">
            <a:spAutoFit/>
          </a:bodyPr>
          <a:lstStyle/>
          <a:p>
            <a:r>
              <a:rPr lang="ar-SA" sz="2400" b="1" dirty="0">
                <a:solidFill>
                  <a:srgbClr val="FF0000"/>
                </a:solidFill>
              </a:rPr>
              <a:t>اسم مفعول</a:t>
            </a:r>
          </a:p>
        </p:txBody>
      </p:sp>
      <p:sp>
        <p:nvSpPr>
          <p:cNvPr id="105" name="مربع نص 104">
            <a:extLst>
              <a:ext uri="{FF2B5EF4-FFF2-40B4-BE49-F238E27FC236}">
                <a16:creationId xmlns:a16="http://schemas.microsoft.com/office/drawing/2014/main" id="{771467EC-5118-4C19-B135-3C5BC4A1A974}"/>
              </a:ext>
            </a:extLst>
          </p:cNvPr>
          <p:cNvSpPr txBox="1"/>
          <p:nvPr/>
        </p:nvSpPr>
        <p:spPr>
          <a:xfrm>
            <a:off x="3385617" y="6337132"/>
            <a:ext cx="958596" cy="461665"/>
          </a:xfrm>
          <a:prstGeom prst="rect">
            <a:avLst/>
          </a:prstGeom>
          <a:noFill/>
        </p:spPr>
        <p:txBody>
          <a:bodyPr wrap="square" rtlCol="1">
            <a:spAutoFit/>
          </a:bodyPr>
          <a:lstStyle/>
          <a:p>
            <a:r>
              <a:rPr lang="ar-SA" sz="2400" b="1" dirty="0">
                <a:solidFill>
                  <a:srgbClr val="FF0000"/>
                </a:solidFill>
              </a:rPr>
              <a:t>شكر</a:t>
            </a:r>
          </a:p>
        </p:txBody>
      </p:sp>
      <p:sp>
        <p:nvSpPr>
          <p:cNvPr id="106" name="مربع نص 105">
            <a:extLst>
              <a:ext uri="{FF2B5EF4-FFF2-40B4-BE49-F238E27FC236}">
                <a16:creationId xmlns:a16="http://schemas.microsoft.com/office/drawing/2014/main" id="{6899691C-3A8B-43C7-BA0D-DB4EC17460AA}"/>
              </a:ext>
            </a:extLst>
          </p:cNvPr>
          <p:cNvSpPr txBox="1"/>
          <p:nvPr/>
        </p:nvSpPr>
        <p:spPr>
          <a:xfrm>
            <a:off x="1785998" y="6330604"/>
            <a:ext cx="958596" cy="461665"/>
          </a:xfrm>
          <a:prstGeom prst="rect">
            <a:avLst/>
          </a:prstGeom>
          <a:noFill/>
        </p:spPr>
        <p:txBody>
          <a:bodyPr wrap="square" rtlCol="1">
            <a:spAutoFit/>
          </a:bodyPr>
          <a:lstStyle/>
          <a:p>
            <a:r>
              <a:rPr lang="ar-SA" sz="2400" b="1" dirty="0">
                <a:solidFill>
                  <a:srgbClr val="FF0000"/>
                </a:solidFill>
              </a:rPr>
              <a:t>مفعول</a:t>
            </a:r>
          </a:p>
        </p:txBody>
      </p:sp>
      <p:sp>
        <p:nvSpPr>
          <p:cNvPr id="40" name="مستطيل: زوايا مستديرة 39">
            <a:extLst>
              <a:ext uri="{FF2B5EF4-FFF2-40B4-BE49-F238E27FC236}">
                <a16:creationId xmlns:a16="http://schemas.microsoft.com/office/drawing/2014/main" id="{7BF40A81-A0FB-4F40-B477-00C560249436}"/>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٧٦</a:t>
            </a:r>
          </a:p>
        </p:txBody>
      </p:sp>
    </p:spTree>
    <p:extLst>
      <p:ext uri="{BB962C8B-B14F-4D97-AF65-F5344CB8AC3E}">
        <p14:creationId xmlns:p14="http://schemas.microsoft.com/office/powerpoint/2010/main" val="84415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wipe(down)">
                                      <p:cBhvr>
                                        <p:cTn id="32" dur="500"/>
                                        <p:tgtEl>
                                          <p:spTgt spid="7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wipe(down)">
                                      <p:cBhvr>
                                        <p:cTn id="37" dur="500"/>
                                        <p:tgtEl>
                                          <p:spTgt spid="7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77"/>
                                        </p:tgtEl>
                                        <p:attrNameLst>
                                          <p:attrName>style.visibility</p:attrName>
                                        </p:attrNameLst>
                                      </p:cBhvr>
                                      <p:to>
                                        <p:strVal val="visible"/>
                                      </p:to>
                                    </p:set>
                                    <p:animEffect transition="in" filter="wipe(down)">
                                      <p:cBhvr>
                                        <p:cTn id="42" dur="500"/>
                                        <p:tgtEl>
                                          <p:spTgt spid="7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wipe(down)">
                                      <p:cBhvr>
                                        <p:cTn id="47" dur="500"/>
                                        <p:tgtEl>
                                          <p:spTgt spid="7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79"/>
                                        </p:tgtEl>
                                        <p:attrNameLst>
                                          <p:attrName>style.visibility</p:attrName>
                                        </p:attrNameLst>
                                      </p:cBhvr>
                                      <p:to>
                                        <p:strVal val="visible"/>
                                      </p:to>
                                    </p:set>
                                    <p:animEffect transition="in" filter="wipe(down)">
                                      <p:cBhvr>
                                        <p:cTn id="52" dur="500"/>
                                        <p:tgtEl>
                                          <p:spTgt spid="7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80"/>
                                        </p:tgtEl>
                                        <p:attrNameLst>
                                          <p:attrName>style.visibility</p:attrName>
                                        </p:attrNameLst>
                                      </p:cBhvr>
                                      <p:to>
                                        <p:strVal val="visible"/>
                                      </p:to>
                                    </p:set>
                                    <p:animEffect transition="in" filter="wipe(down)">
                                      <p:cBhvr>
                                        <p:cTn id="57" dur="500"/>
                                        <p:tgtEl>
                                          <p:spTgt spid="8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81"/>
                                        </p:tgtEl>
                                        <p:attrNameLst>
                                          <p:attrName>style.visibility</p:attrName>
                                        </p:attrNameLst>
                                      </p:cBhvr>
                                      <p:to>
                                        <p:strVal val="visible"/>
                                      </p:to>
                                    </p:set>
                                    <p:animEffect transition="in" filter="wipe(down)">
                                      <p:cBhvr>
                                        <p:cTn id="62" dur="500"/>
                                        <p:tgtEl>
                                          <p:spTgt spid="8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82"/>
                                        </p:tgtEl>
                                        <p:attrNameLst>
                                          <p:attrName>style.visibility</p:attrName>
                                        </p:attrNameLst>
                                      </p:cBhvr>
                                      <p:to>
                                        <p:strVal val="visible"/>
                                      </p:to>
                                    </p:set>
                                    <p:animEffect transition="in" filter="wipe(down)">
                                      <p:cBhvr>
                                        <p:cTn id="67" dur="500"/>
                                        <p:tgtEl>
                                          <p:spTgt spid="8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83"/>
                                        </p:tgtEl>
                                        <p:attrNameLst>
                                          <p:attrName>style.visibility</p:attrName>
                                        </p:attrNameLst>
                                      </p:cBhvr>
                                      <p:to>
                                        <p:strVal val="visible"/>
                                      </p:to>
                                    </p:set>
                                    <p:animEffect transition="in" filter="wipe(down)">
                                      <p:cBhvr>
                                        <p:cTn id="72" dur="500"/>
                                        <p:tgtEl>
                                          <p:spTgt spid="8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84"/>
                                        </p:tgtEl>
                                        <p:attrNameLst>
                                          <p:attrName>style.visibility</p:attrName>
                                        </p:attrNameLst>
                                      </p:cBhvr>
                                      <p:to>
                                        <p:strVal val="visible"/>
                                      </p:to>
                                    </p:set>
                                    <p:animEffect transition="in" filter="wipe(down)">
                                      <p:cBhvr>
                                        <p:cTn id="77" dur="500"/>
                                        <p:tgtEl>
                                          <p:spTgt spid="8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85"/>
                                        </p:tgtEl>
                                        <p:attrNameLst>
                                          <p:attrName>style.visibility</p:attrName>
                                        </p:attrNameLst>
                                      </p:cBhvr>
                                      <p:to>
                                        <p:strVal val="visible"/>
                                      </p:to>
                                    </p:set>
                                    <p:animEffect transition="in" filter="wipe(down)">
                                      <p:cBhvr>
                                        <p:cTn id="82" dur="500"/>
                                        <p:tgtEl>
                                          <p:spTgt spid="85"/>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86"/>
                                        </p:tgtEl>
                                        <p:attrNameLst>
                                          <p:attrName>style.visibility</p:attrName>
                                        </p:attrNameLst>
                                      </p:cBhvr>
                                      <p:to>
                                        <p:strVal val="visible"/>
                                      </p:to>
                                    </p:set>
                                    <p:animEffect transition="in" filter="wipe(down)">
                                      <p:cBhvr>
                                        <p:cTn id="87" dur="500"/>
                                        <p:tgtEl>
                                          <p:spTgt spid="86"/>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87"/>
                                        </p:tgtEl>
                                        <p:attrNameLst>
                                          <p:attrName>style.visibility</p:attrName>
                                        </p:attrNameLst>
                                      </p:cBhvr>
                                      <p:to>
                                        <p:strVal val="visible"/>
                                      </p:to>
                                    </p:set>
                                    <p:animEffect transition="in" filter="wipe(down)">
                                      <p:cBhvr>
                                        <p:cTn id="92" dur="500"/>
                                        <p:tgtEl>
                                          <p:spTgt spid="87"/>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88"/>
                                        </p:tgtEl>
                                        <p:attrNameLst>
                                          <p:attrName>style.visibility</p:attrName>
                                        </p:attrNameLst>
                                      </p:cBhvr>
                                      <p:to>
                                        <p:strVal val="visible"/>
                                      </p:to>
                                    </p:set>
                                    <p:animEffect transition="in" filter="wipe(down)">
                                      <p:cBhvr>
                                        <p:cTn id="97" dur="500"/>
                                        <p:tgtEl>
                                          <p:spTgt spid="88"/>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grpId="0" nodeType="clickEffect">
                                  <p:stCondLst>
                                    <p:cond delay="0"/>
                                  </p:stCondLst>
                                  <p:childTnLst>
                                    <p:set>
                                      <p:cBhvr>
                                        <p:cTn id="101" dur="1" fill="hold">
                                          <p:stCondLst>
                                            <p:cond delay="0"/>
                                          </p:stCondLst>
                                        </p:cTn>
                                        <p:tgtEl>
                                          <p:spTgt spid="89"/>
                                        </p:tgtEl>
                                        <p:attrNameLst>
                                          <p:attrName>style.visibility</p:attrName>
                                        </p:attrNameLst>
                                      </p:cBhvr>
                                      <p:to>
                                        <p:strVal val="visible"/>
                                      </p:to>
                                    </p:set>
                                    <p:animEffect transition="in" filter="wipe(down)">
                                      <p:cBhvr>
                                        <p:cTn id="102" dur="500"/>
                                        <p:tgtEl>
                                          <p:spTgt spid="89"/>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90"/>
                                        </p:tgtEl>
                                        <p:attrNameLst>
                                          <p:attrName>style.visibility</p:attrName>
                                        </p:attrNameLst>
                                      </p:cBhvr>
                                      <p:to>
                                        <p:strVal val="visible"/>
                                      </p:to>
                                    </p:set>
                                    <p:animEffect transition="in" filter="wipe(down)">
                                      <p:cBhvr>
                                        <p:cTn id="107" dur="500"/>
                                        <p:tgtEl>
                                          <p:spTgt spid="90"/>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91"/>
                                        </p:tgtEl>
                                        <p:attrNameLst>
                                          <p:attrName>style.visibility</p:attrName>
                                        </p:attrNameLst>
                                      </p:cBhvr>
                                      <p:to>
                                        <p:strVal val="visible"/>
                                      </p:to>
                                    </p:set>
                                    <p:animEffect transition="in" filter="wipe(down)">
                                      <p:cBhvr>
                                        <p:cTn id="112" dur="500"/>
                                        <p:tgtEl>
                                          <p:spTgt spid="91"/>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grpId="0" nodeType="clickEffect">
                                  <p:stCondLst>
                                    <p:cond delay="0"/>
                                  </p:stCondLst>
                                  <p:childTnLst>
                                    <p:set>
                                      <p:cBhvr>
                                        <p:cTn id="116" dur="1" fill="hold">
                                          <p:stCondLst>
                                            <p:cond delay="0"/>
                                          </p:stCondLst>
                                        </p:cTn>
                                        <p:tgtEl>
                                          <p:spTgt spid="92"/>
                                        </p:tgtEl>
                                        <p:attrNameLst>
                                          <p:attrName>style.visibility</p:attrName>
                                        </p:attrNameLst>
                                      </p:cBhvr>
                                      <p:to>
                                        <p:strVal val="visible"/>
                                      </p:to>
                                    </p:set>
                                    <p:animEffect transition="in" filter="wipe(down)">
                                      <p:cBhvr>
                                        <p:cTn id="117" dur="500"/>
                                        <p:tgtEl>
                                          <p:spTgt spid="92"/>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grpId="0" nodeType="clickEffect">
                                  <p:stCondLst>
                                    <p:cond delay="0"/>
                                  </p:stCondLst>
                                  <p:childTnLst>
                                    <p:set>
                                      <p:cBhvr>
                                        <p:cTn id="121" dur="1" fill="hold">
                                          <p:stCondLst>
                                            <p:cond delay="0"/>
                                          </p:stCondLst>
                                        </p:cTn>
                                        <p:tgtEl>
                                          <p:spTgt spid="93"/>
                                        </p:tgtEl>
                                        <p:attrNameLst>
                                          <p:attrName>style.visibility</p:attrName>
                                        </p:attrNameLst>
                                      </p:cBhvr>
                                      <p:to>
                                        <p:strVal val="visible"/>
                                      </p:to>
                                    </p:set>
                                    <p:animEffect transition="in" filter="wipe(down)">
                                      <p:cBhvr>
                                        <p:cTn id="122" dur="500"/>
                                        <p:tgtEl>
                                          <p:spTgt spid="93"/>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94"/>
                                        </p:tgtEl>
                                        <p:attrNameLst>
                                          <p:attrName>style.visibility</p:attrName>
                                        </p:attrNameLst>
                                      </p:cBhvr>
                                      <p:to>
                                        <p:strVal val="visible"/>
                                      </p:to>
                                    </p:set>
                                    <p:animEffect transition="in" filter="wipe(down)">
                                      <p:cBhvr>
                                        <p:cTn id="127" dur="500"/>
                                        <p:tgtEl>
                                          <p:spTgt spid="94"/>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4" fill="hold" grpId="0" nodeType="clickEffect">
                                  <p:stCondLst>
                                    <p:cond delay="0"/>
                                  </p:stCondLst>
                                  <p:childTnLst>
                                    <p:set>
                                      <p:cBhvr>
                                        <p:cTn id="131" dur="1" fill="hold">
                                          <p:stCondLst>
                                            <p:cond delay="0"/>
                                          </p:stCondLst>
                                        </p:cTn>
                                        <p:tgtEl>
                                          <p:spTgt spid="95"/>
                                        </p:tgtEl>
                                        <p:attrNameLst>
                                          <p:attrName>style.visibility</p:attrName>
                                        </p:attrNameLst>
                                      </p:cBhvr>
                                      <p:to>
                                        <p:strVal val="visible"/>
                                      </p:to>
                                    </p:set>
                                    <p:animEffect transition="in" filter="wipe(down)">
                                      <p:cBhvr>
                                        <p:cTn id="132" dur="500"/>
                                        <p:tgtEl>
                                          <p:spTgt spid="95"/>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4" fill="hold" grpId="0" nodeType="clickEffect">
                                  <p:stCondLst>
                                    <p:cond delay="0"/>
                                  </p:stCondLst>
                                  <p:childTnLst>
                                    <p:set>
                                      <p:cBhvr>
                                        <p:cTn id="136" dur="1" fill="hold">
                                          <p:stCondLst>
                                            <p:cond delay="0"/>
                                          </p:stCondLst>
                                        </p:cTn>
                                        <p:tgtEl>
                                          <p:spTgt spid="96"/>
                                        </p:tgtEl>
                                        <p:attrNameLst>
                                          <p:attrName>style.visibility</p:attrName>
                                        </p:attrNameLst>
                                      </p:cBhvr>
                                      <p:to>
                                        <p:strVal val="visible"/>
                                      </p:to>
                                    </p:set>
                                    <p:animEffect transition="in" filter="wipe(down)">
                                      <p:cBhvr>
                                        <p:cTn id="137" dur="500"/>
                                        <p:tgtEl>
                                          <p:spTgt spid="96"/>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97"/>
                                        </p:tgtEl>
                                        <p:attrNameLst>
                                          <p:attrName>style.visibility</p:attrName>
                                        </p:attrNameLst>
                                      </p:cBhvr>
                                      <p:to>
                                        <p:strVal val="visible"/>
                                      </p:to>
                                    </p:set>
                                    <p:animEffect transition="in" filter="wipe(down)">
                                      <p:cBhvr>
                                        <p:cTn id="142" dur="500"/>
                                        <p:tgtEl>
                                          <p:spTgt spid="97"/>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ntr" presetSubtype="4" fill="hold" grpId="0" nodeType="clickEffect">
                                  <p:stCondLst>
                                    <p:cond delay="0"/>
                                  </p:stCondLst>
                                  <p:childTnLst>
                                    <p:set>
                                      <p:cBhvr>
                                        <p:cTn id="146" dur="1" fill="hold">
                                          <p:stCondLst>
                                            <p:cond delay="0"/>
                                          </p:stCondLst>
                                        </p:cTn>
                                        <p:tgtEl>
                                          <p:spTgt spid="98"/>
                                        </p:tgtEl>
                                        <p:attrNameLst>
                                          <p:attrName>style.visibility</p:attrName>
                                        </p:attrNameLst>
                                      </p:cBhvr>
                                      <p:to>
                                        <p:strVal val="visible"/>
                                      </p:to>
                                    </p:set>
                                    <p:animEffect transition="in" filter="wipe(down)">
                                      <p:cBhvr>
                                        <p:cTn id="147" dur="500"/>
                                        <p:tgtEl>
                                          <p:spTgt spid="98"/>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4" fill="hold" grpId="0" nodeType="clickEffect">
                                  <p:stCondLst>
                                    <p:cond delay="0"/>
                                  </p:stCondLst>
                                  <p:childTnLst>
                                    <p:set>
                                      <p:cBhvr>
                                        <p:cTn id="151" dur="1" fill="hold">
                                          <p:stCondLst>
                                            <p:cond delay="0"/>
                                          </p:stCondLst>
                                        </p:cTn>
                                        <p:tgtEl>
                                          <p:spTgt spid="99"/>
                                        </p:tgtEl>
                                        <p:attrNameLst>
                                          <p:attrName>style.visibility</p:attrName>
                                        </p:attrNameLst>
                                      </p:cBhvr>
                                      <p:to>
                                        <p:strVal val="visible"/>
                                      </p:to>
                                    </p:set>
                                    <p:animEffect transition="in" filter="wipe(down)">
                                      <p:cBhvr>
                                        <p:cTn id="152" dur="500"/>
                                        <p:tgtEl>
                                          <p:spTgt spid="99"/>
                                        </p:tgtEl>
                                      </p:cBhvr>
                                    </p:animEffect>
                                  </p:childTnLst>
                                </p:cTn>
                              </p:par>
                            </p:childTnLst>
                          </p:cTn>
                        </p:par>
                      </p:childTnLst>
                    </p:cTn>
                  </p:par>
                  <p:par>
                    <p:cTn id="153" fill="hold">
                      <p:stCondLst>
                        <p:cond delay="indefinite"/>
                      </p:stCondLst>
                      <p:childTnLst>
                        <p:par>
                          <p:cTn id="154" fill="hold">
                            <p:stCondLst>
                              <p:cond delay="0"/>
                            </p:stCondLst>
                            <p:childTnLst>
                              <p:par>
                                <p:cTn id="155" presetID="22" presetClass="entr" presetSubtype="4" fill="hold" grpId="0" nodeType="clickEffect">
                                  <p:stCondLst>
                                    <p:cond delay="0"/>
                                  </p:stCondLst>
                                  <p:childTnLst>
                                    <p:set>
                                      <p:cBhvr>
                                        <p:cTn id="156" dur="1" fill="hold">
                                          <p:stCondLst>
                                            <p:cond delay="0"/>
                                          </p:stCondLst>
                                        </p:cTn>
                                        <p:tgtEl>
                                          <p:spTgt spid="100"/>
                                        </p:tgtEl>
                                        <p:attrNameLst>
                                          <p:attrName>style.visibility</p:attrName>
                                        </p:attrNameLst>
                                      </p:cBhvr>
                                      <p:to>
                                        <p:strVal val="visible"/>
                                      </p:to>
                                    </p:set>
                                    <p:animEffect transition="in" filter="wipe(down)">
                                      <p:cBhvr>
                                        <p:cTn id="157" dur="500"/>
                                        <p:tgtEl>
                                          <p:spTgt spid="100"/>
                                        </p:tgtEl>
                                      </p:cBhvr>
                                    </p:animEffect>
                                  </p:childTnLst>
                                </p:cTn>
                              </p:par>
                            </p:childTnLst>
                          </p:cTn>
                        </p:par>
                      </p:childTnLst>
                    </p:cTn>
                  </p:par>
                  <p:par>
                    <p:cTn id="158" fill="hold">
                      <p:stCondLst>
                        <p:cond delay="indefinite"/>
                      </p:stCondLst>
                      <p:childTnLst>
                        <p:par>
                          <p:cTn id="159" fill="hold">
                            <p:stCondLst>
                              <p:cond delay="0"/>
                            </p:stCondLst>
                            <p:childTnLst>
                              <p:par>
                                <p:cTn id="160" presetID="22" presetClass="entr" presetSubtype="4" fill="hold" grpId="0" nodeType="clickEffect">
                                  <p:stCondLst>
                                    <p:cond delay="0"/>
                                  </p:stCondLst>
                                  <p:childTnLst>
                                    <p:set>
                                      <p:cBhvr>
                                        <p:cTn id="161" dur="1" fill="hold">
                                          <p:stCondLst>
                                            <p:cond delay="0"/>
                                          </p:stCondLst>
                                        </p:cTn>
                                        <p:tgtEl>
                                          <p:spTgt spid="101"/>
                                        </p:tgtEl>
                                        <p:attrNameLst>
                                          <p:attrName>style.visibility</p:attrName>
                                        </p:attrNameLst>
                                      </p:cBhvr>
                                      <p:to>
                                        <p:strVal val="visible"/>
                                      </p:to>
                                    </p:set>
                                    <p:animEffect transition="in" filter="wipe(down)">
                                      <p:cBhvr>
                                        <p:cTn id="162" dur="500"/>
                                        <p:tgtEl>
                                          <p:spTgt spid="101"/>
                                        </p:tgtEl>
                                      </p:cBhvr>
                                    </p:animEffect>
                                  </p:childTnLst>
                                </p:cTn>
                              </p:par>
                            </p:childTnLst>
                          </p:cTn>
                        </p:par>
                      </p:childTnLst>
                    </p:cTn>
                  </p:par>
                  <p:par>
                    <p:cTn id="163" fill="hold">
                      <p:stCondLst>
                        <p:cond delay="indefinite"/>
                      </p:stCondLst>
                      <p:childTnLst>
                        <p:par>
                          <p:cTn id="164" fill="hold">
                            <p:stCondLst>
                              <p:cond delay="0"/>
                            </p:stCondLst>
                            <p:childTnLst>
                              <p:par>
                                <p:cTn id="165" presetID="22" presetClass="entr" presetSubtype="4" fill="hold" grpId="0" nodeType="clickEffect">
                                  <p:stCondLst>
                                    <p:cond delay="0"/>
                                  </p:stCondLst>
                                  <p:childTnLst>
                                    <p:set>
                                      <p:cBhvr>
                                        <p:cTn id="166" dur="1" fill="hold">
                                          <p:stCondLst>
                                            <p:cond delay="0"/>
                                          </p:stCondLst>
                                        </p:cTn>
                                        <p:tgtEl>
                                          <p:spTgt spid="102"/>
                                        </p:tgtEl>
                                        <p:attrNameLst>
                                          <p:attrName>style.visibility</p:attrName>
                                        </p:attrNameLst>
                                      </p:cBhvr>
                                      <p:to>
                                        <p:strVal val="visible"/>
                                      </p:to>
                                    </p:set>
                                    <p:animEffect transition="in" filter="wipe(down)">
                                      <p:cBhvr>
                                        <p:cTn id="167" dur="500"/>
                                        <p:tgtEl>
                                          <p:spTgt spid="102"/>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4" fill="hold" grpId="0" nodeType="clickEffect">
                                  <p:stCondLst>
                                    <p:cond delay="0"/>
                                  </p:stCondLst>
                                  <p:childTnLst>
                                    <p:set>
                                      <p:cBhvr>
                                        <p:cTn id="171" dur="1" fill="hold">
                                          <p:stCondLst>
                                            <p:cond delay="0"/>
                                          </p:stCondLst>
                                        </p:cTn>
                                        <p:tgtEl>
                                          <p:spTgt spid="103"/>
                                        </p:tgtEl>
                                        <p:attrNameLst>
                                          <p:attrName>style.visibility</p:attrName>
                                        </p:attrNameLst>
                                      </p:cBhvr>
                                      <p:to>
                                        <p:strVal val="visible"/>
                                      </p:to>
                                    </p:set>
                                    <p:animEffect transition="in" filter="wipe(down)">
                                      <p:cBhvr>
                                        <p:cTn id="172" dur="500"/>
                                        <p:tgtEl>
                                          <p:spTgt spid="103"/>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ntr" presetSubtype="4" fill="hold" grpId="0" nodeType="clickEffect">
                                  <p:stCondLst>
                                    <p:cond delay="0"/>
                                  </p:stCondLst>
                                  <p:childTnLst>
                                    <p:set>
                                      <p:cBhvr>
                                        <p:cTn id="176" dur="1" fill="hold">
                                          <p:stCondLst>
                                            <p:cond delay="0"/>
                                          </p:stCondLst>
                                        </p:cTn>
                                        <p:tgtEl>
                                          <p:spTgt spid="104"/>
                                        </p:tgtEl>
                                        <p:attrNameLst>
                                          <p:attrName>style.visibility</p:attrName>
                                        </p:attrNameLst>
                                      </p:cBhvr>
                                      <p:to>
                                        <p:strVal val="visible"/>
                                      </p:to>
                                    </p:set>
                                    <p:animEffect transition="in" filter="wipe(down)">
                                      <p:cBhvr>
                                        <p:cTn id="177" dur="500"/>
                                        <p:tgtEl>
                                          <p:spTgt spid="104"/>
                                        </p:tgtEl>
                                      </p:cBhvr>
                                    </p:animEffect>
                                  </p:childTnLst>
                                </p:cTn>
                              </p:par>
                            </p:childTnLst>
                          </p:cTn>
                        </p:par>
                      </p:childTnLst>
                    </p:cTn>
                  </p:par>
                  <p:par>
                    <p:cTn id="178" fill="hold">
                      <p:stCondLst>
                        <p:cond delay="indefinite"/>
                      </p:stCondLst>
                      <p:childTnLst>
                        <p:par>
                          <p:cTn id="179" fill="hold">
                            <p:stCondLst>
                              <p:cond delay="0"/>
                            </p:stCondLst>
                            <p:childTnLst>
                              <p:par>
                                <p:cTn id="180" presetID="22" presetClass="entr" presetSubtype="4" fill="hold" grpId="0" nodeType="clickEffect">
                                  <p:stCondLst>
                                    <p:cond delay="0"/>
                                  </p:stCondLst>
                                  <p:childTnLst>
                                    <p:set>
                                      <p:cBhvr>
                                        <p:cTn id="181" dur="1" fill="hold">
                                          <p:stCondLst>
                                            <p:cond delay="0"/>
                                          </p:stCondLst>
                                        </p:cTn>
                                        <p:tgtEl>
                                          <p:spTgt spid="105"/>
                                        </p:tgtEl>
                                        <p:attrNameLst>
                                          <p:attrName>style.visibility</p:attrName>
                                        </p:attrNameLst>
                                      </p:cBhvr>
                                      <p:to>
                                        <p:strVal val="visible"/>
                                      </p:to>
                                    </p:set>
                                    <p:animEffect transition="in" filter="wipe(down)">
                                      <p:cBhvr>
                                        <p:cTn id="182" dur="500"/>
                                        <p:tgtEl>
                                          <p:spTgt spid="105"/>
                                        </p:tgtEl>
                                      </p:cBhvr>
                                    </p:animEffect>
                                  </p:childTnLst>
                                </p:cTn>
                              </p:par>
                            </p:childTnLst>
                          </p:cTn>
                        </p:par>
                      </p:childTnLst>
                    </p:cTn>
                  </p:par>
                  <p:par>
                    <p:cTn id="183" fill="hold">
                      <p:stCondLst>
                        <p:cond delay="indefinite"/>
                      </p:stCondLst>
                      <p:childTnLst>
                        <p:par>
                          <p:cTn id="184" fill="hold">
                            <p:stCondLst>
                              <p:cond delay="0"/>
                            </p:stCondLst>
                            <p:childTnLst>
                              <p:par>
                                <p:cTn id="185" presetID="22" presetClass="entr" presetSubtype="4" fill="hold" grpId="0" nodeType="clickEffect">
                                  <p:stCondLst>
                                    <p:cond delay="0"/>
                                  </p:stCondLst>
                                  <p:childTnLst>
                                    <p:set>
                                      <p:cBhvr>
                                        <p:cTn id="186" dur="1" fill="hold">
                                          <p:stCondLst>
                                            <p:cond delay="0"/>
                                          </p:stCondLst>
                                        </p:cTn>
                                        <p:tgtEl>
                                          <p:spTgt spid="106"/>
                                        </p:tgtEl>
                                        <p:attrNameLst>
                                          <p:attrName>style.visibility</p:attrName>
                                        </p:attrNameLst>
                                      </p:cBhvr>
                                      <p:to>
                                        <p:strVal val="visible"/>
                                      </p:to>
                                    </p:set>
                                    <p:animEffect transition="in" filter="wipe(down)">
                                      <p:cBhvr>
                                        <p:cTn id="187"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75" grpId="0"/>
      <p:bldP spid="76" grpId="0"/>
      <p:bldP spid="77" grpId="0"/>
      <p:bldP spid="78" grpId="0"/>
      <p:bldP spid="79" grpId="0"/>
      <p:bldP spid="80" grpId="0"/>
      <p:bldP spid="81" grpId="0"/>
      <p:bldP spid="82" grpId="0"/>
      <p:bldP spid="83" grpId="0"/>
      <p:bldP spid="84" grpId="0"/>
      <p:bldP spid="85" grpId="0"/>
      <p:bldP spid="86" grpId="0"/>
      <p:bldP spid="87" grpId="0"/>
      <p:bldP spid="88" grpId="0"/>
      <p:bldP spid="89" grpId="0"/>
      <p:bldP spid="90" grpId="0"/>
      <p:bldP spid="91" grpId="0"/>
      <p:bldP spid="92" grpId="0"/>
      <p:bldP spid="93" grpId="0"/>
      <p:bldP spid="94" grpId="0"/>
      <p:bldP spid="95" grpId="0"/>
      <p:bldP spid="96" grpId="0"/>
      <p:bldP spid="97" grpId="0"/>
      <p:bldP spid="98" grpId="0"/>
      <p:bldP spid="99" grpId="0"/>
      <p:bldP spid="100" grpId="0"/>
      <p:bldP spid="101" grpId="0"/>
      <p:bldP spid="102" grpId="0"/>
      <p:bldP spid="103" grpId="0"/>
      <p:bldP spid="104" grpId="0"/>
      <p:bldP spid="105" grpId="0"/>
      <p:bldP spid="10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77-077">
            <a:extLst>
              <a:ext uri="{FF2B5EF4-FFF2-40B4-BE49-F238E27FC236}">
                <a16:creationId xmlns:a16="http://schemas.microsoft.com/office/drawing/2014/main" id="{7525B131-EF8B-47B5-BB78-0CFBF845ADFC}"/>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مستطيل: زوايا مستديرة 3">
            <a:extLst>
              <a:ext uri="{FF2B5EF4-FFF2-40B4-BE49-F238E27FC236}">
                <a16:creationId xmlns:a16="http://schemas.microsoft.com/office/drawing/2014/main" id="{1EF311C7-C149-405F-B190-236A84B8B1FB}"/>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٧٧</a:t>
            </a:r>
          </a:p>
        </p:txBody>
      </p:sp>
    </p:spTree>
    <p:extLst>
      <p:ext uri="{BB962C8B-B14F-4D97-AF65-F5344CB8AC3E}">
        <p14:creationId xmlns:p14="http://schemas.microsoft.com/office/powerpoint/2010/main" val="12339145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78-078">
            <a:extLst>
              <a:ext uri="{FF2B5EF4-FFF2-40B4-BE49-F238E27FC236}">
                <a16:creationId xmlns:a16="http://schemas.microsoft.com/office/drawing/2014/main" id="{B6D131F9-CFDE-4708-A323-267E4F2FFD3B}"/>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4" name="مستطيل: زوايا مستديرة 3">
            <a:extLst>
              <a:ext uri="{FF2B5EF4-FFF2-40B4-BE49-F238E27FC236}">
                <a16:creationId xmlns:a16="http://schemas.microsoft.com/office/drawing/2014/main" id="{AA48F61D-F9F3-4BBE-A0FD-F38FD8A22BBE}"/>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٧٨</a:t>
            </a:r>
          </a:p>
        </p:txBody>
      </p:sp>
    </p:spTree>
    <p:extLst>
      <p:ext uri="{BB962C8B-B14F-4D97-AF65-F5344CB8AC3E}">
        <p14:creationId xmlns:p14="http://schemas.microsoft.com/office/powerpoint/2010/main" val="9694955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79-079">
            <a:extLst>
              <a:ext uri="{FF2B5EF4-FFF2-40B4-BE49-F238E27FC236}">
                <a16:creationId xmlns:a16="http://schemas.microsoft.com/office/drawing/2014/main" id="{C18AE7BF-F33B-4AB3-9E13-93767A6EB3A6}"/>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4" name="مستطيل 3">
            <a:extLst>
              <a:ext uri="{FF2B5EF4-FFF2-40B4-BE49-F238E27FC236}">
                <a16:creationId xmlns:a16="http://schemas.microsoft.com/office/drawing/2014/main" id="{84D61933-0179-42E9-AF39-C0342CF1CA6D}"/>
              </a:ext>
            </a:extLst>
          </p:cNvPr>
          <p:cNvSpPr/>
          <p:nvPr/>
        </p:nvSpPr>
        <p:spPr>
          <a:xfrm>
            <a:off x="7247822" y="2282371"/>
            <a:ext cx="288032" cy="288032"/>
          </a:xfrm>
          <a:prstGeom prst="rect">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ستطيل 4">
            <a:extLst>
              <a:ext uri="{FF2B5EF4-FFF2-40B4-BE49-F238E27FC236}">
                <a16:creationId xmlns:a16="http://schemas.microsoft.com/office/drawing/2014/main" id="{32BF3146-04A4-42FE-AC94-7937EB474CCC}"/>
              </a:ext>
            </a:extLst>
          </p:cNvPr>
          <p:cNvSpPr/>
          <p:nvPr/>
        </p:nvSpPr>
        <p:spPr>
          <a:xfrm>
            <a:off x="7247822" y="2994979"/>
            <a:ext cx="288032" cy="288032"/>
          </a:xfrm>
          <a:prstGeom prst="rect">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مستطيل 5">
            <a:extLst>
              <a:ext uri="{FF2B5EF4-FFF2-40B4-BE49-F238E27FC236}">
                <a16:creationId xmlns:a16="http://schemas.microsoft.com/office/drawing/2014/main" id="{D09855BA-CD00-4FA7-8CEA-91A61F453CFA}"/>
              </a:ext>
            </a:extLst>
          </p:cNvPr>
          <p:cNvSpPr/>
          <p:nvPr/>
        </p:nvSpPr>
        <p:spPr>
          <a:xfrm>
            <a:off x="7247822" y="3844132"/>
            <a:ext cx="288032" cy="288032"/>
          </a:xfrm>
          <a:prstGeom prst="rect">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ستطيل 6">
            <a:extLst>
              <a:ext uri="{FF2B5EF4-FFF2-40B4-BE49-F238E27FC236}">
                <a16:creationId xmlns:a16="http://schemas.microsoft.com/office/drawing/2014/main" id="{5166A509-7CEA-4454-AFCD-DB2CFBD16024}"/>
              </a:ext>
            </a:extLst>
          </p:cNvPr>
          <p:cNvSpPr/>
          <p:nvPr/>
        </p:nvSpPr>
        <p:spPr>
          <a:xfrm>
            <a:off x="7247822" y="4213881"/>
            <a:ext cx="288032" cy="288032"/>
          </a:xfrm>
          <a:prstGeom prst="rect">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id="{C05DA546-05FE-4E6F-BA3D-ED7AD3C43365}"/>
              </a:ext>
            </a:extLst>
          </p:cNvPr>
          <p:cNvSpPr/>
          <p:nvPr/>
        </p:nvSpPr>
        <p:spPr>
          <a:xfrm>
            <a:off x="7247822" y="4676986"/>
            <a:ext cx="288032" cy="288032"/>
          </a:xfrm>
          <a:prstGeom prst="rect">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زوايا مستديرة 8">
            <a:extLst>
              <a:ext uri="{FF2B5EF4-FFF2-40B4-BE49-F238E27FC236}">
                <a16:creationId xmlns:a16="http://schemas.microsoft.com/office/drawing/2014/main" id="{4F5F84AE-F342-4CBF-A96F-C5FE37F1A0F5}"/>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٧٩</a:t>
            </a:r>
          </a:p>
        </p:txBody>
      </p:sp>
    </p:spTree>
    <p:extLst>
      <p:ext uri="{BB962C8B-B14F-4D97-AF65-F5344CB8AC3E}">
        <p14:creationId xmlns:p14="http://schemas.microsoft.com/office/powerpoint/2010/main" val="242122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80-080">
            <a:extLst>
              <a:ext uri="{FF2B5EF4-FFF2-40B4-BE49-F238E27FC236}">
                <a16:creationId xmlns:a16="http://schemas.microsoft.com/office/drawing/2014/main" id="{42CEA6A7-99DA-484D-AD8A-42E783482BB1}"/>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4" name="مربع نص 3">
            <a:extLst>
              <a:ext uri="{FF2B5EF4-FFF2-40B4-BE49-F238E27FC236}">
                <a16:creationId xmlns:a16="http://schemas.microsoft.com/office/drawing/2014/main" id="{D5F6A60D-98B8-48ED-869D-3B22E52DF9E3}"/>
              </a:ext>
            </a:extLst>
          </p:cNvPr>
          <p:cNvSpPr txBox="1"/>
          <p:nvPr/>
        </p:nvSpPr>
        <p:spPr>
          <a:xfrm>
            <a:off x="1284052" y="1369221"/>
            <a:ext cx="6381344" cy="1938992"/>
          </a:xfrm>
          <a:prstGeom prst="rect">
            <a:avLst/>
          </a:prstGeom>
          <a:noFill/>
        </p:spPr>
        <p:txBody>
          <a:bodyPr wrap="square" rtlCol="1">
            <a:spAutoFit/>
          </a:bodyPr>
          <a:lstStyle/>
          <a:p>
            <a:pPr algn="ctr"/>
            <a:r>
              <a:rPr lang="ar-SA" sz="2400" b="1" dirty="0">
                <a:solidFill>
                  <a:srgbClr val="002060"/>
                </a:solidFill>
              </a:rPr>
              <a:t>المشكلة</a:t>
            </a:r>
            <a:r>
              <a:rPr lang="ar-SA" sz="2400" b="1" dirty="0">
                <a:solidFill>
                  <a:srgbClr val="FF0000"/>
                </a:solidFill>
              </a:rPr>
              <a:t> </a:t>
            </a:r>
          </a:p>
          <a:p>
            <a:pPr algn="r"/>
            <a:endParaRPr lang="ar-SA" sz="2400" b="1" dirty="0">
              <a:solidFill>
                <a:srgbClr val="FF0000"/>
              </a:solidFill>
            </a:endParaRPr>
          </a:p>
          <a:p>
            <a:pPr algn="r"/>
            <a:r>
              <a:rPr lang="ar-SA" sz="2400" b="1" dirty="0">
                <a:solidFill>
                  <a:srgbClr val="FF0000"/>
                </a:solidFill>
              </a:rPr>
              <a:t>الكتابة السريعة فتكون بعض الحروف متشابكة وغير مفهومة.</a:t>
            </a:r>
            <a:endParaRPr lang="ar-SA" sz="2400" b="1" dirty="0">
              <a:solidFill>
                <a:srgbClr val="002060"/>
              </a:solidFill>
            </a:endParaRPr>
          </a:p>
          <a:p>
            <a:pPr algn="r"/>
            <a:endParaRPr lang="ar-SA" sz="2400" b="1" dirty="0">
              <a:solidFill>
                <a:srgbClr val="FF0000"/>
              </a:solidFill>
            </a:endParaRPr>
          </a:p>
          <a:p>
            <a:pPr algn="r"/>
            <a:endParaRPr lang="ar-SA" sz="2400" b="1" dirty="0">
              <a:solidFill>
                <a:srgbClr val="FF0000"/>
              </a:solidFill>
            </a:endParaRPr>
          </a:p>
        </p:txBody>
      </p:sp>
      <p:sp>
        <p:nvSpPr>
          <p:cNvPr id="5" name="مربع نص 4">
            <a:extLst>
              <a:ext uri="{FF2B5EF4-FFF2-40B4-BE49-F238E27FC236}">
                <a16:creationId xmlns:a16="http://schemas.microsoft.com/office/drawing/2014/main" id="{F192167C-693B-450F-B095-DDA91511864B}"/>
              </a:ext>
            </a:extLst>
          </p:cNvPr>
          <p:cNvSpPr txBox="1"/>
          <p:nvPr/>
        </p:nvSpPr>
        <p:spPr>
          <a:xfrm>
            <a:off x="875489" y="2844832"/>
            <a:ext cx="6887183" cy="2677656"/>
          </a:xfrm>
          <a:prstGeom prst="rect">
            <a:avLst/>
          </a:prstGeom>
          <a:noFill/>
        </p:spPr>
        <p:txBody>
          <a:bodyPr wrap="square" rtlCol="1">
            <a:spAutoFit/>
          </a:bodyPr>
          <a:lstStyle/>
          <a:p>
            <a:pPr algn="r"/>
            <a:endParaRPr lang="ar-SA" sz="2400" b="1" dirty="0">
              <a:solidFill>
                <a:srgbClr val="FF0000"/>
              </a:solidFill>
            </a:endParaRPr>
          </a:p>
          <a:p>
            <a:pPr algn="ctr"/>
            <a:r>
              <a:rPr lang="ar-SA" sz="2400" b="1" dirty="0">
                <a:solidFill>
                  <a:srgbClr val="002060"/>
                </a:solidFill>
              </a:rPr>
              <a:t>الحل</a:t>
            </a:r>
          </a:p>
          <a:p>
            <a:pPr algn="r"/>
            <a:endParaRPr lang="ar-SA" sz="2400" b="1" dirty="0">
              <a:solidFill>
                <a:srgbClr val="FF0000"/>
              </a:solidFill>
            </a:endParaRPr>
          </a:p>
          <a:p>
            <a:pPr algn="r"/>
            <a:r>
              <a:rPr lang="ar-SA" sz="2400" b="1" dirty="0">
                <a:solidFill>
                  <a:srgbClr val="FF0000"/>
                </a:solidFill>
              </a:rPr>
              <a:t>1- تخصيص وقت لممارسة الكتابة يوميا لتطوير مهارة الكتابة.</a:t>
            </a:r>
          </a:p>
          <a:p>
            <a:pPr algn="r"/>
            <a:r>
              <a:rPr lang="ar-SA" sz="2400" b="1" dirty="0">
                <a:solidFill>
                  <a:srgbClr val="FF0000"/>
                </a:solidFill>
              </a:rPr>
              <a:t>٢- الكتابة بأسلوب الكتابة البطيئة.</a:t>
            </a:r>
          </a:p>
          <a:p>
            <a:pPr algn="r"/>
            <a:r>
              <a:rPr lang="ar-SA" sz="2400" b="1" dirty="0">
                <a:solidFill>
                  <a:srgbClr val="FF0000"/>
                </a:solidFill>
              </a:rPr>
              <a:t>۳- تجربة أقلام مختلفة أقلام جافة بدل السائلة قد يكون حبر القلم زائد ويسبب تشابك في الأحرف. </a:t>
            </a:r>
          </a:p>
        </p:txBody>
      </p:sp>
      <p:sp>
        <p:nvSpPr>
          <p:cNvPr id="6" name="مستطيل: زوايا مستديرة 5">
            <a:extLst>
              <a:ext uri="{FF2B5EF4-FFF2-40B4-BE49-F238E27FC236}">
                <a16:creationId xmlns:a16="http://schemas.microsoft.com/office/drawing/2014/main" id="{B464B6EE-6B57-4C75-9327-39151863DC00}"/>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٨٠</a:t>
            </a:r>
          </a:p>
        </p:txBody>
      </p:sp>
    </p:spTree>
    <p:extLst>
      <p:ext uri="{BB962C8B-B14F-4D97-AF65-F5344CB8AC3E}">
        <p14:creationId xmlns:p14="http://schemas.microsoft.com/office/powerpoint/2010/main" val="422202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id="{79C69B87-75C0-4CE8-912F-F58B5C59188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67161" y="0"/>
            <a:ext cx="7839746" cy="3429000"/>
          </a:xfrm>
          <a:prstGeom prst="rect">
            <a:avLst/>
          </a:prstGeom>
        </p:spPr>
      </p:pic>
      <p:pic>
        <p:nvPicPr>
          <p:cNvPr id="5" name="صورة 4">
            <a:extLst>
              <a:ext uri="{FF2B5EF4-FFF2-40B4-BE49-F238E27FC236}">
                <a16:creationId xmlns:a16="http://schemas.microsoft.com/office/drawing/2014/main" id="{0EAF62DD-644B-4147-B172-3DBC52B2352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0" y="1358153"/>
            <a:ext cx="9143999" cy="5499847"/>
          </a:xfrm>
          <a:prstGeom prst="rect">
            <a:avLst/>
          </a:prstGeom>
        </p:spPr>
      </p:pic>
      <p:sp>
        <p:nvSpPr>
          <p:cNvPr id="9" name="مستطيل 8">
            <a:extLst>
              <a:ext uri="{FF2B5EF4-FFF2-40B4-BE49-F238E27FC236}">
                <a16:creationId xmlns:a16="http://schemas.microsoft.com/office/drawing/2014/main" id="{2BB5D868-29C9-8E6D-7F74-0A1E3C2B371C}"/>
              </a:ext>
            </a:extLst>
          </p:cNvPr>
          <p:cNvSpPr/>
          <p:nvPr/>
        </p:nvSpPr>
        <p:spPr>
          <a:xfrm>
            <a:off x="437093" y="0"/>
            <a:ext cx="2090954" cy="22725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2" name="عمر بن الخطاب و رسول كسرى - الصف السادس">
            <a:hlinkClick r:id="" action="ppaction://media"/>
            <a:extLst>
              <a:ext uri="{FF2B5EF4-FFF2-40B4-BE49-F238E27FC236}">
                <a16:creationId xmlns:a16="http://schemas.microsoft.com/office/drawing/2014/main" id="{DD6B2A5B-86A1-4BDE-A2E0-29EBD3600EE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0677" y="209863"/>
            <a:ext cx="609600" cy="609600"/>
          </a:xfrm>
          <a:prstGeom prst="rect">
            <a:avLst/>
          </a:prstGeom>
        </p:spPr>
      </p:pic>
      <p:pic>
        <p:nvPicPr>
          <p:cNvPr id="3" name="ص عمر بن الخطاب و رسول كسرى13">
            <a:hlinkClick r:id="" action="ppaction://media"/>
            <a:extLst>
              <a:ext uri="{FF2B5EF4-FFF2-40B4-BE49-F238E27FC236}">
                <a16:creationId xmlns:a16="http://schemas.microsoft.com/office/drawing/2014/main" id="{408E4432-747B-448E-B767-4C223339046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00677" y="1476532"/>
            <a:ext cx="609600" cy="609600"/>
          </a:xfrm>
          <a:prstGeom prst="rect">
            <a:avLst/>
          </a:prstGeom>
        </p:spPr>
      </p:pic>
      <p:sp>
        <p:nvSpPr>
          <p:cNvPr id="6" name="مستطيل: زوايا مستديرة 5">
            <a:extLst>
              <a:ext uri="{FF2B5EF4-FFF2-40B4-BE49-F238E27FC236}">
                <a16:creationId xmlns:a16="http://schemas.microsoft.com/office/drawing/2014/main" id="{3DF61A22-8AF5-466A-9292-3FB65748612E}"/>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٨١</a:t>
            </a:r>
          </a:p>
        </p:txBody>
      </p:sp>
      <p:pic>
        <p:nvPicPr>
          <p:cNvPr id="11" name="صورة 10">
            <a:extLst>
              <a:ext uri="{FF2B5EF4-FFF2-40B4-BE49-F238E27FC236}">
                <a16:creationId xmlns:a16="http://schemas.microsoft.com/office/drawing/2014/main" id="{6300D772-52EF-809B-6DB4-D87A9413127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0" y="514663"/>
            <a:ext cx="957697" cy="3570238"/>
          </a:xfrm>
          <a:prstGeom prst="rect">
            <a:avLst/>
          </a:prstGeom>
        </p:spPr>
      </p:pic>
    </p:spTree>
    <p:extLst>
      <p:ext uri="{BB962C8B-B14F-4D97-AF65-F5344CB8AC3E}">
        <p14:creationId xmlns:p14="http://schemas.microsoft.com/office/powerpoint/2010/main" val="380692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2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31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82-082">
            <a:extLst>
              <a:ext uri="{FF2B5EF4-FFF2-40B4-BE49-F238E27FC236}">
                <a16:creationId xmlns:a16="http://schemas.microsoft.com/office/drawing/2014/main" id="{EFA3C1D7-1959-45DB-9B0D-D590D45F25E9}"/>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3999" cy="6858000"/>
          </a:xfrm>
          <a:prstGeom prst="rect">
            <a:avLst/>
          </a:prstGeom>
        </p:spPr>
      </p:pic>
      <p:sp>
        <p:nvSpPr>
          <p:cNvPr id="4" name="مربع نص 3">
            <a:extLst>
              <a:ext uri="{FF2B5EF4-FFF2-40B4-BE49-F238E27FC236}">
                <a16:creationId xmlns:a16="http://schemas.microsoft.com/office/drawing/2014/main" id="{C5D10BCF-6A7D-4CFF-A10F-C67933971AA0}"/>
              </a:ext>
            </a:extLst>
          </p:cNvPr>
          <p:cNvSpPr txBox="1"/>
          <p:nvPr/>
        </p:nvSpPr>
        <p:spPr>
          <a:xfrm>
            <a:off x="4888281" y="4900361"/>
            <a:ext cx="2520280" cy="584775"/>
          </a:xfrm>
          <a:prstGeom prst="rect">
            <a:avLst/>
          </a:prstGeom>
          <a:noFill/>
        </p:spPr>
        <p:txBody>
          <a:bodyPr wrap="square" rtlCol="1">
            <a:spAutoFit/>
          </a:bodyPr>
          <a:lstStyle/>
          <a:p>
            <a:r>
              <a:rPr lang="ar-SA" sz="3200" b="1" dirty="0">
                <a:solidFill>
                  <a:srgbClr val="FF0000"/>
                </a:solidFill>
              </a:rPr>
              <a:t>يحميها </a:t>
            </a:r>
          </a:p>
        </p:txBody>
      </p:sp>
      <p:sp>
        <p:nvSpPr>
          <p:cNvPr id="5" name="مربع نص 4">
            <a:extLst>
              <a:ext uri="{FF2B5EF4-FFF2-40B4-BE49-F238E27FC236}">
                <a16:creationId xmlns:a16="http://schemas.microsoft.com/office/drawing/2014/main" id="{D85F5EE5-6A2C-40A3-9EA4-9E891D67BA22}"/>
              </a:ext>
            </a:extLst>
          </p:cNvPr>
          <p:cNvSpPr txBox="1"/>
          <p:nvPr/>
        </p:nvSpPr>
        <p:spPr>
          <a:xfrm>
            <a:off x="5216888" y="5353178"/>
            <a:ext cx="2520280" cy="584775"/>
          </a:xfrm>
          <a:prstGeom prst="rect">
            <a:avLst/>
          </a:prstGeom>
          <a:noFill/>
        </p:spPr>
        <p:txBody>
          <a:bodyPr wrap="square" rtlCol="1">
            <a:spAutoFit/>
          </a:bodyPr>
          <a:lstStyle/>
          <a:p>
            <a:r>
              <a:rPr lang="ar-SA" sz="3200" b="1" dirty="0">
                <a:solidFill>
                  <a:srgbClr val="FF0000"/>
                </a:solidFill>
              </a:rPr>
              <a:t> أسمى</a:t>
            </a:r>
          </a:p>
        </p:txBody>
      </p:sp>
      <p:sp>
        <p:nvSpPr>
          <p:cNvPr id="6" name="مربع نص 5">
            <a:extLst>
              <a:ext uri="{FF2B5EF4-FFF2-40B4-BE49-F238E27FC236}">
                <a16:creationId xmlns:a16="http://schemas.microsoft.com/office/drawing/2014/main" id="{762E3F33-8F18-449C-940B-2E42FF1F3467}"/>
              </a:ext>
            </a:extLst>
          </p:cNvPr>
          <p:cNvSpPr txBox="1"/>
          <p:nvPr/>
        </p:nvSpPr>
        <p:spPr>
          <a:xfrm>
            <a:off x="5155737" y="5805994"/>
            <a:ext cx="2520280" cy="584775"/>
          </a:xfrm>
          <a:prstGeom prst="rect">
            <a:avLst/>
          </a:prstGeom>
          <a:noFill/>
        </p:spPr>
        <p:txBody>
          <a:bodyPr wrap="square" rtlCol="1">
            <a:spAutoFit/>
          </a:bodyPr>
          <a:lstStyle/>
          <a:p>
            <a:r>
              <a:rPr lang="ar-SA" sz="3200" b="1" dirty="0">
                <a:solidFill>
                  <a:srgbClr val="FF0000"/>
                </a:solidFill>
              </a:rPr>
              <a:t>الرعية</a:t>
            </a:r>
          </a:p>
        </p:txBody>
      </p:sp>
      <p:sp>
        <p:nvSpPr>
          <p:cNvPr id="7" name="مربع نص 6">
            <a:extLst>
              <a:ext uri="{FF2B5EF4-FFF2-40B4-BE49-F238E27FC236}">
                <a16:creationId xmlns:a16="http://schemas.microsoft.com/office/drawing/2014/main" id="{2864718E-BFCF-4578-A193-94ED63E3ABC0}"/>
              </a:ext>
            </a:extLst>
          </p:cNvPr>
          <p:cNvSpPr txBox="1"/>
          <p:nvPr/>
        </p:nvSpPr>
        <p:spPr>
          <a:xfrm>
            <a:off x="5278038" y="6237313"/>
            <a:ext cx="2520280" cy="584775"/>
          </a:xfrm>
          <a:prstGeom prst="rect">
            <a:avLst/>
          </a:prstGeom>
          <a:noFill/>
        </p:spPr>
        <p:txBody>
          <a:bodyPr wrap="square" rtlCol="1">
            <a:spAutoFit/>
          </a:bodyPr>
          <a:lstStyle/>
          <a:p>
            <a:r>
              <a:rPr lang="ar-SA" sz="3200" b="1" dirty="0" err="1">
                <a:solidFill>
                  <a:srgbClr val="FF0000"/>
                </a:solidFill>
              </a:rPr>
              <a:t>رأی</a:t>
            </a:r>
            <a:endParaRPr lang="ar-SA" sz="3200" b="1" dirty="0">
              <a:solidFill>
                <a:srgbClr val="FF0000"/>
              </a:solidFill>
            </a:endParaRPr>
          </a:p>
        </p:txBody>
      </p:sp>
      <p:sp>
        <p:nvSpPr>
          <p:cNvPr id="8" name="مستطيل: زوايا مستديرة 7">
            <a:extLst>
              <a:ext uri="{FF2B5EF4-FFF2-40B4-BE49-F238E27FC236}">
                <a16:creationId xmlns:a16="http://schemas.microsoft.com/office/drawing/2014/main" id="{88BD61CA-A1A3-48C8-8F37-DEB99C1E092B}"/>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٨٢</a:t>
            </a:r>
          </a:p>
        </p:txBody>
      </p:sp>
    </p:spTree>
    <p:extLst>
      <p:ext uri="{BB962C8B-B14F-4D97-AF65-F5344CB8AC3E}">
        <p14:creationId xmlns:p14="http://schemas.microsoft.com/office/powerpoint/2010/main" val="332164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E54D12DA-AC56-EFBC-44E5-BD703551BF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856275"/>
          </a:xfrm>
          <a:prstGeom prst="rect">
            <a:avLst/>
          </a:prstGeom>
        </p:spPr>
      </p:pic>
      <p:sp>
        <p:nvSpPr>
          <p:cNvPr id="4" name="مستطيل: زوايا مستديرة 3">
            <a:extLst>
              <a:ext uri="{FF2B5EF4-FFF2-40B4-BE49-F238E27FC236}">
                <a16:creationId xmlns:a16="http://schemas.microsoft.com/office/drawing/2014/main" id="{020025A2-04C5-93A2-DCDD-B5FD4058B596}"/>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١٧</a:t>
            </a:r>
          </a:p>
        </p:txBody>
      </p:sp>
      <p:sp>
        <p:nvSpPr>
          <p:cNvPr id="5" name="مربع نص 4">
            <a:extLst>
              <a:ext uri="{FF2B5EF4-FFF2-40B4-BE49-F238E27FC236}">
                <a16:creationId xmlns:a16="http://schemas.microsoft.com/office/drawing/2014/main" id="{C2AA3530-524E-3C72-CBB7-437054FF7C9C}"/>
              </a:ext>
            </a:extLst>
          </p:cNvPr>
          <p:cNvSpPr txBox="1"/>
          <p:nvPr/>
        </p:nvSpPr>
        <p:spPr>
          <a:xfrm>
            <a:off x="3403933" y="5794624"/>
            <a:ext cx="2010226" cy="461665"/>
          </a:xfrm>
          <a:prstGeom prst="rect">
            <a:avLst/>
          </a:prstGeom>
          <a:noFill/>
        </p:spPr>
        <p:txBody>
          <a:bodyPr wrap="square" rtlCol="1">
            <a:spAutoFit/>
          </a:bodyPr>
          <a:lstStyle/>
          <a:p>
            <a:pPr algn="r"/>
            <a:r>
              <a:rPr lang="ar-SA" sz="2400" b="1" dirty="0">
                <a:solidFill>
                  <a:srgbClr val="FF0000"/>
                </a:solidFill>
              </a:rPr>
              <a:t>الخيراتِ</a:t>
            </a:r>
            <a:endParaRPr lang="ar-SA" sz="2400" b="1" dirty="0">
              <a:solidFill>
                <a:srgbClr val="002060"/>
              </a:solidFill>
            </a:endParaRPr>
          </a:p>
        </p:txBody>
      </p:sp>
      <p:sp>
        <p:nvSpPr>
          <p:cNvPr id="6" name="مربع نص 5">
            <a:extLst>
              <a:ext uri="{FF2B5EF4-FFF2-40B4-BE49-F238E27FC236}">
                <a16:creationId xmlns:a16="http://schemas.microsoft.com/office/drawing/2014/main" id="{FD5FEA7D-AB05-977B-7849-985ED6E5E7BA}"/>
              </a:ext>
            </a:extLst>
          </p:cNvPr>
          <p:cNvSpPr txBox="1"/>
          <p:nvPr/>
        </p:nvSpPr>
        <p:spPr>
          <a:xfrm>
            <a:off x="3730173" y="6116243"/>
            <a:ext cx="2010226" cy="461665"/>
          </a:xfrm>
          <a:prstGeom prst="rect">
            <a:avLst/>
          </a:prstGeom>
          <a:noFill/>
        </p:spPr>
        <p:txBody>
          <a:bodyPr wrap="square" rtlCol="1">
            <a:spAutoFit/>
          </a:bodyPr>
          <a:lstStyle/>
          <a:p>
            <a:pPr algn="r"/>
            <a:r>
              <a:rPr lang="ar-SA" sz="2400" b="1" dirty="0">
                <a:solidFill>
                  <a:schemeClr val="tx1">
                    <a:lumMod val="95000"/>
                    <a:lumOff val="5000"/>
                  </a:schemeClr>
                </a:solidFill>
              </a:rPr>
              <a:t>المطالبُ</a:t>
            </a:r>
          </a:p>
        </p:txBody>
      </p:sp>
      <p:sp>
        <p:nvSpPr>
          <p:cNvPr id="7" name="مربع نص 6">
            <a:extLst>
              <a:ext uri="{FF2B5EF4-FFF2-40B4-BE49-F238E27FC236}">
                <a16:creationId xmlns:a16="http://schemas.microsoft.com/office/drawing/2014/main" id="{2BD56158-EC83-0765-ECFB-97C7B05481BB}"/>
              </a:ext>
            </a:extLst>
          </p:cNvPr>
          <p:cNvSpPr txBox="1"/>
          <p:nvPr/>
        </p:nvSpPr>
        <p:spPr>
          <a:xfrm>
            <a:off x="3906323" y="6396335"/>
            <a:ext cx="2010226" cy="461665"/>
          </a:xfrm>
          <a:prstGeom prst="rect">
            <a:avLst/>
          </a:prstGeom>
          <a:noFill/>
        </p:spPr>
        <p:txBody>
          <a:bodyPr wrap="square" rtlCol="1">
            <a:spAutoFit/>
          </a:bodyPr>
          <a:lstStyle/>
          <a:p>
            <a:pPr algn="r"/>
            <a:r>
              <a:rPr lang="ar-SA" sz="2400" b="1" dirty="0">
                <a:solidFill>
                  <a:srgbClr val="FF0000"/>
                </a:solidFill>
              </a:rPr>
              <a:t>قصيدة</a:t>
            </a:r>
            <a:endParaRPr lang="ar-SA" sz="2400" b="1" dirty="0">
              <a:solidFill>
                <a:srgbClr val="002060"/>
              </a:solidFill>
            </a:endParaRPr>
          </a:p>
        </p:txBody>
      </p:sp>
    </p:spTree>
    <p:extLst>
      <p:ext uri="{BB962C8B-B14F-4D97-AF65-F5344CB8AC3E}">
        <p14:creationId xmlns:p14="http://schemas.microsoft.com/office/powerpoint/2010/main" val="71107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83-083">
            <a:extLst>
              <a:ext uri="{FF2B5EF4-FFF2-40B4-BE49-F238E27FC236}">
                <a16:creationId xmlns:a16="http://schemas.microsoft.com/office/drawing/2014/main" id="{BA1B6CB0-0E41-4C6C-A419-461FC997CFFA}"/>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4" name="مربع نص 3">
            <a:extLst>
              <a:ext uri="{FF2B5EF4-FFF2-40B4-BE49-F238E27FC236}">
                <a16:creationId xmlns:a16="http://schemas.microsoft.com/office/drawing/2014/main" id="{A2199EA6-75DB-4330-971D-8CDD76D770A7}"/>
              </a:ext>
            </a:extLst>
          </p:cNvPr>
          <p:cNvSpPr txBox="1"/>
          <p:nvPr/>
        </p:nvSpPr>
        <p:spPr>
          <a:xfrm>
            <a:off x="5212079" y="1334201"/>
            <a:ext cx="1659271" cy="461665"/>
          </a:xfrm>
          <a:prstGeom prst="rect">
            <a:avLst/>
          </a:prstGeom>
          <a:noFill/>
        </p:spPr>
        <p:txBody>
          <a:bodyPr wrap="square" rtlCol="1">
            <a:spAutoFit/>
          </a:bodyPr>
          <a:lstStyle/>
          <a:p>
            <a:pPr algn="r"/>
            <a:r>
              <a:rPr lang="ar-SA" sz="2400" b="1" dirty="0">
                <a:solidFill>
                  <a:srgbClr val="FF0000"/>
                </a:solidFill>
              </a:rPr>
              <a:t>راع </a:t>
            </a:r>
          </a:p>
        </p:txBody>
      </p:sp>
      <p:sp>
        <p:nvSpPr>
          <p:cNvPr id="5" name="مربع نص 4">
            <a:extLst>
              <a:ext uri="{FF2B5EF4-FFF2-40B4-BE49-F238E27FC236}">
                <a16:creationId xmlns:a16="http://schemas.microsoft.com/office/drawing/2014/main" id="{255119F7-EE7A-477C-BC8A-CDAAA231FCB4}"/>
              </a:ext>
            </a:extLst>
          </p:cNvPr>
          <p:cNvSpPr txBox="1"/>
          <p:nvPr/>
        </p:nvSpPr>
        <p:spPr>
          <a:xfrm>
            <a:off x="2912729" y="1669481"/>
            <a:ext cx="1659271" cy="461665"/>
          </a:xfrm>
          <a:prstGeom prst="rect">
            <a:avLst/>
          </a:prstGeom>
          <a:noFill/>
        </p:spPr>
        <p:txBody>
          <a:bodyPr wrap="square" rtlCol="1">
            <a:spAutoFit/>
          </a:bodyPr>
          <a:lstStyle/>
          <a:p>
            <a:pPr algn="r"/>
            <a:r>
              <a:rPr lang="ar-SA" sz="2400" b="1" dirty="0">
                <a:solidFill>
                  <a:srgbClr val="FF0000"/>
                </a:solidFill>
              </a:rPr>
              <a:t>هانئة </a:t>
            </a:r>
          </a:p>
        </p:txBody>
      </p:sp>
      <p:sp>
        <p:nvSpPr>
          <p:cNvPr id="6" name="مربع نص 5">
            <a:extLst>
              <a:ext uri="{FF2B5EF4-FFF2-40B4-BE49-F238E27FC236}">
                <a16:creationId xmlns:a16="http://schemas.microsoft.com/office/drawing/2014/main" id="{57EE70FA-E034-468B-BB20-5CE4D90A78F2}"/>
              </a:ext>
            </a:extLst>
          </p:cNvPr>
          <p:cNvSpPr txBox="1"/>
          <p:nvPr/>
        </p:nvSpPr>
        <p:spPr>
          <a:xfrm>
            <a:off x="4998719" y="1989521"/>
            <a:ext cx="1659271" cy="461665"/>
          </a:xfrm>
          <a:prstGeom prst="rect">
            <a:avLst/>
          </a:prstGeom>
          <a:noFill/>
        </p:spPr>
        <p:txBody>
          <a:bodyPr wrap="square" rtlCol="1">
            <a:spAutoFit/>
          </a:bodyPr>
          <a:lstStyle/>
          <a:p>
            <a:pPr algn="r"/>
            <a:r>
              <a:rPr lang="ar-SA" sz="2400" b="1" dirty="0">
                <a:solidFill>
                  <a:srgbClr val="FF0000"/>
                </a:solidFill>
              </a:rPr>
              <a:t>الجلالة </a:t>
            </a:r>
          </a:p>
        </p:txBody>
      </p:sp>
      <p:sp>
        <p:nvSpPr>
          <p:cNvPr id="7" name="مربع نص 6">
            <a:extLst>
              <a:ext uri="{FF2B5EF4-FFF2-40B4-BE49-F238E27FC236}">
                <a16:creationId xmlns:a16="http://schemas.microsoft.com/office/drawing/2014/main" id="{ECBF65C2-5022-4DB1-9910-71F42A13D003}"/>
              </a:ext>
            </a:extLst>
          </p:cNvPr>
          <p:cNvSpPr txBox="1"/>
          <p:nvPr/>
        </p:nvSpPr>
        <p:spPr>
          <a:xfrm>
            <a:off x="4145282" y="2272162"/>
            <a:ext cx="1659271" cy="461665"/>
          </a:xfrm>
          <a:prstGeom prst="rect">
            <a:avLst/>
          </a:prstGeom>
          <a:noFill/>
        </p:spPr>
        <p:txBody>
          <a:bodyPr wrap="square" rtlCol="1">
            <a:spAutoFit/>
          </a:bodyPr>
          <a:lstStyle/>
          <a:p>
            <a:pPr algn="r"/>
            <a:r>
              <a:rPr lang="ar-SA" sz="2400" b="1" dirty="0">
                <a:solidFill>
                  <a:srgbClr val="FF0000"/>
                </a:solidFill>
              </a:rPr>
              <a:t>قرير العين </a:t>
            </a:r>
          </a:p>
        </p:txBody>
      </p:sp>
      <p:sp>
        <p:nvSpPr>
          <p:cNvPr id="8" name="مربع نص 7">
            <a:extLst>
              <a:ext uri="{FF2B5EF4-FFF2-40B4-BE49-F238E27FC236}">
                <a16:creationId xmlns:a16="http://schemas.microsoft.com/office/drawing/2014/main" id="{1BBBDF38-AC67-45D6-853D-4899D41B587C}"/>
              </a:ext>
            </a:extLst>
          </p:cNvPr>
          <p:cNvSpPr txBox="1"/>
          <p:nvPr/>
        </p:nvSpPr>
        <p:spPr>
          <a:xfrm>
            <a:off x="4291003" y="2615062"/>
            <a:ext cx="1659271" cy="461665"/>
          </a:xfrm>
          <a:prstGeom prst="rect">
            <a:avLst/>
          </a:prstGeom>
          <a:noFill/>
        </p:spPr>
        <p:txBody>
          <a:bodyPr wrap="square" rtlCol="1">
            <a:spAutoFit/>
          </a:bodyPr>
          <a:lstStyle/>
          <a:p>
            <a:pPr algn="r"/>
            <a:r>
              <a:rPr lang="ar-SA" sz="2400" b="1" dirty="0">
                <a:solidFill>
                  <a:srgbClr val="FF0000"/>
                </a:solidFill>
              </a:rPr>
              <a:t>الدوحة </a:t>
            </a:r>
          </a:p>
        </p:txBody>
      </p:sp>
      <p:sp>
        <p:nvSpPr>
          <p:cNvPr id="2" name="مستطيل: زوايا مستديرة 1">
            <a:extLst>
              <a:ext uri="{FF2B5EF4-FFF2-40B4-BE49-F238E27FC236}">
                <a16:creationId xmlns:a16="http://schemas.microsoft.com/office/drawing/2014/main" id="{F872976C-E155-4B62-8E0D-A10B3BAA61D1}"/>
              </a:ext>
            </a:extLst>
          </p:cNvPr>
          <p:cNvSpPr/>
          <p:nvPr/>
        </p:nvSpPr>
        <p:spPr>
          <a:xfrm>
            <a:off x="6492240" y="3762527"/>
            <a:ext cx="925830" cy="3429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زوايا مستديرة 8">
            <a:extLst>
              <a:ext uri="{FF2B5EF4-FFF2-40B4-BE49-F238E27FC236}">
                <a16:creationId xmlns:a16="http://schemas.microsoft.com/office/drawing/2014/main" id="{82C7B8AA-88E6-4673-BD8E-5FBFD0113323}"/>
              </a:ext>
            </a:extLst>
          </p:cNvPr>
          <p:cNvSpPr/>
          <p:nvPr/>
        </p:nvSpPr>
        <p:spPr>
          <a:xfrm>
            <a:off x="6635130" y="4345983"/>
            <a:ext cx="843900" cy="3429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مستطيل: زوايا مستديرة 9">
            <a:extLst>
              <a:ext uri="{FF2B5EF4-FFF2-40B4-BE49-F238E27FC236}">
                <a16:creationId xmlns:a16="http://schemas.microsoft.com/office/drawing/2014/main" id="{7ACDC3A4-21D2-4D4E-B15C-130356E4B65C}"/>
              </a:ext>
            </a:extLst>
          </p:cNvPr>
          <p:cNvSpPr/>
          <p:nvPr/>
        </p:nvSpPr>
        <p:spPr>
          <a:xfrm>
            <a:off x="4145281" y="4948839"/>
            <a:ext cx="853437" cy="3429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مربع نص 10">
            <a:extLst>
              <a:ext uri="{FF2B5EF4-FFF2-40B4-BE49-F238E27FC236}">
                <a16:creationId xmlns:a16="http://schemas.microsoft.com/office/drawing/2014/main" id="{A2A05F13-4458-406A-870B-573C49445054}"/>
              </a:ext>
            </a:extLst>
          </p:cNvPr>
          <p:cNvSpPr txBox="1"/>
          <p:nvPr/>
        </p:nvSpPr>
        <p:spPr>
          <a:xfrm>
            <a:off x="5212077" y="5733652"/>
            <a:ext cx="1659271" cy="461665"/>
          </a:xfrm>
          <a:prstGeom prst="rect">
            <a:avLst/>
          </a:prstGeom>
          <a:noFill/>
        </p:spPr>
        <p:txBody>
          <a:bodyPr wrap="square" rtlCol="1">
            <a:spAutoFit/>
          </a:bodyPr>
          <a:lstStyle/>
          <a:p>
            <a:pPr algn="r"/>
            <a:r>
              <a:rPr lang="ar-SA" sz="2400" b="1" dirty="0">
                <a:solidFill>
                  <a:srgbClr val="FF0000"/>
                </a:solidFill>
              </a:rPr>
              <a:t>يفنيها </a:t>
            </a:r>
          </a:p>
        </p:txBody>
      </p:sp>
      <p:sp>
        <p:nvSpPr>
          <p:cNvPr id="12" name="مربع نص 11">
            <a:extLst>
              <a:ext uri="{FF2B5EF4-FFF2-40B4-BE49-F238E27FC236}">
                <a16:creationId xmlns:a16="http://schemas.microsoft.com/office/drawing/2014/main" id="{5ED990B6-0EE1-4259-A6BC-B84762CEAFAE}"/>
              </a:ext>
            </a:extLst>
          </p:cNvPr>
          <p:cNvSpPr txBox="1"/>
          <p:nvPr/>
        </p:nvSpPr>
        <p:spPr>
          <a:xfrm>
            <a:off x="5212078" y="6037973"/>
            <a:ext cx="1659271" cy="461665"/>
          </a:xfrm>
          <a:prstGeom prst="rect">
            <a:avLst/>
          </a:prstGeom>
          <a:noFill/>
        </p:spPr>
        <p:txBody>
          <a:bodyPr wrap="square" rtlCol="1">
            <a:spAutoFit/>
          </a:bodyPr>
          <a:lstStyle/>
          <a:p>
            <a:pPr algn="r"/>
            <a:r>
              <a:rPr lang="ar-SA" sz="2400" b="1" dirty="0">
                <a:solidFill>
                  <a:srgbClr val="FF0000"/>
                </a:solidFill>
              </a:rPr>
              <a:t>عامة الناس </a:t>
            </a:r>
          </a:p>
        </p:txBody>
      </p:sp>
      <p:sp>
        <p:nvSpPr>
          <p:cNvPr id="13" name="مربع نص 12">
            <a:extLst>
              <a:ext uri="{FF2B5EF4-FFF2-40B4-BE49-F238E27FC236}">
                <a16:creationId xmlns:a16="http://schemas.microsoft.com/office/drawing/2014/main" id="{BBE79101-DF92-442A-A059-532DEB550182}"/>
              </a:ext>
            </a:extLst>
          </p:cNvPr>
          <p:cNvSpPr txBox="1"/>
          <p:nvPr/>
        </p:nvSpPr>
        <p:spPr>
          <a:xfrm>
            <a:off x="5212078" y="6322367"/>
            <a:ext cx="1659271" cy="461665"/>
          </a:xfrm>
          <a:prstGeom prst="rect">
            <a:avLst/>
          </a:prstGeom>
          <a:noFill/>
        </p:spPr>
        <p:txBody>
          <a:bodyPr wrap="square" rtlCol="1">
            <a:spAutoFit/>
          </a:bodyPr>
          <a:lstStyle/>
          <a:p>
            <a:pPr algn="r"/>
            <a:r>
              <a:rPr lang="ar-SA" sz="2400" b="1" dirty="0">
                <a:solidFill>
                  <a:srgbClr val="FF0000"/>
                </a:solidFill>
              </a:rPr>
              <a:t>أعلى</a:t>
            </a:r>
          </a:p>
        </p:txBody>
      </p:sp>
      <p:sp>
        <p:nvSpPr>
          <p:cNvPr id="14" name="مستطيل: زوايا مستديرة 13">
            <a:extLst>
              <a:ext uri="{FF2B5EF4-FFF2-40B4-BE49-F238E27FC236}">
                <a16:creationId xmlns:a16="http://schemas.microsoft.com/office/drawing/2014/main" id="{59F91C31-30AB-42FD-B997-785C29ADF2AC}"/>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٨٣</a:t>
            </a:r>
          </a:p>
        </p:txBody>
      </p:sp>
    </p:spTree>
    <p:extLst>
      <p:ext uri="{BB962C8B-B14F-4D97-AF65-F5344CB8AC3E}">
        <p14:creationId xmlns:p14="http://schemas.microsoft.com/office/powerpoint/2010/main" val="323587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down)">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2" grpId="0" animBg="1"/>
      <p:bldP spid="9" grpId="0" animBg="1"/>
      <p:bldP spid="10" grpId="0" animBg="1"/>
      <p:bldP spid="11" grpId="0"/>
      <p:bldP spid="12" grpId="0"/>
      <p:bldP spid="1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84-084">
            <a:extLst>
              <a:ext uri="{FF2B5EF4-FFF2-40B4-BE49-F238E27FC236}">
                <a16:creationId xmlns:a16="http://schemas.microsoft.com/office/drawing/2014/main" id="{0688548B-65F8-45D2-BB0F-473B701353BC}"/>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مربع نص 3">
            <a:extLst>
              <a:ext uri="{FF2B5EF4-FFF2-40B4-BE49-F238E27FC236}">
                <a16:creationId xmlns:a16="http://schemas.microsoft.com/office/drawing/2014/main" id="{E62E9B89-68F4-4E74-93FE-B555BE8F1D7D}"/>
              </a:ext>
            </a:extLst>
          </p:cNvPr>
          <p:cNvSpPr txBox="1"/>
          <p:nvPr/>
        </p:nvSpPr>
        <p:spPr>
          <a:xfrm>
            <a:off x="434341" y="830182"/>
            <a:ext cx="7168528" cy="461665"/>
          </a:xfrm>
          <a:prstGeom prst="rect">
            <a:avLst/>
          </a:prstGeom>
          <a:noFill/>
        </p:spPr>
        <p:txBody>
          <a:bodyPr wrap="square" rtlCol="1">
            <a:spAutoFit/>
          </a:bodyPr>
          <a:lstStyle/>
          <a:p>
            <a:pPr algn="r"/>
            <a:r>
              <a:rPr lang="ar-SA" sz="2400" b="1" dirty="0">
                <a:solidFill>
                  <a:srgbClr val="FF0000"/>
                </a:solidFill>
              </a:rPr>
              <a:t>رؤية عمر بن الخطاب مستلقيا تحت ظل شجرة خاليا من الحراسة </a:t>
            </a:r>
          </a:p>
        </p:txBody>
      </p:sp>
      <p:sp>
        <p:nvSpPr>
          <p:cNvPr id="5" name="مربع نص 4">
            <a:extLst>
              <a:ext uri="{FF2B5EF4-FFF2-40B4-BE49-F238E27FC236}">
                <a16:creationId xmlns:a16="http://schemas.microsoft.com/office/drawing/2014/main" id="{2AF02678-DC4B-4D67-81A0-99E9DB0EEAB0}"/>
              </a:ext>
            </a:extLst>
          </p:cNvPr>
          <p:cNvSpPr txBox="1"/>
          <p:nvPr/>
        </p:nvSpPr>
        <p:spPr>
          <a:xfrm>
            <a:off x="1211580" y="1527412"/>
            <a:ext cx="6391289" cy="461665"/>
          </a:xfrm>
          <a:prstGeom prst="rect">
            <a:avLst/>
          </a:prstGeom>
          <a:noFill/>
        </p:spPr>
        <p:txBody>
          <a:bodyPr wrap="square" rtlCol="1">
            <a:spAutoFit/>
          </a:bodyPr>
          <a:lstStyle/>
          <a:p>
            <a:pPr algn="r"/>
            <a:r>
              <a:rPr lang="ar-SA" sz="2400" b="1" dirty="0">
                <a:solidFill>
                  <a:srgbClr val="FF0000"/>
                </a:solidFill>
              </a:rPr>
              <a:t>يعيشون في قصر تحفهم الحاشية والجند والحرس </a:t>
            </a:r>
          </a:p>
        </p:txBody>
      </p:sp>
      <p:sp>
        <p:nvSpPr>
          <p:cNvPr id="6" name="مربع نص 5">
            <a:extLst>
              <a:ext uri="{FF2B5EF4-FFF2-40B4-BE49-F238E27FC236}">
                <a16:creationId xmlns:a16="http://schemas.microsoft.com/office/drawing/2014/main" id="{D1411B08-3E1B-4DD9-B7E1-ACF57E9ECE24}"/>
              </a:ext>
            </a:extLst>
          </p:cNvPr>
          <p:cNvSpPr txBox="1"/>
          <p:nvPr/>
        </p:nvSpPr>
        <p:spPr>
          <a:xfrm>
            <a:off x="674370" y="2254467"/>
            <a:ext cx="6928499" cy="461665"/>
          </a:xfrm>
          <a:prstGeom prst="rect">
            <a:avLst/>
          </a:prstGeom>
          <a:noFill/>
        </p:spPr>
        <p:txBody>
          <a:bodyPr wrap="square" rtlCol="1">
            <a:spAutoFit/>
          </a:bodyPr>
          <a:lstStyle/>
          <a:p>
            <a:pPr algn="r"/>
            <a:r>
              <a:rPr lang="ar-SA" sz="2400" b="1" dirty="0">
                <a:solidFill>
                  <a:srgbClr val="FF0000"/>
                </a:solidFill>
              </a:rPr>
              <a:t>لحمايتهم وحراستهم والدفاع عنهم لو تعرضوا لخطر </a:t>
            </a:r>
          </a:p>
        </p:txBody>
      </p:sp>
      <p:sp>
        <p:nvSpPr>
          <p:cNvPr id="7" name="مربع نص 6">
            <a:extLst>
              <a:ext uri="{FF2B5EF4-FFF2-40B4-BE49-F238E27FC236}">
                <a16:creationId xmlns:a16="http://schemas.microsoft.com/office/drawing/2014/main" id="{9DBA49EB-3531-4BEE-9223-F7E9C16A949C}"/>
              </a:ext>
            </a:extLst>
          </p:cNvPr>
          <p:cNvSpPr txBox="1"/>
          <p:nvPr/>
        </p:nvSpPr>
        <p:spPr>
          <a:xfrm>
            <a:off x="4572000" y="2951697"/>
            <a:ext cx="3030869" cy="461665"/>
          </a:xfrm>
          <a:prstGeom prst="rect">
            <a:avLst/>
          </a:prstGeom>
          <a:noFill/>
        </p:spPr>
        <p:txBody>
          <a:bodyPr wrap="square" rtlCol="1">
            <a:spAutoFit/>
          </a:bodyPr>
          <a:lstStyle/>
          <a:p>
            <a:pPr algn="r"/>
            <a:r>
              <a:rPr lang="ar-SA" sz="2400" b="1" dirty="0">
                <a:solidFill>
                  <a:srgbClr val="FF0000"/>
                </a:solidFill>
              </a:rPr>
              <a:t>لأنه نشر العدل بين الناس</a:t>
            </a:r>
          </a:p>
        </p:txBody>
      </p:sp>
      <p:sp>
        <p:nvSpPr>
          <p:cNvPr id="8" name="مربع نص 7">
            <a:extLst>
              <a:ext uri="{FF2B5EF4-FFF2-40B4-BE49-F238E27FC236}">
                <a16:creationId xmlns:a16="http://schemas.microsoft.com/office/drawing/2014/main" id="{BDE13900-C605-483B-8E3F-3B05324D906F}"/>
              </a:ext>
            </a:extLst>
          </p:cNvPr>
          <p:cNvSpPr txBox="1"/>
          <p:nvPr/>
        </p:nvSpPr>
        <p:spPr>
          <a:xfrm>
            <a:off x="2289810" y="4207618"/>
            <a:ext cx="3030869" cy="461665"/>
          </a:xfrm>
          <a:prstGeom prst="rect">
            <a:avLst/>
          </a:prstGeom>
          <a:noFill/>
        </p:spPr>
        <p:txBody>
          <a:bodyPr wrap="square" rtlCol="1">
            <a:spAutoFit/>
          </a:bodyPr>
          <a:lstStyle/>
          <a:p>
            <a:pPr algn="r"/>
            <a:r>
              <a:rPr lang="ar-SA" sz="2400" b="1" dirty="0">
                <a:solidFill>
                  <a:srgbClr val="FF0000"/>
                </a:solidFill>
              </a:rPr>
              <a:t>التواضع والعدل</a:t>
            </a:r>
          </a:p>
        </p:txBody>
      </p:sp>
      <p:sp>
        <p:nvSpPr>
          <p:cNvPr id="9" name="مربع نص 8">
            <a:extLst>
              <a:ext uri="{FF2B5EF4-FFF2-40B4-BE49-F238E27FC236}">
                <a16:creationId xmlns:a16="http://schemas.microsoft.com/office/drawing/2014/main" id="{EE7A077F-A173-4619-A549-A52A5DDE07DA}"/>
              </a:ext>
            </a:extLst>
          </p:cNvPr>
          <p:cNvSpPr txBox="1"/>
          <p:nvPr/>
        </p:nvSpPr>
        <p:spPr>
          <a:xfrm>
            <a:off x="2152650" y="4917656"/>
            <a:ext cx="3030869" cy="461665"/>
          </a:xfrm>
          <a:prstGeom prst="rect">
            <a:avLst/>
          </a:prstGeom>
          <a:noFill/>
        </p:spPr>
        <p:txBody>
          <a:bodyPr wrap="square" rtlCol="1">
            <a:spAutoFit/>
          </a:bodyPr>
          <a:lstStyle/>
          <a:p>
            <a:pPr algn="r"/>
            <a:r>
              <a:rPr lang="ar-SA" sz="2400" b="1" dirty="0">
                <a:solidFill>
                  <a:srgbClr val="FF0000"/>
                </a:solidFill>
              </a:rPr>
              <a:t>شهادة الحق</a:t>
            </a:r>
          </a:p>
        </p:txBody>
      </p:sp>
      <p:sp>
        <p:nvSpPr>
          <p:cNvPr id="10" name="مربع نص 9">
            <a:extLst>
              <a:ext uri="{FF2B5EF4-FFF2-40B4-BE49-F238E27FC236}">
                <a16:creationId xmlns:a16="http://schemas.microsoft.com/office/drawing/2014/main" id="{09B10A11-47D8-4D5C-B643-BE22DED69CE6}"/>
              </a:ext>
            </a:extLst>
          </p:cNvPr>
          <p:cNvSpPr txBox="1"/>
          <p:nvPr/>
        </p:nvSpPr>
        <p:spPr>
          <a:xfrm>
            <a:off x="4407224" y="6386972"/>
            <a:ext cx="3030869" cy="461665"/>
          </a:xfrm>
          <a:prstGeom prst="rect">
            <a:avLst/>
          </a:prstGeom>
          <a:noFill/>
        </p:spPr>
        <p:txBody>
          <a:bodyPr wrap="square" rtlCol="1">
            <a:spAutoFit/>
          </a:bodyPr>
          <a:lstStyle/>
          <a:p>
            <a:pPr algn="r"/>
            <a:r>
              <a:rPr lang="ar-SA" sz="2400" b="1" dirty="0">
                <a:solidFill>
                  <a:srgbClr val="FF0000"/>
                </a:solidFill>
              </a:rPr>
              <a:t>البيت الأخير</a:t>
            </a:r>
          </a:p>
        </p:txBody>
      </p:sp>
      <p:sp>
        <p:nvSpPr>
          <p:cNvPr id="11" name="مستطيل: زوايا مستديرة 10">
            <a:extLst>
              <a:ext uri="{FF2B5EF4-FFF2-40B4-BE49-F238E27FC236}">
                <a16:creationId xmlns:a16="http://schemas.microsoft.com/office/drawing/2014/main" id="{E9DD0884-5D18-47D7-AF4C-280844F9E00F}"/>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٨٤</a:t>
            </a:r>
          </a:p>
        </p:txBody>
      </p:sp>
    </p:spTree>
    <p:extLst>
      <p:ext uri="{BB962C8B-B14F-4D97-AF65-F5344CB8AC3E}">
        <p14:creationId xmlns:p14="http://schemas.microsoft.com/office/powerpoint/2010/main" val="386967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85-085">
            <a:extLst>
              <a:ext uri="{FF2B5EF4-FFF2-40B4-BE49-F238E27FC236}">
                <a16:creationId xmlns:a16="http://schemas.microsoft.com/office/drawing/2014/main" id="{59CB6E47-F45B-40D9-B219-7AFA03739CC9}"/>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4" name="مربع نص 3">
            <a:extLst>
              <a:ext uri="{FF2B5EF4-FFF2-40B4-BE49-F238E27FC236}">
                <a16:creationId xmlns:a16="http://schemas.microsoft.com/office/drawing/2014/main" id="{962A333E-7771-438D-9F6D-C06F9B9D7EA2}"/>
              </a:ext>
            </a:extLst>
          </p:cNvPr>
          <p:cNvSpPr txBox="1"/>
          <p:nvPr/>
        </p:nvSpPr>
        <p:spPr>
          <a:xfrm>
            <a:off x="491490" y="802857"/>
            <a:ext cx="7280910" cy="400110"/>
          </a:xfrm>
          <a:prstGeom prst="rect">
            <a:avLst/>
          </a:prstGeom>
          <a:noFill/>
        </p:spPr>
        <p:txBody>
          <a:bodyPr wrap="square" rtlCol="1">
            <a:spAutoFit/>
          </a:bodyPr>
          <a:lstStyle/>
          <a:p>
            <a:pPr algn="r"/>
            <a:r>
              <a:rPr lang="ar-SA" sz="2000" b="1" dirty="0">
                <a:solidFill>
                  <a:schemeClr val="accent1">
                    <a:lumMod val="50000"/>
                  </a:schemeClr>
                </a:solidFill>
              </a:rPr>
              <a:t>الشعر : </a:t>
            </a:r>
            <a:r>
              <a:rPr lang="ar-SA" sz="2000" b="1" dirty="0">
                <a:solidFill>
                  <a:srgbClr val="FF0000"/>
                </a:solidFill>
              </a:rPr>
              <a:t>كلمات تعتمد على القافية في نهاية الجملة، ويتكون الشعر من عدد من الأبيات</a:t>
            </a:r>
          </a:p>
        </p:txBody>
      </p:sp>
      <p:sp>
        <p:nvSpPr>
          <p:cNvPr id="5" name="مربع نص 4">
            <a:extLst>
              <a:ext uri="{FF2B5EF4-FFF2-40B4-BE49-F238E27FC236}">
                <a16:creationId xmlns:a16="http://schemas.microsoft.com/office/drawing/2014/main" id="{20BC65C5-5BB1-41FB-8D9C-C97E670AD67E}"/>
              </a:ext>
            </a:extLst>
          </p:cNvPr>
          <p:cNvSpPr txBox="1"/>
          <p:nvPr/>
        </p:nvSpPr>
        <p:spPr>
          <a:xfrm>
            <a:off x="923911" y="1202967"/>
            <a:ext cx="6848489" cy="400110"/>
          </a:xfrm>
          <a:prstGeom prst="rect">
            <a:avLst/>
          </a:prstGeom>
          <a:noFill/>
        </p:spPr>
        <p:txBody>
          <a:bodyPr wrap="square" rtlCol="1">
            <a:spAutoFit/>
          </a:bodyPr>
          <a:lstStyle/>
          <a:p>
            <a:pPr algn="r"/>
            <a:r>
              <a:rPr lang="ar-SA" sz="2000" b="1" dirty="0">
                <a:solidFill>
                  <a:schemeClr val="accent1">
                    <a:lumMod val="50000"/>
                  </a:schemeClr>
                </a:solidFill>
              </a:rPr>
              <a:t>النثر : </a:t>
            </a:r>
            <a:r>
              <a:rPr lang="ar-SA" sz="2000" b="1" dirty="0">
                <a:solidFill>
                  <a:srgbClr val="FF0000"/>
                </a:solidFill>
              </a:rPr>
              <a:t>هو الكلام العادي الذي يستخدمه الأشخاص في التعبير</a:t>
            </a:r>
          </a:p>
        </p:txBody>
      </p:sp>
      <p:sp>
        <p:nvSpPr>
          <p:cNvPr id="6" name="مربع نص 5">
            <a:extLst>
              <a:ext uri="{FF2B5EF4-FFF2-40B4-BE49-F238E27FC236}">
                <a16:creationId xmlns:a16="http://schemas.microsoft.com/office/drawing/2014/main" id="{C7593777-BE5B-4AD3-9042-660DD3AC6E7B}"/>
              </a:ext>
            </a:extLst>
          </p:cNvPr>
          <p:cNvSpPr txBox="1"/>
          <p:nvPr/>
        </p:nvSpPr>
        <p:spPr>
          <a:xfrm>
            <a:off x="1555425" y="1866027"/>
            <a:ext cx="6033149" cy="1569660"/>
          </a:xfrm>
          <a:prstGeom prst="rect">
            <a:avLst/>
          </a:prstGeom>
          <a:noFill/>
        </p:spPr>
        <p:txBody>
          <a:bodyPr wrap="square" rtlCol="1">
            <a:spAutoFit/>
          </a:bodyPr>
          <a:lstStyle/>
          <a:p>
            <a:pPr algn="r"/>
            <a:r>
              <a:rPr lang="ar-SA" sz="2400" b="1" dirty="0">
                <a:solidFill>
                  <a:schemeClr val="accent1">
                    <a:lumMod val="50000"/>
                  </a:schemeClr>
                </a:solidFill>
              </a:rPr>
              <a:t>وصل رسول كسرى ملك الفرس إلى </a:t>
            </a:r>
            <a:r>
              <a:rPr lang="ar-SA" sz="2400" b="1">
                <a:solidFill>
                  <a:schemeClr val="accent1">
                    <a:lumMod val="50000"/>
                  </a:schemeClr>
                </a:solidFill>
              </a:rPr>
              <a:t>المدينة المنورة </a:t>
            </a:r>
            <a:r>
              <a:rPr lang="ar-SA" sz="2400" b="1" dirty="0">
                <a:solidFill>
                  <a:schemeClr val="accent1">
                    <a:lumMod val="50000"/>
                  </a:schemeClr>
                </a:solidFill>
              </a:rPr>
              <a:t>وهو يأمل أن يرى الخليفة عمر بن الخطاب رضي الله عنه في قصر منيف ولكنه وجده نائما تحت ظل الشجرة فأعجب به وقال :عدلت فأمنت فنمت.</a:t>
            </a:r>
            <a:endParaRPr lang="ar-SA" sz="2400" b="1" dirty="0">
              <a:solidFill>
                <a:srgbClr val="FF0000"/>
              </a:solidFill>
            </a:endParaRPr>
          </a:p>
        </p:txBody>
      </p:sp>
      <p:sp>
        <p:nvSpPr>
          <p:cNvPr id="7" name="مربع نص 6">
            <a:extLst>
              <a:ext uri="{FF2B5EF4-FFF2-40B4-BE49-F238E27FC236}">
                <a16:creationId xmlns:a16="http://schemas.microsoft.com/office/drawing/2014/main" id="{38BAE6F1-8729-4805-8D51-9156C4389338}"/>
              </a:ext>
            </a:extLst>
          </p:cNvPr>
          <p:cNvSpPr txBox="1"/>
          <p:nvPr/>
        </p:nvSpPr>
        <p:spPr>
          <a:xfrm>
            <a:off x="367650" y="5029371"/>
            <a:ext cx="6848489" cy="400110"/>
          </a:xfrm>
          <a:prstGeom prst="rect">
            <a:avLst/>
          </a:prstGeom>
          <a:noFill/>
        </p:spPr>
        <p:txBody>
          <a:bodyPr wrap="square" rtlCol="1">
            <a:spAutoFit/>
          </a:bodyPr>
          <a:lstStyle/>
          <a:p>
            <a:pPr algn="r"/>
            <a:r>
              <a:rPr lang="ar-SA" sz="2000" b="1" dirty="0">
                <a:solidFill>
                  <a:srgbClr val="FF0000"/>
                </a:solidFill>
              </a:rPr>
              <a:t>فهان في عينه ما كان يكبره      من الأكاسر والدنيا بأيديها</a:t>
            </a:r>
          </a:p>
        </p:txBody>
      </p:sp>
      <p:sp>
        <p:nvSpPr>
          <p:cNvPr id="8" name="مربع نص 7">
            <a:extLst>
              <a:ext uri="{FF2B5EF4-FFF2-40B4-BE49-F238E27FC236}">
                <a16:creationId xmlns:a16="http://schemas.microsoft.com/office/drawing/2014/main" id="{77A8BA82-0FBC-4F0E-90BC-98F22D3A23E5}"/>
              </a:ext>
            </a:extLst>
          </p:cNvPr>
          <p:cNvSpPr txBox="1"/>
          <p:nvPr/>
        </p:nvSpPr>
        <p:spPr>
          <a:xfrm>
            <a:off x="367650" y="5597883"/>
            <a:ext cx="6848489" cy="400110"/>
          </a:xfrm>
          <a:prstGeom prst="rect">
            <a:avLst/>
          </a:prstGeom>
          <a:noFill/>
        </p:spPr>
        <p:txBody>
          <a:bodyPr wrap="square" rtlCol="1">
            <a:spAutoFit/>
          </a:bodyPr>
          <a:lstStyle/>
          <a:p>
            <a:pPr algn="r"/>
            <a:r>
              <a:rPr lang="ar-SA" sz="2000" b="1" dirty="0">
                <a:solidFill>
                  <a:srgbClr val="FF0000"/>
                </a:solidFill>
              </a:rPr>
              <a:t>أمنت لما أقمت العدل بينهم        فنمت نوم قرير العين </a:t>
            </a:r>
            <a:r>
              <a:rPr lang="ar-SA" sz="2000" b="1" dirty="0" err="1">
                <a:solidFill>
                  <a:srgbClr val="FF0000"/>
                </a:solidFill>
              </a:rPr>
              <a:t>هانيها</a:t>
            </a:r>
            <a:endParaRPr lang="ar-SA" sz="2000" b="1" dirty="0">
              <a:solidFill>
                <a:srgbClr val="FF0000"/>
              </a:solidFill>
            </a:endParaRPr>
          </a:p>
        </p:txBody>
      </p:sp>
      <p:sp>
        <p:nvSpPr>
          <p:cNvPr id="9" name="مربع نص 8">
            <a:extLst>
              <a:ext uri="{FF2B5EF4-FFF2-40B4-BE49-F238E27FC236}">
                <a16:creationId xmlns:a16="http://schemas.microsoft.com/office/drawing/2014/main" id="{740588DE-0712-4AAC-B5A4-7F3A82EDD111}"/>
              </a:ext>
            </a:extLst>
          </p:cNvPr>
          <p:cNvSpPr txBox="1"/>
          <p:nvPr/>
        </p:nvSpPr>
        <p:spPr>
          <a:xfrm>
            <a:off x="367651" y="6457890"/>
            <a:ext cx="6848489" cy="400110"/>
          </a:xfrm>
          <a:prstGeom prst="rect">
            <a:avLst/>
          </a:prstGeom>
          <a:noFill/>
        </p:spPr>
        <p:txBody>
          <a:bodyPr wrap="square" rtlCol="1">
            <a:spAutoFit/>
          </a:bodyPr>
          <a:lstStyle/>
          <a:p>
            <a:pPr algn="r"/>
            <a:r>
              <a:rPr lang="ar-SA" sz="2000" b="1" dirty="0">
                <a:solidFill>
                  <a:srgbClr val="FF0000"/>
                </a:solidFill>
              </a:rPr>
              <a:t>وصف الشاعر الجند والأحراس بالسور الذي يحمي من خلفه</a:t>
            </a:r>
          </a:p>
        </p:txBody>
      </p:sp>
      <p:sp>
        <p:nvSpPr>
          <p:cNvPr id="10" name="مستطيل: زوايا مستديرة 9">
            <a:extLst>
              <a:ext uri="{FF2B5EF4-FFF2-40B4-BE49-F238E27FC236}">
                <a16:creationId xmlns:a16="http://schemas.microsoft.com/office/drawing/2014/main" id="{5D640CF1-AA22-4227-BE80-63D6416ED5C8}"/>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٨٥</a:t>
            </a:r>
          </a:p>
        </p:txBody>
      </p:sp>
    </p:spTree>
    <p:extLst>
      <p:ext uri="{BB962C8B-B14F-4D97-AF65-F5344CB8AC3E}">
        <p14:creationId xmlns:p14="http://schemas.microsoft.com/office/powerpoint/2010/main" val="55932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271676B1-C721-45A5-996D-4764BCFC59BD}"/>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٨٦</a:t>
            </a:r>
          </a:p>
        </p:txBody>
      </p:sp>
      <p:pic>
        <p:nvPicPr>
          <p:cNvPr id="6" name="صورة 5">
            <a:extLst>
              <a:ext uri="{FF2B5EF4-FFF2-40B4-BE49-F238E27FC236}">
                <a16:creationId xmlns:a16="http://schemas.microsoft.com/office/drawing/2014/main" id="{DBDCBC34-8B89-F858-E844-5A2DD6BD26F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37742481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87-087">
            <a:extLst>
              <a:ext uri="{FF2B5EF4-FFF2-40B4-BE49-F238E27FC236}">
                <a16:creationId xmlns:a16="http://schemas.microsoft.com/office/drawing/2014/main" id="{5F16B0E9-34F5-42E2-9275-A862975F8804}"/>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4" name="مستطيل: زوايا مستديرة 3">
            <a:extLst>
              <a:ext uri="{FF2B5EF4-FFF2-40B4-BE49-F238E27FC236}">
                <a16:creationId xmlns:a16="http://schemas.microsoft.com/office/drawing/2014/main" id="{EFD7B164-4935-4327-AF24-517908E5BE39}"/>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٨٧</a:t>
            </a:r>
          </a:p>
        </p:txBody>
      </p:sp>
    </p:spTree>
    <p:extLst>
      <p:ext uri="{BB962C8B-B14F-4D97-AF65-F5344CB8AC3E}">
        <p14:creationId xmlns:p14="http://schemas.microsoft.com/office/powerpoint/2010/main" val="26065828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87-087">
            <a:extLst>
              <a:ext uri="{FF2B5EF4-FFF2-40B4-BE49-F238E27FC236}">
                <a16:creationId xmlns:a16="http://schemas.microsoft.com/office/drawing/2014/main" id="{5F16B0E9-34F5-42E2-9275-A862975F8804}"/>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148590"/>
            <a:ext cx="9144000" cy="1977390"/>
          </a:xfrm>
          <a:prstGeom prst="rect">
            <a:avLst/>
          </a:prstGeom>
        </p:spPr>
      </p:pic>
      <p:pic>
        <p:nvPicPr>
          <p:cNvPr id="4" name="صورة 3" descr="لغتي الجميلة سادس فصل اول -1443-088-088">
            <a:extLst>
              <a:ext uri="{FF2B5EF4-FFF2-40B4-BE49-F238E27FC236}">
                <a16:creationId xmlns:a16="http://schemas.microsoft.com/office/drawing/2014/main" id="{06FD9F77-62E7-4B97-B8C0-A14AE05CCAA9}"/>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0" y="2125980"/>
            <a:ext cx="9144000" cy="4549140"/>
          </a:xfrm>
          <a:prstGeom prst="rect">
            <a:avLst/>
          </a:prstGeom>
        </p:spPr>
      </p:pic>
      <p:sp>
        <p:nvSpPr>
          <p:cNvPr id="2" name="مستطيل 1">
            <a:extLst>
              <a:ext uri="{FF2B5EF4-FFF2-40B4-BE49-F238E27FC236}">
                <a16:creationId xmlns:a16="http://schemas.microsoft.com/office/drawing/2014/main" id="{1145DDB8-0DBC-4062-9D75-31A65470C032}"/>
              </a:ext>
            </a:extLst>
          </p:cNvPr>
          <p:cNvSpPr/>
          <p:nvPr/>
        </p:nvSpPr>
        <p:spPr>
          <a:xfrm>
            <a:off x="6355080" y="2023110"/>
            <a:ext cx="2868930" cy="3543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ستطيل: زوايا مستديرة 4">
            <a:extLst>
              <a:ext uri="{FF2B5EF4-FFF2-40B4-BE49-F238E27FC236}">
                <a16:creationId xmlns:a16="http://schemas.microsoft.com/office/drawing/2014/main" id="{C747836F-3B01-428A-8EFD-E27FD024B73D}"/>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٨٨</a:t>
            </a:r>
          </a:p>
        </p:txBody>
      </p:sp>
      <p:sp>
        <p:nvSpPr>
          <p:cNvPr id="6" name="مستطيل: زوايا مستديرة 5">
            <a:extLst>
              <a:ext uri="{FF2B5EF4-FFF2-40B4-BE49-F238E27FC236}">
                <a16:creationId xmlns:a16="http://schemas.microsoft.com/office/drawing/2014/main" id="{186273BF-3F22-4161-8011-F1A00EA11375}"/>
              </a:ext>
            </a:extLst>
          </p:cNvPr>
          <p:cNvSpPr/>
          <p:nvPr/>
        </p:nvSpPr>
        <p:spPr>
          <a:xfrm>
            <a:off x="96981" y="1327808"/>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٨٧</a:t>
            </a:r>
          </a:p>
        </p:txBody>
      </p:sp>
    </p:spTree>
    <p:extLst>
      <p:ext uri="{BB962C8B-B14F-4D97-AF65-F5344CB8AC3E}">
        <p14:creationId xmlns:p14="http://schemas.microsoft.com/office/powerpoint/2010/main" val="69872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88-088">
            <a:extLst>
              <a:ext uri="{FF2B5EF4-FFF2-40B4-BE49-F238E27FC236}">
                <a16:creationId xmlns:a16="http://schemas.microsoft.com/office/drawing/2014/main" id="{F9D22B6A-0E7A-403B-9FE3-57D6FC8101FF}"/>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201065"/>
            <a:ext cx="9144000" cy="4949190"/>
          </a:xfrm>
          <a:prstGeom prst="rect">
            <a:avLst/>
          </a:prstGeom>
        </p:spPr>
      </p:pic>
      <p:sp>
        <p:nvSpPr>
          <p:cNvPr id="4" name="Rectangle 1">
            <a:extLst>
              <a:ext uri="{FF2B5EF4-FFF2-40B4-BE49-F238E27FC236}">
                <a16:creationId xmlns:a16="http://schemas.microsoft.com/office/drawing/2014/main" id="{51362713-55DF-4EF0-AD30-1F5CBAC97454}"/>
              </a:ext>
            </a:extLst>
          </p:cNvPr>
          <p:cNvSpPr>
            <a:spLocks noChangeArrowheads="1"/>
          </p:cNvSpPr>
          <p:nvPr/>
        </p:nvSpPr>
        <p:spPr bwMode="auto">
          <a:xfrm>
            <a:off x="2914225" y="3463290"/>
            <a:ext cx="3500462"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lnSpc>
                <a:spcPct val="115000"/>
              </a:lnSpc>
              <a:spcAft>
                <a:spcPts val="1000"/>
              </a:spcAft>
            </a:pPr>
            <a:r>
              <a:rPr lang="ar-EG" sz="2400" b="1" dirty="0">
                <a:solidFill>
                  <a:srgbClr val="FF0000"/>
                </a:solidFill>
                <a:ea typeface="Times New Roman"/>
              </a:rPr>
              <a:t>أسنانه كالبرد</a:t>
            </a:r>
            <a:endParaRPr lang="en-US" sz="2400" dirty="0">
              <a:solidFill>
                <a:srgbClr val="FF0000"/>
              </a:solidFill>
              <a:ea typeface="Times New Roman"/>
              <a:cs typeface="Arial"/>
            </a:endParaRPr>
          </a:p>
        </p:txBody>
      </p:sp>
      <p:sp>
        <p:nvSpPr>
          <p:cNvPr id="5" name="Rectangle 1">
            <a:extLst>
              <a:ext uri="{FF2B5EF4-FFF2-40B4-BE49-F238E27FC236}">
                <a16:creationId xmlns:a16="http://schemas.microsoft.com/office/drawing/2014/main" id="{2A351F85-F920-4201-A1D0-74B3037CA524}"/>
              </a:ext>
            </a:extLst>
          </p:cNvPr>
          <p:cNvSpPr>
            <a:spLocks noChangeArrowheads="1"/>
          </p:cNvSpPr>
          <p:nvPr/>
        </p:nvSpPr>
        <p:spPr bwMode="auto">
          <a:xfrm>
            <a:off x="805960" y="966046"/>
            <a:ext cx="3000396"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EG" sz="2400" b="1" dirty="0">
                <a:solidFill>
                  <a:srgbClr val="FF0000"/>
                </a:solidFill>
                <a:ea typeface="Times New Roman"/>
              </a:rPr>
              <a:t>الرسول صلى الله عليه وسلم</a:t>
            </a:r>
            <a:endParaRPr lang="en-US" sz="1050" dirty="0">
              <a:solidFill>
                <a:srgbClr val="FF0000"/>
              </a:solidFill>
              <a:ea typeface="Times New Roman"/>
              <a:cs typeface="Arial"/>
            </a:endParaRPr>
          </a:p>
        </p:txBody>
      </p:sp>
      <p:sp>
        <p:nvSpPr>
          <p:cNvPr id="6" name="Rectangle 1">
            <a:extLst>
              <a:ext uri="{FF2B5EF4-FFF2-40B4-BE49-F238E27FC236}">
                <a16:creationId xmlns:a16="http://schemas.microsoft.com/office/drawing/2014/main" id="{018AFAF3-6D4F-4F26-9E6C-4176256F412F}"/>
              </a:ext>
            </a:extLst>
          </p:cNvPr>
          <p:cNvSpPr>
            <a:spLocks noChangeArrowheads="1"/>
          </p:cNvSpPr>
          <p:nvPr/>
        </p:nvSpPr>
        <p:spPr bwMode="auto">
          <a:xfrm>
            <a:off x="1645920" y="5201031"/>
            <a:ext cx="6526531" cy="9144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a:lnSpc>
                <a:spcPct val="115000"/>
              </a:lnSpc>
              <a:spcAft>
                <a:spcPts val="1000"/>
              </a:spcAft>
            </a:pPr>
            <a:r>
              <a:rPr lang="ar-EG" sz="2400" b="1" dirty="0">
                <a:solidFill>
                  <a:srgbClr val="0000FF"/>
                </a:solidFill>
                <a:ea typeface="Times New Roman"/>
              </a:rPr>
              <a:t>أن المسلم لشدة حبه للنبي صلى الله عليه وسلم يتمنى أن يراه أو يتعرف على صورته وذكر صفاته الجسمية يحقق شيئا من هذا</a:t>
            </a:r>
            <a:endParaRPr lang="en-US" sz="2400" dirty="0">
              <a:solidFill>
                <a:srgbClr val="0000FF"/>
              </a:solidFill>
              <a:ea typeface="Times New Roman"/>
              <a:cs typeface="Arial"/>
            </a:endParaRPr>
          </a:p>
        </p:txBody>
      </p:sp>
      <p:sp>
        <p:nvSpPr>
          <p:cNvPr id="7" name="مستطيل: زوايا مستديرة 6">
            <a:extLst>
              <a:ext uri="{FF2B5EF4-FFF2-40B4-BE49-F238E27FC236}">
                <a16:creationId xmlns:a16="http://schemas.microsoft.com/office/drawing/2014/main" id="{2710EFE6-3EF6-4A8C-9083-D5286BA5AA3A}"/>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٨٨</a:t>
            </a:r>
          </a:p>
        </p:txBody>
      </p:sp>
    </p:spTree>
    <p:extLst>
      <p:ext uri="{BB962C8B-B14F-4D97-AF65-F5344CB8AC3E}">
        <p14:creationId xmlns:p14="http://schemas.microsoft.com/office/powerpoint/2010/main" val="146978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89-089">
            <a:extLst>
              <a:ext uri="{FF2B5EF4-FFF2-40B4-BE49-F238E27FC236}">
                <a16:creationId xmlns:a16="http://schemas.microsoft.com/office/drawing/2014/main" id="{1AAC0F92-3695-42DF-9C68-149728E35650}"/>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5712"/>
            <a:ext cx="9144000" cy="6858000"/>
          </a:xfrm>
          <a:prstGeom prst="rect">
            <a:avLst/>
          </a:prstGeom>
        </p:spPr>
      </p:pic>
      <p:sp>
        <p:nvSpPr>
          <p:cNvPr id="4" name="Rectangle 1">
            <a:extLst>
              <a:ext uri="{FF2B5EF4-FFF2-40B4-BE49-F238E27FC236}">
                <a16:creationId xmlns:a16="http://schemas.microsoft.com/office/drawing/2014/main" id="{778186DC-74FB-4509-9DA2-EF85EA37E756}"/>
              </a:ext>
            </a:extLst>
          </p:cNvPr>
          <p:cNvSpPr>
            <a:spLocks noChangeArrowheads="1"/>
          </p:cNvSpPr>
          <p:nvPr/>
        </p:nvSpPr>
        <p:spPr bwMode="auto">
          <a:xfrm>
            <a:off x="6429388" y="2698222"/>
            <a:ext cx="1548752" cy="7089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a:lnSpc>
                <a:spcPct val="115000"/>
              </a:lnSpc>
              <a:spcAft>
                <a:spcPts val="1000"/>
              </a:spcAft>
            </a:pPr>
            <a:r>
              <a:rPr lang="ar-EG" b="1" dirty="0">
                <a:solidFill>
                  <a:srgbClr val="0000FF"/>
                </a:solidFill>
                <a:ea typeface="Times New Roman"/>
              </a:rPr>
              <a:t>شعره ليس ملتويا ولا مسترسلا</a:t>
            </a:r>
            <a:endParaRPr lang="en-US" sz="900" dirty="0">
              <a:solidFill>
                <a:srgbClr val="0000FF"/>
              </a:solidFill>
              <a:ea typeface="Times New Roman"/>
              <a:cs typeface="Arial"/>
            </a:endParaRPr>
          </a:p>
        </p:txBody>
      </p:sp>
      <p:sp>
        <p:nvSpPr>
          <p:cNvPr id="5" name="Rectangle 1">
            <a:extLst>
              <a:ext uri="{FF2B5EF4-FFF2-40B4-BE49-F238E27FC236}">
                <a16:creationId xmlns:a16="http://schemas.microsoft.com/office/drawing/2014/main" id="{40004A9B-40F3-4301-9117-1346EEE85A80}"/>
              </a:ext>
            </a:extLst>
          </p:cNvPr>
          <p:cNvSpPr>
            <a:spLocks noChangeArrowheads="1"/>
          </p:cNvSpPr>
          <p:nvPr/>
        </p:nvSpPr>
        <p:spPr bwMode="auto">
          <a:xfrm>
            <a:off x="6357950" y="3423288"/>
            <a:ext cx="2286016"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EG" sz="2400" b="1" dirty="0">
                <a:solidFill>
                  <a:srgbClr val="0000FF"/>
                </a:solidFill>
                <a:ea typeface="Times New Roman"/>
              </a:rPr>
              <a:t>مستدير كالقمر</a:t>
            </a:r>
            <a:endParaRPr lang="en-US" sz="1050" dirty="0">
              <a:solidFill>
                <a:srgbClr val="0000FF"/>
              </a:solidFill>
              <a:ea typeface="Times New Roman"/>
              <a:cs typeface="Arial"/>
            </a:endParaRPr>
          </a:p>
        </p:txBody>
      </p:sp>
      <p:sp>
        <p:nvSpPr>
          <p:cNvPr id="6" name="Rectangle 1">
            <a:extLst>
              <a:ext uri="{FF2B5EF4-FFF2-40B4-BE49-F238E27FC236}">
                <a16:creationId xmlns:a16="http://schemas.microsoft.com/office/drawing/2014/main" id="{52B7EC49-75FC-4E00-99E2-4D95C2ED7BEF}"/>
              </a:ext>
            </a:extLst>
          </p:cNvPr>
          <p:cNvSpPr>
            <a:spLocks noChangeArrowheads="1"/>
          </p:cNvSpPr>
          <p:nvPr/>
        </p:nvSpPr>
        <p:spPr bwMode="auto">
          <a:xfrm>
            <a:off x="5321143" y="4171323"/>
            <a:ext cx="1108245"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SA" sz="2400" b="1" dirty="0">
                <a:solidFill>
                  <a:srgbClr val="0000FF"/>
                </a:solidFill>
                <a:ea typeface="Times New Roman"/>
              </a:rPr>
              <a:t>عريض</a:t>
            </a:r>
            <a:endParaRPr lang="en-US" sz="1050" dirty="0">
              <a:solidFill>
                <a:srgbClr val="0000FF"/>
              </a:solidFill>
              <a:ea typeface="Times New Roman"/>
              <a:cs typeface="Arial"/>
            </a:endParaRPr>
          </a:p>
        </p:txBody>
      </p:sp>
      <p:sp>
        <p:nvSpPr>
          <p:cNvPr id="7" name="Rectangle 1">
            <a:extLst>
              <a:ext uri="{FF2B5EF4-FFF2-40B4-BE49-F238E27FC236}">
                <a16:creationId xmlns:a16="http://schemas.microsoft.com/office/drawing/2014/main" id="{5BAF63F3-3556-4E8E-9212-3D653A45C082}"/>
              </a:ext>
            </a:extLst>
          </p:cNvPr>
          <p:cNvSpPr>
            <a:spLocks noChangeArrowheads="1"/>
          </p:cNvSpPr>
          <p:nvPr/>
        </p:nvSpPr>
        <p:spPr bwMode="auto">
          <a:xfrm>
            <a:off x="6400838" y="4836501"/>
            <a:ext cx="2286016"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EG" sz="2400" b="1" dirty="0">
                <a:solidFill>
                  <a:srgbClr val="0000FF"/>
                </a:solidFill>
                <a:ea typeface="Times New Roman"/>
              </a:rPr>
              <a:t>شديدة السواد</a:t>
            </a:r>
            <a:endParaRPr lang="en-US" sz="1050" dirty="0">
              <a:solidFill>
                <a:srgbClr val="0000FF"/>
              </a:solidFill>
              <a:ea typeface="Times New Roman"/>
              <a:cs typeface="Arial"/>
            </a:endParaRPr>
          </a:p>
        </p:txBody>
      </p:sp>
      <p:sp>
        <p:nvSpPr>
          <p:cNvPr id="8" name="Rectangle 1">
            <a:extLst>
              <a:ext uri="{FF2B5EF4-FFF2-40B4-BE49-F238E27FC236}">
                <a16:creationId xmlns:a16="http://schemas.microsoft.com/office/drawing/2014/main" id="{076C2210-EB56-42EF-9EB5-95A8164A6AF4}"/>
              </a:ext>
            </a:extLst>
          </p:cNvPr>
          <p:cNvSpPr>
            <a:spLocks noChangeArrowheads="1"/>
          </p:cNvSpPr>
          <p:nvPr/>
        </p:nvSpPr>
        <p:spPr bwMode="auto">
          <a:xfrm>
            <a:off x="6357950" y="5501679"/>
            <a:ext cx="2286016"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EG" sz="2400" b="1" dirty="0">
                <a:solidFill>
                  <a:srgbClr val="0000FF"/>
                </a:solidFill>
                <a:ea typeface="Times New Roman"/>
              </a:rPr>
              <a:t>بيضاء كالبرد</a:t>
            </a:r>
            <a:endParaRPr lang="en-US" sz="1050" dirty="0">
              <a:solidFill>
                <a:srgbClr val="0000FF"/>
              </a:solidFill>
              <a:ea typeface="Times New Roman"/>
              <a:cs typeface="Arial"/>
            </a:endParaRPr>
          </a:p>
        </p:txBody>
      </p:sp>
      <p:sp>
        <p:nvSpPr>
          <p:cNvPr id="9" name="Rectangle 1">
            <a:extLst>
              <a:ext uri="{FF2B5EF4-FFF2-40B4-BE49-F238E27FC236}">
                <a16:creationId xmlns:a16="http://schemas.microsoft.com/office/drawing/2014/main" id="{78A43EE2-E8FE-41AE-B701-0695E20CFA22}"/>
              </a:ext>
            </a:extLst>
          </p:cNvPr>
          <p:cNvSpPr>
            <a:spLocks noChangeArrowheads="1"/>
          </p:cNvSpPr>
          <p:nvPr/>
        </p:nvSpPr>
        <p:spPr bwMode="auto">
          <a:xfrm>
            <a:off x="6357950" y="6159096"/>
            <a:ext cx="2286016"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EG" sz="2400" b="1" dirty="0">
                <a:solidFill>
                  <a:srgbClr val="0000FF"/>
                </a:solidFill>
                <a:ea typeface="Times New Roman"/>
              </a:rPr>
              <a:t>كثة أو كثيفة</a:t>
            </a:r>
            <a:endParaRPr lang="en-US" sz="1050" dirty="0">
              <a:solidFill>
                <a:srgbClr val="0000FF"/>
              </a:solidFill>
              <a:ea typeface="Times New Roman"/>
              <a:cs typeface="Arial"/>
            </a:endParaRPr>
          </a:p>
        </p:txBody>
      </p:sp>
      <p:sp>
        <p:nvSpPr>
          <p:cNvPr id="10" name="Rectangle 1">
            <a:extLst>
              <a:ext uri="{FF2B5EF4-FFF2-40B4-BE49-F238E27FC236}">
                <a16:creationId xmlns:a16="http://schemas.microsoft.com/office/drawing/2014/main" id="{6A60DCB8-0A94-479F-B747-2470D82D386B}"/>
              </a:ext>
            </a:extLst>
          </p:cNvPr>
          <p:cNvSpPr>
            <a:spLocks noChangeArrowheads="1"/>
          </p:cNvSpPr>
          <p:nvPr/>
        </p:nvSpPr>
        <p:spPr bwMode="auto">
          <a:xfrm>
            <a:off x="6761978" y="4143309"/>
            <a:ext cx="941842"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SA" sz="2400" b="1" dirty="0">
                <a:solidFill>
                  <a:srgbClr val="0000FF"/>
                </a:solidFill>
                <a:ea typeface="Times New Roman"/>
              </a:rPr>
              <a:t>واسع</a:t>
            </a:r>
            <a:endParaRPr lang="en-US" sz="1050" dirty="0">
              <a:solidFill>
                <a:srgbClr val="0000FF"/>
              </a:solidFill>
              <a:ea typeface="Times New Roman"/>
              <a:cs typeface="Arial"/>
            </a:endParaRPr>
          </a:p>
        </p:txBody>
      </p:sp>
      <p:sp>
        <p:nvSpPr>
          <p:cNvPr id="11" name="Rectangle 1">
            <a:extLst>
              <a:ext uri="{FF2B5EF4-FFF2-40B4-BE49-F238E27FC236}">
                <a16:creationId xmlns:a16="http://schemas.microsoft.com/office/drawing/2014/main" id="{8FD5A274-9FA5-4BFF-BD57-DA77FC9D8E78}"/>
              </a:ext>
            </a:extLst>
          </p:cNvPr>
          <p:cNvSpPr>
            <a:spLocks noChangeArrowheads="1"/>
          </p:cNvSpPr>
          <p:nvPr/>
        </p:nvSpPr>
        <p:spPr bwMode="auto">
          <a:xfrm>
            <a:off x="4572000" y="3393866"/>
            <a:ext cx="1528780" cy="77745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a:lnSpc>
                <a:spcPct val="115000"/>
              </a:lnSpc>
              <a:spcAft>
                <a:spcPts val="1000"/>
              </a:spcAft>
            </a:pPr>
            <a:r>
              <a:rPr lang="ar-SA" sz="2000" b="1" dirty="0">
                <a:solidFill>
                  <a:srgbClr val="0000FF"/>
                </a:solidFill>
                <a:ea typeface="Times New Roman"/>
              </a:rPr>
              <a:t>ليس بالطويل ولا القصير</a:t>
            </a:r>
            <a:endParaRPr lang="en-US" sz="2000" dirty="0">
              <a:solidFill>
                <a:srgbClr val="0000FF"/>
              </a:solidFill>
              <a:ea typeface="Times New Roman"/>
              <a:cs typeface="Arial"/>
            </a:endParaRPr>
          </a:p>
        </p:txBody>
      </p:sp>
      <p:sp>
        <p:nvSpPr>
          <p:cNvPr id="12" name="Rectangle 1">
            <a:extLst>
              <a:ext uri="{FF2B5EF4-FFF2-40B4-BE49-F238E27FC236}">
                <a16:creationId xmlns:a16="http://schemas.microsoft.com/office/drawing/2014/main" id="{FADB043C-467E-4881-99F8-91EAA0752CB7}"/>
              </a:ext>
            </a:extLst>
          </p:cNvPr>
          <p:cNvSpPr>
            <a:spLocks noChangeArrowheads="1"/>
          </p:cNvSpPr>
          <p:nvPr/>
        </p:nvSpPr>
        <p:spPr bwMode="auto">
          <a:xfrm>
            <a:off x="4831082" y="2789685"/>
            <a:ext cx="2286016"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EG" sz="2400" b="1" dirty="0">
                <a:solidFill>
                  <a:srgbClr val="0000FF"/>
                </a:solidFill>
                <a:ea typeface="Times New Roman"/>
              </a:rPr>
              <a:t>ملساء ناعمة</a:t>
            </a:r>
            <a:endParaRPr lang="en-US" sz="1050" dirty="0">
              <a:solidFill>
                <a:srgbClr val="0000FF"/>
              </a:solidFill>
              <a:ea typeface="Times New Roman"/>
              <a:cs typeface="Arial"/>
            </a:endParaRPr>
          </a:p>
        </p:txBody>
      </p:sp>
      <p:sp>
        <p:nvSpPr>
          <p:cNvPr id="13" name="Rectangle 1">
            <a:extLst>
              <a:ext uri="{FF2B5EF4-FFF2-40B4-BE49-F238E27FC236}">
                <a16:creationId xmlns:a16="http://schemas.microsoft.com/office/drawing/2014/main" id="{348C1204-AC6A-4823-9753-3481929397DB}"/>
              </a:ext>
            </a:extLst>
          </p:cNvPr>
          <p:cNvSpPr>
            <a:spLocks noChangeArrowheads="1"/>
          </p:cNvSpPr>
          <p:nvPr/>
        </p:nvSpPr>
        <p:spPr bwMode="auto">
          <a:xfrm>
            <a:off x="3344203" y="2717466"/>
            <a:ext cx="1109327" cy="5559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EG" sz="2800" b="1" dirty="0">
                <a:solidFill>
                  <a:srgbClr val="0000FF"/>
                </a:solidFill>
                <a:ea typeface="Times New Roman"/>
              </a:rPr>
              <a:t>سريعة</a:t>
            </a:r>
            <a:endParaRPr lang="en-US" sz="1100" dirty="0">
              <a:solidFill>
                <a:srgbClr val="0000FF"/>
              </a:solidFill>
              <a:ea typeface="Times New Roman"/>
              <a:cs typeface="Arial"/>
            </a:endParaRPr>
          </a:p>
        </p:txBody>
      </p:sp>
      <p:sp>
        <p:nvSpPr>
          <p:cNvPr id="14" name="Rectangle 1">
            <a:extLst>
              <a:ext uri="{FF2B5EF4-FFF2-40B4-BE49-F238E27FC236}">
                <a16:creationId xmlns:a16="http://schemas.microsoft.com/office/drawing/2014/main" id="{12928C4C-B301-444E-8531-7C73BCC937DB}"/>
              </a:ext>
            </a:extLst>
          </p:cNvPr>
          <p:cNvSpPr>
            <a:spLocks noChangeArrowheads="1"/>
          </p:cNvSpPr>
          <p:nvPr/>
        </p:nvSpPr>
        <p:spPr bwMode="auto">
          <a:xfrm>
            <a:off x="3023619" y="3466868"/>
            <a:ext cx="1528780" cy="489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EG" sz="2400" b="1" dirty="0">
                <a:solidFill>
                  <a:srgbClr val="0000FF"/>
                </a:solidFill>
                <a:ea typeface="Times New Roman"/>
              </a:rPr>
              <a:t>لا يأكل متكئا</a:t>
            </a:r>
            <a:endParaRPr lang="en-US" sz="1050" dirty="0">
              <a:solidFill>
                <a:srgbClr val="0000FF"/>
              </a:solidFill>
              <a:ea typeface="Times New Roman"/>
              <a:cs typeface="Arial"/>
            </a:endParaRPr>
          </a:p>
        </p:txBody>
      </p:sp>
      <p:sp>
        <p:nvSpPr>
          <p:cNvPr id="15" name="Rectangle 1">
            <a:extLst>
              <a:ext uri="{FF2B5EF4-FFF2-40B4-BE49-F238E27FC236}">
                <a16:creationId xmlns:a16="http://schemas.microsoft.com/office/drawing/2014/main" id="{2B749DE7-DAB8-44C7-8165-CBBE093C6681}"/>
              </a:ext>
            </a:extLst>
          </p:cNvPr>
          <p:cNvSpPr>
            <a:spLocks noChangeArrowheads="1"/>
          </p:cNvSpPr>
          <p:nvPr/>
        </p:nvSpPr>
        <p:spPr bwMode="auto">
          <a:xfrm>
            <a:off x="2766677" y="4079501"/>
            <a:ext cx="1686853" cy="7089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a:lnSpc>
                <a:spcPct val="115000"/>
              </a:lnSpc>
              <a:spcAft>
                <a:spcPts val="1000"/>
              </a:spcAft>
            </a:pPr>
            <a:r>
              <a:rPr lang="ar-EG" b="1" dirty="0">
                <a:solidFill>
                  <a:srgbClr val="0000FF"/>
                </a:solidFill>
                <a:ea typeface="Times New Roman"/>
              </a:rPr>
              <a:t>ينام على جنبه اليمين ذاكرا الله</a:t>
            </a:r>
            <a:endParaRPr lang="en-US" sz="900" dirty="0">
              <a:solidFill>
                <a:srgbClr val="0000FF"/>
              </a:solidFill>
              <a:ea typeface="Times New Roman"/>
              <a:cs typeface="Arial"/>
            </a:endParaRPr>
          </a:p>
        </p:txBody>
      </p:sp>
      <p:sp>
        <p:nvSpPr>
          <p:cNvPr id="16" name="Rectangle 1">
            <a:extLst>
              <a:ext uri="{FF2B5EF4-FFF2-40B4-BE49-F238E27FC236}">
                <a16:creationId xmlns:a16="http://schemas.microsoft.com/office/drawing/2014/main" id="{00F4F621-DE54-4A97-B956-6D4243DC2305}"/>
              </a:ext>
            </a:extLst>
          </p:cNvPr>
          <p:cNvSpPr>
            <a:spLocks noChangeArrowheads="1"/>
          </p:cNvSpPr>
          <p:nvPr/>
        </p:nvSpPr>
        <p:spPr bwMode="auto">
          <a:xfrm>
            <a:off x="3033827" y="4869618"/>
            <a:ext cx="1464727" cy="4235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EG" sz="2000" b="1" dirty="0">
                <a:solidFill>
                  <a:srgbClr val="0000FF"/>
                </a:solidFill>
                <a:ea typeface="Times New Roman"/>
              </a:rPr>
              <a:t>يحب البياض</a:t>
            </a:r>
            <a:endParaRPr lang="en-US" sz="1000" dirty="0">
              <a:solidFill>
                <a:srgbClr val="0000FF"/>
              </a:solidFill>
              <a:ea typeface="Times New Roman"/>
              <a:cs typeface="Arial"/>
            </a:endParaRPr>
          </a:p>
        </p:txBody>
      </p:sp>
      <p:sp>
        <p:nvSpPr>
          <p:cNvPr id="18" name="Rectangle 1">
            <a:extLst>
              <a:ext uri="{FF2B5EF4-FFF2-40B4-BE49-F238E27FC236}">
                <a16:creationId xmlns:a16="http://schemas.microsoft.com/office/drawing/2014/main" id="{13789EB7-9949-4B7C-8D43-DF0FC3DD6A9F}"/>
              </a:ext>
            </a:extLst>
          </p:cNvPr>
          <p:cNvSpPr>
            <a:spLocks noChangeArrowheads="1"/>
          </p:cNvSpPr>
          <p:nvPr/>
        </p:nvSpPr>
        <p:spPr bwMode="auto">
          <a:xfrm>
            <a:off x="2811701" y="5546790"/>
            <a:ext cx="1686853" cy="1131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a:lnSpc>
                <a:spcPct val="115000"/>
              </a:lnSpc>
              <a:spcAft>
                <a:spcPts val="1000"/>
              </a:spcAft>
            </a:pPr>
            <a:r>
              <a:rPr lang="ar-EG" sz="2000" b="1" dirty="0">
                <a:solidFill>
                  <a:srgbClr val="0000FF"/>
                </a:solidFill>
                <a:ea typeface="Times New Roman"/>
              </a:rPr>
              <a:t>لين المعاملة مع خدمه ، يجيب من دعاه</a:t>
            </a:r>
            <a:endParaRPr lang="en-US" sz="1000" dirty="0">
              <a:solidFill>
                <a:srgbClr val="0000FF"/>
              </a:solidFill>
              <a:ea typeface="Times New Roman"/>
              <a:cs typeface="Arial"/>
            </a:endParaRPr>
          </a:p>
        </p:txBody>
      </p:sp>
      <p:sp>
        <p:nvSpPr>
          <p:cNvPr id="19" name="Rectangle 1">
            <a:extLst>
              <a:ext uri="{FF2B5EF4-FFF2-40B4-BE49-F238E27FC236}">
                <a16:creationId xmlns:a16="http://schemas.microsoft.com/office/drawing/2014/main" id="{A39B797C-C137-4E56-8B79-828CA671E743}"/>
              </a:ext>
            </a:extLst>
          </p:cNvPr>
          <p:cNvSpPr>
            <a:spLocks noChangeArrowheads="1"/>
          </p:cNvSpPr>
          <p:nvPr/>
        </p:nvSpPr>
        <p:spPr bwMode="auto">
          <a:xfrm>
            <a:off x="1282563" y="2789685"/>
            <a:ext cx="1385936" cy="14853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a:lnSpc>
                <a:spcPct val="115000"/>
              </a:lnSpc>
              <a:spcAft>
                <a:spcPts val="1000"/>
              </a:spcAft>
            </a:pPr>
            <a:r>
              <a:rPr lang="ar-EG" sz="2000" b="1" dirty="0">
                <a:solidFill>
                  <a:srgbClr val="0000FF"/>
                </a:solidFill>
                <a:ea typeface="Times New Roman"/>
              </a:rPr>
              <a:t>أحسن الناس خلقا ، صادق أمين ، رحيم ، شديد التواضع</a:t>
            </a:r>
            <a:endParaRPr lang="en-US" sz="2000" dirty="0">
              <a:solidFill>
                <a:srgbClr val="0000FF"/>
              </a:solidFill>
              <a:ea typeface="Times New Roman"/>
              <a:cs typeface="Arial"/>
            </a:endParaRPr>
          </a:p>
        </p:txBody>
      </p:sp>
      <p:sp>
        <p:nvSpPr>
          <p:cNvPr id="20" name="مستطيل: زوايا مستديرة 19">
            <a:extLst>
              <a:ext uri="{FF2B5EF4-FFF2-40B4-BE49-F238E27FC236}">
                <a16:creationId xmlns:a16="http://schemas.microsoft.com/office/drawing/2014/main" id="{ECA5F345-97F1-4C6E-A54B-B14E309F2B86}"/>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٨٩</a:t>
            </a:r>
          </a:p>
        </p:txBody>
      </p:sp>
    </p:spTree>
    <p:extLst>
      <p:ext uri="{BB962C8B-B14F-4D97-AF65-F5344CB8AC3E}">
        <p14:creationId xmlns:p14="http://schemas.microsoft.com/office/powerpoint/2010/main" val="374122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to="" calcmode="lin" valueType="num">
                                      <p:cBhvr>
                                        <p:cTn id="17" dur="1" fill="hold"/>
                                        <p:tgtEl>
                                          <p:spTgt spid="10"/>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to="" calcmode="lin" valueType="num">
                                      <p:cBhvr>
                                        <p:cTn id="22" dur="1" fill="hold"/>
                                        <p:tgtEl>
                                          <p:spTgt spid="7"/>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to="" calcmode="lin" valueType="num">
                                      <p:cBhvr>
                                        <p:cTn id="27" dur="1" fill="hold"/>
                                        <p:tgtEl>
                                          <p:spTgt spid="8"/>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to="" calcmode="lin" valueType="num">
                                      <p:cBhvr>
                                        <p:cTn id="32" dur="1" fill="hold"/>
                                        <p:tgtEl>
                                          <p:spTgt spid="9"/>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to="" calcmode="lin" valueType="num">
                                      <p:cBhvr>
                                        <p:cTn id="37" dur="1" fill="hold"/>
                                        <p:tgtEl>
                                          <p:spTgt spid="12"/>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to="" calcmode="lin" valueType="num">
                                      <p:cBhvr>
                                        <p:cTn id="42" dur="1" fill="hold"/>
                                        <p:tgtEl>
                                          <p:spTgt spid="11"/>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to="" calcmode="lin" valueType="num">
                                      <p:cBhvr>
                                        <p:cTn id="47" dur="1" fill="hold"/>
                                        <p:tgtEl>
                                          <p:spTgt spid="6"/>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 to="" calcmode="lin" valueType="num">
                                      <p:cBhvr>
                                        <p:cTn id="52" dur="1" fill="hold"/>
                                        <p:tgtEl>
                                          <p:spTgt spid="13"/>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to="" calcmode="lin" valueType="num">
                                      <p:cBhvr>
                                        <p:cTn id="57" dur="1" fill="hold"/>
                                        <p:tgtEl>
                                          <p:spTgt spid="14"/>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 to="" calcmode="lin" valueType="num">
                                      <p:cBhvr>
                                        <p:cTn id="62" dur="1" fill="hold"/>
                                        <p:tgtEl>
                                          <p:spTgt spid="15"/>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to="" calcmode="lin" valueType="num">
                                      <p:cBhvr>
                                        <p:cTn id="67" dur="1" fill="hold"/>
                                        <p:tgtEl>
                                          <p:spTgt spid="16"/>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 to="" calcmode="lin" valueType="num">
                                      <p:cBhvr>
                                        <p:cTn id="72" dur="1" fill="hold"/>
                                        <p:tgtEl>
                                          <p:spTgt spid="18"/>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 to="" calcmode="lin" valueType="num">
                                      <p:cBhvr>
                                        <p:cTn id="77" dur="1" fill="hold"/>
                                        <p:tgtEl>
                                          <p:spTgt spid="1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8" grpId="0"/>
      <p:bldP spid="1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90-090">
            <a:extLst>
              <a:ext uri="{FF2B5EF4-FFF2-40B4-BE49-F238E27FC236}">
                <a16:creationId xmlns:a16="http://schemas.microsoft.com/office/drawing/2014/main" id="{501E2B81-CA50-4559-87CC-35EC13A17DFE}"/>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Rectangle 1">
            <a:extLst>
              <a:ext uri="{FF2B5EF4-FFF2-40B4-BE49-F238E27FC236}">
                <a16:creationId xmlns:a16="http://schemas.microsoft.com/office/drawing/2014/main" id="{F09E74F2-240E-4E93-B885-A0450F02C168}"/>
              </a:ext>
            </a:extLst>
          </p:cNvPr>
          <p:cNvSpPr>
            <a:spLocks noChangeArrowheads="1"/>
          </p:cNvSpPr>
          <p:nvPr/>
        </p:nvSpPr>
        <p:spPr bwMode="auto">
          <a:xfrm>
            <a:off x="3516067" y="1350124"/>
            <a:ext cx="2286016" cy="4235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EG" sz="2000" b="1" dirty="0">
                <a:solidFill>
                  <a:srgbClr val="0000FF"/>
                </a:solidFill>
                <a:ea typeface="Times New Roman"/>
              </a:rPr>
              <a:t>محمد رسول الله</a:t>
            </a:r>
            <a:endParaRPr lang="en-US" sz="1000" dirty="0">
              <a:solidFill>
                <a:srgbClr val="0000FF"/>
              </a:solidFill>
              <a:ea typeface="Times New Roman"/>
              <a:cs typeface="Arial"/>
            </a:endParaRPr>
          </a:p>
        </p:txBody>
      </p:sp>
      <p:sp>
        <p:nvSpPr>
          <p:cNvPr id="5" name="Rectangle 1">
            <a:extLst>
              <a:ext uri="{FF2B5EF4-FFF2-40B4-BE49-F238E27FC236}">
                <a16:creationId xmlns:a16="http://schemas.microsoft.com/office/drawing/2014/main" id="{F79CC30A-26C2-4E22-8567-7A4A8B88A3D2}"/>
              </a:ext>
            </a:extLst>
          </p:cNvPr>
          <p:cNvSpPr>
            <a:spLocks noChangeArrowheads="1"/>
          </p:cNvSpPr>
          <p:nvPr/>
        </p:nvSpPr>
        <p:spPr bwMode="auto">
          <a:xfrm>
            <a:off x="5634994" y="2549776"/>
            <a:ext cx="2286016" cy="4235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EG" sz="2000" b="1" dirty="0">
                <a:solidFill>
                  <a:srgbClr val="0000FF"/>
                </a:solidFill>
                <a:ea typeface="Times New Roman"/>
              </a:rPr>
              <a:t>الصفات الجسمية</a:t>
            </a:r>
            <a:endParaRPr lang="en-US" sz="1000" dirty="0">
              <a:solidFill>
                <a:srgbClr val="0000FF"/>
              </a:solidFill>
              <a:ea typeface="Times New Roman"/>
              <a:cs typeface="Arial"/>
            </a:endParaRPr>
          </a:p>
        </p:txBody>
      </p:sp>
      <p:sp>
        <p:nvSpPr>
          <p:cNvPr id="6" name="Rectangle 1">
            <a:extLst>
              <a:ext uri="{FF2B5EF4-FFF2-40B4-BE49-F238E27FC236}">
                <a16:creationId xmlns:a16="http://schemas.microsoft.com/office/drawing/2014/main" id="{9BA4DC77-E904-4437-87B7-4AD5D364B6DF}"/>
              </a:ext>
            </a:extLst>
          </p:cNvPr>
          <p:cNvSpPr>
            <a:spLocks noChangeArrowheads="1"/>
          </p:cNvSpPr>
          <p:nvPr/>
        </p:nvSpPr>
        <p:spPr bwMode="auto">
          <a:xfrm>
            <a:off x="4786314" y="3123762"/>
            <a:ext cx="2286016" cy="5559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EG" sz="2800" b="1" dirty="0">
                <a:solidFill>
                  <a:srgbClr val="0000FF"/>
                </a:solidFill>
                <a:ea typeface="Times New Roman"/>
                <a:cs typeface="Arial"/>
              </a:rPr>
              <a:t>التشبيه</a:t>
            </a:r>
            <a:endParaRPr lang="en-US" sz="1100" dirty="0">
              <a:solidFill>
                <a:srgbClr val="0000FF"/>
              </a:solidFill>
              <a:ea typeface="Times New Roman"/>
              <a:cs typeface="Arial"/>
            </a:endParaRPr>
          </a:p>
        </p:txBody>
      </p:sp>
      <p:sp>
        <p:nvSpPr>
          <p:cNvPr id="7" name="Rectangle 1">
            <a:extLst>
              <a:ext uri="{FF2B5EF4-FFF2-40B4-BE49-F238E27FC236}">
                <a16:creationId xmlns:a16="http://schemas.microsoft.com/office/drawing/2014/main" id="{C7910B08-4AB1-4729-B27B-E5F8EC59790D}"/>
              </a:ext>
            </a:extLst>
          </p:cNvPr>
          <p:cNvSpPr>
            <a:spLocks noChangeArrowheads="1"/>
          </p:cNvSpPr>
          <p:nvPr/>
        </p:nvSpPr>
        <p:spPr bwMode="auto">
          <a:xfrm>
            <a:off x="4964891" y="3715830"/>
            <a:ext cx="2286016" cy="4235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EG" sz="2000" b="1" dirty="0">
                <a:solidFill>
                  <a:srgbClr val="0000FF"/>
                </a:solidFill>
                <a:ea typeface="Times New Roman"/>
              </a:rPr>
              <a:t>الصفات الخ</a:t>
            </a:r>
            <a:r>
              <a:rPr lang="ar-SA" sz="2000" b="1" dirty="0">
                <a:solidFill>
                  <a:srgbClr val="0000FF"/>
                </a:solidFill>
                <a:ea typeface="Times New Roman"/>
              </a:rPr>
              <a:t>ُ</a:t>
            </a:r>
            <a:r>
              <a:rPr lang="ar-EG" sz="2000" b="1" dirty="0">
                <a:solidFill>
                  <a:srgbClr val="0000FF"/>
                </a:solidFill>
                <a:ea typeface="Times New Roman"/>
              </a:rPr>
              <a:t>لقية</a:t>
            </a:r>
            <a:endParaRPr lang="en-US" sz="2000" dirty="0">
              <a:solidFill>
                <a:srgbClr val="0000FF"/>
              </a:solidFill>
              <a:ea typeface="Times New Roman"/>
              <a:cs typeface="Arial"/>
            </a:endParaRPr>
          </a:p>
        </p:txBody>
      </p:sp>
      <p:sp>
        <p:nvSpPr>
          <p:cNvPr id="8" name="Rectangle 1">
            <a:extLst>
              <a:ext uri="{FF2B5EF4-FFF2-40B4-BE49-F238E27FC236}">
                <a16:creationId xmlns:a16="http://schemas.microsoft.com/office/drawing/2014/main" id="{66D4B292-9BE0-4628-9DE6-7564AA5C5DAF}"/>
              </a:ext>
            </a:extLst>
          </p:cNvPr>
          <p:cNvSpPr>
            <a:spLocks noChangeArrowheads="1"/>
          </p:cNvSpPr>
          <p:nvPr/>
        </p:nvSpPr>
        <p:spPr bwMode="auto">
          <a:xfrm>
            <a:off x="725600" y="4419401"/>
            <a:ext cx="3143272" cy="4235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ar-EG" sz="2000" b="1" dirty="0">
                <a:solidFill>
                  <a:srgbClr val="0000FF"/>
                </a:solidFill>
                <a:ea typeface="Times New Roman"/>
              </a:rPr>
              <a:t>ما أكملك يا رسول الله خ</a:t>
            </a:r>
            <a:r>
              <a:rPr lang="ar-SA" sz="2000" b="1" dirty="0">
                <a:solidFill>
                  <a:srgbClr val="0000FF"/>
                </a:solidFill>
                <a:ea typeface="Times New Roman"/>
              </a:rPr>
              <a:t>َ</a:t>
            </a:r>
            <a:r>
              <a:rPr lang="ar-EG" sz="2000" b="1" dirty="0">
                <a:solidFill>
                  <a:srgbClr val="0000FF"/>
                </a:solidFill>
                <a:ea typeface="Times New Roman"/>
              </a:rPr>
              <a:t>لقا </a:t>
            </a:r>
            <a:r>
              <a:rPr lang="ar-EG" sz="2000" b="1" dirty="0" err="1">
                <a:solidFill>
                  <a:srgbClr val="0000FF"/>
                </a:solidFill>
                <a:ea typeface="Times New Roman"/>
              </a:rPr>
              <a:t>وخ</a:t>
            </a:r>
            <a:r>
              <a:rPr lang="ar-SA" sz="2000" b="1" dirty="0">
                <a:solidFill>
                  <a:srgbClr val="0000FF"/>
                </a:solidFill>
                <a:ea typeface="Times New Roman"/>
              </a:rPr>
              <a:t>ُ</a:t>
            </a:r>
            <a:r>
              <a:rPr lang="ar-EG" sz="2000" b="1" dirty="0">
                <a:solidFill>
                  <a:srgbClr val="0000FF"/>
                </a:solidFill>
                <a:ea typeface="Times New Roman"/>
              </a:rPr>
              <a:t>لقا</a:t>
            </a:r>
            <a:endParaRPr lang="en-US" sz="1000" dirty="0">
              <a:solidFill>
                <a:srgbClr val="0000FF"/>
              </a:solidFill>
              <a:ea typeface="Times New Roman"/>
              <a:cs typeface="Arial"/>
            </a:endParaRPr>
          </a:p>
        </p:txBody>
      </p:sp>
      <p:sp>
        <p:nvSpPr>
          <p:cNvPr id="9" name="مستطيل: زوايا مستديرة 8">
            <a:extLst>
              <a:ext uri="{FF2B5EF4-FFF2-40B4-BE49-F238E27FC236}">
                <a16:creationId xmlns:a16="http://schemas.microsoft.com/office/drawing/2014/main" id="{688209DB-336A-4006-AE56-7B3A3B0FF489}"/>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٩٠</a:t>
            </a:r>
          </a:p>
        </p:txBody>
      </p:sp>
    </p:spTree>
    <p:extLst>
      <p:ext uri="{BB962C8B-B14F-4D97-AF65-F5344CB8AC3E}">
        <p14:creationId xmlns:p14="http://schemas.microsoft.com/office/powerpoint/2010/main" val="74385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to="" calcmode="lin" valueType="num">
                                      <p:cBhvr>
                                        <p:cTn id="22" dur="1" fill="hold"/>
                                        <p:tgtEl>
                                          <p:spTgt spid="7"/>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to="" calcmode="lin" valueType="num">
                                      <p:cBhvr>
                                        <p:cTn id="27"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91-091">
            <a:extLst>
              <a:ext uri="{FF2B5EF4-FFF2-40B4-BE49-F238E27FC236}">
                <a16:creationId xmlns:a16="http://schemas.microsoft.com/office/drawing/2014/main" id="{6A9E176B-A86E-448B-8432-AB74500BAB3A}"/>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مستطيل: زوايا مستديرة 3">
            <a:extLst>
              <a:ext uri="{FF2B5EF4-FFF2-40B4-BE49-F238E27FC236}">
                <a16:creationId xmlns:a16="http://schemas.microsoft.com/office/drawing/2014/main" id="{F711AAAC-D0DF-42B1-AF66-8E57EBEDEC62}"/>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٩١</a:t>
            </a:r>
          </a:p>
        </p:txBody>
      </p:sp>
    </p:spTree>
    <p:extLst>
      <p:ext uri="{BB962C8B-B14F-4D97-AF65-F5344CB8AC3E}">
        <p14:creationId xmlns:p14="http://schemas.microsoft.com/office/powerpoint/2010/main" val="779410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F46FA29B-BFBC-FAF0-625F-82B38804510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4000" cy="6921740"/>
          </a:xfrm>
          <a:prstGeom prst="rect">
            <a:avLst/>
          </a:prstGeom>
        </p:spPr>
      </p:pic>
      <p:sp>
        <p:nvSpPr>
          <p:cNvPr id="4" name="مستطيل: زوايا مستديرة 3">
            <a:extLst>
              <a:ext uri="{FF2B5EF4-FFF2-40B4-BE49-F238E27FC236}">
                <a16:creationId xmlns:a16="http://schemas.microsoft.com/office/drawing/2014/main" id="{A0810293-9483-DDDF-E325-EBC54EEDC148}"/>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١٨</a:t>
            </a:r>
          </a:p>
        </p:txBody>
      </p:sp>
      <p:sp>
        <p:nvSpPr>
          <p:cNvPr id="5" name="مربع نص 4">
            <a:extLst>
              <a:ext uri="{FF2B5EF4-FFF2-40B4-BE49-F238E27FC236}">
                <a16:creationId xmlns:a16="http://schemas.microsoft.com/office/drawing/2014/main" id="{CE0473F3-D254-DD9C-F25E-89CBAD1FE1E7}"/>
              </a:ext>
            </a:extLst>
          </p:cNvPr>
          <p:cNvSpPr txBox="1"/>
          <p:nvPr/>
        </p:nvSpPr>
        <p:spPr>
          <a:xfrm>
            <a:off x="387927" y="1033650"/>
            <a:ext cx="2010226" cy="461665"/>
          </a:xfrm>
          <a:prstGeom prst="rect">
            <a:avLst/>
          </a:prstGeom>
          <a:noFill/>
        </p:spPr>
        <p:txBody>
          <a:bodyPr wrap="square" rtlCol="1">
            <a:spAutoFit/>
          </a:bodyPr>
          <a:lstStyle/>
          <a:p>
            <a:pPr algn="r"/>
            <a:r>
              <a:rPr lang="ar-SA" sz="2400" b="1" dirty="0">
                <a:solidFill>
                  <a:srgbClr val="FF0000"/>
                </a:solidFill>
              </a:rPr>
              <a:t>أسلوب استثناء</a:t>
            </a:r>
            <a:endParaRPr lang="ar-SA" sz="2400" b="1" dirty="0">
              <a:solidFill>
                <a:srgbClr val="002060"/>
              </a:solidFill>
            </a:endParaRPr>
          </a:p>
        </p:txBody>
      </p:sp>
      <p:sp>
        <p:nvSpPr>
          <p:cNvPr id="6" name="مربع نص 5">
            <a:extLst>
              <a:ext uri="{FF2B5EF4-FFF2-40B4-BE49-F238E27FC236}">
                <a16:creationId xmlns:a16="http://schemas.microsoft.com/office/drawing/2014/main" id="{92F49063-7120-876A-8FE0-3B60A01890C3}"/>
              </a:ext>
            </a:extLst>
          </p:cNvPr>
          <p:cNvSpPr txBox="1"/>
          <p:nvPr/>
        </p:nvSpPr>
        <p:spPr>
          <a:xfrm>
            <a:off x="3414156" y="1389250"/>
            <a:ext cx="2010226" cy="461665"/>
          </a:xfrm>
          <a:prstGeom prst="rect">
            <a:avLst/>
          </a:prstGeom>
          <a:noFill/>
        </p:spPr>
        <p:txBody>
          <a:bodyPr wrap="square" rtlCol="1">
            <a:spAutoFit/>
          </a:bodyPr>
          <a:lstStyle/>
          <a:p>
            <a:pPr algn="r"/>
            <a:r>
              <a:rPr lang="ar-SA" sz="2400" b="1" dirty="0">
                <a:solidFill>
                  <a:srgbClr val="FF0000"/>
                </a:solidFill>
              </a:rPr>
              <a:t>أسلوب نهي</a:t>
            </a:r>
            <a:endParaRPr lang="ar-SA" sz="2400" b="1" dirty="0">
              <a:solidFill>
                <a:srgbClr val="002060"/>
              </a:solidFill>
            </a:endParaRPr>
          </a:p>
        </p:txBody>
      </p:sp>
      <p:sp>
        <p:nvSpPr>
          <p:cNvPr id="7" name="مربع نص 6">
            <a:extLst>
              <a:ext uri="{FF2B5EF4-FFF2-40B4-BE49-F238E27FC236}">
                <a16:creationId xmlns:a16="http://schemas.microsoft.com/office/drawing/2014/main" id="{12438042-F710-56D5-A4BB-CFB5855F34E8}"/>
              </a:ext>
            </a:extLst>
          </p:cNvPr>
          <p:cNvSpPr txBox="1"/>
          <p:nvPr/>
        </p:nvSpPr>
        <p:spPr>
          <a:xfrm>
            <a:off x="3994727" y="1729283"/>
            <a:ext cx="2010226" cy="461665"/>
          </a:xfrm>
          <a:prstGeom prst="rect">
            <a:avLst/>
          </a:prstGeom>
          <a:noFill/>
        </p:spPr>
        <p:txBody>
          <a:bodyPr wrap="square" rtlCol="1">
            <a:spAutoFit/>
          </a:bodyPr>
          <a:lstStyle/>
          <a:p>
            <a:pPr algn="r"/>
            <a:r>
              <a:rPr lang="ar-SA" sz="2400" b="1" dirty="0">
                <a:solidFill>
                  <a:srgbClr val="FF0000"/>
                </a:solidFill>
              </a:rPr>
              <a:t>أسلوب نفي</a:t>
            </a:r>
            <a:endParaRPr lang="ar-SA" sz="2400" b="1" dirty="0">
              <a:solidFill>
                <a:srgbClr val="002060"/>
              </a:solidFill>
            </a:endParaRPr>
          </a:p>
        </p:txBody>
      </p:sp>
      <p:sp>
        <p:nvSpPr>
          <p:cNvPr id="8" name="مربع نص 7">
            <a:extLst>
              <a:ext uri="{FF2B5EF4-FFF2-40B4-BE49-F238E27FC236}">
                <a16:creationId xmlns:a16="http://schemas.microsoft.com/office/drawing/2014/main" id="{F62E81FA-FA9D-9DAA-50C6-EF5991A100C0}"/>
              </a:ext>
            </a:extLst>
          </p:cNvPr>
          <p:cNvSpPr txBox="1"/>
          <p:nvPr/>
        </p:nvSpPr>
        <p:spPr>
          <a:xfrm>
            <a:off x="4419269" y="2069316"/>
            <a:ext cx="2010226" cy="461665"/>
          </a:xfrm>
          <a:prstGeom prst="rect">
            <a:avLst/>
          </a:prstGeom>
          <a:noFill/>
        </p:spPr>
        <p:txBody>
          <a:bodyPr wrap="square" rtlCol="1">
            <a:spAutoFit/>
          </a:bodyPr>
          <a:lstStyle/>
          <a:p>
            <a:pPr algn="r"/>
            <a:r>
              <a:rPr lang="ar-SA" sz="2400" b="1" dirty="0">
                <a:solidFill>
                  <a:srgbClr val="FF0000"/>
                </a:solidFill>
              </a:rPr>
              <a:t>أسلوب تعجب</a:t>
            </a:r>
            <a:endParaRPr lang="ar-SA" sz="2400" b="1" dirty="0">
              <a:solidFill>
                <a:srgbClr val="002060"/>
              </a:solidFill>
            </a:endParaRPr>
          </a:p>
        </p:txBody>
      </p:sp>
      <p:sp>
        <p:nvSpPr>
          <p:cNvPr id="9" name="مربع نص 8">
            <a:extLst>
              <a:ext uri="{FF2B5EF4-FFF2-40B4-BE49-F238E27FC236}">
                <a16:creationId xmlns:a16="http://schemas.microsoft.com/office/drawing/2014/main" id="{B919F81F-E87C-ACDC-1CA4-284F70BB46CC}"/>
              </a:ext>
            </a:extLst>
          </p:cNvPr>
          <p:cNvSpPr txBox="1"/>
          <p:nvPr/>
        </p:nvSpPr>
        <p:spPr>
          <a:xfrm>
            <a:off x="4299527" y="2409349"/>
            <a:ext cx="2010226" cy="461665"/>
          </a:xfrm>
          <a:prstGeom prst="rect">
            <a:avLst/>
          </a:prstGeom>
          <a:noFill/>
        </p:spPr>
        <p:txBody>
          <a:bodyPr wrap="square" rtlCol="1">
            <a:spAutoFit/>
          </a:bodyPr>
          <a:lstStyle/>
          <a:p>
            <a:pPr algn="r"/>
            <a:r>
              <a:rPr lang="ar-SA" sz="2400" b="1" dirty="0">
                <a:solidFill>
                  <a:srgbClr val="FF0000"/>
                </a:solidFill>
              </a:rPr>
              <a:t>أسلوب استفهام</a:t>
            </a:r>
            <a:endParaRPr lang="ar-SA" sz="2400" b="1" dirty="0">
              <a:solidFill>
                <a:srgbClr val="002060"/>
              </a:solidFill>
            </a:endParaRPr>
          </a:p>
        </p:txBody>
      </p:sp>
      <p:sp>
        <p:nvSpPr>
          <p:cNvPr id="10" name="مربع نص 9">
            <a:extLst>
              <a:ext uri="{FF2B5EF4-FFF2-40B4-BE49-F238E27FC236}">
                <a16:creationId xmlns:a16="http://schemas.microsoft.com/office/drawing/2014/main" id="{F3C2745C-BBB8-F0E8-706F-601F59BCBCC7}"/>
              </a:ext>
            </a:extLst>
          </p:cNvPr>
          <p:cNvSpPr txBox="1"/>
          <p:nvPr/>
        </p:nvSpPr>
        <p:spPr>
          <a:xfrm>
            <a:off x="3566887" y="2767286"/>
            <a:ext cx="2010226" cy="461665"/>
          </a:xfrm>
          <a:prstGeom prst="rect">
            <a:avLst/>
          </a:prstGeom>
          <a:noFill/>
        </p:spPr>
        <p:txBody>
          <a:bodyPr wrap="square" rtlCol="1">
            <a:spAutoFit/>
          </a:bodyPr>
          <a:lstStyle/>
          <a:p>
            <a:pPr algn="r"/>
            <a:r>
              <a:rPr lang="ar-SA" sz="2400" b="1" dirty="0">
                <a:solidFill>
                  <a:srgbClr val="FF0000"/>
                </a:solidFill>
              </a:rPr>
              <a:t>أسلوب نداء</a:t>
            </a:r>
            <a:endParaRPr lang="ar-SA" sz="2400" b="1" dirty="0">
              <a:solidFill>
                <a:srgbClr val="002060"/>
              </a:solidFill>
            </a:endParaRPr>
          </a:p>
        </p:txBody>
      </p:sp>
      <p:sp>
        <p:nvSpPr>
          <p:cNvPr id="11" name="مربع نص 10">
            <a:extLst>
              <a:ext uri="{FF2B5EF4-FFF2-40B4-BE49-F238E27FC236}">
                <a16:creationId xmlns:a16="http://schemas.microsoft.com/office/drawing/2014/main" id="{A061D9F6-E53B-FD92-E1A1-3D62F228E01E}"/>
              </a:ext>
            </a:extLst>
          </p:cNvPr>
          <p:cNvSpPr txBox="1"/>
          <p:nvPr/>
        </p:nvSpPr>
        <p:spPr>
          <a:xfrm>
            <a:off x="3777013" y="3105191"/>
            <a:ext cx="2010226" cy="461665"/>
          </a:xfrm>
          <a:prstGeom prst="rect">
            <a:avLst/>
          </a:prstGeom>
          <a:noFill/>
        </p:spPr>
        <p:txBody>
          <a:bodyPr wrap="square" rtlCol="1">
            <a:spAutoFit/>
          </a:bodyPr>
          <a:lstStyle/>
          <a:p>
            <a:pPr algn="r"/>
            <a:r>
              <a:rPr lang="ar-SA" sz="2400" b="1" dirty="0">
                <a:solidFill>
                  <a:srgbClr val="FF0000"/>
                </a:solidFill>
              </a:rPr>
              <a:t>أسلوب ترجي</a:t>
            </a:r>
            <a:endParaRPr lang="ar-SA" sz="2400" b="1" dirty="0">
              <a:solidFill>
                <a:srgbClr val="002060"/>
              </a:solidFill>
            </a:endParaRPr>
          </a:p>
        </p:txBody>
      </p:sp>
      <p:sp>
        <p:nvSpPr>
          <p:cNvPr id="12" name="مربع نص 11">
            <a:extLst>
              <a:ext uri="{FF2B5EF4-FFF2-40B4-BE49-F238E27FC236}">
                <a16:creationId xmlns:a16="http://schemas.microsoft.com/office/drawing/2014/main" id="{0AB8BD11-C368-E66F-E056-4899D2AE90DC}"/>
              </a:ext>
            </a:extLst>
          </p:cNvPr>
          <p:cNvSpPr txBox="1"/>
          <p:nvPr/>
        </p:nvSpPr>
        <p:spPr>
          <a:xfrm>
            <a:off x="3849255" y="3460870"/>
            <a:ext cx="2010226" cy="461665"/>
          </a:xfrm>
          <a:prstGeom prst="rect">
            <a:avLst/>
          </a:prstGeom>
          <a:noFill/>
        </p:spPr>
        <p:txBody>
          <a:bodyPr wrap="square" rtlCol="1">
            <a:spAutoFit/>
          </a:bodyPr>
          <a:lstStyle/>
          <a:p>
            <a:pPr algn="r"/>
            <a:r>
              <a:rPr lang="ar-SA" sz="2400" b="1" dirty="0">
                <a:solidFill>
                  <a:srgbClr val="FF0000"/>
                </a:solidFill>
              </a:rPr>
              <a:t>أسلوب تمني</a:t>
            </a:r>
            <a:endParaRPr lang="ar-SA" sz="2400" b="1" dirty="0">
              <a:solidFill>
                <a:srgbClr val="002060"/>
              </a:solidFill>
            </a:endParaRPr>
          </a:p>
        </p:txBody>
      </p:sp>
      <p:sp>
        <p:nvSpPr>
          <p:cNvPr id="13" name="مربع نص 12">
            <a:extLst>
              <a:ext uri="{FF2B5EF4-FFF2-40B4-BE49-F238E27FC236}">
                <a16:creationId xmlns:a16="http://schemas.microsoft.com/office/drawing/2014/main" id="{469BBC6E-B5D0-5B3C-653E-26B66EDD6F0C}"/>
              </a:ext>
            </a:extLst>
          </p:cNvPr>
          <p:cNvSpPr txBox="1"/>
          <p:nvPr/>
        </p:nvSpPr>
        <p:spPr>
          <a:xfrm>
            <a:off x="3877954" y="3815462"/>
            <a:ext cx="2010226" cy="461665"/>
          </a:xfrm>
          <a:prstGeom prst="rect">
            <a:avLst/>
          </a:prstGeom>
          <a:noFill/>
        </p:spPr>
        <p:txBody>
          <a:bodyPr wrap="square" rtlCol="1">
            <a:spAutoFit/>
          </a:bodyPr>
          <a:lstStyle/>
          <a:p>
            <a:pPr algn="r"/>
            <a:r>
              <a:rPr lang="ar-SA" sz="2400" b="1" dirty="0">
                <a:solidFill>
                  <a:srgbClr val="FF0000"/>
                </a:solidFill>
              </a:rPr>
              <a:t>أسلوب تفضيل</a:t>
            </a:r>
            <a:endParaRPr lang="ar-SA" sz="2400" b="1" dirty="0">
              <a:solidFill>
                <a:srgbClr val="002060"/>
              </a:solidFill>
            </a:endParaRPr>
          </a:p>
        </p:txBody>
      </p:sp>
      <p:sp>
        <p:nvSpPr>
          <p:cNvPr id="14" name="مربع نص 13">
            <a:extLst>
              <a:ext uri="{FF2B5EF4-FFF2-40B4-BE49-F238E27FC236}">
                <a16:creationId xmlns:a16="http://schemas.microsoft.com/office/drawing/2014/main" id="{052CF1C7-CEF5-C6A4-201B-D1A8BF1E3F6D}"/>
              </a:ext>
            </a:extLst>
          </p:cNvPr>
          <p:cNvSpPr txBox="1"/>
          <p:nvPr/>
        </p:nvSpPr>
        <p:spPr>
          <a:xfrm>
            <a:off x="4299527" y="4146543"/>
            <a:ext cx="2010226" cy="461665"/>
          </a:xfrm>
          <a:prstGeom prst="rect">
            <a:avLst/>
          </a:prstGeom>
          <a:noFill/>
        </p:spPr>
        <p:txBody>
          <a:bodyPr wrap="square" rtlCol="1">
            <a:spAutoFit/>
          </a:bodyPr>
          <a:lstStyle/>
          <a:p>
            <a:pPr algn="r"/>
            <a:r>
              <a:rPr lang="ar-SA" sz="2400" b="1" dirty="0">
                <a:solidFill>
                  <a:srgbClr val="FF0000"/>
                </a:solidFill>
              </a:rPr>
              <a:t>أسلوب توكيد</a:t>
            </a:r>
            <a:endParaRPr lang="ar-SA" sz="2400" b="1" dirty="0">
              <a:solidFill>
                <a:srgbClr val="002060"/>
              </a:solidFill>
            </a:endParaRPr>
          </a:p>
        </p:txBody>
      </p:sp>
      <p:sp>
        <p:nvSpPr>
          <p:cNvPr id="15" name="مربع نص 14">
            <a:extLst>
              <a:ext uri="{FF2B5EF4-FFF2-40B4-BE49-F238E27FC236}">
                <a16:creationId xmlns:a16="http://schemas.microsoft.com/office/drawing/2014/main" id="{669FA089-1163-FF8D-7EC0-5B20F1E506F8}"/>
              </a:ext>
            </a:extLst>
          </p:cNvPr>
          <p:cNvSpPr txBox="1"/>
          <p:nvPr/>
        </p:nvSpPr>
        <p:spPr>
          <a:xfrm>
            <a:off x="2078515" y="4450944"/>
            <a:ext cx="2010226" cy="461665"/>
          </a:xfrm>
          <a:prstGeom prst="rect">
            <a:avLst/>
          </a:prstGeom>
          <a:noFill/>
        </p:spPr>
        <p:txBody>
          <a:bodyPr wrap="square" rtlCol="1">
            <a:spAutoFit/>
          </a:bodyPr>
          <a:lstStyle/>
          <a:p>
            <a:pPr algn="r"/>
            <a:r>
              <a:rPr lang="ar-SA" sz="2400" b="1" dirty="0">
                <a:solidFill>
                  <a:srgbClr val="FF0000"/>
                </a:solidFill>
              </a:rPr>
              <a:t>أسلوب دعاء</a:t>
            </a:r>
            <a:endParaRPr lang="ar-SA" sz="2400" b="1" dirty="0">
              <a:solidFill>
                <a:srgbClr val="002060"/>
              </a:solidFill>
            </a:endParaRPr>
          </a:p>
        </p:txBody>
      </p:sp>
    </p:spTree>
    <p:extLst>
      <p:ext uri="{BB962C8B-B14F-4D97-AF65-F5344CB8AC3E}">
        <p14:creationId xmlns:p14="http://schemas.microsoft.com/office/powerpoint/2010/main" val="85302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92-092">
            <a:extLst>
              <a:ext uri="{FF2B5EF4-FFF2-40B4-BE49-F238E27FC236}">
                <a16:creationId xmlns:a16="http://schemas.microsoft.com/office/drawing/2014/main" id="{AD1E48C4-908E-404A-90E9-87937FE6B746}"/>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مستطيل: زوايا مستديرة 3">
            <a:extLst>
              <a:ext uri="{FF2B5EF4-FFF2-40B4-BE49-F238E27FC236}">
                <a16:creationId xmlns:a16="http://schemas.microsoft.com/office/drawing/2014/main" id="{A42FCB85-D23C-4D87-936C-F6BE859D238B}"/>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٩٢</a:t>
            </a:r>
          </a:p>
        </p:txBody>
      </p:sp>
    </p:spTree>
    <p:extLst>
      <p:ext uri="{BB962C8B-B14F-4D97-AF65-F5344CB8AC3E}">
        <p14:creationId xmlns:p14="http://schemas.microsoft.com/office/powerpoint/2010/main" val="39838317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اول -1443-093-093">
            <a:extLst>
              <a:ext uri="{FF2B5EF4-FFF2-40B4-BE49-F238E27FC236}">
                <a16:creationId xmlns:a16="http://schemas.microsoft.com/office/drawing/2014/main" id="{09E2F9BD-C325-4C54-A0DD-A899E27D8134}"/>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44245"/>
            <a:ext cx="9144000" cy="5972914"/>
          </a:xfrm>
          <a:prstGeom prst="rect">
            <a:avLst/>
          </a:prstGeom>
        </p:spPr>
      </p:pic>
      <p:sp>
        <p:nvSpPr>
          <p:cNvPr id="14" name="مستطيل: زوايا مستديرة 13">
            <a:extLst>
              <a:ext uri="{FF2B5EF4-FFF2-40B4-BE49-F238E27FC236}">
                <a16:creationId xmlns:a16="http://schemas.microsoft.com/office/drawing/2014/main" id="{6A5BE24D-E286-4A63-B9A3-B04B0CD16ED9}"/>
              </a:ext>
            </a:extLst>
          </p:cNvPr>
          <p:cNvSpPr/>
          <p:nvPr/>
        </p:nvSpPr>
        <p:spPr>
          <a:xfrm>
            <a:off x="3635102" y="3801637"/>
            <a:ext cx="1728192" cy="43204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FF0000"/>
                </a:solidFill>
              </a:rPr>
              <a:t>معاذ بن جبل</a:t>
            </a:r>
          </a:p>
        </p:txBody>
      </p:sp>
      <p:cxnSp>
        <p:nvCxnSpPr>
          <p:cNvPr id="15" name="رابط مستقيم 14">
            <a:extLst>
              <a:ext uri="{FF2B5EF4-FFF2-40B4-BE49-F238E27FC236}">
                <a16:creationId xmlns:a16="http://schemas.microsoft.com/office/drawing/2014/main" id="{B2EDCE40-7410-4408-A572-B6821937CDDC}"/>
              </a:ext>
            </a:extLst>
          </p:cNvPr>
          <p:cNvCxnSpPr>
            <a:cxnSpLocks/>
            <a:endCxn id="17" idx="1"/>
          </p:cNvCxnSpPr>
          <p:nvPr/>
        </p:nvCxnSpPr>
        <p:spPr>
          <a:xfrm>
            <a:off x="5363294" y="4028147"/>
            <a:ext cx="1332537" cy="2880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رابط مستقيم 15">
            <a:extLst>
              <a:ext uri="{FF2B5EF4-FFF2-40B4-BE49-F238E27FC236}">
                <a16:creationId xmlns:a16="http://schemas.microsoft.com/office/drawing/2014/main" id="{CC2FC4F4-4E27-4016-8A35-D4485C6F80DF}"/>
              </a:ext>
            </a:extLst>
          </p:cNvPr>
          <p:cNvCxnSpPr>
            <a:cxnSpLocks/>
          </p:cNvCxnSpPr>
          <p:nvPr/>
        </p:nvCxnSpPr>
        <p:spPr>
          <a:xfrm flipH="1">
            <a:off x="2346581" y="4028147"/>
            <a:ext cx="1288521" cy="275267"/>
          </a:xfrm>
          <a:prstGeom prst="line">
            <a:avLst/>
          </a:prstGeom>
        </p:spPr>
        <p:style>
          <a:lnRef idx="1">
            <a:schemeClr val="accent1"/>
          </a:lnRef>
          <a:fillRef idx="0">
            <a:schemeClr val="accent1"/>
          </a:fillRef>
          <a:effectRef idx="0">
            <a:schemeClr val="accent1"/>
          </a:effectRef>
          <a:fontRef idx="minor">
            <a:schemeClr val="tx1"/>
          </a:fontRef>
        </p:style>
      </p:cxnSp>
      <p:sp>
        <p:nvSpPr>
          <p:cNvPr id="17" name="مستطيل: زوايا مستديرة 16">
            <a:extLst>
              <a:ext uri="{FF2B5EF4-FFF2-40B4-BE49-F238E27FC236}">
                <a16:creationId xmlns:a16="http://schemas.microsoft.com/office/drawing/2014/main" id="{FD4A98B7-893D-4A2D-AA91-134B2A2FBCDB}"/>
              </a:ext>
            </a:extLst>
          </p:cNvPr>
          <p:cNvSpPr/>
          <p:nvPr/>
        </p:nvSpPr>
        <p:spPr>
          <a:xfrm>
            <a:off x="6695831" y="4136159"/>
            <a:ext cx="1557148" cy="36004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accent1">
                    <a:lumMod val="50000"/>
                  </a:schemeClr>
                </a:solidFill>
              </a:rPr>
              <a:t>صفاته الجسمية</a:t>
            </a:r>
          </a:p>
        </p:txBody>
      </p:sp>
      <p:sp>
        <p:nvSpPr>
          <p:cNvPr id="18" name="مستطيل: زوايا مستديرة 17">
            <a:extLst>
              <a:ext uri="{FF2B5EF4-FFF2-40B4-BE49-F238E27FC236}">
                <a16:creationId xmlns:a16="http://schemas.microsoft.com/office/drawing/2014/main" id="{74F2A278-DF83-4630-828B-BE124631E98E}"/>
              </a:ext>
            </a:extLst>
          </p:cNvPr>
          <p:cNvSpPr/>
          <p:nvPr/>
        </p:nvSpPr>
        <p:spPr>
          <a:xfrm>
            <a:off x="911930" y="4136159"/>
            <a:ext cx="1434802" cy="36004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accent1">
                    <a:lumMod val="50000"/>
                  </a:schemeClr>
                </a:solidFill>
              </a:rPr>
              <a:t>وفاته</a:t>
            </a:r>
          </a:p>
        </p:txBody>
      </p:sp>
      <p:cxnSp>
        <p:nvCxnSpPr>
          <p:cNvPr id="19" name="رابط مستقيم 18">
            <a:extLst>
              <a:ext uri="{FF2B5EF4-FFF2-40B4-BE49-F238E27FC236}">
                <a16:creationId xmlns:a16="http://schemas.microsoft.com/office/drawing/2014/main" id="{D9F0FFF8-5345-4CA1-9DAA-43CBF3DED7C3}"/>
              </a:ext>
            </a:extLst>
          </p:cNvPr>
          <p:cNvCxnSpPr/>
          <p:nvPr/>
        </p:nvCxnSpPr>
        <p:spPr>
          <a:xfrm>
            <a:off x="4744278" y="4244723"/>
            <a:ext cx="432048" cy="349002"/>
          </a:xfrm>
          <a:prstGeom prst="line">
            <a:avLst/>
          </a:prstGeom>
        </p:spPr>
        <p:style>
          <a:lnRef idx="1">
            <a:schemeClr val="dk1"/>
          </a:lnRef>
          <a:fillRef idx="0">
            <a:schemeClr val="dk1"/>
          </a:fillRef>
          <a:effectRef idx="0">
            <a:schemeClr val="dk1"/>
          </a:effectRef>
          <a:fontRef idx="minor">
            <a:schemeClr val="tx1"/>
          </a:fontRef>
        </p:style>
      </p:cxnSp>
      <p:cxnSp>
        <p:nvCxnSpPr>
          <p:cNvPr id="20" name="رابط مستقيم 19">
            <a:extLst>
              <a:ext uri="{FF2B5EF4-FFF2-40B4-BE49-F238E27FC236}">
                <a16:creationId xmlns:a16="http://schemas.microsoft.com/office/drawing/2014/main" id="{75E7E38A-C5BE-4ADE-8960-67584B39699C}"/>
              </a:ext>
            </a:extLst>
          </p:cNvPr>
          <p:cNvCxnSpPr/>
          <p:nvPr/>
        </p:nvCxnSpPr>
        <p:spPr>
          <a:xfrm flipH="1">
            <a:off x="4006481" y="4230508"/>
            <a:ext cx="360040" cy="371078"/>
          </a:xfrm>
          <a:prstGeom prst="line">
            <a:avLst/>
          </a:prstGeom>
        </p:spPr>
        <p:style>
          <a:lnRef idx="1">
            <a:schemeClr val="dk1"/>
          </a:lnRef>
          <a:fillRef idx="0">
            <a:schemeClr val="dk1"/>
          </a:fillRef>
          <a:effectRef idx="0">
            <a:schemeClr val="dk1"/>
          </a:effectRef>
          <a:fontRef idx="minor">
            <a:schemeClr val="tx1"/>
          </a:fontRef>
        </p:style>
      </p:cxnSp>
      <p:sp>
        <p:nvSpPr>
          <p:cNvPr id="21" name="مستطيل: زوايا مستديرة 20">
            <a:extLst>
              <a:ext uri="{FF2B5EF4-FFF2-40B4-BE49-F238E27FC236}">
                <a16:creationId xmlns:a16="http://schemas.microsoft.com/office/drawing/2014/main" id="{FB4547C4-1EF3-4C29-9908-A42FE470974E}"/>
              </a:ext>
            </a:extLst>
          </p:cNvPr>
          <p:cNvSpPr/>
          <p:nvPr/>
        </p:nvSpPr>
        <p:spPr>
          <a:xfrm>
            <a:off x="6695832" y="4592087"/>
            <a:ext cx="1557147" cy="36004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rgbClr val="FF0000"/>
                </a:solidFill>
              </a:rPr>
              <a:t>شاب جميل</a:t>
            </a:r>
          </a:p>
        </p:txBody>
      </p:sp>
      <p:sp>
        <p:nvSpPr>
          <p:cNvPr id="22" name="مستطيل: زوايا مستديرة 21">
            <a:extLst>
              <a:ext uri="{FF2B5EF4-FFF2-40B4-BE49-F238E27FC236}">
                <a16:creationId xmlns:a16="http://schemas.microsoft.com/office/drawing/2014/main" id="{7E7D6B4F-5461-4C82-AF0A-77CB7D03A793}"/>
              </a:ext>
            </a:extLst>
          </p:cNvPr>
          <p:cNvSpPr/>
          <p:nvPr/>
        </p:nvSpPr>
        <p:spPr>
          <a:xfrm>
            <a:off x="4675892" y="4591734"/>
            <a:ext cx="1557148" cy="36004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accent1">
                    <a:lumMod val="50000"/>
                  </a:schemeClr>
                </a:solidFill>
              </a:rPr>
              <a:t>رأي الرسول فيه</a:t>
            </a:r>
          </a:p>
        </p:txBody>
      </p:sp>
      <p:sp>
        <p:nvSpPr>
          <p:cNvPr id="25" name="مستطيل: زوايا مستديرة 24">
            <a:extLst>
              <a:ext uri="{FF2B5EF4-FFF2-40B4-BE49-F238E27FC236}">
                <a16:creationId xmlns:a16="http://schemas.microsoft.com/office/drawing/2014/main" id="{1B1E03FC-9E66-4246-A08D-1B3E25ED6D8D}"/>
              </a:ext>
            </a:extLst>
          </p:cNvPr>
          <p:cNvSpPr/>
          <p:nvPr/>
        </p:nvSpPr>
        <p:spPr>
          <a:xfrm>
            <a:off x="6695831" y="5048172"/>
            <a:ext cx="1557147" cy="36004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rgbClr val="FF0000"/>
                </a:solidFill>
              </a:rPr>
              <a:t>طويل الجسم</a:t>
            </a:r>
          </a:p>
        </p:txBody>
      </p:sp>
      <p:sp>
        <p:nvSpPr>
          <p:cNvPr id="26" name="مستطيل: زوايا مستديرة 25">
            <a:extLst>
              <a:ext uri="{FF2B5EF4-FFF2-40B4-BE49-F238E27FC236}">
                <a16:creationId xmlns:a16="http://schemas.microsoft.com/office/drawing/2014/main" id="{98FCC43D-538D-4684-B128-F57AC2ABF2C5}"/>
              </a:ext>
            </a:extLst>
          </p:cNvPr>
          <p:cNvSpPr/>
          <p:nvPr/>
        </p:nvSpPr>
        <p:spPr>
          <a:xfrm>
            <a:off x="6723381" y="5480798"/>
            <a:ext cx="1557147" cy="36004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rgbClr val="FF0000"/>
                </a:solidFill>
              </a:rPr>
              <a:t>أبيض البشرة</a:t>
            </a:r>
          </a:p>
        </p:txBody>
      </p:sp>
      <p:sp>
        <p:nvSpPr>
          <p:cNvPr id="27" name="مستطيل: زوايا مستديرة 26">
            <a:extLst>
              <a:ext uri="{FF2B5EF4-FFF2-40B4-BE49-F238E27FC236}">
                <a16:creationId xmlns:a16="http://schemas.microsoft.com/office/drawing/2014/main" id="{7C8704A3-288A-423D-9FC2-CBFAD0779F2E}"/>
              </a:ext>
            </a:extLst>
          </p:cNvPr>
          <p:cNvSpPr/>
          <p:nvPr/>
        </p:nvSpPr>
        <p:spPr>
          <a:xfrm>
            <a:off x="6723381" y="5895225"/>
            <a:ext cx="1557147" cy="36004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rgbClr val="FF0000"/>
                </a:solidFill>
              </a:rPr>
              <a:t>متصل الحاجبين</a:t>
            </a:r>
          </a:p>
        </p:txBody>
      </p:sp>
      <p:sp>
        <p:nvSpPr>
          <p:cNvPr id="29" name="مستطيل: زوايا مستديرة 28">
            <a:extLst>
              <a:ext uri="{FF2B5EF4-FFF2-40B4-BE49-F238E27FC236}">
                <a16:creationId xmlns:a16="http://schemas.microsoft.com/office/drawing/2014/main" id="{49AEAAF0-CD63-4DEA-9633-4CFDC97CA714}"/>
              </a:ext>
            </a:extLst>
          </p:cNvPr>
          <p:cNvSpPr/>
          <p:nvPr/>
        </p:nvSpPr>
        <p:spPr>
          <a:xfrm>
            <a:off x="6723381" y="6321565"/>
            <a:ext cx="1557147" cy="36004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rgbClr val="FF0000"/>
                </a:solidFill>
              </a:rPr>
              <a:t>براق الثنايا</a:t>
            </a:r>
          </a:p>
        </p:txBody>
      </p:sp>
      <p:sp>
        <p:nvSpPr>
          <p:cNvPr id="30" name="مستطيل: زوايا مستديرة 29">
            <a:extLst>
              <a:ext uri="{FF2B5EF4-FFF2-40B4-BE49-F238E27FC236}">
                <a16:creationId xmlns:a16="http://schemas.microsoft.com/office/drawing/2014/main" id="{E2DD447B-4609-4D86-A2FF-28C9DBE16CA1}"/>
              </a:ext>
            </a:extLst>
          </p:cNvPr>
          <p:cNvSpPr/>
          <p:nvPr/>
        </p:nvSpPr>
        <p:spPr>
          <a:xfrm>
            <a:off x="4714609" y="5024121"/>
            <a:ext cx="1557147" cy="163343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FF0000"/>
                </a:solidFill>
              </a:rPr>
              <a:t>أعلم الأمة بالحلال والحرام</a:t>
            </a:r>
          </a:p>
        </p:txBody>
      </p:sp>
      <p:sp>
        <p:nvSpPr>
          <p:cNvPr id="31" name="مستطيل: زوايا مستديرة 30">
            <a:extLst>
              <a:ext uri="{FF2B5EF4-FFF2-40B4-BE49-F238E27FC236}">
                <a16:creationId xmlns:a16="http://schemas.microsoft.com/office/drawing/2014/main" id="{17EAB7E7-22A3-4DCD-93DC-640651863A21}"/>
              </a:ext>
            </a:extLst>
          </p:cNvPr>
          <p:cNvSpPr/>
          <p:nvPr/>
        </p:nvSpPr>
        <p:spPr>
          <a:xfrm>
            <a:off x="2942050" y="4610387"/>
            <a:ext cx="1557148" cy="36004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accent1">
                    <a:lumMod val="50000"/>
                  </a:schemeClr>
                </a:solidFill>
              </a:rPr>
              <a:t>رأي واصفه فيه</a:t>
            </a:r>
          </a:p>
        </p:txBody>
      </p:sp>
      <p:sp>
        <p:nvSpPr>
          <p:cNvPr id="32" name="مستطيل: زوايا مستديرة 31">
            <a:extLst>
              <a:ext uri="{FF2B5EF4-FFF2-40B4-BE49-F238E27FC236}">
                <a16:creationId xmlns:a16="http://schemas.microsoft.com/office/drawing/2014/main" id="{6172CE5D-8F06-4F66-A4F0-ACCB9828CBDF}"/>
              </a:ext>
            </a:extLst>
          </p:cNvPr>
          <p:cNvSpPr/>
          <p:nvPr/>
        </p:nvSpPr>
        <p:spPr>
          <a:xfrm>
            <a:off x="2934684" y="5048172"/>
            <a:ext cx="1557147" cy="163343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FF0000"/>
                </a:solidFill>
              </a:rPr>
              <a:t>جعد قطط يخرج من فيه نور ولؤلؤ</a:t>
            </a:r>
          </a:p>
        </p:txBody>
      </p:sp>
      <p:sp>
        <p:nvSpPr>
          <p:cNvPr id="34" name="مستطيل: زوايا مستديرة 33">
            <a:extLst>
              <a:ext uri="{FF2B5EF4-FFF2-40B4-BE49-F238E27FC236}">
                <a16:creationId xmlns:a16="http://schemas.microsoft.com/office/drawing/2014/main" id="{B3E73BD8-762B-4543-8A72-CC2099418E82}"/>
              </a:ext>
            </a:extLst>
          </p:cNvPr>
          <p:cNvSpPr/>
          <p:nvPr/>
        </p:nvSpPr>
        <p:spPr>
          <a:xfrm>
            <a:off x="915993" y="4576409"/>
            <a:ext cx="1430588" cy="36004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rgbClr val="FF0000"/>
                </a:solidFill>
              </a:rPr>
              <a:t>ناحية الأردن</a:t>
            </a:r>
          </a:p>
        </p:txBody>
      </p:sp>
      <p:sp>
        <p:nvSpPr>
          <p:cNvPr id="35" name="مستطيل: زوايا مستديرة 34">
            <a:extLst>
              <a:ext uri="{FF2B5EF4-FFF2-40B4-BE49-F238E27FC236}">
                <a16:creationId xmlns:a16="http://schemas.microsoft.com/office/drawing/2014/main" id="{1C6B4A71-ACFB-4B8C-89A0-660B7E72C71E}"/>
              </a:ext>
            </a:extLst>
          </p:cNvPr>
          <p:cNvSpPr/>
          <p:nvPr/>
        </p:nvSpPr>
        <p:spPr>
          <a:xfrm>
            <a:off x="911930" y="5010028"/>
            <a:ext cx="1430588" cy="36004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rgbClr val="FF0000"/>
                </a:solidFill>
              </a:rPr>
              <a:t>سنة ١٨ هـ</a:t>
            </a:r>
          </a:p>
        </p:txBody>
      </p:sp>
      <p:sp>
        <p:nvSpPr>
          <p:cNvPr id="36" name="مستطيل: زوايا مستديرة 35">
            <a:extLst>
              <a:ext uri="{FF2B5EF4-FFF2-40B4-BE49-F238E27FC236}">
                <a16:creationId xmlns:a16="http://schemas.microsoft.com/office/drawing/2014/main" id="{A7C75EC4-650D-4452-A6DF-1A7BB63D1C31}"/>
              </a:ext>
            </a:extLst>
          </p:cNvPr>
          <p:cNvSpPr/>
          <p:nvPr/>
        </p:nvSpPr>
        <p:spPr>
          <a:xfrm>
            <a:off x="851430" y="5457849"/>
            <a:ext cx="1594617" cy="36004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rgbClr val="FF0000"/>
                </a:solidFill>
              </a:rPr>
              <a:t>عمره ٣٣ أو ٣٨ </a:t>
            </a:r>
          </a:p>
        </p:txBody>
      </p:sp>
      <p:sp>
        <p:nvSpPr>
          <p:cNvPr id="23" name="مستطيل: زوايا مستديرة 22">
            <a:extLst>
              <a:ext uri="{FF2B5EF4-FFF2-40B4-BE49-F238E27FC236}">
                <a16:creationId xmlns:a16="http://schemas.microsoft.com/office/drawing/2014/main" id="{960F0DEF-E77C-4FCF-A71B-85723FC561F4}"/>
              </a:ext>
            </a:extLst>
          </p:cNvPr>
          <p:cNvSpPr/>
          <p:nvPr/>
        </p:nvSpPr>
        <p:spPr>
          <a:xfrm>
            <a:off x="96982" y="6186437"/>
            <a:ext cx="581891" cy="553831"/>
          </a:xfrm>
          <a:prstGeom prst="roundRect">
            <a:avLst/>
          </a:prstGeom>
          <a:solidFill>
            <a:schemeClr val="accent1">
              <a:lumMod val="40000"/>
              <a:lumOff val="6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rPr>
              <a:t>٩٣</a:t>
            </a:r>
          </a:p>
        </p:txBody>
      </p:sp>
    </p:spTree>
    <p:extLst>
      <p:ext uri="{BB962C8B-B14F-4D97-AF65-F5344CB8AC3E}">
        <p14:creationId xmlns:p14="http://schemas.microsoft.com/office/powerpoint/2010/main" val="101036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down)">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down)">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down)">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down)">
                                      <p:cBhvr>
                                        <p:cTn id="62" dur="5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wipe(down)">
                                      <p:cBhvr>
                                        <p:cTn id="67" dur="500"/>
                                        <p:tgtEl>
                                          <p:spTgt spid="27"/>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wipe(down)">
                                      <p:cBhvr>
                                        <p:cTn id="72" dur="500"/>
                                        <p:tgtEl>
                                          <p:spTgt spid="29"/>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wipe(down)">
                                      <p:cBhvr>
                                        <p:cTn id="77" dur="500"/>
                                        <p:tgtEl>
                                          <p:spTgt spid="3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wipe(down)">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down)">
                                      <p:cBhvr>
                                        <p:cTn id="87" dur="500"/>
                                        <p:tgtEl>
                                          <p:spTgt spid="34"/>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wipe(down)">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wipe(down)">
                                      <p:cBhvr>
                                        <p:cTn id="9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21" grpId="0" animBg="1"/>
      <p:bldP spid="22" grpId="0" animBg="1"/>
      <p:bldP spid="25" grpId="0" animBg="1"/>
      <p:bldP spid="26" grpId="0" animBg="1"/>
      <p:bldP spid="27" grpId="0" animBg="1"/>
      <p:bldP spid="29" grpId="0" animBg="1"/>
      <p:bldP spid="30" grpId="0" animBg="1"/>
      <p:bldP spid="31" grpId="0" animBg="1"/>
      <p:bldP spid="32" grpId="0" animBg="1"/>
      <p:bldP spid="34" grpId="0" animBg="1"/>
      <p:bldP spid="35" grpId="0" animBg="1"/>
      <p:bldP spid="3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ثاني -1443-179-179 (نسخ)">
            <a:extLst>
              <a:ext uri="{FF2B5EF4-FFF2-40B4-BE49-F238E27FC236}">
                <a16:creationId xmlns:a16="http://schemas.microsoft.com/office/drawing/2014/main" id="{53F636E0-A2A9-493C-90BD-1D667D68BB7F}"/>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مستطيل: زوايا مستديرة 3">
            <a:extLst>
              <a:ext uri="{FF2B5EF4-FFF2-40B4-BE49-F238E27FC236}">
                <a16:creationId xmlns:a16="http://schemas.microsoft.com/office/drawing/2014/main" id="{24802457-A864-4A49-9DBE-C21F0EFF4B03}"/>
              </a:ext>
            </a:extLst>
          </p:cNvPr>
          <p:cNvSpPr/>
          <p:nvPr/>
        </p:nvSpPr>
        <p:spPr>
          <a:xfrm>
            <a:off x="91440" y="6296297"/>
            <a:ext cx="64008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20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٩٤</a:t>
            </a:r>
          </a:p>
        </p:txBody>
      </p:sp>
    </p:spTree>
    <p:extLst>
      <p:ext uri="{BB962C8B-B14F-4D97-AF65-F5344CB8AC3E}">
        <p14:creationId xmlns:p14="http://schemas.microsoft.com/office/powerpoint/2010/main" val="32948311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ثاني -1443-180-180 (نسخ)">
            <a:extLst>
              <a:ext uri="{FF2B5EF4-FFF2-40B4-BE49-F238E27FC236}">
                <a16:creationId xmlns:a16="http://schemas.microsoft.com/office/drawing/2014/main" id="{51D37935-93F8-4FCB-863C-9D22F64CBAAF}"/>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مستطيل: زوايا مستديرة 3">
            <a:extLst>
              <a:ext uri="{FF2B5EF4-FFF2-40B4-BE49-F238E27FC236}">
                <a16:creationId xmlns:a16="http://schemas.microsoft.com/office/drawing/2014/main" id="{80A8178F-905E-4B89-9FE5-D6A833203A8C}"/>
              </a:ext>
            </a:extLst>
          </p:cNvPr>
          <p:cNvSpPr/>
          <p:nvPr/>
        </p:nvSpPr>
        <p:spPr>
          <a:xfrm>
            <a:off x="91440" y="6296297"/>
            <a:ext cx="64008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20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٩٥</a:t>
            </a:r>
          </a:p>
        </p:txBody>
      </p:sp>
    </p:spTree>
    <p:extLst>
      <p:ext uri="{BB962C8B-B14F-4D97-AF65-F5344CB8AC3E}">
        <p14:creationId xmlns:p14="http://schemas.microsoft.com/office/powerpoint/2010/main" val="16868497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ثاني -1443-181-181 (نسخ)">
            <a:extLst>
              <a:ext uri="{FF2B5EF4-FFF2-40B4-BE49-F238E27FC236}">
                <a16:creationId xmlns:a16="http://schemas.microsoft.com/office/drawing/2014/main" id="{0B1CAD75-9149-42A4-B97F-D37A57E95CE5}"/>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مربع نص 3">
            <a:extLst>
              <a:ext uri="{FF2B5EF4-FFF2-40B4-BE49-F238E27FC236}">
                <a16:creationId xmlns:a16="http://schemas.microsoft.com/office/drawing/2014/main" id="{083CC928-E437-4EEC-9677-257B765ADE13}"/>
              </a:ext>
            </a:extLst>
          </p:cNvPr>
          <p:cNvSpPr txBox="1"/>
          <p:nvPr/>
        </p:nvSpPr>
        <p:spPr>
          <a:xfrm>
            <a:off x="2643091" y="823649"/>
            <a:ext cx="5400600" cy="461665"/>
          </a:xfrm>
          <a:prstGeom prst="rect">
            <a:avLst/>
          </a:prstGeom>
          <a:noFill/>
        </p:spPr>
        <p:txBody>
          <a:bodyPr wrap="square" rtlCol="1">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SA" sz="24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كان يراه كل يوم ويسلم عليه ويراعي حقوقه</a:t>
            </a:r>
          </a:p>
        </p:txBody>
      </p:sp>
      <p:sp>
        <p:nvSpPr>
          <p:cNvPr id="5" name="مربع نص 4">
            <a:extLst>
              <a:ext uri="{FF2B5EF4-FFF2-40B4-BE49-F238E27FC236}">
                <a16:creationId xmlns:a16="http://schemas.microsoft.com/office/drawing/2014/main" id="{DB1E6CF4-E9C1-4027-9F76-AF9B3AE6059F}"/>
              </a:ext>
            </a:extLst>
          </p:cNvPr>
          <p:cNvSpPr txBox="1"/>
          <p:nvPr/>
        </p:nvSpPr>
        <p:spPr>
          <a:xfrm>
            <a:off x="2643091" y="1543729"/>
            <a:ext cx="5400600" cy="461665"/>
          </a:xfrm>
          <a:prstGeom prst="rect">
            <a:avLst/>
          </a:prstGeom>
          <a:noFill/>
        </p:spPr>
        <p:txBody>
          <a:bodyPr wrap="square" rtlCol="1">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SA" sz="24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بدأ يسأل عنه</a:t>
            </a:r>
          </a:p>
        </p:txBody>
      </p:sp>
      <p:sp>
        <p:nvSpPr>
          <p:cNvPr id="6" name="مربع نص 5">
            <a:extLst>
              <a:ext uri="{FF2B5EF4-FFF2-40B4-BE49-F238E27FC236}">
                <a16:creationId xmlns:a16="http://schemas.microsoft.com/office/drawing/2014/main" id="{99CEBA13-9600-4D63-94A9-61B124CC91B9}"/>
              </a:ext>
            </a:extLst>
          </p:cNvPr>
          <p:cNvSpPr txBox="1"/>
          <p:nvPr/>
        </p:nvSpPr>
        <p:spPr>
          <a:xfrm>
            <a:off x="5239179" y="2263809"/>
            <a:ext cx="1479964" cy="461665"/>
          </a:xfrm>
          <a:prstGeom prst="rect">
            <a:avLst/>
          </a:prstGeom>
          <a:noFill/>
        </p:spPr>
        <p:txBody>
          <a:bodyPr wrap="square" rtlCol="1">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SA" sz="24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أربع فقرات</a:t>
            </a:r>
          </a:p>
        </p:txBody>
      </p:sp>
      <p:sp>
        <p:nvSpPr>
          <p:cNvPr id="7" name="مستطيل: زوايا مستديرة 6">
            <a:extLst>
              <a:ext uri="{FF2B5EF4-FFF2-40B4-BE49-F238E27FC236}">
                <a16:creationId xmlns:a16="http://schemas.microsoft.com/office/drawing/2014/main" id="{02F6F005-DDC9-4A78-8A49-09D9B1984327}"/>
              </a:ext>
            </a:extLst>
          </p:cNvPr>
          <p:cNvSpPr/>
          <p:nvPr/>
        </p:nvSpPr>
        <p:spPr>
          <a:xfrm>
            <a:off x="91440" y="6296297"/>
            <a:ext cx="64008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20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٩٦</a:t>
            </a:r>
          </a:p>
        </p:txBody>
      </p:sp>
    </p:spTree>
    <p:extLst>
      <p:ext uri="{BB962C8B-B14F-4D97-AF65-F5344CB8AC3E}">
        <p14:creationId xmlns:p14="http://schemas.microsoft.com/office/powerpoint/2010/main" val="46611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ثاني -1443-182-182 (نسخ)">
            <a:extLst>
              <a:ext uri="{FF2B5EF4-FFF2-40B4-BE49-F238E27FC236}">
                <a16:creationId xmlns:a16="http://schemas.microsoft.com/office/drawing/2014/main" id="{EA8DE81F-106D-4198-BEE0-4C76E860B6F3}"/>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مربع نص 3">
            <a:extLst>
              <a:ext uri="{FF2B5EF4-FFF2-40B4-BE49-F238E27FC236}">
                <a16:creationId xmlns:a16="http://schemas.microsoft.com/office/drawing/2014/main" id="{40DE18A3-3C15-47AD-8BA5-B25C3800F4DE}"/>
              </a:ext>
            </a:extLst>
          </p:cNvPr>
          <p:cNvSpPr txBox="1"/>
          <p:nvPr/>
        </p:nvSpPr>
        <p:spPr>
          <a:xfrm>
            <a:off x="6861246" y="476672"/>
            <a:ext cx="1479964" cy="461665"/>
          </a:xfrm>
          <a:prstGeom prst="rect">
            <a:avLst/>
          </a:prstGeom>
          <a:noFill/>
        </p:spPr>
        <p:txBody>
          <a:bodyPr wrap="square" rtlCol="1">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SA" sz="24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الأولى</a:t>
            </a:r>
          </a:p>
        </p:txBody>
      </p:sp>
      <p:sp>
        <p:nvSpPr>
          <p:cNvPr id="5" name="مربع نص 4">
            <a:extLst>
              <a:ext uri="{FF2B5EF4-FFF2-40B4-BE49-F238E27FC236}">
                <a16:creationId xmlns:a16="http://schemas.microsoft.com/office/drawing/2014/main" id="{8034F4B4-0C24-4515-A325-09C4C05FAB01}"/>
              </a:ext>
            </a:extLst>
          </p:cNvPr>
          <p:cNvSpPr txBox="1"/>
          <p:nvPr/>
        </p:nvSpPr>
        <p:spPr>
          <a:xfrm>
            <a:off x="6940038" y="832355"/>
            <a:ext cx="1479964" cy="461665"/>
          </a:xfrm>
          <a:prstGeom prst="rect">
            <a:avLst/>
          </a:prstGeom>
          <a:noFill/>
        </p:spPr>
        <p:txBody>
          <a:bodyPr wrap="square" rtlCol="1">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SA" sz="2400" b="1"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الثانية</a:t>
            </a:r>
          </a:p>
        </p:txBody>
      </p:sp>
      <p:sp>
        <p:nvSpPr>
          <p:cNvPr id="6" name="مربع نص 5">
            <a:extLst>
              <a:ext uri="{FF2B5EF4-FFF2-40B4-BE49-F238E27FC236}">
                <a16:creationId xmlns:a16="http://schemas.microsoft.com/office/drawing/2014/main" id="{E0C3CB26-5A4F-44B8-80C5-5C1EBA7F7654}"/>
              </a:ext>
            </a:extLst>
          </p:cNvPr>
          <p:cNvSpPr txBox="1"/>
          <p:nvPr/>
        </p:nvSpPr>
        <p:spPr>
          <a:xfrm>
            <a:off x="6940038" y="1186835"/>
            <a:ext cx="1479964" cy="461665"/>
          </a:xfrm>
          <a:prstGeom prst="rect">
            <a:avLst/>
          </a:prstGeom>
          <a:noFill/>
        </p:spPr>
        <p:txBody>
          <a:bodyPr wrap="square" rtlCol="1">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SA" sz="24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الثالثة</a:t>
            </a:r>
          </a:p>
        </p:txBody>
      </p:sp>
      <p:sp>
        <p:nvSpPr>
          <p:cNvPr id="7" name="مربع نص 6">
            <a:extLst>
              <a:ext uri="{FF2B5EF4-FFF2-40B4-BE49-F238E27FC236}">
                <a16:creationId xmlns:a16="http://schemas.microsoft.com/office/drawing/2014/main" id="{FB47BFA4-9632-4E25-AB01-BE36F5AFD1FC}"/>
              </a:ext>
            </a:extLst>
          </p:cNvPr>
          <p:cNvSpPr txBox="1"/>
          <p:nvPr/>
        </p:nvSpPr>
        <p:spPr>
          <a:xfrm>
            <a:off x="6893213" y="1537652"/>
            <a:ext cx="1479964" cy="461665"/>
          </a:xfrm>
          <a:prstGeom prst="rect">
            <a:avLst/>
          </a:prstGeom>
          <a:noFill/>
        </p:spPr>
        <p:txBody>
          <a:bodyPr wrap="square" rtlCol="1">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SA" sz="2400" b="1"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الرابعة</a:t>
            </a:r>
          </a:p>
        </p:txBody>
      </p:sp>
      <p:sp>
        <p:nvSpPr>
          <p:cNvPr id="8" name="مربع نص 7">
            <a:extLst>
              <a:ext uri="{FF2B5EF4-FFF2-40B4-BE49-F238E27FC236}">
                <a16:creationId xmlns:a16="http://schemas.microsoft.com/office/drawing/2014/main" id="{E72345FD-7E1C-4E2C-B569-F7236A8BA179}"/>
              </a:ext>
            </a:extLst>
          </p:cNvPr>
          <p:cNvSpPr txBox="1"/>
          <p:nvPr/>
        </p:nvSpPr>
        <p:spPr>
          <a:xfrm>
            <a:off x="3687920" y="5648904"/>
            <a:ext cx="4151044" cy="523220"/>
          </a:xfrm>
          <a:prstGeom prst="rect">
            <a:avLst/>
          </a:prstGeom>
          <a:noFill/>
        </p:spPr>
        <p:txBody>
          <a:bodyPr wrap="square" rtlCol="1">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كنت سأفعل مثل ما فعله أبو حنيفة</a:t>
            </a:r>
          </a:p>
        </p:txBody>
      </p:sp>
      <p:sp>
        <p:nvSpPr>
          <p:cNvPr id="9" name="مربع نص 8">
            <a:extLst>
              <a:ext uri="{FF2B5EF4-FFF2-40B4-BE49-F238E27FC236}">
                <a16:creationId xmlns:a16="http://schemas.microsoft.com/office/drawing/2014/main" id="{5DC12746-46F8-4734-83CA-684EBEDB83C3}"/>
              </a:ext>
            </a:extLst>
          </p:cNvPr>
          <p:cNvSpPr txBox="1"/>
          <p:nvPr/>
        </p:nvSpPr>
        <p:spPr>
          <a:xfrm>
            <a:off x="2196828" y="464812"/>
            <a:ext cx="4864340" cy="461665"/>
          </a:xfrm>
          <a:prstGeom prst="rect">
            <a:avLst/>
          </a:prstGeom>
          <a:noFill/>
        </p:spPr>
        <p:txBody>
          <a:bodyPr wrap="square" rtlCol="1">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SA" sz="24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إيذاء الإسكافي جيرانه وعدم مراعاة حقوقهم</a:t>
            </a:r>
          </a:p>
        </p:txBody>
      </p:sp>
      <p:sp>
        <p:nvSpPr>
          <p:cNvPr id="10" name="مربع نص 9">
            <a:extLst>
              <a:ext uri="{FF2B5EF4-FFF2-40B4-BE49-F238E27FC236}">
                <a16:creationId xmlns:a16="http://schemas.microsoft.com/office/drawing/2014/main" id="{4F14DC66-A3D5-4EDF-AA75-79A5451DB1B7}"/>
              </a:ext>
            </a:extLst>
          </p:cNvPr>
          <p:cNvSpPr txBox="1"/>
          <p:nvPr/>
        </p:nvSpPr>
        <p:spPr>
          <a:xfrm>
            <a:off x="2487511" y="811037"/>
            <a:ext cx="4864340" cy="461665"/>
          </a:xfrm>
          <a:prstGeom prst="rect">
            <a:avLst/>
          </a:prstGeom>
          <a:noFill/>
        </p:spPr>
        <p:txBody>
          <a:bodyPr wrap="square" rtlCol="1">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SA" sz="2400" b="1"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افتقاد أبي حنيفة جاره عندما أودع السجن</a:t>
            </a:r>
          </a:p>
        </p:txBody>
      </p:sp>
      <p:sp>
        <p:nvSpPr>
          <p:cNvPr id="11" name="مربع نص 10">
            <a:extLst>
              <a:ext uri="{FF2B5EF4-FFF2-40B4-BE49-F238E27FC236}">
                <a16:creationId xmlns:a16="http://schemas.microsoft.com/office/drawing/2014/main" id="{EBACE5A6-1460-4056-B30D-45DD245E8C84}"/>
              </a:ext>
            </a:extLst>
          </p:cNvPr>
          <p:cNvSpPr txBox="1"/>
          <p:nvPr/>
        </p:nvSpPr>
        <p:spPr>
          <a:xfrm>
            <a:off x="4295084" y="1142642"/>
            <a:ext cx="2936716" cy="461665"/>
          </a:xfrm>
          <a:prstGeom prst="rect">
            <a:avLst/>
          </a:prstGeom>
          <a:noFill/>
        </p:spPr>
        <p:txBody>
          <a:bodyPr wrap="square" rtlCol="1">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SA" sz="24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شفاعة أبي حنية لجاره</a:t>
            </a:r>
          </a:p>
        </p:txBody>
      </p:sp>
      <p:sp>
        <p:nvSpPr>
          <p:cNvPr id="12" name="مربع نص 11">
            <a:extLst>
              <a:ext uri="{FF2B5EF4-FFF2-40B4-BE49-F238E27FC236}">
                <a16:creationId xmlns:a16="http://schemas.microsoft.com/office/drawing/2014/main" id="{B72223FF-1A56-418C-90B7-C41868441EE8}"/>
              </a:ext>
            </a:extLst>
          </p:cNvPr>
          <p:cNvSpPr txBox="1"/>
          <p:nvPr/>
        </p:nvSpPr>
        <p:spPr>
          <a:xfrm>
            <a:off x="2487511" y="1525106"/>
            <a:ext cx="4864340" cy="461665"/>
          </a:xfrm>
          <a:prstGeom prst="rect">
            <a:avLst/>
          </a:prstGeom>
          <a:noFill/>
        </p:spPr>
        <p:txBody>
          <a:bodyPr wrap="square" rtlCol="1">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SA" sz="2400" b="1"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أثر تعامل أبي حنيفة في تغير سلوك جاره</a:t>
            </a:r>
          </a:p>
        </p:txBody>
      </p:sp>
      <p:sp>
        <p:nvSpPr>
          <p:cNvPr id="13" name="مستطيل: زوايا مستديرة 12">
            <a:extLst>
              <a:ext uri="{FF2B5EF4-FFF2-40B4-BE49-F238E27FC236}">
                <a16:creationId xmlns:a16="http://schemas.microsoft.com/office/drawing/2014/main" id="{0736626A-DAF1-47BB-8A16-D7581D65D534}"/>
              </a:ext>
            </a:extLst>
          </p:cNvPr>
          <p:cNvSpPr/>
          <p:nvPr/>
        </p:nvSpPr>
        <p:spPr>
          <a:xfrm>
            <a:off x="91440" y="6296297"/>
            <a:ext cx="64008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20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٩٧</a:t>
            </a:r>
          </a:p>
        </p:txBody>
      </p:sp>
    </p:spTree>
    <p:extLst>
      <p:ext uri="{BB962C8B-B14F-4D97-AF65-F5344CB8AC3E}">
        <p14:creationId xmlns:p14="http://schemas.microsoft.com/office/powerpoint/2010/main" val="1730542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ثاني -1443-183-183 (نسخ)">
            <a:extLst>
              <a:ext uri="{FF2B5EF4-FFF2-40B4-BE49-F238E27FC236}">
                <a16:creationId xmlns:a16="http://schemas.microsoft.com/office/drawing/2014/main" id="{91A6AFCA-85BE-407B-8EB2-1AFD3BC113B8}"/>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مستطيل: زوايا مستديرة 3">
            <a:extLst>
              <a:ext uri="{FF2B5EF4-FFF2-40B4-BE49-F238E27FC236}">
                <a16:creationId xmlns:a16="http://schemas.microsoft.com/office/drawing/2014/main" id="{321B842C-12AB-441B-8D6E-31CF82FEF6CD}"/>
              </a:ext>
            </a:extLst>
          </p:cNvPr>
          <p:cNvSpPr/>
          <p:nvPr/>
        </p:nvSpPr>
        <p:spPr>
          <a:xfrm>
            <a:off x="91440" y="6296297"/>
            <a:ext cx="64008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20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٩٨</a:t>
            </a:r>
          </a:p>
        </p:txBody>
      </p:sp>
    </p:spTree>
    <p:extLst>
      <p:ext uri="{BB962C8B-B14F-4D97-AF65-F5344CB8AC3E}">
        <p14:creationId xmlns:p14="http://schemas.microsoft.com/office/powerpoint/2010/main" val="412231613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ثاني -1443-184-184 (نسخ)">
            <a:extLst>
              <a:ext uri="{FF2B5EF4-FFF2-40B4-BE49-F238E27FC236}">
                <a16:creationId xmlns:a16="http://schemas.microsoft.com/office/drawing/2014/main" id="{BA1F7FBD-F734-400F-ADC0-DB575F425A16}"/>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مربع نص 12">
            <a:extLst>
              <a:ext uri="{FF2B5EF4-FFF2-40B4-BE49-F238E27FC236}">
                <a16:creationId xmlns:a16="http://schemas.microsoft.com/office/drawing/2014/main" id="{D0AF3C21-70D4-4CC1-9C7C-B9F96A9CDFD9}"/>
              </a:ext>
            </a:extLst>
          </p:cNvPr>
          <p:cNvSpPr txBox="1">
            <a:spLocks noChangeArrowheads="1"/>
          </p:cNvSpPr>
          <p:nvPr/>
        </p:nvSpPr>
        <p:spPr bwMode="auto">
          <a:xfrm>
            <a:off x="0" y="0"/>
            <a:ext cx="34467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نعم</a:t>
            </a:r>
            <a:endParaRPr kumimoji="0" lang="ar-EG"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endParaRPr>
          </a:p>
        </p:txBody>
      </p:sp>
      <p:sp>
        <p:nvSpPr>
          <p:cNvPr id="14" name="مربع نص 13">
            <a:extLst>
              <a:ext uri="{FF2B5EF4-FFF2-40B4-BE49-F238E27FC236}">
                <a16:creationId xmlns:a16="http://schemas.microsoft.com/office/drawing/2014/main" id="{D67549BA-68ED-46C1-B31A-44288F3CC04E}"/>
              </a:ext>
            </a:extLst>
          </p:cNvPr>
          <p:cNvSpPr txBox="1">
            <a:spLocks noChangeArrowheads="1"/>
          </p:cNvSpPr>
          <p:nvPr/>
        </p:nvSpPr>
        <p:spPr bwMode="auto">
          <a:xfrm>
            <a:off x="91439" y="344477"/>
            <a:ext cx="20516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غير متساوية</a:t>
            </a:r>
            <a:endParaRPr kumimoji="0" lang="ar-EG"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endParaRPr>
          </a:p>
        </p:txBody>
      </p:sp>
      <p:sp>
        <p:nvSpPr>
          <p:cNvPr id="15" name="مربع نص 14">
            <a:extLst>
              <a:ext uri="{FF2B5EF4-FFF2-40B4-BE49-F238E27FC236}">
                <a16:creationId xmlns:a16="http://schemas.microsoft.com/office/drawing/2014/main" id="{6E1D1774-175E-4857-83A2-228205FAE926}"/>
              </a:ext>
            </a:extLst>
          </p:cNvPr>
          <p:cNvSpPr txBox="1">
            <a:spLocks noChangeArrowheads="1"/>
          </p:cNvSpPr>
          <p:nvPr/>
        </p:nvSpPr>
        <p:spPr bwMode="auto">
          <a:xfrm>
            <a:off x="2007899" y="806142"/>
            <a:ext cx="4286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لا</a:t>
            </a:r>
            <a:endParaRPr kumimoji="0" lang="ar-EG"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endParaRPr>
          </a:p>
        </p:txBody>
      </p:sp>
      <p:sp>
        <p:nvSpPr>
          <p:cNvPr id="16" name="مربع نص 15">
            <a:extLst>
              <a:ext uri="{FF2B5EF4-FFF2-40B4-BE49-F238E27FC236}">
                <a16:creationId xmlns:a16="http://schemas.microsoft.com/office/drawing/2014/main" id="{35C16B15-1FB7-441B-BAFD-F51942B8EB8F}"/>
              </a:ext>
            </a:extLst>
          </p:cNvPr>
          <p:cNvSpPr txBox="1">
            <a:spLocks noChangeArrowheads="1"/>
          </p:cNvSpPr>
          <p:nvPr/>
        </p:nvSpPr>
        <p:spPr bwMode="auto">
          <a:xfrm>
            <a:off x="113785" y="1150619"/>
            <a:ext cx="4286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EG"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لا</a:t>
            </a:r>
            <a:r>
              <a:rPr kumimoji="0" lang="ar-SA"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 </a:t>
            </a:r>
            <a:r>
              <a:rPr kumimoji="0" lang="ar-EG"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 لأنها تكتب بأسلوب الم</a:t>
            </a:r>
            <a:r>
              <a:rPr kumimoji="0" lang="ar-SA"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ل</a:t>
            </a:r>
            <a:r>
              <a:rPr kumimoji="0" lang="ar-EG" altLang="ar-SA"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خص</a:t>
            </a:r>
          </a:p>
        </p:txBody>
      </p:sp>
      <p:sp>
        <p:nvSpPr>
          <p:cNvPr id="7" name="مستطيل: زوايا مستديرة 6">
            <a:extLst>
              <a:ext uri="{FF2B5EF4-FFF2-40B4-BE49-F238E27FC236}">
                <a16:creationId xmlns:a16="http://schemas.microsoft.com/office/drawing/2014/main" id="{A4FED2DD-39ED-45ED-9AA3-121D64B993C6}"/>
              </a:ext>
            </a:extLst>
          </p:cNvPr>
          <p:cNvSpPr/>
          <p:nvPr/>
        </p:nvSpPr>
        <p:spPr>
          <a:xfrm>
            <a:off x="91440" y="6296297"/>
            <a:ext cx="64008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20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٩٩</a:t>
            </a:r>
          </a:p>
        </p:txBody>
      </p:sp>
    </p:spTree>
    <p:extLst>
      <p:ext uri="{BB962C8B-B14F-4D97-AF65-F5344CB8AC3E}">
        <p14:creationId xmlns:p14="http://schemas.microsoft.com/office/powerpoint/2010/main" val="166429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to="" calcmode="lin" valueType="num">
                                      <p:cBhvr>
                                        <p:cTn id="7" dur="1" fill="hold"/>
                                        <p:tgtEl>
                                          <p:spTgt spid="1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to="" calcmode="lin" valueType="num">
                                      <p:cBhvr>
                                        <p:cTn id="12" dur="1" fill="hold"/>
                                        <p:tgtEl>
                                          <p:spTgt spid="1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to="" calcmode="lin" valueType="num">
                                      <p:cBhvr>
                                        <p:cTn id="17" dur="1" fill="hold"/>
                                        <p:tgtEl>
                                          <p:spTgt spid="1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 to="" calcmode="lin" valueType="num">
                                      <p:cBhvr>
                                        <p:cTn id="22" dur="1" fill="hold"/>
                                        <p:tgtEl>
                                          <p:spTgt spid="1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ثاني -1443-185-185 (نسخ)">
            <a:extLst>
              <a:ext uri="{FF2B5EF4-FFF2-40B4-BE49-F238E27FC236}">
                <a16:creationId xmlns:a16="http://schemas.microsoft.com/office/drawing/2014/main" id="{79827EED-A718-4077-96DE-6BB13010CFF8}"/>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مستطيل: زوايا مستديرة 3">
            <a:extLst>
              <a:ext uri="{FF2B5EF4-FFF2-40B4-BE49-F238E27FC236}">
                <a16:creationId xmlns:a16="http://schemas.microsoft.com/office/drawing/2014/main" id="{FE45370E-B46C-47B6-8F2C-A73BEEFFB9D4}"/>
              </a:ext>
            </a:extLst>
          </p:cNvPr>
          <p:cNvSpPr/>
          <p:nvPr/>
        </p:nvSpPr>
        <p:spPr>
          <a:xfrm>
            <a:off x="91440" y="6296297"/>
            <a:ext cx="64008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20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١٠٠</a:t>
            </a:r>
          </a:p>
        </p:txBody>
      </p:sp>
    </p:spTree>
    <p:extLst>
      <p:ext uri="{BB962C8B-B14F-4D97-AF65-F5344CB8AC3E}">
        <p14:creationId xmlns:p14="http://schemas.microsoft.com/office/powerpoint/2010/main" val="20524152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لغتي الجميلة سادس فصل ثاني -1443-186-186 (نسخ)">
            <a:extLst>
              <a:ext uri="{FF2B5EF4-FFF2-40B4-BE49-F238E27FC236}">
                <a16:creationId xmlns:a16="http://schemas.microsoft.com/office/drawing/2014/main" id="{38A75222-958B-4BE0-9703-DE1D6D4CEC35}"/>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مستطيل: زوايا مستديرة 3">
            <a:extLst>
              <a:ext uri="{FF2B5EF4-FFF2-40B4-BE49-F238E27FC236}">
                <a16:creationId xmlns:a16="http://schemas.microsoft.com/office/drawing/2014/main" id="{C9AF4735-006C-480D-BCDD-185A5F61AD1F}"/>
              </a:ext>
            </a:extLst>
          </p:cNvPr>
          <p:cNvSpPr/>
          <p:nvPr/>
        </p:nvSpPr>
        <p:spPr>
          <a:xfrm>
            <a:off x="91440" y="6296297"/>
            <a:ext cx="64008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20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١٠١</a:t>
            </a:r>
          </a:p>
        </p:txBody>
      </p:sp>
    </p:spTree>
    <p:extLst>
      <p:ext uri="{BB962C8B-B14F-4D97-AF65-F5344CB8AC3E}">
        <p14:creationId xmlns:p14="http://schemas.microsoft.com/office/powerpoint/2010/main" val="3262623139"/>
      </p:ext>
    </p:extLst>
  </p:cSld>
  <p:clrMapOvr>
    <a:masterClrMapping/>
  </p:clrMapOvr>
</p:sld>
</file>

<file path=ppt/theme/theme1.xml><?xml version="1.0" encoding="utf-8"?>
<a:theme xmlns:a="http://schemas.openxmlformats.org/drawingml/2006/main" name="نسق Office">
  <a:themeElements>
    <a:clrScheme name="نسق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نسق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نسق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9016</TotalTime>
  <Words>2357</Words>
  <Application>Microsoft Office PowerPoint</Application>
  <PresentationFormat>عرض على الشاشة (4:3)</PresentationFormat>
  <Paragraphs>784</Paragraphs>
  <Slides>125</Slides>
  <Notes>1</Notes>
  <HiddenSlides>0</HiddenSlides>
  <MMClips>4</MMClips>
  <ScaleCrop>false</ScaleCrop>
  <HeadingPairs>
    <vt:vector size="6" baseType="variant">
      <vt:variant>
        <vt:lpstr>الخطوط المستخدمة</vt:lpstr>
      </vt:variant>
      <vt:variant>
        <vt:i4>3</vt:i4>
      </vt:variant>
      <vt:variant>
        <vt:lpstr>نسق</vt:lpstr>
      </vt:variant>
      <vt:variant>
        <vt:i4>1</vt:i4>
      </vt:variant>
      <vt:variant>
        <vt:lpstr>عناوين الشرائح</vt:lpstr>
      </vt:variant>
      <vt:variant>
        <vt:i4>125</vt:i4>
      </vt:variant>
    </vt:vector>
  </HeadingPairs>
  <TitlesOfParts>
    <vt:vector size="129" baseType="lpstr">
      <vt:lpstr>Arial</vt:lpstr>
      <vt:lpstr>Calibri</vt:lpstr>
      <vt:lpstr>Calibri Light</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sam m</dc:creator>
  <cp:lastModifiedBy>sam m</cp:lastModifiedBy>
  <cp:revision>213</cp:revision>
  <dcterms:created xsi:type="dcterms:W3CDTF">2021-09-05T18:15:42Z</dcterms:created>
  <dcterms:modified xsi:type="dcterms:W3CDTF">2022-09-05T13:32:19Z</dcterms:modified>
</cp:coreProperties>
</file>