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300" r:id="rId4"/>
    <p:sldId id="306" r:id="rId5"/>
    <p:sldId id="307" r:id="rId6"/>
    <p:sldId id="304" r:id="rId7"/>
    <p:sldId id="308" r:id="rId8"/>
    <p:sldId id="309" r:id="rId9"/>
    <p:sldId id="310" r:id="rId10"/>
    <p:sldId id="311" r:id="rId11"/>
    <p:sldId id="312" r:id="rId12"/>
    <p:sldId id="313" r:id="rId13"/>
    <p:sldId id="314" r:id="rId14"/>
    <p:sldId id="315" r:id="rId15"/>
    <p:sldId id="316" r:id="rId16"/>
    <p:sldId id="317" r:id="rId17"/>
    <p:sldId id="318" r:id="rId18"/>
    <p:sldId id="319" r:id="rId19"/>
    <p:sldId id="266" r:id="rId20"/>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709256"/>
    <a:srgbClr val="AD9968"/>
    <a:srgbClr val="3B84AF"/>
    <a:srgbClr val="FF3300"/>
    <a:srgbClr val="00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64" autoAdjust="0"/>
  </p:normalViewPr>
  <p:slideViewPr>
    <p:cSldViewPr>
      <p:cViewPr varScale="1">
        <p:scale>
          <a:sx n="99" d="100"/>
          <a:sy n="99" d="100"/>
        </p:scale>
        <p:origin x="-90" y="-150"/>
      </p:cViewPr>
      <p:guideLst>
        <p:guide orient="horz" pos="2160"/>
        <p:guide pos="312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2/14/2012</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
        <p:nvSpPr>
          <p:cNvPr id="4" name="Rectangle 9"/>
          <p:cNvSpPr/>
          <p:nvPr/>
        </p:nvSpPr>
        <p:spPr>
          <a:xfrm>
            <a:off x="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 name="Rectangle 11"/>
          <p:cNvSpPr/>
          <p:nvPr/>
        </p:nvSpPr>
        <p:spPr>
          <a:xfrm>
            <a:off x="7239000" y="2133600"/>
            <a:ext cx="2667000" cy="1447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0"/>
          </p:nvPr>
        </p:nvSpPr>
        <p:spPr>
          <a:xfrm>
            <a:off x="4927600" y="6356350"/>
            <a:ext cx="482600" cy="365125"/>
          </a:xfrm>
          <a:prstGeom prst="rect">
            <a:avLst/>
          </a:prstGeom>
        </p:spPr>
        <p:txBody>
          <a:bodyPr/>
          <a:lstStyle>
            <a:lvl1pPr>
              <a:defRPr/>
            </a:lvl1pPr>
          </a:lstStyle>
          <a:p>
            <a:pPr>
              <a:defRPr/>
            </a:pPr>
            <a:fld id="{7B8EA862-7DD5-4A06-BDE1-DB7EC5FAA60C}" type="slidenum">
              <a:rPr lang="ar-SA"/>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baseline="0">
                <a:solidFill>
                  <a:schemeClr val="accent1">
                    <a:lumMod val="7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chemeClr val="tx1"/>
                </a:solidFill>
              </a:defRPr>
            </a:lvl1pPr>
            <a:lvl2pPr algn="r">
              <a:buFont typeface="Arial" pitchFamily="34" charset="0"/>
              <a:buNone/>
              <a:defRPr>
                <a:solidFill>
                  <a:schemeClr val="tx1"/>
                </a:solidFill>
              </a:defRPr>
            </a:lvl2pPr>
            <a:lvl3pPr algn="r">
              <a:buFont typeface="Arial" pitchFamily="34" charset="0"/>
              <a:buNone/>
              <a:defRPr>
                <a:solidFill>
                  <a:schemeClr val="tx1"/>
                </a:solidFill>
              </a:defRPr>
            </a:lvl3pPr>
            <a:lvl4pPr algn="r">
              <a:buFont typeface="Arial" pitchFamily="34" charset="0"/>
              <a:buNone/>
              <a:defRPr>
                <a:solidFill>
                  <a:schemeClr val="tx1"/>
                </a:solidFill>
              </a:defRPr>
            </a:lvl4pPr>
            <a:lvl5pPr algn="r">
              <a:buFont typeface="Arial" pitchFamily="34" charset="0"/>
              <a:buNone/>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dirty="0" smtClean="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2" name="Title 1"/>
          <p:cNvSpPr>
            <a:spLocks noGrp="1"/>
          </p:cNvSpPr>
          <p:nvPr>
            <p:ph type="title"/>
          </p:nvPr>
        </p:nvSpPr>
        <p:spPr/>
        <p:txBody>
          <a:bodyPr/>
          <a:lstStyle>
            <a:lvl1pPr algn="r">
              <a:defRPr>
                <a:solidFill>
                  <a:schemeClr val="accent1">
                    <a:lumMod val="75000"/>
                  </a:schemeClr>
                </a:solidFill>
              </a:defRPr>
            </a:lvl1pPr>
          </a:lstStyle>
          <a:p>
            <a:r>
              <a:rPr lang="en-US" smtClean="0"/>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        ]</a:t>
            </a:r>
            <a:endParaRPr lang="en-US" sz="1600" dirty="0">
              <a:solidFill>
                <a:schemeClr val="bg1"/>
              </a:solidFill>
              <a:latin typeface="+mn-lt"/>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smtClean="0"/>
              <a:t>العنوان الرئيسي</a:t>
            </a:r>
            <a:endParaRPr lang="en-US" smtClean="0"/>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smtClean="0"/>
              <a:t>المحتوى المستوى الأول</a:t>
            </a:r>
            <a:endParaRPr lang="en-US" smtClean="0"/>
          </a:p>
          <a:p>
            <a:pPr lvl="1"/>
            <a:r>
              <a:rPr lang="ar-EG" smtClean="0"/>
              <a:t>المحتوى المستوى الثاني</a:t>
            </a:r>
            <a:endParaRPr lang="en-US" smtClean="0"/>
          </a:p>
          <a:p>
            <a:pPr lvl="2"/>
            <a:r>
              <a:rPr lang="ar-EG" smtClean="0"/>
              <a:t>المحتوى المستوى الثالث</a:t>
            </a:r>
            <a:endParaRPr lang="en-US" smtClean="0"/>
          </a:p>
          <a:p>
            <a:pPr lvl="3"/>
            <a:r>
              <a:rPr lang="ar-EG" smtClean="0"/>
              <a:t>المحتوى المستوى الرابع</a:t>
            </a:r>
            <a:endParaRPr lang="en-US" smtClean="0"/>
          </a:p>
          <a:p>
            <a:pPr lvl="4"/>
            <a:r>
              <a:rPr lang="ar-EG" smtClean="0"/>
              <a:t>المحتوى المستوى الخامس</a:t>
            </a:r>
            <a:endParaRPr lang="en-US" smtClean="0"/>
          </a:p>
        </p:txBody>
      </p:sp>
      <p:sp>
        <p:nvSpPr>
          <p:cNvPr id="10" name="Rectangle 9"/>
          <p:cNvSpPr/>
          <p:nvPr userDrawn="1"/>
        </p:nvSpPr>
        <p:spPr>
          <a:xfrm>
            <a:off x="0" y="6324600"/>
            <a:ext cx="9906000" cy="533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grpSp>
        <p:nvGrpSpPr>
          <p:cNvPr id="12" name="Group 7"/>
          <p:cNvGrpSpPr>
            <a:grpSpLocks/>
          </p:cNvGrpSpPr>
          <p:nvPr userDrawn="1"/>
        </p:nvGrpSpPr>
        <p:grpSpPr bwMode="auto">
          <a:xfrm>
            <a:off x="8610600" y="5791200"/>
            <a:ext cx="941388" cy="914400"/>
            <a:chOff x="5210750" y="1066800"/>
            <a:chExt cx="2976900" cy="3130677"/>
          </a:xfrm>
        </p:grpSpPr>
        <p:sp>
          <p:nvSpPr>
            <p:cNvPr id="13" name="Oval 12"/>
            <p:cNvSpPr/>
            <p:nvPr/>
          </p:nvSpPr>
          <p:spPr>
            <a:xfrm>
              <a:off x="5321191" y="1142893"/>
              <a:ext cx="2766057" cy="29730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4" name="Picture 2" descr="http://kfu.files.googlepages.com/newKFUlogo.jpg"/>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smtClean="0">
                <a:solidFill>
                  <a:schemeClr val="bg1"/>
                </a:solidFill>
                <a:latin typeface="+mn-lt"/>
                <a:cs typeface="+mn-cs"/>
              </a:rPr>
              <a:t>King Faisal University</a:t>
            </a:r>
            <a:endParaRPr lang="en-US" sz="1600" dirty="0">
              <a:solidFill>
                <a:schemeClr val="bg1"/>
              </a:solidFill>
              <a:latin typeface="+mn-lt"/>
              <a:cs typeface="+mn-cs"/>
            </a:endParaRP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descr="logo EDE.png"/>
          <p:cNvPicPr>
            <a:picLocks noChangeAspect="1"/>
          </p:cNvPicPr>
          <p:nvPr userDrawn="1"/>
        </p:nvPicPr>
        <p:blipFill>
          <a:blip r:embed="rId14" cstate="print"/>
          <a:stretch>
            <a:fillRect/>
          </a:stretch>
        </p:blipFill>
        <p:spPr>
          <a:xfrm>
            <a:off x="304800" y="5791200"/>
            <a:ext cx="838200" cy="938645"/>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smtClean="0">
                <a:solidFill>
                  <a:schemeClr val="bg1"/>
                </a:solidFill>
                <a:latin typeface="+mn-lt"/>
                <a:cs typeface="+mn-cs"/>
              </a:rPr>
              <a:t>Deanship of E-Learning and Distance Education</a:t>
            </a:r>
            <a:endParaRPr lang="en-US" sz="1200" dirty="0">
              <a:solidFill>
                <a:schemeClr val="bg1"/>
              </a:solidFill>
              <a:latin typeface="+mn-lt"/>
              <a:cs typeface="+mn-cs"/>
            </a:endParaRPr>
          </a:p>
        </p:txBody>
      </p:sp>
      <p:sp>
        <p:nvSpPr>
          <p:cNvPr id="20" name="Rectangle 19"/>
          <p:cNvSpPr/>
          <p:nvPr userDrawn="1"/>
        </p:nvSpPr>
        <p:spPr>
          <a:xfrm>
            <a:off x="1183042" y="6290846"/>
            <a:ext cx="2747868" cy="338554"/>
          </a:xfrm>
          <a:prstGeom prst="rect">
            <a:avLst/>
          </a:prstGeom>
        </p:spPr>
        <p:txBody>
          <a:bodyPr wrap="none">
            <a:spAutoFit/>
          </a:bodyPr>
          <a:lstStyle/>
          <a:p>
            <a:pPr algn="l" rtl="0" fontAlgn="auto">
              <a:spcBef>
                <a:spcPts val="0"/>
              </a:spcBef>
              <a:spcAft>
                <a:spcPts val="0"/>
              </a:spcAft>
              <a:defRPr/>
            </a:pPr>
            <a:r>
              <a:rPr lang="ar-SA" sz="1600" b="1" dirty="0" smtClean="0">
                <a:solidFill>
                  <a:schemeClr val="bg1"/>
                </a:solidFill>
                <a:latin typeface="+mn-lt"/>
                <a:cs typeface="+mn-cs"/>
              </a:rPr>
              <a:t>عمادة التعليم</a:t>
            </a:r>
            <a:r>
              <a:rPr lang="ar-SA" sz="1600" b="1" baseline="0" dirty="0" smtClean="0">
                <a:solidFill>
                  <a:schemeClr val="bg1"/>
                </a:solidFill>
                <a:latin typeface="+mn-lt"/>
                <a:cs typeface="+mn-cs"/>
              </a:rPr>
              <a:t> الإكتروني والتعلم عن بعد</a:t>
            </a:r>
            <a:endParaRPr lang="en-US" sz="1600" b="1" dirty="0">
              <a:solidFill>
                <a:schemeClr val="bg1"/>
              </a:solidFill>
              <a:latin typeface="+mn-lt"/>
              <a:cs typeface="+mn-cs"/>
            </a:endParaRP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0" eaLnBrk="0" fontAlgn="base" hangingPunct="0">
        <a:spcBef>
          <a:spcPct val="0"/>
        </a:spcBef>
        <a:spcAft>
          <a:spcPct val="0"/>
        </a:spcAft>
        <a:defRPr sz="4400" kern="1200">
          <a:solidFill>
            <a:srgbClr val="376092"/>
          </a:solidFill>
          <a:latin typeface="+mj-lt"/>
          <a:ea typeface="+mj-ea"/>
          <a:cs typeface="Arial" charset="0"/>
        </a:defRPr>
      </a:lvl1pPr>
      <a:lvl2pPr algn="r" rtl="0" eaLnBrk="0" fontAlgn="base" hangingPunct="0">
        <a:spcBef>
          <a:spcPct val="0"/>
        </a:spcBef>
        <a:spcAft>
          <a:spcPct val="0"/>
        </a:spcAft>
        <a:defRPr sz="4400">
          <a:solidFill>
            <a:srgbClr val="376092"/>
          </a:solidFill>
          <a:latin typeface="Calibri" pitchFamily="34" charset="0"/>
          <a:cs typeface="Arial" charset="0"/>
        </a:defRPr>
      </a:lvl2pPr>
      <a:lvl3pPr algn="r" rtl="0" eaLnBrk="0" fontAlgn="base" hangingPunct="0">
        <a:spcBef>
          <a:spcPct val="0"/>
        </a:spcBef>
        <a:spcAft>
          <a:spcPct val="0"/>
        </a:spcAft>
        <a:defRPr sz="4400">
          <a:solidFill>
            <a:srgbClr val="376092"/>
          </a:solidFill>
          <a:latin typeface="Calibri" pitchFamily="34" charset="0"/>
          <a:cs typeface="Arial" charset="0"/>
        </a:defRPr>
      </a:lvl3pPr>
      <a:lvl4pPr algn="r" rtl="0" eaLnBrk="0" fontAlgn="base" hangingPunct="0">
        <a:spcBef>
          <a:spcPct val="0"/>
        </a:spcBef>
        <a:spcAft>
          <a:spcPct val="0"/>
        </a:spcAft>
        <a:defRPr sz="4400">
          <a:solidFill>
            <a:srgbClr val="376092"/>
          </a:solidFill>
          <a:latin typeface="Calibri" pitchFamily="34" charset="0"/>
          <a:cs typeface="Arial" charset="0"/>
        </a:defRPr>
      </a:lvl4pPr>
      <a:lvl5pPr algn="r" rtl="0" eaLnBrk="0" fontAlgn="base" hangingPunct="0">
        <a:spcBef>
          <a:spcPct val="0"/>
        </a:spcBef>
        <a:spcAft>
          <a:spcPct val="0"/>
        </a:spcAft>
        <a:defRPr sz="4400">
          <a:solidFill>
            <a:srgbClr val="376092"/>
          </a:solidFill>
          <a:latin typeface="Calibri" pitchFamily="34" charset="0"/>
          <a:cs typeface="Arial" charset="0"/>
        </a:defRPr>
      </a:lvl5pPr>
      <a:lvl6pPr marL="457200" algn="r" rtl="0" fontAlgn="base">
        <a:spcBef>
          <a:spcPct val="0"/>
        </a:spcBef>
        <a:spcAft>
          <a:spcPct val="0"/>
        </a:spcAft>
        <a:defRPr sz="4400">
          <a:solidFill>
            <a:srgbClr val="376092"/>
          </a:solidFill>
          <a:latin typeface="Calibri" pitchFamily="34" charset="0"/>
          <a:cs typeface="Arial" charset="0"/>
        </a:defRPr>
      </a:lvl6pPr>
      <a:lvl7pPr marL="914400" algn="r" rtl="0" fontAlgn="base">
        <a:spcBef>
          <a:spcPct val="0"/>
        </a:spcBef>
        <a:spcAft>
          <a:spcPct val="0"/>
        </a:spcAft>
        <a:defRPr sz="4400">
          <a:solidFill>
            <a:srgbClr val="376092"/>
          </a:solidFill>
          <a:latin typeface="Calibri" pitchFamily="34" charset="0"/>
          <a:cs typeface="Arial" charset="0"/>
        </a:defRPr>
      </a:lvl7pPr>
      <a:lvl8pPr marL="1371600" algn="r" rtl="0" fontAlgn="base">
        <a:spcBef>
          <a:spcPct val="0"/>
        </a:spcBef>
        <a:spcAft>
          <a:spcPct val="0"/>
        </a:spcAft>
        <a:defRPr sz="4400">
          <a:solidFill>
            <a:srgbClr val="376092"/>
          </a:solidFill>
          <a:latin typeface="Calibri" pitchFamily="34" charset="0"/>
          <a:cs typeface="Arial" charset="0"/>
        </a:defRPr>
      </a:lvl8pPr>
      <a:lvl9pPr marL="1828800" algn="r" rtl="0" fontAlgn="base">
        <a:spcBef>
          <a:spcPct val="0"/>
        </a:spcBef>
        <a:spcAft>
          <a:spcPct val="0"/>
        </a:spcAft>
        <a:defRPr sz="4400">
          <a:solidFill>
            <a:srgbClr val="376092"/>
          </a:solidFill>
          <a:latin typeface="Calibri" pitchFamily="34" charset="0"/>
          <a:cs typeface="Arial" charset="0"/>
        </a:defRPr>
      </a:lvl9pPr>
    </p:titleStyle>
    <p:bodyStyle>
      <a:lvl1pPr marL="342900" indent="-342900" algn="r" rtl="0" eaLnBrk="0" fontAlgn="base" hangingPunct="0">
        <a:spcBef>
          <a:spcPct val="20000"/>
        </a:spcBef>
        <a:spcAft>
          <a:spcPct val="0"/>
        </a:spcAft>
        <a:buFont typeface="Arial" pitchFamily="34" charset="0"/>
        <a:buChar char="•"/>
        <a:defRPr sz="3200" kern="1200">
          <a:solidFill>
            <a:schemeClr val="tx1"/>
          </a:solidFill>
          <a:latin typeface="+mn-lt"/>
          <a:ea typeface="+mn-ea"/>
          <a:cs typeface="Arial" charset="0"/>
        </a:defRPr>
      </a:lvl1pPr>
      <a:lvl2pPr marL="742950" indent="-285750" algn="r" rtl="0" eaLnBrk="0" fontAlgn="base" hangingPunct="0">
        <a:spcBef>
          <a:spcPct val="20000"/>
        </a:spcBef>
        <a:spcAft>
          <a:spcPct val="0"/>
        </a:spcAft>
        <a:buFont typeface="Arial" pitchFamily="34" charset="0"/>
        <a:buChar char="–"/>
        <a:defRPr sz="2800" kern="1200">
          <a:solidFill>
            <a:schemeClr val="tx1"/>
          </a:solidFill>
          <a:latin typeface="+mn-lt"/>
          <a:ea typeface="+mn-ea"/>
          <a:cs typeface="Arial" charset="0"/>
        </a:defRPr>
      </a:lvl2pPr>
      <a:lvl3pPr marL="1143000" indent="-228600" algn="r" rtl="0" eaLnBrk="0" fontAlgn="base" hangingPunct="0">
        <a:spcBef>
          <a:spcPct val="20000"/>
        </a:spcBef>
        <a:spcAft>
          <a:spcPct val="0"/>
        </a:spcAft>
        <a:buFont typeface="Arial" pitchFamily="34" charset="0"/>
        <a:buChar char="•"/>
        <a:defRPr sz="2400" kern="1200">
          <a:solidFill>
            <a:schemeClr val="tx1"/>
          </a:solidFill>
          <a:latin typeface="+mn-lt"/>
          <a:ea typeface="+mn-ea"/>
          <a:cs typeface="Arial" charset="0"/>
        </a:defRPr>
      </a:lvl3pPr>
      <a:lvl4pPr marL="16002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4pPr>
      <a:lvl5pPr marL="2057400" indent="-228600" algn="r" rtl="0" eaLnBrk="0" fontAlgn="base" hangingPunct="0">
        <a:spcBef>
          <a:spcPct val="20000"/>
        </a:spcBef>
        <a:spcAft>
          <a:spcPct val="0"/>
        </a:spcAft>
        <a:buFont typeface="Arial" pitchFamily="34" charset="0"/>
        <a:buChar char="»"/>
        <a:defRPr sz="20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42950" y="2130425"/>
            <a:ext cx="8420100" cy="1470025"/>
          </a:xfrm>
        </p:spPr>
        <p:txBody>
          <a:bodyPr/>
          <a:lstStyle/>
          <a:p>
            <a:pPr eaLnBrk="1" hangingPunct="1"/>
            <a:endParaRPr lang="ar-SA" smtClean="0">
              <a:solidFill>
                <a:srgbClr val="376092"/>
              </a:solidFill>
              <a:cs typeface="Arial" pitchFamily="34"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cs typeface="+mn-cs"/>
            </a:endParaRPr>
          </a:p>
        </p:txBody>
      </p:sp>
      <p:sp>
        <p:nvSpPr>
          <p:cNvPr id="5124" name="Slide Number Placeholder 3"/>
          <p:cNvSpPr>
            <a:spLocks noGrp="1"/>
          </p:cNvSpPr>
          <p:nvPr>
            <p:ph type="sldNum" sz="quarter" idx="10"/>
          </p:nvPr>
        </p:nvSpPr>
        <p:spPr bwMode="auto">
          <a:noFill/>
          <a:ln>
            <a:miter lim="800000"/>
            <a:headEnd/>
            <a:tailEnd/>
          </a:ln>
        </p:spPr>
        <p:txBody>
          <a:bodyPr/>
          <a:lstStyle/>
          <a:p>
            <a:fld id="{10032AED-950E-4013-8E81-DE89BE95EEEF}" type="slidenum">
              <a:rPr lang="ar-SA" smtClean="0">
                <a:cs typeface="Arial" pitchFamily="34" charset="0"/>
              </a:rPr>
              <a:pPr/>
              <a:t>1</a:t>
            </a:fld>
            <a:endParaRPr lang="en-US" smtClean="0">
              <a:cs typeface="Arial" pitchFamily="34" charset="0"/>
            </a:endParaRPr>
          </a:p>
        </p:txBody>
      </p:sp>
      <p:sp>
        <p:nvSpPr>
          <p:cNvPr id="5" name="Rectangle 4"/>
          <p:cNvSpPr/>
          <p:nvPr/>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a:p>
        </p:txBody>
      </p:sp>
      <p:sp>
        <p:nvSpPr>
          <p:cNvPr id="6" name="Rectangle 5"/>
          <p:cNvSpPr/>
          <p:nvPr/>
        </p:nvSpPr>
        <p:spPr>
          <a:xfrm>
            <a:off x="0" y="0"/>
            <a:ext cx="9906000" cy="3429000"/>
          </a:xfrm>
          <a:prstGeom prst="rect">
            <a:avLst/>
          </a:prstGeom>
          <a:solidFill>
            <a:srgbClr val="70925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5127" name="Subtitle 2"/>
          <p:cNvSpPr txBox="1">
            <a:spLocks/>
          </p:cNvSpPr>
          <p:nvPr/>
        </p:nvSpPr>
        <p:spPr bwMode="auto">
          <a:xfrm>
            <a:off x="5822950" y="4648200"/>
            <a:ext cx="4083050" cy="1066800"/>
          </a:xfrm>
          <a:prstGeom prst="rect">
            <a:avLst/>
          </a:prstGeom>
          <a:noFill/>
          <a:ln w="9525">
            <a:noFill/>
            <a:miter lim="800000"/>
            <a:headEnd/>
            <a:tailEnd/>
          </a:ln>
        </p:spPr>
        <p:txBody>
          <a:bodyPr/>
          <a:lstStyle/>
          <a:p>
            <a:pPr algn="ctr" rtl="0">
              <a:spcBef>
                <a:spcPct val="20000"/>
              </a:spcBef>
              <a:buFont typeface="Arial" pitchFamily="34" charset="0"/>
              <a:buNone/>
            </a:pPr>
            <a:r>
              <a:rPr lang="ar-SA" sz="2400" b="1" dirty="0" smtClean="0">
                <a:solidFill>
                  <a:schemeClr val="tx2">
                    <a:lumMod val="75000"/>
                  </a:schemeClr>
                </a:solidFill>
                <a:latin typeface="Calibri" pitchFamily="34" charset="0"/>
              </a:rPr>
              <a:t>جامعة الملك فيصل</a:t>
            </a:r>
          </a:p>
          <a:p>
            <a:pPr algn="ctr" rtl="0">
              <a:spcBef>
                <a:spcPct val="20000"/>
              </a:spcBef>
              <a:buFont typeface="Arial" pitchFamily="34" charset="0"/>
              <a:buNone/>
            </a:pPr>
            <a:r>
              <a:rPr lang="ar-SA" sz="2400" b="1" dirty="0" smtClean="0">
                <a:solidFill>
                  <a:schemeClr val="tx2">
                    <a:lumMod val="75000"/>
                  </a:schemeClr>
                </a:solidFill>
                <a:latin typeface="Calibri" pitchFamily="34" charset="0"/>
              </a:rPr>
              <a:t>عمادة التعلم الإلكتروني والتعليم عن بعد</a:t>
            </a:r>
            <a:endParaRPr lang="en-US" sz="2400" b="1" dirty="0">
              <a:solidFill>
                <a:schemeClr val="tx2">
                  <a:lumMod val="75000"/>
                </a:schemeClr>
              </a:solidFill>
              <a:latin typeface="Calibri" pitchFamily="34" charset="0"/>
            </a:endParaRPr>
          </a:p>
          <a:p>
            <a:pPr algn="ctr" rtl="0">
              <a:spcBef>
                <a:spcPct val="20000"/>
              </a:spcBef>
              <a:buFont typeface="Arial" pitchFamily="34" charset="0"/>
              <a:buNone/>
            </a:pPr>
            <a:r>
              <a:rPr lang="ar-SA" sz="2400" dirty="0" smtClean="0">
                <a:solidFill>
                  <a:schemeClr val="tx2">
                    <a:lumMod val="75000"/>
                  </a:schemeClr>
                </a:solidFill>
                <a:latin typeface="Calibri" pitchFamily="34" charset="0"/>
              </a:rPr>
              <a:t>	</a:t>
            </a:r>
            <a:endParaRPr lang="en-US" sz="2400" dirty="0">
              <a:solidFill>
                <a:schemeClr val="tx2">
                  <a:lumMod val="75000"/>
                </a:schemeClr>
              </a:solidFill>
              <a:latin typeface="Calibri" pitchFamily="34" charset="0"/>
            </a:endParaRPr>
          </a:p>
        </p:txBody>
      </p:sp>
      <p:grpSp>
        <p:nvGrpSpPr>
          <p:cNvPr id="5128" name="Group 7"/>
          <p:cNvGrpSpPr>
            <a:grpSpLocks/>
          </p:cNvGrpSpPr>
          <p:nvPr/>
        </p:nvGrpSpPr>
        <p:grpSpPr bwMode="auto">
          <a:xfrm>
            <a:off x="6494463" y="1981200"/>
            <a:ext cx="2600325" cy="2524125"/>
            <a:chOff x="5210750" y="1066800"/>
            <a:chExt cx="2976900" cy="3130677"/>
          </a:xfrm>
        </p:grpSpPr>
        <p:sp>
          <p:nvSpPr>
            <p:cNvPr id="9" name="Oval 8"/>
            <p:cNvSpPr/>
            <p:nvPr/>
          </p:nvSpPr>
          <p:spPr>
            <a:xfrm>
              <a:off x="5321611" y="1143591"/>
              <a:ext cx="2767900"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5133"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1" name="Freeform 10"/>
          <p:cNvSpPr/>
          <p:nvPr/>
        </p:nvSpPr>
        <p:spPr>
          <a:xfrm>
            <a:off x="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130" name="Title 1"/>
          <p:cNvSpPr txBox="1">
            <a:spLocks/>
          </p:cNvSpPr>
          <p:nvPr/>
        </p:nvSpPr>
        <p:spPr bwMode="auto">
          <a:xfrm>
            <a:off x="457200" y="2819400"/>
            <a:ext cx="5099050" cy="1981200"/>
          </a:xfrm>
          <a:prstGeom prst="rect">
            <a:avLst/>
          </a:prstGeom>
          <a:noFill/>
          <a:ln w="9525">
            <a:noFill/>
            <a:miter lim="800000"/>
            <a:headEnd/>
            <a:tailEnd/>
          </a:ln>
        </p:spPr>
        <p:txBody>
          <a:bodyPr anchor="ctr"/>
          <a:lstStyle/>
          <a:p>
            <a:pPr algn="ctr"/>
            <a:r>
              <a:rPr lang="ar-EG" sz="3700" b="1" dirty="0">
                <a:solidFill>
                  <a:schemeClr val="accent1">
                    <a:lumMod val="50000"/>
                  </a:schemeClr>
                </a:solidFill>
                <a:latin typeface="AYM Wadiy S_U normal."/>
                <a:cs typeface="Times New Roman" pitchFamily="18" charset="0"/>
              </a:rPr>
              <a:t>اسم </a:t>
            </a:r>
            <a:r>
              <a:rPr lang="ar-EG" sz="3700" b="1" dirty="0" smtClean="0">
                <a:solidFill>
                  <a:schemeClr val="accent1">
                    <a:lumMod val="50000"/>
                  </a:schemeClr>
                </a:solidFill>
                <a:latin typeface="AYM Wadiy S_U normal."/>
                <a:cs typeface="Times New Roman" pitchFamily="18" charset="0"/>
              </a:rPr>
              <a:t>المقرر</a:t>
            </a:r>
            <a:endParaRPr lang="ar-SA" sz="3700" b="1" dirty="0">
              <a:solidFill>
                <a:schemeClr val="accent1">
                  <a:lumMod val="50000"/>
                </a:schemeClr>
              </a:solidFill>
              <a:latin typeface="AYM Wadiy S_U normal."/>
              <a:cs typeface="Times New Roman" pitchFamily="18" charset="0"/>
            </a:endParaRPr>
          </a:p>
          <a:p>
            <a:pPr algn="ctr"/>
            <a:r>
              <a:rPr lang="ar-SA" sz="2800" b="1" dirty="0" smtClean="0">
                <a:latin typeface="Calibri" pitchFamily="34" charset="0"/>
                <a:cs typeface="Times New Roman" pitchFamily="18" charset="0"/>
              </a:rPr>
              <a:t>نظرية المعرفة</a:t>
            </a:r>
            <a:endParaRPr lang="en-US" sz="2800" b="1" dirty="0">
              <a:latin typeface="Calibri" pitchFamily="34" charset="0"/>
            </a:endParaRPr>
          </a:p>
          <a:p>
            <a:pPr algn="ctr"/>
            <a:r>
              <a:rPr lang="ar-SA" sz="2600" b="1" dirty="0" smtClean="0">
                <a:solidFill>
                  <a:srgbClr val="7F7F7F"/>
                </a:solidFill>
                <a:latin typeface="Calibri" pitchFamily="34" charset="0"/>
                <a:cs typeface="Times New Roman" pitchFamily="18" charset="0"/>
              </a:rPr>
              <a:t>د</a:t>
            </a:r>
            <a:r>
              <a:rPr lang="en-US" sz="2600" b="1" dirty="0" smtClean="0">
                <a:solidFill>
                  <a:srgbClr val="7F7F7F"/>
                </a:solidFill>
                <a:latin typeface="Calibri" pitchFamily="34" charset="0"/>
                <a:cs typeface="Times New Roman" pitchFamily="18" charset="0"/>
              </a:rPr>
              <a:t> .</a:t>
            </a:r>
            <a:r>
              <a:rPr lang="ar-SA" sz="2600" b="1" dirty="0" smtClean="0">
                <a:solidFill>
                  <a:srgbClr val="7F7F7F"/>
                </a:solidFill>
                <a:latin typeface="Calibri" pitchFamily="34" charset="0"/>
                <a:cs typeface="Times New Roman" pitchFamily="18" charset="0"/>
              </a:rPr>
              <a:t>بدران مسعود بن الحسن</a:t>
            </a:r>
            <a:endParaRPr lang="en-US" sz="2600" b="1" dirty="0">
              <a:solidFill>
                <a:srgbClr val="7F7F7F"/>
              </a:solidFill>
              <a:latin typeface="Calibri" pitchFamily="34" charset="0"/>
            </a:endParaRPr>
          </a:p>
        </p:txBody>
      </p:sp>
      <p:sp>
        <p:nvSpPr>
          <p:cNvPr id="5131" name="Slide Number Placeholder 10"/>
          <p:cNvSpPr txBox="1">
            <a:spLocks/>
          </p:cNvSpPr>
          <p:nvPr/>
        </p:nvSpPr>
        <p:spPr bwMode="auto">
          <a:xfrm>
            <a:off x="381000" y="6405563"/>
            <a:ext cx="2311400" cy="365125"/>
          </a:xfrm>
          <a:prstGeom prst="rect">
            <a:avLst/>
          </a:prstGeom>
          <a:noFill/>
          <a:ln w="9525">
            <a:noFill/>
            <a:miter lim="800000"/>
            <a:headEnd/>
            <a:tailEnd/>
          </a:ln>
        </p:spPr>
        <p:txBody>
          <a:bodyPr anchor="ctr"/>
          <a:lstStyle/>
          <a:p>
            <a:pPr rtl="0"/>
            <a:fld id="{BD304080-26AE-472C-BC30-C39120F3D8A0}" type="slidenum">
              <a:rPr lang="ar-SA" sz="1200">
                <a:solidFill>
                  <a:schemeClr val="bg1"/>
                </a:solidFill>
                <a:latin typeface="Calibri" pitchFamily="34" charset="0"/>
              </a:rPr>
              <a:pPr rtl="0"/>
              <a:t>1</a:t>
            </a:fld>
            <a:endParaRPr lang="en-US" sz="120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dirty="0" smtClean="0"/>
              <a:t>ثانيا: المذهب التجريبي (</a:t>
            </a:r>
            <a:r>
              <a:rPr lang="en-US" dirty="0" smtClean="0"/>
              <a:t>Empiricism</a:t>
            </a:r>
            <a:r>
              <a:rPr lang="ar-SA" dirty="0" smtClean="0"/>
              <a:t>)</a:t>
            </a:r>
            <a:endParaRPr lang="en-US"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هو مذهب </a:t>
            </a:r>
            <a:r>
              <a:rPr lang="ar-SA" sz="2500" dirty="0" smtClean="0">
                <a:solidFill>
                  <a:srgbClr val="FF0000"/>
                </a:solidFill>
              </a:rPr>
              <a:t>يقول إن الخبرة مصدر المعرفة وليس العقل، والتجربة بهذا المعنى نقيض الفلسفة العقلية</a:t>
            </a:r>
            <a:r>
              <a:rPr lang="ar-SA" sz="2500" dirty="0" smtClean="0"/>
              <a:t> التي تفترض أن هناك أفكارا لا يمكن أن تزودنا </a:t>
            </a:r>
            <a:r>
              <a:rPr lang="ar-SA" sz="2500" dirty="0" err="1" smtClean="0"/>
              <a:t>بها</a:t>
            </a:r>
            <a:r>
              <a:rPr lang="ar-SA" sz="2500" dirty="0" smtClean="0"/>
              <a:t> الحواس وينشئها العقل بمعزل عن الخبرة، وتسمى لذلك معرفة فطرية أو قبلية.</a:t>
            </a:r>
          </a:p>
          <a:p>
            <a:pPr marL="0" indent="0" algn="just" rtl="1">
              <a:spcBef>
                <a:spcPts val="0"/>
              </a:spcBef>
            </a:pPr>
            <a:r>
              <a:rPr lang="ar-SA" sz="2500" dirty="0" smtClean="0">
                <a:solidFill>
                  <a:srgbClr val="FF0000"/>
                </a:solidFill>
              </a:rPr>
              <a:t>وبرزت التجربة على يد جون </a:t>
            </a:r>
            <a:r>
              <a:rPr lang="ar-SA" sz="2500" dirty="0" err="1" smtClean="0">
                <a:solidFill>
                  <a:srgbClr val="FF0000"/>
                </a:solidFill>
              </a:rPr>
              <a:t>لوك</a:t>
            </a:r>
            <a:r>
              <a:rPr lang="ar-SA" sz="2500" dirty="0" smtClean="0">
                <a:solidFill>
                  <a:srgbClr val="FF0000"/>
                </a:solidFill>
              </a:rPr>
              <a:t>، </a:t>
            </a:r>
            <a:r>
              <a:rPr lang="ar-SA" sz="2500" dirty="0" err="1" smtClean="0">
                <a:solidFill>
                  <a:srgbClr val="FF0000"/>
                </a:solidFill>
              </a:rPr>
              <a:t>وباركلي</a:t>
            </a:r>
            <a:r>
              <a:rPr lang="ar-SA" sz="2500" dirty="0" smtClean="0">
                <a:solidFill>
                  <a:srgbClr val="FF0000"/>
                </a:solidFill>
              </a:rPr>
              <a:t>، وديفيد </a:t>
            </a:r>
            <a:r>
              <a:rPr lang="ar-SA" sz="2500" dirty="0" err="1" smtClean="0">
                <a:solidFill>
                  <a:srgbClr val="FF0000"/>
                </a:solidFill>
              </a:rPr>
              <a:t>هيوم</a:t>
            </a:r>
            <a:r>
              <a:rPr lang="ar-SA" sz="2500" dirty="0" smtClean="0">
                <a:solidFill>
                  <a:srgbClr val="FF0000"/>
                </a:solidFill>
              </a:rPr>
              <a:t>، وستيوارت مل. ثم تجسدت في الوضعية المنطقية </a:t>
            </a:r>
            <a:r>
              <a:rPr lang="ar-SA" sz="2500" dirty="0" err="1" smtClean="0">
                <a:solidFill>
                  <a:srgbClr val="FF0000"/>
                </a:solidFill>
              </a:rPr>
              <a:t>والظاهراتية</a:t>
            </a:r>
            <a:r>
              <a:rPr lang="ar-SA" sz="2500" dirty="0" smtClean="0"/>
              <a:t>.</a:t>
            </a:r>
          </a:p>
          <a:p>
            <a:pPr marL="0" indent="0" algn="just" rtl="1">
              <a:spcBef>
                <a:spcPts val="0"/>
              </a:spcBef>
            </a:pPr>
            <a:r>
              <a:rPr lang="ar-SA" sz="2500" dirty="0" smtClean="0"/>
              <a:t>والتجريبية أو الحسية هي: (</a:t>
            </a:r>
            <a:r>
              <a:rPr lang="ar-SA" sz="2500" dirty="0" smtClean="0">
                <a:solidFill>
                  <a:srgbClr val="FF0000"/>
                </a:solidFill>
              </a:rPr>
              <a:t>الاسم النوعي لكل المذاهب لافلسفية التي تنفي وجود معارف أولية بوضفها مبادئ معرفية</a:t>
            </a:r>
            <a:r>
              <a:rPr lang="ar-SA" sz="2500" dirty="0" smtClean="0"/>
              <a:t>).</a:t>
            </a:r>
          </a:p>
          <a:p>
            <a:pPr marL="0" indent="0" algn="just" rtl="1">
              <a:spcBef>
                <a:spcPts val="0"/>
              </a:spcBef>
            </a:pPr>
            <a:r>
              <a:rPr lang="ar-SA" sz="2500" dirty="0" smtClean="0">
                <a:solidFill>
                  <a:srgbClr val="FF0000"/>
                </a:solidFill>
              </a:rPr>
              <a:t>ويقوم المذهب التجريبي في المعرفة على أساس أن التجربة هي المصدر الأول لجميع المعارف الإنسانية، وأن الحواس وحدها هي أبواب المعرفة</a:t>
            </a:r>
            <a:r>
              <a:rPr lang="ar-SA" sz="2500" dirty="0" smtClean="0"/>
              <a:t>، فليس في العقل شيء لم يمر بالحس أولا، وينكر التجريبيون أن يولد العقل مزودا بأفكار فطرية كما يزعم </a:t>
            </a:r>
            <a:r>
              <a:rPr lang="ar-SA" sz="2500" dirty="0" err="1" smtClean="0"/>
              <a:t>العقليون</a:t>
            </a:r>
            <a:r>
              <a:rPr lang="ar-SA" sz="2500" dirty="0" smtClean="0"/>
              <a:t>.</a:t>
            </a:r>
          </a:p>
          <a:p>
            <a:pPr marL="0" indent="0" algn="just" rtl="1">
              <a:spcBef>
                <a:spcPts val="0"/>
              </a:spcBef>
            </a:pPr>
            <a:endParaRPr lang="en-US" sz="2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pPr>
            <a:r>
              <a:rPr lang="ar-SA" sz="2500" dirty="0" smtClean="0">
                <a:solidFill>
                  <a:srgbClr val="FF0000"/>
                </a:solidFill>
              </a:rPr>
              <a:t>تبنى المعارف عند التجريبيين على الظواهر الحسية</a:t>
            </a:r>
            <a:r>
              <a:rPr lang="ar-SA" sz="2500" dirty="0" smtClean="0"/>
              <a:t>؛ لأنها المقياس الصحيح في بت الحكم. وليس هناك معرفة فطرية أولية سابقة على التجربة، وليس هناك ضرورة عقلية كما يسير عليه المذهب العقلي.</a:t>
            </a:r>
          </a:p>
          <a:p>
            <a:pPr marL="0" indent="0" algn="just" rtl="1">
              <a:spcBef>
                <a:spcPts val="0"/>
              </a:spcBef>
            </a:pPr>
            <a:r>
              <a:rPr lang="ar-SA" sz="2500" dirty="0" smtClean="0"/>
              <a:t>فالتجريبيون </a:t>
            </a:r>
            <a:r>
              <a:rPr lang="ar-SA" sz="2500" dirty="0" smtClean="0">
                <a:solidFill>
                  <a:srgbClr val="FF0000"/>
                </a:solidFill>
              </a:rPr>
              <a:t>لا يعترفون بمعارف عقلية ضرورية سابقة على التجربة، ويعتبرون التجربة الأساس الوحيد للحكم الصحيح، والمقياس العام في كل مجال من المجالات</a:t>
            </a:r>
            <a:r>
              <a:rPr lang="ar-SA" sz="2500" dirty="0" smtClean="0"/>
              <a:t>.</a:t>
            </a:r>
          </a:p>
          <a:p>
            <a:pPr marL="0" indent="0" algn="just" rtl="1">
              <a:spcBef>
                <a:spcPts val="0"/>
              </a:spcBef>
            </a:pPr>
            <a:r>
              <a:rPr lang="ar-SA" sz="2500" dirty="0" smtClean="0">
                <a:solidFill>
                  <a:srgbClr val="FF0000"/>
                </a:solidFill>
              </a:rPr>
              <a:t>يعتمد</a:t>
            </a:r>
            <a:r>
              <a:rPr lang="ar-SA" sz="2500" dirty="0" smtClean="0"/>
              <a:t> المذهب التجريبي على </a:t>
            </a:r>
            <a:r>
              <a:rPr lang="ar-SA" sz="2500" dirty="0" smtClean="0">
                <a:solidFill>
                  <a:srgbClr val="FF0000"/>
                </a:solidFill>
              </a:rPr>
              <a:t>الطريقة الاستقرائية في الاستدلال والتفكير</a:t>
            </a:r>
            <a:r>
              <a:rPr lang="ar-SA" sz="2500" dirty="0" smtClean="0"/>
              <a:t>، لأنها طريقة الصعود من الجزئيات على الكليات.</a:t>
            </a:r>
          </a:p>
          <a:p>
            <a:pPr marL="0" indent="0" algn="just" rtl="1">
              <a:spcBef>
                <a:spcPts val="0"/>
              </a:spcBef>
            </a:pPr>
            <a:r>
              <a:rPr lang="ar-SA" sz="2500" dirty="0" smtClean="0"/>
              <a:t>وإذا كان </a:t>
            </a:r>
            <a:r>
              <a:rPr lang="ar-SA" sz="2500" dirty="0" err="1" smtClean="0"/>
              <a:t>العقليون</a:t>
            </a:r>
            <a:r>
              <a:rPr lang="ar-SA" sz="2500" dirty="0" smtClean="0"/>
              <a:t> اهتموا بالمعارف الرياضية التي تقوم على العقل، فقد </a:t>
            </a:r>
            <a:r>
              <a:rPr lang="ar-SA" sz="2500" dirty="0" smtClean="0">
                <a:solidFill>
                  <a:srgbClr val="FF0000"/>
                </a:solidFill>
              </a:rPr>
              <a:t>اهتم التجريبيون بالعلوم الطبيعية التي تقوم على التجربة ، </a:t>
            </a:r>
            <a:r>
              <a:rPr lang="ar-SA" sz="2500" dirty="0" smtClean="0">
                <a:solidFill>
                  <a:srgbClr val="FF0000"/>
                </a:solidFill>
              </a:rPr>
              <a:t>وأنكروا </a:t>
            </a:r>
            <a:r>
              <a:rPr lang="ar-SA" sz="2500" dirty="0" smtClean="0">
                <a:solidFill>
                  <a:srgbClr val="FF0000"/>
                </a:solidFill>
              </a:rPr>
              <a:t>قدرة العقل على أن يضمن لنا صدق القضايا التركيبية التي توضح لنا طبيعة العالم</a:t>
            </a:r>
            <a:r>
              <a:rPr lang="ar-SA" sz="2500" dirty="0" smtClean="0"/>
              <a:t>.</a:t>
            </a:r>
          </a:p>
          <a:p>
            <a:pPr marL="0" indent="0" algn="just" rtl="1">
              <a:spcBef>
                <a:spcPts val="0"/>
              </a:spcBef>
            </a:pPr>
            <a:endParaRPr lang="en-US" sz="2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sp>
        <p:nvSpPr>
          <p:cNvPr id="3" name="عنصر نائب للمحتوى 2"/>
          <p:cNvSpPr>
            <a:spLocks noGrp="1"/>
          </p:cNvSpPr>
          <p:nvPr>
            <p:ph idx="1"/>
          </p:nvPr>
        </p:nvSpPr>
        <p:spPr>
          <a:xfrm>
            <a:off x="228600" y="1371600"/>
            <a:ext cx="9525000" cy="4754563"/>
          </a:xfrm>
        </p:spPr>
        <p:txBody>
          <a:bodyPr/>
          <a:lstStyle/>
          <a:p>
            <a:pPr marL="0" indent="0" algn="just" rtl="1">
              <a:spcBef>
                <a:spcPts val="0"/>
              </a:spcBef>
            </a:pPr>
            <a:r>
              <a:rPr lang="ar-SA" sz="2500" dirty="0" smtClean="0"/>
              <a:t>فالمذهب التجريبي </a:t>
            </a:r>
            <a:r>
              <a:rPr lang="ar-SA" sz="2500" dirty="0" smtClean="0">
                <a:solidFill>
                  <a:srgbClr val="FF0000"/>
                </a:solidFill>
              </a:rPr>
              <a:t>يتلخص في أن المعرفة الإنسانية هي معرفة بعدية، أي تأتي في مرحلة تالية أو متأخرة عن التجربة الحسية، فالعقل يستمد خبراته ومعلوماته من التجربة وحدها</a:t>
            </a:r>
            <a:r>
              <a:rPr lang="ar-SA" sz="2500" dirty="0" smtClean="0"/>
              <a:t>.</a:t>
            </a:r>
          </a:p>
          <a:p>
            <a:pPr marL="0" indent="0" algn="just" rtl="1">
              <a:spcBef>
                <a:spcPts val="0"/>
              </a:spcBef>
            </a:pPr>
            <a:r>
              <a:rPr lang="ar-SA" sz="2500" dirty="0" smtClean="0"/>
              <a:t>ومن اشهر الفلاسفة التجريبيين </a:t>
            </a:r>
            <a:r>
              <a:rPr lang="ar-SA" sz="2500" dirty="0" smtClean="0">
                <a:solidFill>
                  <a:srgbClr val="FF0000"/>
                </a:solidFill>
              </a:rPr>
              <a:t>جون </a:t>
            </a:r>
            <a:r>
              <a:rPr lang="ar-SA" sz="2500" dirty="0" err="1" smtClean="0">
                <a:solidFill>
                  <a:srgbClr val="FF0000"/>
                </a:solidFill>
              </a:rPr>
              <a:t>لوك</a:t>
            </a:r>
            <a:r>
              <a:rPr lang="ar-SA" sz="2500" dirty="0" smtClean="0">
                <a:solidFill>
                  <a:srgbClr val="FF0000"/>
                </a:solidFill>
              </a:rPr>
              <a:t> </a:t>
            </a:r>
            <a:r>
              <a:rPr lang="ar-SA" sz="2500" dirty="0" smtClean="0"/>
              <a:t>الذي حاول في كتابه (مقالة في التفكير الانساني) أن يرجع </a:t>
            </a:r>
            <a:r>
              <a:rPr lang="ar-SA" sz="2500" dirty="0" smtClean="0">
                <a:solidFill>
                  <a:srgbClr val="FF0000"/>
                </a:solidFill>
              </a:rPr>
              <a:t>جميع التصورات والافكار على الحس</a:t>
            </a:r>
            <a:r>
              <a:rPr lang="ar-SA" sz="2500" dirty="0" smtClean="0"/>
              <a:t>. وهو (أول من طبق الاتجاه التجريبي في الفلسفة) الغربية واعلن رفضه لأهم مبادئ الاتجاه العقلي، </a:t>
            </a:r>
            <a:r>
              <a:rPr lang="ar-SA" sz="2500" dirty="0" smtClean="0">
                <a:solidFill>
                  <a:srgbClr val="FF0000"/>
                </a:solidFill>
              </a:rPr>
              <a:t>وإنكاره أن تكون المعرفة الانسانية اولية في العقل، سابقة على التجربة.</a:t>
            </a:r>
          </a:p>
          <a:p>
            <a:pPr marL="0" indent="0" algn="just" rtl="1">
              <a:spcBef>
                <a:spcPts val="0"/>
              </a:spcBef>
            </a:pPr>
            <a:r>
              <a:rPr lang="ar-SA" sz="2500" dirty="0" smtClean="0"/>
              <a:t>وكذلك </a:t>
            </a:r>
            <a:r>
              <a:rPr lang="ar-SA" sz="2500" dirty="0" smtClean="0">
                <a:solidFill>
                  <a:srgbClr val="FF0000"/>
                </a:solidFill>
              </a:rPr>
              <a:t>جورج </a:t>
            </a:r>
            <a:r>
              <a:rPr lang="ar-SA" sz="2500" dirty="0" err="1" smtClean="0">
                <a:solidFill>
                  <a:srgbClr val="FF0000"/>
                </a:solidFill>
              </a:rPr>
              <a:t>باركلي</a:t>
            </a:r>
            <a:r>
              <a:rPr lang="ar-SA" sz="2500" dirty="0" smtClean="0">
                <a:solidFill>
                  <a:srgbClr val="FF0000"/>
                </a:solidFill>
              </a:rPr>
              <a:t> الذي كان يرى بان أفكارنا هي ذاتها العالم الخارجي</a:t>
            </a:r>
            <a:r>
              <a:rPr lang="ar-SA" sz="2500" dirty="0" smtClean="0"/>
              <a:t>، ولم يعترف إلا بما يظهر لنا من الأشياء من خلال إدراكنا الحسي لها.</a:t>
            </a:r>
          </a:p>
          <a:p>
            <a:pPr marL="0" indent="0" algn="just" rtl="1">
              <a:spcBef>
                <a:spcPts val="0"/>
              </a:spcBef>
            </a:pPr>
            <a:r>
              <a:rPr lang="ar-SA" sz="2500" dirty="0" smtClean="0"/>
              <a:t>ثم </a:t>
            </a:r>
            <a:r>
              <a:rPr lang="ar-SA" sz="2500" dirty="0" smtClean="0">
                <a:solidFill>
                  <a:srgbClr val="FF0000"/>
                </a:solidFill>
              </a:rPr>
              <a:t>ديفيد </a:t>
            </a:r>
            <a:r>
              <a:rPr lang="ar-SA" sz="2500" dirty="0" err="1" smtClean="0">
                <a:solidFill>
                  <a:srgbClr val="FF0000"/>
                </a:solidFill>
              </a:rPr>
              <a:t>هيوم</a:t>
            </a:r>
            <a:r>
              <a:rPr lang="ar-SA" sz="2500" dirty="0" smtClean="0">
                <a:solidFill>
                  <a:srgbClr val="FF0000"/>
                </a:solidFill>
              </a:rPr>
              <a:t> الذي اعتبر </a:t>
            </a:r>
            <a:r>
              <a:rPr lang="ar-SA" sz="2500" dirty="0" err="1" smtClean="0">
                <a:solidFill>
                  <a:srgbClr val="FF0000"/>
                </a:solidFill>
              </a:rPr>
              <a:t>ان</a:t>
            </a:r>
            <a:r>
              <a:rPr lang="ar-SA" sz="2500" dirty="0" smtClean="0">
                <a:solidFill>
                  <a:srgbClr val="FF0000"/>
                </a:solidFill>
              </a:rPr>
              <a:t> كل المعارف هي ذات أصول حسية، حتى المعارف العقلية هي ذات أصول حسية</a:t>
            </a:r>
            <a:r>
              <a:rPr lang="ar-SA" sz="2500" dirty="0" smtClean="0"/>
              <a:t>، وقد أنكر الميتافيزيقا، واعتبر أن وجودها يكون </a:t>
            </a:r>
            <a:r>
              <a:rPr lang="ar-SA" sz="2500" dirty="0" err="1" smtClean="0"/>
              <a:t>حقيقيا</a:t>
            </a:r>
            <a:r>
              <a:rPr lang="ar-SA" sz="2500" dirty="0" smtClean="0"/>
              <a:t> في حال </a:t>
            </a:r>
            <a:r>
              <a:rPr lang="ar-SA" sz="2500" dirty="0" err="1" smtClean="0"/>
              <a:t>احساسنا</a:t>
            </a:r>
            <a:r>
              <a:rPr lang="ar-SA" sz="2500" dirty="0" smtClean="0"/>
              <a:t> بالقضايا المتعلقة بالقضايا المتعلقة </a:t>
            </a:r>
            <a:r>
              <a:rPr lang="ar-SA" sz="2500" dirty="0" err="1" smtClean="0"/>
              <a:t>بها</a:t>
            </a:r>
            <a:r>
              <a:rPr lang="ar-SA" sz="2500" dirty="0" smtClean="0"/>
              <a:t>.</a:t>
            </a:r>
            <a:endParaRPr lang="en-US" sz="2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dirty="0" smtClean="0"/>
              <a:t>ثالثا: المذهب الحدسي (</a:t>
            </a:r>
            <a:r>
              <a:rPr lang="en-US" dirty="0" smtClean="0"/>
              <a:t>Intuitionism</a:t>
            </a:r>
            <a:r>
              <a:rPr lang="ar-SA" dirty="0" smtClean="0"/>
              <a:t>)</a:t>
            </a:r>
            <a:r>
              <a:rPr lang="en-US" dirty="0" smtClean="0"/>
              <a:t>:</a:t>
            </a:r>
            <a:endParaRPr lang="en-US" dirty="0"/>
          </a:p>
        </p:txBody>
      </p:sp>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pPr>
            <a:r>
              <a:rPr lang="ar-SA" sz="2500" dirty="0" smtClean="0"/>
              <a:t>وهو مذهب من </a:t>
            </a:r>
            <a:r>
              <a:rPr lang="ar-SA" sz="2500" dirty="0" smtClean="0">
                <a:solidFill>
                  <a:srgbClr val="FF0000"/>
                </a:solidFill>
              </a:rPr>
              <a:t>يرى أن للحدس المكان الأول في تكوين المعرفة، ولهذه الحدسية معنيان</a:t>
            </a:r>
            <a:r>
              <a:rPr lang="ar-SA" sz="2500" dirty="0" smtClean="0"/>
              <a:t>:</a:t>
            </a:r>
          </a:p>
          <a:p>
            <a:pPr marL="0" indent="0" algn="just" rtl="1">
              <a:spcBef>
                <a:spcPts val="0"/>
              </a:spcBef>
            </a:pPr>
            <a:r>
              <a:rPr lang="ar-SA" sz="2500" dirty="0" smtClean="0"/>
              <a:t>أ. إطلاقها على </a:t>
            </a:r>
            <a:r>
              <a:rPr lang="ar-SA" sz="2500" dirty="0" smtClean="0">
                <a:solidFill>
                  <a:srgbClr val="FF0000"/>
                </a:solidFill>
              </a:rPr>
              <a:t>المذاهب التي تقرر أن المعرفة تستند إلى الحدس العقلي</a:t>
            </a:r>
            <a:r>
              <a:rPr lang="ar-SA" sz="2500" dirty="0" smtClean="0"/>
              <a:t>.</a:t>
            </a:r>
          </a:p>
          <a:p>
            <a:pPr marL="0" indent="0" algn="just" rtl="1">
              <a:spcBef>
                <a:spcPts val="0"/>
              </a:spcBef>
            </a:pPr>
            <a:r>
              <a:rPr lang="ar-SA" sz="2500" dirty="0" smtClean="0"/>
              <a:t>ب. إطلاقها على </a:t>
            </a:r>
            <a:r>
              <a:rPr lang="ar-SA" sz="2500" dirty="0" smtClean="0">
                <a:solidFill>
                  <a:srgbClr val="FF0000"/>
                </a:solidFill>
              </a:rPr>
              <a:t>المذاهب التي تقرر أن إدراك وجود الحقائق المادية هو إدراك حدسي مباشر، وليس إدراكا نظريا</a:t>
            </a:r>
            <a:r>
              <a:rPr lang="ar-SA" sz="2500" dirty="0" smtClean="0"/>
              <a:t>.</a:t>
            </a:r>
          </a:p>
          <a:p>
            <a:pPr marL="0" indent="0" algn="just" rtl="1">
              <a:spcBef>
                <a:spcPts val="0"/>
              </a:spcBef>
            </a:pPr>
            <a:r>
              <a:rPr lang="ar-SA" sz="2500" dirty="0" smtClean="0"/>
              <a:t>يقول </a:t>
            </a:r>
            <a:r>
              <a:rPr lang="ar-SA" sz="2500" dirty="0" err="1" smtClean="0"/>
              <a:t>برووِر</a:t>
            </a:r>
            <a:r>
              <a:rPr lang="ar-SA" sz="2500" dirty="0" smtClean="0"/>
              <a:t> في وصف هذا النوع من الإدراك: (</a:t>
            </a:r>
            <a:r>
              <a:rPr lang="ar-SA" sz="2500" dirty="0" smtClean="0">
                <a:solidFill>
                  <a:srgbClr val="FF0000"/>
                </a:solidFill>
              </a:rPr>
              <a:t>إن الانسان لديه ملكة مستقلة تمكنه من فهم الحقيقة وإدراك الواقع مباشرة، وهذه الملكة ليست حسية ولا عقلية وإنما هي حدسية مباشرة</a:t>
            </a:r>
            <a:r>
              <a:rPr lang="ar-SA" sz="2500" dirty="0" smtClean="0"/>
              <a:t>).</a:t>
            </a:r>
          </a:p>
          <a:p>
            <a:pPr marL="0" indent="0" algn="just" rtl="1">
              <a:spcBef>
                <a:spcPts val="0"/>
              </a:spcBef>
            </a:pPr>
            <a:r>
              <a:rPr lang="ar-SA" sz="2500" dirty="0" smtClean="0"/>
              <a:t>والحدس عند ديكارت هو: (</a:t>
            </a:r>
            <a:r>
              <a:rPr lang="ar-SA" sz="2500" dirty="0" smtClean="0">
                <a:solidFill>
                  <a:srgbClr val="FF0000"/>
                </a:solidFill>
              </a:rPr>
              <a:t>الاطلاع العقلي المباشر على الحقائق البدهية</a:t>
            </a:r>
            <a:r>
              <a:rPr lang="ar-SA" sz="2500" dirty="0" smtClean="0"/>
              <a:t>).</a:t>
            </a:r>
          </a:p>
          <a:p>
            <a:pPr marL="0" indent="0" algn="just" rtl="1">
              <a:spcBef>
                <a:spcPts val="0"/>
              </a:spcBef>
            </a:pPr>
            <a:r>
              <a:rPr lang="ar-SA" sz="2500" dirty="0" smtClean="0"/>
              <a:t>وعند كانت هو: (</a:t>
            </a:r>
            <a:r>
              <a:rPr lang="ar-SA" sz="2500" dirty="0" smtClean="0">
                <a:solidFill>
                  <a:srgbClr val="FF0000"/>
                </a:solidFill>
              </a:rPr>
              <a:t>الاطلاع المباشر على معنى حاضر بالذهن</a:t>
            </a:r>
            <a:r>
              <a:rPr lang="ar-SA" sz="2500" dirty="0" smtClean="0"/>
              <a:t>، من حيث هو حقيقة جزئية مفردة).</a:t>
            </a:r>
          </a:p>
          <a:p>
            <a:pPr marL="0" indent="0" algn="just" rtl="1">
              <a:spcBef>
                <a:spcPts val="0"/>
              </a:spcBef>
            </a:pPr>
            <a:r>
              <a:rPr lang="ar-SA" sz="2500" dirty="0" smtClean="0"/>
              <a:t>والحدس عند هنري </a:t>
            </a:r>
            <a:r>
              <a:rPr lang="ar-SA" sz="2500" dirty="0" err="1" smtClean="0"/>
              <a:t>بوانكريه</a:t>
            </a:r>
            <a:r>
              <a:rPr lang="ar-SA" sz="2500" dirty="0" smtClean="0"/>
              <a:t> هو: (</a:t>
            </a:r>
            <a:r>
              <a:rPr lang="ar-SA" sz="2500" dirty="0" smtClean="0">
                <a:solidFill>
                  <a:srgbClr val="FF0000"/>
                </a:solidFill>
              </a:rPr>
              <a:t>الحكم السريع المؤكد، أو التنبؤ الغريزي بالوقائع والعلاقات المجردة، وهو الذي يكشف لنا عن العلاقات الخفية</a:t>
            </a:r>
            <a:r>
              <a:rPr lang="ar-SA" sz="2500" dirty="0" smtClean="0"/>
              <a:t>).</a:t>
            </a:r>
          </a:p>
          <a:p>
            <a:pPr marL="0" indent="0" algn="just" rtl="1">
              <a:spcBef>
                <a:spcPts val="0"/>
              </a:spcBef>
            </a:pPr>
            <a:endParaRPr lang="ar-SA" sz="2500" dirty="0" smtClean="0"/>
          </a:p>
          <a:p>
            <a:pPr marL="0" indent="0" algn="just" rtl="1">
              <a:spcBef>
                <a:spcPts val="0"/>
              </a:spcBef>
            </a:pPr>
            <a:endParaRPr lang="en-US" sz="25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601200" cy="4678363"/>
          </a:xfrm>
        </p:spPr>
        <p:txBody>
          <a:bodyPr/>
          <a:lstStyle/>
          <a:p>
            <a:pPr marL="0" indent="0" algn="just" rtl="1">
              <a:spcBef>
                <a:spcPts val="0"/>
              </a:spcBef>
            </a:pPr>
            <a:r>
              <a:rPr lang="ar-SA" sz="2500" dirty="0" smtClean="0"/>
              <a:t>وتعتبر </a:t>
            </a:r>
            <a:r>
              <a:rPr lang="ar-SA" sz="2500" dirty="0" smtClean="0">
                <a:solidFill>
                  <a:srgbClr val="FF0000"/>
                </a:solidFill>
              </a:rPr>
              <a:t>الأفلاطونية المحدثة المنسوبة </a:t>
            </a:r>
            <a:r>
              <a:rPr lang="ar-SA" sz="2500" dirty="0" smtClean="0">
                <a:solidFill>
                  <a:srgbClr val="FF0000"/>
                </a:solidFill>
              </a:rPr>
              <a:t>إلى </a:t>
            </a:r>
            <a:r>
              <a:rPr lang="ar-SA" sz="2500" dirty="0" smtClean="0">
                <a:solidFill>
                  <a:srgbClr val="FF0000"/>
                </a:solidFill>
              </a:rPr>
              <a:t>أفلوطين رائدة الفكر الحدسي في المعرفة</a:t>
            </a:r>
            <a:r>
              <a:rPr lang="ar-SA" sz="2500" dirty="0" smtClean="0"/>
              <a:t>، </a:t>
            </a:r>
            <a:r>
              <a:rPr lang="ar-SA" sz="2500" dirty="0" smtClean="0">
                <a:solidFill>
                  <a:srgbClr val="FF0000"/>
                </a:solidFill>
              </a:rPr>
              <a:t>فالمعرفة عندهم قائمة على الفيض والإشراق</a:t>
            </a:r>
            <a:r>
              <a:rPr lang="ar-SA" sz="2500" dirty="0" smtClean="0"/>
              <a:t>، ولا يمكن للإنسان أن يصل على المعرفة الحقة غلا عن طريق مداومة التأمل ورياضة النفس.</a:t>
            </a:r>
          </a:p>
          <a:p>
            <a:pPr marL="0" indent="0" algn="just" rtl="1">
              <a:spcBef>
                <a:spcPts val="0"/>
              </a:spcBef>
            </a:pPr>
            <a:r>
              <a:rPr lang="ar-SA" sz="2500" dirty="0" smtClean="0">
                <a:solidFill>
                  <a:srgbClr val="FF0000"/>
                </a:solidFill>
              </a:rPr>
              <a:t>وأفضل من يمثل المذهب الحدسي الفيلسوف الفرنسي هنري </a:t>
            </a:r>
            <a:r>
              <a:rPr lang="ar-SA" sz="2500" dirty="0" err="1" smtClean="0">
                <a:solidFill>
                  <a:srgbClr val="FF0000"/>
                </a:solidFill>
              </a:rPr>
              <a:t>برجسون</a:t>
            </a:r>
            <a:r>
              <a:rPr lang="ar-SA" sz="2500" dirty="0" smtClean="0"/>
              <a:t>، الذي تأتي فلسفته كرد فعل على النزعة المادية والاتجاه العلمي الذي شاع في أوروبا في القرن 19 ميلادي.حتى أوشك هذا الاتجاه أن يطغى على كل اتجاه روحي ... فالعقل عاجز عن إدراك الموضوع في صيرورته وديمومته، وهو لا يفهم حق الفهم إلا الأمور الجامدة التي تقبل القياس. أما الحدس فيتابع الموضوع في صيرورته، ويكشف عن حقيقته، ويحيط به في كليته.</a:t>
            </a:r>
          </a:p>
          <a:p>
            <a:pPr marL="0" indent="0" algn="just" rtl="1">
              <a:spcBef>
                <a:spcPts val="0"/>
              </a:spcBef>
            </a:pPr>
            <a:r>
              <a:rPr lang="ar-SA" sz="2500" dirty="0" smtClean="0"/>
              <a:t>وحسب </a:t>
            </a:r>
            <a:r>
              <a:rPr lang="ar-SA" sz="2500" dirty="0" err="1" smtClean="0"/>
              <a:t>برجسون</a:t>
            </a:r>
            <a:r>
              <a:rPr lang="ar-SA" sz="2500" dirty="0" smtClean="0"/>
              <a:t> فإن </a:t>
            </a:r>
            <a:r>
              <a:rPr lang="ar-SA" sz="2500" dirty="0" smtClean="0">
                <a:solidFill>
                  <a:srgbClr val="FF0000"/>
                </a:solidFill>
              </a:rPr>
              <a:t>الحدس مشاركة وجدانية تنتقل عن طريقها </a:t>
            </a:r>
            <a:r>
              <a:rPr lang="ar-SA" sz="2500" dirty="0" smtClean="0">
                <a:solidFill>
                  <a:srgbClr val="FF0000"/>
                </a:solidFill>
              </a:rPr>
              <a:t>إلى </a:t>
            </a:r>
            <a:r>
              <a:rPr lang="ar-SA" sz="2500" dirty="0" smtClean="0">
                <a:solidFill>
                  <a:srgbClr val="FF0000"/>
                </a:solidFill>
              </a:rPr>
              <a:t>باطن الموضوع، لكي تندمج مع ما في ذلك الموضوع.</a:t>
            </a:r>
            <a:r>
              <a:rPr lang="ar-SA" sz="2500" dirty="0" smtClean="0"/>
              <a:t> </a:t>
            </a:r>
          </a:p>
          <a:p>
            <a:pPr marL="0" indent="0" algn="just" rtl="1">
              <a:spcBef>
                <a:spcPts val="0"/>
              </a:spcBef>
            </a:pPr>
            <a:r>
              <a:rPr lang="ar-SA" sz="2500" dirty="0" smtClean="0"/>
              <a:t>وقد جعل </a:t>
            </a:r>
            <a:r>
              <a:rPr lang="ar-SA" sz="2500" dirty="0" err="1" smtClean="0"/>
              <a:t>برجسون</a:t>
            </a:r>
            <a:r>
              <a:rPr lang="ar-SA" sz="2500" dirty="0" smtClean="0"/>
              <a:t> </a:t>
            </a:r>
            <a:r>
              <a:rPr lang="ar-SA" sz="2500" dirty="0" smtClean="0">
                <a:solidFill>
                  <a:srgbClr val="FF0000"/>
                </a:solidFill>
              </a:rPr>
              <a:t>الحدس هو مصدر المعرفة الحقيقي للواقع. وهو اقرب للكشف الصوفي</a:t>
            </a:r>
            <a:r>
              <a:rPr lang="ar-SA" sz="2500" dirty="0" smtClean="0"/>
              <a:t>.</a:t>
            </a:r>
          </a:p>
          <a:p>
            <a:pPr marL="0" indent="0" algn="just" rtl="1">
              <a:spcBef>
                <a:spcPts val="0"/>
              </a:spcBef>
            </a:pPr>
            <a:endParaRPr lang="en-US" sz="2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400" dirty="0" smtClean="0"/>
              <a:t>وإذا كان </a:t>
            </a:r>
            <a:r>
              <a:rPr lang="ar-SA" sz="2400" dirty="0" err="1" smtClean="0"/>
              <a:t>برجسون</a:t>
            </a:r>
            <a:r>
              <a:rPr lang="ar-SA" sz="2400" dirty="0" smtClean="0"/>
              <a:t> </a:t>
            </a:r>
            <a:r>
              <a:rPr lang="ar-SA" sz="2400" dirty="0" smtClean="0">
                <a:solidFill>
                  <a:srgbClr val="FF0000"/>
                </a:solidFill>
              </a:rPr>
              <a:t>تبنى الحدس وجعله مصدرا للمعرفة </a:t>
            </a:r>
            <a:r>
              <a:rPr lang="ar-SA" sz="2400" dirty="0" err="1" smtClean="0">
                <a:solidFill>
                  <a:srgbClr val="FF0000"/>
                </a:solidFill>
              </a:rPr>
              <a:t>الحقيقية</a:t>
            </a:r>
            <a:r>
              <a:rPr lang="ar-SA" sz="2400" dirty="0" smtClean="0">
                <a:solidFill>
                  <a:srgbClr val="FF0000"/>
                </a:solidFill>
              </a:rPr>
              <a:t> للواقع في الفلسفة الغربية فإن متصوفة المسلمين قد تبنوا الإلهام مصدرا للمعرفة وسبقوا بذلك فلاسفة الغرب في تبنيهم للحدس</a:t>
            </a:r>
            <a:r>
              <a:rPr lang="ar-SA" sz="2400" dirty="0" smtClean="0"/>
              <a:t>. </a:t>
            </a:r>
          </a:p>
          <a:p>
            <a:pPr marL="0" indent="0" algn="just" rtl="1">
              <a:spcBef>
                <a:spcPts val="0"/>
              </a:spcBef>
            </a:pPr>
            <a:r>
              <a:rPr lang="ar-SA" sz="2400" dirty="0" smtClean="0"/>
              <a:t>ذهب </a:t>
            </a:r>
            <a:r>
              <a:rPr lang="ar-SA" sz="2400" dirty="0" err="1" smtClean="0"/>
              <a:t>برجسون</a:t>
            </a:r>
            <a:r>
              <a:rPr lang="ar-SA" sz="2400" dirty="0" smtClean="0"/>
              <a:t> </a:t>
            </a:r>
            <a:r>
              <a:rPr lang="ar-SA" sz="2400" dirty="0" smtClean="0"/>
              <a:t>إلى أنه بالإضافة إلى العقل الذي توهّم أنصاره أنه يقدم لنا المعرفة برمتها توجد ملكة أخرى للمعرفة؛ وهي من قبيل </a:t>
            </a:r>
            <a:r>
              <a:rPr lang="ar-SA" sz="2400" dirty="0" smtClean="0">
                <a:solidFill>
                  <a:srgbClr val="FF0000"/>
                </a:solidFill>
              </a:rPr>
              <a:t>التجربة الوجدانية، سماها الحدس</a:t>
            </a:r>
            <a:r>
              <a:rPr lang="en-US" sz="2400" dirty="0" smtClean="0">
                <a:solidFill>
                  <a:srgbClr val="FF0000"/>
                </a:solidFill>
              </a:rPr>
              <a:t>Intuition </a:t>
            </a:r>
            <a:r>
              <a:rPr lang="ar-SA" sz="2400" dirty="0" smtClean="0">
                <a:solidFill>
                  <a:srgbClr val="FF0000"/>
                </a:solidFill>
              </a:rPr>
              <a:t>يقصد بالحدس عدة معانٍ متباينة</a:t>
            </a:r>
            <a:r>
              <a:rPr lang="en-US" sz="2400" dirty="0" smtClean="0">
                <a:solidFill>
                  <a:srgbClr val="FF0000"/>
                </a:solidFill>
              </a:rPr>
              <a:t>: </a:t>
            </a:r>
          </a:p>
          <a:p>
            <a:pPr marL="0" lvl="0" indent="0" algn="just" rtl="1">
              <a:spcBef>
                <a:spcPts val="0"/>
              </a:spcBef>
            </a:pPr>
            <a:r>
              <a:rPr lang="ar-SA" sz="2400" dirty="0" smtClean="0"/>
              <a:t>الـحـدس </a:t>
            </a:r>
            <a:r>
              <a:rPr lang="ar-SA" sz="2400" dirty="0" smtClean="0">
                <a:solidFill>
                  <a:srgbClr val="FF0000"/>
                </a:solidFill>
              </a:rPr>
              <a:t>الحسي</a:t>
            </a:r>
            <a:r>
              <a:rPr lang="en-US" sz="2400" dirty="0" smtClean="0"/>
              <a:t>:</a:t>
            </a:r>
            <a:r>
              <a:rPr lang="ar-SA" sz="2400" dirty="0" smtClean="0"/>
              <a:t>هو </a:t>
            </a:r>
            <a:r>
              <a:rPr lang="ar-SA" sz="2400" dirty="0" smtClean="0">
                <a:solidFill>
                  <a:srgbClr val="FF0000"/>
                </a:solidFill>
              </a:rPr>
              <a:t>الإدراك المباشر عن طريق الحواس الإنسانية</a:t>
            </a:r>
            <a:r>
              <a:rPr lang="ar-SA" sz="2400" dirty="0" smtClean="0"/>
              <a:t>، مثل إدراك الضوء والروائح المختلفة</a:t>
            </a:r>
            <a:r>
              <a:rPr lang="en-US" sz="2400" dirty="0" smtClean="0"/>
              <a:t>.</a:t>
            </a:r>
          </a:p>
          <a:p>
            <a:pPr marL="0" lvl="0" indent="0" algn="just" rtl="1">
              <a:spcBef>
                <a:spcPts val="0"/>
              </a:spcBef>
            </a:pPr>
            <a:r>
              <a:rPr lang="ar-SA" sz="2400" dirty="0" smtClean="0"/>
              <a:t>الحدس </a:t>
            </a:r>
            <a:r>
              <a:rPr lang="ar-SA" sz="2400" dirty="0" smtClean="0">
                <a:solidFill>
                  <a:srgbClr val="FF0000"/>
                </a:solidFill>
              </a:rPr>
              <a:t>التجريبي</a:t>
            </a:r>
            <a:r>
              <a:rPr lang="en-US" sz="2400" dirty="0" smtClean="0"/>
              <a:t>:</a:t>
            </a:r>
            <a:r>
              <a:rPr lang="ar-SA" sz="2400" dirty="0" smtClean="0">
                <a:solidFill>
                  <a:srgbClr val="FF0000"/>
                </a:solidFill>
              </a:rPr>
              <a:t>الإدراك المباشر الناشئ عن </a:t>
            </a:r>
            <a:r>
              <a:rPr lang="ar-SA" sz="2400" dirty="0" smtClean="0">
                <a:solidFill>
                  <a:srgbClr val="FF0000"/>
                </a:solidFill>
              </a:rPr>
              <a:t>طريق الممارسة </a:t>
            </a:r>
            <a:r>
              <a:rPr lang="ar-SA" sz="2400" dirty="0" smtClean="0">
                <a:solidFill>
                  <a:srgbClr val="FF0000"/>
                </a:solidFill>
              </a:rPr>
              <a:t>المستمرة</a:t>
            </a:r>
            <a:r>
              <a:rPr lang="ar-SA" sz="2400" dirty="0" smtClean="0"/>
              <a:t>، مثل إدراك الطبيب لداء المريض من مجرد المشاهدة</a:t>
            </a:r>
            <a:r>
              <a:rPr lang="en-US" sz="2400" dirty="0" smtClean="0"/>
              <a:t>. </a:t>
            </a:r>
          </a:p>
          <a:p>
            <a:pPr marL="0" lvl="0" indent="0" algn="just" rtl="1">
              <a:spcBef>
                <a:spcPts val="0"/>
              </a:spcBef>
            </a:pPr>
            <a:r>
              <a:rPr lang="ar-SA" sz="2400" dirty="0" smtClean="0"/>
              <a:t>الحدس </a:t>
            </a:r>
            <a:r>
              <a:rPr lang="ar-SA" sz="2400" dirty="0" smtClean="0">
                <a:solidFill>
                  <a:srgbClr val="FF0000"/>
                </a:solidFill>
              </a:rPr>
              <a:t>العقلي</a:t>
            </a:r>
            <a:r>
              <a:rPr lang="en-US" sz="2400" dirty="0" smtClean="0">
                <a:solidFill>
                  <a:srgbClr val="FF0000"/>
                </a:solidFill>
              </a:rPr>
              <a:t> :</a:t>
            </a:r>
            <a:r>
              <a:rPr lang="ar-SA" sz="2400" dirty="0" smtClean="0">
                <a:solidFill>
                  <a:srgbClr val="FF0000"/>
                </a:solidFill>
              </a:rPr>
              <a:t>الإدراك المباشر</a:t>
            </a:r>
            <a:r>
              <a:rPr lang="en-US" sz="2400" dirty="0" smtClean="0">
                <a:solidFill>
                  <a:srgbClr val="FF0000"/>
                </a:solidFill>
              </a:rPr>
              <a:t> -</a:t>
            </a:r>
            <a:r>
              <a:rPr lang="ar-SA" sz="2400" dirty="0" smtClean="0">
                <a:solidFill>
                  <a:srgbClr val="FF0000"/>
                </a:solidFill>
              </a:rPr>
              <a:t>دون براهين- للمعاني العقلية المجردة التي لا يمكن إجراء تجارب عملية عليها</a:t>
            </a:r>
            <a:r>
              <a:rPr lang="ar-SA" sz="2400" dirty="0" smtClean="0"/>
              <a:t>، مثل إدراك الزمان والمكان</a:t>
            </a:r>
            <a:r>
              <a:rPr lang="en-US" sz="2400" dirty="0" smtClean="0"/>
              <a:t>. </a:t>
            </a:r>
          </a:p>
          <a:p>
            <a:pPr marL="0" lvl="0" indent="0" algn="just" rtl="1">
              <a:spcBef>
                <a:spcPts val="0"/>
              </a:spcBef>
            </a:pPr>
            <a:r>
              <a:rPr lang="ar-SA" sz="2400" dirty="0" smtClean="0"/>
              <a:t>الحدس </a:t>
            </a:r>
            <a:r>
              <a:rPr lang="ar-SA" sz="2400" dirty="0" smtClean="0">
                <a:solidFill>
                  <a:srgbClr val="FF0000"/>
                </a:solidFill>
              </a:rPr>
              <a:t>التنبؤي</a:t>
            </a:r>
            <a:r>
              <a:rPr lang="en-US" sz="2400" dirty="0" smtClean="0">
                <a:solidFill>
                  <a:srgbClr val="FF0000"/>
                </a:solidFill>
              </a:rPr>
              <a:t> :</a:t>
            </a:r>
            <a:r>
              <a:rPr lang="ar-SA" sz="2400" dirty="0" smtClean="0">
                <a:solidFill>
                  <a:srgbClr val="FF0000"/>
                </a:solidFill>
              </a:rPr>
              <a:t>يحدث أحيانًا في الاكتشافات العلمية أن تكون نتيجة لمحة تطرأ على ذهن العالم </a:t>
            </a:r>
            <a:r>
              <a:rPr lang="ar-SA" sz="2400" dirty="0" smtClean="0"/>
              <a:t>بعد    ----------- طول التجارب</a:t>
            </a:r>
            <a:r>
              <a:rPr lang="en-US" sz="2400" dirty="0" smtClean="0"/>
              <a:t>. </a:t>
            </a:r>
          </a:p>
          <a:p>
            <a:pPr marL="0" indent="0" algn="just" rtl="1">
              <a:spcBef>
                <a:spcPts val="0"/>
              </a:spcBef>
            </a:pPr>
            <a:endParaRPr lang="ar-SA" sz="2500" dirty="0" smtClean="0"/>
          </a:p>
          <a:p>
            <a:pPr marL="0" indent="0" algn="just" rtl="1">
              <a:spcBef>
                <a:spcPts val="0"/>
              </a:spcBef>
            </a:pPr>
            <a:endParaRPr lang="en-US" sz="2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dirty="0" smtClean="0"/>
              <a:t>المذهب البراغماتي:(</a:t>
            </a:r>
            <a:r>
              <a:rPr lang="en-US" dirty="0" smtClean="0"/>
              <a:t>Pragmatism</a:t>
            </a:r>
            <a:r>
              <a:rPr lang="ar-SA" dirty="0" smtClean="0"/>
              <a:t>)</a:t>
            </a:r>
            <a:endParaRPr lang="en-US"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200" dirty="0" smtClean="0"/>
              <a:t>تطلق الفلسفة </a:t>
            </a:r>
            <a:r>
              <a:rPr lang="ar-SA" sz="2200" dirty="0" err="1" smtClean="0">
                <a:solidFill>
                  <a:srgbClr val="FF0000"/>
                </a:solidFill>
              </a:rPr>
              <a:t>البراجماتية</a:t>
            </a:r>
            <a:r>
              <a:rPr lang="ar-SA" sz="2200" dirty="0" smtClean="0">
                <a:solidFill>
                  <a:srgbClr val="FF0000"/>
                </a:solidFill>
              </a:rPr>
              <a:t> على مجموعة من الفلسفات المتباينة إلى حد ما، والتي ترتكز جميعها على مبدأ مؤداه أن صحة الفكر تعتمد على ما يؤدي إليه من نتائج عملية ناجحة</a:t>
            </a:r>
            <a:r>
              <a:rPr lang="ar-SA" sz="2200" dirty="0" smtClean="0"/>
              <a:t>، وكان الفيلسوف الأمريكي "</a:t>
            </a:r>
            <a:r>
              <a:rPr lang="ar-SA" sz="2200" dirty="0" smtClean="0">
                <a:solidFill>
                  <a:srgbClr val="FF0000"/>
                </a:solidFill>
              </a:rPr>
              <a:t>تشارلز ساندرز بيرس</a:t>
            </a:r>
            <a:r>
              <a:rPr lang="ar-SA" sz="2200" dirty="0" smtClean="0"/>
              <a:t>" هو </a:t>
            </a:r>
            <a:r>
              <a:rPr lang="ar-SA" sz="2200" dirty="0" smtClean="0">
                <a:solidFill>
                  <a:srgbClr val="FF0000"/>
                </a:solidFill>
              </a:rPr>
              <a:t>أول من استخدم اسم البراجماتية وصاغ هذه الفلسفة</a:t>
            </a:r>
            <a:r>
              <a:rPr lang="ar-SA" sz="2200" dirty="0" smtClean="0"/>
              <a:t>. والبراغماتية (الذرائعية) مذهب فلسفي </a:t>
            </a:r>
            <a:r>
              <a:rPr lang="ar-SA" sz="2200" dirty="0" smtClean="0">
                <a:solidFill>
                  <a:srgbClr val="FF0000"/>
                </a:solidFill>
              </a:rPr>
              <a:t>يرى أن معيار صدق الأفكار هو في عواقبها العملية، فالحقيقة تعرف من نجاحها</a:t>
            </a:r>
            <a:r>
              <a:rPr lang="ar-SA" sz="2200" dirty="0" smtClean="0"/>
              <a:t>. و </a:t>
            </a:r>
            <a:r>
              <a:rPr lang="ar-SA" sz="2200" dirty="0" smtClean="0">
                <a:solidFill>
                  <a:srgbClr val="FF0000"/>
                </a:solidFill>
              </a:rPr>
              <a:t>يفسر النجاح بصورتين:</a:t>
            </a:r>
            <a:endParaRPr lang="en-US" sz="2200" dirty="0" smtClean="0">
              <a:solidFill>
                <a:srgbClr val="FF0000"/>
              </a:solidFill>
            </a:endParaRPr>
          </a:p>
          <a:p>
            <a:pPr marL="0" indent="0" algn="just" rtl="1">
              <a:spcBef>
                <a:spcPts val="0"/>
              </a:spcBef>
            </a:pPr>
            <a:r>
              <a:rPr lang="ar-SA" sz="2200" dirty="0" smtClean="0">
                <a:solidFill>
                  <a:srgbClr val="009900"/>
                </a:solidFill>
              </a:rPr>
              <a:t>1-النجاح بمعنى المنفعة الشخصية ضمن نظام معين</a:t>
            </a:r>
            <a:r>
              <a:rPr lang="ar-SA" sz="2200" dirty="0" smtClean="0"/>
              <a:t>، فتكون الكذبة الناجحة حقيقة، وفي ظل هذه الصورة تتخذ الذرائعية مظهر </a:t>
            </a:r>
            <a:r>
              <a:rPr lang="ar-SA" sz="2200" dirty="0" smtClean="0">
                <a:solidFill>
                  <a:srgbClr val="009900"/>
                </a:solidFill>
              </a:rPr>
              <a:t>السفسطة</a:t>
            </a:r>
            <a:r>
              <a:rPr lang="ar-SA" sz="2200" dirty="0" smtClean="0"/>
              <a:t>.</a:t>
            </a:r>
          </a:p>
          <a:p>
            <a:pPr marL="0" indent="0" algn="just" rtl="1">
              <a:spcBef>
                <a:spcPts val="0"/>
              </a:spcBef>
            </a:pPr>
            <a:r>
              <a:rPr lang="ar-SA" sz="2200" dirty="0" smtClean="0"/>
              <a:t>2-</a:t>
            </a:r>
            <a:r>
              <a:rPr lang="ar-SA" sz="2200" dirty="0" smtClean="0">
                <a:solidFill>
                  <a:srgbClr val="009900"/>
                </a:solidFill>
              </a:rPr>
              <a:t>النجاح بمعنى التطبيق العملي والعلمي الذي يتوافق مع قوانين الطبيعة</a:t>
            </a:r>
            <a:r>
              <a:rPr lang="ar-SA" sz="2200" dirty="0" smtClean="0"/>
              <a:t>، فنقر بحقيقة قانون أو نظرية إذا حقق تطبيقات عملية، وبهذا المعنى تقترب البراغماتية من </a:t>
            </a:r>
            <a:r>
              <a:rPr lang="ar-SA" sz="2200" dirty="0" smtClean="0">
                <a:solidFill>
                  <a:srgbClr val="009900"/>
                </a:solidFill>
              </a:rPr>
              <a:t>العقلانية</a:t>
            </a:r>
            <a:r>
              <a:rPr lang="ar-SA" sz="2200" dirty="0" smtClean="0"/>
              <a:t>.</a:t>
            </a:r>
          </a:p>
          <a:p>
            <a:pPr marL="0" indent="0" algn="just" rtl="1">
              <a:spcBef>
                <a:spcPts val="0"/>
              </a:spcBef>
            </a:pPr>
            <a:r>
              <a:rPr lang="ar-SA" sz="2200" dirty="0" smtClean="0"/>
              <a:t>ومن الفلاسفة الذين أذاعوا صيت المذهب البراغماتي الفيلسوف </a:t>
            </a:r>
            <a:r>
              <a:rPr lang="ar-SA" sz="2200" dirty="0" smtClean="0">
                <a:solidFill>
                  <a:srgbClr val="FF0000"/>
                </a:solidFill>
              </a:rPr>
              <a:t>الأمريكي وليم جيمس</a:t>
            </a:r>
            <a:r>
              <a:rPr lang="ar-SA" sz="2200" dirty="0" smtClean="0"/>
              <a:t>. يقول جيمس: ”</a:t>
            </a:r>
            <a:r>
              <a:rPr lang="ar-SA" sz="2200" dirty="0" smtClean="0">
                <a:solidFill>
                  <a:srgbClr val="FF0000"/>
                </a:solidFill>
              </a:rPr>
              <a:t>الحق يقوم فيما هو مفيد (نافع) للفكر</a:t>
            </a:r>
            <a:r>
              <a:rPr lang="ar-SA" sz="2200" dirty="0" smtClean="0"/>
              <a:t>، كما أن العدل يقوم فيما هو نافع للسلوك، وأقصد بمفيد أنه: </a:t>
            </a:r>
            <a:r>
              <a:rPr lang="ar-SA" sz="2200" dirty="0" smtClean="0">
                <a:solidFill>
                  <a:srgbClr val="FF0000"/>
                </a:solidFill>
              </a:rPr>
              <a:t>مفيد بأية طريقة</a:t>
            </a:r>
            <a:r>
              <a:rPr lang="ar-SA" sz="2200" dirty="0" smtClean="0"/>
              <a:t>، </a:t>
            </a:r>
            <a:r>
              <a:rPr lang="ar-SA" sz="2200" dirty="0" smtClean="0">
                <a:solidFill>
                  <a:srgbClr val="FF0000"/>
                </a:solidFill>
              </a:rPr>
              <a:t>مفيد في نهاية الأمر في المجموع</a:t>
            </a:r>
            <a:r>
              <a:rPr lang="ar-SA" sz="2200" dirty="0" smtClean="0"/>
              <a:t>، لأن ما هو مفيد للتجربة المقصودة الآن لن يكون كذلك بالضرورة وبنفس الدرجة بالنسبة إلى تجارب لاحقة.</a:t>
            </a:r>
            <a:r>
              <a:rPr lang="ar-SA" sz="2500" dirty="0" smtClean="0"/>
              <a:t> </a:t>
            </a:r>
          </a:p>
          <a:p>
            <a:pPr marL="0" indent="0" algn="just" rtl="1">
              <a:spcBef>
                <a:spcPts val="0"/>
              </a:spcBef>
            </a:pPr>
            <a:r>
              <a:rPr lang="ar-SA" sz="2500" dirty="0" smtClean="0"/>
              <a:t/>
            </a:r>
            <a:br>
              <a:rPr lang="ar-SA" sz="2500" dirty="0" smtClean="0"/>
            </a:br>
            <a:endParaRPr lang="en-US" sz="2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موقع الوحي من مصادر المعرفة</a:t>
            </a:r>
            <a:endParaRPr lang="ar-SA" dirty="0"/>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solidFill>
                  <a:srgbClr val="FF0000"/>
                </a:solidFill>
              </a:rPr>
              <a:t>دأب دارسو نظرية المعرفة </a:t>
            </a:r>
            <a:r>
              <a:rPr lang="ar-SA" sz="2500" dirty="0" err="1" smtClean="0">
                <a:solidFill>
                  <a:srgbClr val="FF0000"/>
                </a:solidFill>
              </a:rPr>
              <a:t>ـ</a:t>
            </a:r>
            <a:r>
              <a:rPr lang="ar-SA" sz="2500" dirty="0" smtClean="0">
                <a:solidFill>
                  <a:srgbClr val="FF0000"/>
                </a:solidFill>
              </a:rPr>
              <a:t> فلسفياً أو علمياً </a:t>
            </a:r>
            <a:r>
              <a:rPr lang="ar-SA" sz="2500" dirty="0" err="1" smtClean="0">
                <a:solidFill>
                  <a:srgbClr val="FF0000"/>
                </a:solidFill>
              </a:rPr>
              <a:t>ـ</a:t>
            </a:r>
            <a:r>
              <a:rPr lang="ar-SA" sz="2500" dirty="0" smtClean="0">
                <a:solidFill>
                  <a:srgbClr val="FF0000"/>
                </a:solidFill>
              </a:rPr>
              <a:t> على حصر مصادرها في (الحس والعقل</a:t>
            </a:r>
            <a:r>
              <a:rPr lang="ar-SA" sz="2500" dirty="0" smtClean="0"/>
              <a:t>) كما دأبوا على استعراض الصراع الفكري والجدلي بينهم في أن المصدر هو الحس فقط أو هو العقل فقط أو هما معاً</a:t>
            </a:r>
            <a:r>
              <a:rPr lang="en-US" sz="2500" dirty="0" smtClean="0"/>
              <a:t>.</a:t>
            </a:r>
            <a:endParaRPr lang="ar-SA" sz="2500" dirty="0" smtClean="0"/>
          </a:p>
          <a:p>
            <a:pPr marL="0" indent="0" algn="just" rtl="1">
              <a:spcBef>
                <a:spcPts val="0"/>
              </a:spcBef>
            </a:pPr>
            <a:r>
              <a:rPr lang="ar-SA" sz="2500" dirty="0" smtClean="0"/>
              <a:t>وكان هذا </a:t>
            </a:r>
            <a:r>
              <a:rPr lang="ar-SA" sz="2500" dirty="0" smtClean="0">
                <a:solidFill>
                  <a:srgbClr val="FF0000"/>
                </a:solidFill>
              </a:rPr>
              <a:t>لأنهم استبعدوا الفكر الديني أو المعرفة الدينية من مجال دراساتهم</a:t>
            </a:r>
            <a:r>
              <a:rPr lang="en-US" sz="2500" dirty="0" smtClean="0"/>
              <a:t>.</a:t>
            </a:r>
            <a:r>
              <a:rPr lang="ar-SA" sz="2500" dirty="0" smtClean="0"/>
              <a:t> ولأنّا </a:t>
            </a:r>
            <a:r>
              <a:rPr lang="ar-SA" sz="2500" dirty="0" smtClean="0">
                <a:solidFill>
                  <a:srgbClr val="FF0000"/>
                </a:solidFill>
              </a:rPr>
              <a:t>نؤمن بالدين الإلهي تتربع المصادر لدينا كالتالي</a:t>
            </a:r>
            <a:r>
              <a:rPr lang="en-US" sz="2500" dirty="0" smtClean="0">
                <a:solidFill>
                  <a:srgbClr val="FF0000"/>
                </a:solidFill>
              </a:rPr>
              <a:t>:</a:t>
            </a:r>
            <a:r>
              <a:rPr lang="ar-SA" sz="2500" dirty="0" smtClean="0">
                <a:solidFill>
                  <a:srgbClr val="FF0000"/>
                </a:solidFill>
              </a:rPr>
              <a:t>(الوحي، والعقل، والحس، والإلهام أو الحدس).</a:t>
            </a:r>
          </a:p>
          <a:p>
            <a:pPr marL="0" indent="0" algn="just" rtl="1">
              <a:spcBef>
                <a:spcPts val="0"/>
              </a:spcBef>
            </a:pPr>
            <a:r>
              <a:rPr lang="ar-SA" sz="2500" dirty="0" smtClean="0"/>
              <a:t>إنّ المعنى الاصطلاحي الذي نقصده ونهدف إليه </a:t>
            </a:r>
            <a:r>
              <a:rPr lang="ar-SA" sz="2500" dirty="0" smtClean="0"/>
              <a:t>من الوحي </a:t>
            </a:r>
            <a:r>
              <a:rPr lang="ar-SA" sz="2500" dirty="0" smtClean="0"/>
              <a:t>هو </a:t>
            </a:r>
            <a:r>
              <a:rPr lang="ar-SA" sz="2500" dirty="0" smtClean="0">
                <a:solidFill>
                  <a:srgbClr val="FF0000"/>
                </a:solidFill>
              </a:rPr>
              <a:t>ما يلقيه الله إلى أحد أنبيائه ورسله</a:t>
            </a:r>
            <a:r>
              <a:rPr lang="ar-SA" sz="2500" dirty="0" smtClean="0"/>
              <a:t>؛ نحو إنزاله القرآن على سيدنا محمد صلى الله عليه وسلم، وإنزاله الإنجيل على سيدنا عيسى وإنزاله التوراة على سيدنا موسى وإنزاله </a:t>
            </a:r>
            <a:r>
              <a:rPr lang="ar-SA" sz="2500" dirty="0" err="1" smtClean="0"/>
              <a:t>الزبور</a:t>
            </a:r>
            <a:r>
              <a:rPr lang="ar-SA" sz="2500" dirty="0" smtClean="0"/>
              <a:t> على سيدنا داود عليهم السلام</a:t>
            </a:r>
            <a:r>
              <a:rPr lang="en-US" sz="2500" dirty="0" smtClean="0"/>
              <a:t>.</a:t>
            </a:r>
            <a:endParaRPr lang="ar-SA" sz="2500" dirty="0" smtClean="0"/>
          </a:p>
          <a:p>
            <a:pPr marL="0" indent="0" algn="just" rtl="1">
              <a:spcBef>
                <a:spcPts val="0"/>
              </a:spcBef>
            </a:pPr>
            <a:r>
              <a:rPr lang="ar-SA" sz="2500" dirty="0" smtClean="0"/>
              <a:t>وإذا اقتصرنا على ما أنزل على محمد صلى الله عليه وسلم فإننا نجد </a:t>
            </a:r>
            <a:r>
              <a:rPr lang="ar-SA" sz="2500" dirty="0" smtClean="0">
                <a:solidFill>
                  <a:srgbClr val="FF0000"/>
                </a:solidFill>
              </a:rPr>
              <a:t>أنّ الوحي ينقسم إلى قسمين هما</a:t>
            </a:r>
            <a:r>
              <a:rPr lang="en-US" sz="2500" dirty="0" smtClean="0">
                <a:solidFill>
                  <a:srgbClr val="FF0000"/>
                </a:solidFill>
              </a:rPr>
              <a:t> :</a:t>
            </a:r>
            <a:endParaRPr lang="ar-SA" sz="2500" dirty="0" smtClean="0">
              <a:solidFill>
                <a:srgbClr val="FF0000"/>
              </a:solidFill>
            </a:endParaRPr>
          </a:p>
          <a:p>
            <a:pPr marL="457200" indent="-457200" algn="just" rtl="1">
              <a:spcBef>
                <a:spcPts val="0"/>
              </a:spcBef>
              <a:buAutoNum type="arabicPeriod"/>
            </a:pPr>
            <a:r>
              <a:rPr lang="ar-SA" sz="2500" dirty="0" smtClean="0">
                <a:solidFill>
                  <a:srgbClr val="FF0000"/>
                </a:solidFill>
              </a:rPr>
              <a:t>القرآن</a:t>
            </a:r>
            <a:r>
              <a:rPr lang="ar-SA" sz="2500" dirty="0" smtClean="0"/>
              <a:t> الذي أنزل عليه بلفظه ومعناه كما سيأتي</a:t>
            </a:r>
            <a:r>
              <a:rPr lang="en-US" sz="2500" dirty="0" smtClean="0"/>
              <a:t> .</a:t>
            </a:r>
            <a:endParaRPr lang="ar-SA" sz="2500" dirty="0" smtClean="0"/>
          </a:p>
          <a:p>
            <a:pPr marL="457200" indent="-457200" algn="just" rtl="1">
              <a:spcBef>
                <a:spcPts val="0"/>
              </a:spcBef>
              <a:buAutoNum type="arabicPeriod"/>
            </a:pPr>
            <a:r>
              <a:rPr lang="ar-SA" sz="2500" dirty="0" smtClean="0">
                <a:solidFill>
                  <a:srgbClr val="FF0000"/>
                </a:solidFill>
              </a:rPr>
              <a:t>السنة </a:t>
            </a:r>
            <a:r>
              <a:rPr lang="ar-SA" sz="2500" dirty="0" smtClean="0"/>
              <a:t>التي أوحيت إليه من الله بمعناها وإن كان اللفظ من قبله </a:t>
            </a:r>
          </a:p>
          <a:p>
            <a:pPr marL="0" indent="0" algn="just" rtl="1">
              <a:spcBef>
                <a:spcPts val="0"/>
              </a:spcBef>
            </a:pPr>
            <a:r>
              <a:rPr lang="en-US" sz="2500" dirty="0" smtClean="0"/>
              <a:t/>
            </a:r>
            <a:br>
              <a:rPr lang="en-US" sz="2500" dirty="0" smtClean="0"/>
            </a:br>
            <a:endParaRPr lang="ar-SA" sz="2500" dirty="0" smtClean="0"/>
          </a:p>
          <a:p>
            <a:pPr marL="0" indent="0" algn="just" rtl="1">
              <a:spcBef>
                <a:spcPts val="0"/>
              </a:spcBef>
            </a:pPr>
            <a:r>
              <a:rPr lang="en-US" sz="2800" dirty="0" smtClean="0"/>
              <a:t/>
            </a:r>
            <a:br>
              <a:rPr lang="en-US" sz="2800" dirty="0" smtClean="0"/>
            </a:br>
            <a:endParaRPr lang="ar-SA" sz="2500" dirty="0" smtClean="0"/>
          </a:p>
          <a:p>
            <a:pPr marL="0" indent="0" algn="just" rtl="1">
              <a:spcBef>
                <a:spcPts val="0"/>
              </a:spcBef>
            </a:pPr>
            <a:r>
              <a:rPr lang="en-US" sz="2500" dirty="0" smtClean="0"/>
              <a:t/>
            </a:r>
            <a:br>
              <a:rPr lang="en-US" sz="2500" dirty="0" smtClean="0"/>
            </a:br>
            <a:endParaRPr lang="ar-SA" sz="2500" dirty="0" smtClean="0"/>
          </a:p>
          <a:p>
            <a:pPr marL="0" indent="0" algn="just" rtl="1">
              <a:spcBef>
                <a:spcPts val="0"/>
              </a:spcBef>
            </a:pPr>
            <a:r>
              <a:rPr lang="en-US" dirty="0" smtClean="0"/>
              <a:t/>
            </a:r>
            <a:br>
              <a:rPr lang="en-US" dirty="0" smtClean="0"/>
            </a:b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pPr>
            <a:r>
              <a:rPr lang="ar-SA" sz="2500" dirty="0" smtClean="0"/>
              <a:t>أولا: </a:t>
            </a:r>
            <a:r>
              <a:rPr lang="ar-SA" sz="2500" dirty="0" smtClean="0">
                <a:solidFill>
                  <a:srgbClr val="FF0000"/>
                </a:solidFill>
              </a:rPr>
              <a:t>ضرورة الوحي</a:t>
            </a:r>
            <a:r>
              <a:rPr lang="ar-SA" sz="2500" dirty="0" smtClean="0"/>
              <a:t>:</a:t>
            </a:r>
          </a:p>
          <a:p>
            <a:pPr marL="0" indent="0" algn="just" rtl="1">
              <a:spcBef>
                <a:spcPts val="0"/>
              </a:spcBef>
            </a:pPr>
            <a:r>
              <a:rPr lang="ar-SA" sz="2500" dirty="0" smtClean="0"/>
              <a:t>وتتجلى ضرورة الوحي مصدرا للمعرفة في ما يلي:</a:t>
            </a:r>
          </a:p>
          <a:p>
            <a:pPr marL="457200" indent="-457200" algn="just" rtl="1">
              <a:spcBef>
                <a:spcPts val="0"/>
              </a:spcBef>
              <a:buAutoNum type="arabicPeriod"/>
            </a:pPr>
            <a:r>
              <a:rPr lang="ar-SA" sz="2500" dirty="0" smtClean="0"/>
              <a:t>أن الوحي </a:t>
            </a:r>
            <a:r>
              <a:rPr lang="ar-SA" sz="2500" dirty="0" smtClean="0">
                <a:solidFill>
                  <a:srgbClr val="FF0000"/>
                </a:solidFill>
              </a:rPr>
              <a:t>ممكن في نظر العقل</a:t>
            </a:r>
            <a:r>
              <a:rPr lang="ar-SA" sz="2500" dirty="0" smtClean="0"/>
              <a:t>: لأن العقل ذاته يسلم بأنه محدود بعالم الشهادة وقوانينها، ولا يستطيع إنكار ميدان آخر وطريق آخر للمعرفة، كما </a:t>
            </a:r>
            <a:r>
              <a:rPr lang="ar-SA" sz="2500" dirty="0" err="1" smtClean="0"/>
              <a:t>ان</a:t>
            </a:r>
            <a:r>
              <a:rPr lang="ar-SA" sz="2500" dirty="0" smtClean="0"/>
              <a:t> العقل من خلال قوانينه يحكم بوجود عالم الغيب.</a:t>
            </a:r>
          </a:p>
          <a:p>
            <a:pPr marL="457200" indent="-457200" algn="just" rtl="1">
              <a:spcBef>
                <a:spcPts val="0"/>
              </a:spcBef>
              <a:buAutoNum type="arabicPeriod"/>
            </a:pPr>
            <a:r>
              <a:rPr lang="ar-SA" sz="2500" dirty="0" smtClean="0">
                <a:solidFill>
                  <a:srgbClr val="FF0000"/>
                </a:solidFill>
              </a:rPr>
              <a:t>لا كفاية في العقل</a:t>
            </a:r>
            <a:r>
              <a:rPr lang="ar-SA" sz="2500" dirty="0" smtClean="0"/>
              <a:t>: لأن العقول قاصرة عن إدراك مختلف جوانب ومجالات الحياة والكون.</a:t>
            </a:r>
          </a:p>
          <a:p>
            <a:pPr marL="457200" indent="-457200" algn="just" rtl="1">
              <a:spcBef>
                <a:spcPts val="0"/>
              </a:spcBef>
            </a:pPr>
            <a:r>
              <a:rPr lang="ar-SA" sz="2500" dirty="0" smtClean="0"/>
              <a:t>ثانيا: </a:t>
            </a:r>
            <a:r>
              <a:rPr lang="ar-SA" sz="2500" dirty="0" smtClean="0">
                <a:solidFill>
                  <a:srgbClr val="FF0000"/>
                </a:solidFill>
              </a:rPr>
              <a:t>الحاجة للوحي</a:t>
            </a:r>
            <a:r>
              <a:rPr lang="ar-SA" sz="2500" dirty="0" smtClean="0"/>
              <a:t>:</a:t>
            </a:r>
          </a:p>
          <a:p>
            <a:pPr marL="457200" indent="-457200" algn="just" rtl="1">
              <a:spcBef>
                <a:spcPts val="0"/>
              </a:spcBef>
              <a:buAutoNum type="arabicPeriod"/>
            </a:pPr>
            <a:r>
              <a:rPr lang="ar-SA" sz="2500" dirty="0" smtClean="0"/>
              <a:t>الحاجة إلى الوحي </a:t>
            </a:r>
            <a:r>
              <a:rPr lang="ar-SA" sz="2500" dirty="0" smtClean="0">
                <a:solidFill>
                  <a:srgbClr val="FF0000"/>
                </a:solidFill>
              </a:rPr>
              <a:t>في الاعتقاد</a:t>
            </a:r>
            <a:r>
              <a:rPr lang="ar-SA" sz="2500" dirty="0" smtClean="0"/>
              <a:t>.</a:t>
            </a:r>
          </a:p>
          <a:p>
            <a:pPr marL="457200" indent="-457200" algn="just" rtl="1">
              <a:spcBef>
                <a:spcPts val="0"/>
              </a:spcBef>
              <a:buAutoNum type="arabicPeriod"/>
            </a:pPr>
            <a:r>
              <a:rPr lang="ar-SA" sz="2500" dirty="0" smtClean="0"/>
              <a:t>الحاجة على الوحي </a:t>
            </a:r>
            <a:r>
              <a:rPr lang="ar-SA" sz="2500" dirty="0" smtClean="0">
                <a:solidFill>
                  <a:srgbClr val="FF0000"/>
                </a:solidFill>
              </a:rPr>
              <a:t>في التشريع</a:t>
            </a:r>
            <a:r>
              <a:rPr lang="ar-SA" sz="2500" dirty="0" smtClean="0"/>
              <a:t>.</a:t>
            </a:r>
          </a:p>
          <a:p>
            <a:pPr marL="457200" indent="-457200" algn="just" rtl="1">
              <a:spcBef>
                <a:spcPts val="0"/>
              </a:spcBef>
              <a:buAutoNum type="arabicPeriod"/>
            </a:pPr>
            <a:r>
              <a:rPr lang="ar-SA" sz="2500" dirty="0" smtClean="0">
                <a:solidFill>
                  <a:srgbClr val="FF0000"/>
                </a:solidFill>
              </a:rPr>
              <a:t>النبوة فيها حجة على الخلق</a:t>
            </a:r>
            <a:r>
              <a:rPr lang="ar-SA" sz="2500" dirty="0" smtClean="0"/>
              <a:t>.</a:t>
            </a:r>
          </a:p>
          <a:p>
            <a:pPr marL="457200" indent="-457200" algn="just" rtl="1">
              <a:spcBef>
                <a:spcPts val="0"/>
              </a:spcBef>
              <a:buAutoNum type="arabicPeriod"/>
            </a:pPr>
            <a:endParaRPr lang="ar-SA" sz="2500" dirty="0" smtClean="0"/>
          </a:p>
          <a:p>
            <a:pPr marL="457200" indent="-457200" algn="just" rtl="1">
              <a:spcBef>
                <a:spcPts val="0"/>
              </a:spcBef>
              <a:buAutoNum type="arabicPeriod"/>
            </a:pPr>
            <a:endParaRPr lang="ar-SA" sz="25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grpSp>
        <p:nvGrpSpPr>
          <p:cNvPr id="17412" name="Group 5"/>
          <p:cNvGrpSpPr>
            <a:grpSpLocks/>
          </p:cNvGrpSpPr>
          <p:nvPr/>
        </p:nvGrpSpPr>
        <p:grpSpPr bwMode="auto">
          <a:xfrm>
            <a:off x="6467475" y="1981200"/>
            <a:ext cx="2600325" cy="2524125"/>
            <a:chOff x="5210750" y="1066800"/>
            <a:chExt cx="2976900" cy="3130677"/>
          </a:xfrm>
          <a:effectLst>
            <a:outerShdw blurRad="63500" sx="102000" sy="102000" algn="ctr" rotWithShape="0">
              <a:prstClr val="black">
                <a:alpha val="40000"/>
              </a:prstClr>
            </a:outerShdw>
          </a:effectLst>
        </p:grpSpPr>
        <p:sp>
          <p:nvSpPr>
            <p:cNvPr id="7" name="Oval 6"/>
            <p:cNvSpPr/>
            <p:nvPr/>
          </p:nvSpPr>
          <p:spPr>
            <a:xfrm>
              <a:off x="5321612" y="1143591"/>
              <a:ext cx="2767899" cy="29731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a:p>
          </p:txBody>
        </p:sp>
        <p:pic>
          <p:nvPicPr>
            <p:cNvPr id="17416" name="Picture 2" descr="http://kfu.files.googlepages.com/newKFUlogo.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210750" y="1066800"/>
              <a:ext cx="2976900" cy="3130677"/>
            </a:xfrm>
            <a:prstGeom prst="rect">
              <a:avLst/>
            </a:prstGeom>
            <a:noFill/>
            <a:ln w="9525">
              <a:noFill/>
              <a:miter lim="800000"/>
              <a:headEnd/>
              <a:tailEnd/>
            </a:ln>
          </p:spPr>
        </p:pic>
      </p:grpSp>
      <p:sp>
        <p:nvSpPr>
          <p:cNvPr id="17413" name="Rectangle 8"/>
          <p:cNvSpPr>
            <a:spLocks noChangeArrowheads="1"/>
          </p:cNvSpPr>
          <p:nvPr/>
        </p:nvSpPr>
        <p:spPr bwMode="auto">
          <a:xfrm>
            <a:off x="3429000" y="3352800"/>
            <a:ext cx="2819400" cy="1200150"/>
          </a:xfrm>
          <a:prstGeom prst="rect">
            <a:avLst/>
          </a:prstGeom>
          <a:noFill/>
          <a:ln w="9525">
            <a:noFill/>
            <a:miter lim="800000"/>
            <a:headEnd/>
            <a:tailEnd/>
          </a:ln>
        </p:spPr>
        <p:txBody>
          <a:bodyPr>
            <a:spAutoFit/>
          </a:bodyPr>
          <a:lstStyle/>
          <a:p>
            <a:pPr algn="l" rtl="0"/>
            <a:r>
              <a:rPr lang="ar-EG" sz="7200">
                <a:solidFill>
                  <a:schemeClr val="bg1"/>
                </a:solidFill>
                <a:latin typeface="Calibri" pitchFamily="34" charset="0"/>
              </a:rPr>
              <a:t>بحمد الله</a:t>
            </a:r>
            <a:endParaRPr lang="en-US" sz="7200">
              <a:solidFill>
                <a:schemeClr val="bg1"/>
              </a:solidFill>
              <a:latin typeface="Calibri" pitchFamily="34" charset="0"/>
            </a:endParaRPr>
          </a:p>
        </p:txBody>
      </p:sp>
      <p:sp>
        <p:nvSpPr>
          <p:cNvPr id="17414" name="Freeform 6"/>
          <p:cNvSpPr>
            <a:spLocks noEditPoints="1"/>
          </p:cNvSpPr>
          <p:nvPr/>
        </p:nvSpPr>
        <p:spPr bwMode="auto">
          <a:xfrm>
            <a:off x="3429000" y="2209800"/>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w="9525">
            <a:noFill/>
            <a:round/>
            <a:headEnd/>
            <a:tailEnd/>
          </a:ln>
        </p:spPr>
        <p:txBody>
          <a:bodyPr/>
          <a:lstStyle/>
          <a:p>
            <a:endParaRPr lang="ar-SA"/>
          </a:p>
        </p:txBody>
      </p:sp>
      <p:pic>
        <p:nvPicPr>
          <p:cNvPr id="9" name="Picture 8" descr="logo EDE.png"/>
          <p:cNvPicPr>
            <a:picLocks noChangeAspect="1"/>
          </p:cNvPicPr>
          <p:nvPr/>
        </p:nvPicPr>
        <p:blipFill>
          <a:blip r:embed="rId3" cstate="print"/>
          <a:stretch>
            <a:fillRect/>
          </a:stretch>
        </p:blipFill>
        <p:spPr>
          <a:xfrm>
            <a:off x="914400" y="2133600"/>
            <a:ext cx="2109419" cy="2362200"/>
          </a:xfrm>
          <a:prstGeom prst="rect">
            <a:avLst/>
          </a:prstGeom>
          <a:effectLst>
            <a:outerShdw blurRad="63500" sx="102000" sy="102000" algn="ctr" rotWithShape="0">
              <a:prstClr val="black">
                <a:alpha val="40000"/>
              </a:prst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0"/>
          </p:nvPr>
        </p:nvSpPr>
        <p:spPr bwMode="auto">
          <a:xfrm>
            <a:off x="4876800" y="6356350"/>
            <a:ext cx="482600" cy="365125"/>
          </a:xfrm>
          <a:noFill/>
          <a:ln>
            <a:miter lim="800000"/>
            <a:headEnd/>
            <a:tailEnd/>
          </a:ln>
        </p:spPr>
        <p:txBody>
          <a:bodyPr/>
          <a:lstStyle/>
          <a:p>
            <a:fld id="{E1D16D93-8795-4AD6-9A1F-54CC01E741BE}" type="slidenum">
              <a:rPr lang="ar-SA" smtClean="0">
                <a:cs typeface="Arial" pitchFamily="34" charset="0"/>
              </a:rPr>
              <a:pPr/>
              <a:t>2</a:t>
            </a:fld>
            <a:endParaRPr lang="en-US" dirty="0" smtClean="0">
              <a:cs typeface="Arial" pitchFamily="34" charset="0"/>
            </a:endParaRPr>
          </a:p>
        </p:txBody>
      </p:sp>
      <p:sp>
        <p:nvSpPr>
          <p:cNvPr id="6146" name="Title 4"/>
          <p:cNvSpPr>
            <a:spLocks noGrp="1"/>
          </p:cNvSpPr>
          <p:nvPr>
            <p:ph type="ctrTitle"/>
          </p:nvPr>
        </p:nvSpPr>
        <p:spPr>
          <a:xfrm>
            <a:off x="762000" y="2133600"/>
            <a:ext cx="8420100" cy="1470025"/>
          </a:xfrm>
        </p:spPr>
        <p:txBody>
          <a:bodyPr/>
          <a:lstStyle/>
          <a:p>
            <a:pPr eaLnBrk="1" hangingPunct="1"/>
            <a:r>
              <a:rPr lang="ar-SA" spc="-150" dirty="0" smtClean="0">
                <a:solidFill>
                  <a:srgbClr val="376092"/>
                </a:solidFill>
                <a:latin typeface="ae_AlMateen" pitchFamily="2" charset="-78"/>
                <a:cs typeface="ae_AlMateen" pitchFamily="2" charset="-78"/>
              </a:rPr>
              <a:t>عنوان المحاضرة</a:t>
            </a:r>
            <a:endParaRPr lang="en-US" spc="-150" dirty="0" smtClean="0">
              <a:solidFill>
                <a:srgbClr val="376092"/>
              </a:solidFill>
              <a:latin typeface="ae_AlMateen" pitchFamily="2" charset="-78"/>
              <a:cs typeface="ae_AlMateen" pitchFamily="2" charset="-78"/>
            </a:endParaRPr>
          </a:p>
        </p:txBody>
      </p:sp>
      <p:sp>
        <p:nvSpPr>
          <p:cNvPr id="6147" name="Subtitle 5"/>
          <p:cNvSpPr>
            <a:spLocks noGrp="1"/>
          </p:cNvSpPr>
          <p:nvPr>
            <p:ph type="subTitle" idx="1"/>
          </p:nvPr>
        </p:nvSpPr>
        <p:spPr>
          <a:xfrm>
            <a:off x="990600" y="3886200"/>
            <a:ext cx="7429500" cy="1752600"/>
          </a:xfrm>
        </p:spPr>
        <p:txBody>
          <a:bodyPr/>
          <a:lstStyle/>
          <a:p>
            <a:pPr rtl="1" eaLnBrk="1" hangingPunct="1"/>
            <a:r>
              <a:rPr lang="ar-SA" b="1" smtClean="0">
                <a:solidFill>
                  <a:schemeClr val="tx1"/>
                </a:solidFill>
                <a:cs typeface="Arial" pitchFamily="34" charset="0"/>
              </a:rPr>
              <a:t>المحاضرة الرابعة</a:t>
            </a:r>
            <a:endParaRPr lang="ar-SA" b="1" dirty="0" smtClean="0">
              <a:solidFill>
                <a:schemeClr val="tx1"/>
              </a:solidFill>
              <a:cs typeface="Arial" pitchFamily="34" charset="0"/>
            </a:endParaRPr>
          </a:p>
          <a:p>
            <a:pPr rtl="1" eaLnBrk="1" hangingPunct="1"/>
            <a:r>
              <a:rPr lang="ar-SA" b="1" dirty="0" smtClean="0">
                <a:solidFill>
                  <a:schemeClr val="tx1"/>
                </a:solidFill>
              </a:rPr>
              <a:t>مصادر المعرفة</a:t>
            </a: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عناصر المحاضرة</a:t>
            </a:r>
            <a:endParaRPr lang="ar-SA" dirty="0"/>
          </a:p>
        </p:txBody>
      </p:sp>
      <p:sp>
        <p:nvSpPr>
          <p:cNvPr id="3" name="عنصر نائب للمحتوى 2"/>
          <p:cNvSpPr>
            <a:spLocks noGrp="1"/>
          </p:cNvSpPr>
          <p:nvPr>
            <p:ph idx="1"/>
          </p:nvPr>
        </p:nvSpPr>
        <p:spPr/>
        <p:txBody>
          <a:bodyPr/>
          <a:lstStyle/>
          <a:p>
            <a:pPr algn="just" rtl="1"/>
            <a:r>
              <a:rPr lang="ar-SA" sz="2500" dirty="0" smtClean="0"/>
              <a:t>مصادر المعرفة</a:t>
            </a:r>
          </a:p>
          <a:p>
            <a:pPr marL="514350" indent="-514350" algn="just" rtl="1">
              <a:buAutoNum type="arabicPeriod"/>
            </a:pPr>
            <a:r>
              <a:rPr lang="ar-SA" sz="2500" dirty="0" smtClean="0"/>
              <a:t>المذهب العقلي</a:t>
            </a:r>
          </a:p>
          <a:p>
            <a:pPr marL="514350" indent="-514350" algn="just" rtl="1">
              <a:buAutoNum type="arabicPeriod"/>
            </a:pPr>
            <a:r>
              <a:rPr lang="ar-SA" sz="2500" dirty="0" smtClean="0"/>
              <a:t>المذهب التجريبي</a:t>
            </a:r>
          </a:p>
          <a:p>
            <a:pPr marL="514350" indent="-514350" algn="just" rtl="1">
              <a:buAutoNum type="arabicPeriod"/>
            </a:pPr>
            <a:r>
              <a:rPr lang="ar-SA" sz="2500" dirty="0" smtClean="0"/>
              <a:t>المذهب الحدسي.</a:t>
            </a:r>
          </a:p>
          <a:p>
            <a:pPr marL="514350" indent="-514350" algn="just" rtl="1">
              <a:buAutoNum type="arabicPeriod"/>
            </a:pPr>
            <a:r>
              <a:rPr lang="ar-SA" sz="2500" dirty="0" smtClean="0"/>
              <a:t>المذهب البراغماتي.</a:t>
            </a:r>
          </a:p>
          <a:p>
            <a:pPr marL="514350" indent="-514350" algn="just" rtl="1">
              <a:buAutoNum type="arabicPeriod"/>
            </a:pPr>
            <a:r>
              <a:rPr lang="ar-SA" sz="2500" dirty="0" smtClean="0"/>
              <a:t>موقع الوحي من مصادر المعرفة</a:t>
            </a:r>
            <a:endParaRPr lang="ar-SA" sz="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228600" y="1371600"/>
            <a:ext cx="9525000" cy="4754563"/>
          </a:xfrm>
        </p:spPr>
        <p:txBody>
          <a:bodyPr/>
          <a:lstStyle/>
          <a:p>
            <a:pPr marL="0" indent="0" algn="just" rtl="1">
              <a:spcBef>
                <a:spcPts val="0"/>
              </a:spcBef>
            </a:pPr>
            <a:r>
              <a:rPr lang="ar-SA" sz="2500" dirty="0" smtClean="0">
                <a:solidFill>
                  <a:srgbClr val="FF0000"/>
                </a:solidFill>
              </a:rPr>
              <a:t>يختص هذا المبحث بدراسة الوسيلة أو الأداة أو المصدر الذي تتم عن طريقه تشكيل المعرفة الإنسانية، عبر تحديد مصادر المعرفة (الأدوات المعرفية)، وتحديد الآليات التي تتيحها هذه المصادر للمعارف الكاشفة عن الواقع الموضوعي</a:t>
            </a:r>
            <a:r>
              <a:rPr lang="ar-SA" sz="2500" dirty="0" smtClean="0"/>
              <a:t>. وقد اختلف الفلاسفة في ذلك على مذاهب:</a:t>
            </a:r>
          </a:p>
          <a:p>
            <a:pPr marL="0" indent="0" algn="just" rtl="1">
              <a:spcBef>
                <a:spcPts val="0"/>
              </a:spcBef>
              <a:buFontTx/>
              <a:buChar char="-"/>
            </a:pPr>
            <a:r>
              <a:rPr lang="ar-SA" sz="2500" dirty="0" smtClean="0"/>
              <a:t> فمنهم </a:t>
            </a:r>
            <a:r>
              <a:rPr lang="ar-SA" sz="2500" dirty="0" smtClean="0"/>
              <a:t>من ذهب إلى أن </a:t>
            </a:r>
            <a:r>
              <a:rPr lang="ar-SA" sz="2500" dirty="0" smtClean="0">
                <a:solidFill>
                  <a:srgbClr val="FF0000"/>
                </a:solidFill>
              </a:rPr>
              <a:t>العقل</a:t>
            </a:r>
            <a:r>
              <a:rPr lang="ar-SA" sz="2500" dirty="0" smtClean="0"/>
              <a:t> هو المصدر الأول والأساسي للمعرفة (وهؤلاء هم العقليون).</a:t>
            </a:r>
          </a:p>
          <a:p>
            <a:pPr marL="0" indent="0" algn="just" rtl="1">
              <a:spcBef>
                <a:spcPts val="0"/>
              </a:spcBef>
              <a:buFontTx/>
              <a:buChar char="-"/>
            </a:pPr>
            <a:r>
              <a:rPr lang="ar-SA" sz="2500" dirty="0" smtClean="0"/>
              <a:t> ومنهم من ذهب إلى أن </a:t>
            </a:r>
            <a:r>
              <a:rPr lang="ar-SA" sz="2500" dirty="0" smtClean="0">
                <a:solidFill>
                  <a:srgbClr val="FF0000"/>
                </a:solidFill>
              </a:rPr>
              <a:t>التجربة الحسية </a:t>
            </a:r>
            <a:r>
              <a:rPr lang="ar-SA" sz="2500" dirty="0" smtClean="0"/>
              <a:t>هي المصدر الأول والأساسي للمعرفة (وهؤلاء هم التجريبيون</a:t>
            </a:r>
            <a:r>
              <a:rPr lang="ar-SA" sz="2500" dirty="0" smtClean="0"/>
              <a:t>). ومنهم </a:t>
            </a:r>
            <a:r>
              <a:rPr lang="ar-SA" sz="2500" dirty="0" smtClean="0"/>
              <a:t>من ذهب على أن </a:t>
            </a:r>
            <a:r>
              <a:rPr lang="ar-SA" sz="2500" dirty="0" smtClean="0">
                <a:solidFill>
                  <a:srgbClr val="FF0000"/>
                </a:solidFill>
              </a:rPr>
              <a:t>الحدس والإلهام </a:t>
            </a:r>
            <a:r>
              <a:rPr lang="ar-SA" sz="2500" dirty="0" smtClean="0"/>
              <a:t>هو المصدر الأول والأساسي للمعرفة (وهؤلاء هم الحدسيون</a:t>
            </a:r>
            <a:r>
              <a:rPr lang="ar-SA" sz="2500" dirty="0" smtClean="0"/>
              <a:t>). ومنهم من جمع بينها وبين </a:t>
            </a:r>
            <a:r>
              <a:rPr lang="ar-SA" sz="2500" dirty="0" smtClean="0">
                <a:solidFill>
                  <a:srgbClr val="FF0000"/>
                </a:solidFill>
              </a:rPr>
              <a:t>الوحي</a:t>
            </a:r>
            <a:r>
              <a:rPr lang="ar-SA" sz="2500" dirty="0" smtClean="0"/>
              <a:t>.</a:t>
            </a:r>
            <a:endParaRPr lang="ar-SA" sz="2500" dirty="0" smtClean="0"/>
          </a:p>
          <a:p>
            <a:pPr marL="0" indent="0" algn="just" rtl="1">
              <a:spcBef>
                <a:spcPts val="0"/>
              </a:spcBef>
            </a:pPr>
            <a:r>
              <a:rPr lang="ar-SA" sz="2500" dirty="0" smtClean="0">
                <a:solidFill>
                  <a:srgbClr val="FF0000"/>
                </a:solidFill>
              </a:rPr>
              <a:t>والاختلاف في المصادر الأساسية للوصول </a:t>
            </a:r>
            <a:r>
              <a:rPr lang="ar-SA" sz="2500" dirty="0" smtClean="0">
                <a:solidFill>
                  <a:srgbClr val="FF0000"/>
                </a:solidFill>
              </a:rPr>
              <a:t>إلى </a:t>
            </a:r>
            <a:r>
              <a:rPr lang="ar-SA" sz="2500" dirty="0" smtClean="0">
                <a:solidFill>
                  <a:srgbClr val="FF0000"/>
                </a:solidFill>
              </a:rPr>
              <a:t>المعرفة، لا يعني القول بإلغاء المصادر الأخرى في حال إثبات إحداها، وإنما يعني القول بأن الأولوية في الثبوت</a:t>
            </a:r>
            <a:r>
              <a:rPr lang="ar-SA" sz="2500" dirty="0" smtClean="0"/>
              <a:t> هي لهذا المصدر أو ذاك.</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SA" dirty="0" smtClean="0"/>
              <a:t>أولا: المذهب العقلي (</a:t>
            </a:r>
            <a:r>
              <a:rPr lang="en-US" dirty="0" smtClean="0"/>
              <a:t>Rationalism</a:t>
            </a:r>
            <a:r>
              <a:rPr lang="ar-SA" dirty="0" smtClean="0"/>
              <a:t>):</a:t>
            </a:r>
            <a:endParaRPr lang="ar-SA" dirty="0"/>
          </a:p>
        </p:txBody>
      </p:sp>
      <p:sp>
        <p:nvSpPr>
          <p:cNvPr id="3" name="عنصر نائب للمحتوى 2"/>
          <p:cNvSpPr>
            <a:spLocks noGrp="1"/>
          </p:cNvSpPr>
          <p:nvPr>
            <p:ph idx="1"/>
          </p:nvPr>
        </p:nvSpPr>
        <p:spPr>
          <a:xfrm>
            <a:off x="228600" y="1447800"/>
            <a:ext cx="9448800" cy="4678363"/>
          </a:xfrm>
        </p:spPr>
        <p:txBody>
          <a:bodyPr/>
          <a:lstStyle/>
          <a:p>
            <a:pPr marL="0" indent="0" algn="just" rtl="1">
              <a:spcBef>
                <a:spcPts val="0"/>
              </a:spcBef>
            </a:pPr>
            <a:r>
              <a:rPr lang="ar-SA" sz="2500" dirty="0" smtClean="0"/>
              <a:t>تتمثل مصدرية العقل للمعرفة عند العقليين في صورتين:</a:t>
            </a:r>
          </a:p>
          <a:p>
            <a:pPr marL="0" indent="0" algn="just" rtl="1">
              <a:spcBef>
                <a:spcPts val="0"/>
              </a:spcBef>
            </a:pPr>
            <a:r>
              <a:rPr lang="ar-SA" sz="2500" dirty="0" smtClean="0"/>
              <a:t>أ. هي التي </a:t>
            </a:r>
            <a:r>
              <a:rPr lang="ar-SA" sz="2500" dirty="0" smtClean="0">
                <a:solidFill>
                  <a:srgbClr val="FF0000"/>
                </a:solidFill>
              </a:rPr>
              <a:t>يستغني فيها العقل لتحصيل المعرفة عن أي شيء س</a:t>
            </a:r>
            <a:r>
              <a:rPr lang="ar-SA" sz="2500" dirty="0" smtClean="0"/>
              <a:t>واه، من خلال استنباط قضايا جديدة من قضايا سابقة معلومة، بقطع النظر عن الوجود الخارجي.</a:t>
            </a:r>
          </a:p>
          <a:p>
            <a:pPr marL="0" indent="0" algn="just" rtl="1">
              <a:spcBef>
                <a:spcPts val="0"/>
              </a:spcBef>
            </a:pPr>
            <a:r>
              <a:rPr lang="ar-SA" sz="2500" dirty="0" smtClean="0"/>
              <a:t>ب. هي التي </a:t>
            </a:r>
            <a:r>
              <a:rPr lang="ar-SA" sz="2500" dirty="0" smtClean="0">
                <a:solidFill>
                  <a:srgbClr val="FF0000"/>
                </a:solidFill>
              </a:rPr>
              <a:t>تفسر مصدرية العقل للمعرفة برد الحكم على الأشياء إلى مبادئ العقل الفطرية</a:t>
            </a:r>
            <a:r>
              <a:rPr lang="ar-SA" sz="2500" dirty="0" smtClean="0"/>
              <a:t>، فمادة </a:t>
            </a:r>
            <a:r>
              <a:rPr lang="ar-SA" sz="2500" dirty="0" smtClean="0">
                <a:solidFill>
                  <a:srgbClr val="FF0000"/>
                </a:solidFill>
              </a:rPr>
              <a:t>المعرفة تكون من </a:t>
            </a:r>
            <a:r>
              <a:rPr lang="ar-SA" sz="2500" dirty="0" err="1" smtClean="0">
                <a:solidFill>
                  <a:srgbClr val="FF0000"/>
                </a:solidFill>
              </a:rPr>
              <a:t>الإدراكات</a:t>
            </a:r>
            <a:r>
              <a:rPr lang="ar-SA" sz="2500" dirty="0" smtClean="0">
                <a:solidFill>
                  <a:srgbClr val="FF0000"/>
                </a:solidFill>
              </a:rPr>
              <a:t> </a:t>
            </a:r>
            <a:r>
              <a:rPr lang="ar-SA" sz="2500" dirty="0" smtClean="0">
                <a:solidFill>
                  <a:srgbClr val="FF0000"/>
                </a:solidFill>
              </a:rPr>
              <a:t>الحسية، ولكنها لا تكون معرفة علمية إلا بالاحتكام إلى العقل الذي يجعلونه مصدرا لها</a:t>
            </a:r>
            <a:r>
              <a:rPr lang="ar-SA" sz="2500" dirty="0" smtClean="0"/>
              <a:t>، وهذه المعرفة تنقسم عندهم إلى معرفة </a:t>
            </a:r>
            <a:r>
              <a:rPr lang="ar-SA" sz="2500" dirty="0" smtClean="0">
                <a:solidFill>
                  <a:srgbClr val="FF0000"/>
                </a:solidFill>
              </a:rPr>
              <a:t>بديهية أو ضرورية </a:t>
            </a:r>
            <a:r>
              <a:rPr lang="ar-SA" sz="2500" dirty="0" smtClean="0"/>
              <a:t>تضطر النفس إلى الإذعان لها والتسليم بها دون الحاجة على النظر والاستدلال، وإلى معرفة </a:t>
            </a:r>
            <a:r>
              <a:rPr lang="ar-SA" sz="2500" dirty="0" smtClean="0">
                <a:solidFill>
                  <a:srgbClr val="FF0000"/>
                </a:solidFill>
              </a:rPr>
              <a:t>نظرية تحتاج </a:t>
            </a:r>
            <a:r>
              <a:rPr lang="ar-SA" sz="2500" dirty="0" smtClean="0">
                <a:solidFill>
                  <a:srgbClr val="FF0000"/>
                </a:solidFill>
              </a:rPr>
              <a:t>إلى </a:t>
            </a:r>
            <a:r>
              <a:rPr lang="ar-SA" sz="2500" dirty="0" smtClean="0">
                <a:solidFill>
                  <a:srgbClr val="FF0000"/>
                </a:solidFill>
              </a:rPr>
              <a:t>نظر واستدلال</a:t>
            </a:r>
            <a:r>
              <a:rPr lang="ar-SA" sz="2500" dirty="0" smtClean="0"/>
              <a:t>.</a:t>
            </a:r>
          </a:p>
          <a:p>
            <a:pPr marL="0" indent="0" algn="just" rtl="1">
              <a:spcBef>
                <a:spcPts val="0"/>
              </a:spcBef>
            </a:pPr>
            <a:endParaRPr lang="ar-SA" sz="2500" dirty="0" smtClean="0"/>
          </a:p>
          <a:p>
            <a:pPr marL="0" indent="0" algn="just" rtl="1">
              <a:spcBef>
                <a:spcPts val="0"/>
              </a:spcBef>
            </a:pPr>
            <a:endParaRPr lang="ar-SA" sz="2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152400" y="1371600"/>
            <a:ext cx="9601200" cy="4754563"/>
          </a:xfrm>
        </p:spPr>
        <p:txBody>
          <a:bodyPr/>
          <a:lstStyle/>
          <a:p>
            <a:pPr marL="0" indent="0" algn="just" rtl="1">
              <a:spcBef>
                <a:spcPts val="0"/>
              </a:spcBef>
            </a:pPr>
            <a:r>
              <a:rPr lang="ar-SA" sz="2500" dirty="0" smtClean="0"/>
              <a:t>وقد اتفق </a:t>
            </a:r>
            <a:r>
              <a:rPr lang="ar-SA" sz="2500" dirty="0" err="1" smtClean="0"/>
              <a:t>العقليون</a:t>
            </a:r>
            <a:r>
              <a:rPr lang="ar-SA" sz="2500" dirty="0" smtClean="0"/>
              <a:t> على أن :</a:t>
            </a:r>
            <a:r>
              <a:rPr lang="ar-SA" sz="2500" dirty="0" smtClean="0">
                <a:solidFill>
                  <a:srgbClr val="FF0000"/>
                </a:solidFill>
              </a:rPr>
              <a:t>العقل قوة فطرية مشتركة بين بين الناس جميعا</a:t>
            </a:r>
            <a:r>
              <a:rPr lang="ar-SA" sz="2500" dirty="0" smtClean="0"/>
              <a:t>، وتصوروا أن مبادئه لا بد ان تكون كلية ومشتركة بين جميع الاذهان، وضرورية صادقة على جميع الاشياء، وأولية سابقة على كل تجربة.</a:t>
            </a:r>
          </a:p>
          <a:p>
            <a:pPr marL="0" indent="0" algn="just" rtl="1">
              <a:spcBef>
                <a:spcPts val="0"/>
              </a:spcBef>
            </a:pPr>
            <a:r>
              <a:rPr lang="ar-SA" sz="2500" dirty="0" smtClean="0"/>
              <a:t>فالقول بأن (</a:t>
            </a:r>
            <a:r>
              <a:rPr lang="ar-SA" sz="2500" dirty="0" smtClean="0">
                <a:solidFill>
                  <a:srgbClr val="009900"/>
                </a:solidFill>
              </a:rPr>
              <a:t>الكل أكبر من الجزء</a:t>
            </a:r>
            <a:r>
              <a:rPr lang="ar-SA" sz="2500" dirty="0" smtClean="0"/>
              <a:t>) أو (</a:t>
            </a:r>
            <a:r>
              <a:rPr lang="ar-SA" sz="2500" dirty="0" smtClean="0">
                <a:solidFill>
                  <a:srgbClr val="009900"/>
                </a:solidFill>
              </a:rPr>
              <a:t>الشيء الواحد لا يمكن ان يكون موجودا وغير موجود في وقت واحد</a:t>
            </a:r>
            <a:r>
              <a:rPr lang="ar-SA" sz="2500" dirty="0" smtClean="0"/>
              <a:t>)، أو (</a:t>
            </a:r>
            <a:r>
              <a:rPr lang="ar-SA" sz="2500" dirty="0" smtClean="0">
                <a:solidFill>
                  <a:srgbClr val="009900"/>
                </a:solidFill>
              </a:rPr>
              <a:t>الأكبر يحتوي الاصغر</a:t>
            </a:r>
            <a:r>
              <a:rPr lang="ar-SA" sz="2500" dirty="0" smtClean="0"/>
              <a:t>) أو (</a:t>
            </a:r>
            <a:r>
              <a:rPr lang="ar-SA" sz="2500" dirty="0" smtClean="0">
                <a:solidFill>
                  <a:srgbClr val="009900"/>
                </a:solidFill>
              </a:rPr>
              <a:t>المساويان لثالث متساويان</a:t>
            </a:r>
            <a:r>
              <a:rPr lang="ar-SA" sz="2500" dirty="0" smtClean="0"/>
              <a:t>) كأن نقول (</a:t>
            </a:r>
            <a:r>
              <a:rPr lang="ar-SA" sz="2500" dirty="0" smtClean="0">
                <a:solidFill>
                  <a:srgbClr val="009900"/>
                </a:solidFill>
              </a:rPr>
              <a:t>2+2=4</a:t>
            </a:r>
            <a:r>
              <a:rPr lang="ar-SA" sz="2500" dirty="0" smtClean="0"/>
              <a:t>). </a:t>
            </a:r>
          </a:p>
          <a:p>
            <a:pPr marL="0" indent="0" algn="just" rtl="1">
              <a:spcBef>
                <a:spcPts val="0"/>
              </a:spcBef>
            </a:pPr>
            <a:r>
              <a:rPr lang="ar-SA" sz="2500" dirty="0" smtClean="0">
                <a:solidFill>
                  <a:srgbClr val="FF0000"/>
                </a:solidFill>
              </a:rPr>
              <a:t>فهذه المبادئ وغيرها مبادئ عقلية</a:t>
            </a:r>
            <a:r>
              <a:rPr lang="ar-SA" sz="2500" dirty="0" smtClean="0"/>
              <a:t> تتصف بأنها: </a:t>
            </a:r>
            <a:r>
              <a:rPr lang="ar-SA" sz="2500" u="sng" dirty="0" smtClean="0"/>
              <a:t>معارف قائمة بذاتها، سابقة للتجربة وليست نتيجة لها، تتصف بالضرورة أي لا تحتاج على برهان آخر لإثباتها، ولا تختلف هذه المعارف باختلاف الناس أو بتغير الأزمنة والأمكنة</a:t>
            </a:r>
            <a:r>
              <a:rPr lang="ar-SA" sz="2500" dirty="0" smtClean="0"/>
              <a:t>، لذلك فإن هذه المعارف هي معارف أولية قائمة بذاتها.</a:t>
            </a:r>
            <a:endParaRPr lang="en-US" sz="2500" dirty="0" smtClean="0"/>
          </a:p>
          <a:p>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228600" y="1447800"/>
            <a:ext cx="9525000" cy="4678363"/>
          </a:xfrm>
        </p:spPr>
        <p:txBody>
          <a:bodyPr/>
          <a:lstStyle/>
          <a:p>
            <a:pPr marL="0" indent="0" algn="just" rtl="1">
              <a:spcBef>
                <a:spcPts val="0"/>
              </a:spcBef>
            </a:pPr>
            <a:r>
              <a:rPr lang="ar-SA" sz="2500" dirty="0" smtClean="0"/>
              <a:t>وهكذا، </a:t>
            </a:r>
            <a:r>
              <a:rPr lang="ar-SA" sz="2500" dirty="0" smtClean="0">
                <a:solidFill>
                  <a:srgbClr val="FF0000"/>
                </a:solidFill>
              </a:rPr>
              <a:t>يقوم موقف العقليين على التسليم بان للعقل مبادئ جاهزة، </a:t>
            </a:r>
            <a:r>
              <a:rPr lang="ar-SA" sz="2500" dirty="0" err="1" smtClean="0">
                <a:solidFill>
                  <a:srgbClr val="FF0000"/>
                </a:solidFill>
              </a:rPr>
              <a:t>او</a:t>
            </a:r>
            <a:r>
              <a:rPr lang="ar-SA" sz="2500" dirty="0" smtClean="0">
                <a:solidFill>
                  <a:srgbClr val="FF0000"/>
                </a:solidFill>
              </a:rPr>
              <a:t> طرقا فطرية هي التي تقوده إلى معرفة حقائق </a:t>
            </a:r>
            <a:r>
              <a:rPr lang="ar-SA" sz="2500" dirty="0" err="1" smtClean="0">
                <a:solidFill>
                  <a:srgbClr val="FF0000"/>
                </a:solidFill>
              </a:rPr>
              <a:t>الاشياء</a:t>
            </a:r>
            <a:r>
              <a:rPr lang="ar-SA" sz="2500" dirty="0" smtClean="0"/>
              <a:t>، ومعارفه مستغنية عن أي معرفة سابقة. ولذلك، فإن الصورة المثلى عند العقليين هي تلك التي يمثلها البرهان الرياضي، فمثل هذه </a:t>
            </a:r>
            <a:r>
              <a:rPr lang="ar-SA" sz="2500" dirty="0" err="1" smtClean="0"/>
              <a:t>لابراهين</a:t>
            </a:r>
            <a:r>
              <a:rPr lang="ar-SA" sz="2500" dirty="0" smtClean="0"/>
              <a:t> تبدأ </a:t>
            </a:r>
            <a:r>
              <a:rPr lang="ar-SA" sz="2500" dirty="0" err="1" smtClean="0"/>
              <a:t>بالبيدهيات</a:t>
            </a:r>
            <a:r>
              <a:rPr lang="ar-SA" sz="2500" dirty="0" smtClean="0"/>
              <a:t> أو الحقائق القائمة بذاتها.</a:t>
            </a:r>
          </a:p>
          <a:p>
            <a:pPr marL="0" indent="0" algn="just" rtl="1">
              <a:spcBef>
                <a:spcPts val="0"/>
              </a:spcBef>
              <a:buFontTx/>
              <a:buChar char="-"/>
            </a:pPr>
            <a:r>
              <a:rPr lang="ar-SA" sz="2500" dirty="0" smtClean="0"/>
              <a:t>إن العقليين </a:t>
            </a:r>
            <a:r>
              <a:rPr lang="ar-SA" sz="2500" dirty="0" smtClean="0">
                <a:solidFill>
                  <a:srgbClr val="FF0000"/>
                </a:solidFill>
              </a:rPr>
              <a:t>لا يرفضون ما تجيء </a:t>
            </a:r>
            <a:r>
              <a:rPr lang="ar-SA" sz="2500" dirty="0" err="1" smtClean="0">
                <a:solidFill>
                  <a:srgbClr val="FF0000"/>
                </a:solidFill>
              </a:rPr>
              <a:t>به</a:t>
            </a:r>
            <a:r>
              <a:rPr lang="ar-SA" sz="2500" dirty="0" smtClean="0">
                <a:solidFill>
                  <a:srgbClr val="FF0000"/>
                </a:solidFill>
              </a:rPr>
              <a:t> الحواس من معارف ومعلومات </a:t>
            </a:r>
            <a:r>
              <a:rPr lang="ar-SA" sz="2500" dirty="0" smtClean="0"/>
              <a:t>(غاية ما في الامر أنها معلومات </a:t>
            </a:r>
            <a:r>
              <a:rPr lang="ar-SA" sz="2500" dirty="0" smtClean="0">
                <a:solidFill>
                  <a:srgbClr val="FF0000"/>
                </a:solidFill>
              </a:rPr>
              <a:t>لا يقطع بيقينها</a:t>
            </a:r>
            <a:r>
              <a:rPr lang="ar-SA" sz="2500" dirty="0" smtClean="0"/>
              <a:t>، حيث أن الحواس كثيرا ما تخدع، فأحيانا نرى شيئا وهو خلاف ما نراه... وهي معارف تحتمل الخطأ).</a:t>
            </a:r>
          </a:p>
          <a:p>
            <a:pPr marL="0" indent="0" algn="just" rtl="1">
              <a:spcBef>
                <a:spcPts val="0"/>
              </a:spcBef>
              <a:buFontTx/>
              <a:buChar char="-"/>
            </a:pPr>
            <a:r>
              <a:rPr lang="ar-SA" sz="2500" dirty="0" smtClean="0"/>
              <a:t>- </a:t>
            </a:r>
            <a:r>
              <a:rPr lang="ar-SA" sz="2500" dirty="0" smtClean="0">
                <a:solidFill>
                  <a:srgbClr val="FF0000"/>
                </a:solidFill>
              </a:rPr>
              <a:t>فالحس على أساس نظرية العقليين، مصدر فهم للتصورات والأفكار البسيطة، ولكنه ليس السبب الوحيد</a:t>
            </a:r>
            <a:r>
              <a:rPr lang="ar-SA" sz="2500" dirty="0" smtClean="0"/>
              <a:t>، بل هناك معارف أولية تثبت في العقل ابتداء، وهي سابقة على الحواس ومستغنية عنها.</a:t>
            </a:r>
            <a:endParaRPr lang="en-US" sz="2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152400" y="1447800"/>
            <a:ext cx="9601200" cy="4678363"/>
          </a:xfrm>
        </p:spPr>
        <p:txBody>
          <a:bodyPr/>
          <a:lstStyle/>
          <a:p>
            <a:pPr marL="0" indent="0" algn="just" rtl="1">
              <a:spcBef>
                <a:spcPts val="0"/>
              </a:spcBef>
            </a:pPr>
            <a:r>
              <a:rPr lang="ar-SA" sz="2500" dirty="0" smtClean="0"/>
              <a:t>- فالمذهب العقلي يوضح أن </a:t>
            </a:r>
            <a:r>
              <a:rPr lang="ar-SA" sz="2500" dirty="0" smtClean="0">
                <a:solidFill>
                  <a:srgbClr val="FF0000"/>
                </a:solidFill>
              </a:rPr>
              <a:t>الحجر الأساس للعلم هو المعلومات العقلية الأولية</a:t>
            </a:r>
            <a:r>
              <a:rPr lang="ar-SA" sz="2500" dirty="0" smtClean="0"/>
              <a:t>، وعلى ذلك الأساس يقوم البناء الفوقي للفكر الإنساني، الذي يسمى بالمعلومات الثانوية، أي المعلومات الحسية التجريبية.</a:t>
            </a:r>
          </a:p>
          <a:p>
            <a:pPr marL="0" indent="0" algn="just" rtl="1">
              <a:spcBef>
                <a:spcPts val="0"/>
              </a:spcBef>
              <a:buFontTx/>
              <a:buChar char="-"/>
            </a:pPr>
            <a:r>
              <a:rPr lang="ar-SA" sz="2500" dirty="0" smtClean="0">
                <a:solidFill>
                  <a:srgbClr val="FF0000"/>
                </a:solidFill>
              </a:rPr>
              <a:t>فالعقل يمتلك إزاء كافة ظواهر الوجود ومظاهره أحكاما لا تتعدى ثلاثة أحكام ممكنة</a:t>
            </a:r>
            <a:r>
              <a:rPr lang="ar-SA" sz="2500" dirty="0" smtClean="0"/>
              <a:t>، فهو (العقل) إما ان </a:t>
            </a:r>
            <a:r>
              <a:rPr lang="ar-SA" sz="2500" dirty="0" smtClean="0">
                <a:solidFill>
                  <a:srgbClr val="FF0000"/>
                </a:solidFill>
              </a:rPr>
              <a:t>يحكم عليها </a:t>
            </a:r>
            <a:r>
              <a:rPr lang="ar-SA" sz="2500" dirty="0" smtClean="0"/>
              <a:t>بانها </a:t>
            </a:r>
            <a:r>
              <a:rPr lang="ar-SA" sz="2500" dirty="0" smtClean="0">
                <a:solidFill>
                  <a:srgbClr val="009900"/>
                </a:solidFill>
              </a:rPr>
              <a:t>أكيدة وواجبة</a:t>
            </a:r>
            <a:r>
              <a:rPr lang="ar-SA" sz="2500" dirty="0" smtClean="0"/>
              <a:t>، وإما أن يحكم عليها بأنها </a:t>
            </a:r>
            <a:r>
              <a:rPr lang="ar-SA" sz="2500" dirty="0" smtClean="0">
                <a:solidFill>
                  <a:srgbClr val="009900"/>
                </a:solidFill>
              </a:rPr>
              <a:t>مستحيلة وممتنعة</a:t>
            </a:r>
            <a:r>
              <a:rPr lang="ar-SA" sz="2500" dirty="0" smtClean="0"/>
              <a:t>، وإما يحكم عليها بانها </a:t>
            </a:r>
            <a:r>
              <a:rPr lang="ar-SA" sz="2500" dirty="0" smtClean="0">
                <a:solidFill>
                  <a:srgbClr val="009900"/>
                </a:solidFill>
              </a:rPr>
              <a:t>ممكنة وجائزة</a:t>
            </a:r>
            <a:r>
              <a:rPr lang="ar-SA" sz="2500" dirty="0" smtClean="0"/>
              <a:t>.</a:t>
            </a:r>
          </a:p>
          <a:p>
            <a:pPr marL="0" indent="0" algn="just" rtl="1">
              <a:spcBef>
                <a:spcPts val="0"/>
              </a:spcBef>
              <a:buFontTx/>
              <a:buChar char="-"/>
            </a:pPr>
            <a:r>
              <a:rPr lang="ar-SA" sz="2500" dirty="0" smtClean="0"/>
              <a:t> فأصحاب المذهب العقلي يرون أن </a:t>
            </a:r>
            <a:r>
              <a:rPr lang="ar-SA" sz="2500" dirty="0" smtClean="0">
                <a:solidFill>
                  <a:srgbClr val="FF0000"/>
                </a:solidFill>
              </a:rPr>
              <a:t>الحجر الأساس للعلم هو المعلومات العقلية الأولية، أي أن المقياس للتفكير البشري – بصورة عامة – هو المعارف العقلية الضرور</a:t>
            </a:r>
            <a:r>
              <a:rPr lang="ar-SA" sz="2500" dirty="0" smtClean="0"/>
              <a:t>ية، فهي الركيزة الاساسية التي لا يستغمي عنها كل مجال، ويجب ان تقاس صحة كل فكرة وخطئها في ضوئها. ويصبح ميدان المعرفة البشرية أوسع من الحس والتجربة.</a:t>
            </a:r>
            <a:endParaRPr lang="en-US" sz="2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152400" y="1447800"/>
            <a:ext cx="9525000" cy="4678363"/>
          </a:xfrm>
        </p:spPr>
        <p:txBody>
          <a:bodyPr/>
          <a:lstStyle/>
          <a:p>
            <a:pPr marL="0" indent="0" algn="just" rtl="1">
              <a:spcBef>
                <a:spcPts val="0"/>
              </a:spcBef>
            </a:pPr>
            <a:r>
              <a:rPr lang="ar-SA" sz="2500" dirty="0" smtClean="0"/>
              <a:t>من اشهر الفلاسفة العقليين </a:t>
            </a:r>
            <a:r>
              <a:rPr lang="ar-SA" sz="2500" dirty="0" smtClean="0">
                <a:solidFill>
                  <a:srgbClr val="FF0000"/>
                </a:solidFill>
              </a:rPr>
              <a:t>أفلاطون صاحب نظرية الاستذكار</a:t>
            </a:r>
            <a:r>
              <a:rPr lang="ar-SA" sz="2500" dirty="0" smtClean="0"/>
              <a:t>، وهي النظرية القائلة بأن </a:t>
            </a:r>
            <a:r>
              <a:rPr lang="ar-SA" sz="2500" dirty="0" err="1" smtClean="0"/>
              <a:t>الادراك</a:t>
            </a:r>
            <a:r>
              <a:rPr lang="ar-SA" sz="2500" dirty="0" smtClean="0"/>
              <a:t> عملية استذكار للمعلومات السابقة.</a:t>
            </a:r>
          </a:p>
          <a:p>
            <a:pPr marL="0" indent="0" algn="just" rtl="1">
              <a:spcBef>
                <a:spcPts val="0"/>
              </a:spcBef>
            </a:pPr>
            <a:r>
              <a:rPr lang="ar-SA" sz="2500" dirty="0" smtClean="0"/>
              <a:t>وقد سار فلاسفة المذهب العقلي على طريق </a:t>
            </a:r>
            <a:r>
              <a:rPr lang="ar-SA" sz="2500" dirty="0" smtClean="0"/>
              <a:t>أفلاطون </a:t>
            </a:r>
            <a:r>
              <a:rPr lang="ar-SA" sz="2500" dirty="0" smtClean="0"/>
              <a:t>في اهتمامهم بالرياضيات واستخدامهم المنهج الرياضي، وعلى رأسهم </a:t>
            </a:r>
            <a:r>
              <a:rPr lang="ar-SA" sz="2500" dirty="0" smtClean="0">
                <a:solidFill>
                  <a:srgbClr val="FF0000"/>
                </a:solidFill>
              </a:rPr>
              <a:t>أرسطو  صاحب المنهج الاستدلالي في المعرفة</a:t>
            </a:r>
            <a:r>
              <a:rPr lang="ar-SA" sz="2500" dirty="0" smtClean="0"/>
              <a:t>.</a:t>
            </a:r>
          </a:p>
          <a:p>
            <a:pPr marL="0" indent="0" algn="just" rtl="1">
              <a:spcBef>
                <a:spcPts val="0"/>
              </a:spcBef>
            </a:pPr>
            <a:r>
              <a:rPr lang="ar-SA" sz="2500" dirty="0" smtClean="0"/>
              <a:t>وفي العصر الحديث جاء </a:t>
            </a:r>
            <a:r>
              <a:rPr lang="ar-SA" sz="2500" dirty="0" smtClean="0">
                <a:solidFill>
                  <a:srgbClr val="FF0000"/>
                </a:solidFill>
              </a:rPr>
              <a:t>ديكارت الذي قال (إن العقل هو اعدل قسمة بين البشر)، وتبنى الشك المنهجي</a:t>
            </a:r>
            <a:r>
              <a:rPr lang="ar-SA" sz="2500" dirty="0" smtClean="0"/>
              <a:t> منهجا للمعرفة، وكذلك </a:t>
            </a:r>
            <a:r>
              <a:rPr lang="ar-SA" sz="2500" dirty="0" smtClean="0">
                <a:solidFill>
                  <a:srgbClr val="FF0000"/>
                </a:solidFill>
              </a:rPr>
              <a:t>اسبينوزا</a:t>
            </a:r>
            <a:r>
              <a:rPr lang="ar-SA" sz="2500" dirty="0" smtClean="0"/>
              <a:t> الذي واصل طريق ديكارت في استخدام المنهج الرياضي، والوضوح العقلي معيارا للحقيقة.</a:t>
            </a:r>
          </a:p>
          <a:p>
            <a:pPr marL="0" indent="0" algn="just" rtl="1">
              <a:spcBef>
                <a:spcPts val="0"/>
              </a:spcBef>
            </a:pPr>
            <a:r>
              <a:rPr lang="ar-SA" sz="2500" dirty="0" smtClean="0"/>
              <a:t>ثم </a:t>
            </a:r>
            <a:r>
              <a:rPr lang="ar-SA" sz="2500" dirty="0" err="1" smtClean="0">
                <a:solidFill>
                  <a:srgbClr val="FF0000"/>
                </a:solidFill>
              </a:rPr>
              <a:t>ليبنيتز</a:t>
            </a:r>
            <a:r>
              <a:rPr lang="ar-SA" sz="2500" dirty="0" smtClean="0"/>
              <a:t> الذي </a:t>
            </a:r>
            <a:r>
              <a:rPr lang="ar-SA" sz="2500" dirty="0" smtClean="0">
                <a:solidFill>
                  <a:srgbClr val="FF0000"/>
                </a:solidFill>
              </a:rPr>
              <a:t>يرى أن جميع القضايا الصادقة يمكن معرفتها بواسطة الاستدلال العقلي الخالص</a:t>
            </a:r>
            <a:r>
              <a:rPr lang="ar-SA" sz="2500" dirty="0" smtClean="0"/>
              <a:t>، وذهب إلى أن أفكارنا تكون أصلا في أذهاننا.</a:t>
            </a:r>
          </a:p>
          <a:p>
            <a:pPr marL="0" indent="0" algn="just" rtl="1">
              <a:spcBef>
                <a:spcPts val="0"/>
              </a:spcBef>
            </a:pPr>
            <a:r>
              <a:rPr lang="ar-SA" sz="2500" dirty="0" smtClean="0"/>
              <a:t>كما يعتبر </a:t>
            </a:r>
            <a:r>
              <a:rPr lang="ar-SA" sz="2500" dirty="0" err="1" smtClean="0">
                <a:solidFill>
                  <a:srgbClr val="FF0000"/>
                </a:solidFill>
              </a:rPr>
              <a:t>كانط</a:t>
            </a:r>
            <a:r>
              <a:rPr lang="ar-SA" sz="2500" dirty="0" smtClean="0">
                <a:solidFill>
                  <a:srgbClr val="FF0000"/>
                </a:solidFill>
              </a:rPr>
              <a:t> صاحب المذهب النقدي من العقلانيين، إذ كان يميز في المعرفة بين ما هو أولي سابق على كل تجربة، ما هو بعدي مكتسب بالتجربة</a:t>
            </a:r>
            <a:r>
              <a:rPr lang="ar-SA" sz="2500" dirty="0" smtClean="0"/>
              <a:t>، فالصورة </a:t>
            </a:r>
            <a:r>
              <a:rPr lang="ar-SA" sz="2500" dirty="0" smtClean="0"/>
              <a:t>الأولية </a:t>
            </a:r>
            <a:r>
              <a:rPr lang="ar-SA" sz="2500" dirty="0" smtClean="0"/>
              <a:t>السابقة على التجربة هي الأساس في اكتساب المعرفة</a:t>
            </a:r>
            <a:endParaRPr lang="en-US" sz="2500" dirty="0"/>
          </a:p>
        </p:txBody>
      </p:sp>
    </p:spTree>
  </p:cSld>
  <p:clrMapOvr>
    <a:masterClrMapping/>
  </p:clrMapOvr>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3215</TotalTime>
  <Words>2126</Words>
  <Application>Microsoft Office PowerPoint</Application>
  <PresentationFormat>A4 Paper (210x297 mm)‎</PresentationFormat>
  <Paragraphs>98</Paragraphs>
  <Slides>19</Slides>
  <Notes>0</Notes>
  <HiddenSlides>0</HiddenSlides>
  <MMClips>0</MMClips>
  <ScaleCrop>false</ScaleCrop>
  <HeadingPairs>
    <vt:vector size="4" baseType="variant">
      <vt:variant>
        <vt:lpstr>سمة</vt:lpstr>
      </vt:variant>
      <vt:variant>
        <vt:i4>1</vt:i4>
      </vt:variant>
      <vt:variant>
        <vt:lpstr>عناوين الشرائح</vt:lpstr>
      </vt:variant>
      <vt:variant>
        <vt:i4>19</vt:i4>
      </vt:variant>
    </vt:vector>
  </HeadingPairs>
  <TitlesOfParts>
    <vt:vector size="20" baseType="lpstr">
      <vt:lpstr>Office Theme</vt:lpstr>
      <vt:lpstr>الشريحة 1</vt:lpstr>
      <vt:lpstr>عنوان المحاضرة</vt:lpstr>
      <vt:lpstr>عناصر المحاضرة</vt:lpstr>
      <vt:lpstr>الشريحة 4</vt:lpstr>
      <vt:lpstr>أولا: المذهب العقلي (Rationalism):</vt:lpstr>
      <vt:lpstr>الشريحة 6</vt:lpstr>
      <vt:lpstr>الشريحة 7</vt:lpstr>
      <vt:lpstr>الشريحة 8</vt:lpstr>
      <vt:lpstr>الشريحة 9</vt:lpstr>
      <vt:lpstr>ثانيا: المذهب التجريبي (Empiricism)</vt:lpstr>
      <vt:lpstr>الشريحة 11</vt:lpstr>
      <vt:lpstr>الشريحة 12</vt:lpstr>
      <vt:lpstr>ثالثا: المذهب الحدسي (Intuitionism):</vt:lpstr>
      <vt:lpstr>الشريحة 14</vt:lpstr>
      <vt:lpstr>الشريحة 15</vt:lpstr>
      <vt:lpstr>المذهب البراغماتي:(Pragmatism)</vt:lpstr>
      <vt:lpstr>موقع الوحي من مصادر المعرفة</vt:lpstr>
      <vt:lpstr>الشريحة 18</vt:lpstr>
      <vt:lpstr>الشريحة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nader darawsheh</dc:creator>
  <cp:lastModifiedBy>blahcene</cp:lastModifiedBy>
  <cp:revision>327</cp:revision>
  <dcterms:created xsi:type="dcterms:W3CDTF">2009-10-14T19:14:34Z</dcterms:created>
  <dcterms:modified xsi:type="dcterms:W3CDTF">2012-02-14T11:49:00Z</dcterms:modified>
</cp:coreProperties>
</file>