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85" r:id="rId2"/>
    <p:sldId id="391" r:id="rId3"/>
    <p:sldId id="397" r:id="rId4"/>
    <p:sldId id="398" r:id="rId5"/>
    <p:sldId id="422" r:id="rId6"/>
    <p:sldId id="423" r:id="rId7"/>
    <p:sldId id="399" r:id="rId8"/>
    <p:sldId id="424" r:id="rId9"/>
    <p:sldId id="425" r:id="rId10"/>
    <p:sldId id="426" r:id="rId11"/>
    <p:sldId id="400" r:id="rId12"/>
    <p:sldId id="427" r:id="rId13"/>
    <p:sldId id="402" r:id="rId14"/>
    <p:sldId id="408" r:id="rId15"/>
    <p:sldId id="407" r:id="rId16"/>
    <p:sldId id="406" r:id="rId17"/>
    <p:sldId id="405" r:id="rId18"/>
    <p:sldId id="409" r:id="rId19"/>
    <p:sldId id="410" r:id="rId20"/>
    <p:sldId id="394" r:id="rId21"/>
    <p:sldId id="412" r:id="rId22"/>
    <p:sldId id="416" r:id="rId23"/>
    <p:sldId id="418" r:id="rId24"/>
    <p:sldId id="429" r:id="rId25"/>
    <p:sldId id="428" r:id="rId26"/>
    <p:sldId id="417" r:id="rId27"/>
    <p:sldId id="420" r:id="rId28"/>
    <p:sldId id="421" r:id="rId29"/>
    <p:sldId id="430" r:id="rId30"/>
    <p:sldId id="395" r:id="rId31"/>
    <p:sldId id="396" r:id="rId32"/>
    <p:sldId id="433" r:id="rId33"/>
    <p:sldId id="431" r:id="rId34"/>
    <p:sldId id="432" r:id="rId35"/>
    <p:sldId id="434" r:id="rId36"/>
    <p:sldId id="436" r:id="rId37"/>
    <p:sldId id="435" r:id="rId38"/>
    <p:sldId id="43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444" autoAdjust="0"/>
  </p:normalViewPr>
  <p:slideViewPr>
    <p:cSldViewPr snapToGrid="0">
      <p:cViewPr varScale="1">
        <p:scale>
          <a:sx n="73" d="100"/>
          <a:sy n="73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8388" y="1980201"/>
            <a:ext cx="717132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4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Gases</a:t>
            </a:r>
            <a:endParaRPr lang="en-US" altLang="en-US" sz="80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7794" y="85141"/>
            <a:ext cx="3668096" cy="5353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Pressure of a Gas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614" y="635926"/>
            <a:ext cx="34708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Atmospheric Pressure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615" y="1113031"/>
            <a:ext cx="8019436" cy="5669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0464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4" y="85141"/>
            <a:ext cx="3668096" cy="5353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Pressure of a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Gas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7"/>
          <a:stretch/>
        </p:blipFill>
        <p:spPr bwMode="auto">
          <a:xfrm>
            <a:off x="605918" y="2407324"/>
            <a:ext cx="430785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17" y="2407324"/>
            <a:ext cx="399573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60265" y="1882258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closed-tube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389077" y="1871310"/>
            <a:ext cx="1785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open-tube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446" y="566415"/>
            <a:ext cx="8530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A </a:t>
            </a:r>
            <a:r>
              <a:rPr lang="en-US" sz="2400" b="1" i="1" dirty="0">
                <a:solidFill>
                  <a:srgbClr val="FF0000"/>
                </a:solidFill>
                <a:latin typeface="TimesLTStd-BoldItalic"/>
              </a:rPr>
              <a:t>manometer</a:t>
            </a:r>
            <a:r>
              <a:rPr lang="en-US" sz="2400" b="1" i="1" dirty="0">
                <a:latin typeface="TimesLTStd-BoldItalic"/>
              </a:rPr>
              <a:t> </a:t>
            </a:r>
            <a:r>
              <a:rPr lang="en-US" sz="2400" dirty="0">
                <a:latin typeface="TimesLTStd-Roman"/>
              </a:rPr>
              <a:t>is </a:t>
            </a:r>
            <a:r>
              <a:rPr lang="en-US" sz="2400" i="1" dirty="0">
                <a:latin typeface="TimesLTStd-Italic"/>
              </a:rPr>
              <a:t>a device used to measure the pressure of gases other than </a:t>
            </a:r>
            <a:r>
              <a:rPr lang="en-US" sz="2400" i="1" dirty="0" smtClean="0">
                <a:latin typeface="TimesLTStd-Italic"/>
              </a:rPr>
              <a:t>the atmosphere</a:t>
            </a:r>
            <a:r>
              <a:rPr lang="en-US" sz="2400" i="1" dirty="0">
                <a:latin typeface="TimesLTStd-Italic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1733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845" y="710941"/>
            <a:ext cx="7217229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Pressure-Volume Relationship: Boyle’s Law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37654" y="1165110"/>
            <a:ext cx="84725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LTStd-BoldItalic"/>
              </a:rPr>
              <a:t>Boyle’s law</a:t>
            </a:r>
            <a:r>
              <a:rPr lang="en-US" sz="2400" b="1" i="1" dirty="0">
                <a:latin typeface="TimesLTStd-BoldItalic"/>
              </a:rPr>
              <a:t>, </a:t>
            </a:r>
            <a:r>
              <a:rPr lang="en-US" sz="2400" dirty="0" smtClean="0">
                <a:latin typeface="TimesLTStd-Roman"/>
              </a:rPr>
              <a:t>states </a:t>
            </a:r>
            <a:r>
              <a:rPr lang="en-US" sz="2400" dirty="0">
                <a:latin typeface="TimesLTStd-Roman"/>
              </a:rPr>
              <a:t>that </a:t>
            </a:r>
            <a:r>
              <a:rPr lang="en-US" sz="2000" i="1" dirty="0" smtClean="0">
                <a:latin typeface="TimesLTStd-Italic"/>
              </a:rPr>
              <a:t>the pressure </a:t>
            </a:r>
            <a:r>
              <a:rPr lang="en-US" sz="2000" i="1" dirty="0">
                <a:latin typeface="TimesLTStd-Italic"/>
              </a:rPr>
              <a:t>of a </a:t>
            </a:r>
            <a:r>
              <a:rPr lang="en-US" sz="2000" i="1" dirty="0" smtClean="0">
                <a:latin typeface="TimesLTStd-Italic"/>
              </a:rPr>
              <a:t>fixed </a:t>
            </a:r>
            <a:r>
              <a:rPr lang="en-US" sz="2000" i="1" dirty="0">
                <a:latin typeface="TimesLTStd-Italic"/>
              </a:rPr>
              <a:t>amount of gas at </a:t>
            </a:r>
            <a:r>
              <a:rPr lang="en-US" sz="2000" i="1" dirty="0" smtClean="0">
                <a:latin typeface="TimesLTStd-Italic"/>
              </a:rPr>
              <a:t>a constant </a:t>
            </a:r>
            <a:r>
              <a:rPr lang="en-US" sz="2000" i="1" dirty="0">
                <a:latin typeface="TimesLTStd-Italic"/>
              </a:rPr>
              <a:t>temperature is inversely </a:t>
            </a:r>
            <a:r>
              <a:rPr lang="en-US" sz="2000" i="1" dirty="0" smtClean="0">
                <a:latin typeface="TimesLTStd-Italic"/>
              </a:rPr>
              <a:t>proportional to </a:t>
            </a:r>
            <a:r>
              <a:rPr lang="en-US" sz="2000" i="1" dirty="0">
                <a:latin typeface="TimesLTStd-Italic"/>
              </a:rPr>
              <a:t>the volume of the gas.</a:t>
            </a:r>
            <a:endParaRPr lang="en-US" sz="20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75154" y="5644844"/>
            <a:ext cx="1043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1/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86084" y="5980570"/>
            <a:ext cx="2055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constant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07170" y="6326620"/>
            <a:ext cx="2077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113110" y="6044954"/>
            <a:ext cx="29033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temperature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amount of gas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9" t="1841"/>
          <a:stretch/>
        </p:blipFill>
        <p:spPr bwMode="auto">
          <a:xfrm>
            <a:off x="690648" y="2161636"/>
            <a:ext cx="7774084" cy="340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</p:spTree>
    <p:extLst>
      <p:ext uri="{BB962C8B-B14F-4D97-AF65-F5344CB8AC3E}">
        <p14:creationId xmlns="" xmlns:p14="http://schemas.microsoft.com/office/powerpoint/2010/main" val="31463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77334" y="6260492"/>
            <a:ext cx="267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As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(h) increases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65059" y="6258905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decreases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81397" y="656976"/>
            <a:ext cx="7430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Apparatus for Studying the Relationship Between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Pressure and Volume of a Gas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9" y="1740000"/>
            <a:ext cx="1809246" cy="42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9" y="1803296"/>
            <a:ext cx="2141556" cy="417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9" y="1829102"/>
            <a:ext cx="1981995" cy="430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</p:spTree>
    <p:extLst>
      <p:ext uri="{BB962C8B-B14F-4D97-AF65-F5344CB8AC3E}">
        <p14:creationId xmlns="" xmlns:p14="http://schemas.microsoft.com/office/powerpoint/2010/main" val="35849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4389" y="685185"/>
            <a:ext cx="82818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chlorine gas occupies a volume of 946 mL at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lang="en-US" altLang="en-US" kern="0" dirty="0">
                <a:solidFill>
                  <a:srgbClr val="3333CC"/>
                </a:solidFill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pressure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of 726 mmHg.  What is the pressure of the gas (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in</a:t>
            </a:r>
            <a:r>
              <a:rPr lang="en-US" altLang="en-US" kern="0" dirty="0">
                <a:solidFill>
                  <a:srgbClr val="3333CC"/>
                </a:solidFill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mmHg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 if the volume is reduced at constant temperature to 154 mL?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3382" y="3092252"/>
            <a:ext cx="2824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58295" y="3708202"/>
            <a:ext cx="2703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726 mmHg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58295" y="4381302"/>
            <a:ext cx="2149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946 mL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99982" y="3709789"/>
            <a:ext cx="1158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?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99982" y="4382889"/>
            <a:ext cx="214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154 mL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9382" y="5595739"/>
            <a:ext cx="960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278857" y="5340152"/>
            <a:ext cx="1301750" cy="1052512"/>
            <a:chOff x="1536" y="2928"/>
            <a:chExt cx="820" cy="663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536" y="2928"/>
              <a:ext cx="8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x 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586" y="3259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771" y="3264"/>
              <a:ext cx="3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2525045" y="5403652"/>
            <a:ext cx="3895725" cy="925512"/>
            <a:chOff x="2049" y="2896"/>
            <a:chExt cx="2454" cy="583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304" y="2896"/>
              <a:ext cx="21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726 mmHg x 946 mL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348" y="3188"/>
              <a:ext cx="2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972" y="3152"/>
              <a:ext cx="8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154 mL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049" y="301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441407" y="5595739"/>
            <a:ext cx="243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4460 mmHg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5825457" y="5606852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4745957" y="6000552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423570" y="2506464"/>
            <a:ext cx="278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 x V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constant</a:t>
            </a: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</p:spTree>
    <p:extLst>
      <p:ext uri="{BB962C8B-B14F-4D97-AF65-F5344CB8AC3E}">
        <p14:creationId xmlns="" xmlns:p14="http://schemas.microsoft.com/office/powerpoint/2010/main" val="25146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9" grpId="0" autoUpdateAnimBg="0"/>
      <p:bldP spid="20" grpId="0" animBg="1"/>
      <p:bldP spid="21" grpId="0" animBg="1"/>
      <p:bldP spid="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6319" y="6338887"/>
            <a:ext cx="2538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As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increases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88131" y="6338887"/>
            <a:ext cx="2044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increases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85" y="2283756"/>
            <a:ext cx="2391709" cy="40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7" y="2287317"/>
            <a:ext cx="1478785" cy="4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4483" y="1617617"/>
            <a:ext cx="8878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Variation in Gas Volume with Temperature at Constant Pressure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9168" y="625513"/>
            <a:ext cx="5952809" cy="83099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Temperature-Volume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Relationship: Charles’s </a:t>
            </a:r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and Gay-Lussac’s Law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276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0" y="2338153"/>
            <a:ext cx="5138051" cy="346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04163" y="3391325"/>
            <a:ext cx="2608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Variation of Gas Volume with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Temperature</a:t>
            </a:r>
            <a:r>
              <a:rPr kumimoji="0" lang="en-US" alt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at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Pressure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23196" y="5798861"/>
            <a:ext cx="8162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10848" y="6123230"/>
            <a:ext cx="2040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constant x 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81567" y="6457890"/>
            <a:ext cx="1699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000" b="0" i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19853" y="6396335"/>
            <a:ext cx="2526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(K) = </a:t>
            </a: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C) + 273.15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49087" y="6134725"/>
            <a:ext cx="3729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Temperature 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must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be</a:t>
            </a: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Kelvin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168" y="625513"/>
            <a:ext cx="5952809" cy="83099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Temperature-Volume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Relationship: Charles’s </a:t>
            </a:r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and Gay-Lussac’s Law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41509" y="1371305"/>
            <a:ext cx="88370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Charles’s law</a:t>
            </a:r>
            <a:r>
              <a:rPr lang="en-US" sz="2000" b="1" i="1" dirty="0">
                <a:latin typeface="TimesLTStd-BoldItalic"/>
              </a:rPr>
              <a:t>, </a:t>
            </a:r>
            <a:r>
              <a:rPr lang="en-US" sz="2000" dirty="0" smtClean="0">
                <a:latin typeface="TimesLTStd-Roman"/>
              </a:rPr>
              <a:t>states </a:t>
            </a:r>
            <a:r>
              <a:rPr lang="en-US" sz="2000" dirty="0">
                <a:latin typeface="TimesLTStd-Roman"/>
              </a:rPr>
              <a:t>that </a:t>
            </a:r>
            <a:r>
              <a:rPr lang="en-US" i="1" dirty="0">
                <a:latin typeface="TimesLTStd-Italic"/>
              </a:rPr>
              <a:t>the volume of a </a:t>
            </a:r>
            <a:r>
              <a:rPr lang="en-US" i="1" dirty="0" smtClean="0">
                <a:latin typeface="TimesLTStd-Italic"/>
              </a:rPr>
              <a:t>fixed amount </a:t>
            </a:r>
            <a:r>
              <a:rPr lang="en-US" i="1" dirty="0">
                <a:latin typeface="TimesLTStd-Italic"/>
              </a:rPr>
              <a:t>of gas maintained at constant pressure is directly proportional to the </a:t>
            </a:r>
            <a:r>
              <a:rPr lang="en-US" i="1" dirty="0" smtClean="0">
                <a:latin typeface="TimesLTStd-Italic"/>
              </a:rPr>
              <a:t>absolute temperature </a:t>
            </a:r>
            <a:r>
              <a:rPr lang="en-US" i="1" dirty="0">
                <a:latin typeface="TimesLTStd-Italic"/>
              </a:rPr>
              <a:t>of the gas.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47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0518" y="760542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carbon monoxide gas occupies 3.20 L at 125 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C.  At what temperature will the gas occupy a volume of 1.54 L if the pressure remains constant?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2143" y="2982503"/>
            <a:ext cx="1951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3.20 L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02143" y="3655603"/>
            <a:ext cx="2366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398.15 K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48605" y="2984091"/>
            <a:ext cx="1951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1.54 L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58130" y="3657191"/>
            <a:ext cx="1139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?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44880" y="5532028"/>
            <a:ext cx="941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833880" y="5276441"/>
            <a:ext cx="1282700" cy="1052512"/>
            <a:chOff x="1542" y="2928"/>
            <a:chExt cx="808" cy="663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542" y="2928"/>
              <a:ext cx="8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x 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586" y="3259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771" y="3264"/>
              <a:ext cx="3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070543" y="5339941"/>
            <a:ext cx="3827462" cy="925512"/>
            <a:chOff x="2049" y="2896"/>
            <a:chExt cx="2411" cy="583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470" y="2896"/>
              <a:ext cx="18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1.54 L x 398.15 K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348" y="3188"/>
              <a:ext cx="2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035" y="3152"/>
              <a:ext cx="7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3.20 L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049" y="301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931343" y="5532028"/>
            <a:ext cx="1420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192 K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4465955" y="5543141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5380355" y="5936841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570605" y="2214153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764280" y="3509553"/>
            <a:ext cx="6096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910080" y="4362041"/>
            <a:ext cx="6164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125 (</a:t>
            </a:r>
            <a:r>
              <a:rPr kumimoji="0" lang="en-US" altLang="en-US" sz="28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C) + 273.15 (K) = 398.15 K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</p:spTree>
    <p:extLst>
      <p:ext uri="{BB962C8B-B14F-4D97-AF65-F5344CB8AC3E}">
        <p14:creationId xmlns="" xmlns:p14="http://schemas.microsoft.com/office/powerpoint/2010/main" val="25616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18" grpId="0" autoUpdateAnimBg="0"/>
      <p:bldP spid="19" grpId="0" animBg="1"/>
      <p:bldP spid="20" grpId="0" animBg="1"/>
      <p:bldP spid="21" grpId="0" autoUpdateAnimBg="0"/>
      <p:bldP spid="22" grpId="0" animBg="1"/>
      <p:bldP spid="2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70" y="679806"/>
            <a:ext cx="756992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Volume-Amount Relationship: Avogadro’s Law</a:t>
            </a:r>
            <a:endParaRPr lang="en-US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60215" y="2242435"/>
            <a:ext cx="2949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number of moles (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78755" y="2667593"/>
            <a:ext cx="2026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constant x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78755" y="3104855"/>
            <a:ext cx="1859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 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 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24918" y="2396969"/>
            <a:ext cx="26613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temperature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pressure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0" y="3608819"/>
            <a:ext cx="8340636" cy="299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729" y="1107205"/>
            <a:ext cx="8706395" cy="924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Avogadro’s law</a:t>
            </a:r>
            <a:r>
              <a:rPr lang="en-US" b="1" i="1" dirty="0">
                <a:latin typeface="TimesLTStd-BoldItalic"/>
              </a:rPr>
              <a:t>, </a:t>
            </a:r>
            <a:r>
              <a:rPr lang="en-US" dirty="0" smtClean="0">
                <a:latin typeface="TimesLTStd-Roman"/>
              </a:rPr>
              <a:t>states </a:t>
            </a:r>
            <a:r>
              <a:rPr lang="en-US" dirty="0">
                <a:latin typeface="TimesLTStd-Roman"/>
              </a:rPr>
              <a:t>that </a:t>
            </a:r>
            <a:r>
              <a:rPr lang="en-US" i="1" dirty="0" smtClean="0">
                <a:latin typeface="TimesLTStd-Italic"/>
              </a:rPr>
              <a:t>at constant </a:t>
            </a:r>
            <a:r>
              <a:rPr lang="en-US" i="1" dirty="0">
                <a:latin typeface="TimesLTStd-Italic"/>
              </a:rPr>
              <a:t>pressure and temperature, the volume of a gas is directly proportional to </a:t>
            </a:r>
            <a:r>
              <a:rPr lang="en-US" i="1" dirty="0" smtClean="0">
                <a:latin typeface="TimesLTStd-Italic"/>
              </a:rPr>
              <a:t>the number </a:t>
            </a:r>
            <a:r>
              <a:rPr lang="en-US" i="1" dirty="0">
                <a:latin typeface="TimesLTStd-Italic"/>
              </a:rPr>
              <a:t>of moles of the gas present.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82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7401" y="1388504"/>
            <a:ext cx="85235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Ammonia burns in oxygen to form nitric oxide (NO) and water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vapor.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many volumes of NO are obtained from one volume of ammonia at the same temperature and pressure?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902958" y="3354977"/>
            <a:ext cx="5033962" cy="519113"/>
            <a:chOff x="1281" y="1344"/>
            <a:chExt cx="3171" cy="327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281" y="1344"/>
              <a:ext cx="31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4NH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+ 5O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 4NO + 6H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592" y="1536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141083" y="4283665"/>
            <a:ext cx="4589462" cy="519112"/>
            <a:chOff x="1439" y="1913"/>
            <a:chExt cx="2891" cy="327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439" y="1913"/>
              <a:ext cx="28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mole NH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1 mole NO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688" y="2077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795133" y="5007565"/>
            <a:ext cx="3308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At constant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and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1783895" y="5731465"/>
            <a:ext cx="5341938" cy="519112"/>
            <a:chOff x="1205" y="1913"/>
            <a:chExt cx="3365" cy="327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205" y="1913"/>
              <a:ext cx="33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volume NH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1 volume NO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688" y="2077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970" y="679806"/>
            <a:ext cx="756992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Volume-Amount Relationship: Avogadro’s Law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256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852" y="104736"/>
            <a:ext cx="6528862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Substances That Exist as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7313" y="841714"/>
            <a:ext cx="8969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charset="0"/>
              </a:rPr>
              <a:t>Elements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that exist as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charset="0"/>
              </a:rPr>
              <a:t>gases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at 25</a:t>
            </a:r>
            <a:r>
              <a:rPr kumimoji="0" lang="en-US" alt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and 1 atmosphere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7" y="1360827"/>
            <a:ext cx="7875001" cy="32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314" y="4821387"/>
            <a:ext cx="8969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compounds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exist as gases at 25°C and 1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atm.</a:t>
            </a:r>
          </a:p>
          <a:p>
            <a:pPr marL="288925"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because electrostatic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forces between cations and anions.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314" y="5693079"/>
            <a:ext cx="8969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compounds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more varied.</a:t>
            </a:r>
          </a:p>
          <a:p>
            <a:pPr marL="344488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Gases; CO, CO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methane).</a:t>
            </a:r>
          </a:p>
          <a:p>
            <a:pPr marL="344488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majority 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liquids or solids at room temperature.</a:t>
            </a:r>
          </a:p>
        </p:txBody>
      </p:sp>
    </p:spTree>
    <p:extLst>
      <p:ext uri="{BB962C8B-B14F-4D97-AF65-F5344CB8AC3E}">
        <p14:creationId xmlns="" xmlns:p14="http://schemas.microsoft.com/office/powerpoint/2010/main" val="5171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40881" y="55611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6837" y="1709059"/>
            <a:ext cx="6778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Charles’ law: 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 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(at constant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and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6837" y="2409147"/>
            <a:ext cx="7332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Avogadro’s law:  V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 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 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(at constant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and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66837" y="794659"/>
            <a:ext cx="6816725" cy="911225"/>
            <a:chOff x="422" y="816"/>
            <a:chExt cx="4294" cy="57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22" y="902"/>
              <a:ext cx="42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Boyle’s law:  P 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a        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(at constant </a:t>
              </a:r>
              <a:r>
                <a:rPr kumimoji="0" lang="en-US" alt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and </a:t>
              </a:r>
              <a:r>
                <a:rPr kumimoji="0" lang="en-US" alt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208" y="816"/>
              <a:ext cx="265" cy="574"/>
              <a:chOff x="1208" y="3209"/>
              <a:chExt cx="265" cy="574"/>
            </a:xfrm>
          </p:grpSpPr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220" y="3209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220" y="3496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1208" y="34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</p:grp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441437" y="3156859"/>
            <a:ext cx="1387475" cy="1052513"/>
            <a:chOff x="2352" y="2256"/>
            <a:chExt cx="874" cy="663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352" y="2398"/>
              <a:ext cx="5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a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2848" y="2256"/>
              <a:ext cx="378" cy="663"/>
              <a:chOff x="3119" y="2777"/>
              <a:chExt cx="378" cy="663"/>
            </a:xfrm>
          </p:grpSpPr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3119" y="2777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nT</a:t>
                </a: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3140" y="31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3176" y="3113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</p:grp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441437" y="4085547"/>
            <a:ext cx="4370388" cy="1052512"/>
            <a:chOff x="2383" y="2984"/>
            <a:chExt cx="2753" cy="663"/>
          </a:xfrm>
        </p:grpSpPr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383" y="3129"/>
              <a:ext cx="2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constant x        = 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</a:t>
              </a:r>
            </a:p>
          </p:txBody>
        </p:sp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4758" y="2984"/>
              <a:ext cx="378" cy="663"/>
              <a:chOff x="3119" y="2777"/>
              <a:chExt cx="378" cy="663"/>
            </a:xfrm>
          </p:grpSpPr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3119" y="2777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nT</a:t>
                </a:r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3140" y="31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3176" y="3113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3896" y="2984"/>
              <a:ext cx="378" cy="663"/>
              <a:chOff x="3119" y="2777"/>
              <a:chExt cx="378" cy="663"/>
            </a:xfrm>
          </p:grpSpPr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3119" y="2777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nT</a:t>
                </a:r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3140" y="31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3176" y="3113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401581" y="4260195"/>
            <a:ext cx="3687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is the </a:t>
            </a: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gas constant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659300" y="5355547"/>
            <a:ext cx="2157412" cy="757237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tIns="137160" rIns="27432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nRT</a:t>
            </a:r>
          </a:p>
        </p:txBody>
      </p:sp>
    </p:spTree>
    <p:extLst>
      <p:ext uri="{BB962C8B-B14F-4D97-AF65-F5344CB8AC3E}">
        <p14:creationId xmlns="" xmlns:p14="http://schemas.microsoft.com/office/powerpoint/2010/main" val="5295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30" grpId="0" autoUpdateAnimBg="0"/>
      <p:bldP spid="3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0222" y="550741"/>
            <a:ext cx="8941526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/>
              <a:t>The conditions 0 </a:t>
            </a:r>
            <a:r>
              <a:rPr lang="en-US" altLang="en-US" baseline="30000" dirty="0"/>
              <a:t>0</a:t>
            </a:r>
            <a:r>
              <a:rPr lang="en-US" altLang="en-US" dirty="0"/>
              <a:t>C (273.15 K</a:t>
            </a:r>
            <a:r>
              <a:rPr lang="en-US" altLang="en-US" dirty="0" smtClean="0"/>
              <a:t>) and </a:t>
            </a:r>
            <a:r>
              <a:rPr lang="en-US" altLang="en-US" dirty="0"/>
              <a:t>1 </a:t>
            </a:r>
            <a:r>
              <a:rPr lang="en-US" altLang="en-US" dirty="0" err="1"/>
              <a:t>atm</a:t>
            </a:r>
            <a:r>
              <a:rPr lang="en-US" altLang="en-US" dirty="0"/>
              <a:t> are called </a:t>
            </a:r>
            <a:r>
              <a:rPr lang="en-US" altLang="en-US" b="1" dirty="0" smtClean="0"/>
              <a:t>standard temperature </a:t>
            </a:r>
            <a:r>
              <a:rPr lang="en-US" altLang="en-US" b="1" dirty="0"/>
              <a:t>and pressure (STP).</a:t>
            </a:r>
            <a:endParaRPr lang="en-US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1387" y="3061861"/>
            <a:ext cx="1735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 dirty="0"/>
              <a:t>PV = </a:t>
            </a:r>
            <a:r>
              <a:rPr lang="en-US" altLang="en-US" sz="2800" i="1" dirty="0" err="1"/>
              <a:t>nRT</a:t>
            </a:r>
            <a:endParaRPr lang="en-US" altLang="en-US" sz="2800" i="1" dirty="0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540068" y="3682172"/>
            <a:ext cx="1463675" cy="987425"/>
            <a:chOff x="2342" y="1776"/>
            <a:chExt cx="922" cy="62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342" y="1913"/>
              <a:ext cx="5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800" i="1"/>
                <a:t>R = </a:t>
              </a:r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50" y="1776"/>
              <a:ext cx="414" cy="622"/>
              <a:chOff x="3202" y="2873"/>
              <a:chExt cx="414" cy="622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3202" y="2873"/>
                <a:ext cx="41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/>
                  <a:t>PV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3220" y="3168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/>
                  <a:t>nT</a:t>
                </a: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3217" y="31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021206" y="3667884"/>
            <a:ext cx="3319462" cy="1027113"/>
            <a:chOff x="1557" y="2913"/>
            <a:chExt cx="2091" cy="647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557" y="3065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/>
                <a:t>=</a:t>
              </a: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1785" y="2913"/>
              <a:ext cx="1863" cy="647"/>
              <a:chOff x="2112" y="2873"/>
              <a:chExt cx="1863" cy="647"/>
            </a:xfrm>
          </p:grpSpPr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2149" y="2873"/>
                <a:ext cx="178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/>
                  <a:t>(1 atm)(22.414L)</a:t>
                </a: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2112" y="3193"/>
                <a:ext cx="186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/>
                  <a:t>(1 mol)(273.15 K)</a:t>
                </a: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179" y="3197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49593" y="4839988"/>
            <a:ext cx="5210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i="1" dirty="0"/>
              <a:t>R</a:t>
            </a:r>
            <a:r>
              <a:rPr lang="en-US" altLang="en-US" sz="2800" dirty="0"/>
              <a:t> = 0.082057 L </a:t>
            </a:r>
            <a:r>
              <a:rPr lang="en-US" altLang="en-US" sz="2800" dirty="0">
                <a:cs typeface="Arial" charset="0"/>
              </a:rPr>
              <a:t>• </a:t>
            </a:r>
            <a:r>
              <a:rPr lang="en-US" altLang="en-US" sz="2800" dirty="0" err="1">
                <a:cs typeface="Arial" charset="0"/>
              </a:rPr>
              <a:t>atm</a:t>
            </a:r>
            <a:r>
              <a:rPr lang="en-US" altLang="en-US" sz="2800" dirty="0">
                <a:cs typeface="Arial" charset="0"/>
              </a:rPr>
              <a:t> / (</a:t>
            </a:r>
            <a:r>
              <a:rPr lang="en-US" altLang="en-US" sz="2800" dirty="0" err="1">
                <a:cs typeface="Arial" charset="0"/>
              </a:rPr>
              <a:t>mol</a:t>
            </a:r>
            <a:r>
              <a:rPr lang="en-US" altLang="en-US" sz="2800" dirty="0">
                <a:cs typeface="Arial" charset="0"/>
              </a:rPr>
              <a:t> • K)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97894" y="2072106"/>
            <a:ext cx="55618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/>
              <a:t>Experiments show that at STP, 1 mole of an ideal gas occupies 22.414 L.</a:t>
            </a:r>
          </a:p>
        </p:txBody>
      </p:sp>
      <p:pic>
        <p:nvPicPr>
          <p:cNvPr id="20" name="Picture 21" descr="cha56011_05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49" t="7936" r="7640" b="4445"/>
          <a:stretch/>
        </p:blipFill>
        <p:spPr bwMode="auto">
          <a:xfrm>
            <a:off x="5805806" y="2347493"/>
            <a:ext cx="3246397" cy="24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444" y="5778957"/>
            <a:ext cx="864108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LTStd-Roman"/>
              </a:rPr>
              <a:t>An </a:t>
            </a:r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ideal gas </a:t>
            </a:r>
            <a:r>
              <a:rPr lang="en-US" sz="2000" dirty="0">
                <a:latin typeface="TimesLTStd-Roman"/>
              </a:rPr>
              <a:t>is </a:t>
            </a:r>
            <a:r>
              <a:rPr lang="en-US" sz="2000" i="1" dirty="0">
                <a:latin typeface="TimesLTStd-Italic"/>
              </a:rPr>
              <a:t>a hypothetical gas whose </a:t>
            </a:r>
            <a:r>
              <a:rPr lang="en-US" sz="2000" i="1" dirty="0" smtClean="0">
                <a:latin typeface="TimesLTStd-Italic"/>
              </a:rPr>
              <a:t>pressure-volume-temperature behavior </a:t>
            </a:r>
            <a:r>
              <a:rPr lang="en-US" sz="2000" i="1" dirty="0">
                <a:latin typeface="TimesLTStd-Italic"/>
              </a:rPr>
              <a:t>can be completely accounted for by the ideal gas equation.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4630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18" grpId="0" autoUpdateAnimBg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7653" y="882453"/>
            <a:ext cx="8054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What is the volume (in liters) occupied by 49.8 g of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HCl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at STP?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4606" y="2566851"/>
            <a:ext cx="1735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PV = nRT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31144" y="3012939"/>
            <a:ext cx="1554162" cy="925512"/>
            <a:chOff x="653" y="1416"/>
            <a:chExt cx="979" cy="583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53" y="1529"/>
              <a:ext cx="5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 = </a:t>
              </a: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092" y="1416"/>
              <a:ext cx="540" cy="583"/>
              <a:chOff x="1219" y="3209"/>
              <a:chExt cx="540" cy="583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219" y="3209"/>
                <a:ext cx="5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nRT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356" y="3465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273" y="3501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76006" y="1652451"/>
            <a:ext cx="287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0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= 273.15 K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976006" y="2273164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 = 1 atm</a:t>
            </a:r>
          </a:p>
        </p:txBody>
      </p: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3976006" y="2795451"/>
            <a:ext cx="5029200" cy="849313"/>
            <a:chOff x="2448" y="1440"/>
            <a:chExt cx="3168" cy="535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448" y="1544"/>
              <a:ext cx="1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49.8 g x 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3507" y="1440"/>
              <a:ext cx="1131" cy="535"/>
              <a:chOff x="3507" y="1440"/>
              <a:chExt cx="1131" cy="535"/>
            </a:xfrm>
          </p:grpSpPr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3592" y="144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HCl</a:t>
                </a:r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3507" y="1687"/>
                <a:ext cx="11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36.45 g HCl</a:t>
                </a: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3600" y="1695"/>
                <a:ext cx="9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598" y="1544"/>
              <a:ext cx="10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1.37 mol</a:t>
              </a:r>
            </a:p>
          </p:txBody>
        </p:sp>
      </p:grpSp>
      <p:grpSp>
        <p:nvGrpSpPr>
          <p:cNvPr id="21" name="Group 44"/>
          <p:cNvGrpSpPr>
            <a:grpSpLocks/>
          </p:cNvGrpSpPr>
          <p:nvPr/>
        </p:nvGrpSpPr>
        <p:grpSpPr bwMode="auto">
          <a:xfrm>
            <a:off x="648606" y="4051164"/>
            <a:ext cx="6470650" cy="1258887"/>
            <a:chOff x="352" y="2231"/>
            <a:chExt cx="4076" cy="793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52" y="2528"/>
              <a:ext cx="4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3" name="Group 43"/>
            <p:cNvGrpSpPr>
              <a:grpSpLocks/>
            </p:cNvGrpSpPr>
            <p:nvPr/>
          </p:nvGrpSpPr>
          <p:grpSpPr bwMode="auto">
            <a:xfrm>
              <a:off x="828" y="2231"/>
              <a:ext cx="3600" cy="793"/>
              <a:chOff x="828" y="2231"/>
              <a:chExt cx="3600" cy="793"/>
            </a:xfrm>
          </p:grpSpPr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2290" y="2697"/>
                <a:ext cx="67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atm</a:t>
                </a:r>
              </a:p>
            </p:txBody>
          </p:sp>
          <p:grpSp>
            <p:nvGrpSpPr>
              <p:cNvPr id="25" name="Group 42"/>
              <p:cNvGrpSpPr>
                <a:grpSpLocks/>
              </p:cNvGrpSpPr>
              <p:nvPr/>
            </p:nvGrpSpPr>
            <p:grpSpPr bwMode="auto">
              <a:xfrm>
                <a:off x="832" y="2231"/>
                <a:ext cx="3592" cy="458"/>
                <a:chOff x="832" y="2231"/>
                <a:chExt cx="3592" cy="458"/>
              </a:xfrm>
            </p:grpSpPr>
            <p:sp>
              <p:nvSpPr>
                <p:cNvPr id="2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832" y="2265"/>
                  <a:ext cx="359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1.37 mol x 0.0821          x 273.15 K</a:t>
                  </a:r>
                </a:p>
              </p:txBody>
            </p:sp>
            <p:grpSp>
              <p:nvGrpSpPr>
                <p:cNvPr id="28" name="Group 28"/>
                <p:cNvGrpSpPr>
                  <a:grpSpLocks/>
                </p:cNvGrpSpPr>
                <p:nvPr/>
              </p:nvGrpSpPr>
              <p:grpSpPr bwMode="auto">
                <a:xfrm>
                  <a:off x="2704" y="2231"/>
                  <a:ext cx="537" cy="458"/>
                  <a:chOff x="3544" y="3408"/>
                  <a:chExt cx="537" cy="458"/>
                </a:xfrm>
              </p:grpSpPr>
              <p:sp>
                <p:nvSpPr>
                  <p:cNvPr id="2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9" y="3408"/>
                    <a:ext cx="52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L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•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atm</a:t>
                    </a:r>
                  </a:p>
                </p:txBody>
              </p:sp>
              <p:sp>
                <p:nvSpPr>
                  <p:cNvPr id="3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4" y="3616"/>
                    <a:ext cx="53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mol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•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K</a:t>
                    </a:r>
                  </a:p>
                </p:txBody>
              </p:sp>
              <p:sp>
                <p:nvSpPr>
                  <p:cNvPr id="3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597" y="3637"/>
                    <a:ext cx="43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828" y="2693"/>
                <a:ext cx="3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32" name="Line 33"/>
          <p:cNvSpPr>
            <a:spLocks noChangeShapeType="1"/>
          </p:cNvSpPr>
          <p:nvPr/>
        </p:nvSpPr>
        <p:spPr bwMode="auto">
          <a:xfrm flipV="1">
            <a:off x="2223406" y="4243251"/>
            <a:ext cx="685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4433206" y="4548051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V="1">
            <a:off x="4890406" y="4471851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6719206" y="4243251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V="1">
            <a:off x="4661806" y="4167051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 flipV="1">
            <a:off x="4052206" y="5005251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648606" y="5781539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30.7 L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8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12" grpId="0" autoUpdateAnimBg="0"/>
      <p:bldP spid="13" grpId="0" autoUpdateAnimBg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1034" y="711926"/>
            <a:ext cx="89676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Argon is an inert gas used in lightbulbs to retard the vaporization of the filament.  A certain lightbulb containing argon at 1.20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and 18 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 is heated to  85 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 at constant volume.  What is the final pressure of argon in the lightbulb (in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9634" y="2997926"/>
            <a:ext cx="1735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nRT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33559" y="2986814"/>
            <a:ext cx="4083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n, V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and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R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are constant</a:t>
            </a:r>
            <a:endParaRPr kumimoji="0" lang="en-US" altLang="en-US" sz="2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23747" y="3598001"/>
            <a:ext cx="1538287" cy="923925"/>
            <a:chOff x="215" y="1962"/>
            <a:chExt cx="969" cy="582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15" y="1962"/>
              <a:ext cx="403" cy="582"/>
              <a:chOff x="279" y="2633"/>
              <a:chExt cx="403" cy="582"/>
            </a:xfrm>
          </p:grpSpPr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279" y="2633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nR</a:t>
                </a: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348" y="2888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288" y="2928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656" y="1969"/>
              <a:ext cx="528" cy="574"/>
              <a:chOff x="1200" y="2640"/>
              <a:chExt cx="528" cy="574"/>
            </a:xfrm>
          </p:grpSpPr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1200" y="2752"/>
                <a:ext cx="24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11" name="Group 14"/>
              <p:cNvGrpSpPr>
                <a:grpSpLocks/>
              </p:cNvGrpSpPr>
              <p:nvPr/>
            </p:nvGrpSpPr>
            <p:grpSpPr bwMode="auto">
              <a:xfrm>
                <a:off x="1463" y="2640"/>
                <a:ext cx="265" cy="574"/>
                <a:chOff x="2046" y="2633"/>
                <a:chExt cx="265" cy="574"/>
              </a:xfrm>
            </p:grpSpPr>
            <p:sp>
              <p:nvSpPr>
                <p:cNvPr id="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046" y="2633"/>
                  <a:ext cx="26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P</a:t>
                  </a:r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>
                  <a:off x="2059" y="292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052" y="2880"/>
                  <a:ext cx="25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T</a:t>
                  </a:r>
                </a:p>
              </p:txBody>
            </p:sp>
          </p:grpSp>
        </p:grp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830297" y="3786914"/>
            <a:ext cx="1836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constant</a:t>
            </a:r>
          </a:p>
        </p:txBody>
      </p:sp>
      <p:grpSp>
        <p:nvGrpSpPr>
          <p:cNvPr id="19" name="Group 51"/>
          <p:cNvGrpSpPr>
            <a:grpSpLocks/>
          </p:cNvGrpSpPr>
          <p:nvPr/>
        </p:nvGrpSpPr>
        <p:grpSpPr bwMode="auto">
          <a:xfrm>
            <a:off x="352334" y="4664801"/>
            <a:ext cx="1524000" cy="1000125"/>
            <a:chOff x="296" y="2634"/>
            <a:chExt cx="960" cy="630"/>
          </a:xfrm>
        </p:grpSpPr>
        <p:grpSp>
          <p:nvGrpSpPr>
            <p:cNvPr id="20" name="Group 33"/>
            <p:cNvGrpSpPr>
              <a:grpSpLocks/>
            </p:cNvGrpSpPr>
            <p:nvPr/>
          </p:nvGrpSpPr>
          <p:grpSpPr bwMode="auto">
            <a:xfrm>
              <a:off x="296" y="2634"/>
              <a:ext cx="350" cy="622"/>
              <a:chOff x="1344" y="2928"/>
              <a:chExt cx="350" cy="622"/>
            </a:xfrm>
          </p:grpSpPr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3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7" name="Text Box 26"/>
              <p:cNvSpPr txBox="1">
                <a:spLocks noChangeArrowheads="1"/>
              </p:cNvSpPr>
              <p:nvPr/>
            </p:nvSpPr>
            <p:spPr bwMode="auto">
              <a:xfrm>
                <a:off x="1350" y="3223"/>
                <a:ext cx="3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1375" y="3263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1" name="Group 34"/>
            <p:cNvGrpSpPr>
              <a:grpSpLocks/>
            </p:cNvGrpSpPr>
            <p:nvPr/>
          </p:nvGrpSpPr>
          <p:grpSpPr bwMode="auto">
            <a:xfrm>
              <a:off x="906" y="2642"/>
              <a:ext cx="350" cy="622"/>
              <a:chOff x="1344" y="2928"/>
              <a:chExt cx="350" cy="622"/>
            </a:xfrm>
          </p:grpSpPr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3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4" name="Text Box 36"/>
              <p:cNvSpPr txBox="1">
                <a:spLocks noChangeArrowheads="1"/>
              </p:cNvSpPr>
              <p:nvPr/>
            </p:nvSpPr>
            <p:spPr bwMode="auto">
              <a:xfrm>
                <a:off x="1350" y="3223"/>
                <a:ext cx="3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5" name="Line 37"/>
              <p:cNvSpPr>
                <a:spLocks noChangeShapeType="1"/>
              </p:cNvSpPr>
              <p:nvPr/>
            </p:nvSpPr>
            <p:spPr bwMode="auto">
              <a:xfrm>
                <a:off x="1375" y="3263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656" y="2810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grpSp>
        <p:nvGrpSpPr>
          <p:cNvPr id="29" name="Group 44"/>
          <p:cNvGrpSpPr>
            <a:grpSpLocks/>
          </p:cNvGrpSpPr>
          <p:nvPr/>
        </p:nvGrpSpPr>
        <p:grpSpPr bwMode="auto">
          <a:xfrm>
            <a:off x="4454434" y="3912326"/>
            <a:ext cx="3860800" cy="914400"/>
            <a:chOff x="2880" y="2160"/>
            <a:chExt cx="2432" cy="576"/>
          </a:xfrm>
        </p:grpSpPr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2880" y="2160"/>
              <a:ext cx="1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4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1.20 atm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2880" y="2448"/>
              <a:ext cx="1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4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291 K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4288" y="2160"/>
              <a:ext cx="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4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?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Text Box 43"/>
            <p:cNvSpPr txBox="1">
              <a:spLocks noChangeArrowheads="1"/>
            </p:cNvSpPr>
            <p:nvPr/>
          </p:nvSpPr>
          <p:spPr bwMode="auto">
            <a:xfrm>
              <a:off x="4288" y="2448"/>
              <a:ext cx="1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4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358 K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4" name="Group 52"/>
          <p:cNvGrpSpPr>
            <a:grpSpLocks/>
          </p:cNvGrpSpPr>
          <p:nvPr/>
        </p:nvGrpSpPr>
        <p:grpSpPr bwMode="auto">
          <a:xfrm>
            <a:off x="441234" y="5591901"/>
            <a:ext cx="2157413" cy="987425"/>
            <a:chOff x="329" y="3552"/>
            <a:chExt cx="1359" cy="622"/>
          </a:xfrm>
        </p:grpSpPr>
        <p:sp>
          <p:nvSpPr>
            <p:cNvPr id="35" name="Text Box 45"/>
            <p:cNvSpPr txBox="1">
              <a:spLocks noChangeArrowheads="1"/>
            </p:cNvSpPr>
            <p:nvPr/>
          </p:nvSpPr>
          <p:spPr bwMode="auto">
            <a:xfrm>
              <a:off x="329" y="3689"/>
              <a:ext cx="10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8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8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x </a:t>
              </a:r>
            </a:p>
          </p:txBody>
        </p:sp>
        <p:grpSp>
          <p:nvGrpSpPr>
            <p:cNvPr id="36" name="Group 47"/>
            <p:cNvGrpSpPr>
              <a:grpSpLocks/>
            </p:cNvGrpSpPr>
            <p:nvPr/>
          </p:nvGrpSpPr>
          <p:grpSpPr bwMode="auto">
            <a:xfrm>
              <a:off x="1350" y="3552"/>
              <a:ext cx="338" cy="622"/>
              <a:chOff x="1350" y="2928"/>
              <a:chExt cx="338" cy="622"/>
            </a:xfrm>
          </p:grpSpPr>
          <p:sp>
            <p:nvSpPr>
              <p:cNvPr id="37" name="Text Box 48"/>
              <p:cNvSpPr txBox="1">
                <a:spLocks noChangeArrowheads="1"/>
              </p:cNvSpPr>
              <p:nvPr/>
            </p:nvSpPr>
            <p:spPr bwMode="auto">
              <a:xfrm>
                <a:off x="1350" y="2928"/>
                <a:ext cx="3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Text Box 49"/>
              <p:cNvSpPr txBox="1">
                <a:spLocks noChangeArrowheads="1"/>
              </p:cNvSpPr>
              <p:nvPr/>
            </p:nvSpPr>
            <p:spPr bwMode="auto">
              <a:xfrm>
                <a:off x="1350" y="3223"/>
                <a:ext cx="3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9" name="Line 50"/>
              <p:cNvSpPr>
                <a:spLocks noChangeShapeType="1"/>
              </p:cNvSpPr>
              <p:nvPr/>
            </p:nvSpPr>
            <p:spPr bwMode="auto">
              <a:xfrm>
                <a:off x="1375" y="3263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40" name="Group 58"/>
          <p:cNvGrpSpPr>
            <a:grpSpLocks/>
          </p:cNvGrpSpPr>
          <p:nvPr/>
        </p:nvGrpSpPr>
        <p:grpSpPr bwMode="auto">
          <a:xfrm>
            <a:off x="2592297" y="5652226"/>
            <a:ext cx="3233737" cy="911225"/>
            <a:chOff x="2171" y="3264"/>
            <a:chExt cx="2037" cy="574"/>
          </a:xfrm>
        </p:grpSpPr>
        <p:sp>
          <p:nvSpPr>
            <p:cNvPr id="41" name="Text Box 53"/>
            <p:cNvSpPr txBox="1">
              <a:spLocks noChangeArrowheads="1"/>
            </p:cNvSpPr>
            <p:nvPr/>
          </p:nvSpPr>
          <p:spPr bwMode="auto">
            <a:xfrm>
              <a:off x="2171" y="3360"/>
              <a:ext cx="14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1.20 atm x </a:t>
              </a:r>
            </a:p>
          </p:txBody>
        </p:sp>
        <p:grpSp>
          <p:nvGrpSpPr>
            <p:cNvPr id="42" name="Group 57"/>
            <p:cNvGrpSpPr>
              <a:grpSpLocks/>
            </p:cNvGrpSpPr>
            <p:nvPr/>
          </p:nvGrpSpPr>
          <p:grpSpPr bwMode="auto">
            <a:xfrm>
              <a:off x="3505" y="3264"/>
              <a:ext cx="703" cy="574"/>
              <a:chOff x="3641" y="3065"/>
              <a:chExt cx="703" cy="574"/>
            </a:xfrm>
          </p:grpSpPr>
          <p:sp>
            <p:nvSpPr>
              <p:cNvPr id="43" name="Text Box 54"/>
              <p:cNvSpPr txBox="1">
                <a:spLocks noChangeArrowheads="1"/>
              </p:cNvSpPr>
              <p:nvPr/>
            </p:nvSpPr>
            <p:spPr bwMode="auto">
              <a:xfrm>
                <a:off x="3641" y="3065"/>
                <a:ext cx="7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358 K</a:t>
                </a:r>
              </a:p>
            </p:txBody>
          </p:sp>
          <p:sp>
            <p:nvSpPr>
              <p:cNvPr id="44" name="Text Box 55"/>
              <p:cNvSpPr txBox="1">
                <a:spLocks noChangeArrowheads="1"/>
              </p:cNvSpPr>
              <p:nvPr/>
            </p:nvSpPr>
            <p:spPr bwMode="auto">
              <a:xfrm>
                <a:off x="3642" y="3312"/>
                <a:ext cx="7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291 K</a:t>
                </a:r>
              </a:p>
            </p:txBody>
          </p:sp>
          <p:sp>
            <p:nvSpPr>
              <p:cNvPr id="45" name="Line 56"/>
              <p:cNvSpPr>
                <a:spLocks noChangeShapeType="1"/>
              </p:cNvSpPr>
              <p:nvPr/>
            </p:nvSpPr>
            <p:spPr bwMode="auto">
              <a:xfrm>
                <a:off x="3704" y="335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5791109" y="5804626"/>
            <a:ext cx="1876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1.48 atm</a:t>
            </a:r>
          </a:p>
        </p:txBody>
      </p:sp>
      <p:sp>
        <p:nvSpPr>
          <p:cNvPr id="47" name="Line 60"/>
          <p:cNvSpPr>
            <a:spLocks noChangeShapeType="1"/>
          </p:cNvSpPr>
          <p:nvPr/>
        </p:nvSpPr>
        <p:spPr bwMode="auto">
          <a:xfrm flipV="1">
            <a:off x="5445034" y="5817326"/>
            <a:ext cx="381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Line 61"/>
          <p:cNvSpPr>
            <a:spLocks noChangeShapeType="1"/>
          </p:cNvSpPr>
          <p:nvPr/>
        </p:nvSpPr>
        <p:spPr bwMode="auto">
          <a:xfrm flipV="1">
            <a:off x="5445034" y="6198326"/>
            <a:ext cx="381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9" name="Picture 63" descr="cha56011_ma05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10" r="11610"/>
          <a:stretch>
            <a:fillRect/>
          </a:stretch>
        </p:blipFill>
        <p:spPr bwMode="auto">
          <a:xfrm>
            <a:off x="7731034" y="4902926"/>
            <a:ext cx="1295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7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18" grpId="0" autoUpdateAnimBg="0"/>
      <p:bldP spid="46" grpId="0" autoUpdateAnimBg="0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67809" y="904582"/>
            <a:ext cx="7888808" cy="5561532"/>
            <a:chOff x="1353164" y="1165839"/>
            <a:chExt cx="4295363" cy="29884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3164" y="1165839"/>
              <a:ext cx="4295363" cy="126060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3164" y="2426447"/>
              <a:ext cx="4295363" cy="1727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317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586" y="728945"/>
            <a:ext cx="7392419" cy="6078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07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592" y="710140"/>
            <a:ext cx="368883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Density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(d) Calculations</a:t>
            </a:r>
            <a:endParaRPr lang="en-US" sz="2400" dirty="0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071502" y="4088200"/>
            <a:ext cx="2295525" cy="900112"/>
            <a:chOff x="314" y="871"/>
            <a:chExt cx="1446" cy="567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14" y="1008"/>
              <a:ext cx="4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 = </a:t>
              </a: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719" y="903"/>
              <a:ext cx="288" cy="522"/>
              <a:chOff x="1580" y="1433"/>
              <a:chExt cx="288" cy="522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1586" y="1433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</a:t>
                </a:r>
              </a:p>
            </p:txBody>
          </p: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1601" y="166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>
                <a:off x="1580" y="171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056" y="871"/>
              <a:ext cx="704" cy="567"/>
              <a:chOff x="1182" y="2925"/>
              <a:chExt cx="704" cy="567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1182" y="306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406" y="2925"/>
                <a:ext cx="480" cy="567"/>
                <a:chOff x="1777" y="2892"/>
                <a:chExt cx="480" cy="567"/>
              </a:xfrm>
            </p:grpSpPr>
            <p:sp>
              <p:nvSpPr>
                <p:cNvPr id="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83" y="2892"/>
                  <a:ext cx="47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</a:t>
                  </a:r>
                  <a:r>
                    <a:rPr kumimoji="0" lang="en-US" altLang="en-US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Lucida Calligraphy" pitchFamily="66" charset="0"/>
                    </a:rPr>
                    <a:t>M</a:t>
                  </a:r>
                </a:p>
              </p:txBody>
            </p:sp>
            <p:sp>
              <p:nvSpPr>
                <p:cNvPr id="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30" y="3168"/>
                  <a:ext cx="3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RT</a:t>
                  </a:r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1777" y="3194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86733" y="3538706"/>
            <a:ext cx="3441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 the mass of the gas in g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743225" y="3540581"/>
            <a:ext cx="3823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alligraphy" pitchFamily="66" charset="0"/>
              </a:rPr>
              <a:t>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is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molar mass of the gas</a:t>
            </a:r>
            <a:endParaRPr kumimoji="0" lang="en-US" alt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1858492" y="5732413"/>
            <a:ext cx="1689100" cy="987425"/>
            <a:chOff x="160" y="2728"/>
            <a:chExt cx="1064" cy="622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684" y="2728"/>
              <a:ext cx="540" cy="622"/>
              <a:chOff x="1171" y="3401"/>
              <a:chExt cx="540" cy="622"/>
            </a:xfrm>
          </p:grpSpPr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1171" y="3401"/>
                <a:ext cx="5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dRT</a:t>
                </a:r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1308" y="369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1225" y="371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60" y="2889"/>
              <a:ext cx="5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alligraphy" pitchFamily="66" charset="0"/>
                </a:rPr>
                <a:t>M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315983" y="5923653"/>
            <a:ext cx="451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is the density of the gas in g/L</a:t>
            </a:r>
            <a:endParaRPr kumimoji="0" lang="en-US" altLang="en-US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3815880" y="1143140"/>
            <a:ext cx="1552575" cy="889002"/>
            <a:chOff x="777" y="865"/>
            <a:chExt cx="978" cy="560"/>
          </a:xfrm>
        </p:grpSpPr>
        <p:grpSp>
          <p:nvGrpSpPr>
            <p:cNvPr id="29" name="Group 7"/>
            <p:cNvGrpSpPr>
              <a:grpSpLocks/>
            </p:cNvGrpSpPr>
            <p:nvPr/>
          </p:nvGrpSpPr>
          <p:grpSpPr bwMode="auto">
            <a:xfrm>
              <a:off x="777" y="868"/>
              <a:ext cx="288" cy="557"/>
              <a:chOff x="1638" y="1398"/>
              <a:chExt cx="288" cy="557"/>
            </a:xfrm>
          </p:grpSpPr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1686" y="1398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Text Box 5"/>
              <p:cNvSpPr txBox="1">
                <a:spLocks noChangeArrowheads="1"/>
              </p:cNvSpPr>
              <p:nvPr/>
            </p:nvSpPr>
            <p:spPr bwMode="auto">
              <a:xfrm>
                <a:off x="1659" y="166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>
                <a:off x="1638" y="1673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1055" y="865"/>
              <a:ext cx="700" cy="552"/>
              <a:chOff x="1181" y="2919"/>
              <a:chExt cx="700" cy="552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1181" y="306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32" name="Group 12"/>
              <p:cNvGrpSpPr>
                <a:grpSpLocks/>
              </p:cNvGrpSpPr>
              <p:nvPr/>
            </p:nvGrpSpPr>
            <p:grpSpPr bwMode="auto">
              <a:xfrm>
                <a:off x="1390" y="2919"/>
                <a:ext cx="491" cy="552"/>
                <a:chOff x="1761" y="2886"/>
                <a:chExt cx="491" cy="552"/>
              </a:xfrm>
            </p:grpSpPr>
            <p:sp>
              <p:nvSpPr>
                <p:cNvPr id="3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61" y="2886"/>
                  <a:ext cx="47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</a:t>
                  </a: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Lucida Calligraphy" pitchFamily="66" charset="0"/>
                    </a:rPr>
                    <a:t>M</a:t>
                  </a:r>
                </a:p>
              </p:txBody>
            </p:sp>
            <p:sp>
              <p:nvSpPr>
                <p:cNvPr id="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14" y="3147"/>
                  <a:ext cx="3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RT</a:t>
                  </a:r>
                </a:p>
              </p:txBody>
            </p:sp>
            <p:sp>
              <p:nvSpPr>
                <p:cNvPr id="35" name="Line 11"/>
                <p:cNvSpPr>
                  <a:spLocks noChangeShapeType="1"/>
                </p:cNvSpPr>
                <p:nvPr/>
              </p:nvSpPr>
              <p:spPr bwMode="auto">
                <a:xfrm>
                  <a:off x="1772" y="3155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sp>
        <p:nvSpPr>
          <p:cNvPr id="39" name="Rectangle 38"/>
          <p:cNvSpPr/>
          <p:nvPr/>
        </p:nvSpPr>
        <p:spPr>
          <a:xfrm>
            <a:off x="179447" y="2009771"/>
            <a:ext cx="5349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LTStd-Roman"/>
              </a:rPr>
              <a:t>The number of moles of the gas, </a:t>
            </a:r>
            <a:r>
              <a:rPr lang="en-US" sz="2400" i="1" dirty="0">
                <a:latin typeface="TimesLTStd-Italic"/>
              </a:rPr>
              <a:t>n </a:t>
            </a:r>
            <a:r>
              <a:rPr lang="en-US" sz="2400" dirty="0">
                <a:latin typeface="TimesLTStd-Roman"/>
              </a:rPr>
              <a:t>, is</a:t>
            </a:r>
            <a:endParaRPr lang="en-US" sz="2400" dirty="0"/>
          </a:p>
        </p:txBody>
      </p:sp>
      <p:grpSp>
        <p:nvGrpSpPr>
          <p:cNvPr id="40" name="Group 25"/>
          <p:cNvGrpSpPr>
            <a:grpSpLocks/>
          </p:cNvGrpSpPr>
          <p:nvPr/>
        </p:nvGrpSpPr>
        <p:grpSpPr bwMode="auto">
          <a:xfrm>
            <a:off x="4066486" y="2575232"/>
            <a:ext cx="1201958" cy="855664"/>
            <a:chOff x="892" y="894"/>
            <a:chExt cx="857" cy="539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892" y="997"/>
              <a:ext cx="2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endPara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42" name="Group 13"/>
            <p:cNvGrpSpPr>
              <a:grpSpLocks/>
            </p:cNvGrpSpPr>
            <p:nvPr/>
          </p:nvGrpSpPr>
          <p:grpSpPr bwMode="auto">
            <a:xfrm>
              <a:off x="1040" y="894"/>
              <a:ext cx="709" cy="539"/>
              <a:chOff x="1166" y="2948"/>
              <a:chExt cx="709" cy="539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1166" y="3065"/>
                <a:ext cx="26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44" name="Group 12"/>
              <p:cNvGrpSpPr>
                <a:grpSpLocks/>
              </p:cNvGrpSpPr>
              <p:nvPr/>
            </p:nvGrpSpPr>
            <p:grpSpPr bwMode="auto">
              <a:xfrm>
                <a:off x="1381" y="2948"/>
                <a:ext cx="494" cy="539"/>
                <a:chOff x="1752" y="2915"/>
                <a:chExt cx="494" cy="539"/>
              </a:xfrm>
            </p:grpSpPr>
            <p:sp>
              <p:nvSpPr>
                <p:cNvPr id="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07" y="2915"/>
                  <a:ext cx="35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Lucida Calligraphy" pitchFamily="66" charset="0"/>
                    </a:rPr>
                    <a:t>m</a:t>
                  </a:r>
                  <a:endParaRPr kumimoji="0" lang="en-US" altLang="en-US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ucida Calligraphy" pitchFamily="66" charset="0"/>
                  </a:endParaRPr>
                </a:p>
              </p:txBody>
            </p:sp>
            <p:sp>
              <p:nvSpPr>
                <p:cNvPr id="4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752" y="3163"/>
                  <a:ext cx="38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lvl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i="1" kern="0" dirty="0" smtClean="0">
                      <a:solidFill>
                        <a:srgbClr val="000000"/>
                      </a:solidFill>
                      <a:latin typeface="Lucida Calligraphy" pitchFamily="66" charset="0"/>
                    </a:rPr>
                    <a:t>M</a:t>
                  </a:r>
                  <a:endParaRPr lang="en-US" altLang="en-US" i="1" kern="0" dirty="0">
                    <a:solidFill>
                      <a:srgbClr val="000000"/>
                    </a:solidFill>
                    <a:latin typeface="Lucida Calligraphy" pitchFamily="66" charset="0"/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766" y="3168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52" name="Group 25"/>
          <p:cNvGrpSpPr>
            <a:grpSpLocks/>
          </p:cNvGrpSpPr>
          <p:nvPr/>
        </p:nvGrpSpPr>
        <p:grpSpPr bwMode="auto">
          <a:xfrm>
            <a:off x="1973698" y="4213242"/>
            <a:ext cx="1944689" cy="868362"/>
            <a:chOff x="527" y="903"/>
            <a:chExt cx="1225" cy="547"/>
          </a:xfrm>
        </p:grpSpPr>
        <p:grpSp>
          <p:nvGrpSpPr>
            <p:cNvPr id="54" name="Group 7"/>
            <p:cNvGrpSpPr>
              <a:grpSpLocks/>
            </p:cNvGrpSpPr>
            <p:nvPr/>
          </p:nvGrpSpPr>
          <p:grpSpPr bwMode="auto">
            <a:xfrm>
              <a:off x="527" y="903"/>
              <a:ext cx="578" cy="547"/>
              <a:chOff x="1388" y="1433"/>
              <a:chExt cx="578" cy="547"/>
            </a:xfrm>
          </p:grpSpPr>
          <p:sp>
            <p:nvSpPr>
              <p:cNvPr id="61" name="Text Box 4"/>
              <p:cNvSpPr txBox="1">
                <a:spLocks noChangeArrowheads="1"/>
              </p:cNvSpPr>
              <p:nvPr/>
            </p:nvSpPr>
            <p:spPr bwMode="auto">
              <a:xfrm>
                <a:off x="1586" y="1433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</a:t>
                </a:r>
              </a:p>
            </p:txBody>
          </p:sp>
          <p:sp>
            <p:nvSpPr>
              <p:cNvPr id="62" name="Text Box 5"/>
              <p:cNvSpPr txBox="1">
                <a:spLocks noChangeArrowheads="1"/>
              </p:cNvSpPr>
              <p:nvPr/>
            </p:nvSpPr>
            <p:spPr bwMode="auto">
              <a:xfrm>
                <a:off x="1388" y="1689"/>
                <a:ext cx="57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i="1" kern="0" dirty="0" smtClean="0">
                    <a:solidFill>
                      <a:srgbClr val="000000"/>
                    </a:solidFill>
                    <a:latin typeface="Lucida Calligraphy" pitchFamily="66" charset="0"/>
                  </a:rPr>
                  <a:t>M </a:t>
                </a: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3" name="Line 6"/>
              <p:cNvSpPr>
                <a:spLocks noChangeShapeType="1"/>
              </p:cNvSpPr>
              <p:nvPr/>
            </p:nvSpPr>
            <p:spPr bwMode="auto">
              <a:xfrm>
                <a:off x="1477" y="1703"/>
                <a:ext cx="391" cy="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55" name="Group 13"/>
            <p:cNvGrpSpPr>
              <a:grpSpLocks/>
            </p:cNvGrpSpPr>
            <p:nvPr/>
          </p:nvGrpSpPr>
          <p:grpSpPr bwMode="auto">
            <a:xfrm>
              <a:off x="1056" y="916"/>
              <a:ext cx="696" cy="522"/>
              <a:chOff x="1182" y="2970"/>
              <a:chExt cx="696" cy="522"/>
            </a:xfrm>
          </p:grpSpPr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1182" y="306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57" name="Group 12"/>
              <p:cNvGrpSpPr>
                <a:grpSpLocks/>
              </p:cNvGrpSpPr>
              <p:nvPr/>
            </p:nvGrpSpPr>
            <p:grpSpPr bwMode="auto">
              <a:xfrm>
                <a:off x="1398" y="2970"/>
                <a:ext cx="480" cy="522"/>
                <a:chOff x="1769" y="2937"/>
                <a:chExt cx="480" cy="522"/>
              </a:xfrm>
            </p:grpSpPr>
            <p:sp>
              <p:nvSpPr>
                <p:cNvPr id="5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63" y="2937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</a:t>
                  </a:r>
                  <a:endParaRPr kumimoji="0" lang="en-US" altLang="en-US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ucida Calligraphy" pitchFamily="66" charset="0"/>
                  </a:endParaRPr>
                </a:p>
              </p:txBody>
            </p:sp>
            <p:sp>
              <p:nvSpPr>
                <p:cNvPr id="5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30" y="3168"/>
                  <a:ext cx="3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RT</a:t>
                  </a:r>
                </a:p>
              </p:txBody>
            </p:sp>
            <p:sp>
              <p:nvSpPr>
                <p:cNvPr id="60" name="Line 11"/>
                <p:cNvSpPr>
                  <a:spLocks noChangeShapeType="1"/>
                </p:cNvSpPr>
                <p:nvPr/>
              </p:nvSpPr>
              <p:spPr bwMode="auto">
                <a:xfrm>
                  <a:off x="1769" y="3184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sp>
        <p:nvSpPr>
          <p:cNvPr id="64" name="Rectangle 63"/>
          <p:cNvSpPr/>
          <p:nvPr/>
        </p:nvSpPr>
        <p:spPr>
          <a:xfrm>
            <a:off x="229557" y="5204433"/>
            <a:ext cx="615104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Molar Mass (M ) of a Gaseous Substance</a:t>
            </a:r>
          </a:p>
        </p:txBody>
      </p:sp>
    </p:spTree>
    <p:extLst>
      <p:ext uri="{BB962C8B-B14F-4D97-AF65-F5344CB8AC3E}">
        <p14:creationId xmlns="" xmlns:p14="http://schemas.microsoft.com/office/powerpoint/2010/main" val="16995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/>
      <p:bldP spid="39" grpId="0"/>
      <p:bldP spid="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963871"/>
            <a:ext cx="9032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2.10-L vessel contains 4.65 g of a gas at 1.00 atm and 27.0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C. What is the molar mass of the gas?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97725" y="2144485"/>
            <a:ext cx="1689100" cy="987425"/>
            <a:chOff x="3076" y="1344"/>
            <a:chExt cx="1064" cy="622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600" y="1344"/>
              <a:ext cx="540" cy="622"/>
              <a:chOff x="1171" y="3401"/>
              <a:chExt cx="540" cy="622"/>
            </a:xfrm>
          </p:grpSpPr>
          <p:sp>
            <p:nvSpPr>
              <p:cNvPr id="8" name="Text Box 26"/>
              <p:cNvSpPr txBox="1">
                <a:spLocks noChangeArrowheads="1"/>
              </p:cNvSpPr>
              <p:nvPr/>
            </p:nvSpPr>
            <p:spPr bwMode="auto">
              <a:xfrm>
                <a:off x="1171" y="3401"/>
                <a:ext cx="5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dRT</a:t>
                </a:r>
              </a:p>
            </p:txBody>
          </p:sp>
          <p:sp>
            <p:nvSpPr>
              <p:cNvPr id="9" name="Text Box 27"/>
              <p:cNvSpPr txBox="1">
                <a:spLocks noChangeArrowheads="1"/>
              </p:cNvSpPr>
              <p:nvPr/>
            </p:nvSpPr>
            <p:spPr bwMode="auto">
              <a:xfrm>
                <a:off x="1308" y="369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  <p:sp>
            <p:nvSpPr>
              <p:cNvPr id="10" name="Line 28"/>
              <p:cNvSpPr>
                <a:spLocks noChangeShapeType="1"/>
              </p:cNvSpPr>
              <p:nvPr/>
            </p:nvSpPr>
            <p:spPr bwMode="auto">
              <a:xfrm>
                <a:off x="1225" y="371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3076" y="1505"/>
              <a:ext cx="5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alligraphy" pitchFamily="66" charset="0"/>
                </a:rPr>
                <a:t>M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4814025" y="2198460"/>
            <a:ext cx="1154113" cy="885825"/>
            <a:chOff x="2256" y="994"/>
            <a:chExt cx="727" cy="558"/>
          </a:xfrm>
        </p:grpSpPr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2256" y="1099"/>
              <a:ext cx="4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 = </a:t>
              </a:r>
            </a:p>
          </p:txBody>
        </p: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2680" y="994"/>
              <a:ext cx="303" cy="558"/>
              <a:chOff x="1573" y="1433"/>
              <a:chExt cx="303" cy="558"/>
            </a:xfrm>
          </p:grpSpPr>
          <p:sp>
            <p:nvSpPr>
              <p:cNvPr id="14" name="Text Box 33"/>
              <p:cNvSpPr txBox="1">
                <a:spLocks noChangeArrowheads="1"/>
              </p:cNvSpPr>
              <p:nvPr/>
            </p:nvSpPr>
            <p:spPr bwMode="auto">
              <a:xfrm>
                <a:off x="1573" y="1433"/>
                <a:ext cx="3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</a:t>
                </a:r>
              </a:p>
            </p:txBody>
          </p: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auto">
              <a:xfrm>
                <a:off x="1591" y="1664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1580" y="171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5953850" y="2195285"/>
            <a:ext cx="1311275" cy="874713"/>
            <a:chOff x="3425" y="1056"/>
            <a:chExt cx="826" cy="551"/>
          </a:xfrm>
        </p:grpSpPr>
        <p:grpSp>
          <p:nvGrpSpPr>
            <p:cNvPr id="18" name="Group 40"/>
            <p:cNvGrpSpPr>
              <a:grpSpLocks/>
            </p:cNvGrpSpPr>
            <p:nvPr/>
          </p:nvGrpSpPr>
          <p:grpSpPr bwMode="auto">
            <a:xfrm>
              <a:off x="3600" y="1056"/>
              <a:ext cx="651" cy="551"/>
              <a:chOff x="3030" y="1705"/>
              <a:chExt cx="651" cy="551"/>
            </a:xfrm>
          </p:grpSpPr>
          <p:sp>
            <p:nvSpPr>
              <p:cNvPr id="20" name="Text Box 37"/>
              <p:cNvSpPr txBox="1">
                <a:spLocks noChangeArrowheads="1"/>
              </p:cNvSpPr>
              <p:nvPr/>
            </p:nvSpPr>
            <p:spPr bwMode="auto">
              <a:xfrm>
                <a:off x="3031" y="1705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4.65 g</a:t>
                </a:r>
              </a:p>
            </p:txBody>
          </p:sp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3091" y="1981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2" name="Text Box 39"/>
              <p:cNvSpPr txBox="1">
                <a:spLocks noChangeArrowheads="1"/>
              </p:cNvSpPr>
              <p:nvPr/>
            </p:nvSpPr>
            <p:spPr bwMode="auto">
              <a:xfrm>
                <a:off x="3030" y="1968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2.10 L</a:t>
                </a:r>
              </a:p>
            </p:txBody>
          </p:sp>
        </p:grpSp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3425" y="1161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7138125" y="2246085"/>
            <a:ext cx="1371600" cy="766763"/>
            <a:chOff x="637" y="3136"/>
            <a:chExt cx="864" cy="483"/>
          </a:xfrm>
        </p:grpSpPr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637" y="3209"/>
              <a:ext cx="7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2.21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1296" y="3136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1296" y="336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</a:t>
              </a:r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1302" y="3378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8" name="Text Box 53"/>
          <p:cNvSpPr txBox="1">
            <a:spLocks noChangeArrowheads="1"/>
          </p:cNvSpPr>
          <p:nvPr/>
        </p:nvSpPr>
        <p:spPr bwMode="auto">
          <a:xfrm>
            <a:off x="851625" y="3911373"/>
            <a:ext cx="903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alligraphy" pitchFamily="66" charset="0"/>
              </a:rPr>
              <a:t>M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9" name="Group 72"/>
          <p:cNvGrpSpPr>
            <a:grpSpLocks/>
          </p:cNvGrpSpPr>
          <p:nvPr/>
        </p:nvGrpSpPr>
        <p:grpSpPr bwMode="auto">
          <a:xfrm>
            <a:off x="1753325" y="3385910"/>
            <a:ext cx="5715000" cy="1276350"/>
            <a:chOff x="812" y="2629"/>
            <a:chExt cx="3600" cy="804"/>
          </a:xfrm>
        </p:grpSpPr>
        <p:grpSp>
          <p:nvGrpSpPr>
            <p:cNvPr id="30" name="Group 59"/>
            <p:cNvGrpSpPr>
              <a:grpSpLocks/>
            </p:cNvGrpSpPr>
            <p:nvPr/>
          </p:nvGrpSpPr>
          <p:grpSpPr bwMode="auto">
            <a:xfrm>
              <a:off x="1008" y="2629"/>
              <a:ext cx="671" cy="483"/>
              <a:chOff x="4769" y="2109"/>
              <a:chExt cx="671" cy="483"/>
            </a:xfrm>
          </p:grpSpPr>
          <p:sp>
            <p:nvSpPr>
              <p:cNvPr id="38" name="Text Box 55"/>
              <p:cNvSpPr txBox="1">
                <a:spLocks noChangeArrowheads="1"/>
              </p:cNvSpPr>
              <p:nvPr/>
            </p:nvSpPr>
            <p:spPr bwMode="auto">
              <a:xfrm>
                <a:off x="4769" y="2182"/>
                <a:ext cx="5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2.21</a:t>
                </a: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</a:p>
            </p:txBody>
          </p:sp>
          <p:sp>
            <p:nvSpPr>
              <p:cNvPr id="39" name="Text Box 56"/>
              <p:cNvSpPr txBox="1">
                <a:spLocks noChangeArrowheads="1"/>
              </p:cNvSpPr>
              <p:nvPr/>
            </p:nvSpPr>
            <p:spPr bwMode="auto">
              <a:xfrm>
                <a:off x="5235" y="210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g</a:t>
                </a:r>
              </a:p>
            </p:txBody>
          </p:sp>
          <p:sp>
            <p:nvSpPr>
              <p:cNvPr id="40" name="Text Box 57"/>
              <p:cNvSpPr txBox="1">
                <a:spLocks noChangeArrowheads="1"/>
              </p:cNvSpPr>
              <p:nvPr/>
            </p:nvSpPr>
            <p:spPr bwMode="auto">
              <a:xfrm>
                <a:off x="5235" y="234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</a:p>
            </p:txBody>
          </p:sp>
          <p:sp>
            <p:nvSpPr>
              <p:cNvPr id="41" name="Line 58"/>
              <p:cNvSpPr>
                <a:spLocks noChangeShapeType="1"/>
              </p:cNvSpPr>
              <p:nvPr/>
            </p:nvSpPr>
            <p:spPr bwMode="auto">
              <a:xfrm>
                <a:off x="5241" y="2351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Text Box 64"/>
            <p:cNvSpPr txBox="1">
              <a:spLocks noChangeArrowheads="1"/>
            </p:cNvSpPr>
            <p:nvPr/>
          </p:nvSpPr>
          <p:spPr bwMode="auto">
            <a:xfrm>
              <a:off x="2274" y="3106"/>
              <a:ext cx="6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atm</a:t>
              </a:r>
            </a:p>
          </p:txBody>
        </p:sp>
        <p:sp>
          <p:nvSpPr>
            <p:cNvPr id="32" name="Text Box 66"/>
            <p:cNvSpPr txBox="1">
              <a:spLocks noChangeArrowheads="1"/>
            </p:cNvSpPr>
            <p:nvPr/>
          </p:nvSpPr>
          <p:spPr bwMode="auto">
            <a:xfrm>
              <a:off x="1677" y="2674"/>
              <a:ext cx="27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x 0.0821          x 300.15 K</a:t>
              </a:r>
            </a:p>
          </p:txBody>
        </p:sp>
        <p:grpSp>
          <p:nvGrpSpPr>
            <p:cNvPr id="33" name="Group 67"/>
            <p:cNvGrpSpPr>
              <a:grpSpLocks/>
            </p:cNvGrpSpPr>
            <p:nvPr/>
          </p:nvGrpSpPr>
          <p:grpSpPr bwMode="auto">
            <a:xfrm>
              <a:off x="2688" y="2640"/>
              <a:ext cx="537" cy="458"/>
              <a:chOff x="3544" y="3408"/>
              <a:chExt cx="537" cy="458"/>
            </a:xfrm>
          </p:grpSpPr>
          <p:sp>
            <p:nvSpPr>
              <p:cNvPr id="35" name="Text Box 68"/>
              <p:cNvSpPr txBox="1">
                <a:spLocks noChangeArrowheads="1"/>
              </p:cNvSpPr>
              <p:nvPr/>
            </p:nvSpPr>
            <p:spPr bwMode="auto">
              <a:xfrm>
                <a:off x="3549" y="3408"/>
                <a:ext cx="5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•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atm</a:t>
                </a:r>
              </a:p>
            </p:txBody>
          </p:sp>
          <p:sp>
            <p:nvSpPr>
              <p:cNvPr id="36" name="Text Box 69"/>
              <p:cNvSpPr txBox="1">
                <a:spLocks noChangeArrowheads="1"/>
              </p:cNvSpPr>
              <p:nvPr/>
            </p:nvSpPr>
            <p:spPr bwMode="auto">
              <a:xfrm>
                <a:off x="3544" y="3616"/>
                <a:ext cx="53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mol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•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K</a:t>
                </a:r>
              </a:p>
            </p:txBody>
          </p:sp>
          <p:sp>
            <p:nvSpPr>
              <p:cNvPr id="37" name="Line 70"/>
              <p:cNvSpPr>
                <a:spLocks noChangeShapeType="1"/>
              </p:cNvSpPr>
              <p:nvPr/>
            </p:nvSpPr>
            <p:spPr bwMode="auto">
              <a:xfrm>
                <a:off x="3597" y="3637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4" name="Line 71"/>
            <p:cNvSpPr>
              <a:spLocks noChangeShapeType="1"/>
            </p:cNvSpPr>
            <p:nvPr/>
          </p:nvSpPr>
          <p:spPr bwMode="auto">
            <a:xfrm>
              <a:off x="812" y="3102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2" name="Line 75"/>
          <p:cNvSpPr>
            <a:spLocks noChangeShapeType="1"/>
          </p:cNvSpPr>
          <p:nvPr/>
        </p:nvSpPr>
        <p:spPr bwMode="auto">
          <a:xfrm flipV="1">
            <a:off x="5258525" y="3808185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ine 76"/>
          <p:cNvSpPr>
            <a:spLocks noChangeShapeType="1"/>
          </p:cNvSpPr>
          <p:nvPr/>
        </p:nvSpPr>
        <p:spPr bwMode="auto">
          <a:xfrm flipV="1">
            <a:off x="7087325" y="3579585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Line 77"/>
          <p:cNvSpPr>
            <a:spLocks noChangeShapeType="1"/>
          </p:cNvSpPr>
          <p:nvPr/>
        </p:nvSpPr>
        <p:spPr bwMode="auto">
          <a:xfrm flipV="1">
            <a:off x="5029925" y="3503385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Line 78"/>
          <p:cNvSpPr>
            <a:spLocks noChangeShapeType="1"/>
          </p:cNvSpPr>
          <p:nvPr/>
        </p:nvSpPr>
        <p:spPr bwMode="auto">
          <a:xfrm flipV="1">
            <a:off x="4420325" y="4341585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Line 79"/>
          <p:cNvSpPr>
            <a:spLocks noChangeShapeType="1"/>
          </p:cNvSpPr>
          <p:nvPr/>
        </p:nvSpPr>
        <p:spPr bwMode="auto">
          <a:xfrm flipV="1">
            <a:off x="2769325" y="3820885"/>
            <a:ext cx="3048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Line 80"/>
          <p:cNvSpPr>
            <a:spLocks noChangeShapeType="1"/>
          </p:cNvSpPr>
          <p:nvPr/>
        </p:nvSpPr>
        <p:spPr bwMode="auto">
          <a:xfrm flipV="1">
            <a:off x="4750525" y="3516085"/>
            <a:ext cx="3048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8" name="Group 83"/>
          <p:cNvGrpSpPr>
            <a:grpSpLocks/>
          </p:cNvGrpSpPr>
          <p:nvPr/>
        </p:nvGrpSpPr>
        <p:grpSpPr bwMode="auto">
          <a:xfrm>
            <a:off x="851625" y="5281385"/>
            <a:ext cx="2408238" cy="520700"/>
            <a:chOff x="520" y="2936"/>
            <a:chExt cx="1517" cy="328"/>
          </a:xfrm>
        </p:grpSpPr>
        <p:sp>
          <p:nvSpPr>
            <p:cNvPr id="49" name="Text Box 81"/>
            <p:cNvSpPr txBox="1">
              <a:spLocks noChangeArrowheads="1"/>
            </p:cNvSpPr>
            <p:nvPr/>
          </p:nvSpPr>
          <p:spPr bwMode="auto">
            <a:xfrm>
              <a:off x="520" y="2937"/>
              <a:ext cx="5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alligraphy" pitchFamily="66" charset="0"/>
                </a:rPr>
                <a:t>M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Text Box 82"/>
            <p:cNvSpPr txBox="1">
              <a:spLocks noChangeArrowheads="1"/>
            </p:cNvSpPr>
            <p:nvPr/>
          </p:nvSpPr>
          <p:spPr bwMode="auto">
            <a:xfrm>
              <a:off x="1024" y="2936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54.5 g/mol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53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3080" y="726549"/>
            <a:ext cx="6080760" cy="6033479"/>
            <a:chOff x="2221232" y="1013933"/>
            <a:chExt cx="2493564" cy="37133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1233" y="1013933"/>
              <a:ext cx="2493563" cy="14337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1232" y="2447723"/>
              <a:ext cx="2493563" cy="2279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155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41418" y="686169"/>
            <a:ext cx="6557554" cy="6126111"/>
            <a:chOff x="1751143" y="1195621"/>
            <a:chExt cx="2493564" cy="34139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1144" y="1195621"/>
              <a:ext cx="2493563" cy="16190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143" y="2744827"/>
              <a:ext cx="2493563" cy="1864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6812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852" y="104736"/>
            <a:ext cx="6528862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Substances That Exist as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3" y="857794"/>
            <a:ext cx="87630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57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5" y="65548"/>
            <a:ext cx="4014262" cy="5288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Gas Stoichiometry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67223" y="2538776"/>
            <a:ext cx="8373292" cy="1370013"/>
            <a:chOff x="137" y="1398"/>
            <a:chExt cx="5616" cy="86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37" y="1398"/>
              <a:ext cx="561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What is the volume of CO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produced at 37 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0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 and 1.00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atm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when 5.60 g of glucose are used up in the reaction: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) + 6O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g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)           6CO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g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) + 6H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)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784" y="2072"/>
              <a:ext cx="432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94657" y="4129450"/>
            <a:ext cx="7294563" cy="457200"/>
            <a:chOff x="206" y="2665"/>
            <a:chExt cx="4595" cy="288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06" y="2665"/>
              <a:ext cx="4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C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mol C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mol CO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CO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184" y="282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680" y="282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3840" y="282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794657" y="4997813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5.60 g C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6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12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6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2634570" y="4820013"/>
            <a:ext cx="2033587" cy="754062"/>
            <a:chOff x="1297" y="3056"/>
            <a:chExt cx="1281" cy="475"/>
          </a:xfrm>
        </p:grpSpPr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1430" y="3056"/>
              <a:ext cx="11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C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1430" y="3281"/>
              <a:ext cx="1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180 g C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1514" y="3297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297" y="316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4604657" y="4815250"/>
            <a:ext cx="2132013" cy="762000"/>
            <a:chOff x="2352" y="2632"/>
            <a:chExt cx="1343" cy="480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671" y="2632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 mol CO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2556" y="2862"/>
              <a:ext cx="11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C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2544" y="2880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2352" y="274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sp>
        <p:nvSpPr>
          <p:cNvPr id="24" name="Line 39"/>
          <p:cNvSpPr>
            <a:spLocks noChangeShapeType="1"/>
          </p:cNvSpPr>
          <p:nvPr/>
        </p:nvSpPr>
        <p:spPr bwMode="auto">
          <a:xfrm flipV="1">
            <a:off x="3233057" y="527245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 flipV="1">
            <a:off x="3233057" y="481525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 flipV="1">
            <a:off x="1404257" y="504385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 flipV="1">
            <a:off x="5214257" y="519625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6662057" y="4997813"/>
            <a:ext cx="2058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0.187 mol CO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1422627" y="6221776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1894114" y="6058263"/>
            <a:ext cx="665163" cy="739775"/>
            <a:chOff x="1152" y="3648"/>
            <a:chExt cx="419" cy="466"/>
          </a:xfrm>
        </p:grpSpPr>
        <p:sp>
          <p:nvSpPr>
            <p:cNvPr id="31" name="Text Box 48"/>
            <p:cNvSpPr txBox="1">
              <a:spLocks noChangeArrowheads="1"/>
            </p:cNvSpPr>
            <p:nvPr/>
          </p:nvSpPr>
          <p:spPr bwMode="auto">
            <a:xfrm>
              <a:off x="1152" y="3648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nRT</a:t>
              </a:r>
            </a:p>
          </p:txBody>
        </p:sp>
        <p:sp>
          <p:nvSpPr>
            <p:cNvPr id="33" name="Text Box 49"/>
            <p:cNvSpPr txBox="1">
              <a:spLocks noChangeArrowheads="1"/>
            </p:cNvSpPr>
            <p:nvPr/>
          </p:nvSpPr>
          <p:spPr bwMode="auto">
            <a:xfrm>
              <a:off x="1250" y="3864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</a:p>
          </p:txBody>
        </p:sp>
        <p:sp>
          <p:nvSpPr>
            <p:cNvPr id="34" name="Line 50"/>
            <p:cNvSpPr>
              <a:spLocks noChangeShapeType="1"/>
            </p:cNvSpPr>
            <p:nvPr/>
          </p:nvSpPr>
          <p:spPr bwMode="auto">
            <a:xfrm>
              <a:off x="1217" y="3881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5" name="Group 71"/>
          <p:cNvGrpSpPr>
            <a:grpSpLocks/>
          </p:cNvGrpSpPr>
          <p:nvPr/>
        </p:nvGrpSpPr>
        <p:grpSpPr bwMode="auto">
          <a:xfrm>
            <a:off x="2476727" y="5728063"/>
            <a:ext cx="4827587" cy="1066800"/>
            <a:chOff x="1231" y="3456"/>
            <a:chExt cx="3041" cy="672"/>
          </a:xfrm>
        </p:grpSpPr>
        <p:grpSp>
          <p:nvGrpSpPr>
            <p:cNvPr id="36" name="Group 61"/>
            <p:cNvGrpSpPr>
              <a:grpSpLocks/>
            </p:cNvGrpSpPr>
            <p:nvPr/>
          </p:nvGrpSpPr>
          <p:grpSpPr bwMode="auto">
            <a:xfrm>
              <a:off x="1417" y="3456"/>
              <a:ext cx="2855" cy="672"/>
              <a:chOff x="1753" y="3552"/>
              <a:chExt cx="2855" cy="672"/>
            </a:xfrm>
          </p:grpSpPr>
          <p:grpSp>
            <p:nvGrpSpPr>
              <p:cNvPr id="38" name="Group 59"/>
              <p:cNvGrpSpPr>
                <a:grpSpLocks/>
              </p:cNvGrpSpPr>
              <p:nvPr/>
            </p:nvGrpSpPr>
            <p:grpSpPr bwMode="auto">
              <a:xfrm>
                <a:off x="1753" y="3552"/>
                <a:ext cx="2855" cy="458"/>
                <a:chOff x="1832" y="3648"/>
                <a:chExt cx="2855" cy="458"/>
              </a:xfrm>
            </p:grpSpPr>
            <p:sp>
              <p:nvSpPr>
                <p:cNvPr id="4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832" y="3744"/>
                  <a:ext cx="285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0.187 mol x 0.0821              x 310.15 K</a:t>
                  </a:r>
                </a:p>
              </p:txBody>
            </p:sp>
            <p:grpSp>
              <p:nvGrpSpPr>
                <p:cNvPr id="42" name="Group 53"/>
                <p:cNvGrpSpPr>
                  <a:grpSpLocks/>
                </p:cNvGrpSpPr>
                <p:nvPr/>
              </p:nvGrpSpPr>
              <p:grpSpPr bwMode="auto">
                <a:xfrm>
                  <a:off x="3264" y="3648"/>
                  <a:ext cx="537" cy="458"/>
                  <a:chOff x="3544" y="3408"/>
                  <a:chExt cx="537" cy="458"/>
                </a:xfrm>
              </p:grpSpPr>
              <p:sp>
                <p:nvSpPr>
                  <p:cNvPr id="43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9" y="3408"/>
                    <a:ext cx="52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L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•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atm</a:t>
                    </a:r>
                  </a:p>
                </p:txBody>
              </p:sp>
              <p:sp>
                <p:nvSpPr>
                  <p:cNvPr id="44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4" y="3616"/>
                    <a:ext cx="53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mol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•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K</a:t>
                    </a:r>
                  </a:p>
                </p:txBody>
              </p:sp>
              <p:sp>
                <p:nvSpPr>
                  <p:cNvPr id="45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597" y="3637"/>
                    <a:ext cx="43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39" name="Line 57"/>
              <p:cNvSpPr>
                <a:spLocks noChangeShapeType="1"/>
              </p:cNvSpPr>
              <p:nvPr/>
            </p:nvSpPr>
            <p:spPr bwMode="auto">
              <a:xfrm>
                <a:off x="1824" y="3992"/>
                <a:ext cx="278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0" name="Text Box 58"/>
              <p:cNvSpPr txBox="1">
                <a:spLocks noChangeArrowheads="1"/>
              </p:cNvSpPr>
              <p:nvPr/>
            </p:nvSpPr>
            <p:spPr bwMode="auto">
              <a:xfrm>
                <a:off x="2812" y="3974"/>
                <a:ext cx="73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1.00 atm</a:t>
                </a:r>
              </a:p>
            </p:txBody>
          </p:sp>
        </p:grpSp>
        <p:sp>
          <p:nvSpPr>
            <p:cNvPr id="37" name="Text Box 60"/>
            <p:cNvSpPr txBox="1">
              <a:spLocks noChangeArrowheads="1"/>
            </p:cNvSpPr>
            <p:nvPr/>
          </p:nvSpPr>
          <p:spPr bwMode="auto">
            <a:xfrm>
              <a:off x="1231" y="3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46" name="Line 62"/>
          <p:cNvSpPr>
            <a:spLocks noChangeShapeType="1"/>
          </p:cNvSpPr>
          <p:nvPr/>
        </p:nvSpPr>
        <p:spPr bwMode="auto">
          <a:xfrm flipV="1">
            <a:off x="3570514" y="59820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Line 63"/>
          <p:cNvSpPr>
            <a:spLocks noChangeShapeType="1"/>
          </p:cNvSpPr>
          <p:nvPr/>
        </p:nvSpPr>
        <p:spPr bwMode="auto">
          <a:xfrm flipV="1">
            <a:off x="5094514" y="61344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Line 64"/>
          <p:cNvSpPr>
            <a:spLocks noChangeShapeType="1"/>
          </p:cNvSpPr>
          <p:nvPr/>
        </p:nvSpPr>
        <p:spPr bwMode="auto">
          <a:xfrm flipV="1">
            <a:off x="5323114" y="58296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Line 65"/>
          <p:cNvSpPr>
            <a:spLocks noChangeShapeType="1"/>
          </p:cNvSpPr>
          <p:nvPr/>
        </p:nvSpPr>
        <p:spPr bwMode="auto">
          <a:xfrm flipV="1">
            <a:off x="5094514" y="65154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 flipV="1">
            <a:off x="5627914" y="6134463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Line 67"/>
          <p:cNvSpPr>
            <a:spLocks noChangeShapeType="1"/>
          </p:cNvSpPr>
          <p:nvPr/>
        </p:nvSpPr>
        <p:spPr bwMode="auto">
          <a:xfrm flipV="1">
            <a:off x="6999514" y="5982063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7380514" y="6223363"/>
            <a:ext cx="110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4.76 L</a:t>
            </a:r>
          </a:p>
        </p:txBody>
      </p:sp>
      <p:pic>
        <p:nvPicPr>
          <p:cNvPr id="53" name="Picture 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9" y="1206864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89" y="1213214"/>
            <a:ext cx="23622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89" y="1211626"/>
            <a:ext cx="23622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89" y="1232264"/>
            <a:ext cx="24384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222068" y="681699"/>
            <a:ext cx="8765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relationships </a:t>
            </a:r>
            <a:r>
              <a:rPr lang="en-US" sz="2400" dirty="0">
                <a:latin typeface="TimesLTStd-Roman"/>
              </a:rPr>
              <a:t>between amounts (moles, </a:t>
            </a:r>
            <a:r>
              <a:rPr lang="en-US" sz="2400" i="1" dirty="0" smtClean="0">
                <a:latin typeface="TimesLTStd-Italic"/>
              </a:rPr>
              <a:t>n</a:t>
            </a:r>
            <a:r>
              <a:rPr lang="en-US" sz="2400" dirty="0" smtClean="0">
                <a:latin typeface="TimesLTStd-Roman"/>
              </a:rPr>
              <a:t>) and volume </a:t>
            </a:r>
            <a:r>
              <a:rPr lang="en-US" sz="2400" dirty="0">
                <a:latin typeface="TimesLTStd-Roman"/>
              </a:rPr>
              <a:t>( </a:t>
            </a:r>
            <a:r>
              <a:rPr lang="en-US" sz="2400" i="1" dirty="0">
                <a:latin typeface="TimesLTStd-Italic"/>
              </a:rPr>
              <a:t>V </a:t>
            </a:r>
            <a:r>
              <a:rPr lang="en-US" sz="2400" dirty="0">
                <a:latin typeface="TimesLTStd-Roman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263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4" grpId="0" animBg="1"/>
      <p:bldP spid="25" grpId="0" animBg="1"/>
      <p:bldP spid="26" grpId="0" animBg="1"/>
      <p:bldP spid="27" grpId="0" animBg="1"/>
      <p:bldP spid="28" grpId="0" autoUpdateAnimBg="0"/>
      <p:bldP spid="29" grpId="0" autoUpdateAnimBg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0" y="620486"/>
            <a:ext cx="8739051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  <a:latin typeface="TimesLTStd-BoldItalic"/>
              </a:rPr>
              <a:t>Dalton’s law of partial pressures</a:t>
            </a:r>
            <a:r>
              <a:rPr lang="en-US" sz="2400" b="1" i="1" dirty="0" smtClean="0">
                <a:latin typeface="TimesLTStd-BoldItalic"/>
              </a:rPr>
              <a:t>,</a:t>
            </a:r>
            <a:r>
              <a:rPr lang="en-US" sz="2400" dirty="0" smtClean="0">
                <a:latin typeface="TimesLTStd-Roman"/>
              </a:rPr>
              <a:t> </a:t>
            </a:r>
            <a:r>
              <a:rPr lang="en-US" sz="2400" dirty="0">
                <a:latin typeface="TimesLTStd-Roman"/>
              </a:rPr>
              <a:t>states that </a:t>
            </a:r>
            <a:r>
              <a:rPr lang="en-US" sz="2400" i="1" dirty="0">
                <a:latin typeface="TimesLTStd-Italic"/>
              </a:rPr>
              <a:t>the total </a:t>
            </a:r>
            <a:r>
              <a:rPr lang="en-US" sz="2400" i="1" dirty="0" smtClean="0">
                <a:latin typeface="TimesLTStd-Italic"/>
              </a:rPr>
              <a:t>pressure of </a:t>
            </a:r>
            <a:r>
              <a:rPr lang="en-US" sz="2400" i="1" dirty="0">
                <a:latin typeface="TimesLTStd-Italic"/>
              </a:rPr>
              <a:t>a mixture of gases is just the sum of the pressures that each gas would exert if </a:t>
            </a:r>
            <a:r>
              <a:rPr lang="en-US" sz="2400" i="1" dirty="0" smtClean="0">
                <a:latin typeface="TimesLTStd-Italic"/>
              </a:rPr>
              <a:t>it were </a:t>
            </a:r>
            <a:r>
              <a:rPr lang="en-US" sz="2400" i="1" dirty="0">
                <a:latin typeface="TimesLTStd-Italic"/>
              </a:rPr>
              <a:t>present alone.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13" y="2521132"/>
            <a:ext cx="7547544" cy="3762103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857694" y="6335486"/>
            <a:ext cx="341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 dirty="0"/>
              <a:t>V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T</a:t>
            </a:r>
            <a:r>
              <a:rPr lang="en-US" altLang="en-US" sz="2000" dirty="0"/>
              <a:t> are </a:t>
            </a:r>
            <a:r>
              <a:rPr lang="en-US" altLang="en-US" sz="2000" b="1" dirty="0"/>
              <a:t>constant</a:t>
            </a:r>
            <a:endParaRPr lang="en-US" altLang="en-US" sz="2000" i="1" dirty="0"/>
          </a:p>
        </p:txBody>
      </p:sp>
    </p:spTree>
    <p:extLst>
      <p:ext uri="{BB962C8B-B14F-4D97-AF65-F5344CB8AC3E}">
        <p14:creationId xmlns="" xmlns:p14="http://schemas.microsoft.com/office/powerpoint/2010/main" val="25805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86860" y="737453"/>
            <a:ext cx="75405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/>
              <a:t>Consider a case in which two gases,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accent1"/>
                </a:solidFill>
              </a:rPr>
              <a:t>B</a:t>
            </a:r>
            <a:r>
              <a:rPr lang="en-US" altLang="en-US" dirty="0"/>
              <a:t>, are in a container of volume V.</a:t>
            </a:r>
          </a:p>
        </p:txBody>
      </p:sp>
      <p:pic>
        <p:nvPicPr>
          <p:cNvPr id="43" name="Picture 4" descr="cha56011_05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334" t="6172" b="6172"/>
          <a:stretch>
            <a:fillRect/>
          </a:stretch>
        </p:blipFill>
        <p:spPr bwMode="auto">
          <a:xfrm>
            <a:off x="7677151" y="1024392"/>
            <a:ext cx="1419225" cy="251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35"/>
          <p:cNvGrpSpPr>
            <a:grpSpLocks/>
          </p:cNvGrpSpPr>
          <p:nvPr/>
        </p:nvGrpSpPr>
        <p:grpSpPr bwMode="auto">
          <a:xfrm>
            <a:off x="614363" y="1621632"/>
            <a:ext cx="1889125" cy="976313"/>
            <a:chOff x="363" y="864"/>
            <a:chExt cx="1190" cy="615"/>
          </a:xfrm>
        </p:grpSpPr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363" y="1001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rgbClr val="FF0000"/>
                  </a:solidFill>
                </a:rPr>
                <a:t>P</a:t>
              </a:r>
              <a:r>
                <a:rPr lang="en-US" altLang="en-US" sz="2800" baseline="-25000">
                  <a:solidFill>
                    <a:srgbClr val="FF0000"/>
                  </a:solidFill>
                </a:rPr>
                <a:t>A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46" name="Group 10"/>
            <p:cNvGrpSpPr>
              <a:grpSpLocks/>
            </p:cNvGrpSpPr>
            <p:nvPr/>
          </p:nvGrpSpPr>
          <p:grpSpPr bwMode="auto">
            <a:xfrm>
              <a:off x="912" y="864"/>
              <a:ext cx="641" cy="615"/>
              <a:chOff x="1392" y="1152"/>
              <a:chExt cx="641" cy="615"/>
            </a:xfrm>
          </p:grpSpPr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1392" y="1152"/>
                <a:ext cx="6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i="1" baseline="-25000">
                    <a:solidFill>
                      <a:srgbClr val="FF0000"/>
                    </a:solidFill>
                  </a:rPr>
                  <a:t>A</a:t>
                </a:r>
                <a:r>
                  <a:rPr lang="en-US" altLang="en-US" sz="2800"/>
                  <a:t>RT</a:t>
                </a:r>
                <a:endParaRPr lang="en-US" altLang="en-US" sz="2800" i="1"/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>
                <a:off x="1448" y="146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 Box 8"/>
              <p:cNvSpPr txBox="1">
                <a:spLocks noChangeArrowheads="1"/>
              </p:cNvSpPr>
              <p:nvPr/>
            </p:nvSpPr>
            <p:spPr bwMode="auto">
              <a:xfrm>
                <a:off x="1580" y="1440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/>
                  <a:t>V</a:t>
                </a:r>
              </a:p>
            </p:txBody>
          </p:sp>
        </p:grpSp>
      </p:grpSp>
      <p:grpSp>
        <p:nvGrpSpPr>
          <p:cNvPr id="50" name="Group 36"/>
          <p:cNvGrpSpPr>
            <a:grpSpLocks/>
          </p:cNvGrpSpPr>
          <p:nvPr/>
        </p:nvGrpSpPr>
        <p:grpSpPr bwMode="auto">
          <a:xfrm>
            <a:off x="609600" y="2695576"/>
            <a:ext cx="1889125" cy="976312"/>
            <a:chOff x="360" y="1497"/>
            <a:chExt cx="1190" cy="615"/>
          </a:xfrm>
        </p:grpSpPr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360" y="1634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chemeClr val="accent1"/>
                  </a:solidFill>
                </a:rPr>
                <a:t>P</a:t>
              </a:r>
              <a:r>
                <a:rPr lang="en-US" altLang="en-US" sz="2800" baseline="-25000">
                  <a:solidFill>
                    <a:schemeClr val="accent1"/>
                  </a:solidFill>
                </a:rPr>
                <a:t>B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52" name="Group 12"/>
            <p:cNvGrpSpPr>
              <a:grpSpLocks/>
            </p:cNvGrpSpPr>
            <p:nvPr/>
          </p:nvGrpSpPr>
          <p:grpSpPr bwMode="auto">
            <a:xfrm>
              <a:off x="909" y="1497"/>
              <a:ext cx="641" cy="615"/>
              <a:chOff x="1392" y="1152"/>
              <a:chExt cx="641" cy="615"/>
            </a:xfrm>
          </p:grpSpPr>
          <p:sp>
            <p:nvSpPr>
              <p:cNvPr id="53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152"/>
                <a:ext cx="6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2800" i="1" baseline="-25000">
                    <a:solidFill>
                      <a:schemeClr val="accent1"/>
                    </a:solidFill>
                  </a:rPr>
                  <a:t>B</a:t>
                </a:r>
                <a:r>
                  <a:rPr lang="en-US" altLang="en-US" sz="2800"/>
                  <a:t>RT</a:t>
                </a:r>
                <a:endParaRPr lang="en-US" altLang="en-US" sz="2800" i="1"/>
              </a:p>
            </p:txBody>
          </p:sp>
          <p:sp>
            <p:nvSpPr>
              <p:cNvPr id="54" name="Line 14"/>
              <p:cNvSpPr>
                <a:spLocks noChangeShapeType="1"/>
              </p:cNvSpPr>
              <p:nvPr/>
            </p:nvSpPr>
            <p:spPr bwMode="auto">
              <a:xfrm>
                <a:off x="1448" y="146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>
                <a:off x="1580" y="1440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/>
                  <a:t>V</a:t>
                </a:r>
              </a:p>
            </p:txBody>
          </p:sp>
        </p:grp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009900" y="1850232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</a:rPr>
              <a:t>n</a:t>
            </a:r>
            <a:r>
              <a:rPr lang="en-US" altLang="en-US" baseline="-25000">
                <a:solidFill>
                  <a:srgbClr val="FF0000"/>
                </a:solidFill>
              </a:rPr>
              <a:t>A</a:t>
            </a:r>
            <a:r>
              <a:rPr lang="en-US" altLang="en-US"/>
              <a:t> is the number of moles of 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009900" y="2909888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1"/>
                </a:solidFill>
              </a:rPr>
              <a:t>n</a:t>
            </a:r>
            <a:r>
              <a:rPr lang="en-US" altLang="en-US" baseline="-25000">
                <a:solidFill>
                  <a:schemeClr val="accent1"/>
                </a:solidFill>
              </a:rPr>
              <a:t>B</a:t>
            </a:r>
            <a:r>
              <a:rPr lang="en-US" altLang="en-US"/>
              <a:t> is the number of moles of </a:t>
            </a:r>
            <a:r>
              <a:rPr lang="en-US" altLang="en-US">
                <a:solidFill>
                  <a:schemeClr val="accent1"/>
                </a:solidFill>
              </a:rPr>
              <a:t>B</a:t>
            </a:r>
            <a:endParaRPr lang="en-US" altLang="en-US" i="1">
              <a:solidFill>
                <a:schemeClr val="accent1"/>
              </a:solidFill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622300" y="3976688"/>
            <a:ext cx="2171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800" i="1"/>
              <a:t>P</a:t>
            </a:r>
            <a:r>
              <a:rPr lang="en-US" altLang="en-US" sz="2800" baseline="-25000"/>
              <a:t>T</a:t>
            </a:r>
            <a:r>
              <a:rPr lang="en-US" altLang="en-US" sz="2800"/>
              <a:t> = </a:t>
            </a:r>
            <a:r>
              <a:rPr lang="en-US" altLang="en-US" sz="2800" i="1">
                <a:solidFill>
                  <a:srgbClr val="FF0000"/>
                </a:solidFill>
              </a:rPr>
              <a:t>P</a:t>
            </a:r>
            <a:r>
              <a:rPr lang="en-US" altLang="en-US" sz="2800" baseline="-25000">
                <a:solidFill>
                  <a:srgbClr val="FF0000"/>
                </a:solidFill>
              </a:rPr>
              <a:t>A</a:t>
            </a:r>
            <a:r>
              <a:rPr lang="en-US" altLang="en-US" sz="2800"/>
              <a:t> + </a:t>
            </a:r>
            <a:r>
              <a:rPr lang="en-US" altLang="en-US" sz="2800" i="1">
                <a:solidFill>
                  <a:schemeClr val="accent1"/>
                </a:solidFill>
              </a:rPr>
              <a:t>P</a:t>
            </a:r>
            <a:r>
              <a:rPr lang="en-US" altLang="en-US" sz="2800" baseline="-25000">
                <a:solidFill>
                  <a:schemeClr val="accent1"/>
                </a:solidFill>
              </a:rPr>
              <a:t>B</a:t>
            </a:r>
            <a:endParaRPr lang="en-US" altLang="en-US" sz="2800" i="1">
              <a:solidFill>
                <a:schemeClr val="accent1"/>
              </a:solidFill>
            </a:endParaRPr>
          </a:p>
        </p:txBody>
      </p:sp>
      <p:grpSp>
        <p:nvGrpSpPr>
          <p:cNvPr id="59" name="Group 24"/>
          <p:cNvGrpSpPr>
            <a:grpSpLocks/>
          </p:cNvGrpSpPr>
          <p:nvPr/>
        </p:nvGrpSpPr>
        <p:grpSpPr bwMode="auto">
          <a:xfrm>
            <a:off x="3141663" y="3709988"/>
            <a:ext cx="2154237" cy="1001712"/>
            <a:chOff x="1563" y="3136"/>
            <a:chExt cx="1357" cy="631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1563" y="3305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rgbClr val="FF0000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FF0000"/>
                  </a:solidFill>
                </a:rPr>
                <a:t>A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61" name="Group 23"/>
            <p:cNvGrpSpPr>
              <a:grpSpLocks/>
            </p:cNvGrpSpPr>
            <p:nvPr/>
          </p:nvGrpSpPr>
          <p:grpSpPr bwMode="auto">
            <a:xfrm>
              <a:off x="2097" y="3136"/>
              <a:ext cx="823" cy="631"/>
              <a:chOff x="2873" y="2969"/>
              <a:chExt cx="823" cy="631"/>
            </a:xfrm>
          </p:grpSpPr>
          <p:sp>
            <p:nvSpPr>
              <p:cNvPr id="62" name="Text Box 20"/>
              <p:cNvSpPr txBox="1">
                <a:spLocks noChangeArrowheads="1"/>
              </p:cNvSpPr>
              <p:nvPr/>
            </p:nvSpPr>
            <p:spPr bwMode="auto">
              <a:xfrm>
                <a:off x="3113" y="2969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rgbClr val="FF0000"/>
                    </a:solidFill>
                  </a:rPr>
                  <a:t>A</a:t>
                </a:r>
                <a:endParaRPr lang="en-US" altLang="en-US" sz="2800" i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 Box 21"/>
              <p:cNvSpPr txBox="1">
                <a:spLocks noChangeArrowheads="1"/>
              </p:cNvSpPr>
              <p:nvPr/>
            </p:nvSpPr>
            <p:spPr bwMode="auto">
              <a:xfrm>
                <a:off x="2873" y="3273"/>
                <a:ext cx="82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rgbClr val="FF0000"/>
                    </a:solidFill>
                  </a:rPr>
                  <a:t>A</a:t>
                </a:r>
                <a:r>
                  <a:rPr lang="en-US" altLang="en-US" sz="2800"/>
                  <a:t> + </a:t>
                </a:r>
                <a:r>
                  <a:rPr lang="en-US" altLang="en-US" sz="2800" i="1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B</a:t>
                </a:r>
                <a:endParaRPr lang="en-US" altLang="en-US" sz="2800" i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4" name="Line 22"/>
              <p:cNvSpPr>
                <a:spLocks noChangeShapeType="1"/>
              </p:cNvSpPr>
              <p:nvPr/>
            </p:nvSpPr>
            <p:spPr bwMode="auto">
              <a:xfrm>
                <a:off x="2877" y="331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" name="Group 25"/>
          <p:cNvGrpSpPr>
            <a:grpSpLocks/>
          </p:cNvGrpSpPr>
          <p:nvPr/>
        </p:nvGrpSpPr>
        <p:grpSpPr bwMode="auto">
          <a:xfrm>
            <a:off x="5808663" y="3708400"/>
            <a:ext cx="2154237" cy="1001713"/>
            <a:chOff x="1563" y="3136"/>
            <a:chExt cx="1357" cy="631"/>
          </a:xfrm>
        </p:grpSpPr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1563" y="3305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chemeClr val="accent1"/>
                  </a:solidFill>
                </a:rPr>
                <a:t>X</a:t>
              </a:r>
              <a:r>
                <a:rPr lang="en-US" altLang="en-US" sz="2800" baseline="-25000">
                  <a:solidFill>
                    <a:schemeClr val="accent1"/>
                  </a:solidFill>
                </a:rPr>
                <a:t>B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67" name="Group 27"/>
            <p:cNvGrpSpPr>
              <a:grpSpLocks/>
            </p:cNvGrpSpPr>
            <p:nvPr/>
          </p:nvGrpSpPr>
          <p:grpSpPr bwMode="auto">
            <a:xfrm>
              <a:off x="2097" y="3136"/>
              <a:ext cx="823" cy="631"/>
              <a:chOff x="2873" y="2969"/>
              <a:chExt cx="823" cy="631"/>
            </a:xfrm>
          </p:grpSpPr>
          <p:sp>
            <p:nvSpPr>
              <p:cNvPr id="68" name="Text Box 28"/>
              <p:cNvSpPr txBox="1">
                <a:spLocks noChangeArrowheads="1"/>
              </p:cNvSpPr>
              <p:nvPr/>
            </p:nvSpPr>
            <p:spPr bwMode="auto">
              <a:xfrm>
                <a:off x="3113" y="2969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B</a:t>
                </a:r>
                <a:endParaRPr lang="en-US" altLang="en-US" sz="2800" i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Text Box 29"/>
              <p:cNvSpPr txBox="1">
                <a:spLocks noChangeArrowheads="1"/>
              </p:cNvSpPr>
              <p:nvPr/>
            </p:nvSpPr>
            <p:spPr bwMode="auto">
              <a:xfrm>
                <a:off x="2873" y="3273"/>
                <a:ext cx="82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rgbClr val="FF0000"/>
                    </a:solidFill>
                  </a:rPr>
                  <a:t>A</a:t>
                </a:r>
                <a:r>
                  <a:rPr lang="en-US" altLang="en-US" sz="2800"/>
                  <a:t> + </a:t>
                </a:r>
                <a:r>
                  <a:rPr lang="en-US" altLang="en-US" sz="2800" i="1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B</a:t>
                </a:r>
                <a:endParaRPr lang="en-US" altLang="en-US" sz="2800" i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Line 30"/>
              <p:cNvSpPr>
                <a:spLocks noChangeShapeType="1"/>
              </p:cNvSpPr>
              <p:nvPr/>
            </p:nvSpPr>
            <p:spPr bwMode="auto">
              <a:xfrm>
                <a:off x="2877" y="331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647700" y="4967288"/>
            <a:ext cx="1833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rgbClr val="FF0000"/>
                </a:solidFill>
              </a:rPr>
              <a:t>P</a:t>
            </a:r>
            <a:r>
              <a:rPr lang="en-US" altLang="en-US" sz="2800" baseline="-25000">
                <a:solidFill>
                  <a:srgbClr val="FF0000"/>
                </a:solidFill>
              </a:rPr>
              <a:t>A</a:t>
            </a:r>
            <a:r>
              <a:rPr lang="en-US" altLang="en-US" sz="2800"/>
              <a:t> = </a:t>
            </a:r>
            <a:r>
              <a:rPr lang="en-US" altLang="en-US" sz="2800" i="1">
                <a:solidFill>
                  <a:srgbClr val="FF0000"/>
                </a:solidFill>
              </a:rPr>
              <a:t>X</a:t>
            </a:r>
            <a:r>
              <a:rPr lang="en-US" altLang="en-US" sz="2800" baseline="-25000">
                <a:solidFill>
                  <a:srgbClr val="FF0000"/>
                </a:solidFill>
              </a:rPr>
              <a:t>A</a:t>
            </a:r>
            <a:r>
              <a:rPr lang="en-US" altLang="en-US" sz="2800" baseline="-25000"/>
              <a:t> </a:t>
            </a:r>
            <a:r>
              <a:rPr lang="en-US" altLang="en-US" sz="2800" i="1"/>
              <a:t>P</a:t>
            </a:r>
            <a:r>
              <a:rPr lang="en-US" altLang="en-US" sz="2800" baseline="-25000"/>
              <a:t>T</a:t>
            </a:r>
            <a:endParaRPr lang="en-US" altLang="en-US" sz="2800" i="1"/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2890838" y="4967288"/>
            <a:ext cx="1833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chemeClr val="accent1"/>
                </a:solidFill>
              </a:rPr>
              <a:t>P</a:t>
            </a:r>
            <a:r>
              <a:rPr lang="en-US" altLang="en-US" sz="2800" baseline="-25000">
                <a:solidFill>
                  <a:schemeClr val="accent1"/>
                </a:solidFill>
              </a:rPr>
              <a:t>B</a:t>
            </a:r>
            <a:r>
              <a:rPr lang="en-US" altLang="en-US" sz="2800"/>
              <a:t> = </a:t>
            </a:r>
            <a:r>
              <a:rPr lang="en-US" altLang="en-US" sz="2800" i="1">
                <a:solidFill>
                  <a:schemeClr val="accent1"/>
                </a:solidFill>
              </a:rPr>
              <a:t>X</a:t>
            </a:r>
            <a:r>
              <a:rPr lang="en-US" altLang="en-US" sz="2800" baseline="-25000">
                <a:solidFill>
                  <a:schemeClr val="accent1"/>
                </a:solidFill>
              </a:rPr>
              <a:t>B</a:t>
            </a:r>
            <a:r>
              <a:rPr lang="en-US" altLang="en-US" sz="2800" baseline="-25000"/>
              <a:t> </a:t>
            </a:r>
            <a:r>
              <a:rPr lang="en-US" altLang="en-US" sz="2800" i="1"/>
              <a:t>P</a:t>
            </a:r>
            <a:r>
              <a:rPr lang="en-US" altLang="en-US" sz="2800" baseline="-25000"/>
              <a:t>T</a:t>
            </a:r>
            <a:endParaRPr lang="en-US" altLang="en-US" sz="2800" i="1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1989138" y="5907881"/>
            <a:ext cx="2043113" cy="7572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tIns="137160" rIns="27432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/>
              <a:t>P</a:t>
            </a:r>
            <a:r>
              <a:rPr lang="en-US" altLang="en-US" sz="2800" i="1" baseline="-25000"/>
              <a:t>i</a:t>
            </a:r>
            <a:r>
              <a:rPr lang="en-US" altLang="en-US" sz="2800"/>
              <a:t> = 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 baseline="-25000"/>
              <a:t> </a:t>
            </a:r>
            <a:r>
              <a:rPr lang="en-US" altLang="en-US" sz="2800" i="1"/>
              <a:t>P</a:t>
            </a:r>
            <a:r>
              <a:rPr lang="en-US" altLang="en-US" sz="2800" baseline="-25000"/>
              <a:t>T</a:t>
            </a:r>
            <a:endParaRPr lang="en-US" altLang="en-US" sz="2800" i="1"/>
          </a:p>
        </p:txBody>
      </p:sp>
      <p:grpSp>
        <p:nvGrpSpPr>
          <p:cNvPr id="74" name="Group 42"/>
          <p:cNvGrpSpPr>
            <a:grpSpLocks/>
          </p:cNvGrpSpPr>
          <p:nvPr/>
        </p:nvGrpSpPr>
        <p:grpSpPr bwMode="auto">
          <a:xfrm>
            <a:off x="4733925" y="5918200"/>
            <a:ext cx="3381375" cy="825500"/>
            <a:chOff x="1854" y="3440"/>
            <a:chExt cx="2130" cy="520"/>
          </a:xfrm>
        </p:grpSpPr>
        <p:sp>
          <p:nvSpPr>
            <p:cNvPr id="75" name="Text Box 37"/>
            <p:cNvSpPr txBox="1">
              <a:spLocks noChangeArrowheads="1"/>
            </p:cNvSpPr>
            <p:nvPr/>
          </p:nvSpPr>
          <p:spPr bwMode="auto">
            <a:xfrm>
              <a:off x="1854" y="3552"/>
              <a:ext cx="1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i="1"/>
                <a:t>mole fraction (X</a:t>
              </a:r>
              <a:r>
                <a:rPr lang="en-US" altLang="en-US" b="1" i="1" baseline="-25000"/>
                <a:t>i </a:t>
              </a:r>
              <a:r>
                <a:rPr lang="en-US" altLang="en-US" b="1" i="1"/>
                <a:t>) = </a:t>
              </a:r>
            </a:p>
          </p:txBody>
        </p:sp>
        <p:grpSp>
          <p:nvGrpSpPr>
            <p:cNvPr id="76" name="Group 41"/>
            <p:cNvGrpSpPr>
              <a:grpSpLocks/>
            </p:cNvGrpSpPr>
            <p:nvPr/>
          </p:nvGrpSpPr>
          <p:grpSpPr bwMode="auto">
            <a:xfrm>
              <a:off x="3683" y="3440"/>
              <a:ext cx="301" cy="520"/>
              <a:chOff x="3763" y="3504"/>
              <a:chExt cx="301" cy="520"/>
            </a:xfrm>
          </p:grpSpPr>
          <p:sp>
            <p:nvSpPr>
              <p:cNvPr id="77" name="Text Box 38"/>
              <p:cNvSpPr txBox="1">
                <a:spLocks noChangeArrowheads="1"/>
              </p:cNvSpPr>
              <p:nvPr/>
            </p:nvSpPr>
            <p:spPr bwMode="auto">
              <a:xfrm>
                <a:off x="3788" y="3504"/>
                <a:ext cx="2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i="1"/>
                  <a:t>n</a:t>
                </a:r>
                <a:r>
                  <a:rPr lang="en-US" altLang="en-US" i="1" baseline="-25000"/>
                  <a:t>i</a:t>
                </a:r>
                <a:endParaRPr lang="en-US" altLang="en-US" i="1"/>
              </a:p>
            </p:txBody>
          </p:sp>
          <p:sp>
            <p:nvSpPr>
              <p:cNvPr id="78" name="Text Box 39"/>
              <p:cNvSpPr txBox="1">
                <a:spLocks noChangeArrowheads="1"/>
              </p:cNvSpPr>
              <p:nvPr/>
            </p:nvSpPr>
            <p:spPr bwMode="auto">
              <a:xfrm>
                <a:off x="3763" y="3736"/>
                <a:ext cx="3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i="1"/>
                  <a:t>n</a:t>
                </a:r>
                <a:r>
                  <a:rPr lang="en-US" altLang="en-US" i="1" baseline="-25000"/>
                  <a:t>T</a:t>
                </a:r>
                <a:endParaRPr lang="en-US" altLang="en-US" i="1"/>
              </a:p>
            </p:txBody>
          </p:sp>
          <p:sp>
            <p:nvSpPr>
              <p:cNvPr id="79" name="Line 40"/>
              <p:cNvSpPr>
                <a:spLocks noChangeShapeType="1"/>
              </p:cNvSpPr>
              <p:nvPr/>
            </p:nvSpPr>
            <p:spPr bwMode="auto">
              <a:xfrm>
                <a:off x="3817" y="376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8798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utoUpdateAnimBg="0"/>
      <p:bldP spid="57" grpId="0" autoUpdateAnimBg="0"/>
      <p:bldP spid="58" grpId="0" autoUpdateAnimBg="0"/>
      <p:bldP spid="71" grpId="0" autoUpdateAnimBg="0"/>
      <p:bldP spid="72" grpId="0" autoUpdateAnimBg="0"/>
      <p:bldP spid="7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83326" y="870857"/>
            <a:ext cx="81577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natural gas contains 8.24 moles of CH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4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, 0.421 moles of C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6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, and 0.116 moles of C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8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.  If the total pressure of the gases is 1.37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, what is the partial pressure of propane (C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8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)?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64326" y="2928257"/>
            <a:ext cx="19859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tIns="137160" rIns="27432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X</a:t>
            </a:r>
            <a:r>
              <a:rPr kumimoji="0" lang="en-US" altLang="en-US" sz="2800" b="0" i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016726" y="4010932"/>
            <a:ext cx="1716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X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propane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1" name="Group 9"/>
          <p:cNvGrpSpPr>
            <a:grpSpLocks/>
          </p:cNvGrpSpPr>
          <p:nvPr/>
        </p:nvGrpSpPr>
        <p:grpSpPr bwMode="auto">
          <a:xfrm>
            <a:off x="2667726" y="3769632"/>
            <a:ext cx="3657600" cy="987425"/>
            <a:chOff x="1488" y="2489"/>
            <a:chExt cx="2304" cy="622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301" y="2489"/>
              <a:ext cx="6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0.116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546" y="2784"/>
              <a:ext cx="218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8.24 + 0.421 + 0.116</a:t>
              </a: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488" y="2800"/>
              <a:ext cx="23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226526" y="3017157"/>
            <a:ext cx="2359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1.37 atm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415814" y="4007757"/>
            <a:ext cx="1581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0.0132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016726" y="5061857"/>
            <a:ext cx="4567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propane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0.0132 x 1.37 atm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474426" y="5061857"/>
            <a:ext cx="2273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0.0181 atm</a:t>
            </a:r>
          </a:p>
        </p:txBody>
      </p:sp>
    </p:spTree>
    <p:extLst>
      <p:ext uri="{BB962C8B-B14F-4D97-AF65-F5344CB8AC3E}">
        <p14:creationId xmlns="" xmlns:p14="http://schemas.microsoft.com/office/powerpoint/2010/main" val="20739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0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40" y="670665"/>
            <a:ext cx="4331173" cy="6132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78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565323" y="5769768"/>
            <a:ext cx="4173537" cy="396875"/>
            <a:chOff x="48" y="3552"/>
            <a:chExt cx="2629" cy="250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8" y="3552"/>
              <a:ext cx="2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/>
                <a:t>2KClO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 (</a:t>
              </a:r>
              <a:r>
                <a:rPr lang="en-US" altLang="en-US" sz="2000" i="1"/>
                <a:t>s</a:t>
              </a:r>
              <a:r>
                <a:rPr lang="en-US" altLang="en-US" sz="2000"/>
                <a:t>)           2KCl (</a:t>
              </a:r>
              <a:r>
                <a:rPr lang="en-US" altLang="en-US" sz="2000" i="1"/>
                <a:t>s</a:t>
              </a:r>
              <a:r>
                <a:rPr lang="en-US" altLang="en-US" sz="2000"/>
                <a:t>) + 3O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 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920" y="368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98" r="12243"/>
          <a:stretch/>
        </p:blipFill>
        <p:spPr bwMode="auto">
          <a:xfrm>
            <a:off x="1570109" y="1036431"/>
            <a:ext cx="5960628" cy="459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479552" y="620486"/>
            <a:ext cx="4259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Collecting a Gas over Water</a:t>
            </a:r>
          </a:p>
        </p:txBody>
      </p:sp>
    </p:spTree>
    <p:extLst>
      <p:ext uri="{BB962C8B-B14F-4D97-AF65-F5344CB8AC3E}">
        <p14:creationId xmlns="" xmlns:p14="http://schemas.microsoft.com/office/powerpoint/2010/main" val="19530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272" y="689960"/>
            <a:ext cx="8740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Gas does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react with water and 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appreciably soluble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</a:p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Oxygen gas is ok,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gases such 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272" y="2632497"/>
            <a:ext cx="874006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oxygen gas collected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way is not pure, however, because water vapor is also present in the bottle.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gas pressure is equal to the sum of the pressures exerted by the oxygen gas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vapor: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34241" y="5627529"/>
            <a:ext cx="2274888" cy="552450"/>
            <a:chOff x="293" y="3817"/>
            <a:chExt cx="1433" cy="348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93" y="3817"/>
              <a:ext cx="14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i="1" dirty="0"/>
                <a:t>P</a:t>
              </a:r>
              <a:r>
                <a:rPr lang="en-US" altLang="en-US" baseline="-25000" dirty="0"/>
                <a:t>T</a:t>
              </a:r>
              <a:r>
                <a:rPr lang="en-US" altLang="en-US" dirty="0"/>
                <a:t> = </a:t>
              </a:r>
              <a:r>
                <a:rPr lang="en-US" altLang="en-US" i="1" dirty="0"/>
                <a:t>P</a:t>
              </a:r>
              <a:r>
                <a:rPr lang="en-US" altLang="en-US" baseline="-25000" dirty="0"/>
                <a:t>O   </a:t>
              </a:r>
              <a:r>
                <a:rPr lang="en-US" altLang="en-US" dirty="0"/>
                <a:t>+ </a:t>
              </a:r>
              <a:r>
                <a:rPr lang="en-US" altLang="en-US" i="1" dirty="0"/>
                <a:t>P</a:t>
              </a:r>
              <a:r>
                <a:rPr lang="en-US" altLang="en-US" baseline="-25000" dirty="0"/>
                <a:t>H  O</a:t>
              </a:r>
              <a:endParaRPr lang="en-US" altLang="en-US" dirty="0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943" y="3992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2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439" y="3992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2594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2651" y="7097485"/>
            <a:ext cx="1905000" cy="457200"/>
          </a:xfrm>
        </p:spPr>
        <p:txBody>
          <a:bodyPr/>
          <a:lstStyle/>
          <a:p>
            <a:pPr>
              <a:defRPr/>
            </a:pPr>
            <a:fld id="{F39333F7-A3F5-4C53-9039-B08B4A5987A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72" y="620486"/>
            <a:ext cx="1998441" cy="62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1" y="2182585"/>
            <a:ext cx="487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33326" y="1519644"/>
            <a:ext cx="465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Vapor of Water and Temperature</a:t>
            </a:r>
          </a:p>
        </p:txBody>
      </p:sp>
    </p:spTree>
    <p:extLst>
      <p:ext uri="{BB962C8B-B14F-4D97-AF65-F5344CB8AC3E}">
        <p14:creationId xmlns="" xmlns:p14="http://schemas.microsoft.com/office/powerpoint/2010/main" val="8971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68166" y="694421"/>
            <a:ext cx="6545897" cy="6111327"/>
            <a:chOff x="1794738" y="1184280"/>
            <a:chExt cx="2831400" cy="35764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4738" y="1184280"/>
              <a:ext cx="2831400" cy="91021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4738" y="2094495"/>
              <a:ext cx="2831400" cy="2666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329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852" y="104736"/>
            <a:ext cx="6528862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Substances That Exist as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1580" y="1268413"/>
            <a:ext cx="874340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</a:rPr>
              <a:t>Gases</a:t>
            </a:r>
            <a:r>
              <a:rPr lang="en-US" altLang="en-US" dirty="0"/>
              <a:t> assume the volume and shape of their </a:t>
            </a:r>
            <a:r>
              <a:rPr lang="en-US" altLang="en-US" dirty="0" smtClean="0"/>
              <a:t>containers.</a:t>
            </a:r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</a:rPr>
              <a:t>Gases</a:t>
            </a:r>
            <a:r>
              <a:rPr lang="en-US" altLang="en-US" dirty="0" smtClean="0"/>
              <a:t> </a:t>
            </a:r>
            <a:r>
              <a:rPr lang="en-US" altLang="en-US" dirty="0"/>
              <a:t>are the most compressible state of </a:t>
            </a:r>
            <a:r>
              <a:rPr lang="en-US" altLang="en-US" dirty="0" smtClean="0"/>
              <a:t>matter.</a:t>
            </a:r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</a:rPr>
              <a:t>Gases</a:t>
            </a:r>
            <a:r>
              <a:rPr lang="en-US" altLang="en-US" dirty="0" smtClean="0"/>
              <a:t> </a:t>
            </a:r>
            <a:r>
              <a:rPr lang="en-US" altLang="en-US" dirty="0"/>
              <a:t>will mix evenly and completely when confined to the same </a:t>
            </a:r>
            <a:r>
              <a:rPr lang="en-US" altLang="en-US" dirty="0" smtClean="0"/>
              <a:t>container.</a:t>
            </a:r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</a:rPr>
              <a:t>Gases</a:t>
            </a:r>
            <a:r>
              <a:rPr lang="en-US" altLang="en-US" dirty="0" smtClean="0"/>
              <a:t> </a:t>
            </a:r>
            <a:r>
              <a:rPr lang="en-US" altLang="en-US" dirty="0"/>
              <a:t>have much lower densities than liquids and solids.</a:t>
            </a:r>
          </a:p>
        </p:txBody>
      </p:sp>
      <p:pic>
        <p:nvPicPr>
          <p:cNvPr id="7" name="Picture 3" descr="cha56011_ma05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53" t="6842" r="11794" b="5188"/>
          <a:stretch/>
        </p:blipFill>
        <p:spPr bwMode="auto">
          <a:xfrm>
            <a:off x="3576060" y="3836987"/>
            <a:ext cx="1639388" cy="2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94633" y="745193"/>
            <a:ext cx="5961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</a:rPr>
              <a:t>Physical Characteristics of Gases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21719" y="6384244"/>
            <a:ext cx="1148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NO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gas</a:t>
            </a:r>
          </a:p>
        </p:txBody>
      </p:sp>
    </p:spTree>
    <p:extLst>
      <p:ext uri="{BB962C8B-B14F-4D97-AF65-F5344CB8AC3E}">
        <p14:creationId xmlns="" xmlns:p14="http://schemas.microsoft.com/office/powerpoint/2010/main" val="146944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4" y="85141"/>
            <a:ext cx="3668096" cy="5353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Pressure of a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Gas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316703" y="2091883"/>
            <a:ext cx="1561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velocity 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742233" y="1922666"/>
            <a:ext cx="2342892" cy="835026"/>
            <a:chOff x="1488" y="1110"/>
            <a:chExt cx="1487" cy="526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488" y="1110"/>
              <a:ext cx="14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distance moved</a:t>
              </a: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523" y="1345"/>
              <a:ext cx="12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elapsed</a:t>
              </a:r>
              <a:r>
                <a:rPr kumimoji="0" lang="en-US" alt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time</a:t>
              </a: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1502" y="1362"/>
              <a:ext cx="1416" cy="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3614" y="635926"/>
            <a:ext cx="310854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SI Units of Pressure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3615" y="1162269"/>
            <a:ext cx="8747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change in distance with elapsed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3097" y="2092354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m/s or cm/s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614" y="3026917"/>
            <a:ext cx="8747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change in velocity with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790995" y="3907404"/>
            <a:ext cx="2196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 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3797156" y="3652026"/>
            <a:ext cx="2633665" cy="950914"/>
            <a:chOff x="1455" y="1037"/>
            <a:chExt cx="1659" cy="599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455" y="1037"/>
              <a:ext cx="16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in velocity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1523" y="1345"/>
              <a:ext cx="1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elapsed</a:t>
              </a:r>
              <a:r>
                <a:rPr kumimoji="0" lang="en-US" alt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time</a:t>
              </a: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1507" y="1339"/>
              <a:ext cx="1535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852988" y="3875405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cm/s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736238" y="5035407"/>
            <a:ext cx="3940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force 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mass x 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3217" y="5862793"/>
            <a:ext cx="5299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SI unit of force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newton (N), 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kg m/s</a:t>
            </a:r>
            <a:r>
              <a:rPr lang="pt-BR" sz="2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2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5" grpId="0"/>
      <p:bldP spid="21" grpId="0"/>
      <p:bldP spid="7" grpId="0"/>
      <p:bldP spid="26" grpId="0" autoUpdateAnimBg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4" y="85141"/>
            <a:ext cx="3668096" cy="5353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Pressure of a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Gas</a:t>
            </a:r>
          </a:p>
        </p:txBody>
      </p:sp>
      <p:sp>
        <p:nvSpPr>
          <p:cNvPr id="2" name="Rectangle 1"/>
          <p:cNvSpPr/>
          <p:nvPr/>
        </p:nvSpPr>
        <p:spPr>
          <a:xfrm>
            <a:off x="93614" y="635926"/>
            <a:ext cx="310854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SI Units of Pressure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8419" y="1116296"/>
            <a:ext cx="774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force applied per unit area: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865289" y="1908181"/>
            <a:ext cx="2014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Pressure = </a:t>
            </a:r>
          </a:p>
        </p:txBody>
      </p: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4822677" y="1647831"/>
            <a:ext cx="1095375" cy="952500"/>
            <a:chOff x="1473" y="1090"/>
            <a:chExt cx="690" cy="600"/>
          </a:xfrm>
        </p:grpSpPr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1473" y="1090"/>
              <a:ext cx="6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Force</a:t>
              </a: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525" y="1363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Area</a:t>
              </a: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1506" y="1405"/>
              <a:ext cx="6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42284" y="3146452"/>
            <a:ext cx="2733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Units of Pressure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3107119" y="3875164"/>
            <a:ext cx="426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pascal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(Pa) = 1 N/m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760 mmHg = 760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torr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101,325 Pa</a:t>
            </a:r>
          </a:p>
        </p:txBody>
      </p:sp>
    </p:spTree>
    <p:extLst>
      <p:ext uri="{BB962C8B-B14F-4D97-AF65-F5344CB8AC3E}">
        <p14:creationId xmlns="" xmlns:p14="http://schemas.microsoft.com/office/powerpoint/2010/main" val="6482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40" grpId="0" autoUpdateAnimBg="0"/>
      <p:bldP spid="4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4" y="85141"/>
            <a:ext cx="3668096" cy="5353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Pressure of a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Gas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44"/>
          <a:stretch/>
        </p:blipFill>
        <p:spPr bwMode="auto">
          <a:xfrm>
            <a:off x="1488537" y="1175302"/>
            <a:ext cx="6445641" cy="56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55792" y="5268008"/>
            <a:ext cx="14890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Sea level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06817" y="5268008"/>
            <a:ext cx="9810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atm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90729" y="4353608"/>
            <a:ext cx="1217613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4 miles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73504" y="4353608"/>
            <a:ext cx="12350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0.5 atm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00229" y="2828020"/>
            <a:ext cx="13874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10 miles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625904" y="2828020"/>
            <a:ext cx="12350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0.2 atm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14" y="635926"/>
            <a:ext cx="34708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Atmospheric Pressure</a:t>
            </a:r>
          </a:p>
        </p:txBody>
      </p:sp>
    </p:spTree>
    <p:extLst>
      <p:ext uri="{BB962C8B-B14F-4D97-AF65-F5344CB8AC3E}">
        <p14:creationId xmlns="" xmlns:p14="http://schemas.microsoft.com/office/powerpoint/2010/main" val="8710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9" name="Picture 3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3" r="5157"/>
          <a:stretch/>
        </p:blipFill>
        <p:spPr bwMode="auto">
          <a:xfrm>
            <a:off x="6484392" y="2605219"/>
            <a:ext cx="2602833" cy="38415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7794" y="85141"/>
            <a:ext cx="3668096" cy="5353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Pressure of a Gas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614" y="635926"/>
            <a:ext cx="34708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Atmospheric Pressure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026" y="1239151"/>
            <a:ext cx="8791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is atmospheric pressure measured?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barometer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probably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familiar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instrument for measuring atmospheric pressure.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026" y="3065312"/>
            <a:ext cx="6230706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atmospheric pressure (1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equal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pressure that supports a column of mercury exactly 760 mm (or 76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cm) high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at 0°C at sea level.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204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7794" y="85141"/>
            <a:ext cx="3668096" cy="5353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Pressure of a Gas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614" y="635926"/>
            <a:ext cx="34708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Atmospheric Pressure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40" y="1177362"/>
            <a:ext cx="8497690" cy="5497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5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5066</TotalTime>
  <Words>1783</Words>
  <Application>Microsoft Office PowerPoint</Application>
  <PresentationFormat>عرض على الشاشة (3:4)‏</PresentationFormat>
  <Paragraphs>339</Paragraphs>
  <Slides>38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Office Theme</vt:lpstr>
      <vt:lpstr>الشريحة 1</vt:lpstr>
      <vt:lpstr>Substances That Exist as Gases</vt:lpstr>
      <vt:lpstr>Substances That Exist as Gases</vt:lpstr>
      <vt:lpstr>Substances That Exist as Gases</vt:lpstr>
      <vt:lpstr>Pressure of a Gas</vt:lpstr>
      <vt:lpstr>Pressure of a Gas</vt:lpstr>
      <vt:lpstr>Pressure of a Gas</vt:lpstr>
      <vt:lpstr>الشريحة 8</vt:lpstr>
      <vt:lpstr>الشريحة 9</vt:lpstr>
      <vt:lpstr>الشريحة 10</vt:lpstr>
      <vt:lpstr>Pressure of a Gas</vt:lpstr>
      <vt:lpstr>The Gas Laws</vt:lpstr>
      <vt:lpstr>The Gas Laws</vt:lpstr>
      <vt:lpstr>The Gas Laws</vt:lpstr>
      <vt:lpstr>The Gas Laws</vt:lpstr>
      <vt:lpstr>The Gas Laws</vt:lpstr>
      <vt:lpstr>The Gas Laws</vt:lpstr>
      <vt:lpstr>The Gas Laws</vt:lpstr>
      <vt:lpstr>The Gas Laws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Gas Stoichiometry</vt:lpstr>
      <vt:lpstr>Dalton's law of Partial Pressures</vt:lpstr>
      <vt:lpstr>Dalton's law of Partial Pressures</vt:lpstr>
      <vt:lpstr>Dalton's law of Partial Pressures</vt:lpstr>
      <vt:lpstr>Dalton's law of Partial Pressures</vt:lpstr>
      <vt:lpstr>Dalton's law of Partial Pressures</vt:lpstr>
      <vt:lpstr>Dalton's law of Partial Pressures</vt:lpstr>
      <vt:lpstr>Dalton's law of Partial Pressures</vt:lpstr>
      <vt:lpstr>Dalton's law of Partial Pressures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A.A</cp:lastModifiedBy>
  <cp:revision>216</cp:revision>
  <dcterms:created xsi:type="dcterms:W3CDTF">2017-09-18T11:03:17Z</dcterms:created>
  <dcterms:modified xsi:type="dcterms:W3CDTF">2018-09-02T13:57:38Z</dcterms:modified>
</cp:coreProperties>
</file>