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8" r:id="rId3"/>
    <p:sldId id="265" r:id="rId4"/>
    <p:sldId id="273" r:id="rId5"/>
    <p:sldId id="266" r:id="rId6"/>
    <p:sldId id="267" r:id="rId7"/>
    <p:sldId id="268" r:id="rId8"/>
    <p:sldId id="269" r:id="rId9"/>
    <p:sldId id="270" r:id="rId10"/>
    <p:sldId id="271" r:id="rId11"/>
    <p:sldId id="272" r:id="rId12"/>
    <p:sldId id="289" r:id="rId13"/>
    <p:sldId id="263" r:id="rId14"/>
    <p:sldId id="283" r:id="rId15"/>
    <p:sldId id="257" r:id="rId16"/>
    <p:sldId id="276" r:id="rId17"/>
    <p:sldId id="277" r:id="rId18"/>
    <p:sldId id="258" r:id="rId19"/>
    <p:sldId id="281" r:id="rId20"/>
    <p:sldId id="282" r:id="rId21"/>
    <p:sldId id="259" r:id="rId22"/>
    <p:sldId id="279" r:id="rId23"/>
    <p:sldId id="280" r:id="rId24"/>
    <p:sldId id="260" r:id="rId25"/>
    <p:sldId id="262" r:id="rId26"/>
    <p:sldId id="278" r:id="rId27"/>
    <p:sldId id="264" r:id="rId28"/>
    <p:sldId id="287" r:id="rId29"/>
    <p:sldId id="274" r:id="rId30"/>
    <p:sldId id="261" r:id="rId31"/>
    <p:sldId id="286" r:id="rId32"/>
    <p:sldId id="285" r:id="rId33"/>
    <p:sldId id="284"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97A"/>
    <a:srgbClr val="7C0810"/>
    <a:srgbClr val="000000"/>
    <a:srgbClr val="D24AA5"/>
    <a:srgbClr val="777777"/>
    <a:srgbClr val="4031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73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A43B881-7C7E-43F4-81EC-593BAEF525D7}" type="datetimeFigureOut">
              <a:rPr lang="ar-SA" smtClean="0"/>
              <a:pPr/>
              <a:t>8/6/1432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A43B881-7C7E-43F4-81EC-593BAEF525D7}" type="datetimeFigureOut">
              <a:rPr lang="ar-SA" smtClean="0"/>
              <a:pPr/>
              <a:t>8/6/1432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A43B881-7C7E-43F4-81EC-593BAEF525D7}" type="datetimeFigureOut">
              <a:rPr lang="ar-SA" smtClean="0"/>
              <a:pPr/>
              <a:t>8/6/1432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A43B881-7C7E-43F4-81EC-593BAEF525D7}" type="datetimeFigureOut">
              <a:rPr lang="ar-SA" smtClean="0"/>
              <a:pPr/>
              <a:t>8/6/1432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3B881-7C7E-43F4-81EC-593BAEF525D7}" type="datetimeFigureOut">
              <a:rPr lang="ar-SA" smtClean="0"/>
              <a:pPr/>
              <a:t>8/6/1432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A43B881-7C7E-43F4-81EC-593BAEF525D7}" type="datetimeFigureOut">
              <a:rPr lang="ar-SA" smtClean="0"/>
              <a:pPr/>
              <a:t>8/6/1432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A43B881-7C7E-43F4-81EC-593BAEF525D7}" type="datetimeFigureOut">
              <a:rPr lang="ar-SA" smtClean="0"/>
              <a:pPr/>
              <a:t>8/6/1432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A43B881-7C7E-43F4-81EC-593BAEF525D7}" type="datetimeFigureOut">
              <a:rPr lang="ar-SA" smtClean="0"/>
              <a:pPr/>
              <a:t>8/6/1432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3B881-7C7E-43F4-81EC-593BAEF525D7}" type="datetimeFigureOut">
              <a:rPr lang="ar-SA" smtClean="0"/>
              <a:pPr/>
              <a:t>8/6/1432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3B881-7C7E-43F4-81EC-593BAEF525D7}" type="datetimeFigureOut">
              <a:rPr lang="ar-SA" smtClean="0"/>
              <a:pPr/>
              <a:t>8/6/1432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3B881-7C7E-43F4-81EC-593BAEF525D7}" type="datetimeFigureOut">
              <a:rPr lang="ar-SA" smtClean="0"/>
              <a:pPr/>
              <a:t>8/6/1432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CCBE763-2423-4910-863D-E232F8B228B6}"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43B881-7C7E-43F4-81EC-593BAEF525D7}" type="datetimeFigureOut">
              <a:rPr lang="ar-SA" smtClean="0"/>
              <a:pPr/>
              <a:t>8/6/1432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CBE763-2423-4910-863D-E232F8B228B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hyperlink" Target="../Downloads/Video/&#1608;&#1579;&#1575;&#1574;&#1602;&#1610;%20&#1608;&#1578;&#1593;&#1604;&#1610;&#1605;&#1610;/YouTube%20-%20&#1602;&#1583;&#1585;&#1575;&#1578;%20&#1582;&#1575;&#1589;&#1607;%20&#1576;&#1575;&#1604;&#1605;&#1581;&#1575;&#1587;&#1576;&#1607;.fl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1.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4" name="Picture 3" descr="CanDesigns_Mermaids Heart 09.jpg"/>
          <p:cNvPicPr>
            <a:picLocks noChangeAspect="1"/>
          </p:cNvPicPr>
          <p:nvPr/>
        </p:nvPicPr>
        <p:blipFill>
          <a:blip r:embed="rId3"/>
          <a:stretch>
            <a:fillRect/>
          </a:stretch>
        </p:blipFill>
        <p:spPr>
          <a:xfrm>
            <a:off x="2000232" y="50723"/>
            <a:ext cx="7143768" cy="6812465"/>
          </a:xfrm>
          <a:prstGeom prst="rect">
            <a:avLst/>
          </a:prstGeom>
          <a:ln>
            <a:noFill/>
          </a:ln>
          <a:effectLst>
            <a:softEdge rad="112500"/>
          </a:effectLst>
        </p:spPr>
      </p:pic>
      <p:sp>
        <p:nvSpPr>
          <p:cNvPr id="2" name="Title 1"/>
          <p:cNvSpPr>
            <a:spLocks noGrp="1"/>
          </p:cNvSpPr>
          <p:nvPr>
            <p:ph type="ctrTitle"/>
          </p:nvPr>
        </p:nvSpPr>
        <p:spPr>
          <a:xfrm>
            <a:off x="0" y="571480"/>
            <a:ext cx="5357818" cy="1643073"/>
          </a:xfr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ar-SA" sz="8000" b="1" dirty="0" smtClean="0">
                <a:ln w="1905"/>
                <a:solidFill>
                  <a:srgbClr val="C00000"/>
                </a:solidFill>
                <a:effectLst>
                  <a:innerShdw blurRad="69850" dist="43180" dir="5400000">
                    <a:srgbClr val="000000">
                      <a:alpha val="65000"/>
                    </a:srgbClr>
                  </a:innerShdw>
                </a:effectLst>
              </a:rPr>
              <a:t>القدرات الخاصة</a:t>
            </a:r>
            <a:endParaRPr lang="ar-SA" sz="8000" b="1" dirty="0">
              <a:ln w="1905"/>
              <a:solidFill>
                <a:srgbClr val="C00000"/>
              </a:solidFill>
              <a:effectLst>
                <a:innerShdw blurRad="69850" dist="43180" dir="5400000">
                  <a:srgbClr val="000000">
                    <a:alpha val="65000"/>
                  </a:srgbClr>
                </a:innerShdw>
              </a:effectLst>
            </a:endParaRPr>
          </a:p>
        </p:txBody>
      </p:sp>
      <p:sp>
        <p:nvSpPr>
          <p:cNvPr id="8" name="Title 1"/>
          <p:cNvSpPr txBox="1">
            <a:spLocks/>
          </p:cNvSpPr>
          <p:nvPr/>
        </p:nvSpPr>
        <p:spPr>
          <a:xfrm>
            <a:off x="0" y="2285992"/>
            <a:ext cx="5357818" cy="928694"/>
          </a:xfrm>
          <a:prstGeom prst="rect">
            <a:avLst/>
          </a:prstGeom>
          <a:solidFill>
            <a:schemeClr val="bg1">
              <a:lumMod val="65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w="1905"/>
                <a:solidFill>
                  <a:srgbClr val="C00000"/>
                </a:solidFill>
                <a:effectLst>
                  <a:innerShdw blurRad="69850" dist="43180" dir="5400000">
                    <a:srgbClr val="000000">
                      <a:alpha val="65000"/>
                    </a:srgbClr>
                  </a:innerShdw>
                </a:effectLst>
                <a:uLnTx/>
                <a:uFillTx/>
                <a:latin typeface="+mj-lt"/>
                <a:ea typeface="+mj-ea"/>
                <a:cs typeface="+mj-cs"/>
              </a:rPr>
              <a:t>درس تطبيقي بإستخدام التفكير الابداعي </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dirty="0" smtClean="0">
                <a:ln w="1905"/>
                <a:solidFill>
                  <a:srgbClr val="C00000"/>
                </a:solidFill>
                <a:effectLst>
                  <a:innerShdw blurRad="69850" dist="43180" dir="5400000">
                    <a:srgbClr val="000000">
                      <a:alpha val="65000"/>
                    </a:srgbClr>
                  </a:innerShdw>
                </a:effectLst>
                <a:latin typeface="+mj-lt"/>
                <a:ea typeface="+mj-ea"/>
                <a:cs typeface="+mj-cs"/>
              </a:rPr>
              <a:t>بإشراف الأستاذة: خديجة الهلالي</a:t>
            </a:r>
            <a:r>
              <a:rPr kumimoji="0" lang="ar-SA" sz="2800" b="1" i="0" u="none" strike="noStrike" kern="1200" cap="none" spc="0" normalizeH="0" baseline="0" noProof="0" dirty="0" smtClean="0">
                <a:ln w="1905"/>
                <a:solidFill>
                  <a:srgbClr val="C00000"/>
                </a:solidFill>
                <a:effectLst>
                  <a:innerShdw blurRad="69850" dist="43180" dir="5400000">
                    <a:srgbClr val="000000">
                      <a:alpha val="65000"/>
                    </a:srgbClr>
                  </a:innerShdw>
                </a:effectLst>
                <a:uLnTx/>
                <a:uFillTx/>
                <a:latin typeface="+mj-lt"/>
                <a:ea typeface="+mj-ea"/>
                <a:cs typeface="+mj-cs"/>
              </a:rPr>
              <a:t> </a:t>
            </a:r>
          </a:p>
        </p:txBody>
      </p:sp>
      <p:sp>
        <p:nvSpPr>
          <p:cNvPr id="9" name="Title 1"/>
          <p:cNvSpPr txBox="1">
            <a:spLocks/>
          </p:cNvSpPr>
          <p:nvPr/>
        </p:nvSpPr>
        <p:spPr>
          <a:xfrm>
            <a:off x="642910" y="4071942"/>
            <a:ext cx="3786182" cy="2571768"/>
          </a:xfrm>
          <a:prstGeom prst="rect">
            <a:avLst/>
          </a:prstGeom>
          <a:solidFill>
            <a:schemeClr val="bg1">
              <a:lumMod val="65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effectLst>
                  <a:innerShdw blurRad="69850" dist="43180" dir="5400000">
                    <a:srgbClr val="000000">
                      <a:alpha val="65000"/>
                    </a:srgbClr>
                  </a:innerShdw>
                </a:effectLst>
                <a:uLnTx/>
                <a:uFillTx/>
                <a:latin typeface="+mj-lt"/>
                <a:ea typeface="+mj-ea"/>
                <a:cs typeface="+mj-cs"/>
              </a:rPr>
              <a:t>إعداد جماعة (إبداع</a:t>
            </a:r>
            <a:r>
              <a:rPr kumimoji="0" lang="ar-SA" sz="3200" b="1" i="0" u="none" strike="noStrike" kern="1200" cap="none" spc="0" normalizeH="0" noProof="0" dirty="0" smtClean="0">
                <a:ln w="1905"/>
                <a:effectLst>
                  <a:innerShdw blurRad="69850" dist="43180" dir="5400000">
                    <a:srgbClr val="000000">
                      <a:alpha val="65000"/>
                    </a:srgbClr>
                  </a:innerShdw>
                </a:effectLst>
                <a:uLnTx/>
                <a:uFillTx/>
                <a:latin typeface="+mj-lt"/>
                <a:ea typeface="+mj-ea"/>
                <a:cs typeface="+mj-cs"/>
              </a:rPr>
              <a:t> فكرة)</a:t>
            </a:r>
          </a:p>
          <a:p>
            <a:pPr algn="ctr">
              <a:spcBef>
                <a:spcPct val="0"/>
              </a:spcBef>
              <a:defRPr/>
            </a:pPr>
            <a:r>
              <a:rPr lang="ar-SA" sz="3200" b="1" dirty="0" smtClean="0">
                <a:ln w="1905"/>
                <a:effectLst>
                  <a:innerShdw blurRad="69850" dist="43180" dir="5400000">
                    <a:srgbClr val="000000">
                      <a:alpha val="65000"/>
                    </a:srgbClr>
                  </a:innerShdw>
                </a:effectLst>
              </a:rPr>
              <a:t>أفراح الصومالي</a:t>
            </a:r>
            <a:endParaRPr lang="ar-SA" sz="3200" b="1" baseline="0" dirty="0" smtClean="0">
              <a:ln w="1905"/>
              <a:effectLst>
                <a:innerShdw blurRad="69850" dist="43180" dir="5400000">
                  <a:srgbClr val="000000">
                    <a:alpha val="65000"/>
                  </a:srgbClr>
                </a:innerShdw>
              </a:effectLst>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baseline="0" dirty="0" smtClean="0">
                <a:ln w="1905"/>
                <a:effectLst>
                  <a:innerShdw blurRad="69850" dist="43180" dir="5400000">
                    <a:srgbClr val="000000">
                      <a:alpha val="65000"/>
                    </a:srgbClr>
                  </a:innerShdw>
                </a:effectLst>
                <a:latin typeface="+mj-lt"/>
                <a:ea typeface="+mj-ea"/>
                <a:cs typeface="+mj-cs"/>
              </a:rPr>
              <a:t>ريما</a:t>
            </a:r>
            <a:r>
              <a:rPr lang="ar-SA" sz="3200" b="1" dirty="0" smtClean="0">
                <a:ln w="1905"/>
                <a:effectLst>
                  <a:innerShdw blurRad="69850" dist="43180" dir="5400000">
                    <a:srgbClr val="000000">
                      <a:alpha val="65000"/>
                    </a:srgbClr>
                  </a:innerShdw>
                </a:effectLst>
                <a:latin typeface="+mj-lt"/>
                <a:ea typeface="+mj-ea"/>
                <a:cs typeface="+mj-cs"/>
              </a:rPr>
              <a:t> الزريقي</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baseline="0" dirty="0" smtClean="0">
                <a:ln w="1905"/>
                <a:effectLst>
                  <a:innerShdw blurRad="69850" dist="43180" dir="5400000">
                    <a:srgbClr val="000000">
                      <a:alpha val="65000"/>
                    </a:srgbClr>
                  </a:innerShdw>
                </a:effectLst>
                <a:latin typeface="+mj-lt"/>
                <a:ea typeface="+mj-ea"/>
                <a:cs typeface="+mj-cs"/>
              </a:rPr>
              <a:t>عزة</a:t>
            </a:r>
            <a:r>
              <a:rPr lang="ar-SA" sz="3200" b="1" dirty="0" smtClean="0">
                <a:ln w="1905"/>
                <a:effectLst>
                  <a:innerShdw blurRad="69850" dist="43180" dir="5400000">
                    <a:srgbClr val="000000">
                      <a:alpha val="65000"/>
                    </a:srgbClr>
                  </a:innerShdw>
                </a:effectLst>
                <a:latin typeface="+mj-lt"/>
                <a:ea typeface="+mj-ea"/>
                <a:cs typeface="+mj-cs"/>
              </a:rPr>
              <a:t> الثبيتي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effectLst>
                  <a:innerShdw blurRad="69850" dist="43180" dir="5400000">
                    <a:srgbClr val="000000">
                      <a:alpha val="65000"/>
                    </a:srgbClr>
                  </a:innerShdw>
                </a:effectLst>
                <a:uLnTx/>
                <a:uFillTx/>
                <a:latin typeface="+mj-lt"/>
                <a:ea typeface="+mj-ea"/>
                <a:cs typeface="+mj-cs"/>
              </a:rPr>
              <a:t>ليلى</a:t>
            </a:r>
            <a:r>
              <a:rPr kumimoji="0" lang="ar-SA" sz="3200" b="1" i="0" u="none" strike="noStrike" kern="1200" cap="none" spc="0" normalizeH="0" noProof="0" dirty="0" smtClean="0">
                <a:ln w="1905"/>
                <a:effectLst>
                  <a:innerShdw blurRad="69850" dist="43180" dir="5400000">
                    <a:srgbClr val="000000">
                      <a:alpha val="65000"/>
                    </a:srgbClr>
                  </a:innerShdw>
                </a:effectLst>
                <a:uLnTx/>
                <a:uFillTx/>
                <a:latin typeface="+mj-lt"/>
                <a:ea typeface="+mj-ea"/>
                <a:cs typeface="+mj-cs"/>
              </a:rPr>
              <a:t> الدار</a:t>
            </a:r>
            <a:endParaRPr kumimoji="0" lang="ar-SA" sz="3200" b="1" i="0" u="none" strike="noStrike" kern="1200" cap="none" spc="0" normalizeH="0" baseline="0" noProof="0" dirty="0" smtClean="0">
              <a:ln w="1905"/>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2" name="Picture 1" descr="images.jpg"/>
          <p:cNvPicPr>
            <a:picLocks noChangeAspect="1"/>
          </p:cNvPicPr>
          <p:nvPr/>
        </p:nvPicPr>
        <p:blipFill>
          <a:blip r:embed="rId3"/>
          <a:stretch>
            <a:fillRect/>
          </a:stretch>
        </p:blipFill>
        <p:spPr>
          <a:xfrm>
            <a:off x="5000628" y="214290"/>
            <a:ext cx="3816197" cy="2595575"/>
          </a:xfrm>
          <a:prstGeom prst="rect">
            <a:avLst/>
          </a:prstGeom>
          <a:ln>
            <a:noFill/>
          </a:ln>
          <a:effectLst>
            <a:outerShdw blurRad="292100" dist="139700" dir="2700000" algn="tl" rotWithShape="0">
              <a:srgbClr val="333333">
                <a:alpha val="65000"/>
              </a:srgbClr>
            </a:outerShdw>
          </a:effectLst>
        </p:spPr>
      </p:pic>
      <p:pic>
        <p:nvPicPr>
          <p:cNvPr id="3" name="Picture 2" descr="977_p22812.jpg"/>
          <p:cNvPicPr>
            <a:picLocks noChangeAspect="1"/>
          </p:cNvPicPr>
          <p:nvPr/>
        </p:nvPicPr>
        <p:blipFill>
          <a:blip r:embed="rId4"/>
          <a:stretch>
            <a:fillRect/>
          </a:stretch>
        </p:blipFill>
        <p:spPr>
          <a:xfrm>
            <a:off x="285720" y="3286125"/>
            <a:ext cx="4476780" cy="3357585"/>
          </a:xfrm>
          <a:prstGeom prst="rect">
            <a:avLst/>
          </a:prstGeom>
          <a:ln>
            <a:noFill/>
          </a:ln>
          <a:effectLst>
            <a:outerShdw blurRad="292100" dist="139700" dir="2700000" algn="tl" rotWithShape="0">
              <a:srgbClr val="333333">
                <a:alpha val="65000"/>
              </a:srgbClr>
            </a:outerShdw>
          </a:effectLst>
        </p:spPr>
      </p:pic>
      <p:pic>
        <p:nvPicPr>
          <p:cNvPr id="4" name="Picture 3" descr="977_p22810.jpg"/>
          <p:cNvPicPr>
            <a:picLocks noChangeAspect="1"/>
          </p:cNvPicPr>
          <p:nvPr/>
        </p:nvPicPr>
        <p:blipFill>
          <a:blip r:embed="rId5"/>
          <a:stretch>
            <a:fillRect/>
          </a:stretch>
        </p:blipFill>
        <p:spPr>
          <a:xfrm>
            <a:off x="1000100" y="417625"/>
            <a:ext cx="3177112" cy="2382834"/>
          </a:xfrm>
          <a:prstGeom prst="rect">
            <a:avLst/>
          </a:prstGeom>
          <a:ln>
            <a:noFill/>
          </a:ln>
          <a:effectLst>
            <a:outerShdw blurRad="292100" dist="139700" dir="2700000" algn="tl" rotWithShape="0">
              <a:srgbClr val="333333">
                <a:alpha val="65000"/>
              </a:srgbClr>
            </a:outerShdw>
          </a:effectLst>
        </p:spPr>
      </p:pic>
      <p:pic>
        <p:nvPicPr>
          <p:cNvPr id="5" name="Picture 4" descr="498841women.jpg"/>
          <p:cNvPicPr>
            <a:picLocks noChangeAspect="1"/>
          </p:cNvPicPr>
          <p:nvPr/>
        </p:nvPicPr>
        <p:blipFill>
          <a:blip r:embed="rId6"/>
          <a:stretch>
            <a:fillRect/>
          </a:stretch>
        </p:blipFill>
        <p:spPr>
          <a:xfrm>
            <a:off x="5000628" y="3429000"/>
            <a:ext cx="3857652" cy="28932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77_p22808.jpg"/>
          <p:cNvPicPr>
            <a:picLocks noChangeAspect="1"/>
          </p:cNvPicPr>
          <p:nvPr/>
        </p:nvPicPr>
        <p:blipFill>
          <a:blip r:embed="rId2"/>
          <a:stretch>
            <a:fillRect/>
          </a:stretch>
        </p:blipFill>
        <p:spPr>
          <a:xfrm>
            <a:off x="-1" y="0"/>
            <a:ext cx="6619691" cy="685800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6643702" y="1142984"/>
            <a:ext cx="2500298" cy="4714908"/>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800" b="1" dirty="0" smtClean="0">
                <a:ln w="1905"/>
                <a:solidFill>
                  <a:schemeClr val="tx1">
                    <a:lumMod val="65000"/>
                    <a:lumOff val="35000"/>
                  </a:schemeClr>
                </a:solidFill>
                <a:effectLst>
                  <a:innerShdw blurRad="69850" dist="43180" dir="5400000">
                    <a:srgbClr val="000000">
                      <a:alpha val="65000"/>
                    </a:srgbClr>
                  </a:innerShdw>
                </a:effectLst>
                <a:latin typeface="+mj-lt"/>
                <a:ea typeface="+mj-ea"/>
                <a:cs typeface="+mj-cs"/>
              </a:rPr>
              <a:t>استنتجي المهارة التي تمتلكها من تجيد هذه الأعمال....</a:t>
            </a:r>
            <a:endParaRPr kumimoji="0" lang="ar-SA" sz="4800" b="1" i="0" u="none" strike="noStrike" kern="1200" cap="none" spc="0" normalizeH="0" baseline="0" noProof="0" dirty="0" smtClean="0">
              <a:ln w="1905"/>
              <a:solidFill>
                <a:schemeClr val="tx1">
                  <a:lumMod val="65000"/>
                  <a:lumOff val="35000"/>
                </a:schemeClr>
              </a:soli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8992" y="1857364"/>
            <a:ext cx="5357818" cy="1643073"/>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cap="none" spc="0" normalizeH="0" baseline="0" noProof="0" smtClean="0">
                <a:ln w="1905"/>
                <a:solidFill>
                  <a:srgbClr val="C00000"/>
                </a:solidFill>
                <a:effectLst>
                  <a:innerShdw blurRad="69850" dist="43180" dir="5400000">
                    <a:srgbClr val="000000">
                      <a:alpha val="65000"/>
                    </a:srgbClr>
                  </a:innerShdw>
                </a:effectLst>
                <a:uLnTx/>
                <a:uFillTx/>
                <a:latin typeface="+mj-lt"/>
                <a:ea typeface="+mj-ea"/>
                <a:cs typeface="+mj-cs"/>
              </a:rPr>
              <a:t>القدرات الخاصة</a:t>
            </a:r>
            <a:endParaRPr kumimoji="0" lang="ar-SA" sz="80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mj-lt"/>
              <a:ea typeface="+mj-ea"/>
              <a:cs typeface="+mj-cs"/>
            </a:endParaRPr>
          </a:p>
        </p:txBody>
      </p:sp>
      <p:pic>
        <p:nvPicPr>
          <p:cNvPr id="3" name="Picture 2" descr="FI_A Little Dottie Bow 3.png"/>
          <p:cNvPicPr>
            <a:picLocks noChangeAspect="1"/>
          </p:cNvPicPr>
          <p:nvPr/>
        </p:nvPicPr>
        <p:blipFill>
          <a:blip r:embed="rId2" cstate="print"/>
          <a:stretch>
            <a:fillRect/>
          </a:stretch>
        </p:blipFill>
        <p:spPr>
          <a:xfrm rot="1401681">
            <a:off x="2735725" y="2702438"/>
            <a:ext cx="1828959"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bmp"/>
          <p:cNvPicPr>
            <a:picLocks noChangeAspect="1"/>
          </p:cNvPicPr>
          <p:nvPr/>
        </p:nvPicPr>
        <p:blipFill>
          <a:blip r:embed="rId2"/>
          <a:stretch>
            <a:fillRect/>
          </a:stretch>
        </p:blipFill>
        <p:spPr>
          <a:xfrm>
            <a:off x="0" y="0"/>
            <a:ext cx="9144000" cy="6858000"/>
          </a:xfrm>
          <a:prstGeom prst="rect">
            <a:avLst/>
          </a:prstGeom>
        </p:spPr>
      </p:pic>
      <p:sp>
        <p:nvSpPr>
          <p:cNvPr id="2" name="Title 1"/>
          <p:cNvSpPr txBox="1">
            <a:spLocks/>
          </p:cNvSpPr>
          <p:nvPr/>
        </p:nvSpPr>
        <p:spPr>
          <a:xfrm>
            <a:off x="5000628" y="4071942"/>
            <a:ext cx="3786182" cy="785818"/>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تعريف القدرة:</a:t>
            </a:r>
          </a:p>
        </p:txBody>
      </p:sp>
      <p:sp>
        <p:nvSpPr>
          <p:cNvPr id="3" name="Title 1"/>
          <p:cNvSpPr txBox="1">
            <a:spLocks/>
          </p:cNvSpPr>
          <p:nvPr/>
        </p:nvSpPr>
        <p:spPr>
          <a:xfrm>
            <a:off x="357158" y="5143512"/>
            <a:ext cx="8501122" cy="1143008"/>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هي كل ما يستطيع الفرد آداءه عملياً في هذه اللحظة من أعمال ومهارات</a:t>
            </a:r>
            <a:r>
              <a:rPr kumimoji="0" lang="ar-SA" sz="3200" b="1" i="0" u="none" strike="noStrike" kern="1200" cap="none" spc="0" normalizeH="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 عقلية أو حركية سواءكان ذلك نتيجة تدريب أو عدمه.</a:t>
            </a:r>
            <a:endPar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endParaRPr>
          </a:p>
        </p:txBody>
      </p:sp>
      <p:pic>
        <p:nvPicPr>
          <p:cNvPr id="6" name="Picture 2" descr="C:\Users\SONY\Pictures\خلفيات حديثة\n008.gif"/>
          <p:cNvPicPr>
            <a:picLocks noChangeAspect="1" noChangeArrowheads="1" noCrop="1"/>
          </p:cNvPicPr>
          <p:nvPr/>
        </p:nvPicPr>
        <p:blipFill>
          <a:blip r:embed="rId3" cstate="print"/>
          <a:srcRect/>
          <a:stretch>
            <a:fillRect/>
          </a:stretch>
        </p:blipFill>
        <p:spPr bwMode="auto">
          <a:xfrm rot="19844722">
            <a:off x="4272831" y="4201305"/>
            <a:ext cx="1030246" cy="798701"/>
          </a:xfrm>
          <a:prstGeom prst="rect">
            <a:avLst/>
          </a:prstGeom>
          <a:noFill/>
        </p:spPr>
      </p:pic>
      <p:sp>
        <p:nvSpPr>
          <p:cNvPr id="9" name="Rectangle 8"/>
          <p:cNvSpPr/>
          <p:nvPr/>
        </p:nvSpPr>
        <p:spPr>
          <a:xfrm>
            <a:off x="3759193" y="785794"/>
            <a:ext cx="5384807"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رتبي العبارات التالية لتستنتجي تعريف القدرة</a:t>
            </a:r>
            <a:endParaRPr lang="ar-SA" sz="2800" dirty="0">
              <a:solidFill>
                <a:srgbClr val="A3297A"/>
              </a:solidFill>
            </a:endParaRPr>
          </a:p>
        </p:txBody>
      </p:sp>
      <p:sp>
        <p:nvSpPr>
          <p:cNvPr id="10" name="Rectangle 9"/>
          <p:cNvSpPr/>
          <p:nvPr/>
        </p:nvSpPr>
        <p:spPr>
          <a:xfrm>
            <a:off x="6215074" y="1714488"/>
            <a:ext cx="2675732"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نتيجة تدريب أو عدمه</a:t>
            </a:r>
            <a:endParaRPr lang="ar-SA" sz="2800" dirty="0">
              <a:solidFill>
                <a:srgbClr val="A3297A"/>
              </a:solidFill>
            </a:endParaRPr>
          </a:p>
        </p:txBody>
      </p:sp>
      <p:sp>
        <p:nvSpPr>
          <p:cNvPr id="11" name="Rectangle 10"/>
          <p:cNvSpPr/>
          <p:nvPr/>
        </p:nvSpPr>
        <p:spPr>
          <a:xfrm>
            <a:off x="4429124" y="2571744"/>
            <a:ext cx="1986441"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عقلية أو حركية</a:t>
            </a:r>
            <a:endParaRPr lang="ar-SA" sz="2800" dirty="0">
              <a:solidFill>
                <a:srgbClr val="A3297A"/>
              </a:solidFill>
            </a:endParaRPr>
          </a:p>
        </p:txBody>
      </p:sp>
      <p:sp>
        <p:nvSpPr>
          <p:cNvPr id="12" name="Rectangle 11"/>
          <p:cNvSpPr/>
          <p:nvPr/>
        </p:nvSpPr>
        <p:spPr>
          <a:xfrm>
            <a:off x="6929454" y="2643182"/>
            <a:ext cx="1976823"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أعمال ومهارات</a:t>
            </a:r>
            <a:endParaRPr lang="ar-SA" sz="2800" dirty="0">
              <a:solidFill>
                <a:srgbClr val="A3297A"/>
              </a:solidFill>
            </a:endParaRPr>
          </a:p>
        </p:txBody>
      </p:sp>
      <p:sp>
        <p:nvSpPr>
          <p:cNvPr id="13" name="Rectangle 12"/>
          <p:cNvSpPr/>
          <p:nvPr/>
        </p:nvSpPr>
        <p:spPr>
          <a:xfrm>
            <a:off x="4071934" y="3214686"/>
            <a:ext cx="2722220"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ما يستطيع الفرد آداءه</a:t>
            </a:r>
            <a:endParaRPr lang="ar-SA" sz="2800" dirty="0">
              <a:solidFill>
                <a:srgbClr val="A3297A"/>
              </a:solidFill>
            </a:endParaRPr>
          </a:p>
        </p:txBody>
      </p:sp>
      <p:sp>
        <p:nvSpPr>
          <p:cNvPr id="14" name="Rectangle 13"/>
          <p:cNvSpPr/>
          <p:nvPr/>
        </p:nvSpPr>
        <p:spPr>
          <a:xfrm>
            <a:off x="3286116" y="1857364"/>
            <a:ext cx="2597186"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rgbClr val="A3297A"/>
                </a:solidFill>
              </a:rPr>
              <a:t>عملياً في هذه اللحظة</a:t>
            </a:r>
            <a:endParaRPr lang="ar-SA" sz="2800" dirty="0">
              <a:solidFill>
                <a:srgbClr val="A3297A"/>
              </a:solidFill>
            </a:endParaRPr>
          </a:p>
        </p:txBody>
      </p:sp>
      <p:sp>
        <p:nvSpPr>
          <p:cNvPr id="18" name="Rectangle 17"/>
          <p:cNvSpPr/>
          <p:nvPr/>
        </p:nvSpPr>
        <p:spPr>
          <a:xfrm>
            <a:off x="857224" y="0"/>
            <a:ext cx="2643206" cy="95410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SA" sz="2800" dirty="0" smtClean="0">
                <a:solidFill>
                  <a:srgbClr val="A3297A"/>
                </a:solidFill>
              </a:rPr>
              <a:t>نشاط جماعي </a:t>
            </a:r>
          </a:p>
          <a:p>
            <a:pPr algn="ctr"/>
            <a:r>
              <a:rPr lang="ar-SA" sz="2800" dirty="0" smtClean="0">
                <a:solidFill>
                  <a:srgbClr val="A3297A"/>
                </a:solidFill>
              </a:rPr>
              <a:t>المهارة / الافاضة </a:t>
            </a:r>
            <a:endParaRPr lang="ar-SA" sz="2800" dirty="0">
              <a:solidFill>
                <a:srgbClr val="A3297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P spid="12" grpId="0" animBg="1"/>
      <p:bldP spid="13"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500034" y="714356"/>
            <a:ext cx="8643966" cy="4431983"/>
          </a:xfrm>
          <a:prstGeom prst="rect">
            <a:avLst/>
          </a:prstGeom>
        </p:spPr>
        <p:txBody>
          <a:bodyPr wrap="square">
            <a:spAutoFit/>
          </a:bodyPr>
          <a:lstStyle/>
          <a:p>
            <a:pPr marL="342900" indent="-342900"/>
            <a:r>
              <a:rPr lang="ar-SA" b="1" dirty="0">
                <a:solidFill>
                  <a:schemeClr val="tx1">
                    <a:lumMod val="75000"/>
                    <a:lumOff val="25000"/>
                  </a:schemeClr>
                </a:solidFill>
              </a:rPr>
              <a:t/>
            </a:r>
            <a:br>
              <a:rPr lang="ar-SA"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smtClean="0">
                <a:solidFill>
                  <a:schemeClr val="tx1">
                    <a:lumMod val="75000"/>
                    <a:lumOff val="25000"/>
                  </a:schemeClr>
                </a:solidFill>
              </a:rPr>
              <a:t>اجيببي على </a:t>
            </a:r>
            <a:r>
              <a:rPr lang="ar-SA" sz="2400" b="1" dirty="0">
                <a:solidFill>
                  <a:schemeClr val="tx1">
                    <a:lumMod val="75000"/>
                    <a:lumOff val="25000"/>
                  </a:schemeClr>
                </a:solidFill>
              </a:rPr>
              <a:t>الأسئلة التالية و نتمنى أن تكون الإجابات مختلفة /</a:t>
            </a:r>
            <a:br>
              <a:rPr lang="ar-SA" sz="2400"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smtClean="0">
                <a:solidFill>
                  <a:schemeClr val="tx1">
                    <a:lumMod val="75000"/>
                    <a:lumOff val="25000"/>
                  </a:schemeClr>
                </a:solidFill>
              </a:rPr>
              <a:t> </a:t>
            </a:r>
            <a:r>
              <a:rPr lang="ar-SA" sz="2400" b="1" dirty="0" smtClean="0">
                <a:solidFill>
                  <a:schemeClr val="tx1">
                    <a:lumMod val="75000"/>
                    <a:lumOff val="25000"/>
                  </a:schemeClr>
                </a:solidFill>
              </a:rPr>
              <a:t>أكتبي </a:t>
            </a:r>
            <a:r>
              <a:rPr lang="ar-SA" sz="2400" b="1" dirty="0">
                <a:solidFill>
                  <a:schemeClr val="tx1">
                    <a:lumMod val="75000"/>
                    <a:lumOff val="25000"/>
                  </a:schemeClr>
                </a:solidFill>
              </a:rPr>
              <a:t>( خمس كلمات ) تبدأ و تنتهي بالحرف ( ن ) .</a:t>
            </a:r>
            <a:br>
              <a:rPr lang="ar-SA" sz="2400"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smtClean="0">
                <a:solidFill>
                  <a:schemeClr val="tx1">
                    <a:lumMod val="75000"/>
                    <a:lumOff val="25000"/>
                  </a:schemeClr>
                </a:solidFill>
              </a:rPr>
              <a:t>- </a:t>
            </a:r>
            <a:r>
              <a:rPr lang="ar-SA" sz="2400" b="1" dirty="0" smtClean="0">
                <a:solidFill>
                  <a:schemeClr val="tx1">
                    <a:lumMod val="75000"/>
                    <a:lumOff val="25000"/>
                  </a:schemeClr>
                </a:solidFill>
              </a:rPr>
              <a:t>أكتبي </a:t>
            </a:r>
            <a:r>
              <a:rPr lang="ar-SA" sz="2400" b="1" dirty="0">
                <a:solidFill>
                  <a:schemeClr val="tx1">
                    <a:lumMod val="75000"/>
                    <a:lumOff val="25000"/>
                  </a:schemeClr>
                </a:solidFill>
              </a:rPr>
              <a:t>( خمس كلمات ) تتكون من حروف متلاصقة ( مثال / فهد ) .</a:t>
            </a:r>
            <a:br>
              <a:rPr lang="ar-SA" sz="2400"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smtClean="0">
                <a:solidFill>
                  <a:schemeClr val="tx1">
                    <a:lumMod val="75000"/>
                    <a:lumOff val="25000"/>
                  </a:schemeClr>
                </a:solidFill>
              </a:rPr>
              <a:t> </a:t>
            </a:r>
            <a:r>
              <a:rPr lang="ar-SA" sz="2400" b="1" dirty="0">
                <a:solidFill>
                  <a:schemeClr val="tx1">
                    <a:lumMod val="75000"/>
                    <a:lumOff val="25000"/>
                  </a:schemeClr>
                </a:solidFill>
              </a:rPr>
              <a:t>- </a:t>
            </a:r>
            <a:r>
              <a:rPr lang="ar-SA" sz="2400" b="1" dirty="0" smtClean="0">
                <a:solidFill>
                  <a:schemeClr val="tx1">
                    <a:lumMod val="75000"/>
                    <a:lumOff val="25000"/>
                  </a:schemeClr>
                </a:solidFill>
              </a:rPr>
              <a:t>أكتبي </a:t>
            </a:r>
            <a:r>
              <a:rPr lang="ar-SA" sz="2400" b="1" dirty="0">
                <a:solidFill>
                  <a:schemeClr val="tx1">
                    <a:lumMod val="75000"/>
                    <a:lumOff val="25000"/>
                  </a:schemeClr>
                </a:solidFill>
              </a:rPr>
              <a:t>( خمس كلمات ) تتكون من حروف منفصلة ( مثال ( دار ) .</a:t>
            </a:r>
            <a:br>
              <a:rPr lang="ar-SA" sz="2400" b="1" dirty="0">
                <a:solidFill>
                  <a:schemeClr val="tx1">
                    <a:lumMod val="75000"/>
                    <a:lumOff val="25000"/>
                  </a:schemeClr>
                </a:solidFill>
              </a:rPr>
            </a:br>
            <a:r>
              <a:rPr lang="ar-SA" sz="2400" b="1" dirty="0">
                <a:solidFill>
                  <a:schemeClr val="tx1">
                    <a:lumMod val="75000"/>
                    <a:lumOff val="25000"/>
                  </a:schemeClr>
                </a:solidFill>
              </a:rPr>
              <a:t/>
            </a:r>
            <a:br>
              <a:rPr lang="ar-SA" sz="2400" b="1" dirty="0">
                <a:solidFill>
                  <a:schemeClr val="tx1">
                    <a:lumMod val="75000"/>
                    <a:lumOff val="25000"/>
                  </a:schemeClr>
                </a:solidFill>
              </a:rPr>
            </a:br>
            <a:r>
              <a:rPr lang="ar-SA" sz="2400" b="1" dirty="0" smtClean="0">
                <a:solidFill>
                  <a:schemeClr val="tx1">
                    <a:lumMod val="75000"/>
                    <a:lumOff val="25000"/>
                  </a:schemeClr>
                </a:solidFill>
              </a:rPr>
              <a:t> </a:t>
            </a:r>
            <a:r>
              <a:rPr lang="ar-SA" sz="2400" b="1" dirty="0">
                <a:solidFill>
                  <a:schemeClr val="tx1">
                    <a:lumMod val="75000"/>
                    <a:lumOff val="25000"/>
                  </a:schemeClr>
                </a:solidFill>
              </a:rPr>
              <a:t>- </a:t>
            </a:r>
            <a:r>
              <a:rPr lang="ar-SA" sz="2400" b="1" dirty="0" smtClean="0">
                <a:solidFill>
                  <a:schemeClr val="tx1">
                    <a:lumMod val="75000"/>
                    <a:lumOff val="25000"/>
                  </a:schemeClr>
                </a:solidFill>
              </a:rPr>
              <a:t>أكتبي </a:t>
            </a:r>
            <a:r>
              <a:rPr lang="ar-SA" sz="2400" b="1" dirty="0">
                <a:solidFill>
                  <a:schemeClr val="tx1">
                    <a:lumMod val="75000"/>
                    <a:lumOff val="25000"/>
                  </a:schemeClr>
                </a:solidFill>
              </a:rPr>
              <a:t>( خمس كلمات ) يمكن قرأتها من اليمين و اليسار ( مثال / ليل ) </a:t>
            </a:r>
            <a:r>
              <a:rPr lang="ar-SA" b="1" dirty="0">
                <a:solidFill>
                  <a:schemeClr val="tx1">
                    <a:lumMod val="75000"/>
                    <a:lumOff val="25000"/>
                  </a:schemeClr>
                </a:solidFill>
              </a:rPr>
              <a:t>.</a:t>
            </a:r>
            <a:endParaRPr lang="ar-SA" dirty="0">
              <a:solidFill>
                <a:schemeClr val="tx1">
                  <a:lumMod val="75000"/>
                  <a:lumOff val="25000"/>
                </a:schemeClr>
              </a:solidFill>
            </a:endParaRPr>
          </a:p>
        </p:txBody>
      </p:sp>
      <p:sp>
        <p:nvSpPr>
          <p:cNvPr id="3" name="Rectangle 2"/>
          <p:cNvSpPr/>
          <p:nvPr/>
        </p:nvSpPr>
        <p:spPr>
          <a:xfrm>
            <a:off x="-63" y="285728"/>
            <a:ext cx="2661370" cy="95410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SA" sz="2800" b="1" dirty="0" smtClean="0">
                <a:solidFill>
                  <a:schemeClr val="tx1">
                    <a:lumMod val="75000"/>
                    <a:lumOff val="25000"/>
                  </a:schemeClr>
                </a:solidFill>
              </a:rPr>
              <a:t>مهارة الطلاقة </a:t>
            </a:r>
            <a:r>
              <a:rPr lang="ar-SA" sz="2800" b="1" dirty="0" smtClean="0">
                <a:solidFill>
                  <a:schemeClr val="tx1">
                    <a:lumMod val="75000"/>
                    <a:lumOff val="25000"/>
                  </a:schemeClr>
                </a:solidFill>
              </a:rPr>
              <a:t>اللفظية</a:t>
            </a:r>
          </a:p>
          <a:p>
            <a:r>
              <a:rPr lang="ar-SA" sz="2800" b="1" dirty="0" smtClean="0">
                <a:solidFill>
                  <a:schemeClr val="tx1">
                    <a:lumMod val="75000"/>
                    <a:lumOff val="25000"/>
                  </a:schemeClr>
                </a:solidFill>
              </a:rPr>
              <a:t>نوع النشاط:جماعي</a:t>
            </a:r>
            <a:endParaRPr lang="ar-SA" sz="2800" dirty="0"/>
          </a:p>
        </p:txBody>
      </p:sp>
      <p:sp>
        <p:nvSpPr>
          <p:cNvPr id="4" name="Rectangle 3"/>
          <p:cNvSpPr/>
          <p:nvPr/>
        </p:nvSpPr>
        <p:spPr>
          <a:xfrm>
            <a:off x="3500430" y="5572140"/>
            <a:ext cx="3018511" cy="5232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SA" sz="2800" b="1" dirty="0" smtClean="0">
                <a:solidFill>
                  <a:schemeClr val="tx1">
                    <a:lumMod val="75000"/>
                    <a:lumOff val="25000"/>
                  </a:schemeClr>
                </a:solidFill>
              </a:rPr>
              <a:t>ماذا نسمي هذه القدرة؟</a:t>
            </a:r>
            <a:endParaRPr lang="ar-SA" sz="2800"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12" y="3500438"/>
            <a:ext cx="2643174" cy="3071834"/>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تتجلى هذه القدرة في فهم الفرد للعبارات والتراكيب اللغوية وحسن التعبير ومعرفة المترادفات.</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pic>
        <p:nvPicPr>
          <p:cNvPr id="7" name="Picture 6" descr="811642925.gif"/>
          <p:cNvPicPr>
            <a:picLocks noChangeAspect="1"/>
          </p:cNvPicPr>
          <p:nvPr/>
        </p:nvPicPr>
        <p:blipFill>
          <a:blip r:embed="rId2"/>
          <a:stretch>
            <a:fillRect/>
          </a:stretch>
        </p:blipFill>
        <p:spPr>
          <a:xfrm>
            <a:off x="3643306" y="3286124"/>
            <a:ext cx="2449703" cy="23517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itle 1"/>
          <p:cNvSpPr txBox="1">
            <a:spLocks/>
          </p:cNvSpPr>
          <p:nvPr/>
        </p:nvSpPr>
        <p:spPr>
          <a:xfrm>
            <a:off x="0" y="0"/>
            <a:ext cx="3428992" cy="642918"/>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1- القدرة اللغوية:</a:t>
            </a:r>
          </a:p>
        </p:txBody>
      </p:sp>
      <p:pic>
        <p:nvPicPr>
          <p:cNvPr id="6" name="Picture 5" descr="M_M_m_%20s_Linguistic_1.jpg"/>
          <p:cNvPicPr>
            <a:picLocks noChangeAspect="1"/>
          </p:cNvPicPr>
          <p:nvPr/>
        </p:nvPicPr>
        <p:blipFill>
          <a:blip r:embed="rId3"/>
          <a:stretch>
            <a:fillRect/>
          </a:stretch>
        </p:blipFill>
        <p:spPr>
          <a:xfrm>
            <a:off x="3428992" y="642918"/>
            <a:ext cx="3263900" cy="279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21297898796.jpg"/>
          <p:cNvPicPr>
            <a:picLocks noChangeAspect="1"/>
          </p:cNvPicPr>
          <p:nvPr/>
        </p:nvPicPr>
        <p:blipFill>
          <a:blip r:embed="rId4"/>
          <a:stretch>
            <a:fillRect/>
          </a:stretch>
        </p:blipFill>
        <p:spPr>
          <a:xfrm>
            <a:off x="928662" y="2500306"/>
            <a:ext cx="2642822" cy="3009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554" y="2857496"/>
            <a:ext cx="5500726" cy="144655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effectLst>
                  <a:outerShdw blurRad="76200" dist="50800" dir="5400000" algn="tl" rotWithShape="0">
                    <a:srgbClr val="000000">
                      <a:alpha val="65000"/>
                    </a:srgbClr>
                  </a:outerShdw>
                </a:effectLst>
              </a:rPr>
              <a:t>5+5+5=550</a:t>
            </a:r>
            <a:endParaRPr lang="ar-SA" sz="8800" b="1" spc="50" dirty="0">
              <a:ln w="11430"/>
              <a:effectLst>
                <a:outerShdw blurRad="76200" dist="50800" dir="5400000" algn="tl" rotWithShape="0">
                  <a:srgbClr val="000000">
                    <a:alpha val="65000"/>
                  </a:srgbClr>
                </a:outerShdw>
              </a:effectLst>
            </a:endParaRPr>
          </a:p>
        </p:txBody>
      </p:sp>
      <p:sp>
        <p:nvSpPr>
          <p:cNvPr id="3" name="Title 1"/>
          <p:cNvSpPr txBox="1">
            <a:spLocks/>
          </p:cNvSpPr>
          <p:nvPr/>
        </p:nvSpPr>
        <p:spPr>
          <a:xfrm>
            <a:off x="3214678" y="785794"/>
            <a:ext cx="5429288" cy="1214446"/>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واجهت ليلى صعوبة في حل هذه المسألة,هل يمكنكِ</a:t>
            </a:r>
            <a:r>
              <a:rPr kumimoji="0" lang="ar-SA" sz="3200" b="1" i="0" u="none" strike="noStrike" kern="1200" cap="none" spc="0" normalizeH="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 مساعدتها</a:t>
            </a: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a:t>
            </a:r>
          </a:p>
        </p:txBody>
      </p:sp>
      <p:cxnSp>
        <p:nvCxnSpPr>
          <p:cNvPr id="5" name="Straight Connector 4"/>
          <p:cNvCxnSpPr/>
          <p:nvPr/>
        </p:nvCxnSpPr>
        <p:spPr>
          <a:xfrm rot="5400000">
            <a:off x="5179223" y="3321843"/>
            <a:ext cx="429422" cy="215108"/>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pic>
        <p:nvPicPr>
          <p:cNvPr id="7" name="Picture 6" descr="110380.gif"/>
          <p:cNvPicPr>
            <a:picLocks noChangeAspect="1"/>
          </p:cNvPicPr>
          <p:nvPr/>
        </p:nvPicPr>
        <p:blipFill>
          <a:blip r:embed="rId2"/>
          <a:stretch>
            <a:fillRect/>
          </a:stretch>
        </p:blipFill>
        <p:spPr>
          <a:xfrm>
            <a:off x="1928795" y="4513853"/>
            <a:ext cx="4643470" cy="1834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43702" y="428604"/>
            <a:ext cx="2143140" cy="2714644"/>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شاهدي معي هذا المقطع واستنتجي القدرة التي تتمتع بها...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ff.bmp"/>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4071934" y="5286388"/>
            <a:ext cx="5072066" cy="1571612"/>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95000"/>
                  </a:schemeClr>
                </a:solidFill>
                <a:effectLst>
                  <a:innerShdw blurRad="69850" dist="43180" dir="5400000">
                    <a:srgbClr val="000000">
                      <a:alpha val="65000"/>
                    </a:srgbClr>
                  </a:innerShdw>
                </a:effectLst>
                <a:latin typeface="+mj-lt"/>
                <a:ea typeface="+mj-ea"/>
                <a:cs typeface="+mj-cs"/>
              </a:rPr>
              <a:t>تبدو في إجراء العمليات الحسابية بسهولة وسرعة ودقة وإدراك ما بين الأعداد من علاقات.</a:t>
            </a:r>
            <a:endPar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endParaRPr>
          </a:p>
        </p:txBody>
      </p:sp>
      <p:pic>
        <p:nvPicPr>
          <p:cNvPr id="6" name="Picture 5" descr="36234_e.jpg"/>
          <p:cNvPicPr>
            <a:picLocks noChangeAspect="1"/>
          </p:cNvPicPr>
          <p:nvPr/>
        </p:nvPicPr>
        <p:blipFill>
          <a:blip r:embed="rId3"/>
          <a:stretch>
            <a:fillRect/>
          </a:stretch>
        </p:blipFill>
        <p:spPr>
          <a:xfrm rot="20504173">
            <a:off x="311914" y="4801957"/>
            <a:ext cx="2620433" cy="15001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ueo36011.gif">
            <a:hlinkClick r:id="rId4" action="ppaction://hlinkfile"/>
          </p:cNvPr>
          <p:cNvPicPr>
            <a:picLocks noChangeAspect="1"/>
          </p:cNvPicPr>
          <p:nvPr/>
        </p:nvPicPr>
        <p:blipFill>
          <a:blip r:embed="rId5"/>
          <a:stretch>
            <a:fillRect/>
          </a:stretch>
        </p:blipFill>
        <p:spPr>
          <a:xfrm>
            <a:off x="8143868" y="642918"/>
            <a:ext cx="1000132" cy="1092737"/>
          </a:xfrm>
          <a:prstGeom prst="rect">
            <a:avLst/>
          </a:prstGeom>
        </p:spPr>
      </p:pic>
      <p:sp>
        <p:nvSpPr>
          <p:cNvPr id="9" name="Title 1"/>
          <p:cNvSpPr txBox="1">
            <a:spLocks/>
          </p:cNvSpPr>
          <p:nvPr/>
        </p:nvSpPr>
        <p:spPr>
          <a:xfrm>
            <a:off x="7000860" y="0"/>
            <a:ext cx="2143140" cy="642942"/>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مهارة الطلاقة</a:t>
            </a:r>
          </a:p>
        </p:txBody>
      </p:sp>
      <p:sp>
        <p:nvSpPr>
          <p:cNvPr id="12" name="Title 1"/>
          <p:cNvSpPr txBox="1">
            <a:spLocks/>
          </p:cNvSpPr>
          <p:nvPr/>
        </p:nvSpPr>
        <p:spPr>
          <a:xfrm>
            <a:off x="0" y="0"/>
            <a:ext cx="3428992" cy="642918"/>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2- القدرة الرياضية:</a:t>
            </a:r>
          </a:p>
        </p:txBody>
      </p:sp>
      <p:sp>
        <p:nvSpPr>
          <p:cNvPr id="15" name="Rectangle 14"/>
          <p:cNvSpPr/>
          <p:nvPr/>
        </p:nvSpPr>
        <p:spPr>
          <a:xfrm>
            <a:off x="3000364" y="1285860"/>
            <a:ext cx="5000660" cy="4154984"/>
          </a:xfrm>
          <a:prstGeom prst="rect">
            <a:avLst/>
          </a:prstGeom>
        </p:spPr>
        <p:txBody>
          <a:bodyPr wrap="square">
            <a:spAutoFit/>
          </a:bodyPr>
          <a:lstStyle/>
          <a:p>
            <a:r>
              <a:rPr lang="en-US" sz="2400" b="1" dirty="0" smtClean="0"/>
              <a:t>١ x ٩ + ٢ = ١١</a:t>
            </a:r>
            <a:br>
              <a:rPr lang="en-US" sz="2400" b="1" dirty="0" smtClean="0"/>
            </a:br>
            <a:r>
              <a:rPr lang="en-US" sz="2400" b="1" dirty="0" smtClean="0"/>
              <a:t>١٢ x ٩ + ٣ = ١١١</a:t>
            </a:r>
            <a:br>
              <a:rPr lang="en-US" sz="2400" b="1" dirty="0" smtClean="0"/>
            </a:br>
            <a:r>
              <a:rPr lang="en-US" sz="2400" b="1" dirty="0" smtClean="0"/>
              <a:t>١٢٣ x ٩ + ٤ = ١١١١</a:t>
            </a:r>
            <a:br>
              <a:rPr lang="en-US" sz="2400" b="1" dirty="0" smtClean="0"/>
            </a:br>
            <a:r>
              <a:rPr lang="en-US" sz="2400" b="1" dirty="0" smtClean="0"/>
              <a:t>١٢٣٤ x ٩ + ٥ = ١١١١١</a:t>
            </a:r>
            <a:br>
              <a:rPr lang="en-US" sz="2400" b="1" dirty="0" smtClean="0"/>
            </a:br>
            <a:r>
              <a:rPr lang="en-US" sz="2400" b="1" dirty="0" smtClean="0"/>
              <a:t>١٢٣٤٥ x ٩ + ٦ = ١١١١١١</a:t>
            </a:r>
            <a:br>
              <a:rPr lang="en-US" sz="2400" b="1" dirty="0" smtClean="0"/>
            </a:br>
            <a:r>
              <a:rPr lang="en-US" sz="2400" b="1" dirty="0" smtClean="0"/>
              <a:t>١٢٣٤٥٦ x ٩ + ٧ = ١١١١١١١</a:t>
            </a:r>
            <a:br>
              <a:rPr lang="en-US" sz="2400" b="1" dirty="0" smtClean="0"/>
            </a:br>
            <a:r>
              <a:rPr lang="en-US" sz="2400" b="1" dirty="0" smtClean="0"/>
              <a:t>١٢٣٤٥٦٧ x ٩ + ٨ = ١١١١١١١١</a:t>
            </a:r>
            <a:br>
              <a:rPr lang="en-US" sz="2400" b="1" dirty="0" smtClean="0"/>
            </a:br>
            <a:r>
              <a:rPr lang="en-US" sz="2400" b="1" dirty="0" smtClean="0"/>
              <a:t>١٢٣٤٥٦٧٨ x ٩ + ٩ = ١١١١١١١١١</a:t>
            </a:r>
            <a:br>
              <a:rPr lang="en-US" sz="2400" b="1" dirty="0" smtClean="0"/>
            </a:br>
            <a:r>
              <a:rPr lang="en-US" sz="2400" b="1" dirty="0" smtClean="0"/>
              <a:t>١٢٣٤٥٦٧٨٩ x ٩ +١٠= ١١١١١١١١١١</a:t>
            </a:r>
            <a:br>
              <a:rPr lang="en-US" sz="2400" b="1" dirty="0" smtClean="0"/>
            </a:br>
            <a:r>
              <a:rPr lang="en-US" sz="2400" b="1" dirty="0" smtClean="0"/>
              <a:t/>
            </a:r>
            <a:br>
              <a:rPr lang="en-US" sz="2400" b="1" dirty="0" smtClean="0"/>
            </a:br>
            <a:endParaRPr lang="ar-SA"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body" idx="1"/>
          </p:nvPr>
        </p:nvSpPr>
        <p:spPr>
          <a:xfrm>
            <a:off x="428596" y="666750"/>
            <a:ext cx="8497887" cy="6191250"/>
          </a:xfrm>
          <a:ln>
            <a:solidFill>
              <a:srgbClr val="0066FF"/>
            </a:solidFill>
          </a:ln>
        </p:spPr>
        <p:txBody>
          <a:bodyPr/>
          <a:lstStyle/>
          <a:p>
            <a:pPr>
              <a:buFontTx/>
              <a:buNone/>
            </a:pPr>
            <a:r>
              <a:rPr lang="ar-SA" sz="2800" b="1" u="sng" dirty="0">
                <a:solidFill>
                  <a:schemeClr val="tx1">
                    <a:lumMod val="65000"/>
                    <a:lumOff val="35000"/>
                  </a:schemeClr>
                </a:solidFill>
              </a:rPr>
              <a:t>الرجل والسيارة</a:t>
            </a:r>
            <a:endParaRPr lang="ar-SA" sz="2800" b="1" dirty="0">
              <a:solidFill>
                <a:schemeClr val="tx1">
                  <a:lumMod val="65000"/>
                  <a:lumOff val="35000"/>
                </a:schemeClr>
              </a:solidFill>
            </a:endParaRPr>
          </a:p>
          <a:p>
            <a:pPr>
              <a:buFontTx/>
              <a:buNone/>
            </a:pPr>
            <a:r>
              <a:rPr lang="ar-SA" sz="2800" b="1" dirty="0">
                <a:solidFill>
                  <a:schemeClr val="tx1">
                    <a:lumMod val="65000"/>
                    <a:lumOff val="35000"/>
                  </a:schemeClr>
                </a:solidFill>
              </a:rPr>
              <a:t>كان هذا احد كنت تقود سيارتك في ليلة عاصفة.. وفي طريقك مررت بموقف للحافلات , ورأيت ثلاثة أشخاص ينتظرون الحافلة: </a:t>
            </a:r>
          </a:p>
          <a:p>
            <a:pPr>
              <a:buFontTx/>
              <a:buNone/>
            </a:pPr>
            <a:r>
              <a:rPr lang="ar-SA" sz="2800" b="1" dirty="0">
                <a:solidFill>
                  <a:schemeClr val="tx1">
                    <a:lumMod val="65000"/>
                    <a:lumOff val="35000"/>
                  </a:schemeClr>
                </a:solidFill>
              </a:rPr>
              <a:t>1. امرأة عجوز توشك على الموت </a:t>
            </a:r>
          </a:p>
          <a:p>
            <a:pPr>
              <a:buFontTx/>
              <a:buNone/>
            </a:pPr>
            <a:r>
              <a:rPr lang="ar-SA" sz="2800" b="1" dirty="0">
                <a:solidFill>
                  <a:schemeClr val="tx1">
                    <a:lumMod val="65000"/>
                    <a:lumOff val="35000"/>
                  </a:schemeClr>
                </a:solidFill>
              </a:rPr>
              <a:t>2-. صديق قديم سبق ان أنقذ حياتك. </a:t>
            </a:r>
          </a:p>
          <a:p>
            <a:pPr>
              <a:buFontTx/>
              <a:buNone/>
            </a:pPr>
            <a:r>
              <a:rPr lang="ar-SA" sz="2800" b="1" dirty="0">
                <a:solidFill>
                  <a:schemeClr val="tx1">
                    <a:lumMod val="65000"/>
                    <a:lumOff val="35000"/>
                  </a:schemeClr>
                </a:solidFill>
              </a:rPr>
              <a:t>3. شخصيةمشهوره تعتبرها قدوتك. </a:t>
            </a:r>
          </a:p>
          <a:p>
            <a:pPr>
              <a:buFontTx/>
              <a:buNone/>
            </a:pPr>
            <a:r>
              <a:rPr lang="ar-SA" sz="2800" b="1" dirty="0">
                <a:solidFill>
                  <a:schemeClr val="tx1">
                    <a:lumMod val="65000"/>
                    <a:lumOff val="35000"/>
                  </a:schemeClr>
                </a:solidFill>
              </a:rPr>
              <a:t>كان لديك متسع بسيارتك لراكب واحد فقط .. فايهم ستقله معك ؟ </a:t>
            </a:r>
          </a:p>
          <a:p>
            <a:pPr>
              <a:buFontTx/>
              <a:buNone/>
            </a:pPr>
            <a:r>
              <a:rPr lang="ar-SA" sz="2800" b="1" dirty="0">
                <a:solidFill>
                  <a:schemeClr val="tx1">
                    <a:lumMod val="65000"/>
                    <a:lumOff val="35000"/>
                  </a:schemeClr>
                </a:solidFill>
              </a:rPr>
              <a:t>يمكنك ان تقل السيده العجوز لانها توشك على الموت,وربما من الأفضل إنقاذها أولا, تستطيع أن تأخذ صديقك القديم لأنه قد سبق وأنقذ حياتك وقد تكون هذه هي الفرصة المناسبة لرد الجميل, وفي كل الأحوال فانك لن تكون قادرا على إيجاد الشخص المشهور الذي تحترمه مره أخرى كان هنالك شخص واحد فقط تم ترشيحه لهذه الوظيفه (من بين 200 شخص تقدموا) وذلك لإجابته التي لا غبار عليها.. </a:t>
            </a:r>
          </a:p>
        </p:txBody>
      </p:sp>
      <p:sp>
        <p:nvSpPr>
          <p:cNvPr id="4" name="Title 1"/>
          <p:cNvSpPr txBox="1">
            <a:spLocks/>
          </p:cNvSpPr>
          <p:nvPr/>
        </p:nvSpPr>
        <p:spPr>
          <a:xfrm>
            <a:off x="0" y="0"/>
            <a:ext cx="2143140" cy="642942"/>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مهارة </a:t>
            </a:r>
            <a:r>
              <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المرونة</a:t>
            </a:r>
            <a:endPar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14612" y="214290"/>
            <a:ext cx="6429388" cy="6215106"/>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w="1905"/>
                <a:solidFill>
                  <a:schemeClr val="tx1">
                    <a:lumMod val="75000"/>
                    <a:lumOff val="25000"/>
                  </a:schemeClr>
                </a:solidFill>
                <a:effectLst>
                  <a:innerShdw blurRad="69850" dist="43180" dir="5400000">
                    <a:srgbClr val="000000">
                      <a:alpha val="65000"/>
                    </a:srgbClr>
                  </a:innerShdw>
                </a:effectLst>
                <a:uLnTx/>
                <a:uFillTx/>
                <a:latin typeface="+mj-lt"/>
                <a:ea typeface="+mj-ea"/>
                <a:cs typeface="+mj-cs"/>
              </a:rPr>
              <a:t>الأهداف الإجرائية السلوكية: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chemeClr val="tx1">
                    <a:lumMod val="75000"/>
                    <a:lumOff val="25000"/>
                  </a:schemeClr>
                </a:solidFill>
                <a:effectLst>
                  <a:innerShdw blurRad="69850" dist="43180" dir="5400000">
                    <a:srgbClr val="000000">
                      <a:alpha val="65000"/>
                    </a:srgbClr>
                  </a:innerShdw>
                </a:effectLst>
                <a:latin typeface="+mj-lt"/>
                <a:ea typeface="+mj-ea"/>
                <a:cs typeface="+mj-cs"/>
              </a:rPr>
              <a:t>1- أن تطبق الطالبة مهارات التفكير الابداعي.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w="1905"/>
                <a:solidFill>
                  <a:schemeClr val="tx1">
                    <a:lumMod val="75000"/>
                    <a:lumOff val="25000"/>
                  </a:schemeClr>
                </a:solidFill>
                <a:effectLst>
                  <a:innerShdw blurRad="69850" dist="43180" dir="5400000">
                    <a:srgbClr val="000000">
                      <a:alpha val="65000"/>
                    </a:srgbClr>
                  </a:innerShdw>
                </a:effectLst>
                <a:uLnTx/>
                <a:uFillTx/>
                <a:latin typeface="+mj-lt"/>
                <a:ea typeface="+mj-ea"/>
                <a:cs typeface="+mj-cs"/>
              </a:rPr>
              <a:t>2-</a:t>
            </a:r>
            <a:r>
              <a:rPr kumimoji="0" lang="ar-SA" sz="4000" b="1" i="0" u="none" strike="noStrike" kern="1200" cap="none" spc="0" normalizeH="0" noProof="0" dirty="0" smtClean="0">
                <a:ln w="1905"/>
                <a:solidFill>
                  <a:schemeClr val="tx1">
                    <a:lumMod val="75000"/>
                    <a:lumOff val="25000"/>
                  </a:schemeClr>
                </a:solidFill>
                <a:effectLst>
                  <a:innerShdw blurRad="69850" dist="43180" dir="5400000">
                    <a:srgbClr val="000000">
                      <a:alpha val="65000"/>
                    </a:srgbClr>
                  </a:innerShdw>
                </a:effectLst>
                <a:uLnTx/>
                <a:uFillTx/>
                <a:latin typeface="+mj-lt"/>
                <a:ea typeface="+mj-ea"/>
                <a:cs typeface="+mj-cs"/>
              </a:rPr>
              <a:t> أن تعرف الطالبة مفهوم القدرة.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baseline="0" dirty="0" smtClean="0">
                <a:ln w="1905"/>
                <a:solidFill>
                  <a:schemeClr val="tx1">
                    <a:lumMod val="75000"/>
                    <a:lumOff val="25000"/>
                  </a:schemeClr>
                </a:solidFill>
                <a:effectLst>
                  <a:innerShdw blurRad="69850" dist="43180" dir="5400000">
                    <a:srgbClr val="000000">
                      <a:alpha val="65000"/>
                    </a:srgbClr>
                  </a:innerShdw>
                </a:effectLst>
                <a:latin typeface="+mj-lt"/>
                <a:ea typeface="+mj-ea"/>
                <a:cs typeface="+mj-cs"/>
              </a:rPr>
              <a:t>3-أن تكتشف الطالبة ما لديها من قدرات.</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noProof="0" dirty="0" smtClean="0">
                <a:ln w="1905"/>
                <a:solidFill>
                  <a:schemeClr val="tx1">
                    <a:lumMod val="75000"/>
                    <a:lumOff val="25000"/>
                  </a:schemeClr>
                </a:solidFill>
                <a:effectLst>
                  <a:innerShdw blurRad="69850" dist="43180" dir="5400000">
                    <a:srgbClr val="000000">
                      <a:alpha val="65000"/>
                    </a:srgbClr>
                  </a:innerShdw>
                </a:effectLst>
                <a:uLnTx/>
                <a:uFillTx/>
                <a:latin typeface="+mj-lt"/>
                <a:ea typeface="+mj-ea"/>
                <a:cs typeface="+mj-cs"/>
              </a:rPr>
              <a:t>4- أن تبتكر أساليب جديدة لتطوير قدراتها.</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baseline="0" dirty="0" smtClean="0">
                <a:ln w="1905"/>
                <a:solidFill>
                  <a:schemeClr val="tx1">
                    <a:lumMod val="75000"/>
                    <a:lumOff val="25000"/>
                  </a:schemeClr>
                </a:solidFill>
                <a:effectLst>
                  <a:innerShdw blurRad="69850" dist="43180" dir="5400000">
                    <a:srgbClr val="000000">
                      <a:alpha val="65000"/>
                    </a:srgbClr>
                  </a:innerShdw>
                </a:effectLst>
                <a:latin typeface="+mj-lt"/>
                <a:ea typeface="+mj-ea"/>
                <a:cs typeface="+mj-cs"/>
              </a:rPr>
              <a:t>5-</a:t>
            </a:r>
            <a:r>
              <a:rPr lang="ar-SA" sz="4000" b="1" dirty="0" smtClean="0">
                <a:ln w="1905"/>
                <a:solidFill>
                  <a:schemeClr val="tx1">
                    <a:lumMod val="75000"/>
                    <a:lumOff val="25000"/>
                  </a:schemeClr>
                </a:solidFill>
                <a:effectLst>
                  <a:innerShdw blurRad="69850" dist="43180" dir="5400000">
                    <a:srgbClr val="000000">
                      <a:alpha val="65000"/>
                    </a:srgbClr>
                  </a:innerShdw>
                </a:effectLst>
                <a:latin typeface="+mj-lt"/>
                <a:ea typeface="+mj-ea"/>
                <a:cs typeface="+mj-cs"/>
              </a:rPr>
              <a:t> أن تصنف الطالبة أنواع القدرات.</a:t>
            </a:r>
            <a:endParaRPr kumimoji="0" lang="ar-SA" sz="4000" b="1" i="0" u="none" strike="noStrike" kern="1200" cap="none" spc="0" normalizeH="0" baseline="0" noProof="0" dirty="0" smtClean="0">
              <a:ln w="1905"/>
              <a:solidFill>
                <a:schemeClr val="tx1">
                  <a:lumMod val="75000"/>
                  <a:lumOff val="25000"/>
                </a:schemeClr>
              </a:solidFill>
              <a:effectLst>
                <a:innerShdw blurRad="69850" dist="43180" dir="5400000">
                  <a:srgbClr val="000000">
                    <a:alpha val="65000"/>
                  </a:srgbClr>
                </a:innerShdw>
              </a:effectLst>
              <a:uLnTx/>
              <a:uFillTx/>
              <a:latin typeface="+mj-lt"/>
              <a:ea typeface="+mj-ea"/>
              <a:cs typeface="+mj-cs"/>
            </a:endParaRPr>
          </a:p>
        </p:txBody>
      </p:sp>
      <p:pic>
        <p:nvPicPr>
          <p:cNvPr id="5" name="Picture 4" descr="FI_A Little Dottie PinRibbon 3.png"/>
          <p:cNvPicPr>
            <a:picLocks noChangeAspect="1"/>
          </p:cNvPicPr>
          <p:nvPr/>
        </p:nvPicPr>
        <p:blipFill>
          <a:blip r:embed="rId2" cstate="print"/>
          <a:stretch>
            <a:fillRect/>
          </a:stretch>
        </p:blipFill>
        <p:spPr>
          <a:xfrm>
            <a:off x="2285984" y="5143512"/>
            <a:ext cx="1316850" cy="1429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a:buFontTx/>
              <a:buNone/>
            </a:pPr>
            <a:r>
              <a:rPr lang="ar-SA" b="1" dirty="0" smtClean="0">
                <a:solidFill>
                  <a:schemeClr val="tx1">
                    <a:lumMod val="65000"/>
                    <a:lumOff val="35000"/>
                  </a:schemeClr>
                </a:solidFill>
              </a:rPr>
              <a:t>قال </a:t>
            </a:r>
            <a:r>
              <a:rPr lang="ar-SA" b="1" dirty="0">
                <a:solidFill>
                  <a:schemeClr val="tx1">
                    <a:lumMod val="65000"/>
                    <a:lumOff val="35000"/>
                  </a:schemeClr>
                </a:solidFill>
              </a:rPr>
              <a:t>ببساطه: سأعطي مفاتيح السيارة لصديقي القديم واطلب منه توصيل السيدة العجوز إلى المستشفى فيما سأبقى أنا لأنتظر الحافلة بصحبة القدوة.</a:t>
            </a:r>
          </a:p>
          <a:p>
            <a:r>
              <a:rPr lang="ar-SA" b="1" dirty="0">
                <a:solidFill>
                  <a:schemeClr val="tx1">
                    <a:lumMod val="65000"/>
                    <a:lumOff val="35000"/>
                  </a:schemeClr>
                </a:solidFill>
              </a:rPr>
              <a:t>وهذا يعلمك ألا تقع في فخ الإختيارات</a:t>
            </a:r>
          </a:p>
          <a:p>
            <a:r>
              <a:rPr lang="ar-SA" b="1" dirty="0">
                <a:solidFill>
                  <a:schemeClr val="tx1">
                    <a:lumMod val="65000"/>
                    <a:lumOff val="35000"/>
                  </a:schemeClr>
                </a:solidFill>
              </a:rPr>
              <a:t>فلا تقيد نفسك بالإختيارات المتاحة أمامك</a:t>
            </a:r>
          </a:p>
          <a:p>
            <a:r>
              <a:rPr lang="ar-SA" b="1" dirty="0">
                <a:solidFill>
                  <a:schemeClr val="tx1">
                    <a:lumMod val="65000"/>
                    <a:lumOff val="35000"/>
                  </a:schemeClr>
                </a:solidFill>
              </a:rPr>
              <a:t>ولكن يجب أن تعلم بأنة دائما هناك عدد غير محدود من الخيارات المتاحة دائما</a:t>
            </a:r>
            <a:r>
              <a:rPr lang="ar-SA" dirty="0">
                <a:solidFill>
                  <a:schemeClr val="tx1">
                    <a:lumMod val="65000"/>
                    <a:lumOff val="35000"/>
                  </a:schemeClr>
                </a:solidFill>
              </a:rPr>
              <a:t> </a:t>
            </a:r>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9221" name="Rectangle 5"/>
          <p:cNvSpPr>
            <a:spLocks noGrp="1" noChangeArrowheads="1"/>
          </p:cNvSpPr>
          <p:nvPr>
            <p:ph type="title"/>
          </p:nvPr>
        </p:nvSpPr>
        <p:spPr>
          <a:xfrm>
            <a:off x="2214546" y="214290"/>
            <a:ext cx="6515088" cy="1011222"/>
          </a:xfrm>
        </p:spPr>
        <p:txBody>
          <a:bodyPr>
            <a:normAutofit fontScale="90000"/>
          </a:bodyPr>
          <a:lstStyle/>
          <a:p>
            <a:r>
              <a:rPr lang="ar-SA" b="1" dirty="0" smtClean="0">
                <a:solidFill>
                  <a:schemeClr val="tx1">
                    <a:lumMod val="65000"/>
                    <a:lumOff val="35000"/>
                  </a:schemeClr>
                </a:solidFill>
              </a:rPr>
              <a:t>في أعتقادك ماذا كان جواب الرجل؟ </a:t>
            </a:r>
            <a:br>
              <a:rPr lang="ar-SA" b="1" dirty="0" smtClean="0">
                <a:solidFill>
                  <a:schemeClr val="tx1">
                    <a:lumMod val="65000"/>
                    <a:lumOff val="35000"/>
                  </a:schemeClr>
                </a:solidFill>
              </a:rPr>
            </a:br>
            <a:endParaRPr lang="ar-SA" dirty="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sgqib.jpg"/>
          <p:cNvPicPr>
            <a:picLocks noChangeAspect="1"/>
          </p:cNvPicPr>
          <p:nvPr/>
        </p:nvPicPr>
        <p:blipFill>
          <a:blip r:embed="rId2"/>
          <a:stretch>
            <a:fillRect/>
          </a:stretch>
        </p:blipFill>
        <p:spPr>
          <a:xfrm>
            <a:off x="3143240" y="500042"/>
            <a:ext cx="3630616" cy="3166663"/>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6000760" y="3357562"/>
            <a:ext cx="2857520" cy="3071834"/>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تبدو هذه القدرة في حل المشكلات العملية وفي إدراك العلاقات بين الأشكال والرسوم الهندسية والأعمال اليدوية.</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sp>
        <p:nvSpPr>
          <p:cNvPr id="4" name="Title 1"/>
          <p:cNvSpPr txBox="1">
            <a:spLocks/>
          </p:cNvSpPr>
          <p:nvPr/>
        </p:nvSpPr>
        <p:spPr>
          <a:xfrm>
            <a:off x="0" y="0"/>
            <a:ext cx="3428992" cy="642918"/>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3- القدرة العملية:</a:t>
            </a:r>
          </a:p>
        </p:txBody>
      </p:sp>
      <p:pic>
        <p:nvPicPr>
          <p:cNvPr id="10" name="Picture 9" descr="9uul2akwz6wcgtgttz9h.gif"/>
          <p:cNvPicPr>
            <a:picLocks noChangeAspect="1"/>
          </p:cNvPicPr>
          <p:nvPr/>
        </p:nvPicPr>
        <p:blipFill>
          <a:blip r:embed="rId3"/>
          <a:stretch>
            <a:fillRect/>
          </a:stretch>
        </p:blipFill>
        <p:spPr>
          <a:xfrm>
            <a:off x="5572132" y="5857892"/>
            <a:ext cx="847041" cy="790572"/>
          </a:xfrm>
          <a:prstGeom prst="rect">
            <a:avLst/>
          </a:prstGeom>
        </p:spPr>
      </p:pic>
      <p:pic>
        <p:nvPicPr>
          <p:cNvPr id="7" name="Picture 6" descr="37724db2b5.jpg"/>
          <p:cNvPicPr>
            <a:picLocks noChangeAspect="1"/>
          </p:cNvPicPr>
          <p:nvPr/>
        </p:nvPicPr>
        <p:blipFill>
          <a:blip r:embed="rId4"/>
          <a:stretch>
            <a:fillRect/>
          </a:stretch>
        </p:blipFill>
        <p:spPr>
          <a:xfrm>
            <a:off x="428596" y="2928930"/>
            <a:ext cx="3031932" cy="39290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SrR24742.gif"/>
          <p:cNvPicPr>
            <a:picLocks noGrp="1" noChangeAspect="1"/>
          </p:cNvPicPr>
          <p:nvPr>
            <p:ph idx="1"/>
          </p:nvPr>
        </p:nvPicPr>
        <p:blipFill>
          <a:blip r:embed="rId2"/>
          <a:stretch>
            <a:fillRect/>
          </a:stretch>
        </p:blipFill>
        <p:spPr>
          <a:xfrm>
            <a:off x="0" y="0"/>
            <a:ext cx="9144000" cy="7000924"/>
          </a:xfrm>
        </p:spPr>
      </p:pic>
      <p:pic>
        <p:nvPicPr>
          <p:cNvPr id="6" name="صورة 5" descr="boat002.gif"/>
          <p:cNvPicPr>
            <a:picLocks noChangeAspect="1"/>
          </p:cNvPicPr>
          <p:nvPr/>
        </p:nvPicPr>
        <p:blipFill>
          <a:blip r:embed="rId3"/>
          <a:stretch>
            <a:fillRect/>
          </a:stretch>
        </p:blipFill>
        <p:spPr>
          <a:xfrm>
            <a:off x="0" y="3786190"/>
            <a:ext cx="1285875" cy="1066800"/>
          </a:xfrm>
          <a:prstGeom prst="rect">
            <a:avLst/>
          </a:prstGeom>
        </p:spPr>
      </p:pic>
      <p:sp>
        <p:nvSpPr>
          <p:cNvPr id="7" name="مستطيل 6"/>
          <p:cNvSpPr/>
          <p:nvPr/>
        </p:nvSpPr>
        <p:spPr>
          <a:xfrm>
            <a:off x="1500166" y="285728"/>
            <a:ext cx="6715156" cy="4247317"/>
          </a:xfrm>
          <a:prstGeom prst="rect">
            <a:avLst/>
          </a:prstGeom>
          <a:solidFill>
            <a:srgbClr val="000000">
              <a:alpha val="6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ar-SA" b="1" dirty="0" smtClean="0">
                <a:solidFill>
                  <a:schemeClr val="bg1"/>
                </a:solidFill>
              </a:rPr>
              <a:t>تحدى أحد الملحدين- الدين لا يؤمنون بالله- علماء المسلمين في أحد البلاد،</a:t>
            </a:r>
            <a:br>
              <a:rPr lang="ar-SA" b="1" dirty="0" smtClean="0">
                <a:solidFill>
                  <a:schemeClr val="bg1"/>
                </a:solidFill>
              </a:rPr>
            </a:br>
            <a:r>
              <a:rPr lang="ar-SA" b="1" dirty="0" smtClean="0">
                <a:solidFill>
                  <a:schemeClr val="bg1"/>
                </a:solidFill>
              </a:rPr>
              <a:t>فاختاروا أذكاهم ليرد عليه، وحددوا لذلك موعدا. </a:t>
            </a:r>
            <a:br>
              <a:rPr lang="ar-SA" b="1" dirty="0" smtClean="0">
                <a:solidFill>
                  <a:schemeClr val="bg1"/>
                </a:solidFill>
              </a:rPr>
            </a:br>
            <a:r>
              <a:rPr lang="ar-SA" b="1" dirty="0" smtClean="0">
                <a:solidFill>
                  <a:schemeClr val="bg1"/>
                </a:solidFill>
              </a:rPr>
              <a:t>وفي الموعد المحدد نرقب الجميع وصول العالم، لكنه تأخر. فقال الملحد للحاضرين: لقد هرب عالمكم وخاف، لأنه علم أني    سأنتصر عليه، وأثبت لكم أن الكون ليس له إله ! </a:t>
            </a:r>
            <a:br>
              <a:rPr lang="ar-SA" b="1" dirty="0" smtClean="0">
                <a:solidFill>
                  <a:schemeClr val="bg1"/>
                </a:solidFill>
              </a:rPr>
            </a:br>
            <a:r>
              <a:rPr lang="ar-SA" b="1" dirty="0" smtClean="0">
                <a:solidFill>
                  <a:schemeClr val="bg1"/>
                </a:solidFill>
              </a:rPr>
              <a:t>وأتناء كلامه حصر العالم المسلم واعتذر عن تأخره،</a:t>
            </a:r>
            <a:br>
              <a:rPr lang="ar-SA" b="1" dirty="0" smtClean="0">
                <a:solidFill>
                  <a:schemeClr val="bg1"/>
                </a:solidFill>
              </a:rPr>
            </a:br>
            <a:r>
              <a:rPr lang="ar-SA" b="1" dirty="0" smtClean="0">
                <a:solidFill>
                  <a:schemeClr val="bg1"/>
                </a:solidFill>
              </a:rPr>
              <a:t>تم قال: وأنا في الطريق إلى هنا، لم أجد قاربا أعبر </a:t>
            </a:r>
            <a:r>
              <a:rPr lang="ar-SA" b="1" dirty="0" err="1" smtClean="0">
                <a:solidFill>
                  <a:schemeClr val="bg1"/>
                </a:solidFill>
              </a:rPr>
              <a:t>به</a:t>
            </a:r>
            <a:r>
              <a:rPr lang="ar-SA" b="1" dirty="0" smtClean="0">
                <a:solidFill>
                  <a:schemeClr val="bg1"/>
                </a:solidFill>
              </a:rPr>
              <a:t> النهر، </a:t>
            </a:r>
            <a:br>
              <a:rPr lang="ar-SA" b="1" dirty="0" smtClean="0">
                <a:solidFill>
                  <a:schemeClr val="bg1"/>
                </a:solidFill>
              </a:rPr>
            </a:br>
            <a:r>
              <a:rPr lang="ar-SA" b="1" dirty="0" smtClean="0">
                <a:solidFill>
                  <a:schemeClr val="bg1"/>
                </a:solidFill>
              </a:rPr>
              <a:t>وانتظرت على الشاطئ، وفجأة ظهرت في النهر ألواح من الخشب، </a:t>
            </a:r>
            <a:br>
              <a:rPr lang="ar-SA" b="1" dirty="0" smtClean="0">
                <a:solidFill>
                  <a:schemeClr val="bg1"/>
                </a:solidFill>
              </a:rPr>
            </a:br>
            <a:r>
              <a:rPr lang="ar-SA" b="1" dirty="0" smtClean="0">
                <a:solidFill>
                  <a:schemeClr val="bg1"/>
                </a:solidFill>
              </a:rPr>
              <a:t>وتجمعت مع بعضها بسرعة ونظام حتى أصبحت قاربا،</a:t>
            </a:r>
            <a:br>
              <a:rPr lang="ar-SA" b="1" dirty="0" smtClean="0">
                <a:solidFill>
                  <a:schemeClr val="bg1"/>
                </a:solidFill>
              </a:rPr>
            </a:br>
            <a:r>
              <a:rPr lang="ar-SA" b="1" dirty="0" smtClean="0">
                <a:solidFill>
                  <a:schemeClr val="bg1"/>
                </a:solidFill>
              </a:rPr>
              <a:t>ثم اقترب القارب مني، فركبته وجئت إليكم.</a:t>
            </a:r>
            <a:br>
              <a:rPr lang="ar-SA" b="1" dirty="0" smtClean="0">
                <a:solidFill>
                  <a:schemeClr val="bg1"/>
                </a:solidFill>
              </a:rPr>
            </a:br>
            <a:r>
              <a:rPr lang="ar-SA" b="1" dirty="0" smtClean="0">
                <a:solidFill>
                  <a:schemeClr val="bg1"/>
                </a:solidFill>
              </a:rPr>
              <a:t>فقال الملحد: إن هذا الرجل مجنون، فكيف يتجمع الخشب ويصبح قاربا دون أن يصنعه </a:t>
            </a:r>
          </a:p>
          <a:p>
            <a:endParaRPr lang="ar-SA" b="1" dirty="0" smtClean="0">
              <a:solidFill>
                <a:schemeClr val="bg1"/>
              </a:solidFill>
            </a:endParaRPr>
          </a:p>
          <a:p>
            <a:r>
              <a:rPr lang="ar-SA" b="1" dirty="0" smtClean="0">
                <a:solidFill>
                  <a:schemeClr val="bg1"/>
                </a:solidFill>
              </a:rPr>
              <a:t>أحد، وكيف يتحرك بدون وجود من يحركه؟! </a:t>
            </a:r>
          </a:p>
          <a:p>
            <a:r>
              <a:rPr lang="ar-SA" b="1" dirty="0" smtClean="0">
                <a:solidFill>
                  <a:schemeClr val="bg1"/>
                </a:solidFill>
              </a:rPr>
              <a:t/>
            </a:r>
            <a:br>
              <a:rPr lang="ar-SA" b="1" dirty="0" smtClean="0">
                <a:solidFill>
                  <a:schemeClr val="bg1"/>
                </a:solidFill>
              </a:rPr>
            </a:br>
            <a:r>
              <a:rPr lang="ar-SA" b="1" dirty="0" smtClean="0">
                <a:solidFill>
                  <a:schemeClr val="bg1"/>
                </a:solidFill>
              </a:rPr>
              <a:t>فتبسم العالم، وقال: فماذا تقول عن نفسك وأنت تقول: إن هذا الكون العظيم الكبير بلا إله</a:t>
            </a:r>
          </a:p>
          <a:p>
            <a:endParaRPr lang="ar-SA" b="1" dirty="0">
              <a:solidFill>
                <a:schemeClr val="bg1"/>
              </a:solidFill>
            </a:endParaRPr>
          </a:p>
        </p:txBody>
      </p:sp>
      <p:pic>
        <p:nvPicPr>
          <p:cNvPr id="8" name="Picture 2" descr="http://t0.gstatic.com/images?q=tbn:ANd9GcSxdrgXptvJrbohhK6dWUKlPhbZY7oNRKetX0aApxPbslIxvonu"/>
          <p:cNvPicPr>
            <a:picLocks noChangeAspect="1" noChangeArrowheads="1"/>
          </p:cNvPicPr>
          <p:nvPr/>
        </p:nvPicPr>
        <p:blipFill>
          <a:blip r:embed="rId4"/>
          <a:srcRect/>
          <a:stretch>
            <a:fillRect/>
          </a:stretch>
        </p:blipFill>
        <p:spPr bwMode="auto">
          <a:xfrm>
            <a:off x="-214346" y="3786190"/>
            <a:ext cx="1785951" cy="714380"/>
          </a:xfrm>
          <a:prstGeom prst="ellipse">
            <a:avLst/>
          </a:prstGeom>
          <a:ln>
            <a:noFill/>
          </a:ln>
          <a:effectLst>
            <a:softEdge rad="112500"/>
          </a:effectLst>
        </p:spPr>
      </p:pic>
      <p:sp>
        <p:nvSpPr>
          <p:cNvPr id="9" name="مربع نص 8"/>
          <p:cNvSpPr txBox="1"/>
          <p:nvPr/>
        </p:nvSpPr>
        <p:spPr>
          <a:xfrm>
            <a:off x="1915272" y="4500570"/>
            <a:ext cx="5989140" cy="461665"/>
          </a:xfrm>
          <a:prstGeom prst="rect">
            <a:avLst/>
          </a:prstGeom>
          <a:solidFill>
            <a:srgbClr val="000000">
              <a:alpha val="74902"/>
            </a:srgbClr>
          </a:solidFill>
        </p:spPr>
        <p:style>
          <a:lnRef idx="1">
            <a:schemeClr val="accent1"/>
          </a:lnRef>
          <a:fillRef idx="2">
            <a:schemeClr val="accent1"/>
          </a:fillRef>
          <a:effectRef idx="1">
            <a:schemeClr val="accent1"/>
          </a:effectRef>
          <a:fontRef idx="minor">
            <a:schemeClr val="dk1"/>
          </a:fontRef>
        </p:style>
        <p:txBody>
          <a:bodyPr wrap="none" rtlCol="1">
            <a:spAutoFit/>
          </a:bodyPr>
          <a:lstStyle/>
          <a:p>
            <a:r>
              <a:rPr lang="ar-SA" sz="2400" b="1" dirty="0" smtClean="0">
                <a:solidFill>
                  <a:schemeClr val="bg1"/>
                </a:solidFill>
              </a:rPr>
              <a:t>استخدمي خيالك </a:t>
            </a:r>
            <a:r>
              <a:rPr lang="ar-SA" sz="2400" b="1" dirty="0" smtClean="0">
                <a:solidFill>
                  <a:schemeClr val="bg1"/>
                </a:solidFill>
              </a:rPr>
              <a:t>و ابداعاتك </a:t>
            </a:r>
            <a:r>
              <a:rPr lang="ar-SA" sz="2400" b="1" dirty="0" smtClean="0">
                <a:solidFill>
                  <a:schemeClr val="bg1"/>
                </a:solidFill>
              </a:rPr>
              <a:t>في الاجابه عن الاسئلة  التالية </a:t>
            </a:r>
            <a:endParaRPr lang="ar-SA" sz="2400" b="1" dirty="0">
              <a:solidFill>
                <a:schemeClr val="bg1"/>
              </a:solidFill>
            </a:endParaRPr>
          </a:p>
        </p:txBody>
      </p:sp>
      <p:sp>
        <p:nvSpPr>
          <p:cNvPr id="10" name="مربع نص 9"/>
          <p:cNvSpPr txBox="1"/>
          <p:nvPr/>
        </p:nvSpPr>
        <p:spPr>
          <a:xfrm>
            <a:off x="0" y="5072074"/>
            <a:ext cx="3500462"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400" b="1" dirty="0" smtClean="0"/>
              <a:t>اكتبي اكثرمن عنوان للقصة </a:t>
            </a:r>
            <a:endParaRPr lang="ar-SA" sz="2400" b="1" dirty="0"/>
          </a:p>
        </p:txBody>
      </p:sp>
      <p:sp>
        <p:nvSpPr>
          <p:cNvPr id="11" name="مربع نص 10"/>
          <p:cNvSpPr txBox="1"/>
          <p:nvPr/>
        </p:nvSpPr>
        <p:spPr>
          <a:xfrm>
            <a:off x="0" y="5715016"/>
            <a:ext cx="3500494"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400" b="1" dirty="0" smtClean="0"/>
              <a:t>لخصي القصة في ثلاثة اسطر </a:t>
            </a:r>
            <a:endParaRPr lang="ar-SA" sz="2400" b="1" dirty="0"/>
          </a:p>
        </p:txBody>
      </p:sp>
      <p:sp>
        <p:nvSpPr>
          <p:cNvPr id="12" name="مربع نص 11"/>
          <p:cNvSpPr txBox="1"/>
          <p:nvPr/>
        </p:nvSpPr>
        <p:spPr>
          <a:xfrm>
            <a:off x="4929190" y="5072074"/>
            <a:ext cx="421481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400" b="1" dirty="0" smtClean="0"/>
              <a:t>اكتشفي الأخطاء الموجودة في القصة </a:t>
            </a:r>
            <a:endParaRPr lang="ar-SA" sz="2400" b="1" dirty="0"/>
          </a:p>
        </p:txBody>
      </p:sp>
      <p:sp>
        <p:nvSpPr>
          <p:cNvPr id="20" name="مربع نص 19"/>
          <p:cNvSpPr txBox="1"/>
          <p:nvPr/>
        </p:nvSpPr>
        <p:spPr>
          <a:xfrm>
            <a:off x="4857720" y="5715016"/>
            <a:ext cx="428628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400" b="1" dirty="0" smtClean="0"/>
              <a:t>ابحثي عن الكلمات المفقودة </a:t>
            </a:r>
            <a:endParaRPr lang="ar-SA" sz="2400" b="1" dirty="0"/>
          </a:p>
        </p:txBody>
      </p:sp>
      <p:pic>
        <p:nvPicPr>
          <p:cNvPr id="21" name="صورة 20" descr="boat002.gif"/>
          <p:cNvPicPr>
            <a:picLocks noChangeAspect="1"/>
          </p:cNvPicPr>
          <p:nvPr/>
        </p:nvPicPr>
        <p:blipFill>
          <a:blip r:embed="rId3"/>
          <a:stretch>
            <a:fillRect/>
          </a:stretch>
        </p:blipFill>
        <p:spPr>
          <a:xfrm>
            <a:off x="3214678" y="1928802"/>
            <a:ext cx="928662" cy="423858"/>
          </a:xfrm>
          <a:prstGeom prst="rect">
            <a:avLst/>
          </a:prstGeom>
        </p:spPr>
      </p:pic>
      <p:pic>
        <p:nvPicPr>
          <p:cNvPr id="22" name="صورة 21" descr="boat002.gif"/>
          <p:cNvPicPr>
            <a:picLocks noChangeAspect="1"/>
          </p:cNvPicPr>
          <p:nvPr/>
        </p:nvPicPr>
        <p:blipFill>
          <a:blip r:embed="rId3"/>
          <a:stretch>
            <a:fillRect/>
          </a:stretch>
        </p:blipFill>
        <p:spPr>
          <a:xfrm>
            <a:off x="3143240" y="3857628"/>
            <a:ext cx="928662" cy="423858"/>
          </a:xfrm>
          <a:prstGeom prst="rect">
            <a:avLst/>
          </a:prstGeom>
        </p:spPr>
      </p:pic>
      <p:pic>
        <p:nvPicPr>
          <p:cNvPr id="23" name="صورة 22" descr="boat002.gif"/>
          <p:cNvPicPr>
            <a:picLocks noChangeAspect="1"/>
          </p:cNvPicPr>
          <p:nvPr/>
        </p:nvPicPr>
        <p:blipFill>
          <a:blip r:embed="rId3"/>
          <a:stretch>
            <a:fillRect/>
          </a:stretch>
        </p:blipFill>
        <p:spPr>
          <a:xfrm>
            <a:off x="7286644" y="2428868"/>
            <a:ext cx="928662" cy="352420"/>
          </a:xfrm>
          <a:prstGeom prst="rect">
            <a:avLst/>
          </a:prstGeom>
        </p:spPr>
      </p:pic>
      <p:pic>
        <p:nvPicPr>
          <p:cNvPr id="24" name="صورة 23" descr="boat002.gif"/>
          <p:cNvPicPr>
            <a:picLocks noChangeAspect="1"/>
          </p:cNvPicPr>
          <p:nvPr/>
        </p:nvPicPr>
        <p:blipFill>
          <a:blip r:embed="rId3"/>
          <a:stretch>
            <a:fillRect/>
          </a:stretch>
        </p:blipFill>
        <p:spPr>
          <a:xfrm>
            <a:off x="6715140" y="3286124"/>
            <a:ext cx="928662" cy="352420"/>
          </a:xfrm>
          <a:prstGeom prst="rect">
            <a:avLst/>
          </a:prstGeom>
        </p:spPr>
      </p:pic>
      <p:sp>
        <p:nvSpPr>
          <p:cNvPr id="27" name="مربع نص 26"/>
          <p:cNvSpPr txBox="1"/>
          <p:nvPr/>
        </p:nvSpPr>
        <p:spPr>
          <a:xfrm>
            <a:off x="1071538" y="6396335"/>
            <a:ext cx="6500858"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400" b="1" dirty="0" smtClean="0"/>
              <a:t>اقترحي  اكبر عدد ممكن من الفوائد التي تهدف </a:t>
            </a:r>
            <a:r>
              <a:rPr lang="ar-SA" sz="2400" b="1" dirty="0" err="1" smtClean="0"/>
              <a:t>اليها</a:t>
            </a:r>
            <a:r>
              <a:rPr lang="ar-SA" sz="2400" b="1" dirty="0" smtClean="0"/>
              <a:t> القصة </a:t>
            </a:r>
            <a:endParaRPr lang="ar-SA" sz="2400" b="1" dirty="0"/>
          </a:p>
        </p:txBody>
      </p:sp>
      <p:sp>
        <p:nvSpPr>
          <p:cNvPr id="17" name="مربع نص 11"/>
          <p:cNvSpPr txBox="1"/>
          <p:nvPr/>
        </p:nvSpPr>
        <p:spPr>
          <a:xfrm>
            <a:off x="0" y="357166"/>
            <a:ext cx="164304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2400" b="1" dirty="0" smtClean="0"/>
              <a:t>مهارة الطلاقة</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0" grpId="0" animBg="1"/>
      <p:bldP spid="27"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000560" y="-15430632"/>
            <a:ext cx="17287996" cy="369332"/>
          </a:xfrm>
          <a:prstGeom prst="rect">
            <a:avLst/>
          </a:prstGeom>
        </p:spPr>
        <p:txBody>
          <a:bodyPr wrap="square">
            <a:spAutoFit/>
          </a:bodyPr>
          <a:lstStyle/>
          <a:p>
            <a:endParaRPr lang="ar-SA" b="1" dirty="0"/>
          </a:p>
        </p:txBody>
      </p:sp>
      <p:pic>
        <p:nvPicPr>
          <p:cNvPr id="6" name="صورة 5" descr="BOOK.gif"/>
          <p:cNvPicPr>
            <a:picLocks noChangeAspect="1"/>
          </p:cNvPicPr>
          <p:nvPr/>
        </p:nvPicPr>
        <p:blipFill>
          <a:blip r:embed="rId2"/>
          <a:stretch>
            <a:fillRect/>
          </a:stretch>
        </p:blipFill>
        <p:spPr>
          <a:xfrm>
            <a:off x="857224" y="857232"/>
            <a:ext cx="7572428" cy="4286280"/>
          </a:xfrm>
          <a:prstGeom prst="rect">
            <a:avLst/>
          </a:prstGeom>
        </p:spPr>
      </p:pic>
      <p:sp>
        <p:nvSpPr>
          <p:cNvPr id="7" name="مربع نص 6"/>
          <p:cNvSpPr txBox="1"/>
          <p:nvPr/>
        </p:nvSpPr>
        <p:spPr>
          <a:xfrm>
            <a:off x="2838040" y="3286124"/>
            <a:ext cx="948141" cy="400110"/>
          </a:xfrm>
          <a:prstGeom prst="rect">
            <a:avLst/>
          </a:prstGeom>
          <a:noFill/>
        </p:spPr>
        <p:txBody>
          <a:bodyPr wrap="square" rtlCol="1">
            <a:spAutoFit/>
          </a:bodyPr>
          <a:lstStyle/>
          <a:p>
            <a:r>
              <a:rPr lang="ar-SA" sz="2000" b="1" dirty="0" smtClean="0">
                <a:solidFill>
                  <a:srgbClr val="7C0810"/>
                </a:solidFill>
              </a:rPr>
              <a:t>كتب </a:t>
            </a:r>
            <a:endParaRPr lang="ar-SA" sz="2000" b="1" dirty="0">
              <a:solidFill>
                <a:srgbClr val="7C0810"/>
              </a:solidFill>
            </a:endParaRPr>
          </a:p>
        </p:txBody>
      </p:sp>
      <p:sp>
        <p:nvSpPr>
          <p:cNvPr id="8" name="مربع نص 7"/>
          <p:cNvSpPr txBox="1"/>
          <p:nvPr/>
        </p:nvSpPr>
        <p:spPr>
          <a:xfrm>
            <a:off x="5286380" y="3286124"/>
            <a:ext cx="647237" cy="400110"/>
          </a:xfrm>
          <a:prstGeom prst="rect">
            <a:avLst/>
          </a:prstGeom>
          <a:noFill/>
        </p:spPr>
        <p:txBody>
          <a:bodyPr wrap="square" rtlCol="1">
            <a:spAutoFit/>
          </a:bodyPr>
          <a:lstStyle/>
          <a:p>
            <a:r>
              <a:rPr lang="ar-SA" sz="2000" b="1" dirty="0" smtClean="0">
                <a:solidFill>
                  <a:srgbClr val="7C0810"/>
                </a:solidFill>
              </a:rPr>
              <a:t>أقلام </a:t>
            </a:r>
            <a:endParaRPr lang="ar-SA" sz="2000" b="1" dirty="0">
              <a:solidFill>
                <a:srgbClr val="7C0810"/>
              </a:solidFill>
            </a:endParaRPr>
          </a:p>
        </p:txBody>
      </p:sp>
      <p:sp>
        <p:nvSpPr>
          <p:cNvPr id="9" name="مربع نص 8"/>
          <p:cNvSpPr txBox="1"/>
          <p:nvPr/>
        </p:nvSpPr>
        <p:spPr>
          <a:xfrm>
            <a:off x="4291963" y="3286124"/>
            <a:ext cx="732894" cy="400110"/>
          </a:xfrm>
          <a:prstGeom prst="rect">
            <a:avLst/>
          </a:prstGeom>
          <a:noFill/>
        </p:spPr>
        <p:txBody>
          <a:bodyPr wrap="none" rtlCol="1">
            <a:spAutoFit/>
          </a:bodyPr>
          <a:lstStyle/>
          <a:p>
            <a:r>
              <a:rPr lang="ar-SA" sz="2000" b="1" dirty="0" smtClean="0">
                <a:solidFill>
                  <a:srgbClr val="7C0810"/>
                </a:solidFill>
              </a:rPr>
              <a:t>ملفات </a:t>
            </a:r>
            <a:endParaRPr lang="ar-SA" sz="2000" b="1" dirty="0">
              <a:solidFill>
                <a:srgbClr val="7C0810"/>
              </a:solidFill>
            </a:endParaRPr>
          </a:p>
        </p:txBody>
      </p:sp>
      <p:sp>
        <p:nvSpPr>
          <p:cNvPr id="10" name="مربع نص 9"/>
          <p:cNvSpPr txBox="1"/>
          <p:nvPr/>
        </p:nvSpPr>
        <p:spPr>
          <a:xfrm>
            <a:off x="2500298" y="3571876"/>
            <a:ext cx="184731" cy="369332"/>
          </a:xfrm>
          <a:prstGeom prst="rect">
            <a:avLst/>
          </a:prstGeom>
          <a:noFill/>
        </p:spPr>
        <p:txBody>
          <a:bodyPr wrap="none" rtlCol="1">
            <a:spAutoFit/>
          </a:bodyPr>
          <a:lstStyle/>
          <a:p>
            <a:endParaRPr lang="ar-SA" dirty="0"/>
          </a:p>
        </p:txBody>
      </p:sp>
      <p:sp>
        <p:nvSpPr>
          <p:cNvPr id="11" name="مربع نص 10"/>
          <p:cNvSpPr txBox="1"/>
          <p:nvPr/>
        </p:nvSpPr>
        <p:spPr>
          <a:xfrm>
            <a:off x="2357422" y="3286124"/>
            <a:ext cx="611067" cy="400110"/>
          </a:xfrm>
          <a:prstGeom prst="rect">
            <a:avLst/>
          </a:prstGeom>
          <a:noFill/>
        </p:spPr>
        <p:txBody>
          <a:bodyPr wrap="square" rtlCol="1">
            <a:spAutoFit/>
          </a:bodyPr>
          <a:lstStyle/>
          <a:p>
            <a:r>
              <a:rPr lang="ar-SA" sz="2000" b="1" dirty="0" smtClean="0">
                <a:solidFill>
                  <a:srgbClr val="7C0810"/>
                </a:solidFill>
              </a:rPr>
              <a:t>دفاتر</a:t>
            </a:r>
            <a:r>
              <a:rPr lang="ar-SA" sz="2000" dirty="0" smtClean="0">
                <a:solidFill>
                  <a:srgbClr val="7C0810"/>
                </a:solidFill>
              </a:rPr>
              <a:t> </a:t>
            </a:r>
            <a:endParaRPr lang="ar-SA" sz="2000" dirty="0">
              <a:solidFill>
                <a:srgbClr val="7C0810"/>
              </a:solidFill>
            </a:endParaRPr>
          </a:p>
        </p:txBody>
      </p:sp>
      <p:sp>
        <p:nvSpPr>
          <p:cNvPr id="12" name="مربع نص 11"/>
          <p:cNvSpPr txBox="1"/>
          <p:nvPr/>
        </p:nvSpPr>
        <p:spPr>
          <a:xfrm>
            <a:off x="7500969" y="3143248"/>
            <a:ext cx="184730" cy="369332"/>
          </a:xfrm>
          <a:prstGeom prst="rect">
            <a:avLst/>
          </a:prstGeom>
          <a:noFill/>
        </p:spPr>
        <p:txBody>
          <a:bodyPr wrap="none" rtlCol="1">
            <a:spAutoFit/>
          </a:bodyPr>
          <a:lstStyle/>
          <a:p>
            <a:endParaRPr lang="ar-SA" dirty="0"/>
          </a:p>
        </p:txBody>
      </p:sp>
      <p:sp>
        <p:nvSpPr>
          <p:cNvPr id="13" name="مستطيل 12"/>
          <p:cNvSpPr/>
          <p:nvPr/>
        </p:nvSpPr>
        <p:spPr>
          <a:xfrm>
            <a:off x="6000760" y="3286124"/>
            <a:ext cx="1500198" cy="400110"/>
          </a:xfrm>
          <a:prstGeom prst="rect">
            <a:avLst/>
          </a:prstGeom>
        </p:spPr>
        <p:txBody>
          <a:bodyPr wrap="square">
            <a:spAutoFit/>
          </a:bodyPr>
          <a:lstStyle/>
          <a:p>
            <a:r>
              <a:rPr lang="ar-SA" sz="2000" b="1" dirty="0" smtClean="0">
                <a:solidFill>
                  <a:srgbClr val="7C0810"/>
                </a:solidFill>
              </a:rPr>
              <a:t>تلخيص    نقل </a:t>
            </a:r>
            <a:endParaRPr lang="ar-SA" sz="2000" b="1" dirty="0">
              <a:solidFill>
                <a:srgbClr val="7C0810"/>
              </a:solidFill>
            </a:endParaRPr>
          </a:p>
        </p:txBody>
      </p:sp>
      <p:sp>
        <p:nvSpPr>
          <p:cNvPr id="15" name="مربع نص 14"/>
          <p:cNvSpPr txBox="1"/>
          <p:nvPr/>
        </p:nvSpPr>
        <p:spPr>
          <a:xfrm>
            <a:off x="2571736" y="5286388"/>
            <a:ext cx="4089582" cy="523220"/>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r>
              <a:rPr lang="ar-SA" sz="2800" b="1" dirty="0" err="1" smtClean="0">
                <a:solidFill>
                  <a:srgbClr val="C00000"/>
                </a:solidFill>
              </a:rPr>
              <a:t>الاعمال</a:t>
            </a:r>
            <a:r>
              <a:rPr lang="ar-SA" sz="2800" b="1" dirty="0" smtClean="0">
                <a:solidFill>
                  <a:srgbClr val="C00000"/>
                </a:solidFill>
              </a:rPr>
              <a:t> الكتابية </a:t>
            </a:r>
            <a:r>
              <a:rPr lang="ar-SA" sz="2800" b="1" dirty="0" err="1" smtClean="0">
                <a:solidFill>
                  <a:srgbClr val="C00000"/>
                </a:solidFill>
              </a:rPr>
              <a:t>او</a:t>
            </a:r>
            <a:r>
              <a:rPr lang="ar-SA" sz="2800" b="1" dirty="0" smtClean="0">
                <a:solidFill>
                  <a:srgbClr val="C00000"/>
                </a:solidFill>
              </a:rPr>
              <a:t> القدرة الكتابية </a:t>
            </a:r>
            <a:endParaRPr lang="ar-SA" sz="2800" b="1" dirty="0">
              <a:solidFill>
                <a:srgbClr val="C00000"/>
              </a:solidFill>
            </a:endParaRPr>
          </a:p>
        </p:txBody>
      </p:sp>
      <p:pic>
        <p:nvPicPr>
          <p:cNvPr id="19" name="صورة 18" descr="pen22210.gif"/>
          <p:cNvPicPr>
            <a:picLocks noChangeAspect="1"/>
          </p:cNvPicPr>
          <p:nvPr/>
        </p:nvPicPr>
        <p:blipFill>
          <a:blip r:embed="rId3"/>
          <a:stretch>
            <a:fillRect/>
          </a:stretch>
        </p:blipFill>
        <p:spPr>
          <a:xfrm rot="18993969">
            <a:off x="1307249" y="1816625"/>
            <a:ext cx="428628" cy="1895475"/>
          </a:xfrm>
          <a:prstGeom prst="ellipse">
            <a:avLst/>
          </a:prstGeom>
          <a:ln>
            <a:noFill/>
          </a:ln>
          <a:effectLst>
            <a:softEdge rad="112500"/>
          </a:effectLst>
        </p:spPr>
      </p:pic>
      <p:pic>
        <p:nvPicPr>
          <p:cNvPr id="21" name="صورة 20" descr="2025189061568774801.gif"/>
          <p:cNvPicPr>
            <a:picLocks noChangeAspect="1"/>
          </p:cNvPicPr>
          <p:nvPr/>
        </p:nvPicPr>
        <p:blipFill>
          <a:blip r:embed="rId4"/>
          <a:stretch>
            <a:fillRect/>
          </a:stretch>
        </p:blipFill>
        <p:spPr>
          <a:xfrm>
            <a:off x="2357422" y="357166"/>
            <a:ext cx="4154417" cy="769843"/>
          </a:xfrm>
          <a:prstGeom prst="rect">
            <a:avLst/>
          </a:prstGeom>
        </p:spPr>
      </p:pic>
      <p:sp>
        <p:nvSpPr>
          <p:cNvPr id="17" name="Title 1"/>
          <p:cNvSpPr txBox="1">
            <a:spLocks/>
          </p:cNvSpPr>
          <p:nvPr/>
        </p:nvSpPr>
        <p:spPr>
          <a:xfrm>
            <a:off x="2500298" y="1571612"/>
            <a:ext cx="6643702" cy="571504"/>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ctr"/>
            <a:r>
              <a:rPr lang="ar-SA" sz="2400" b="1" dirty="0" smtClean="0">
                <a:solidFill>
                  <a:srgbClr val="C00000"/>
                </a:solidFill>
              </a:rPr>
              <a:t>حددي في المجموعة التالية العامل الذي يجمعها كقاسم مشترك </a:t>
            </a:r>
            <a:endParaRPr lang="ar-SA" sz="2400" b="1" dirty="0">
              <a:solidFill>
                <a:srgbClr val="C00000"/>
              </a:solidFill>
            </a:endParaRPr>
          </a:p>
        </p:txBody>
      </p:sp>
      <p:sp>
        <p:nvSpPr>
          <p:cNvPr id="23" name="مربع نص 14"/>
          <p:cNvSpPr txBox="1"/>
          <p:nvPr/>
        </p:nvSpPr>
        <p:spPr>
          <a:xfrm>
            <a:off x="6923529" y="0"/>
            <a:ext cx="2220480" cy="584775"/>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r>
              <a:rPr lang="ar-SA" sz="3200" b="1" dirty="0" smtClean="0">
                <a:solidFill>
                  <a:srgbClr val="C00000"/>
                </a:solidFill>
              </a:rPr>
              <a:t>مهارة التصنيف</a:t>
            </a:r>
            <a:endParaRPr lang="ar-SA"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additive="base">
                                        <p:cTn id="1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ff.bmp"/>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6286480" y="3500438"/>
            <a:ext cx="2857520" cy="3143272"/>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95000"/>
                  </a:schemeClr>
                </a:solidFill>
                <a:effectLst>
                  <a:innerShdw blurRad="69850" dist="43180" dir="5400000">
                    <a:srgbClr val="000000">
                      <a:alpha val="65000"/>
                    </a:srgbClr>
                  </a:innerShdw>
                </a:effectLst>
                <a:latin typeface="+mj-lt"/>
                <a:ea typeface="+mj-ea"/>
                <a:cs typeface="+mj-cs"/>
              </a:rPr>
              <a:t>تبدو في إمساك الدفاتر وإجراء الحسابات والكتابة على الآلة الكاتبة وحفظ الأوراق في الملفات بعد تبويبها.</a:t>
            </a:r>
            <a:endParaRPr kumimoji="0" lang="ar-SA" sz="32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endParaRPr>
          </a:p>
        </p:txBody>
      </p:sp>
      <p:pic>
        <p:nvPicPr>
          <p:cNvPr id="6" name="Picture 5" descr="4648915685.jpg"/>
          <p:cNvPicPr>
            <a:picLocks noChangeAspect="1"/>
          </p:cNvPicPr>
          <p:nvPr/>
        </p:nvPicPr>
        <p:blipFill>
          <a:blip r:embed="rId3"/>
          <a:stretch>
            <a:fillRect/>
          </a:stretch>
        </p:blipFill>
        <p:spPr>
          <a:xfrm>
            <a:off x="6215074" y="285728"/>
            <a:ext cx="2676532" cy="26765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writing.jpg"/>
          <p:cNvPicPr>
            <a:picLocks noChangeAspect="1"/>
          </p:cNvPicPr>
          <p:nvPr/>
        </p:nvPicPr>
        <p:blipFill>
          <a:blip r:embed="rId4"/>
          <a:stretch>
            <a:fillRect/>
          </a:stretch>
        </p:blipFill>
        <p:spPr>
          <a:xfrm>
            <a:off x="3071802" y="2571744"/>
            <a:ext cx="3025780" cy="40565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itle 1"/>
          <p:cNvSpPr txBox="1">
            <a:spLocks/>
          </p:cNvSpPr>
          <p:nvPr/>
        </p:nvSpPr>
        <p:spPr>
          <a:xfrm>
            <a:off x="0" y="0"/>
            <a:ext cx="3428992" cy="642918"/>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4- القدرة الكتابية: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86182" y="857232"/>
            <a:ext cx="4357718" cy="5072098"/>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ومما تقيسه الاختبارات في هذه القدرة:</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1-</a:t>
            </a:r>
            <a:r>
              <a:rPr kumimoji="0" lang="ar-SA" sz="3200" b="1" i="0" u="none" strike="noStrike" kern="1200" cap="none" spc="0" normalizeH="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 القدرة على تلخيص الأفكار الرئيسية.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baseline="0" dirty="0" smtClean="0">
                <a:ln w="1905"/>
                <a:solidFill>
                  <a:schemeClr val="bg1">
                    <a:lumMod val="50000"/>
                  </a:schemeClr>
                </a:solidFill>
                <a:effectLst>
                  <a:innerShdw blurRad="69850" dist="43180" dir="5400000">
                    <a:srgbClr val="000000">
                      <a:alpha val="65000"/>
                    </a:srgbClr>
                  </a:innerShdw>
                </a:effectLst>
                <a:latin typeface="+mj-lt"/>
                <a:ea typeface="+mj-ea"/>
                <a:cs typeface="+mj-cs"/>
              </a:rPr>
              <a:t>2- القدرة على اكتشاف الأخطاء.</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3- القدرة على التصنيف والتبويب.</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baseline="0" dirty="0" smtClean="0">
                <a:ln w="1905"/>
                <a:solidFill>
                  <a:schemeClr val="bg1">
                    <a:lumMod val="50000"/>
                  </a:schemeClr>
                </a:solidFill>
                <a:effectLst>
                  <a:innerShdw blurRad="69850" dist="43180" dir="5400000">
                    <a:srgbClr val="000000">
                      <a:alpha val="65000"/>
                    </a:srgbClr>
                  </a:innerShdw>
                </a:effectLst>
                <a:latin typeface="+mj-lt"/>
                <a:ea typeface="+mj-ea"/>
                <a:cs typeface="+mj-cs"/>
              </a:rPr>
              <a:t>4-</a:t>
            </a: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 القدرة على ملاحظة التفاصيل بسرعة والكشف عنها.</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pic>
        <p:nvPicPr>
          <p:cNvPr id="3" name="Picture 2" descr="FI_A Little Dottie Buckle 2.png"/>
          <p:cNvPicPr>
            <a:picLocks noChangeAspect="1"/>
          </p:cNvPicPr>
          <p:nvPr/>
        </p:nvPicPr>
        <p:blipFill>
          <a:blip r:embed="rId2" cstate="print"/>
          <a:stretch>
            <a:fillRect/>
          </a:stretch>
        </p:blipFill>
        <p:spPr>
          <a:xfrm>
            <a:off x="3571868" y="285728"/>
            <a:ext cx="536494" cy="1021169"/>
          </a:xfrm>
          <a:prstGeom prst="rect">
            <a:avLst/>
          </a:prstGeom>
        </p:spPr>
      </p:pic>
      <p:pic>
        <p:nvPicPr>
          <p:cNvPr id="4" name="Picture 3" descr="FI_A Little Dottie Buckle 2.png"/>
          <p:cNvPicPr>
            <a:picLocks noChangeAspect="1"/>
          </p:cNvPicPr>
          <p:nvPr/>
        </p:nvPicPr>
        <p:blipFill>
          <a:blip r:embed="rId2" cstate="print"/>
          <a:stretch>
            <a:fillRect/>
          </a:stretch>
        </p:blipFill>
        <p:spPr>
          <a:xfrm>
            <a:off x="7786710" y="285728"/>
            <a:ext cx="536494" cy="10211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480175" y="0"/>
            <a:ext cx="2663825" cy="722310"/>
          </a:xfrm>
          <a:prstGeom prst="rect">
            <a:avLst/>
          </a:prstGeom>
          <a:solidFill>
            <a:srgbClr val="FF99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kumimoji="0" lang="ar-SA" sz="2800" b="1">
                <a:solidFill>
                  <a:schemeClr val="tx2"/>
                </a:solidFill>
              </a:rPr>
              <a:t>مهارة طلاقة الاشكال</a:t>
            </a:r>
            <a:endParaRPr kumimoji="0" lang="en-US" sz="2800" b="1">
              <a:solidFill>
                <a:schemeClr val="tx2"/>
              </a:solidFill>
            </a:endParaRPr>
          </a:p>
        </p:txBody>
      </p:sp>
      <p:sp>
        <p:nvSpPr>
          <p:cNvPr id="3" name="Rectangle 6"/>
          <p:cNvSpPr txBox="1">
            <a:spLocks noChangeArrowheads="1"/>
          </p:cNvSpPr>
          <p:nvPr/>
        </p:nvSpPr>
        <p:spPr>
          <a:xfrm>
            <a:off x="6000760" y="1071546"/>
            <a:ext cx="3143240" cy="1928826"/>
          </a:xfrm>
          <a:prstGeom prst="rect">
            <a:avLst/>
          </a:prstGeom>
          <a:gradFill rotWithShape="1">
            <a:gsLst>
              <a:gs pos="0">
                <a:srgbClr val="9900CC"/>
              </a:gs>
              <a:gs pos="100000">
                <a:schemeClr val="bg1"/>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marR="0" lvl="0" indent="-342900" algn="ctr" defTabSz="914400" rtl="1" eaLnBrk="1" fontAlgn="auto" latinLnBrk="0" hangingPunct="1">
              <a:lnSpc>
                <a:spcPct val="90000"/>
              </a:lnSpc>
              <a:spcBef>
                <a:spcPct val="20000"/>
              </a:spcBef>
              <a:spcAft>
                <a:spcPts val="0"/>
              </a:spcAft>
              <a:buClrTx/>
              <a:buSzTx/>
              <a:buFontTx/>
              <a:buNone/>
              <a:tabLst/>
              <a:defRPr/>
            </a:pPr>
            <a:endParaRPr kumimoji="0" lang="ar-SA" sz="2800" b="1" i="0" u="none" strike="noStrike" kern="1200" cap="none" spc="0" normalizeH="0" baseline="0" noProof="0" smtClean="0">
              <a:ln>
                <a:noFill/>
              </a:ln>
              <a:solidFill>
                <a:schemeClr val="accent3">
                  <a:lumMod val="50000"/>
                </a:schemeClr>
              </a:solidFill>
              <a:effectLst/>
              <a:uLnTx/>
              <a:uFillTx/>
              <a:latin typeface="+mn-lt"/>
              <a:ea typeface="+mn-ea"/>
              <a:cs typeface="+mn-cs"/>
            </a:endParaRPr>
          </a:p>
          <a:p>
            <a:pPr marL="342900" marR="0" lvl="0" indent="-342900" algn="ctr" defTabSz="914400" rtl="1" eaLnBrk="1" fontAlgn="auto" latinLnBrk="0" hangingPunct="1">
              <a:lnSpc>
                <a:spcPct val="90000"/>
              </a:lnSpc>
              <a:spcBef>
                <a:spcPct val="20000"/>
              </a:spcBef>
              <a:spcAft>
                <a:spcPts val="0"/>
              </a:spcAft>
              <a:buClrTx/>
              <a:buSzTx/>
              <a:buFontTx/>
              <a:buNone/>
              <a:tabLst/>
              <a:defRPr/>
            </a:pPr>
            <a:r>
              <a:rPr kumimoji="0" lang="ar-SA" sz="2800" b="1" i="0" u="none" strike="noStrike" kern="1200" cap="none" spc="0" normalizeH="0" baseline="0" noProof="0" smtClean="0">
                <a:ln>
                  <a:noFill/>
                </a:ln>
                <a:solidFill>
                  <a:schemeClr val="accent3">
                    <a:lumMod val="50000"/>
                  </a:schemeClr>
                </a:solidFill>
                <a:effectLst/>
                <a:uLnTx/>
                <a:uFillTx/>
                <a:latin typeface="+mn-lt"/>
                <a:ea typeface="+mn-ea"/>
                <a:cs typeface="+mn-cs"/>
              </a:rPr>
              <a:t>صممي لفظ الجلالة  بأكثر عدد ممكن من  الأشكال مختلفة </a:t>
            </a:r>
            <a:endParaRPr kumimoji="0" lang="en-US" sz="2800" b="1"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5" name="Rectangle 11"/>
          <p:cNvSpPr>
            <a:spLocks noChangeArrowheads="1"/>
          </p:cNvSpPr>
          <p:nvPr/>
        </p:nvSpPr>
        <p:spPr bwMode="auto">
          <a:xfrm>
            <a:off x="1142976" y="0"/>
            <a:ext cx="2663825" cy="722310"/>
          </a:xfrm>
          <a:prstGeom prst="rect">
            <a:avLst/>
          </a:prstGeom>
          <a:solidFill>
            <a:srgbClr val="FF99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kumimoji="0" lang="ar-SA" sz="2800" b="1" dirty="0" smtClean="0">
                <a:solidFill>
                  <a:schemeClr val="tx2"/>
                </a:solidFill>
              </a:rPr>
              <a:t>ورقة عمل فردية</a:t>
            </a:r>
            <a:endParaRPr kumimoji="0" lang="en-US" sz="2800" b="1" dirty="0">
              <a:solidFill>
                <a:schemeClr val="tx2"/>
              </a:solidFill>
            </a:endParaRPr>
          </a:p>
        </p:txBody>
      </p:sp>
      <p:pic>
        <p:nvPicPr>
          <p:cNvPr id="6" name="Picture 5" descr="y2V42058.jpg"/>
          <p:cNvPicPr>
            <a:picLocks noChangeAspect="1"/>
          </p:cNvPicPr>
          <p:nvPr/>
        </p:nvPicPr>
        <p:blipFill>
          <a:blip r:embed="rId2"/>
          <a:stretch>
            <a:fillRect/>
          </a:stretch>
        </p:blipFill>
        <p:spPr>
          <a:xfrm>
            <a:off x="0" y="1214422"/>
            <a:ext cx="5286380" cy="3964785"/>
          </a:xfrm>
          <a:prstGeom prst="rect">
            <a:avLst/>
          </a:prstGeom>
          <a:ln>
            <a:noFill/>
          </a:ln>
          <a:effectLst>
            <a:outerShdw blurRad="292100" dist="139700" dir="2700000" algn="tl" rotWithShape="0">
              <a:srgbClr val="333333">
                <a:alpha val="65000"/>
              </a:srgbClr>
            </a:outerShdw>
          </a:effectLst>
        </p:spPr>
      </p:pic>
      <p:pic>
        <p:nvPicPr>
          <p:cNvPr id="7" name="Picture 6" descr="1234377245.jpg"/>
          <p:cNvPicPr>
            <a:picLocks noChangeAspect="1"/>
          </p:cNvPicPr>
          <p:nvPr/>
        </p:nvPicPr>
        <p:blipFill>
          <a:blip r:embed="rId3"/>
          <a:stretch>
            <a:fillRect/>
          </a:stretch>
        </p:blipFill>
        <p:spPr>
          <a:xfrm>
            <a:off x="5072066" y="3754693"/>
            <a:ext cx="4071934" cy="310330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5" name="Picture 4" descr="8811.jpg"/>
          <p:cNvPicPr>
            <a:picLocks noChangeAspect="1"/>
          </p:cNvPicPr>
          <p:nvPr/>
        </p:nvPicPr>
        <p:blipFill>
          <a:blip r:embed="rId3"/>
          <a:stretch>
            <a:fillRect/>
          </a:stretch>
        </p:blipFill>
        <p:spPr>
          <a:xfrm>
            <a:off x="0" y="3286124"/>
            <a:ext cx="5561782" cy="3214710"/>
          </a:xfrm>
          <a:prstGeom prst="rect">
            <a:avLst/>
          </a:prstGeom>
          <a:ln>
            <a:noFill/>
          </a:ln>
          <a:effectLst>
            <a:outerShdw blurRad="292100" dist="139700" dir="2700000" algn="tl" rotWithShape="0">
              <a:srgbClr val="333333">
                <a:alpha val="65000"/>
              </a:srgbClr>
            </a:outerShdw>
          </a:effectLst>
        </p:spPr>
      </p:pic>
      <p:pic>
        <p:nvPicPr>
          <p:cNvPr id="8" name="Picture 7" descr="8813.jpg"/>
          <p:cNvPicPr>
            <a:picLocks noChangeAspect="1"/>
          </p:cNvPicPr>
          <p:nvPr/>
        </p:nvPicPr>
        <p:blipFill>
          <a:blip r:embed="rId4"/>
          <a:stretch>
            <a:fillRect/>
          </a:stretch>
        </p:blipFill>
        <p:spPr>
          <a:xfrm>
            <a:off x="5905477" y="500042"/>
            <a:ext cx="3238523" cy="4857784"/>
          </a:xfrm>
          <a:prstGeom prst="rect">
            <a:avLst/>
          </a:prstGeom>
          <a:ln>
            <a:noFill/>
          </a:ln>
          <a:effectLst>
            <a:outerShdw blurRad="292100" dist="139700" dir="2700000" algn="tl" rotWithShape="0">
              <a:srgbClr val="333333">
                <a:alpha val="65000"/>
              </a:srgbClr>
            </a:outerShdw>
          </a:effectLst>
        </p:spPr>
      </p:pic>
      <p:pic>
        <p:nvPicPr>
          <p:cNvPr id="9" name="Picture 8" descr="8815.jpg"/>
          <p:cNvPicPr>
            <a:picLocks noChangeAspect="1"/>
          </p:cNvPicPr>
          <p:nvPr/>
        </p:nvPicPr>
        <p:blipFill>
          <a:blip r:embed="rId5"/>
          <a:stretch>
            <a:fillRect/>
          </a:stretch>
        </p:blipFill>
        <p:spPr>
          <a:xfrm>
            <a:off x="300819" y="208289"/>
            <a:ext cx="5154098" cy="26492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mens-of-Hafez.jpg"/>
          <p:cNvPicPr>
            <a:picLocks noChangeAspect="1"/>
          </p:cNvPicPr>
          <p:nvPr/>
        </p:nvPicPr>
        <p:blipFill>
          <a:blip r:embed="rId2"/>
          <a:stretch>
            <a:fillRect/>
          </a:stretch>
        </p:blipFill>
        <p:spPr>
          <a:xfrm>
            <a:off x="1" y="2542996"/>
            <a:ext cx="3214678" cy="4315004"/>
          </a:xfrm>
          <a:prstGeom prst="rect">
            <a:avLst/>
          </a:prstGeom>
          <a:ln>
            <a:noFill/>
          </a:ln>
          <a:effectLst>
            <a:outerShdw blurRad="292100" dist="139700" dir="2700000" algn="tl" rotWithShape="0">
              <a:srgbClr val="333333">
                <a:alpha val="65000"/>
              </a:srgbClr>
            </a:outerShdw>
          </a:effectLst>
        </p:spPr>
      </p:pic>
      <p:pic>
        <p:nvPicPr>
          <p:cNvPr id="4" name="Picture 3" descr="Memory-of-that-house.jpg"/>
          <p:cNvPicPr>
            <a:picLocks noChangeAspect="1"/>
          </p:cNvPicPr>
          <p:nvPr/>
        </p:nvPicPr>
        <p:blipFill>
          <a:blip r:embed="rId3"/>
          <a:stretch>
            <a:fillRect/>
          </a:stretch>
        </p:blipFill>
        <p:spPr>
          <a:xfrm>
            <a:off x="3357554" y="1714488"/>
            <a:ext cx="3115054" cy="4466027"/>
          </a:xfrm>
          <a:prstGeom prst="rect">
            <a:avLst/>
          </a:prstGeom>
          <a:ln>
            <a:noFill/>
          </a:ln>
          <a:effectLst>
            <a:outerShdw blurRad="292100" dist="139700" dir="2700000" algn="tl" rotWithShape="0">
              <a:srgbClr val="333333">
                <a:alpha val="65000"/>
              </a:srgbClr>
            </a:outerShdw>
          </a:effectLst>
        </p:spPr>
      </p:pic>
      <p:pic>
        <p:nvPicPr>
          <p:cNvPr id="2" name="Picture 1" descr="Wish.jpg"/>
          <p:cNvPicPr>
            <a:picLocks noChangeAspect="1"/>
          </p:cNvPicPr>
          <p:nvPr/>
        </p:nvPicPr>
        <p:blipFill>
          <a:blip r:embed="rId4"/>
          <a:stretch>
            <a:fillRect/>
          </a:stretch>
        </p:blipFill>
        <p:spPr>
          <a:xfrm>
            <a:off x="6553200" y="0"/>
            <a:ext cx="25908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ff.bmp"/>
          <p:cNvPicPr>
            <a:picLocks noChangeAspect="1"/>
          </p:cNvPicPr>
          <p:nvPr/>
        </p:nvPicPr>
        <p:blipFill>
          <a:blip r:embed="rId2"/>
          <a:stretch>
            <a:fillRect/>
          </a:stretch>
        </p:blipFill>
        <p:spPr>
          <a:xfrm>
            <a:off x="0" y="0"/>
            <a:ext cx="9144000" cy="6858000"/>
          </a:xfrm>
          <a:prstGeom prst="rect">
            <a:avLst/>
          </a:prstGeom>
        </p:spPr>
      </p:pic>
      <p:pic>
        <p:nvPicPr>
          <p:cNvPr id="3" name="Picture 2" descr="5280930575_1478228987_b.jpg"/>
          <p:cNvPicPr>
            <a:picLocks noChangeAspect="1"/>
          </p:cNvPicPr>
          <p:nvPr/>
        </p:nvPicPr>
        <p:blipFill>
          <a:blip r:embed="rId3"/>
          <a:stretch>
            <a:fillRect/>
          </a:stretch>
        </p:blipFill>
        <p:spPr>
          <a:xfrm>
            <a:off x="0" y="357166"/>
            <a:ext cx="6396834" cy="3143272"/>
          </a:xfrm>
          <a:prstGeom prst="rect">
            <a:avLst/>
          </a:prstGeom>
          <a:ln>
            <a:noFill/>
          </a:ln>
          <a:effectLst>
            <a:outerShdw blurRad="292100" dist="139700" dir="2700000" algn="tl" rotWithShape="0">
              <a:srgbClr val="333333">
                <a:alpha val="65000"/>
              </a:srgbClr>
            </a:outerShdw>
          </a:effectLst>
        </p:spPr>
      </p:pic>
      <p:pic>
        <p:nvPicPr>
          <p:cNvPr id="4" name="Picture 3" descr="Best-of-Highspeed-Photography-2-570x380.jpg"/>
          <p:cNvPicPr>
            <a:picLocks noChangeAspect="1"/>
          </p:cNvPicPr>
          <p:nvPr/>
        </p:nvPicPr>
        <p:blipFill>
          <a:blip r:embed="rId4"/>
          <a:stretch>
            <a:fillRect/>
          </a:stretch>
        </p:blipFill>
        <p:spPr>
          <a:xfrm>
            <a:off x="3619500" y="3171825"/>
            <a:ext cx="5524500" cy="3686175"/>
          </a:xfrm>
          <a:prstGeom prst="rect">
            <a:avLst/>
          </a:prstGeom>
          <a:ln>
            <a:noFill/>
          </a:ln>
          <a:effectLst>
            <a:outerShdw blurRad="292100" dist="139700" dir="2700000" algn="tl" rotWithShape="0">
              <a:srgbClr val="333333">
                <a:alpha val="65000"/>
              </a:srgbClr>
            </a:outerShdw>
          </a:effectLst>
        </p:spPr>
      </p:pic>
      <p:pic>
        <p:nvPicPr>
          <p:cNvPr id="5" name="Picture 4" descr="5366679367_5842041317_b.jpg"/>
          <p:cNvPicPr>
            <a:picLocks noChangeAspect="1"/>
          </p:cNvPicPr>
          <p:nvPr/>
        </p:nvPicPr>
        <p:blipFill>
          <a:blip r:embed="rId5"/>
          <a:stretch>
            <a:fillRect/>
          </a:stretch>
        </p:blipFill>
        <p:spPr>
          <a:xfrm>
            <a:off x="5310180" y="0"/>
            <a:ext cx="3833820" cy="2406053"/>
          </a:xfrm>
          <a:prstGeom prst="rect">
            <a:avLst/>
          </a:prstGeom>
          <a:ln>
            <a:noFill/>
          </a:ln>
          <a:effectLst>
            <a:outerShdw blurRad="292100" dist="139700" dir="2700000" algn="tl" rotWithShape="0">
              <a:srgbClr val="333333">
                <a:alpha val="65000"/>
              </a:srgbClr>
            </a:outerShdw>
          </a:effectLst>
        </p:spPr>
      </p:pic>
      <p:pic>
        <p:nvPicPr>
          <p:cNvPr id="6" name="Picture 5" descr="5526498554_2d2ceafa32_b.jpg"/>
          <p:cNvPicPr>
            <a:picLocks noChangeAspect="1"/>
          </p:cNvPicPr>
          <p:nvPr/>
        </p:nvPicPr>
        <p:blipFill>
          <a:blip r:embed="rId6"/>
          <a:stretch>
            <a:fillRect/>
          </a:stretch>
        </p:blipFill>
        <p:spPr>
          <a:xfrm>
            <a:off x="0" y="4000504"/>
            <a:ext cx="3818774" cy="28574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7158" y="5357826"/>
            <a:ext cx="5357850" cy="642942"/>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اذكري عشر أفكار لإستخدامات البيض</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sp>
        <p:nvSpPr>
          <p:cNvPr id="4" name="Title 1"/>
          <p:cNvSpPr txBox="1">
            <a:spLocks/>
          </p:cNvSpPr>
          <p:nvPr/>
        </p:nvSpPr>
        <p:spPr>
          <a:xfrm>
            <a:off x="0" y="357166"/>
            <a:ext cx="4143372" cy="2071702"/>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اختبار </a:t>
            </a: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قبلي</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نشاط:فردي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نوع المهارة:المرونة والافاضة</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pic>
        <p:nvPicPr>
          <p:cNvPr id="5" name="Picture 4" descr="116_howard-meister-photographer.jpg"/>
          <p:cNvPicPr>
            <a:picLocks noChangeAspect="1"/>
          </p:cNvPicPr>
          <p:nvPr/>
        </p:nvPicPr>
        <p:blipFill>
          <a:blip r:embed="rId2"/>
          <a:stretch>
            <a:fillRect/>
          </a:stretch>
        </p:blipFill>
        <p:spPr>
          <a:xfrm>
            <a:off x="4500562" y="1285860"/>
            <a:ext cx="4083244" cy="295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FI_A Little Dottie KnottedBow 1.png"/>
          <p:cNvPicPr>
            <a:picLocks noChangeAspect="1"/>
          </p:cNvPicPr>
          <p:nvPr/>
        </p:nvPicPr>
        <p:blipFill>
          <a:blip r:embed="rId3"/>
          <a:stretch>
            <a:fillRect/>
          </a:stretch>
        </p:blipFill>
        <p:spPr>
          <a:xfrm rot="3618338">
            <a:off x="3991811" y="3709839"/>
            <a:ext cx="1391020" cy="1281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86298"/>
            <a:ext cx="2857520" cy="2071702"/>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b="1" dirty="0" smtClean="0">
                <a:ln w="1905"/>
                <a:solidFill>
                  <a:schemeClr val="bg1">
                    <a:lumMod val="50000"/>
                  </a:schemeClr>
                </a:solidFill>
                <a:effectLst>
                  <a:innerShdw blurRad="69850" dist="43180" dir="5400000">
                    <a:srgbClr val="000000">
                      <a:alpha val="65000"/>
                    </a:srgbClr>
                  </a:innerShdw>
                </a:effectLst>
                <a:latin typeface="+mj-lt"/>
                <a:ea typeface="+mj-ea"/>
                <a:cs typeface="+mj-cs"/>
              </a:rPr>
              <a:t>تبدو واضحة لدى الأفراد الذين يتقنون الأعمال الفنية المختلفة.</a:t>
            </a:r>
            <a:endParaRPr kumimoji="0" lang="ar-SA" sz="32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endParaRPr>
          </a:p>
        </p:txBody>
      </p:sp>
      <p:pic>
        <p:nvPicPr>
          <p:cNvPr id="6" name="Picture 5" descr="37724db2b5.jpg"/>
          <p:cNvPicPr>
            <a:picLocks noChangeAspect="1"/>
          </p:cNvPicPr>
          <p:nvPr/>
        </p:nvPicPr>
        <p:blipFill>
          <a:blip r:embed="rId2"/>
          <a:stretch>
            <a:fillRect/>
          </a:stretch>
        </p:blipFill>
        <p:spPr>
          <a:xfrm>
            <a:off x="6286512" y="746821"/>
            <a:ext cx="2626177" cy="1969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276961.jpg"/>
          <p:cNvPicPr>
            <a:picLocks noChangeAspect="1"/>
          </p:cNvPicPr>
          <p:nvPr/>
        </p:nvPicPr>
        <p:blipFill>
          <a:blip r:embed="rId3"/>
          <a:srcRect t="8333" b="8333"/>
          <a:stretch>
            <a:fillRect/>
          </a:stretch>
        </p:blipFill>
        <p:spPr>
          <a:xfrm>
            <a:off x="3714744" y="3357562"/>
            <a:ext cx="3857652" cy="3214732"/>
          </a:xfrm>
          <a:prstGeom prst="rect">
            <a:avLst/>
          </a:prstGeom>
          <a:ln>
            <a:noFill/>
          </a:ln>
          <a:effectLst>
            <a:outerShdw blurRad="292100" dist="139700" dir="2700000" algn="tl" rotWithShape="0">
              <a:srgbClr val="333333">
                <a:alpha val="65000"/>
              </a:srgbClr>
            </a:outerShdw>
          </a:effectLst>
        </p:spPr>
      </p:pic>
      <p:sp>
        <p:nvSpPr>
          <p:cNvPr id="11" name="Title 1"/>
          <p:cNvSpPr txBox="1">
            <a:spLocks/>
          </p:cNvSpPr>
          <p:nvPr/>
        </p:nvSpPr>
        <p:spPr>
          <a:xfrm>
            <a:off x="0" y="0"/>
            <a:ext cx="4429124" cy="642918"/>
          </a:xfrm>
          <a:prstGeom prst="rect">
            <a:avLst/>
          </a:prstGeom>
          <a:solidFill>
            <a:schemeClr val="accent2">
              <a:lumMod val="60000"/>
              <a:lumOff val="40000"/>
              <a:alpha val="74902"/>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w="1905"/>
                <a:solidFill>
                  <a:schemeClr val="bg1">
                    <a:lumMod val="50000"/>
                  </a:schemeClr>
                </a:solidFill>
                <a:effectLst>
                  <a:innerShdw blurRad="69850" dist="43180" dir="5400000">
                    <a:srgbClr val="000000">
                      <a:alpha val="65000"/>
                    </a:srgbClr>
                  </a:innerShdw>
                </a:effectLst>
                <a:uLnTx/>
                <a:uFillTx/>
                <a:latin typeface="+mj-lt"/>
                <a:ea typeface="+mj-ea"/>
                <a:cs typeface="+mj-cs"/>
              </a:rPr>
              <a:t>5- القدرة الفنية والجمالية:</a:t>
            </a:r>
          </a:p>
        </p:txBody>
      </p:sp>
      <p:pic>
        <p:nvPicPr>
          <p:cNvPr id="7" name="Picture 6" descr="get-12-2008-kns77wz6.jpg"/>
          <p:cNvPicPr>
            <a:picLocks noChangeAspect="1"/>
          </p:cNvPicPr>
          <p:nvPr/>
        </p:nvPicPr>
        <p:blipFill>
          <a:blip r:embed="rId4"/>
          <a:stretch>
            <a:fillRect/>
          </a:stretch>
        </p:blipFill>
        <p:spPr>
          <a:xfrm>
            <a:off x="3571868" y="857232"/>
            <a:ext cx="2381535" cy="21195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4678" y="3286124"/>
            <a:ext cx="5572132" cy="321471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rgbClr val="A3297A"/>
                </a:solidFill>
                <a:effectLst>
                  <a:innerShdw blurRad="69850" dist="43180" dir="5400000">
                    <a:srgbClr val="000000">
                      <a:alpha val="65000"/>
                    </a:srgbClr>
                  </a:innerShdw>
                </a:effectLst>
                <a:latin typeface="+mj-lt"/>
                <a:ea typeface="+mj-ea"/>
                <a:cs typeface="+mj-cs"/>
              </a:rPr>
              <a:t>حتماً انتِ تمتلكين إحدى هذه القدرات...</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rgbClr val="A3297A"/>
                </a:solidFill>
                <a:effectLst>
                  <a:innerShdw blurRad="69850" dist="43180" dir="5400000">
                    <a:srgbClr val="000000">
                      <a:alpha val="65000"/>
                    </a:srgbClr>
                  </a:innerShdw>
                </a:effectLst>
                <a:latin typeface="+mj-lt"/>
                <a:ea typeface="+mj-ea"/>
                <a:cs typeface="+mj-cs"/>
              </a:rPr>
              <a:t>أو أحد ممن حولكِ...</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rgbClr val="A3297A"/>
                </a:solidFill>
                <a:effectLst>
                  <a:innerShdw blurRad="69850" dist="43180" dir="5400000">
                    <a:srgbClr val="000000">
                      <a:alpha val="65000"/>
                    </a:srgbClr>
                  </a:innerShdw>
                </a:effectLst>
                <a:latin typeface="+mj-lt"/>
                <a:ea typeface="+mj-ea"/>
                <a:cs typeface="+mj-cs"/>
              </a:rPr>
              <a:t>إذاً....اذكري أكبر عدد ممكن من الأساليب لتنمية هذه القدرات؟</a:t>
            </a:r>
          </a:p>
        </p:txBody>
      </p:sp>
      <p:sp>
        <p:nvSpPr>
          <p:cNvPr id="3" name="Title 1"/>
          <p:cNvSpPr txBox="1">
            <a:spLocks/>
          </p:cNvSpPr>
          <p:nvPr/>
        </p:nvSpPr>
        <p:spPr>
          <a:xfrm>
            <a:off x="3571868" y="714356"/>
            <a:ext cx="5143536" cy="157163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rgbClr val="A3297A"/>
                </a:solidFill>
                <a:effectLst>
                  <a:innerShdw blurRad="69850" dist="43180" dir="5400000">
                    <a:srgbClr val="000000">
                      <a:alpha val="65000"/>
                    </a:srgbClr>
                  </a:innerShdw>
                </a:effectLst>
                <a:latin typeface="+mj-lt"/>
                <a:ea typeface="+mj-ea"/>
                <a:cs typeface="+mj-cs"/>
              </a:rPr>
              <a:t>تخيلي أن القدرة تباع وتشترى </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ln w="1905"/>
                <a:solidFill>
                  <a:srgbClr val="A3297A"/>
                </a:solidFill>
                <a:effectLst>
                  <a:innerShdw blurRad="69850" dist="43180" dir="5400000">
                    <a:srgbClr val="000000">
                      <a:alpha val="65000"/>
                    </a:srgbClr>
                  </a:innerShdw>
                </a:effectLst>
                <a:latin typeface="+mj-lt"/>
                <a:ea typeface="+mj-ea"/>
                <a:cs typeface="+mj-cs"/>
              </a:rPr>
              <a:t>ما هي القدرة التي ستشترينها؟</a:t>
            </a:r>
            <a:endParaRPr lang="ar-SA" sz="4000" b="1" dirty="0" smtClean="0">
              <a:ln w="1905"/>
              <a:solidFill>
                <a:srgbClr val="A3297A"/>
              </a:solidFill>
              <a:effectLst>
                <a:innerShdw blurRad="69850" dist="43180" dir="5400000">
                  <a:srgbClr val="000000">
                    <a:alpha val="65000"/>
                  </a:srgbClr>
                </a:innerShdw>
              </a:effectLst>
              <a:latin typeface="+mj-lt"/>
              <a:ea typeface="+mj-ea"/>
              <a:cs typeface="+mj-cs"/>
            </a:endParaRPr>
          </a:p>
        </p:txBody>
      </p:sp>
      <p:sp>
        <p:nvSpPr>
          <p:cNvPr id="4" name="مربع نص 14"/>
          <p:cNvSpPr txBox="1"/>
          <p:nvPr/>
        </p:nvSpPr>
        <p:spPr>
          <a:xfrm>
            <a:off x="428596" y="285728"/>
            <a:ext cx="1173719" cy="584775"/>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r>
              <a:rPr lang="ar-SA" sz="3200" b="1" dirty="0" smtClean="0">
                <a:solidFill>
                  <a:srgbClr val="C00000"/>
                </a:solidFill>
              </a:rPr>
              <a:t>التطبيق</a:t>
            </a:r>
            <a:endParaRPr lang="ar-SA"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e56s0f47xamut4a97q6.gif"/>
          <p:cNvPicPr>
            <a:picLocks noChangeAspect="1"/>
          </p:cNvPicPr>
          <p:nvPr/>
        </p:nvPicPr>
        <p:blipFill>
          <a:blip r:embed="rId2"/>
          <a:stretch>
            <a:fillRect/>
          </a:stretch>
        </p:blipFill>
        <p:spPr>
          <a:xfrm>
            <a:off x="0" y="0"/>
            <a:ext cx="9144000" cy="6858000"/>
          </a:xfrm>
          <a:prstGeom prst="rect">
            <a:avLst/>
          </a:prstGeom>
        </p:spPr>
      </p:pic>
      <p:sp>
        <p:nvSpPr>
          <p:cNvPr id="2" name="Title 1"/>
          <p:cNvSpPr txBox="1">
            <a:spLocks/>
          </p:cNvSpPr>
          <p:nvPr/>
        </p:nvSpPr>
        <p:spPr>
          <a:xfrm>
            <a:off x="2571736" y="1571612"/>
            <a:ext cx="2928958" cy="314327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6600" b="1" dirty="0" smtClean="0">
                <a:ln w="1905"/>
                <a:solidFill>
                  <a:srgbClr val="C00000"/>
                </a:solidFill>
                <a:effectLst>
                  <a:innerShdw blurRad="69850" dist="43180" dir="5400000">
                    <a:srgbClr val="000000">
                      <a:alpha val="65000"/>
                    </a:srgbClr>
                  </a:innerShdw>
                </a:effectLst>
                <a:latin typeface="+mj-lt"/>
                <a:ea typeface="+mj-ea"/>
                <a:cs typeface="+mj-cs"/>
              </a:rPr>
              <a:t>كيف فكرنا اليوم؟</a:t>
            </a:r>
            <a:endParaRPr kumimoji="0" lang="ar-SA" sz="6600" b="1" i="0" u="none" strike="noStrike" kern="1200" cap="none" spc="0" normalizeH="0" baseline="0" noProof="0" dirty="0" smtClean="0">
              <a:ln w="1905"/>
              <a:solidFill>
                <a:srgbClr val="C00000"/>
              </a:soli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241_01290982117.jpg"/>
          <p:cNvPicPr>
            <a:picLocks noChangeAspect="1"/>
          </p:cNvPicPr>
          <p:nvPr/>
        </p:nvPicPr>
        <p:blipFill>
          <a:blip r:embed="rId2"/>
          <a:stretch>
            <a:fillRect/>
          </a:stretch>
        </p:blipFill>
        <p:spPr>
          <a:xfrm>
            <a:off x="0" y="0"/>
            <a:ext cx="5143504" cy="6810375"/>
          </a:xfrm>
          <a:prstGeom prst="rect">
            <a:avLst/>
          </a:prstGeom>
        </p:spPr>
      </p:pic>
      <p:sp>
        <p:nvSpPr>
          <p:cNvPr id="3" name="Rectangle 2"/>
          <p:cNvSpPr/>
          <p:nvPr/>
        </p:nvSpPr>
        <p:spPr>
          <a:xfrm>
            <a:off x="5143504" y="0"/>
            <a:ext cx="4000496" cy="6986528"/>
          </a:xfrm>
          <a:prstGeom prst="rect">
            <a:avLst/>
          </a:prstGeom>
        </p:spPr>
        <p:txBody>
          <a:bodyPr wrap="square">
            <a:spAutoFit/>
          </a:bodyPr>
          <a:lstStyle/>
          <a:p>
            <a:pPr algn="ctr"/>
            <a:r>
              <a:rPr lang="ar-SA" sz="2800" b="1" dirty="0" smtClean="0">
                <a:solidFill>
                  <a:schemeClr val="bg2">
                    <a:lumMod val="25000"/>
                  </a:schemeClr>
                </a:solidFill>
              </a:rPr>
              <a:t>* أن ترى ما لا يراه الآخرون </a:t>
            </a:r>
            <a:br>
              <a:rPr lang="ar-SA" sz="2800" b="1" dirty="0" smtClean="0">
                <a:solidFill>
                  <a:schemeClr val="bg2">
                    <a:lumMod val="25000"/>
                  </a:schemeClr>
                </a:solidFill>
              </a:rPr>
            </a:br>
            <a:r>
              <a:rPr lang="ar-SA" sz="2800" b="1" dirty="0" smtClean="0">
                <a:solidFill>
                  <a:schemeClr val="bg2">
                    <a:lumMod val="25000"/>
                  </a:schemeClr>
                </a:solidFill>
              </a:rPr>
              <a:t/>
            </a:r>
            <a:br>
              <a:rPr lang="ar-SA" sz="2800" b="1" dirty="0" smtClean="0">
                <a:solidFill>
                  <a:schemeClr val="bg2">
                    <a:lumMod val="25000"/>
                  </a:schemeClr>
                </a:solidFill>
              </a:rPr>
            </a:br>
            <a:r>
              <a:rPr lang="ar-SA" sz="2800" b="1" dirty="0" smtClean="0">
                <a:solidFill>
                  <a:schemeClr val="bg2">
                    <a:lumMod val="25000"/>
                  </a:schemeClr>
                </a:solidFill>
              </a:rPr>
              <a:t>*أن ترى المألوف بطريقة غير مألوفة </a:t>
            </a:r>
            <a:br>
              <a:rPr lang="ar-SA" sz="2800" b="1" dirty="0" smtClean="0">
                <a:solidFill>
                  <a:schemeClr val="bg2">
                    <a:lumMod val="25000"/>
                  </a:schemeClr>
                </a:solidFill>
              </a:rPr>
            </a:br>
            <a:r>
              <a:rPr lang="ar-SA" sz="2800" b="1" dirty="0" smtClean="0">
                <a:solidFill>
                  <a:schemeClr val="bg2">
                    <a:lumMod val="25000"/>
                  </a:schemeClr>
                </a:solidFill>
              </a:rPr>
              <a:t/>
            </a:r>
            <a:br>
              <a:rPr lang="ar-SA" sz="2800" b="1" dirty="0" smtClean="0">
                <a:solidFill>
                  <a:schemeClr val="bg2">
                    <a:lumMod val="25000"/>
                  </a:schemeClr>
                </a:solidFill>
              </a:rPr>
            </a:br>
            <a:r>
              <a:rPr lang="ar-SA" sz="2800" b="1" dirty="0" smtClean="0">
                <a:solidFill>
                  <a:schemeClr val="bg2">
                    <a:lumMod val="25000"/>
                  </a:schemeClr>
                </a:solidFill>
              </a:rPr>
              <a:t>*هو القدرة على حل المشكلات بأساليب جديدة تعجب السامع و المشاهد</a:t>
            </a:r>
            <a:br>
              <a:rPr lang="ar-SA" sz="2800" b="1" dirty="0" smtClean="0">
                <a:solidFill>
                  <a:schemeClr val="bg2">
                    <a:lumMod val="25000"/>
                  </a:schemeClr>
                </a:solidFill>
              </a:rPr>
            </a:br>
            <a:r>
              <a:rPr lang="ar-SA" sz="2800" b="1" dirty="0" smtClean="0">
                <a:solidFill>
                  <a:schemeClr val="bg2">
                    <a:lumMod val="25000"/>
                  </a:schemeClr>
                </a:solidFill>
              </a:rPr>
              <a:t/>
            </a:r>
            <a:br>
              <a:rPr lang="ar-SA" sz="2800" b="1" dirty="0" smtClean="0">
                <a:solidFill>
                  <a:schemeClr val="bg2">
                    <a:lumMod val="25000"/>
                  </a:schemeClr>
                </a:solidFill>
              </a:rPr>
            </a:br>
            <a:r>
              <a:rPr lang="ar-SA" sz="2800" b="1" dirty="0" smtClean="0">
                <a:solidFill>
                  <a:schemeClr val="bg2">
                    <a:lumMod val="25000"/>
                  </a:schemeClr>
                </a:solidFill>
              </a:rPr>
              <a:t>* الإبداع طاقة عقلية هائلة ، فطرية في أساسها ، إجتماعية في نمائها، مجتمعية و إنسانية في إنتمائها</a:t>
            </a:r>
            <a:br>
              <a:rPr lang="ar-SA" sz="2800" b="1" dirty="0" smtClean="0">
                <a:solidFill>
                  <a:schemeClr val="bg2">
                    <a:lumMod val="25000"/>
                  </a:schemeClr>
                </a:solidFill>
              </a:rPr>
            </a:br>
            <a:r>
              <a:rPr lang="ar-SA" sz="2800" b="1" dirty="0" smtClean="0">
                <a:solidFill>
                  <a:schemeClr val="bg2">
                    <a:lumMod val="25000"/>
                  </a:schemeClr>
                </a:solidFill>
              </a:rPr>
              <a:t/>
            </a:r>
            <a:br>
              <a:rPr lang="ar-SA" sz="2800" b="1" dirty="0" smtClean="0">
                <a:solidFill>
                  <a:schemeClr val="bg2">
                    <a:lumMod val="25000"/>
                  </a:schemeClr>
                </a:solidFill>
              </a:rPr>
            </a:br>
            <a:r>
              <a:rPr lang="ar-SA" sz="2800" b="1" i="1" u="sng" dirty="0" smtClean="0">
                <a:solidFill>
                  <a:schemeClr val="bg2">
                    <a:lumMod val="25000"/>
                  </a:schemeClr>
                </a:solidFill>
              </a:rPr>
              <a:t/>
            </a:r>
            <a:br>
              <a:rPr lang="ar-SA" sz="2800" b="1" i="1" u="sng" dirty="0" smtClean="0">
                <a:solidFill>
                  <a:schemeClr val="bg2">
                    <a:lumMod val="25000"/>
                  </a:schemeClr>
                </a:solidFill>
              </a:rPr>
            </a:br>
            <a:endParaRPr lang="ar-SA" sz="2800" dirty="0">
              <a:solidFill>
                <a:schemeClr val="bg2">
                  <a:lumMod val="25000"/>
                </a:schemeClr>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f.bmp"/>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3681026" y="2358390"/>
            <a:ext cx="4857784" cy="1643074"/>
          </a:xfrm>
          <a:prstGeom prst="rect">
            <a:avLst/>
          </a:prstGeom>
          <a:solidFill>
            <a:srgbClr val="A3297A">
              <a:alpha val="74902"/>
            </a:srgb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w="1905"/>
                <a:solidFill>
                  <a:schemeClr val="bg1">
                    <a:lumMod val="95000"/>
                  </a:schemeClr>
                </a:solidFill>
                <a:effectLst>
                  <a:innerShdw blurRad="69850" dist="43180" dir="5400000">
                    <a:srgbClr val="000000">
                      <a:alpha val="65000"/>
                    </a:srgbClr>
                  </a:innerShdw>
                </a:effectLst>
                <a:uLnTx/>
                <a:uFillTx/>
                <a:latin typeface="+mj-lt"/>
                <a:ea typeface="+mj-ea"/>
                <a:cs typeface="+mj-cs"/>
              </a:rPr>
              <a:t>من تستطيع أن تتقن هذه الأشكال؟ </a:t>
            </a:r>
          </a:p>
        </p:txBody>
      </p:sp>
      <p:pic>
        <p:nvPicPr>
          <p:cNvPr id="5" name="Picture 4" descr="FI_A Little Dottie Bow 5.png"/>
          <p:cNvPicPr>
            <a:picLocks noChangeAspect="1"/>
          </p:cNvPicPr>
          <p:nvPr/>
        </p:nvPicPr>
        <p:blipFill>
          <a:blip r:embed="rId3" cstate="print"/>
          <a:stretch>
            <a:fillRect/>
          </a:stretch>
        </p:blipFill>
        <p:spPr>
          <a:xfrm rot="19962685">
            <a:off x="7387933" y="3322674"/>
            <a:ext cx="1577446" cy="1256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bmp"/>
          <p:cNvPicPr>
            <a:picLocks noChangeAspect="1"/>
          </p:cNvPicPr>
          <p:nvPr/>
        </p:nvPicPr>
        <p:blipFill>
          <a:blip r:embed="rId2"/>
          <a:stretch>
            <a:fillRect/>
          </a:stretch>
        </p:blipFill>
        <p:spPr>
          <a:xfrm>
            <a:off x="0" y="107832"/>
            <a:ext cx="8072462" cy="65358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06102125349NA2.jpg"/>
          <p:cNvPicPr>
            <a:picLocks noChangeAspect="1"/>
          </p:cNvPicPr>
          <p:nvPr/>
        </p:nvPicPr>
        <p:blipFill>
          <a:blip r:embed="rId2"/>
          <a:stretch>
            <a:fillRect/>
          </a:stretch>
        </p:blipFill>
        <p:spPr>
          <a:xfrm>
            <a:off x="3500431" y="0"/>
            <a:ext cx="5643570" cy="6858000"/>
          </a:xfrm>
          <a:prstGeom prst="rect">
            <a:avLst/>
          </a:prstGeom>
        </p:spPr>
      </p:pic>
      <p:pic>
        <p:nvPicPr>
          <p:cNvPr id="3" name="Picture 2" descr="shmoka.png"/>
          <p:cNvPicPr>
            <a:picLocks noChangeAspect="1"/>
          </p:cNvPicPr>
          <p:nvPr/>
        </p:nvPicPr>
        <p:blipFill>
          <a:blip r:embed="rId3">
            <a:duotone>
              <a:schemeClr val="accent2">
                <a:shade val="45000"/>
                <a:satMod val="135000"/>
              </a:schemeClr>
              <a:prstClr val="white"/>
            </a:duotone>
          </a:blip>
          <a:stretch>
            <a:fillRect/>
          </a:stretch>
        </p:blipFill>
        <p:spPr>
          <a:xfrm rot="5400000">
            <a:off x="-9" y="3071811"/>
            <a:ext cx="6858002" cy="7143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2" name="Picture 1" descr="080610212542i8dS.jpg"/>
          <p:cNvPicPr>
            <a:picLocks noChangeAspect="1"/>
          </p:cNvPicPr>
          <p:nvPr/>
        </p:nvPicPr>
        <p:blipFill>
          <a:blip r:embed="rId3"/>
          <a:stretch>
            <a:fillRect/>
          </a:stretch>
        </p:blipFill>
        <p:spPr>
          <a:xfrm>
            <a:off x="1" y="0"/>
            <a:ext cx="9144000" cy="5977329"/>
          </a:xfrm>
          <a:prstGeom prst="rect">
            <a:avLst/>
          </a:prstGeom>
        </p:spPr>
      </p:pic>
      <p:pic>
        <p:nvPicPr>
          <p:cNvPr id="3" name="Picture 2" descr="shmoka.png"/>
          <p:cNvPicPr>
            <a:picLocks noChangeAspect="1"/>
          </p:cNvPicPr>
          <p:nvPr/>
        </p:nvPicPr>
        <p:blipFill>
          <a:blip r:embed="rId4">
            <a:duotone>
              <a:schemeClr val="accent2">
                <a:shade val="45000"/>
                <a:satMod val="135000"/>
              </a:schemeClr>
              <a:prstClr val="white"/>
            </a:duotone>
          </a:blip>
          <a:stretch>
            <a:fillRect/>
          </a:stretch>
        </p:blipFill>
        <p:spPr>
          <a:xfrm>
            <a:off x="0" y="5429264"/>
            <a:ext cx="9144000" cy="14287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3" name="Picture 2" descr="498844women.jpg"/>
          <p:cNvPicPr>
            <a:picLocks noChangeAspect="1"/>
          </p:cNvPicPr>
          <p:nvPr/>
        </p:nvPicPr>
        <p:blipFill>
          <a:blip r:embed="rId3"/>
          <a:stretch>
            <a:fillRect/>
          </a:stretch>
        </p:blipFill>
        <p:spPr>
          <a:xfrm>
            <a:off x="0" y="0"/>
            <a:ext cx="4762500" cy="4762500"/>
          </a:xfrm>
          <a:prstGeom prst="rect">
            <a:avLst/>
          </a:prstGeom>
          <a:ln>
            <a:noFill/>
          </a:ln>
          <a:effectLst>
            <a:softEdge rad="112500"/>
          </a:effectLst>
        </p:spPr>
      </p:pic>
      <p:pic>
        <p:nvPicPr>
          <p:cNvPr id="4" name="Picture 3" descr="Tina_Munford_BeadedRheaJewelTherm.jpg"/>
          <p:cNvPicPr>
            <a:picLocks noChangeAspect="1"/>
          </p:cNvPicPr>
          <p:nvPr/>
        </p:nvPicPr>
        <p:blipFill>
          <a:blip r:embed="rId4"/>
          <a:stretch>
            <a:fillRect/>
          </a:stretch>
        </p:blipFill>
        <p:spPr>
          <a:xfrm>
            <a:off x="4595802" y="3503704"/>
            <a:ext cx="4548198" cy="335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7.jpg"/>
          <p:cNvPicPr>
            <a:picLocks noChangeAspect="1"/>
          </p:cNvPicPr>
          <p:nvPr/>
        </p:nvPicPr>
        <p:blipFill>
          <a:blip r:embed="rId2">
            <a:duotone>
              <a:schemeClr val="bg2">
                <a:shade val="45000"/>
                <a:satMod val="135000"/>
              </a:schemeClr>
              <a:prstClr val="white"/>
            </a:duotone>
          </a:blip>
          <a:stretch>
            <a:fillRect/>
          </a:stretch>
        </p:blipFill>
        <p:spPr>
          <a:xfrm>
            <a:off x="0" y="0"/>
            <a:ext cx="9144000" cy="6858000"/>
          </a:xfrm>
          <a:prstGeom prst="rect">
            <a:avLst/>
          </a:prstGeom>
        </p:spPr>
      </p:pic>
      <p:pic>
        <p:nvPicPr>
          <p:cNvPr id="4" name="Picture 3" descr="977_p22809.jpg"/>
          <p:cNvPicPr>
            <a:picLocks noChangeAspect="1"/>
          </p:cNvPicPr>
          <p:nvPr/>
        </p:nvPicPr>
        <p:blipFill>
          <a:blip r:embed="rId3"/>
          <a:stretch>
            <a:fillRect/>
          </a:stretch>
        </p:blipFill>
        <p:spPr>
          <a:xfrm rot="20539274">
            <a:off x="297589" y="443844"/>
            <a:ext cx="3307891" cy="2474302"/>
          </a:xfrm>
          <a:prstGeom prst="rect">
            <a:avLst/>
          </a:prstGeom>
          <a:ln>
            <a:noFill/>
          </a:ln>
          <a:effectLst>
            <a:softEdge rad="112500"/>
          </a:effectLst>
        </p:spPr>
      </p:pic>
      <p:pic>
        <p:nvPicPr>
          <p:cNvPr id="3" name="Picture 2" descr="imagesCA9PTY2B.jpg"/>
          <p:cNvPicPr>
            <a:picLocks noChangeAspect="1"/>
          </p:cNvPicPr>
          <p:nvPr/>
        </p:nvPicPr>
        <p:blipFill>
          <a:blip r:embed="rId4"/>
          <a:stretch>
            <a:fillRect/>
          </a:stretch>
        </p:blipFill>
        <p:spPr>
          <a:xfrm>
            <a:off x="4714877" y="0"/>
            <a:ext cx="4249016" cy="5305878"/>
          </a:xfrm>
          <a:prstGeom prst="rect">
            <a:avLst/>
          </a:prstGeom>
          <a:ln>
            <a:noFill/>
          </a:ln>
          <a:effectLst>
            <a:softEdge rad="112500"/>
          </a:effectLst>
        </p:spPr>
      </p:pic>
      <p:pic>
        <p:nvPicPr>
          <p:cNvPr id="6" name="Picture 5" descr="imagesCA25JJYR.jpg"/>
          <p:cNvPicPr>
            <a:picLocks noChangeAspect="1"/>
          </p:cNvPicPr>
          <p:nvPr/>
        </p:nvPicPr>
        <p:blipFill>
          <a:blip r:embed="rId5"/>
          <a:stretch>
            <a:fillRect/>
          </a:stretch>
        </p:blipFill>
        <p:spPr>
          <a:xfrm>
            <a:off x="2428860" y="2757155"/>
            <a:ext cx="2728926" cy="41008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781</TotalTime>
  <Words>644</Words>
  <Application>Microsoft Office PowerPoint</Application>
  <PresentationFormat>On-screen Show (4:3)</PresentationFormat>
  <Paragraphs>99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القدرات الخاصة</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في أعتقادك ماذا كان جواب الرجل؟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القدرات الخاصة</dc:title>
  <dc:creator>SONY</dc:creator>
  <cp:lastModifiedBy>SONY</cp:lastModifiedBy>
  <cp:revision>152</cp:revision>
  <dcterms:created xsi:type="dcterms:W3CDTF">2011-03-15T05:03:39Z</dcterms:created>
  <dcterms:modified xsi:type="dcterms:W3CDTF">2011-05-11T07:38:55Z</dcterms:modified>
</cp:coreProperties>
</file>