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351" r:id="rId4"/>
    <p:sldId id="374" r:id="rId5"/>
    <p:sldId id="366" r:id="rId6"/>
    <p:sldId id="377" r:id="rId7"/>
    <p:sldId id="376" r:id="rId8"/>
    <p:sldId id="312" r:id="rId9"/>
    <p:sldId id="355" r:id="rId10"/>
    <p:sldId id="357" r:id="rId11"/>
  </p:sldIdLst>
  <p:sldSz cx="12192000" cy="6858000"/>
  <p:notesSz cx="6858000" cy="9144000"/>
  <p:defaultTextStyle>
    <a:defPPr>
      <a:defRPr lang="ar-BH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B2B3C7-4792-4280-94AA-10DD3A773C9E}">
          <p14:sldIdLst>
            <p14:sldId id="256"/>
            <p14:sldId id="258"/>
            <p14:sldId id="351"/>
            <p14:sldId id="374"/>
            <p14:sldId id="366"/>
            <p14:sldId id="377"/>
            <p14:sldId id="376"/>
          </p14:sldIdLst>
        </p14:section>
        <p14:section name="Untitled Section" id="{89BFF00F-E535-48D6-BC35-E4793DAC5BCD}">
          <p14:sldIdLst/>
        </p14:section>
        <p14:section name="Untitled Section" id="{C1862C4A-4081-40D7-85AF-4011F2043171}">
          <p14:sldIdLst>
            <p14:sldId id="312"/>
            <p14:sldId id="355"/>
            <p14:sldId id="3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1A40"/>
    <a:srgbClr val="F7D9E5"/>
    <a:srgbClr val="EDABC6"/>
    <a:srgbClr val="C32B69"/>
    <a:srgbClr val="663852"/>
    <a:srgbClr val="8F4F74"/>
    <a:srgbClr val="F1E5EC"/>
    <a:srgbClr val="652929"/>
    <a:srgbClr val="953D3D"/>
    <a:srgbClr val="F6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309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51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.xml"/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65C7222-BE46-47AE-95B8-234879786216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532B9BAC-BBBE-4B89-9335-B02335F8A7B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0174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928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31401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632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510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9164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441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0609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199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471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7500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762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  <p:pic>
        <p:nvPicPr>
          <p:cNvPr id="7" name="صورة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43513" y="0"/>
            <a:ext cx="12235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2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3999" y="2112471"/>
            <a:ext cx="9144000" cy="1403616"/>
          </a:xfrm>
        </p:spPr>
        <p:txBody>
          <a:bodyPr>
            <a:normAutofit/>
          </a:bodyPr>
          <a:lstStyle/>
          <a:p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ثالث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الابتدائي – الجزء ال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600" y="11590"/>
            <a:ext cx="7162800" cy="1182210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1307911" y="3429000"/>
            <a:ext cx="9576178" cy="1785258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(3 – 4): طرح عددين كل منهما مكون من ثلاثة أرقام مع إعادة التجميع</a:t>
            </a:r>
          </a:p>
          <a:p>
            <a:endParaRPr lang="ar-BH" sz="1400" b="1" dirty="0">
              <a:solidFill>
                <a:srgbClr val="0000FF"/>
              </a:solidFill>
              <a:cs typeface="+mn-cs"/>
            </a:endParaRPr>
          </a:p>
          <a:p>
            <a:r>
              <a:rPr lang="ar-BH" sz="24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(صفحة 73)</a:t>
            </a:r>
          </a:p>
          <a:p>
            <a:endParaRPr lang="ar-BH" sz="3600" b="1" dirty="0">
              <a:solidFill>
                <a:srgbClr val="0000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6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</a:t>
              </a: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</a:t>
              </a:r>
              <a:r>
                <a:rPr lang="ar-BH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طرح عددين كل منهما مكون من 3 أرقام مع إعادة التجميع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1F14274-7136-4A87-B049-5DA36A148AF6}"/>
              </a:ext>
            </a:extLst>
          </p:cNvPr>
          <p:cNvGrpSpPr/>
          <p:nvPr/>
        </p:nvGrpSpPr>
        <p:grpSpPr>
          <a:xfrm>
            <a:off x="3601313" y="949538"/>
            <a:ext cx="5076000" cy="5040000"/>
            <a:chOff x="3601313" y="949538"/>
            <a:chExt cx="5076000" cy="50400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8ED962ED-748A-485A-A8F2-69AC1CF8DCBE}"/>
                </a:ext>
              </a:extLst>
            </p:cNvPr>
            <p:cNvGrpSpPr/>
            <p:nvPr/>
          </p:nvGrpSpPr>
          <p:grpSpPr>
            <a:xfrm>
              <a:off x="3601313" y="949538"/>
              <a:ext cx="5076000" cy="5040000"/>
              <a:chOff x="3601313" y="949538"/>
              <a:chExt cx="5076000" cy="5040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E2A7A73F-8BBE-4E27-AD62-489ECE562E43}"/>
                  </a:ext>
                </a:extLst>
              </p:cNvPr>
              <p:cNvSpPr/>
              <p:nvPr/>
            </p:nvSpPr>
            <p:spPr>
              <a:xfrm>
                <a:off x="3618871" y="949538"/>
                <a:ext cx="5040000" cy="504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" name="Rounded Rectangle 8">
                <a:extLst>
                  <a:ext uri="{FF2B5EF4-FFF2-40B4-BE49-F238E27FC236}">
                    <a16:creationId xmlns:a16="http://schemas.microsoft.com/office/drawing/2014/main" xmlns="" id="{5C8F7D65-EF7F-455E-A7C3-60CAA01C081B}"/>
                  </a:ext>
                </a:extLst>
              </p:cNvPr>
              <p:cNvSpPr/>
              <p:nvPr/>
            </p:nvSpPr>
            <p:spPr>
              <a:xfrm>
                <a:off x="3601313" y="2986747"/>
                <a:ext cx="5076000" cy="972000"/>
              </a:xfrm>
              <a:prstGeom prst="roundRect">
                <a:avLst>
                  <a:gd name="adj" fmla="val 3776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8E443F65-F996-49F4-871B-97C0DA056B7D}"/>
                </a:ext>
              </a:extLst>
            </p:cNvPr>
            <p:cNvSpPr/>
            <p:nvPr/>
          </p:nvSpPr>
          <p:spPr>
            <a:xfrm>
              <a:off x="4752495" y="2770006"/>
              <a:ext cx="2719014" cy="1234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5400" b="1" dirty="0">
                  <a:solidFill>
                    <a:srgbClr val="EE712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5400" b="1" dirty="0">
                <a:solidFill>
                  <a:srgbClr val="EE7125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036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787" y="0"/>
            <a:ext cx="1646183" cy="1268068"/>
          </a:xfrm>
          <a:prstGeom prst="rect">
            <a:avLst/>
          </a:prstGeom>
        </p:spPr>
      </p:pic>
      <p:pic>
        <p:nvPicPr>
          <p:cNvPr id="6" name="Picture 5" descr="C:\Users\SAKEEN~1\AppData\Local\Temp\Rar$DIa20840.10391\hello.png">
            <a:extLst>
              <a:ext uri="{FF2B5EF4-FFF2-40B4-BE49-F238E27FC236}">
                <a16:creationId xmlns:a16="http://schemas.microsoft.com/office/drawing/2014/main" xmlns="" id="{29013EF4-1E50-4532-AF5D-4881C1465E3D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6" t="9992" r="51310" b="15472"/>
          <a:stretch/>
        </p:blipFill>
        <p:spPr bwMode="auto">
          <a:xfrm>
            <a:off x="696036" y="1658195"/>
            <a:ext cx="2167719" cy="41284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513829" y="1789340"/>
            <a:ext cx="559864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BH" sz="6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سنتعلم في هذا الدرس </a:t>
            </a:r>
          </a:p>
        </p:txBody>
      </p:sp>
      <p:pic>
        <p:nvPicPr>
          <p:cNvPr id="11" name="Picture 10" descr="C:\Users\SAKEEN~1\AppData\Local\Temp\Rar$DIa20840.10391\hello.png">
            <a:extLst>
              <a:ext uri="{FF2B5EF4-FFF2-40B4-BE49-F238E27FC236}">
                <a16:creationId xmlns:a16="http://schemas.microsoft.com/office/drawing/2014/main" xmlns="" id="{29013EF4-1E50-4532-AF5D-4881C1465E3D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1512" r="5706" b="13952"/>
          <a:stretch/>
        </p:blipFill>
        <p:spPr bwMode="auto">
          <a:xfrm>
            <a:off x="9720262" y="1829921"/>
            <a:ext cx="2166937" cy="399766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A139080-F1FB-4331-81C2-A8B70495BDB4}"/>
              </a:ext>
            </a:extLst>
          </p:cNvPr>
          <p:cNvSpPr/>
          <p:nvPr/>
        </p:nvSpPr>
        <p:spPr>
          <a:xfrm flipH="1">
            <a:off x="3466531" y="3374107"/>
            <a:ext cx="57593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58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 أعدادًا كل منها يتكون من ثلاثة أرقام، مع إعادة التجميع.</a:t>
            </a:r>
            <a:endParaRPr lang="ar-SA" sz="5800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Frame 4"/>
          <p:cNvSpPr/>
          <p:nvPr/>
        </p:nvSpPr>
        <p:spPr>
          <a:xfrm>
            <a:off x="3248166" y="1540402"/>
            <a:ext cx="6114196" cy="1583384"/>
          </a:xfrm>
          <a:prstGeom prst="frame">
            <a:avLst>
              <a:gd name="adj1" fmla="val 11828"/>
            </a:avLst>
          </a:prstGeom>
          <a:pattFill prst="solidDmnd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3248166" y="3207226"/>
            <a:ext cx="6114197" cy="3039552"/>
          </a:xfrm>
          <a:prstGeom prst="frame">
            <a:avLst>
              <a:gd name="adj1" fmla="val 6850"/>
            </a:avLst>
          </a:prstGeom>
          <a:pattFill prst="solidDmnd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19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5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4073A59A-BC2B-4A99-A30F-E945D7EFCE34}"/>
              </a:ext>
            </a:extLst>
          </p:cNvPr>
          <p:cNvGrpSpPr/>
          <p:nvPr/>
        </p:nvGrpSpPr>
        <p:grpSpPr>
          <a:xfrm>
            <a:off x="9809823" y="141301"/>
            <a:ext cx="2231685" cy="700133"/>
            <a:chOff x="5013056" y="4895503"/>
            <a:chExt cx="2712121" cy="700133"/>
          </a:xfrm>
        </p:grpSpPr>
        <p:sp>
          <p:nvSpPr>
            <p:cNvPr id="38" name="Rectangle: Rounded Corners 2">
              <a:extLst>
                <a:ext uri="{FF2B5EF4-FFF2-40B4-BE49-F238E27FC236}">
                  <a16:creationId xmlns:a16="http://schemas.microsoft.com/office/drawing/2014/main" xmlns="" id="{5506909E-048B-40E0-A11E-55761A8C3EC6}"/>
                </a:ext>
              </a:extLst>
            </p:cNvPr>
            <p:cNvSpPr/>
            <p:nvPr/>
          </p:nvSpPr>
          <p:spPr>
            <a:xfrm>
              <a:off x="5013056" y="4965438"/>
              <a:ext cx="2616069" cy="540000"/>
            </a:xfrm>
            <a:prstGeom prst="roundRect">
              <a:avLst>
                <a:gd name="adj" fmla="val 47298"/>
              </a:avLst>
            </a:prstGeom>
            <a:gradFill flip="none" rotWithShape="1">
              <a:gsLst>
                <a:gs pos="59500">
                  <a:srgbClr val="43599D"/>
                </a:gs>
                <a:gs pos="45000">
                  <a:srgbClr val="43599D"/>
                </a:gs>
                <a:gs pos="83000">
                  <a:srgbClr val="43599D"/>
                </a:gs>
                <a:gs pos="100000">
                  <a:srgbClr val="43599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FB827BAD-5EEC-4BE3-902A-97A25977F386}"/>
                </a:ext>
              </a:extLst>
            </p:cNvPr>
            <p:cNvSpPr txBox="1"/>
            <p:nvPr/>
          </p:nvSpPr>
          <p:spPr>
            <a:xfrm>
              <a:off x="5624379" y="4949305"/>
              <a:ext cx="1184832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BH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أسْتَعِدَّ</a:t>
              </a:r>
              <a:endParaRPr lang="ar-BH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xmlns="" id="{5F56FEBD-213E-48AA-BEBC-800B7F34BBBB}"/>
                </a:ext>
              </a:extLst>
            </p:cNvPr>
            <p:cNvSpPr/>
            <p:nvPr/>
          </p:nvSpPr>
          <p:spPr>
            <a:xfrm rot="16200000">
              <a:off x="7076927" y="4931252"/>
              <a:ext cx="684000" cy="612501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EF860F"/>
                </a:solidFill>
              </a:endParaRPr>
            </a:p>
          </p:txBody>
        </p:sp>
      </p:grpSp>
      <p:grpSp>
        <p:nvGrpSpPr>
          <p:cNvPr id="72" name="Group 4"/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73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</a:t>
              </a: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</a:t>
              </a:r>
              <a:r>
                <a:rPr lang="ar-BH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طرح عددين كل منهما مكون من 3 أرقام مع إعادة التجميع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81" name="Picture 80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6" t="10356" r="54144" b="30619"/>
          <a:stretch/>
        </p:blipFill>
        <p:spPr>
          <a:xfrm>
            <a:off x="0" y="45764"/>
            <a:ext cx="2532677" cy="1885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lowchart: Card 6"/>
          <p:cNvSpPr/>
          <p:nvPr/>
        </p:nvSpPr>
        <p:spPr>
          <a:xfrm>
            <a:off x="2532677" y="77975"/>
            <a:ext cx="7219667" cy="880585"/>
          </a:xfrm>
          <a:prstGeom prst="flowChartPunchedCard">
            <a:avLst/>
          </a:prstGeom>
          <a:solidFill>
            <a:srgbClr val="FAEFD8"/>
          </a:solidFill>
          <a:ln>
            <a:solidFill>
              <a:srgbClr val="AD7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600" b="1" dirty="0">
                <a:solidFill>
                  <a:srgbClr val="73520F"/>
                </a:solidFill>
                <a:latin typeface="Sakkal Majalla" pitchFamily="2" charset="-78"/>
                <a:cs typeface="Sakkal Majalla" pitchFamily="2" charset="-78"/>
              </a:rPr>
              <a:t>مع كل من سعاد و فاطمة و عبير ورق ملون. </a:t>
            </a:r>
          </a:p>
          <a:p>
            <a:pPr algn="ctr"/>
            <a:r>
              <a:rPr lang="ar-BH" sz="2600" b="1" dirty="0">
                <a:solidFill>
                  <a:srgbClr val="73520F"/>
                </a:solidFill>
                <a:latin typeface="Sakkal Majalla" pitchFamily="2" charset="-78"/>
                <a:cs typeface="Sakkal Majalla" pitchFamily="2" charset="-78"/>
              </a:rPr>
              <a:t>كم يزيد عدد الأوراق الملونة التي مع فاطمة على عدد الأوراق التي مع سعاد؟</a:t>
            </a:r>
          </a:p>
        </p:txBody>
      </p:sp>
      <p:sp>
        <p:nvSpPr>
          <p:cNvPr id="89" name="Flowchart: Card 88"/>
          <p:cNvSpPr/>
          <p:nvPr/>
        </p:nvSpPr>
        <p:spPr>
          <a:xfrm>
            <a:off x="6599176" y="995802"/>
            <a:ext cx="5190332" cy="880585"/>
          </a:xfrm>
          <a:prstGeom prst="flowChartPunchedCard">
            <a:avLst/>
          </a:prstGeom>
          <a:solidFill>
            <a:srgbClr val="FAEFD8"/>
          </a:solidFill>
          <a:ln>
            <a:solidFill>
              <a:srgbClr val="AD7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600" b="1" dirty="0">
                <a:solidFill>
                  <a:srgbClr val="73520F"/>
                </a:solidFill>
                <a:latin typeface="Sakkal Majalla" pitchFamily="2" charset="-78"/>
                <a:cs typeface="Sakkal Majalla" pitchFamily="2" charset="-78"/>
              </a:rPr>
              <a:t>ت</a:t>
            </a:r>
            <a:r>
              <a:rPr lang="ar-BH" sz="2600" b="1" dirty="0">
                <a:solidFill>
                  <a:srgbClr val="73520F"/>
                </a:solidFill>
                <a:latin typeface="Sakkal Majalla" pitchFamily="2" charset="-78"/>
                <a:cs typeface="Sakkal Majalla" pitchFamily="2" charset="-78"/>
              </a:rPr>
              <a:t>عملت من الدرس السابق أن أعيد تجميع العشرات. </a:t>
            </a:r>
            <a:endParaRPr lang="ar-SA" sz="2600" b="1" dirty="0">
              <a:solidFill>
                <a:srgbClr val="73520F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BH" sz="2600" b="1" dirty="0">
                <a:solidFill>
                  <a:srgbClr val="73520F"/>
                </a:solidFill>
                <a:latin typeface="Sakkal Majalla" pitchFamily="2" charset="-78"/>
                <a:cs typeface="Sakkal Majalla" pitchFamily="2" charset="-78"/>
              </a:rPr>
              <a:t>و إعادة تجميع المئات تتم بالطريقة نفسها.</a:t>
            </a:r>
          </a:p>
        </p:txBody>
      </p:sp>
      <p:sp>
        <p:nvSpPr>
          <p:cNvPr id="8" name="Rectangle 7"/>
          <p:cNvSpPr/>
          <p:nvPr/>
        </p:nvSpPr>
        <p:spPr>
          <a:xfrm>
            <a:off x="2587270" y="600501"/>
            <a:ext cx="7116290" cy="3307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2" name="Flowchart: Card 91"/>
          <p:cNvSpPr/>
          <p:nvPr/>
        </p:nvSpPr>
        <p:spPr>
          <a:xfrm>
            <a:off x="2843633" y="1023098"/>
            <a:ext cx="3015174" cy="880585"/>
          </a:xfrm>
          <a:prstGeom prst="flowChartPunchedCard">
            <a:avLst/>
          </a:prstGeom>
          <a:solidFill>
            <a:srgbClr val="FAEFD8"/>
          </a:solidFill>
          <a:ln>
            <a:solidFill>
              <a:srgbClr val="AD7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600" b="1" dirty="0">
                <a:solidFill>
                  <a:srgbClr val="73520F"/>
                </a:solidFill>
                <a:latin typeface="Sakkal Majalla" pitchFamily="2" charset="-78"/>
                <a:cs typeface="Sakkal Majalla" pitchFamily="2" charset="-78"/>
              </a:rPr>
              <a:t>لمعرفة ذلك، أجد ناتج طرح  </a:t>
            </a:r>
            <a:endParaRPr lang="ar-SA" sz="2600" b="1" dirty="0">
              <a:solidFill>
                <a:srgbClr val="73520F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BH" sz="2600" b="1" dirty="0">
                <a:solidFill>
                  <a:srgbClr val="73520F"/>
                </a:solidFill>
                <a:latin typeface="Sakkal Majalla" pitchFamily="2" charset="-78"/>
                <a:cs typeface="Sakkal Majalla" pitchFamily="2" charset="-78"/>
              </a:rPr>
              <a:t>5 6 2  -  9 7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256535" y="1999736"/>
            <a:ext cx="4666981" cy="2113124"/>
            <a:chOff x="7256535" y="1999736"/>
            <a:chExt cx="4666981" cy="2113124"/>
          </a:xfrm>
        </p:grpSpPr>
        <p:sp>
          <p:nvSpPr>
            <p:cNvPr id="94" name="Rectangle 93"/>
            <p:cNvSpPr/>
            <p:nvPr/>
          </p:nvSpPr>
          <p:spPr>
            <a:xfrm>
              <a:off x="7327695" y="1999736"/>
              <a:ext cx="4595821" cy="2113124"/>
            </a:xfrm>
            <a:prstGeom prst="rect">
              <a:avLst/>
            </a:prstGeom>
            <a:solidFill>
              <a:srgbClr val="F6EAEA"/>
            </a:solidFill>
            <a:ln>
              <a:solidFill>
                <a:srgbClr val="953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BH" sz="2600" b="1" dirty="0">
                  <a:solidFill>
                    <a:srgbClr val="002060"/>
                  </a:solidFill>
                  <a:latin typeface="Sakkal Majalla" pitchFamily="2" charset="-78"/>
                  <a:cs typeface="Sakkal Majalla" pitchFamily="2" charset="-78"/>
                </a:rPr>
                <a:t>الخطوة  1: </a:t>
              </a:r>
              <a:r>
                <a:rPr lang="ar-BH" sz="2600" b="1" dirty="0">
                  <a:solidFill>
                    <a:srgbClr val="652929"/>
                  </a:solidFill>
                  <a:latin typeface="Sakkal Majalla" pitchFamily="2" charset="-78"/>
                  <a:cs typeface="Sakkal Majalla" pitchFamily="2" charset="-78"/>
                </a:rPr>
                <a:t>أطرح الاحاد</a:t>
              </a:r>
            </a:p>
            <a:p>
              <a:pPr algn="ctr"/>
              <a:endParaRPr lang="ar-BH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endParaRPr lang="ar-BH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endParaRPr lang="ar-BH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endParaRPr lang="ar-BH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endParaRPr lang="ar-BH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endParaRPr lang="ar-BH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327695" y="3637342"/>
              <a:ext cx="291258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2000" b="1" dirty="0">
                  <a:solidFill>
                    <a:srgbClr val="652929"/>
                  </a:solidFill>
                  <a:latin typeface="Sakkal Majalla" pitchFamily="2" charset="-78"/>
                  <a:cs typeface="Sakkal Majalla" pitchFamily="2" charset="-78"/>
                </a:rPr>
                <a:t>أطرح: 15</a:t>
              </a:r>
              <a:r>
                <a:rPr lang="ar-SA" sz="2000" b="1" dirty="0">
                  <a:solidFill>
                    <a:srgbClr val="652929"/>
                  </a:solidFill>
                  <a:latin typeface="Sakkal Majalla" pitchFamily="2" charset="-78"/>
                  <a:cs typeface="Sakkal Majalla" pitchFamily="2" charset="-78"/>
                </a:rPr>
                <a:t>آ</a:t>
              </a:r>
              <a:r>
                <a:rPr lang="ar-BH" sz="2000" b="1" dirty="0">
                  <a:solidFill>
                    <a:srgbClr val="652929"/>
                  </a:solidFill>
                  <a:latin typeface="Sakkal Majalla" pitchFamily="2" charset="-78"/>
                  <a:cs typeface="Sakkal Majalla" pitchFamily="2" charset="-78"/>
                </a:rPr>
                <a:t>حاد  -   9 </a:t>
              </a:r>
              <a:r>
                <a:rPr lang="ar-SA" sz="2000" b="1" dirty="0">
                  <a:solidFill>
                    <a:srgbClr val="652929"/>
                  </a:solidFill>
                  <a:latin typeface="Sakkal Majalla" pitchFamily="2" charset="-78"/>
                  <a:cs typeface="Sakkal Majalla" pitchFamily="2" charset="-78"/>
                </a:rPr>
                <a:t>آ</a:t>
              </a:r>
              <a:r>
                <a:rPr lang="ar-BH" sz="2000" b="1" dirty="0">
                  <a:solidFill>
                    <a:srgbClr val="652929"/>
                  </a:solidFill>
                  <a:latin typeface="Sakkal Majalla" pitchFamily="2" charset="-78"/>
                  <a:cs typeface="Sakkal Majalla" pitchFamily="2" charset="-78"/>
                </a:rPr>
                <a:t>حاد  = 6 </a:t>
              </a:r>
              <a:r>
                <a:rPr lang="ar-SA" sz="2000" b="1" dirty="0">
                  <a:solidFill>
                    <a:srgbClr val="652929"/>
                  </a:solidFill>
                  <a:latin typeface="Sakkal Majalla" pitchFamily="2" charset="-78"/>
                  <a:cs typeface="Sakkal Majalla" pitchFamily="2" charset="-78"/>
                </a:rPr>
                <a:t>آ</a:t>
              </a:r>
              <a:r>
                <a:rPr lang="ar-BH" sz="2000" b="1" dirty="0">
                  <a:solidFill>
                    <a:srgbClr val="652929"/>
                  </a:solidFill>
                  <a:latin typeface="Sakkal Majalla" pitchFamily="2" charset="-78"/>
                  <a:cs typeface="Sakkal Majalla" pitchFamily="2" charset="-78"/>
                </a:rPr>
                <a:t>حاد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256535" y="2723510"/>
              <a:ext cx="347263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b="1" dirty="0">
                  <a:solidFill>
                    <a:srgbClr val="652929"/>
                  </a:solidFill>
                  <a:latin typeface="Sakkal Majalla" pitchFamily="2" charset="-78"/>
                  <a:cs typeface="Sakkal Majalla" pitchFamily="2" charset="-78"/>
                </a:rPr>
                <a:t>لا أستطيع ان أطرح 9 </a:t>
              </a:r>
              <a:r>
                <a:rPr lang="ar-SA" b="1" dirty="0">
                  <a:solidFill>
                    <a:srgbClr val="652929"/>
                  </a:solidFill>
                  <a:latin typeface="Sakkal Majalla" pitchFamily="2" charset="-78"/>
                  <a:cs typeface="Sakkal Majalla" pitchFamily="2" charset="-78"/>
                </a:rPr>
                <a:t>آ</a:t>
              </a:r>
              <a:r>
                <a:rPr lang="ar-BH" b="1" dirty="0">
                  <a:solidFill>
                    <a:srgbClr val="652929"/>
                  </a:solidFill>
                  <a:latin typeface="Sakkal Majalla" pitchFamily="2" charset="-78"/>
                  <a:cs typeface="Sakkal Majalla" pitchFamily="2" charset="-78"/>
                </a:rPr>
                <a:t>حاد من 5 </a:t>
              </a:r>
              <a:r>
                <a:rPr lang="ar-SA" b="1" dirty="0">
                  <a:solidFill>
                    <a:srgbClr val="652929"/>
                  </a:solidFill>
                  <a:latin typeface="Sakkal Majalla" pitchFamily="2" charset="-78"/>
                  <a:cs typeface="Sakkal Majalla" pitchFamily="2" charset="-78"/>
                </a:rPr>
                <a:t>آ</a:t>
              </a:r>
              <a:r>
                <a:rPr lang="ar-BH" b="1" dirty="0">
                  <a:solidFill>
                    <a:srgbClr val="652929"/>
                  </a:solidFill>
                  <a:latin typeface="Sakkal Majalla" pitchFamily="2" charset="-78"/>
                  <a:cs typeface="Sakkal Majalla" pitchFamily="2" charset="-78"/>
                </a:rPr>
                <a:t>حاد </a:t>
              </a:r>
              <a:endParaRPr lang="ar-SA" b="1" dirty="0">
                <a:solidFill>
                  <a:srgbClr val="652929"/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r>
                <a:rPr lang="ar-BH" b="1" dirty="0">
                  <a:solidFill>
                    <a:srgbClr val="652929"/>
                  </a:solidFill>
                  <a:latin typeface="Sakkal Majalla" pitchFamily="2" charset="-78"/>
                  <a:cs typeface="Sakkal Majalla" pitchFamily="2" charset="-78"/>
                </a:rPr>
                <a:t>أعيد تجميع  1 عشرات إلى 10 </a:t>
              </a:r>
              <a:r>
                <a:rPr lang="ar-SA" b="1" dirty="0">
                  <a:solidFill>
                    <a:srgbClr val="652929"/>
                  </a:solidFill>
                  <a:latin typeface="Sakkal Majalla" pitchFamily="2" charset="-78"/>
                  <a:cs typeface="Sakkal Majalla" pitchFamily="2" charset="-78"/>
                </a:rPr>
                <a:t>آ</a:t>
              </a:r>
              <a:r>
                <a:rPr lang="ar-BH" b="1" dirty="0">
                  <a:solidFill>
                    <a:srgbClr val="652929"/>
                  </a:solidFill>
                  <a:latin typeface="Sakkal Majalla" pitchFamily="2" charset="-78"/>
                  <a:cs typeface="Sakkal Majalla" pitchFamily="2" charset="-78"/>
                </a:rPr>
                <a:t>حاد، فيصبح عدد ا</a:t>
              </a:r>
              <a:r>
                <a:rPr lang="ar-SA" b="1" dirty="0">
                  <a:solidFill>
                    <a:srgbClr val="652929"/>
                  </a:solidFill>
                  <a:latin typeface="Sakkal Majalla" pitchFamily="2" charset="-78"/>
                  <a:cs typeface="Sakkal Majalla" pitchFamily="2" charset="-78"/>
                </a:rPr>
                <a:t>لآ</a:t>
              </a:r>
              <a:r>
                <a:rPr lang="ar-BH" b="1" dirty="0">
                  <a:solidFill>
                    <a:srgbClr val="652929"/>
                  </a:solidFill>
                  <a:latin typeface="Sakkal Majalla" pitchFamily="2" charset="-78"/>
                  <a:cs typeface="Sakkal Majalla" pitchFamily="2" charset="-78"/>
                </a:rPr>
                <a:t>حاد: 5 </a:t>
              </a:r>
              <a:r>
                <a:rPr lang="ar-SA" b="1" dirty="0">
                  <a:solidFill>
                    <a:srgbClr val="652929"/>
                  </a:solidFill>
                  <a:latin typeface="Sakkal Majalla" pitchFamily="2" charset="-78"/>
                  <a:cs typeface="Sakkal Majalla" pitchFamily="2" charset="-78"/>
                </a:rPr>
                <a:t>آ</a:t>
              </a:r>
              <a:r>
                <a:rPr lang="ar-BH" b="1" dirty="0">
                  <a:solidFill>
                    <a:srgbClr val="652929"/>
                  </a:solidFill>
                  <a:latin typeface="Sakkal Majalla" pitchFamily="2" charset="-78"/>
                  <a:cs typeface="Sakkal Majalla" pitchFamily="2" charset="-78"/>
                </a:rPr>
                <a:t>حاد + 10 </a:t>
              </a:r>
              <a:r>
                <a:rPr lang="ar-SA" b="1" dirty="0">
                  <a:solidFill>
                    <a:srgbClr val="652929"/>
                  </a:solidFill>
                  <a:latin typeface="Sakkal Majalla" pitchFamily="2" charset="-78"/>
                  <a:cs typeface="Sakkal Majalla" pitchFamily="2" charset="-78"/>
                </a:rPr>
                <a:t>آ</a:t>
              </a:r>
              <a:r>
                <a:rPr lang="ar-BH" b="1" dirty="0">
                  <a:solidFill>
                    <a:srgbClr val="652929"/>
                  </a:solidFill>
                  <a:latin typeface="Sakkal Majalla" pitchFamily="2" charset="-78"/>
                  <a:cs typeface="Sakkal Majalla" pitchFamily="2" charset="-78"/>
                </a:rPr>
                <a:t>حاد = 15 </a:t>
              </a:r>
              <a:r>
                <a:rPr lang="ar-SA" b="1" dirty="0">
                  <a:solidFill>
                    <a:srgbClr val="652929"/>
                  </a:solidFill>
                  <a:latin typeface="Sakkal Majalla" pitchFamily="2" charset="-78"/>
                  <a:cs typeface="Sakkal Majalla" pitchFamily="2" charset="-78"/>
                </a:rPr>
                <a:t>آ</a:t>
              </a:r>
              <a:r>
                <a:rPr lang="ar-BH" b="1" dirty="0">
                  <a:solidFill>
                    <a:srgbClr val="652929"/>
                  </a:solidFill>
                  <a:latin typeface="Sakkal Majalla" pitchFamily="2" charset="-78"/>
                  <a:cs typeface="Sakkal Majalla" pitchFamily="2" charset="-78"/>
                </a:rPr>
                <a:t>حاد</a:t>
              </a:r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10541867" y="2631962"/>
              <a:ext cx="1340801" cy="954107"/>
              <a:chOff x="10359057" y="2978101"/>
              <a:chExt cx="1340801" cy="954107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>
                <a:off x="10359057" y="3848342"/>
                <a:ext cx="1340801" cy="0"/>
              </a:xfrm>
              <a:prstGeom prst="line">
                <a:avLst/>
              </a:prstGeom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ctangle 102"/>
              <p:cNvSpPr/>
              <p:nvPr/>
            </p:nvSpPr>
            <p:spPr>
              <a:xfrm>
                <a:off x="10359057" y="2978101"/>
                <a:ext cx="1259625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ar-BH" sz="2800" b="1" dirty="0">
                    <a:ln w="18415" cmpd="sng">
                      <a:noFill/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       </a:t>
                </a:r>
                <a:r>
                  <a:rPr lang="ar-BH" sz="2800" b="1" dirty="0">
                    <a:ln w="18415" cmpd="sng">
                      <a:noFill/>
                      <a:prstDash val="solid"/>
                    </a:ln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5</a:t>
                </a:r>
                <a:r>
                  <a:rPr lang="ar-BH" sz="2800" b="1" dirty="0">
                    <a:ln w="18415" cmpd="sng">
                      <a:noFill/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  6  2</a:t>
                </a:r>
              </a:p>
              <a:p>
                <a:pPr algn="ctr"/>
                <a:r>
                  <a:rPr lang="ar-BH" sz="2800" b="1" dirty="0">
                    <a:ln w="18415" cmpd="sng">
                      <a:noFill/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- 9  7</a:t>
                </a: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2395183" y="1990963"/>
            <a:ext cx="4714144" cy="2113124"/>
            <a:chOff x="2395183" y="1990963"/>
            <a:chExt cx="4714144" cy="2113124"/>
          </a:xfrm>
        </p:grpSpPr>
        <p:sp>
          <p:nvSpPr>
            <p:cNvPr id="121" name="Rectangle 120"/>
            <p:cNvSpPr/>
            <p:nvPr/>
          </p:nvSpPr>
          <p:spPr>
            <a:xfrm>
              <a:off x="2513506" y="1990963"/>
              <a:ext cx="4595821" cy="2113124"/>
            </a:xfrm>
            <a:prstGeom prst="rect">
              <a:avLst/>
            </a:prstGeom>
            <a:solidFill>
              <a:srgbClr val="F6EAEA"/>
            </a:solidFill>
            <a:ln>
              <a:solidFill>
                <a:srgbClr val="953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BH" sz="2600" b="1" dirty="0">
                  <a:solidFill>
                    <a:srgbClr val="002060"/>
                  </a:solidFill>
                  <a:latin typeface="Sakkal Majalla" pitchFamily="2" charset="-78"/>
                  <a:cs typeface="Sakkal Majalla" pitchFamily="2" charset="-78"/>
                </a:rPr>
                <a:t>الخطوة  2: </a:t>
              </a:r>
              <a:r>
                <a:rPr lang="ar-BH" sz="2600" b="1" dirty="0">
                  <a:solidFill>
                    <a:srgbClr val="652929"/>
                  </a:solidFill>
                  <a:latin typeface="Sakkal Majalla" pitchFamily="2" charset="-78"/>
                  <a:cs typeface="Sakkal Majalla" pitchFamily="2" charset="-78"/>
                </a:rPr>
                <a:t>أطرح العشرات</a:t>
              </a:r>
            </a:p>
            <a:p>
              <a:pPr algn="ctr"/>
              <a:endParaRPr lang="ar-BH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endParaRPr lang="ar-BH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endParaRPr lang="ar-BH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endParaRPr lang="ar-BH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endParaRPr lang="ar-BH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endParaRPr lang="ar-BH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395183" y="3656888"/>
              <a:ext cx="369029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2000" b="1" dirty="0">
                  <a:solidFill>
                    <a:srgbClr val="652929"/>
                  </a:solidFill>
                  <a:latin typeface="Sakkal Majalla" pitchFamily="2" charset="-78"/>
                  <a:cs typeface="Sakkal Majalla" pitchFamily="2" charset="-78"/>
                </a:rPr>
                <a:t>أطرح : 15عشرات  -   7 عشرات  = 8 عشرات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451890" y="2764953"/>
              <a:ext cx="347263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b="1" dirty="0">
                  <a:solidFill>
                    <a:srgbClr val="652929"/>
                  </a:solidFill>
                  <a:latin typeface="Sakkal Majalla" pitchFamily="2" charset="-78"/>
                  <a:cs typeface="Sakkal Majalla" pitchFamily="2" charset="-78"/>
                </a:rPr>
                <a:t>لا أستطيع ان أطرح 7 عشرات من 5 عشرات</a:t>
              </a:r>
              <a:endParaRPr lang="ar-SA" b="1" dirty="0">
                <a:solidFill>
                  <a:srgbClr val="652929"/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r>
                <a:rPr lang="ar-BH" b="1" dirty="0">
                  <a:solidFill>
                    <a:srgbClr val="652929"/>
                  </a:solidFill>
                  <a:latin typeface="Sakkal Majalla" pitchFamily="2" charset="-78"/>
                  <a:cs typeface="Sakkal Majalla" pitchFamily="2" charset="-78"/>
                </a:rPr>
                <a:t>أعيد تجميع  1 مئة إلى 10 عشرات، فيصبح عدد العشرات: 5 عشرات + 10 عشرات = 15 </a:t>
              </a:r>
              <a:r>
                <a:rPr lang="ar-SA" b="1" dirty="0">
                  <a:solidFill>
                    <a:srgbClr val="652929"/>
                  </a:solidFill>
                  <a:latin typeface="Sakkal Majalla" pitchFamily="2" charset="-78"/>
                  <a:cs typeface="Sakkal Majalla" pitchFamily="2" charset="-78"/>
                </a:rPr>
                <a:t>عشرات</a:t>
              </a:r>
              <a:endParaRPr lang="ar-BH" b="1" dirty="0">
                <a:solidFill>
                  <a:srgbClr val="652929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719098" y="2588145"/>
              <a:ext cx="1340801" cy="1459607"/>
              <a:chOff x="5768526" y="2785127"/>
              <a:chExt cx="1340801" cy="1459607"/>
            </a:xfrm>
          </p:grpSpPr>
          <p:grpSp>
            <p:nvGrpSpPr>
              <p:cNvPr id="125" name="Group 124"/>
              <p:cNvGrpSpPr/>
              <p:nvPr/>
            </p:nvGrpSpPr>
            <p:grpSpPr>
              <a:xfrm>
                <a:off x="5768526" y="2899763"/>
                <a:ext cx="1340801" cy="1344971"/>
                <a:chOff x="10359057" y="2978101"/>
                <a:chExt cx="1340801" cy="1344971"/>
              </a:xfrm>
            </p:grpSpPr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10359057" y="3848342"/>
                  <a:ext cx="1340801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7" name="Rectangle 126"/>
                <p:cNvSpPr/>
                <p:nvPr/>
              </p:nvSpPr>
              <p:spPr>
                <a:xfrm>
                  <a:off x="10359057" y="2978101"/>
                  <a:ext cx="1259625" cy="95410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BH" sz="2800" b="1" dirty="0">
                      <a:ln w="18415" cmpd="sng">
                        <a:noFill/>
                        <a:prstDash val="solid"/>
                      </a:ln>
                      <a:solidFill>
                        <a:schemeClr val="accent1">
                          <a:lumMod val="50000"/>
                        </a:schemeClr>
                      </a:solidFill>
                      <a:latin typeface="Sakkal Majalla" pitchFamily="2" charset="-78"/>
                      <a:cs typeface="Sakkal Majalla" pitchFamily="2" charset="-78"/>
                    </a:rPr>
                    <a:t>       5  </a:t>
                  </a:r>
                  <a:r>
                    <a:rPr lang="ar-BH" sz="2800" b="1" dirty="0">
                      <a:ln w="18415" cmpd="sng">
                        <a:noFill/>
                        <a:prstDash val="solid"/>
                      </a:ln>
                      <a:solidFill>
                        <a:srgbClr val="FF0000"/>
                      </a:solidFill>
                      <a:latin typeface="Sakkal Majalla" pitchFamily="2" charset="-78"/>
                      <a:cs typeface="Sakkal Majalla" pitchFamily="2" charset="-78"/>
                    </a:rPr>
                    <a:t>6</a:t>
                  </a:r>
                  <a:r>
                    <a:rPr lang="ar-BH" sz="2800" b="1" dirty="0">
                      <a:ln w="18415" cmpd="sng">
                        <a:noFill/>
                        <a:prstDash val="solid"/>
                      </a:ln>
                      <a:solidFill>
                        <a:schemeClr val="accent1">
                          <a:lumMod val="50000"/>
                        </a:schemeClr>
                      </a:solidFill>
                      <a:latin typeface="Sakkal Majalla" pitchFamily="2" charset="-78"/>
                      <a:cs typeface="Sakkal Majalla" pitchFamily="2" charset="-78"/>
                    </a:rPr>
                    <a:t>  </a:t>
                  </a:r>
                  <a:r>
                    <a:rPr lang="ar-BH" sz="2800" b="1" dirty="0">
                      <a:ln w="18415" cmpd="sng">
                        <a:noFill/>
                        <a:prstDash val="solid"/>
                      </a:ln>
                      <a:solidFill>
                        <a:srgbClr val="00B050"/>
                      </a:solidFill>
                      <a:latin typeface="Sakkal Majalla" pitchFamily="2" charset="-78"/>
                      <a:cs typeface="Sakkal Majalla" pitchFamily="2" charset="-78"/>
                    </a:rPr>
                    <a:t>2</a:t>
                  </a:r>
                </a:p>
                <a:p>
                  <a:pPr algn="ctr"/>
                  <a:r>
                    <a:rPr lang="ar-BH" sz="2800" b="1" dirty="0">
                      <a:ln w="18415" cmpd="sng">
                        <a:noFill/>
                        <a:prstDash val="solid"/>
                      </a:ln>
                      <a:solidFill>
                        <a:schemeClr val="accent1">
                          <a:lumMod val="50000"/>
                        </a:schemeClr>
                      </a:solidFill>
                      <a:latin typeface="Sakkal Majalla" pitchFamily="2" charset="-78"/>
                      <a:cs typeface="Sakkal Majalla" pitchFamily="2" charset="-78"/>
                    </a:rPr>
                    <a:t>- 9  </a:t>
                  </a:r>
                  <a:r>
                    <a:rPr lang="ar-BH" sz="2800" b="1" dirty="0">
                      <a:ln w="18415" cmpd="sng">
                        <a:noFill/>
                        <a:prstDash val="solid"/>
                      </a:ln>
                      <a:solidFill>
                        <a:srgbClr val="FF0000"/>
                      </a:solidFill>
                      <a:latin typeface="Sakkal Majalla" pitchFamily="2" charset="-78"/>
                      <a:cs typeface="Sakkal Majalla" pitchFamily="2" charset="-78"/>
                    </a:rPr>
                    <a:t>7</a:t>
                  </a:r>
                </a:p>
              </p:txBody>
            </p:sp>
            <p:sp>
              <p:nvSpPr>
                <p:cNvPr id="128" name="Rectangle 127"/>
                <p:cNvSpPr/>
                <p:nvPr/>
              </p:nvSpPr>
              <p:spPr>
                <a:xfrm>
                  <a:off x="10914094" y="3799852"/>
                  <a:ext cx="33695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ar-BH" sz="2800" b="1" dirty="0">
                      <a:ln w="18415" cmpd="sng">
                        <a:noFill/>
                        <a:prstDash val="solid"/>
                      </a:ln>
                      <a:solidFill>
                        <a:schemeClr val="accent1">
                          <a:lumMod val="50000"/>
                        </a:schemeClr>
                      </a:solidFill>
                      <a:latin typeface="Sakkal Majalla" pitchFamily="2" charset="-78"/>
                      <a:cs typeface="Sakkal Majalla" pitchFamily="2" charset="-78"/>
                    </a:rPr>
                    <a:t>6</a:t>
                  </a:r>
                  <a:endParaRPr lang="ar-BH" sz="2800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31" name="Straight Connector 130"/>
              <p:cNvCxnSpPr>
                <a:cxnSpLocks/>
              </p:cNvCxnSpPr>
              <p:nvPr/>
            </p:nvCxnSpPr>
            <p:spPr>
              <a:xfrm flipH="1">
                <a:off x="6400842" y="3020856"/>
                <a:ext cx="137217" cy="197749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>
                <a:cxnSpLocks/>
              </p:cNvCxnSpPr>
              <p:nvPr/>
            </p:nvCxnSpPr>
            <p:spPr>
              <a:xfrm flipH="1">
                <a:off x="6142082" y="3000801"/>
                <a:ext cx="137217" cy="197749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33" name="Rectangle 132"/>
              <p:cNvSpPr/>
              <p:nvPr/>
            </p:nvSpPr>
            <p:spPr>
              <a:xfrm>
                <a:off x="6276230" y="2785127"/>
                <a:ext cx="35779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BH" sz="1600" b="1" dirty="0">
                    <a:ln w="18415" cmpd="sng">
                      <a:noFill/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15</a:t>
                </a:r>
                <a:endParaRPr lang="ar-BH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6067518" y="2785127"/>
                <a:ext cx="27122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BH" sz="1600" b="1" dirty="0">
                    <a:ln w="18415" cmpd="sng">
                      <a:noFill/>
                      <a:prstDash val="solid"/>
                    </a:ln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5</a:t>
                </a:r>
                <a:endParaRPr lang="ar-BH" sz="16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7332859" y="4244734"/>
            <a:ext cx="4595821" cy="2161614"/>
            <a:chOff x="4934247" y="4244734"/>
            <a:chExt cx="4595821" cy="2161614"/>
          </a:xfrm>
        </p:grpSpPr>
        <p:sp>
          <p:nvSpPr>
            <p:cNvPr id="123" name="Rectangle 122"/>
            <p:cNvSpPr/>
            <p:nvPr/>
          </p:nvSpPr>
          <p:spPr>
            <a:xfrm>
              <a:off x="4934247" y="4244734"/>
              <a:ext cx="4595821" cy="2113124"/>
            </a:xfrm>
            <a:prstGeom prst="rect">
              <a:avLst/>
            </a:prstGeom>
            <a:solidFill>
              <a:srgbClr val="F6EAEA"/>
            </a:solidFill>
            <a:ln>
              <a:solidFill>
                <a:srgbClr val="953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BH" sz="2600" b="1" dirty="0">
                  <a:solidFill>
                    <a:srgbClr val="002060"/>
                  </a:solidFill>
                  <a:latin typeface="Sakkal Majalla" pitchFamily="2" charset="-78"/>
                  <a:cs typeface="Sakkal Majalla" pitchFamily="2" charset="-78"/>
                </a:rPr>
                <a:t>الخطوة  3: </a:t>
              </a:r>
              <a:r>
                <a:rPr lang="ar-BH" sz="2600" b="1" dirty="0">
                  <a:solidFill>
                    <a:srgbClr val="652929"/>
                  </a:solidFill>
                  <a:latin typeface="Sakkal Majalla" pitchFamily="2" charset="-78"/>
                  <a:cs typeface="Sakkal Majalla" pitchFamily="2" charset="-78"/>
                </a:rPr>
                <a:t>أطرح المئات</a:t>
              </a:r>
            </a:p>
            <a:p>
              <a:pPr algn="ctr"/>
              <a:endParaRPr lang="ar-BH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endParaRPr lang="ar-BH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endParaRPr lang="ar-BH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endParaRPr lang="ar-BH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endParaRPr lang="ar-BH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endParaRPr lang="ar-BH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8113586" y="5012887"/>
              <a:ext cx="1340801" cy="1393461"/>
              <a:chOff x="10359057" y="2978101"/>
              <a:chExt cx="1340801" cy="1393461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10359057" y="3848342"/>
                <a:ext cx="1340801" cy="0"/>
              </a:xfrm>
              <a:prstGeom prst="line">
                <a:avLst/>
              </a:prstGeom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tangle 56"/>
              <p:cNvSpPr/>
              <p:nvPr/>
            </p:nvSpPr>
            <p:spPr>
              <a:xfrm>
                <a:off x="10359057" y="2978101"/>
                <a:ext cx="1259625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ar-BH" sz="2800" b="1" dirty="0">
                    <a:ln w="18415" cmpd="sng">
                      <a:noFill/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       5  6  </a:t>
                </a:r>
                <a:r>
                  <a:rPr lang="ar-BH" sz="2800" b="1" dirty="0">
                    <a:ln w="18415" cmpd="sng">
                      <a:noFill/>
                      <a:prstDash val="solid"/>
                    </a:ln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2</a:t>
                </a:r>
              </a:p>
              <a:p>
                <a:pPr algn="ctr"/>
                <a:r>
                  <a:rPr lang="ar-BH" sz="2800" b="1" dirty="0">
                    <a:ln w="18415" cmpd="sng">
                      <a:noFill/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- 9  7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0546355" y="3848342"/>
                <a:ext cx="8595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BH" sz="2800" b="1" dirty="0">
                    <a:ln w="18415" cmpd="sng">
                      <a:noFill/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6  8</a:t>
                </a:r>
                <a:r>
                  <a:rPr lang="ar-BH" sz="2800" b="1" dirty="0">
                    <a:ln w="18415" cmpd="sng">
                      <a:noFill/>
                      <a:prstDash val="solid"/>
                    </a:ln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  1</a:t>
                </a:r>
                <a:endParaRPr lang="ar-BH" sz="28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48" name="Straight Connector 47"/>
            <p:cNvCxnSpPr>
              <a:cxnSpLocks/>
            </p:cNvCxnSpPr>
            <p:nvPr/>
          </p:nvCxnSpPr>
          <p:spPr>
            <a:xfrm flipH="1">
              <a:off x="8767646" y="5122471"/>
              <a:ext cx="137217" cy="197749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cxnSpLocks/>
            </p:cNvCxnSpPr>
            <p:nvPr/>
          </p:nvCxnSpPr>
          <p:spPr>
            <a:xfrm flipH="1">
              <a:off x="8512780" y="5122471"/>
              <a:ext cx="137217" cy="197749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8621290" y="4898251"/>
              <a:ext cx="35779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1600" b="1" dirty="0">
                  <a:ln w="18415" cmpd="sng">
                    <a:noFill/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15</a:t>
              </a:r>
              <a:endParaRPr lang="ar-BH" sz="1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412578" y="4898251"/>
              <a:ext cx="2712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1600" b="1" dirty="0">
                  <a:ln w="18415" cmpd="sng">
                    <a:noFill/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5</a:t>
              </a:r>
              <a:endParaRPr lang="ar-BH" sz="1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52" name="Straight Connector 51"/>
            <p:cNvCxnSpPr>
              <a:cxnSpLocks/>
            </p:cNvCxnSpPr>
            <p:nvPr/>
          </p:nvCxnSpPr>
          <p:spPr>
            <a:xfrm flipH="1">
              <a:off x="8257914" y="5122471"/>
              <a:ext cx="137217" cy="197749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8183395" y="4898251"/>
              <a:ext cx="2712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1600" b="1" dirty="0">
                  <a:ln w="18415" cmpd="sng">
                    <a:noFill/>
                    <a:prstDash val="solid"/>
                  </a:ln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1</a:t>
              </a:r>
              <a:endParaRPr lang="ar-BH" sz="1600" dirty="0">
                <a:solidFill>
                  <a:srgbClr val="FF0000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376855" y="4715590"/>
              <a:ext cx="35779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1600" b="1" dirty="0">
                  <a:ln w="18415" cmpd="sng">
                    <a:noFill/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15</a:t>
              </a:r>
              <a:endParaRPr lang="ar-BH" sz="1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55" name="Straight Connector 54"/>
            <p:cNvCxnSpPr>
              <a:cxnSpLocks/>
            </p:cNvCxnSpPr>
            <p:nvPr/>
          </p:nvCxnSpPr>
          <p:spPr>
            <a:xfrm flipH="1">
              <a:off x="8492452" y="5008041"/>
              <a:ext cx="108000" cy="108000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5097173" y="5298734"/>
              <a:ext cx="30862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2400" b="1" dirty="0">
                  <a:solidFill>
                    <a:srgbClr val="652929"/>
                  </a:solidFill>
                  <a:latin typeface="Sakkal Majalla" pitchFamily="2" charset="-78"/>
                  <a:cs typeface="Sakkal Majalla" pitchFamily="2" charset="-78"/>
                </a:rPr>
                <a:t>أطرح : 1مئة  -   0 مئة  = 1 مئة</a:t>
              </a:r>
            </a:p>
          </p:txBody>
        </p:sp>
      </p:grpSp>
      <p:sp>
        <p:nvSpPr>
          <p:cNvPr id="10" name="Snip Diagonal Corner Rectangle 9"/>
          <p:cNvSpPr/>
          <p:nvPr/>
        </p:nvSpPr>
        <p:spPr>
          <a:xfrm>
            <a:off x="2587269" y="4452730"/>
            <a:ext cx="4472629" cy="1692008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BH" sz="3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إذن،</a:t>
            </a:r>
          </a:p>
          <a:p>
            <a:r>
              <a:rPr lang="ar-BH" sz="3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 5 6 2   -   9 7   =   6 8 1 ورقة</a:t>
            </a:r>
          </a:p>
        </p:txBody>
      </p:sp>
      <p:pic>
        <p:nvPicPr>
          <p:cNvPr id="65" name="Picture 64" descr="C:\Users\SAKEEN~1\AppData\Local\Temp\Rar$DIa20840.10391\hello.png">
            <a:extLst>
              <a:ext uri="{FF2B5EF4-FFF2-40B4-BE49-F238E27FC236}">
                <a16:creationId xmlns:a16="http://schemas.microsoft.com/office/drawing/2014/main" xmlns="" id="{29013EF4-1E50-4532-AF5D-4881C1465E3D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358" t="11512" r="4712" b="13952"/>
          <a:stretch/>
        </p:blipFill>
        <p:spPr bwMode="auto">
          <a:xfrm flipH="1">
            <a:off x="274668" y="2293149"/>
            <a:ext cx="1744852" cy="335491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45702921-24A0-4742-9C14-61E54628FE56}"/>
              </a:ext>
            </a:extLst>
          </p:cNvPr>
          <p:cNvSpPr/>
          <p:nvPr/>
        </p:nvSpPr>
        <p:spPr>
          <a:xfrm>
            <a:off x="11096905" y="3453713"/>
            <a:ext cx="336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8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6</a:t>
            </a:r>
            <a:endParaRPr lang="ar-BH" sz="2800" dirty="0">
              <a:solidFill>
                <a:srgbClr val="FF0000"/>
              </a:solidFill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2A479D36-061C-4F9E-B5C5-C7EEBDBC0AEB}"/>
              </a:ext>
            </a:extLst>
          </p:cNvPr>
          <p:cNvCxnSpPr>
            <a:cxnSpLocks/>
          </p:cNvCxnSpPr>
          <p:nvPr/>
        </p:nvCxnSpPr>
        <p:spPr>
          <a:xfrm flipH="1">
            <a:off x="11183743" y="2764028"/>
            <a:ext cx="137217" cy="197749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090D7EA2-D284-47A5-891D-842ADE1576E3}"/>
              </a:ext>
            </a:extLst>
          </p:cNvPr>
          <p:cNvCxnSpPr>
            <a:cxnSpLocks/>
          </p:cNvCxnSpPr>
          <p:nvPr/>
        </p:nvCxnSpPr>
        <p:spPr>
          <a:xfrm flipH="1">
            <a:off x="10925666" y="2741145"/>
            <a:ext cx="137217" cy="197749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30B06E96-444F-45AD-88B2-4F774C4378E9}"/>
              </a:ext>
            </a:extLst>
          </p:cNvPr>
          <p:cNvSpPr/>
          <p:nvPr/>
        </p:nvSpPr>
        <p:spPr>
          <a:xfrm>
            <a:off x="11049571" y="2500103"/>
            <a:ext cx="3577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16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15</a:t>
            </a:r>
            <a:endParaRPr lang="ar-BH" sz="1600" dirty="0">
              <a:solidFill>
                <a:srgbClr val="FF0000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60D9B761-CDF8-4096-A7C7-D7F996E9ECD6}"/>
              </a:ext>
            </a:extLst>
          </p:cNvPr>
          <p:cNvSpPr/>
          <p:nvPr/>
        </p:nvSpPr>
        <p:spPr>
          <a:xfrm>
            <a:off x="10829846" y="2480556"/>
            <a:ext cx="2712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1600" b="1" dirty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5</a:t>
            </a:r>
            <a:endParaRPr lang="ar-BH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4B405F0D-7A1C-4695-90F0-36E5ACF43BB4}"/>
              </a:ext>
            </a:extLst>
          </p:cNvPr>
          <p:cNvCxnSpPr>
            <a:cxnSpLocks/>
          </p:cNvCxnSpPr>
          <p:nvPr/>
        </p:nvCxnSpPr>
        <p:spPr>
          <a:xfrm flipH="1">
            <a:off x="5837788" y="2803819"/>
            <a:ext cx="137217" cy="197749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93B69F92-57B8-4D66-AD0D-41D1A3740C0C}"/>
              </a:ext>
            </a:extLst>
          </p:cNvPr>
          <p:cNvSpPr/>
          <p:nvPr/>
        </p:nvSpPr>
        <p:spPr>
          <a:xfrm>
            <a:off x="5788907" y="2588145"/>
            <a:ext cx="2712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1600" b="1" dirty="0">
                <a:ln w="18415" cmpd="sng">
                  <a:noFill/>
                  <a:prstDash val="solid"/>
                </a:ln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1</a:t>
            </a:r>
            <a:endParaRPr lang="ar-BH" sz="1600" dirty="0">
              <a:solidFill>
                <a:srgbClr val="00B050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E7BECF0E-42E0-4C29-8668-CAD7698BC78A}"/>
              </a:ext>
            </a:extLst>
          </p:cNvPr>
          <p:cNvSpPr/>
          <p:nvPr/>
        </p:nvSpPr>
        <p:spPr>
          <a:xfrm>
            <a:off x="5982367" y="2405484"/>
            <a:ext cx="3577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16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15</a:t>
            </a:r>
            <a:endParaRPr lang="ar-BH" sz="1600" dirty="0">
              <a:solidFill>
                <a:srgbClr val="FF0000"/>
              </a:solidFill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091103F6-5094-4702-B667-929EAB917677}"/>
              </a:ext>
            </a:extLst>
          </p:cNvPr>
          <p:cNvCxnSpPr>
            <a:cxnSpLocks/>
          </p:cNvCxnSpPr>
          <p:nvPr/>
        </p:nvCxnSpPr>
        <p:spPr>
          <a:xfrm flipH="1">
            <a:off x="6099012" y="2698317"/>
            <a:ext cx="108000" cy="10800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53EFCE1F-5D4A-4797-9E3C-9DB1999BD3D7}"/>
              </a:ext>
            </a:extLst>
          </p:cNvPr>
          <p:cNvSpPr/>
          <p:nvPr/>
        </p:nvSpPr>
        <p:spPr>
          <a:xfrm>
            <a:off x="6003889" y="3523881"/>
            <a:ext cx="336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8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8</a:t>
            </a:r>
            <a:endParaRPr lang="ar-BH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7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9" grpId="0" animBg="1"/>
      <p:bldP spid="8" grpId="0" animBg="1"/>
      <p:bldP spid="92" grpId="0" animBg="1"/>
      <p:bldP spid="10" grpId="0" animBg="1"/>
      <p:bldP spid="61" grpId="0"/>
      <p:bldP spid="64" grpId="0"/>
      <p:bldP spid="66" grpId="0"/>
      <p:bldP spid="76" grpId="0"/>
      <p:bldP spid="77" grpId="0"/>
      <p:bldP spid="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3CB5D951-FB09-458E-8AB0-3EEC28C5D8EA}"/>
              </a:ext>
            </a:extLst>
          </p:cNvPr>
          <p:cNvGrpSpPr/>
          <p:nvPr/>
        </p:nvGrpSpPr>
        <p:grpSpPr>
          <a:xfrm>
            <a:off x="8864043" y="118642"/>
            <a:ext cx="3226296" cy="753008"/>
            <a:chOff x="8022040" y="2587484"/>
            <a:chExt cx="3226296" cy="75300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E9FE553B-06CE-40C4-AB52-E5D1B0864A1B}"/>
                </a:ext>
              </a:extLst>
            </p:cNvPr>
            <p:cNvGrpSpPr/>
            <p:nvPr/>
          </p:nvGrpSpPr>
          <p:grpSpPr>
            <a:xfrm>
              <a:off x="8022040" y="2666489"/>
              <a:ext cx="2859626" cy="591344"/>
              <a:chOff x="4709160" y="5656329"/>
              <a:chExt cx="2859626" cy="591344"/>
            </a:xfrm>
          </p:grpSpPr>
          <p:sp>
            <p:nvSpPr>
              <p:cNvPr id="49" name="Rectangle: Rounded Corners 15">
                <a:extLst>
                  <a:ext uri="{FF2B5EF4-FFF2-40B4-BE49-F238E27FC236}">
                    <a16:creationId xmlns:a16="http://schemas.microsoft.com/office/drawing/2014/main" xmlns="" id="{952120F0-C676-4DD2-A313-2863FD8CABD5}"/>
                  </a:ext>
                </a:extLst>
              </p:cNvPr>
              <p:cNvSpPr/>
              <p:nvPr/>
            </p:nvSpPr>
            <p:spPr>
              <a:xfrm>
                <a:off x="4709160" y="5656329"/>
                <a:ext cx="2859626" cy="591344"/>
              </a:xfrm>
              <a:prstGeom prst="roundRect">
                <a:avLst>
                  <a:gd name="adj" fmla="val 44721"/>
                </a:avLst>
              </a:prstGeom>
              <a:gradFill>
                <a:gsLst>
                  <a:gs pos="59500">
                    <a:srgbClr val="43599D"/>
                  </a:gs>
                  <a:gs pos="45000">
                    <a:srgbClr val="43599D"/>
                  </a:gs>
                  <a:gs pos="83000">
                    <a:srgbClr val="43599D"/>
                  </a:gs>
                  <a:gs pos="100000">
                    <a:srgbClr val="43599D"/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8213E22A-5F9C-45D3-8FD7-A6C2D04ED88C}"/>
                  </a:ext>
                </a:extLst>
              </p:cNvPr>
              <p:cNvSpPr txBox="1"/>
              <p:nvPr/>
            </p:nvSpPr>
            <p:spPr>
              <a:xfrm>
                <a:off x="6526344" y="5739106"/>
                <a:ext cx="607859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2400" dirty="0">
                    <a:ln>
                      <a:solidFill>
                        <a:schemeClr val="bg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a:rPr>
                  <a:t>مثالٌ</a:t>
                </a:r>
                <a:endParaRPr lang="ar-BH" sz="2600" dirty="0">
                  <a:ln>
                    <a:solidFill>
                      <a:schemeClr val="bg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3F633E3F-0EDF-4811-935F-5AF6AA485864}"/>
                  </a:ext>
                </a:extLst>
              </p:cNvPr>
              <p:cNvSpPr txBox="1"/>
              <p:nvPr/>
            </p:nvSpPr>
            <p:spPr>
              <a:xfrm>
                <a:off x="4816444" y="5720433"/>
                <a:ext cx="177375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BH" sz="2400" b="1" dirty="0">
                    <a:ln w="6600">
                      <a:solidFill>
                        <a:srgbClr val="EF860F"/>
                      </a:solidFill>
                      <a:prstDash val="solid"/>
                    </a:ln>
                    <a:solidFill>
                      <a:srgbClr val="F2932A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</a:rPr>
                  <a:t>مِن واقِعِ الحَياةِ </a:t>
                </a:r>
              </a:p>
            </p:txBody>
          </p:sp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E4F7F294-CA54-457C-A996-CB0EA6FA3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92336" y="2587484"/>
              <a:ext cx="756000" cy="753008"/>
            </a:xfrm>
            <a:prstGeom prst="rect">
              <a:avLst/>
            </a:prstGeom>
          </p:spPr>
        </p:pic>
      </p:grpSp>
      <p:grpSp>
        <p:nvGrpSpPr>
          <p:cNvPr id="139" name="Group 4"/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143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9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ة       </a:t>
              </a: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</a:t>
              </a:r>
              <a:r>
                <a:rPr lang="ar-BH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طرح عددين كل منهما مكون من 3 أرقام مع إعادة التجميع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7337201" y="886754"/>
            <a:ext cx="4652682" cy="820270"/>
          </a:xfrm>
          <a:prstGeom prst="roundRect">
            <a:avLst/>
          </a:prstGeom>
          <a:solidFill>
            <a:srgbClr val="F1E5EC"/>
          </a:solidFill>
          <a:ln>
            <a:solidFill>
              <a:srgbClr val="8F4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rgbClr val="663852"/>
                </a:solidFill>
                <a:latin typeface="Sakkal Majalla" pitchFamily="2" charset="-78"/>
                <a:cs typeface="Sakkal Majalla" pitchFamily="2" charset="-78"/>
              </a:rPr>
              <a:t>مع مهند 350 دينارًا. فإذا تبرع لجمعية خيرية بــــــــ 179 دينارًا، فكم دينارًا بقي معه ؟</a:t>
            </a:r>
          </a:p>
        </p:txBody>
      </p:sp>
      <p:pic>
        <p:nvPicPr>
          <p:cNvPr id="152" name="Picture 15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8" t="4598" r="56779" b="55259"/>
          <a:stretch/>
        </p:blipFill>
        <p:spPr>
          <a:xfrm>
            <a:off x="-27296" y="-4190"/>
            <a:ext cx="2635624" cy="2473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oup 4"/>
          <p:cNvGrpSpPr/>
          <p:nvPr/>
        </p:nvGrpSpPr>
        <p:grpSpPr>
          <a:xfrm>
            <a:off x="2395183" y="1995349"/>
            <a:ext cx="4714144" cy="2113124"/>
            <a:chOff x="2395183" y="1995349"/>
            <a:chExt cx="4714144" cy="2113124"/>
          </a:xfrm>
        </p:grpSpPr>
        <p:sp>
          <p:nvSpPr>
            <p:cNvPr id="31" name="Rectangle 30"/>
            <p:cNvSpPr/>
            <p:nvPr/>
          </p:nvSpPr>
          <p:spPr>
            <a:xfrm>
              <a:off x="2513506" y="1995349"/>
              <a:ext cx="4595821" cy="2113124"/>
            </a:xfrm>
            <a:prstGeom prst="rect">
              <a:avLst/>
            </a:prstGeom>
            <a:solidFill>
              <a:srgbClr val="F7D9E5"/>
            </a:solidFill>
            <a:ln>
              <a:solidFill>
                <a:srgbClr val="C32B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BH" sz="2600" b="1" dirty="0">
                  <a:solidFill>
                    <a:srgbClr val="002060"/>
                  </a:solidFill>
                  <a:latin typeface="Sakkal Majalla" pitchFamily="2" charset="-78"/>
                  <a:cs typeface="Sakkal Majalla" pitchFamily="2" charset="-78"/>
                </a:rPr>
                <a:t>الخطوة  2: </a:t>
              </a:r>
              <a:r>
                <a:rPr lang="ar-BH" sz="2600" b="1" dirty="0">
                  <a:solidFill>
                    <a:srgbClr val="652929"/>
                  </a:solidFill>
                  <a:latin typeface="Sakkal Majalla" pitchFamily="2" charset="-78"/>
                  <a:cs typeface="Sakkal Majalla" pitchFamily="2" charset="-78"/>
                </a:rPr>
                <a:t>أطرح العشرات</a:t>
              </a:r>
            </a:p>
            <a:p>
              <a:pPr algn="ctr"/>
              <a:endParaRPr lang="ar-BH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endParaRPr lang="ar-BH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endParaRPr lang="ar-BH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endParaRPr lang="ar-BH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endParaRPr lang="ar-BH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endParaRPr lang="ar-BH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395183" y="3661274"/>
              <a:ext cx="369029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2000" b="1" dirty="0">
                  <a:solidFill>
                    <a:srgbClr val="781A40"/>
                  </a:solidFill>
                  <a:latin typeface="Sakkal Majalla" pitchFamily="2" charset="-78"/>
                  <a:cs typeface="Sakkal Majalla" pitchFamily="2" charset="-78"/>
                </a:rPr>
                <a:t>أطرح : 140دينارًا  -   70 دينارًا  = 70 دينارًا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451890" y="2769339"/>
              <a:ext cx="347263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b="1" dirty="0">
                  <a:solidFill>
                    <a:srgbClr val="781A40"/>
                  </a:solidFill>
                  <a:latin typeface="Sakkal Majalla" pitchFamily="2" charset="-78"/>
                  <a:cs typeface="Sakkal Majalla" pitchFamily="2" charset="-78"/>
                </a:rPr>
                <a:t>لا أستطيع ان أطرح 70 دينارًا من 40 دينارًا</a:t>
              </a:r>
              <a:endParaRPr lang="ar-SA" b="1" dirty="0">
                <a:solidFill>
                  <a:srgbClr val="781A40"/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r>
                <a:rPr lang="ar-BH" b="1" dirty="0">
                  <a:solidFill>
                    <a:srgbClr val="781A40"/>
                  </a:solidFill>
                  <a:latin typeface="Sakkal Majalla" pitchFamily="2" charset="-78"/>
                  <a:cs typeface="Sakkal Majalla" pitchFamily="2" charset="-78"/>
                </a:rPr>
                <a:t>أعيد تجميع  300 دينار إلى 200 دينار</a:t>
              </a:r>
              <a:r>
                <a:rPr lang="ar-SA" b="1" dirty="0">
                  <a:solidFill>
                    <a:srgbClr val="781A40"/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-BH" b="1" dirty="0">
                  <a:solidFill>
                    <a:srgbClr val="781A40"/>
                  </a:solidFill>
                  <a:latin typeface="Sakkal Majalla" pitchFamily="2" charset="-78"/>
                  <a:cs typeface="Sakkal Majalla" pitchFamily="2" charset="-78"/>
                </a:rPr>
                <a:t> + 100 دينار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5719098" y="2707167"/>
              <a:ext cx="1340801" cy="1344971"/>
              <a:chOff x="10359057" y="2978101"/>
              <a:chExt cx="1340801" cy="1344971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10359057" y="3848342"/>
                <a:ext cx="1340801" cy="0"/>
              </a:xfrm>
              <a:prstGeom prst="line">
                <a:avLst/>
              </a:prstGeom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/>
              <p:cNvSpPr/>
              <p:nvPr/>
            </p:nvSpPr>
            <p:spPr>
              <a:xfrm>
                <a:off x="10359057" y="2978101"/>
                <a:ext cx="1259625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ar-BH" sz="2800" b="1" dirty="0">
                    <a:ln w="18415" cmpd="sng">
                      <a:noFill/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     0  5  3</a:t>
                </a:r>
              </a:p>
              <a:p>
                <a:pPr algn="ctr"/>
                <a:r>
                  <a:rPr lang="ar-BH" sz="2800" b="1" dirty="0">
                    <a:ln w="18415" cmpd="sng">
                      <a:noFill/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- 9  7  1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0763645" y="3799852"/>
                <a:ext cx="59824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BH" sz="2800" b="1" dirty="0">
                    <a:ln w="18415" cmpd="sng">
                      <a:noFill/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1  7</a:t>
                </a:r>
                <a:endParaRPr lang="ar-BH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36" name="Straight Connector 35"/>
            <p:cNvCxnSpPr>
              <a:cxnSpLocks/>
            </p:cNvCxnSpPr>
            <p:nvPr/>
          </p:nvCxnSpPr>
          <p:spPr>
            <a:xfrm flipH="1">
              <a:off x="6414612" y="2848263"/>
              <a:ext cx="137217" cy="197749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cxnSpLocks/>
            </p:cNvCxnSpPr>
            <p:nvPr/>
          </p:nvCxnSpPr>
          <p:spPr>
            <a:xfrm flipH="1">
              <a:off x="6143216" y="2848263"/>
              <a:ext cx="137217" cy="197749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6226802" y="2592531"/>
              <a:ext cx="35779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1600" b="1" dirty="0">
                  <a:ln w="18415" cmpd="sng">
                    <a:noFill/>
                    <a:prstDash val="solid"/>
                  </a:ln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10</a:t>
              </a:r>
              <a:endParaRPr lang="ar-BH" sz="1600" dirty="0">
                <a:solidFill>
                  <a:srgbClr val="FF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018090" y="2592531"/>
              <a:ext cx="2712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1600" b="1" dirty="0">
                  <a:ln w="18415" cmpd="sng">
                    <a:noFill/>
                    <a:prstDash val="solid"/>
                  </a:ln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4</a:t>
              </a:r>
              <a:endParaRPr lang="ar-BH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40" name="Straight Connector 39"/>
            <p:cNvCxnSpPr>
              <a:cxnSpLocks/>
            </p:cNvCxnSpPr>
            <p:nvPr/>
          </p:nvCxnSpPr>
          <p:spPr>
            <a:xfrm flipH="1">
              <a:off x="5888350" y="2848263"/>
              <a:ext cx="137217" cy="197749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5788907" y="2592531"/>
              <a:ext cx="2712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1600" b="1" dirty="0">
                  <a:ln w="18415" cmpd="sng">
                    <a:noFill/>
                    <a:prstDash val="solid"/>
                  </a:ln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2</a:t>
              </a:r>
              <a:endParaRPr lang="ar-BH" sz="1600" dirty="0">
                <a:solidFill>
                  <a:srgbClr val="FF0000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982367" y="2409870"/>
              <a:ext cx="35779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1600" b="1" dirty="0">
                  <a:ln w="18415" cmpd="sng">
                    <a:noFill/>
                    <a:prstDash val="solid"/>
                  </a:ln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14</a:t>
              </a:r>
              <a:endParaRPr lang="ar-BH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6118061" y="2712370"/>
              <a:ext cx="68609" cy="98875"/>
            </a:xfrm>
            <a:prstGeom prst="line">
              <a:avLst/>
            </a:prstGeom>
            <a:ln w="1905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7256535" y="1995349"/>
            <a:ext cx="4666981" cy="2113124"/>
            <a:chOff x="7256535" y="1995349"/>
            <a:chExt cx="4666981" cy="2113124"/>
          </a:xfrm>
        </p:grpSpPr>
        <p:sp>
          <p:nvSpPr>
            <p:cNvPr id="54" name="Rectangle 53"/>
            <p:cNvSpPr/>
            <p:nvPr/>
          </p:nvSpPr>
          <p:spPr>
            <a:xfrm>
              <a:off x="7327695" y="1995349"/>
              <a:ext cx="4595821" cy="2113124"/>
            </a:xfrm>
            <a:prstGeom prst="rect">
              <a:avLst/>
            </a:prstGeom>
            <a:solidFill>
              <a:srgbClr val="F7D9E5"/>
            </a:solidFill>
            <a:ln>
              <a:solidFill>
                <a:srgbClr val="C32B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BH" sz="2600" b="1" dirty="0">
                  <a:solidFill>
                    <a:srgbClr val="002060"/>
                  </a:solidFill>
                  <a:latin typeface="Sakkal Majalla" pitchFamily="2" charset="-78"/>
                  <a:cs typeface="Sakkal Majalla" pitchFamily="2" charset="-78"/>
                </a:rPr>
                <a:t>الخطوة  1: </a:t>
              </a:r>
              <a:r>
                <a:rPr lang="ar-BH" sz="2600" b="1" dirty="0">
                  <a:solidFill>
                    <a:srgbClr val="652929"/>
                  </a:solidFill>
                  <a:latin typeface="Sakkal Majalla" pitchFamily="2" charset="-78"/>
                  <a:cs typeface="Sakkal Majalla" pitchFamily="2" charset="-78"/>
                </a:rPr>
                <a:t>أطرح ا</a:t>
              </a:r>
              <a:r>
                <a:rPr lang="ar-SA" sz="2600" b="1" dirty="0">
                  <a:solidFill>
                    <a:srgbClr val="652929"/>
                  </a:solidFill>
                  <a:latin typeface="Sakkal Majalla" pitchFamily="2" charset="-78"/>
                  <a:cs typeface="Sakkal Majalla" pitchFamily="2" charset="-78"/>
                </a:rPr>
                <a:t>لآ</a:t>
              </a:r>
              <a:r>
                <a:rPr lang="ar-BH" sz="2600" b="1" dirty="0">
                  <a:solidFill>
                    <a:srgbClr val="652929"/>
                  </a:solidFill>
                  <a:latin typeface="Sakkal Majalla" pitchFamily="2" charset="-78"/>
                  <a:cs typeface="Sakkal Majalla" pitchFamily="2" charset="-78"/>
                </a:rPr>
                <a:t>حاد</a:t>
              </a:r>
            </a:p>
            <a:p>
              <a:pPr algn="ctr"/>
              <a:endParaRPr lang="ar-BH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endParaRPr lang="ar-BH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endParaRPr lang="ar-BH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endParaRPr lang="ar-BH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endParaRPr lang="ar-BH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endParaRPr lang="ar-BH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327695" y="3632955"/>
              <a:ext cx="291258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2000" b="1" dirty="0">
                  <a:solidFill>
                    <a:srgbClr val="781A40"/>
                  </a:solidFill>
                  <a:latin typeface="Sakkal Majalla" pitchFamily="2" charset="-78"/>
                  <a:cs typeface="Sakkal Majalla" pitchFamily="2" charset="-78"/>
                </a:rPr>
                <a:t>أطرح : 10دنانير  -   9 دنانير  = 1 دينار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256535" y="2719123"/>
              <a:ext cx="347263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b="1" dirty="0">
                  <a:solidFill>
                    <a:srgbClr val="781A40"/>
                  </a:solidFill>
                  <a:latin typeface="Sakkal Majalla" pitchFamily="2" charset="-78"/>
                  <a:cs typeface="Sakkal Majalla" pitchFamily="2" charset="-78"/>
                </a:rPr>
                <a:t>لا أستطيع ان أطرح 9 دنانير من 0 دينار  </a:t>
              </a:r>
              <a:endParaRPr lang="ar-SA" b="1" dirty="0">
                <a:solidFill>
                  <a:srgbClr val="781A40"/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r>
                <a:rPr lang="ar-BH" b="1" dirty="0">
                  <a:solidFill>
                    <a:srgbClr val="781A40"/>
                  </a:solidFill>
                  <a:latin typeface="Sakkal Majalla" pitchFamily="2" charset="-78"/>
                  <a:cs typeface="Sakkal Majalla" pitchFamily="2" charset="-78"/>
                </a:rPr>
                <a:t>أعيد تجميع  50 دينارًا  إلى 40 دينارًا + 10 دنانير </a:t>
              </a: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10541867" y="2495716"/>
              <a:ext cx="1340801" cy="1476830"/>
              <a:chOff x="10541867" y="2636030"/>
              <a:chExt cx="1340801" cy="1476830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10541867" y="2767889"/>
                <a:ext cx="1340801" cy="1344971"/>
                <a:chOff x="10359057" y="2978101"/>
                <a:chExt cx="1340801" cy="1344971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10359057" y="3848342"/>
                  <a:ext cx="1340801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Rectangle 63"/>
                <p:cNvSpPr/>
                <p:nvPr/>
              </p:nvSpPr>
              <p:spPr>
                <a:xfrm>
                  <a:off x="10359057" y="2978101"/>
                  <a:ext cx="1259625" cy="95410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BH" sz="2800" b="1" dirty="0">
                      <a:ln w="18415" cmpd="sng">
                        <a:noFill/>
                        <a:prstDash val="solid"/>
                      </a:ln>
                      <a:solidFill>
                        <a:schemeClr val="accent1">
                          <a:lumMod val="50000"/>
                        </a:schemeClr>
                      </a:solidFill>
                      <a:latin typeface="Sakkal Majalla" pitchFamily="2" charset="-78"/>
                      <a:cs typeface="Sakkal Majalla" pitchFamily="2" charset="-78"/>
                    </a:rPr>
                    <a:t>   0  5  3</a:t>
                  </a:r>
                </a:p>
                <a:p>
                  <a:pPr algn="ctr"/>
                  <a:r>
                    <a:rPr lang="ar-BH" sz="2800" b="1" dirty="0">
                      <a:ln w="18415" cmpd="sng">
                        <a:noFill/>
                        <a:prstDash val="solid"/>
                      </a:ln>
                      <a:solidFill>
                        <a:schemeClr val="accent1">
                          <a:lumMod val="50000"/>
                        </a:schemeClr>
                      </a:solidFill>
                      <a:latin typeface="Sakkal Majalla" pitchFamily="2" charset="-78"/>
                      <a:cs typeface="Sakkal Majalla" pitchFamily="2" charset="-78"/>
                    </a:rPr>
                    <a:t>- 9  7  1</a:t>
                  </a: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10988869" y="3799852"/>
                  <a:ext cx="33695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ar-BH" sz="2800" b="1" dirty="0">
                      <a:ln w="18415" cmpd="sng">
                        <a:noFill/>
                        <a:prstDash val="solid"/>
                      </a:ln>
                      <a:solidFill>
                        <a:schemeClr val="accent1">
                          <a:lumMod val="50000"/>
                        </a:schemeClr>
                      </a:solidFill>
                      <a:latin typeface="Sakkal Majalla" pitchFamily="2" charset="-78"/>
                      <a:cs typeface="Sakkal Majalla" pitchFamily="2" charset="-78"/>
                    </a:rPr>
                    <a:t>1</a:t>
                  </a:r>
                  <a:endParaRPr lang="ar-BH" sz="28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p:grpSp>
          <p:cxnSp>
            <p:nvCxnSpPr>
              <p:cNvPr id="59" name="Straight Connector 58"/>
              <p:cNvCxnSpPr>
                <a:cxnSpLocks/>
              </p:cNvCxnSpPr>
              <p:nvPr/>
            </p:nvCxnSpPr>
            <p:spPr>
              <a:xfrm flipH="1">
                <a:off x="11293135" y="2925676"/>
                <a:ext cx="137217" cy="197749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cxnSpLocks/>
              </p:cNvCxnSpPr>
              <p:nvPr/>
            </p:nvCxnSpPr>
            <p:spPr>
              <a:xfrm flipH="1">
                <a:off x="11031420" y="2925676"/>
                <a:ext cx="137217" cy="197749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1" name="Rectangle 60"/>
              <p:cNvSpPr/>
              <p:nvPr/>
            </p:nvSpPr>
            <p:spPr>
              <a:xfrm>
                <a:off x="11125771" y="2636030"/>
                <a:ext cx="35779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BH" sz="1600" b="1" dirty="0">
                    <a:ln w="18415" cmpd="sng">
                      <a:noFill/>
                      <a:prstDash val="solid"/>
                    </a:ln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10</a:t>
                </a:r>
                <a:endParaRPr lang="ar-BH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0940887" y="2636030"/>
                <a:ext cx="27122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BH" sz="1600" b="1" dirty="0">
                    <a:ln w="18415" cmpd="sng">
                      <a:noFill/>
                      <a:prstDash val="solid"/>
                    </a:ln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4</a:t>
                </a:r>
                <a:endParaRPr lang="ar-BH" sz="16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4890952" y="4230867"/>
            <a:ext cx="4883813" cy="2161614"/>
            <a:chOff x="7044867" y="4244734"/>
            <a:chExt cx="4883813" cy="2161614"/>
          </a:xfrm>
        </p:grpSpPr>
        <p:sp>
          <p:nvSpPr>
            <p:cNvPr id="16" name="Rectangle 15"/>
            <p:cNvSpPr/>
            <p:nvPr/>
          </p:nvSpPr>
          <p:spPr>
            <a:xfrm>
              <a:off x="7332859" y="4244734"/>
              <a:ext cx="4595821" cy="2113124"/>
            </a:xfrm>
            <a:prstGeom prst="rect">
              <a:avLst/>
            </a:prstGeom>
            <a:solidFill>
              <a:srgbClr val="F7D9E5"/>
            </a:solidFill>
            <a:ln>
              <a:solidFill>
                <a:srgbClr val="C32B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BH" sz="2600" b="1" dirty="0">
                  <a:solidFill>
                    <a:srgbClr val="002060"/>
                  </a:solidFill>
                  <a:latin typeface="Sakkal Majalla" pitchFamily="2" charset="-78"/>
                  <a:cs typeface="Sakkal Majalla" pitchFamily="2" charset="-78"/>
                </a:rPr>
                <a:t>الخطوة  3: </a:t>
              </a:r>
              <a:r>
                <a:rPr lang="ar-BH" sz="2600" b="1" dirty="0">
                  <a:solidFill>
                    <a:srgbClr val="652929"/>
                  </a:solidFill>
                  <a:latin typeface="Sakkal Majalla" pitchFamily="2" charset="-78"/>
                  <a:cs typeface="Sakkal Majalla" pitchFamily="2" charset="-78"/>
                </a:rPr>
                <a:t>أطرح المئات</a:t>
              </a:r>
            </a:p>
            <a:p>
              <a:pPr algn="ctr"/>
              <a:endParaRPr lang="ar-BH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endParaRPr lang="ar-BH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endParaRPr lang="ar-BH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endParaRPr lang="ar-BH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endParaRPr lang="ar-BH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endParaRPr lang="ar-BH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0512198" y="5012887"/>
              <a:ext cx="1340801" cy="1393461"/>
              <a:chOff x="10359057" y="2978101"/>
              <a:chExt cx="1340801" cy="1393461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10359057" y="3848342"/>
                <a:ext cx="1340801" cy="0"/>
              </a:xfrm>
              <a:prstGeom prst="line">
                <a:avLst/>
              </a:prstGeom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27"/>
              <p:cNvSpPr/>
              <p:nvPr/>
            </p:nvSpPr>
            <p:spPr>
              <a:xfrm>
                <a:off x="10359057" y="2978101"/>
                <a:ext cx="1259625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ar-BH" sz="2800" b="1" dirty="0">
                    <a:ln w="18415" cmpd="sng">
                      <a:noFill/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       0  5  </a:t>
                </a:r>
                <a:r>
                  <a:rPr lang="ar-BH" sz="2800" b="1" dirty="0">
                    <a:ln w="18415" cmpd="sng">
                      <a:noFill/>
                      <a:prstDash val="solid"/>
                    </a:ln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3</a:t>
                </a:r>
              </a:p>
              <a:p>
                <a:pPr algn="ctr"/>
                <a:r>
                  <a:rPr lang="ar-BH" sz="2800" b="1" dirty="0">
                    <a:ln w="18415" cmpd="sng">
                      <a:noFill/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- 9  7  1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0546355" y="3848342"/>
                <a:ext cx="8595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BH" sz="2800" b="1" dirty="0">
                    <a:ln w="18415" cmpd="sng">
                      <a:noFill/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1  7  1</a:t>
                </a:r>
                <a:endParaRPr lang="ar-BH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18" name="Straight Connector 17"/>
            <p:cNvCxnSpPr>
              <a:cxnSpLocks/>
            </p:cNvCxnSpPr>
            <p:nvPr/>
          </p:nvCxnSpPr>
          <p:spPr>
            <a:xfrm flipH="1">
              <a:off x="11140620" y="5113925"/>
              <a:ext cx="137217" cy="197749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cxnSpLocks/>
            </p:cNvCxnSpPr>
            <p:nvPr/>
          </p:nvCxnSpPr>
          <p:spPr>
            <a:xfrm flipH="1">
              <a:off x="10885754" y="5113925"/>
              <a:ext cx="137217" cy="197749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10991624" y="4898251"/>
              <a:ext cx="35779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1600" b="1" dirty="0">
                  <a:ln w="18415" cmpd="sng">
                    <a:noFill/>
                    <a:prstDash val="solid"/>
                  </a:ln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10</a:t>
              </a:r>
              <a:endParaRPr lang="ar-BH" sz="1600" dirty="0">
                <a:solidFill>
                  <a:srgbClr val="FF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782912" y="4898251"/>
              <a:ext cx="2712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1600" b="1" dirty="0">
                  <a:ln w="18415" cmpd="sng">
                    <a:noFill/>
                    <a:prstDash val="solid"/>
                  </a:ln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4</a:t>
              </a:r>
              <a:endParaRPr lang="ar-BH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22" name="Straight Connector 21"/>
            <p:cNvCxnSpPr>
              <a:cxnSpLocks/>
            </p:cNvCxnSpPr>
            <p:nvPr/>
          </p:nvCxnSpPr>
          <p:spPr>
            <a:xfrm flipH="1">
              <a:off x="10630888" y="5113925"/>
              <a:ext cx="137217" cy="197749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10553729" y="4898251"/>
              <a:ext cx="2712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1600" b="1" dirty="0">
                  <a:ln w="18415" cmpd="sng">
                    <a:noFill/>
                    <a:prstDash val="solid"/>
                  </a:ln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2</a:t>
              </a:r>
              <a:endParaRPr lang="ar-BH" sz="1600" dirty="0">
                <a:solidFill>
                  <a:srgbClr val="FF0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747189" y="4715590"/>
              <a:ext cx="35779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1600" b="1" dirty="0">
                  <a:ln w="18415" cmpd="sng">
                    <a:noFill/>
                    <a:prstDash val="solid"/>
                  </a:ln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14</a:t>
              </a:r>
              <a:endParaRPr lang="ar-BH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10882883" y="5018090"/>
              <a:ext cx="68609" cy="98875"/>
            </a:xfrm>
            <a:prstGeom prst="line">
              <a:avLst/>
            </a:prstGeom>
            <a:ln w="1905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7238228" y="5298734"/>
              <a:ext cx="351603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2400" b="1" dirty="0">
                  <a:solidFill>
                    <a:srgbClr val="781A40"/>
                  </a:solidFill>
                  <a:latin typeface="Sakkal Majalla" pitchFamily="2" charset="-78"/>
                  <a:cs typeface="Sakkal Majalla" pitchFamily="2" charset="-78"/>
                </a:rPr>
                <a:t>200 دينار  -   100 دينار  = 100 دينار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044867" y="5959929"/>
              <a:ext cx="403255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2200" b="1" dirty="0">
                  <a:solidFill>
                    <a:srgbClr val="781A40"/>
                  </a:solidFill>
                  <a:latin typeface="Sakkal Majalla" pitchFamily="2" charset="-78"/>
                  <a:cs typeface="Sakkal Majalla" pitchFamily="2" charset="-78"/>
                </a:rPr>
                <a:t>أي أنه بقي مع مهند بعد تبرعه 171 دينارًا</a:t>
              </a:r>
            </a:p>
          </p:txBody>
        </p:sp>
      </p:grpSp>
      <p:pic>
        <p:nvPicPr>
          <p:cNvPr id="69" name="Picture 68" descr="C:\Users\SAKEEN~1\AppData\Local\Temp\Rar$DIa20840.10391\hello.png">
            <a:extLst>
              <a:ext uri="{FF2B5EF4-FFF2-40B4-BE49-F238E27FC236}">
                <a16:creationId xmlns:a16="http://schemas.microsoft.com/office/drawing/2014/main" xmlns="" id="{29013EF4-1E50-4532-AF5D-4881C1465E3D}"/>
              </a:ext>
            </a:extLst>
          </p:cNvPr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2" t="11512" r="49779" b="13952"/>
          <a:stretch/>
        </p:blipFill>
        <p:spPr bwMode="auto">
          <a:xfrm>
            <a:off x="3717837" y="4176063"/>
            <a:ext cx="1173115" cy="2331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Picture 69" descr="C:\Users\SAKEEN~1\AppData\Local\Temp\Rar$DIa20840.10391\hello.png">
            <a:extLst>
              <a:ext uri="{FF2B5EF4-FFF2-40B4-BE49-F238E27FC236}">
                <a16:creationId xmlns:a16="http://schemas.microsoft.com/office/drawing/2014/main" xmlns="" id="{29013EF4-1E50-4532-AF5D-4881C1465E3D}"/>
              </a:ext>
            </a:extLst>
          </p:cNvPr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34" t="11512" r="5070" b="13952"/>
          <a:stretch/>
        </p:blipFill>
        <p:spPr bwMode="auto">
          <a:xfrm>
            <a:off x="9918210" y="4164913"/>
            <a:ext cx="1217384" cy="233135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Rounded Rectangle 233">
            <a:extLst>
              <a:ext uri="{FF2B5EF4-FFF2-40B4-BE49-F238E27FC236}">
                <a16:creationId xmlns:a16="http://schemas.microsoft.com/office/drawing/2014/main" xmlns="" id="{B9EB0FB5-F489-4760-B881-9826B2953BBE}"/>
              </a:ext>
            </a:extLst>
          </p:cNvPr>
          <p:cNvSpPr/>
          <p:nvPr/>
        </p:nvSpPr>
        <p:spPr>
          <a:xfrm>
            <a:off x="2564611" y="871650"/>
            <a:ext cx="4652682" cy="820270"/>
          </a:xfrm>
          <a:prstGeom prst="roundRect">
            <a:avLst/>
          </a:prstGeom>
          <a:solidFill>
            <a:srgbClr val="F1E5EC"/>
          </a:solidFill>
          <a:ln>
            <a:solidFill>
              <a:srgbClr val="8F4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rgbClr val="663852"/>
                </a:solidFill>
                <a:latin typeface="Sakkal Majalla" pitchFamily="2" charset="-78"/>
                <a:cs typeface="Sakkal Majalla" pitchFamily="2" charset="-78"/>
              </a:rPr>
              <a:t>لمعرفة كم دينارًا بقي مع مهند أجد ناتج طرح  </a:t>
            </a:r>
            <a:endParaRPr lang="ar-SA" sz="2400" b="1" dirty="0">
              <a:solidFill>
                <a:srgbClr val="663852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BH" sz="2400" b="1" dirty="0">
                <a:solidFill>
                  <a:srgbClr val="663852"/>
                </a:solidFill>
                <a:latin typeface="Sakkal Majalla" pitchFamily="2" charset="-78"/>
                <a:cs typeface="Sakkal Majalla" pitchFamily="2" charset="-78"/>
              </a:rPr>
              <a:t>350  -  179</a:t>
            </a:r>
          </a:p>
        </p:txBody>
      </p:sp>
    </p:spTree>
    <p:extLst>
      <p:ext uri="{BB962C8B-B14F-4D97-AF65-F5344CB8AC3E}">
        <p14:creationId xmlns:p14="http://schemas.microsoft.com/office/powerpoint/2010/main" val="19825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5109508-8112-44F1-8670-43AA2BD90688}"/>
              </a:ext>
            </a:extLst>
          </p:cNvPr>
          <p:cNvGrpSpPr/>
          <p:nvPr/>
        </p:nvGrpSpPr>
        <p:grpSpPr>
          <a:xfrm>
            <a:off x="197195" y="85369"/>
            <a:ext cx="11797610" cy="700172"/>
            <a:chOff x="185502" y="207655"/>
            <a:chExt cx="11797610" cy="7001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E936C24D-0AB1-4ED2-9106-A343A54F0ABC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19" name="Rectangle: Rounded Corners 34">
                <a:extLst>
                  <a:ext uri="{FF2B5EF4-FFF2-40B4-BE49-F238E27FC236}">
                    <a16:creationId xmlns:a16="http://schemas.microsoft.com/office/drawing/2014/main" xmlns="" id="{CF1AED76-9E0A-4B43-A333-D7C4DC7ECEAD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D53E830A-AE6E-41B2-BEC3-67892BE48614}"/>
                  </a:ext>
                </a:extLst>
              </p:cNvPr>
              <p:cNvSpPr txBox="1"/>
              <p:nvPr/>
            </p:nvSpPr>
            <p:spPr>
              <a:xfrm>
                <a:off x="5155844" y="4879331"/>
                <a:ext cx="1523801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 1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xmlns="" id="{6DDC7F3C-DB0D-4DB3-A298-A14117935629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8" name="Round Diagonal Corner Rectangle 10">
              <a:extLst>
                <a:ext uri="{FF2B5EF4-FFF2-40B4-BE49-F238E27FC236}">
                  <a16:creationId xmlns:a16="http://schemas.microsoft.com/office/drawing/2014/main" xmlns="" id="{275A8604-930B-4D7C-BDEC-47E0DD93E4B0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" name="Hexagon 1"/>
          <p:cNvSpPr/>
          <p:nvPr/>
        </p:nvSpPr>
        <p:spPr>
          <a:xfrm>
            <a:off x="3021490" y="380482"/>
            <a:ext cx="6309360" cy="1077219"/>
          </a:xfrm>
          <a:prstGeom prst="hexagon">
            <a:avLst/>
          </a:prstGeom>
          <a:pattFill prst="pct90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2000" dirty="0"/>
          </a:p>
        </p:txBody>
      </p:sp>
      <p:sp>
        <p:nvSpPr>
          <p:cNvPr id="28" name="Rectangle 27"/>
          <p:cNvSpPr/>
          <p:nvPr/>
        </p:nvSpPr>
        <p:spPr>
          <a:xfrm>
            <a:off x="3224563" y="565148"/>
            <a:ext cx="595874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000" b="1" dirty="0">
                <a:ln w="1905"/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أوجد ناتج</a:t>
            </a:r>
            <a:r>
              <a:rPr lang="ar-SA" sz="4000" b="1" dirty="0">
                <a:ln w="1905"/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الطرح</a:t>
            </a:r>
            <a:r>
              <a:rPr lang="ar-BH" sz="4000" b="1" dirty="0">
                <a:ln w="1905"/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، ثم تحقق من الإجابة.</a:t>
            </a:r>
            <a:endParaRPr lang="en-US" sz="4000" b="1" dirty="0">
              <a:ln w="1905"/>
              <a:solidFill>
                <a:schemeClr val="accent4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785540"/>
            <a:ext cx="2590558" cy="2345748"/>
            <a:chOff x="104505" y="1361041"/>
            <a:chExt cx="2590558" cy="2345748"/>
          </a:xfrm>
        </p:grpSpPr>
        <p:sp>
          <p:nvSpPr>
            <p:cNvPr id="11" name="Regular Pentagon 10"/>
            <p:cNvSpPr/>
            <p:nvPr/>
          </p:nvSpPr>
          <p:spPr>
            <a:xfrm>
              <a:off x="104505" y="1361041"/>
              <a:ext cx="2590558" cy="2309622"/>
            </a:xfrm>
            <a:prstGeom prst="pentagon">
              <a:avLst/>
            </a:prstGeom>
            <a:pattFill prst="pct90">
              <a:fgClr>
                <a:schemeClr val="accent4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0025" y="1644686"/>
              <a:ext cx="2133360" cy="206210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3200" b="1" dirty="0">
                  <a:ln w="1905"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akkal Majalla" pitchFamily="2" charset="-78"/>
                  <a:cs typeface="Sakkal Majalla" pitchFamily="2" charset="-78"/>
                </a:rPr>
                <a:t>أجب عن التدريب في ورقة خارجية، ثم تأكد من الإجابة</a:t>
              </a:r>
              <a:endParaRPr lang="en-US" sz="3200" b="1" dirty="0">
                <a:ln w="1905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  <p:pic>
        <p:nvPicPr>
          <p:cNvPr id="32" name="Picture 31" descr="C:\Users\SAKEEN~1\AppData\Local\Temp\Rar$DIa20840.10391\hello.png">
            <a:extLst>
              <a:ext uri="{FF2B5EF4-FFF2-40B4-BE49-F238E27FC236}">
                <a16:creationId xmlns:a16="http://schemas.microsoft.com/office/drawing/2014/main" xmlns="" id="{29013EF4-1E50-4532-AF5D-4881C1465E3D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4" t="12732" r="5708" b="12732"/>
          <a:stretch/>
        </p:blipFill>
        <p:spPr bwMode="auto">
          <a:xfrm>
            <a:off x="105754" y="3474720"/>
            <a:ext cx="2393363" cy="2817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Hexagon 14"/>
          <p:cNvSpPr/>
          <p:nvPr/>
        </p:nvSpPr>
        <p:spPr>
          <a:xfrm>
            <a:off x="2991388" y="2210381"/>
            <a:ext cx="4140926" cy="3122023"/>
          </a:xfrm>
          <a:prstGeom prst="hexagon">
            <a:avLst/>
          </a:prstGeom>
          <a:pattFill prst="pct90">
            <a:fgClr>
              <a:srgbClr val="FFF6DD"/>
            </a:fgClr>
            <a:bgClr>
              <a:schemeClr val="bg1"/>
            </a:bgClr>
          </a:patt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5" name="Hexagon 34"/>
          <p:cNvSpPr/>
          <p:nvPr/>
        </p:nvSpPr>
        <p:spPr>
          <a:xfrm>
            <a:off x="7215064" y="2210381"/>
            <a:ext cx="4140926" cy="3122023"/>
          </a:xfrm>
          <a:prstGeom prst="hexagon">
            <a:avLst/>
          </a:prstGeom>
          <a:pattFill prst="pct90">
            <a:fgClr>
              <a:srgbClr val="FFF6DD"/>
            </a:fgClr>
            <a:bgClr>
              <a:schemeClr val="bg1"/>
            </a:bgClr>
          </a:patt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2" name="Rectangle 41"/>
          <p:cNvSpPr/>
          <p:nvPr/>
        </p:nvSpPr>
        <p:spPr>
          <a:xfrm>
            <a:off x="7369572" y="3048561"/>
            <a:ext cx="3766022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400" b="1" dirty="0">
                <a:ln w="18415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1 9 3    -    8 7 1   =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669813" y="4041873"/>
            <a:ext cx="12314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4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3  1  2</a:t>
            </a:r>
            <a:endParaRPr lang="ar-BH" sz="4400" dirty="0">
              <a:solidFill>
                <a:srgbClr val="FF0000"/>
              </a:solidFill>
            </a:endParaRPr>
          </a:p>
        </p:txBody>
      </p:sp>
      <p:grpSp>
        <p:nvGrpSpPr>
          <p:cNvPr id="27" name="Group 4"/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29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</a:t>
              </a: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</a:t>
              </a:r>
              <a:r>
                <a:rPr lang="ar-BH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طرح عددين كل منهما مكون من 3 أرقام مع إعادة التجميع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3178840" y="3048561"/>
            <a:ext cx="3766022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400" b="1" dirty="0">
                <a:ln w="18415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2 4 5    -    7 6 1   =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479081" y="4041873"/>
            <a:ext cx="12314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5</a:t>
            </a:r>
            <a:r>
              <a:rPr lang="ar-BH" sz="44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 </a:t>
            </a:r>
            <a:r>
              <a:rPr lang="ar-SA" sz="44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7</a:t>
            </a:r>
            <a:r>
              <a:rPr lang="ar-BH" sz="44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 3</a:t>
            </a:r>
            <a:endParaRPr lang="ar-BH" sz="4400" dirty="0">
              <a:solidFill>
                <a:srgbClr val="FF000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FB78DF6-DBEE-4701-8484-590ECCBFBBE8}"/>
              </a:ext>
            </a:extLst>
          </p:cNvPr>
          <p:cNvSpPr/>
          <p:nvPr/>
        </p:nvSpPr>
        <p:spPr>
          <a:xfrm>
            <a:off x="4780547" y="5556274"/>
            <a:ext cx="3256548" cy="735483"/>
          </a:xfrm>
          <a:prstGeom prst="roundRect">
            <a:avLst/>
          </a:prstGeom>
          <a:solidFill>
            <a:srgbClr val="EDAB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781A4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إجابتك مميزة</a:t>
            </a:r>
            <a:endParaRPr lang="ar-BH" sz="4000" b="1" dirty="0">
              <a:solidFill>
                <a:srgbClr val="781A4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5303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/>
      <p:bldP spid="15" grpId="0" animBg="1"/>
      <p:bldP spid="35" grpId="0" animBg="1"/>
      <p:bldP spid="42" grpId="0"/>
      <p:bldP spid="17" grpId="0"/>
      <p:bldP spid="36" grpId="0"/>
      <p:bldP spid="37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5109508-8112-44F1-8670-43AA2BD90688}"/>
              </a:ext>
            </a:extLst>
          </p:cNvPr>
          <p:cNvGrpSpPr/>
          <p:nvPr/>
        </p:nvGrpSpPr>
        <p:grpSpPr>
          <a:xfrm>
            <a:off x="197195" y="85369"/>
            <a:ext cx="11797610" cy="700172"/>
            <a:chOff x="185502" y="207655"/>
            <a:chExt cx="11797610" cy="7001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E936C24D-0AB1-4ED2-9106-A343A54F0ABC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19" name="Rectangle: Rounded Corners 34">
                <a:extLst>
                  <a:ext uri="{FF2B5EF4-FFF2-40B4-BE49-F238E27FC236}">
                    <a16:creationId xmlns:a16="http://schemas.microsoft.com/office/drawing/2014/main" xmlns="" id="{CF1AED76-9E0A-4B43-A333-D7C4DC7ECEAD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D53E830A-AE6E-41B2-BEC3-67892BE48614}"/>
                  </a:ext>
                </a:extLst>
              </p:cNvPr>
              <p:cNvSpPr txBox="1"/>
              <p:nvPr/>
            </p:nvSpPr>
            <p:spPr>
              <a:xfrm>
                <a:off x="5155844" y="4879331"/>
                <a:ext cx="1523801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 2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xmlns="" id="{6DDC7F3C-DB0D-4DB3-A298-A14117935629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8" name="Round Diagonal Corner Rectangle 10">
              <a:extLst>
                <a:ext uri="{FF2B5EF4-FFF2-40B4-BE49-F238E27FC236}">
                  <a16:creationId xmlns:a16="http://schemas.microsoft.com/office/drawing/2014/main" xmlns="" id="{275A8604-930B-4D7C-BDEC-47E0DD93E4B0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" name="Hexagon 1"/>
          <p:cNvSpPr/>
          <p:nvPr/>
        </p:nvSpPr>
        <p:spPr>
          <a:xfrm>
            <a:off x="3021490" y="380482"/>
            <a:ext cx="6309360" cy="1077219"/>
          </a:xfrm>
          <a:prstGeom prst="hexagon">
            <a:avLst/>
          </a:prstGeom>
          <a:pattFill prst="pct90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2000" dirty="0"/>
          </a:p>
        </p:txBody>
      </p:sp>
      <p:sp>
        <p:nvSpPr>
          <p:cNvPr id="28" name="Rectangle 27"/>
          <p:cNvSpPr/>
          <p:nvPr/>
        </p:nvSpPr>
        <p:spPr>
          <a:xfrm>
            <a:off x="3112021" y="558283"/>
            <a:ext cx="59587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1" dirty="0">
                <a:ln w="1905"/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أوجد ناتج</a:t>
            </a:r>
            <a:r>
              <a:rPr lang="ar-SA" sz="3600" b="1" dirty="0">
                <a:ln w="1905"/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الطرح</a:t>
            </a:r>
            <a:r>
              <a:rPr lang="ar-BH" sz="3600" b="1" dirty="0">
                <a:ln w="1905"/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، ثم تحقق من الإجابة.</a:t>
            </a:r>
            <a:endParaRPr lang="en-US" sz="3600" b="1" dirty="0">
              <a:ln w="1905"/>
              <a:solidFill>
                <a:schemeClr val="accent4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785540"/>
            <a:ext cx="2590558" cy="2423238"/>
            <a:chOff x="104505" y="1361041"/>
            <a:chExt cx="2590558" cy="2423238"/>
          </a:xfrm>
        </p:grpSpPr>
        <p:sp>
          <p:nvSpPr>
            <p:cNvPr id="11" name="Regular Pentagon 10"/>
            <p:cNvSpPr/>
            <p:nvPr/>
          </p:nvSpPr>
          <p:spPr>
            <a:xfrm>
              <a:off x="104505" y="1361041"/>
              <a:ext cx="2590558" cy="2309622"/>
            </a:xfrm>
            <a:prstGeom prst="pentagon">
              <a:avLst/>
            </a:prstGeom>
            <a:pattFill prst="pct90">
              <a:fgClr>
                <a:schemeClr val="accent4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35523" y="1722176"/>
              <a:ext cx="2133360" cy="206210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3200" b="1" dirty="0">
                  <a:ln w="1905"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akkal Majalla" pitchFamily="2" charset="-78"/>
                  <a:cs typeface="Sakkal Majalla" pitchFamily="2" charset="-78"/>
                </a:rPr>
                <a:t>أجب عن التدريب في ورقة خارجية، ثم تأكد من الإجابة</a:t>
              </a:r>
              <a:endParaRPr lang="en-US" sz="3200" b="1" dirty="0">
                <a:ln w="1905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  <p:pic>
        <p:nvPicPr>
          <p:cNvPr id="32" name="Picture 31" descr="C:\Users\SAKEEN~1\AppData\Local\Temp\Rar$DIa20840.10391\hello.png">
            <a:extLst>
              <a:ext uri="{FF2B5EF4-FFF2-40B4-BE49-F238E27FC236}">
                <a16:creationId xmlns:a16="http://schemas.microsoft.com/office/drawing/2014/main" xmlns="" id="{29013EF4-1E50-4532-AF5D-4881C1465E3D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4" t="12732" r="5708" b="12732"/>
          <a:stretch/>
        </p:blipFill>
        <p:spPr bwMode="auto">
          <a:xfrm>
            <a:off x="105754" y="3474720"/>
            <a:ext cx="2393363" cy="2817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Hexagon 14"/>
          <p:cNvSpPr/>
          <p:nvPr/>
        </p:nvSpPr>
        <p:spPr>
          <a:xfrm>
            <a:off x="2991388" y="2210381"/>
            <a:ext cx="4140926" cy="3122023"/>
          </a:xfrm>
          <a:prstGeom prst="hexagon">
            <a:avLst/>
          </a:prstGeom>
          <a:solidFill>
            <a:srgbClr val="E1FBFA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6</a:t>
            </a:r>
            <a:endParaRPr lang="ar-BH" dirty="0"/>
          </a:p>
        </p:txBody>
      </p:sp>
      <p:sp>
        <p:nvSpPr>
          <p:cNvPr id="35" name="Hexagon 34"/>
          <p:cNvSpPr/>
          <p:nvPr/>
        </p:nvSpPr>
        <p:spPr>
          <a:xfrm>
            <a:off x="7215064" y="2210381"/>
            <a:ext cx="4140926" cy="3122023"/>
          </a:xfrm>
          <a:prstGeom prst="hexagon">
            <a:avLst/>
          </a:prstGeom>
          <a:solidFill>
            <a:srgbClr val="E1FBFA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22" name="Group 21"/>
          <p:cNvGrpSpPr/>
          <p:nvPr/>
        </p:nvGrpSpPr>
        <p:grpSpPr>
          <a:xfrm>
            <a:off x="7369572" y="2638219"/>
            <a:ext cx="3766022" cy="1446550"/>
            <a:chOff x="7369572" y="2640764"/>
            <a:chExt cx="3766022" cy="144655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7656617" y="4087314"/>
              <a:ext cx="3348465" cy="0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7369572" y="2640764"/>
              <a:ext cx="376602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4400" b="1" dirty="0">
                  <a:ln w="18415" cmpd="sng">
                    <a:noFill/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    </a:t>
              </a:r>
              <a:r>
                <a:rPr lang="ar-SA" sz="4400" b="1" dirty="0">
                  <a:ln w="18415" cmpd="sng">
                    <a:noFill/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3</a:t>
              </a:r>
              <a:r>
                <a:rPr lang="ar-BH" sz="4400" b="1" dirty="0">
                  <a:ln w="18415" cmpd="sng">
                    <a:noFill/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  </a:t>
              </a:r>
              <a:r>
                <a:rPr lang="ar-SA" sz="4400" b="1" dirty="0">
                  <a:ln w="18415" cmpd="sng">
                    <a:noFill/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4  8</a:t>
              </a:r>
              <a:endParaRPr lang="ar-BH" sz="4400" b="1" dirty="0">
                <a:ln w="18415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r>
                <a:rPr lang="ar-BH" sz="4400" b="1" dirty="0">
                  <a:ln w="18415" cmpd="sng">
                    <a:noFill/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- </a:t>
              </a:r>
              <a:r>
                <a:rPr lang="ar-SA" sz="4400" b="1" dirty="0">
                  <a:ln w="18415" cmpd="sng">
                    <a:noFill/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7</a:t>
              </a:r>
              <a:r>
                <a:rPr lang="ar-BH" sz="4400" b="1" dirty="0">
                  <a:ln w="18415" cmpd="sng">
                    <a:noFill/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  </a:t>
              </a:r>
              <a:r>
                <a:rPr lang="ar-SA" sz="4400" b="1" dirty="0">
                  <a:ln w="18415" cmpd="sng">
                    <a:noFill/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8  1</a:t>
              </a:r>
              <a:endParaRPr lang="ar-BH" sz="4400" b="1" dirty="0">
                <a:ln w="18415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26293" y="2638219"/>
            <a:ext cx="3766022" cy="1446550"/>
            <a:chOff x="3126293" y="2635673"/>
            <a:chExt cx="3766022" cy="144655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3413338" y="4082223"/>
              <a:ext cx="3348465" cy="0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3126293" y="2635673"/>
              <a:ext cx="376602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4400" b="1" dirty="0">
                  <a:ln w="18415" cmpd="sng">
                    <a:noFill/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    </a:t>
              </a:r>
              <a:r>
                <a:rPr lang="ar-SA" sz="4400" b="1" dirty="0">
                  <a:ln w="18415" cmpd="sng">
                    <a:noFill/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8</a:t>
              </a:r>
              <a:r>
                <a:rPr lang="ar-BH" sz="4400" b="1" dirty="0">
                  <a:ln w="18415" cmpd="sng">
                    <a:noFill/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  </a:t>
              </a:r>
              <a:r>
                <a:rPr lang="ar-SA" sz="4400" b="1" dirty="0">
                  <a:ln w="18415" cmpd="sng">
                    <a:noFill/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2  7</a:t>
              </a:r>
              <a:endParaRPr lang="ar-BH" sz="4400" b="1" dirty="0">
                <a:ln w="18415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r>
                <a:rPr lang="ar-BH" sz="4400" b="1" dirty="0">
                  <a:ln w="18415" cmpd="sng">
                    <a:noFill/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- </a:t>
              </a:r>
              <a:r>
                <a:rPr lang="ar-SA" sz="4400" b="1" dirty="0">
                  <a:ln w="18415" cmpd="sng">
                    <a:noFill/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9</a:t>
              </a:r>
              <a:r>
                <a:rPr lang="ar-BH" sz="4400" b="1" dirty="0">
                  <a:ln w="18415" cmpd="sng">
                    <a:noFill/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  </a:t>
              </a:r>
              <a:r>
                <a:rPr lang="ar-SA" sz="4400" b="1" dirty="0">
                  <a:ln w="18415" cmpd="sng">
                    <a:noFill/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5  3</a:t>
              </a:r>
              <a:endParaRPr lang="ar-BH" sz="4400" b="1" dirty="0">
                <a:ln w="18415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34" name="Group 4"/>
          <p:cNvGrpSpPr/>
          <p:nvPr/>
        </p:nvGrpSpPr>
        <p:grpSpPr>
          <a:xfrm>
            <a:off x="1130319" y="6465776"/>
            <a:ext cx="9936000" cy="400110"/>
            <a:chOff x="1108361" y="6522840"/>
            <a:chExt cx="9936000" cy="467737"/>
          </a:xfrm>
        </p:grpSpPr>
        <p:cxnSp>
          <p:nvCxnSpPr>
            <p:cNvPr id="36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</a:t>
              </a:r>
              <a:r>
                <a:rPr lang="ar-BH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طرح عددين كل منهما مكون من 3 أرقام مع إعادة التجميع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3" name="Scroll: Horizontal 2">
            <a:extLst>
              <a:ext uri="{FF2B5EF4-FFF2-40B4-BE49-F238E27FC236}">
                <a16:creationId xmlns:a16="http://schemas.microsoft.com/office/drawing/2014/main" xmlns="" id="{773B9FBF-05B0-4AB4-8B85-FC075245CD05}"/>
              </a:ext>
            </a:extLst>
          </p:cNvPr>
          <p:cNvSpPr/>
          <p:nvPr/>
        </p:nvSpPr>
        <p:spPr>
          <a:xfrm>
            <a:off x="4138862" y="5487870"/>
            <a:ext cx="3693695" cy="785308"/>
          </a:xfrm>
          <a:prstGeom prst="horizontalScroll">
            <a:avLst/>
          </a:prstGeom>
          <a:solidFill>
            <a:srgbClr val="F7D9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781A4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تعجبني مشاركتك</a:t>
            </a:r>
            <a:endParaRPr lang="ar-BH" sz="4400" b="1" dirty="0">
              <a:solidFill>
                <a:srgbClr val="781A4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7383F6A-186B-49E2-A0E6-DE881A1F643A}"/>
              </a:ext>
            </a:extLst>
          </p:cNvPr>
          <p:cNvSpPr/>
          <p:nvPr/>
        </p:nvSpPr>
        <p:spPr>
          <a:xfrm>
            <a:off x="8394030" y="4205438"/>
            <a:ext cx="1685920" cy="935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6  5  6</a:t>
            </a:r>
            <a:endParaRPr lang="ar-BH" sz="4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B524AFB3-308B-4CC1-8C98-D7C71EA8F316}"/>
              </a:ext>
            </a:extLst>
          </p:cNvPr>
          <p:cNvSpPr/>
          <p:nvPr/>
        </p:nvSpPr>
        <p:spPr>
          <a:xfrm>
            <a:off x="4138862" y="4206240"/>
            <a:ext cx="1623356" cy="935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9  6  3</a:t>
            </a:r>
            <a:endParaRPr lang="ar-BH" sz="4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280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/>
      <p:bldP spid="15" grpId="0" animBg="1"/>
      <p:bldP spid="35" grpId="0" animBg="1"/>
      <p:bldP spid="3" grpId="0" animBg="1"/>
      <p:bldP spid="4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5109508-8112-44F1-8670-43AA2BD90688}"/>
              </a:ext>
            </a:extLst>
          </p:cNvPr>
          <p:cNvGrpSpPr/>
          <p:nvPr/>
        </p:nvGrpSpPr>
        <p:grpSpPr>
          <a:xfrm>
            <a:off x="197195" y="85369"/>
            <a:ext cx="11797610" cy="700172"/>
            <a:chOff x="185502" y="207655"/>
            <a:chExt cx="11797610" cy="7001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E936C24D-0AB1-4ED2-9106-A343A54F0ABC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19" name="Rectangle: Rounded Corners 34">
                <a:extLst>
                  <a:ext uri="{FF2B5EF4-FFF2-40B4-BE49-F238E27FC236}">
                    <a16:creationId xmlns:a16="http://schemas.microsoft.com/office/drawing/2014/main" xmlns="" id="{CF1AED76-9E0A-4B43-A333-D7C4DC7ECEAD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D53E830A-AE6E-41B2-BEC3-67892BE48614}"/>
                  </a:ext>
                </a:extLst>
              </p:cNvPr>
              <p:cNvSpPr txBox="1"/>
              <p:nvPr/>
            </p:nvSpPr>
            <p:spPr>
              <a:xfrm>
                <a:off x="5155844" y="4879331"/>
                <a:ext cx="1523801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 3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xmlns="" id="{6DDC7F3C-DB0D-4DB3-A298-A14117935629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8" name="Round Diagonal Corner Rectangle 10">
              <a:extLst>
                <a:ext uri="{FF2B5EF4-FFF2-40B4-BE49-F238E27FC236}">
                  <a16:creationId xmlns:a16="http://schemas.microsoft.com/office/drawing/2014/main" xmlns="" id="{275A8604-930B-4D7C-BDEC-47E0DD93E4B0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48070" y="188596"/>
            <a:ext cx="7287727" cy="2867266"/>
            <a:chOff x="4777948" y="764617"/>
            <a:chExt cx="7287727" cy="2867266"/>
          </a:xfrm>
        </p:grpSpPr>
        <p:sp>
          <p:nvSpPr>
            <p:cNvPr id="2" name="Hexagon 1"/>
            <p:cNvSpPr/>
            <p:nvPr/>
          </p:nvSpPr>
          <p:spPr>
            <a:xfrm>
              <a:off x="4777948" y="764617"/>
              <a:ext cx="7287727" cy="2785378"/>
            </a:xfrm>
            <a:prstGeom prst="hexagon">
              <a:avLst/>
            </a:prstGeom>
            <a:pattFill prst="pct90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259174" y="846505"/>
              <a:ext cx="6404199" cy="278537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3500" b="1" dirty="0">
                  <a:ln w="1905"/>
                  <a:solidFill>
                    <a:schemeClr val="accent6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جمع طلاب الصف الثالث الابتدائي  342 دينارًا في هذا العام للقيام برحلة تعليمية، و كانوا قد جمعوا في العام الماضي 279 دينارًا. فكم دينارًا جمعوا في هذا العام زيادة على ما جمعوه في العام الماضي؟</a:t>
              </a:r>
              <a:endParaRPr lang="en-US" sz="3500" b="1" dirty="0">
                <a:ln w="1905"/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210662" y="1208638"/>
            <a:ext cx="2784143" cy="2523510"/>
            <a:chOff x="2555285" y="785540"/>
            <a:chExt cx="2784143" cy="2523510"/>
          </a:xfrm>
        </p:grpSpPr>
        <p:sp>
          <p:nvSpPr>
            <p:cNvPr id="11" name="Regular Pentagon 10"/>
            <p:cNvSpPr/>
            <p:nvPr/>
          </p:nvSpPr>
          <p:spPr>
            <a:xfrm>
              <a:off x="2555285" y="785540"/>
              <a:ext cx="2784143" cy="2521956"/>
            </a:xfrm>
            <a:prstGeom prst="pentagon">
              <a:avLst/>
            </a:prstGeom>
            <a:pattFill prst="pct90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880676" y="1246947"/>
              <a:ext cx="2133360" cy="206210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3200" b="1" dirty="0">
                  <a:ln w="1905"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akkal Majalla" pitchFamily="2" charset="-78"/>
                  <a:cs typeface="Sakkal Majalla" pitchFamily="2" charset="-78"/>
                </a:rPr>
                <a:t>أجب عن التدريب في ورقة خارجية، ثم تأكد من الإجابة</a:t>
              </a:r>
              <a:endParaRPr lang="en-US" sz="3200" b="1" dirty="0">
                <a:ln w="1905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  <p:pic>
        <p:nvPicPr>
          <p:cNvPr id="32" name="Picture 31" descr="C:\Users\SAKEEN~1\AppData\Local\Temp\Rar$DIa20840.10391\hello.png">
            <a:extLst>
              <a:ext uri="{FF2B5EF4-FFF2-40B4-BE49-F238E27FC236}">
                <a16:creationId xmlns:a16="http://schemas.microsoft.com/office/drawing/2014/main" xmlns="" id="{29013EF4-1E50-4532-AF5D-4881C1465E3D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4" t="12732" r="50297" b="12732"/>
          <a:stretch/>
        </p:blipFill>
        <p:spPr bwMode="auto">
          <a:xfrm>
            <a:off x="2489212" y="3395240"/>
            <a:ext cx="1196681" cy="2817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Hexagon 34"/>
          <p:cNvSpPr/>
          <p:nvPr/>
        </p:nvSpPr>
        <p:spPr>
          <a:xfrm>
            <a:off x="3695711" y="3069027"/>
            <a:ext cx="4140926" cy="3122023"/>
          </a:xfrm>
          <a:prstGeom prst="hexagon">
            <a:avLst/>
          </a:prstGeom>
          <a:pattFill prst="pct80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27" name="Picture 26" descr="C:\Users\SAKEEN~1\AppData\Local\Temp\Rar$DIa20840.10391\hello.png">
            <a:extLst>
              <a:ext uri="{FF2B5EF4-FFF2-40B4-BE49-F238E27FC236}">
                <a16:creationId xmlns:a16="http://schemas.microsoft.com/office/drawing/2014/main" xmlns="" id="{29013EF4-1E50-4532-AF5D-4881C1465E3D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03" t="12732" r="5708" b="12732"/>
          <a:stretch/>
        </p:blipFill>
        <p:spPr bwMode="auto">
          <a:xfrm>
            <a:off x="8039115" y="3464165"/>
            <a:ext cx="1196682" cy="2817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4" name="Group 4"/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25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</a:t>
              </a: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</a:t>
              </a:r>
              <a:r>
                <a:rPr lang="ar-BH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طرح عددين كل منهما مكون من 3 أرقام مع إعادة التجميع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3883163" y="3991308"/>
            <a:ext cx="3766022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400" b="1"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2 4 3    -    9 7 2   =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828670" y="4743990"/>
            <a:ext cx="19206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4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63  دينار</a:t>
            </a:r>
            <a:r>
              <a:rPr lang="ar-BH" sz="44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ً</a:t>
            </a:r>
            <a:r>
              <a:rPr lang="ar-SA" sz="44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</a:t>
            </a:r>
            <a:endParaRPr lang="ar-BH" sz="4400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E4508BA9-D207-4E55-9581-EAF7351C3081}"/>
              </a:ext>
            </a:extLst>
          </p:cNvPr>
          <p:cNvSpPr/>
          <p:nvPr/>
        </p:nvSpPr>
        <p:spPr>
          <a:xfrm>
            <a:off x="9536052" y="4277354"/>
            <a:ext cx="2367189" cy="2014404"/>
          </a:xfrm>
          <a:prstGeom prst="roundRect">
            <a:avLst/>
          </a:prstGeom>
          <a:solidFill>
            <a:srgbClr val="F7D9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781A4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وفقك الله دائم</a:t>
            </a:r>
            <a:r>
              <a:rPr lang="ar-BH" sz="4000" b="1" dirty="0">
                <a:solidFill>
                  <a:srgbClr val="781A4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4000" b="1" dirty="0">
                <a:solidFill>
                  <a:srgbClr val="781A4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endParaRPr lang="ar-BH" sz="4000" b="1" dirty="0">
              <a:solidFill>
                <a:srgbClr val="781A4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723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3" grpId="0"/>
      <p:bldP spid="34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SAKEEN~1\AppData\Local\Temp\Rar$DIa20840.10391\hello.png">
            <a:extLst>
              <a:ext uri="{FF2B5EF4-FFF2-40B4-BE49-F238E27FC236}">
                <a16:creationId xmlns:a16="http://schemas.microsoft.com/office/drawing/2014/main" xmlns="" id="{0218F6DD-76AC-426A-8058-695F26094AF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10455300" y="6317"/>
            <a:ext cx="1736700" cy="481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SAKEEN~1\AppData\Local\Temp\Rar$DIa20840.10391\hello.png">
            <a:extLst>
              <a:ext uri="{FF2B5EF4-FFF2-40B4-BE49-F238E27FC236}">
                <a16:creationId xmlns:a16="http://schemas.microsoft.com/office/drawing/2014/main" xmlns="" id="{A81F7979-D3C8-4602-B124-B4553A4E788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-118304" y="2755617"/>
            <a:ext cx="1933456" cy="4328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7-Point Star 1"/>
          <p:cNvSpPr/>
          <p:nvPr/>
        </p:nvSpPr>
        <p:spPr>
          <a:xfrm>
            <a:off x="6167594" y="42557"/>
            <a:ext cx="4491307" cy="4162568"/>
          </a:xfrm>
          <a:prstGeom prst="star7">
            <a:avLst>
              <a:gd name="adj" fmla="val 36782"/>
              <a:gd name="hf" fmla="val 102572"/>
              <a:gd name="vf" fmla="val 105210"/>
            </a:avLst>
          </a:prstGeom>
          <a:solidFill>
            <a:srgbClr val="FEEEFE"/>
          </a:solidFill>
          <a:ln>
            <a:solidFill>
              <a:srgbClr val="CD11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2" name="Rectangle 11"/>
          <p:cNvSpPr/>
          <p:nvPr/>
        </p:nvSpPr>
        <p:spPr>
          <a:xfrm>
            <a:off x="6643185" y="1421306"/>
            <a:ext cx="35893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solidFill>
                  <a:srgbClr val="AA0EAA"/>
                </a:solidFill>
                <a:latin typeface="Sakkal Majalla" pitchFamily="2" charset="-78"/>
                <a:cs typeface="Sakkal Majalla" pitchFamily="2" charset="-78"/>
              </a:rPr>
              <a:t>هل تذكر لي يا </a:t>
            </a:r>
            <a:r>
              <a:rPr lang="ar-BH" sz="4800" b="1" dirty="0">
                <a:solidFill>
                  <a:srgbClr val="AA0EAA"/>
                </a:solidFill>
                <a:latin typeface="Sakkal Majalla" pitchFamily="2" charset="-78"/>
                <a:cs typeface="Sakkal Majalla" pitchFamily="2" charset="-78"/>
              </a:rPr>
              <a:t>أخي</a:t>
            </a:r>
          </a:p>
          <a:p>
            <a:pPr algn="ctr"/>
            <a:r>
              <a:rPr lang="ar-SA" sz="4800" b="1" dirty="0">
                <a:solidFill>
                  <a:srgbClr val="AA0EAA"/>
                </a:solidFill>
                <a:latin typeface="Sakkal Majalla" pitchFamily="2" charset="-78"/>
                <a:cs typeface="Sakkal Majalla" pitchFamily="2" charset="-78"/>
              </a:rPr>
              <a:t> ماذا تعلمنا اليوم؟ </a:t>
            </a:r>
            <a:endParaRPr lang="ar-BH" sz="4800" b="1" dirty="0">
              <a:solidFill>
                <a:srgbClr val="AA0EAA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7-Point Star 12"/>
          <p:cNvSpPr/>
          <p:nvPr/>
        </p:nvSpPr>
        <p:spPr>
          <a:xfrm>
            <a:off x="1453539" y="2206136"/>
            <a:ext cx="4491307" cy="4162568"/>
          </a:xfrm>
          <a:prstGeom prst="star7">
            <a:avLst>
              <a:gd name="adj" fmla="val 36782"/>
              <a:gd name="hf" fmla="val 102572"/>
              <a:gd name="vf" fmla="val 105210"/>
            </a:avLst>
          </a:prstGeom>
          <a:solidFill>
            <a:srgbClr val="EDF3FD"/>
          </a:solidFill>
          <a:ln>
            <a:solidFill>
              <a:srgbClr val="155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5" name="Rectangle 14"/>
          <p:cNvSpPr/>
          <p:nvPr/>
        </p:nvSpPr>
        <p:spPr>
          <a:xfrm>
            <a:off x="1495068" y="3143169"/>
            <a:ext cx="44082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1555C9"/>
                </a:solidFill>
                <a:latin typeface="Sakkal Majalla" pitchFamily="2" charset="-78"/>
                <a:cs typeface="Sakkal Majalla" pitchFamily="2" charset="-78"/>
              </a:rPr>
              <a:t>تعلمنا اليوم</a:t>
            </a:r>
            <a:endParaRPr lang="ar-BH" sz="4000" b="1" dirty="0">
              <a:solidFill>
                <a:srgbClr val="1555C9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BH" sz="4000" b="1" dirty="0">
                <a:solidFill>
                  <a:srgbClr val="1555C9"/>
                </a:solidFill>
                <a:latin typeface="Sakkal Majalla" pitchFamily="2" charset="-78"/>
                <a:cs typeface="Sakkal Majalla" pitchFamily="2" charset="-78"/>
              </a:rPr>
              <a:t>طرح أعدادًا كل منهما </a:t>
            </a:r>
            <a:endParaRPr lang="ar-SA" sz="4000" b="1" dirty="0">
              <a:solidFill>
                <a:srgbClr val="1555C9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BH" sz="4000" b="1" dirty="0">
                <a:solidFill>
                  <a:srgbClr val="1555C9"/>
                </a:solidFill>
                <a:latin typeface="Sakkal Majalla" pitchFamily="2" charset="-78"/>
                <a:cs typeface="Sakkal Majalla" pitchFamily="2" charset="-78"/>
              </a:rPr>
              <a:t>يتكون</a:t>
            </a:r>
            <a:r>
              <a:rPr lang="ar-SA" sz="4000" b="1" dirty="0">
                <a:solidFill>
                  <a:srgbClr val="1555C9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4000" b="1" dirty="0">
                <a:solidFill>
                  <a:srgbClr val="1555C9"/>
                </a:solidFill>
                <a:latin typeface="Sakkal Majalla" pitchFamily="2" charset="-78"/>
                <a:cs typeface="Sakkal Majalla" pitchFamily="2" charset="-78"/>
              </a:rPr>
              <a:t>من ثلاثة أرقام، مع إعادة التجميع</a:t>
            </a:r>
            <a:endParaRPr lang="ar-SA" sz="4000" b="1" dirty="0">
              <a:solidFill>
                <a:srgbClr val="1555C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4" name="Group 4"/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16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</a:t>
              </a: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</a:t>
              </a:r>
              <a:r>
                <a:rPr lang="ar-BH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طرح عددين كل منهما مكون من 3 أرقام مع إعادة التجميع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481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SAKEEN~1\AppData\Local\Temp\Rar$DIa20840.10391\hello.png">
            <a:extLst>
              <a:ext uri="{FF2B5EF4-FFF2-40B4-BE49-F238E27FC236}">
                <a16:creationId xmlns:a16="http://schemas.microsoft.com/office/drawing/2014/main" xmlns="" id="{F33A191C-234C-48A7-8B5F-CCA99174AFF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0" y="950273"/>
            <a:ext cx="2388358" cy="543674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C:\Users\SAKEEN~1\AppData\Local\Temp\Rar$DIa20840.10391\hello.png">
            <a:extLst>
              <a:ext uri="{FF2B5EF4-FFF2-40B4-BE49-F238E27FC236}">
                <a16:creationId xmlns:a16="http://schemas.microsoft.com/office/drawing/2014/main" xmlns="" id="{CC35001E-300F-4BD9-BB81-CC4845F5444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9744501" y="950273"/>
            <a:ext cx="2384772" cy="543674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2806496" y="196216"/>
            <a:ext cx="6722196" cy="6118073"/>
            <a:chOff x="2806496" y="196216"/>
            <a:chExt cx="6722196" cy="6118073"/>
          </a:xfrm>
        </p:grpSpPr>
        <p:sp>
          <p:nvSpPr>
            <p:cNvPr id="2" name="Left-Right Arrow Callout 1"/>
            <p:cNvSpPr/>
            <p:nvPr/>
          </p:nvSpPr>
          <p:spPr>
            <a:xfrm>
              <a:off x="2806496" y="196216"/>
              <a:ext cx="6722196" cy="6118073"/>
            </a:xfrm>
            <a:prstGeom prst="leftRightArrowCallout">
              <a:avLst>
                <a:gd name="adj1" fmla="val 13085"/>
                <a:gd name="adj2" fmla="val 17087"/>
                <a:gd name="adj3" fmla="val 18186"/>
                <a:gd name="adj4" fmla="val 60392"/>
              </a:avLst>
            </a:prstGeom>
            <a:pattFill prst="lgConfetti">
              <a:fgClr>
                <a:srgbClr val="FFE089"/>
              </a:fgClr>
              <a:bgClr>
                <a:schemeClr val="bg1"/>
              </a:bgClr>
            </a:patt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28248" y="279478"/>
              <a:ext cx="4074458" cy="5940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ar-BH" sz="4400" b="1" dirty="0">
                  <a:ln w="0">
                    <a:noFill/>
                  </a:ln>
                  <a:solidFill>
                    <a:srgbClr val="C00000"/>
                  </a:solidFill>
                  <a:latin typeface="Sakkal Majalla" pitchFamily="2" charset="-78"/>
                  <a:cs typeface="Sakkal Majalla" pitchFamily="2" charset="-78"/>
                </a:rPr>
                <a:t>عزيزي الطالب </a:t>
              </a:r>
              <a:endParaRPr lang="ar-SA" sz="4400" b="1" dirty="0">
                <a:ln w="0">
                  <a:noFill/>
                </a:ln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lvl="0" algn="ctr"/>
              <a:r>
                <a:rPr lang="ar-BH" sz="4400" b="1" dirty="0">
                  <a:ln w="0">
                    <a:noFill/>
                  </a:ln>
                  <a:solidFill>
                    <a:srgbClr val="C00000"/>
                  </a:solidFill>
                  <a:latin typeface="Sakkal Majalla" pitchFamily="2" charset="-78"/>
                  <a:cs typeface="Sakkal Majalla" pitchFamily="2" charset="-78"/>
                </a:rPr>
                <a:t>عزيزتي الطالبة</a:t>
              </a:r>
            </a:p>
            <a:p>
              <a:pPr lvl="0" algn="ctr"/>
              <a:endParaRPr lang="ar-BH" sz="4400" b="1" dirty="0">
                <a:ln w="0">
                  <a:noFill/>
                </a:ln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lvl="0" algn="ctr"/>
              <a:r>
                <a:rPr lang="ar-BH" sz="4400" b="1" dirty="0">
                  <a:ln w="0">
                    <a:noFill/>
                  </a:ln>
                  <a:solidFill>
                    <a:schemeClr val="accent4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 ل</a:t>
              </a:r>
              <a:r>
                <a:rPr lang="ar-SA" sz="4400" b="1" dirty="0">
                  <a:ln w="0">
                    <a:noFill/>
                  </a:ln>
                  <a:solidFill>
                    <a:schemeClr val="accent4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مزيد من الاستفادة يمكنك الرجوع لكتاب الطالب </a:t>
              </a:r>
            </a:p>
            <a:p>
              <a:pPr lvl="0" algn="ctr"/>
              <a:endParaRPr lang="ar-SA" b="1" dirty="0">
                <a:ln w="0">
                  <a:noFill/>
                </a:ln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lvl="0" algn="ctr"/>
              <a:r>
                <a:rPr lang="ar-SA" sz="4400" b="1" dirty="0">
                  <a:ln w="0">
                    <a:noFill/>
                  </a:ln>
                  <a:solidFill>
                    <a:schemeClr val="accent4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لحل تمارين الدرس صفحة 74 - </a:t>
              </a:r>
              <a:r>
                <a:rPr lang="ar-BH" sz="4400" b="1" dirty="0">
                  <a:ln w="0">
                    <a:noFill/>
                  </a:ln>
                  <a:solidFill>
                    <a:schemeClr val="accent4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75</a:t>
              </a:r>
              <a:endParaRPr lang="ar-SA" sz="4400" b="1" dirty="0">
                <a:ln w="0">
                  <a:noFill/>
                </a:ln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9" name="Group 4"/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10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</a:t>
              </a: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</a:t>
              </a:r>
              <a:r>
                <a:rPr lang="ar-BH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طرح عددين كل منهما مكون من 3 أرقام مع إعادة التجميع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141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5619</TotalTime>
  <Words>792</Words>
  <Application>Microsoft Office PowerPoint</Application>
  <PresentationFormat>Widescreen</PresentationFormat>
  <Paragraphs>152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Sakkal Majalla</vt:lpstr>
      <vt:lpstr>Times New Roman</vt:lpstr>
      <vt:lpstr>Traditional Arabic</vt:lpstr>
      <vt:lpstr>Yu Gothic UI Semilight</vt:lpstr>
      <vt:lpstr>نسق Office</vt:lpstr>
      <vt:lpstr>رياضيات الصف الثالث الابتدائي – الجزء الأول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الصف السادس – الفصل الثاني</dc:title>
  <dc:creator>ALAA F</dc:creator>
  <cp:lastModifiedBy>Banan Saud Farhan Sowaidan Almasaeed</cp:lastModifiedBy>
  <cp:revision>896</cp:revision>
  <dcterms:created xsi:type="dcterms:W3CDTF">2020-03-03T06:21:53Z</dcterms:created>
  <dcterms:modified xsi:type="dcterms:W3CDTF">2020-07-16T08:12:11Z</dcterms:modified>
</cp:coreProperties>
</file>