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9CF4-B087-4DEC-BED6-D99F5B159C17}" type="datetimeFigureOut">
              <a:rPr lang="ar-SA" smtClean="0"/>
              <a:pPr/>
              <a:t>04/03/1432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FE23-BCE7-465C-BC57-C29881A671A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14678" y="71414"/>
            <a:ext cx="3429024" cy="79690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{ </a:t>
            </a:r>
            <a:r>
              <a:rPr lang="ar-SA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الرخويات }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ar-S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57752" y="928670"/>
            <a:ext cx="4071966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مثل الحلزون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والحبار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ـ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والأخطبوط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والمحار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تركيب الجسم </a:t>
            </a:r>
            <a:r>
              <a:rPr lang="ar-SA" sz="2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حيوانات طرية ذات تناظر جانبي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تجويف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جسمي حقيقي ولها أقدام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عضلية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وجهاز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هضمي ( له فتحتان ) ولها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عباءة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تحيط بأعضائها الداخلية )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وهي التي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تفرز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الصدفة في بعض الأنواع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كالمحار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مثلا 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معيشتها </a:t>
            </a:r>
            <a:r>
              <a:rPr lang="ar-SA" sz="2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حرة في المياه </a:t>
            </a:r>
            <a:endParaRPr lang="ar-SA" sz="28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العذبة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المالحة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الأماكن الرطبة ) 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بعضها بطيئة كالحلزون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وبعضها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سريع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كالأخطبوط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ar-SA" sz="28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الذي يتحرك بقوة الدفع النفاث ) 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500062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6500858"/>
          </a:xfrm>
        </p:spPr>
        <p:txBody>
          <a:bodyPr/>
          <a:lstStyle/>
          <a:p>
            <a:pPr algn="ctr">
              <a:buNone/>
            </a:pPr>
            <a:r>
              <a:rPr lang="ar-SA" i="1" u="sng" spc="300" dirty="0" smtClean="0">
                <a:solidFill>
                  <a:srgbClr val="99FF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الوظائف الحيوية في الرخويات </a:t>
            </a:r>
          </a:p>
          <a:p>
            <a:pPr algn="ctr">
              <a:buNone/>
            </a:pPr>
            <a:r>
              <a:rPr lang="ar-SA" sz="2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1* </a:t>
            </a:r>
            <a:r>
              <a:rPr lang="ar-SA" sz="2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التغذية والهضم </a:t>
            </a:r>
            <a:r>
              <a:rPr lang="ar-SA" sz="28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8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 </a:t>
            </a:r>
            <a:r>
              <a:rPr lang="ar-SA" sz="2800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 جهاز هضمي له فتحتان فم وشرج ويحتوي على غدد هضمية 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ومعدة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وأمعاء 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sz="2800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لبعضها طاحنة مثل ( الحلزون </a:t>
            </a:r>
            <a:r>
              <a:rPr lang="ar-SA" sz="28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والحبار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) في آكلات الأعشاب 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تستعمل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لكشط 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الطحالب من الصخور وفي آكلات اللحوم تستخدم لثقب 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صدفة الحيوانات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التي 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تتغذى عليها .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 </a:t>
            </a:r>
            <a:r>
              <a:rPr lang="ar-SA" sz="2800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وبعضها لا تمتلك طاحنة مثل ( المحار ) </a:t>
            </a:r>
            <a:r>
              <a:rPr lang="ar-SA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i="1" u="sng" spc="3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378618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572296"/>
          </a:xfrm>
        </p:spPr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2* </a:t>
            </a:r>
            <a:r>
              <a:rPr lang="ar-SA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التنفس *</a:t>
            </a:r>
            <a:endParaRPr lang="en-US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 </a:t>
            </a:r>
            <a:r>
              <a:rPr lang="ar-SA" i="1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معظمها تحتوي على أجهزة تنفسية تسمى ( الخياشيم )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i="1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الخياشيم هي بروزات خيطية تخرج من جزء من العباءة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تحتوي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على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كمية كبيرة من الدم لنقل الأكسجين . ( البروزات لزيادة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سطح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الانتشار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). 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 </a:t>
            </a:r>
            <a:r>
              <a:rPr lang="ar-SA" i="1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ينتقل الأكسجين من الماء الموجود داخل تجويف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العباءة بالانتشار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إلى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الدم الموجود في الخياشيم </a:t>
            </a:r>
            <a:r>
              <a:rPr lang="ar-SA" i="1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الحلزون الذي يعيش على 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اليابسة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يحصل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على الأكسجين من خلال الهواء الداخل إلى تجويف العباءة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د </a:t>
            </a:r>
            <a:r>
              <a:rPr lang="ar-SA" i="1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i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في بعض الرخويات تقوم الخياشيم بترشيح الغذاء .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3* الجهاز الدوري ”الدوران“ </a:t>
            </a:r>
            <a:r>
              <a:rPr lang="ar-SA" sz="24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4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b="1" i="1" u="sng" spc="6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 </a:t>
            </a:r>
            <a:r>
              <a:rPr lang="ar-SA" sz="2400" b="1" i="1" u="sng" spc="600" dirty="0" err="1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400" b="1" i="1" u="sng" spc="6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جهاز دوران مفتوح </a:t>
            </a:r>
            <a:endParaRPr lang="en-US" sz="2400" b="1" i="1" u="sng" spc="600" dirty="0">
              <a:solidFill>
                <a:srgbClr val="99FF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يوجد في الرخويات البطيئة مثل ( الحلزون والمحار ) 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يتم ضخ الدم من القلب خارج الأوعية الدموية </a:t>
            </a: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ليملأ الفراغات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التي </a:t>
            </a: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تحيط</a:t>
            </a:r>
          </a:p>
          <a:p>
            <a:pPr>
              <a:buNone/>
            </a:pP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بالأعضاء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</a:t>
            </a: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يتم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تبادل الغازات بين الدم والخلايا ثم يعود الدم إلى القلب 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b="1" i="1" u="sng" spc="6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sz="2400" b="1" i="1" u="sng" spc="600" dirty="0" err="1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400" b="1" i="1" u="sng" spc="6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جهاز دوران مغلق </a:t>
            </a:r>
            <a:endParaRPr lang="en-US" sz="2400" b="1" i="1" u="sng" spc="600" dirty="0">
              <a:solidFill>
                <a:srgbClr val="99FF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يوجد في الرخويات السريعة مثل ( </a:t>
            </a:r>
            <a:r>
              <a:rPr lang="ar-SA" sz="24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الحبار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).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يتم ضخ الدم من القلب داخل الأوعية الدموية حيث </a:t>
            </a: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يتم تبادل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الغازات </a:t>
            </a: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بين</a:t>
            </a:r>
          </a:p>
          <a:p>
            <a:pPr>
              <a:buNone/>
            </a:pP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الدم 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داخل الأوعية والخلايا </a:t>
            </a:r>
            <a:r>
              <a:rPr lang="ar-SA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>
              <a:buNone/>
            </a:pPr>
            <a:r>
              <a:rPr lang="ar-SA" sz="24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4* </a:t>
            </a:r>
            <a:r>
              <a:rPr lang="ar-SA" sz="24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الإخراج </a:t>
            </a:r>
            <a:r>
              <a:rPr lang="ar-SA" sz="24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4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يتم إخراج الفضلات من خلال القنوات </a:t>
            </a:r>
            <a:r>
              <a:rPr lang="ar-SA" sz="24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الهدبية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 </a:t>
            </a:r>
            <a:r>
              <a:rPr lang="ar-SA" sz="24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النفريديا</a:t>
            </a: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) إلى تجويف العباءة 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ar-SA" sz="24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5* </a:t>
            </a:r>
            <a:r>
              <a:rPr lang="ar-SA" sz="24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الاستجابة للمثيرات </a:t>
            </a:r>
            <a:r>
              <a:rPr lang="ar-SA" sz="24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4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 لها جهاز عصبي وبعضها لها ( دماغ وعيون تشبه تركيب عين الإنسان ).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 algn="ctr">
              <a:buNone/>
            </a:pPr>
            <a:r>
              <a:rPr lang="ar-SA" sz="2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6* </a:t>
            </a:r>
            <a:r>
              <a:rPr lang="ar-SA" sz="28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التكاثر </a:t>
            </a:r>
            <a:r>
              <a:rPr lang="ar-SA" sz="2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تتكاثر الرخويات جنسيا...وهناك نوعين من </a:t>
            </a:r>
            <a:r>
              <a:rPr lang="ar-SA" sz="2800" i="1" dirty="0" err="1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الاخصاب</a:t>
            </a:r>
            <a:r>
              <a:rPr lang="ar-SA" sz="2800" i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ar-SA" sz="2800" i="1" dirty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إما : </a:t>
            </a:r>
            <a:endParaRPr lang="en-US" sz="2800" i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spc="3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 </a:t>
            </a:r>
            <a:r>
              <a:rPr lang="ar-SA" sz="2800" b="1" i="1" spc="300" dirty="0" err="1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b="1" i="1" spc="3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إخصاب خارجي : ( في الرخويات المائية ) </a:t>
            </a:r>
            <a:endParaRPr lang="en-US" sz="2800" b="1" i="1" spc="300" dirty="0">
              <a:solidFill>
                <a:srgbClr val="99FF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تفرز الأنثى البويضات في الماء ويصب عليها الذكر حيواناته </a:t>
            </a: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المنوية</a:t>
            </a: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لتخصيبها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spc="3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sz="2800" b="1" i="1" spc="300" dirty="0" err="1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b="1" i="1" spc="300" dirty="0">
                <a:solidFill>
                  <a:srgbClr val="99FF3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إخصاب داخلي ( في الرخويات على اليابسة ) </a:t>
            </a:r>
            <a:endParaRPr lang="en-US" sz="2800" b="1" i="1" spc="300" dirty="0">
              <a:solidFill>
                <a:srgbClr val="99FF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1- بعضها </a:t>
            </a:r>
            <a:r>
              <a:rPr lang="ar-SA" sz="2800" dirty="0" err="1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خنثى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حيث يتم تخصيب البويضات داخليا 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2- بعد </a:t>
            </a:r>
            <a:r>
              <a:rPr lang="ar-SA" sz="28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إخصاب البويضات تتكون اليرقة حاملة العجل ( الغشاء ) 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9735"/>
            <a:ext cx="9144000" cy="26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3929090" cy="796908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ar-S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ar-S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{ </a:t>
            </a:r>
            <a:r>
              <a:rPr lang="ar-S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تنوع الرخويات }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ar-S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786478"/>
          </a:xfrm>
        </p:spPr>
        <p:txBody>
          <a:bodyPr/>
          <a:lstStyle/>
          <a:p>
            <a:pPr>
              <a:buNone/>
            </a:pP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تصنف بناءً على تركيب الصدفة والقدم إلى ثلاث طوائف هي :</a:t>
            </a:r>
            <a:endParaRPr lang="en-US" sz="28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 </a:t>
            </a:r>
            <a:r>
              <a:rPr lang="ar-SA" sz="28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بطنية</a:t>
            </a: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القدم : مثل ( الحلزون وأذن البحر ) </a:t>
            </a:r>
            <a:endParaRPr lang="en-US" sz="2800" b="1" i="1" dirty="0">
              <a:solidFill>
                <a:srgbClr val="99FF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 </a:t>
            </a:r>
            <a:r>
              <a:rPr lang="ar-SA" sz="2800" i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 قدم من الجهة </a:t>
            </a:r>
            <a:r>
              <a:rPr lang="ar-SA" sz="2800" i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البطنية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 سبب التسمية ) وهي بطيئة الحركة .</a:t>
            </a:r>
            <a:endParaRPr lang="en-US" sz="28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sz="2800" i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 صدفة واحدة .</a:t>
            </a:r>
            <a:endParaRPr lang="en-US" sz="28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 </a:t>
            </a:r>
            <a:r>
              <a:rPr lang="ar-SA" sz="2800" i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تعيش في </a:t>
            </a:r>
            <a:r>
              <a:rPr lang="ar-SA" sz="2800" i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المياة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العذبة </a:t>
            </a:r>
            <a:r>
              <a:rPr lang="ar-SA" sz="2800" i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المالحة </a:t>
            </a:r>
            <a:r>
              <a:rPr lang="ar-SA" sz="2800" i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التربة الرطبة .</a:t>
            </a:r>
            <a:endParaRPr lang="en-US" sz="28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00298" y="214290"/>
            <a:ext cx="6429420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29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sz="29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9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ذات المصراعين : مثل ( المحار )</a:t>
            </a:r>
            <a:endParaRPr lang="en-US" sz="2900" b="1" i="1" dirty="0">
              <a:solidFill>
                <a:srgbClr val="99FF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9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</a:t>
            </a:r>
            <a:r>
              <a:rPr lang="ar-SA" sz="29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 قدم وهي بطيئة الحركة .</a:t>
            </a:r>
            <a:endParaRPr lang="en-US" sz="29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9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</a:t>
            </a:r>
            <a:r>
              <a:rPr lang="ar-SA" sz="29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 صدفتين .</a:t>
            </a:r>
            <a:endParaRPr lang="en-US" sz="29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9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 </a:t>
            </a:r>
            <a:r>
              <a:rPr lang="ar-SA" sz="29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يعيش في المياه المالحة وقليل في المياه </a:t>
            </a:r>
            <a:r>
              <a:rPr lang="ar-SA" sz="29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العذبة.</a:t>
            </a:r>
          </a:p>
          <a:p>
            <a:pPr>
              <a:buNone/>
            </a:pPr>
            <a:endParaRPr lang="ar-SA" sz="2900" b="1" i="1" dirty="0">
              <a:solidFill>
                <a:srgbClr val="99FF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 </a:t>
            </a:r>
            <a:r>
              <a:rPr lang="ar-SA" sz="28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رأسية القدم : مثل ( </a:t>
            </a:r>
            <a:r>
              <a:rPr lang="ar-SA" sz="28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الحبار</a:t>
            </a: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والأخطبوط</a:t>
            </a: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b="1" i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والسبيدج</a:t>
            </a:r>
            <a:r>
              <a:rPr lang="ar-SA" sz="2800" b="1" i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) </a:t>
            </a:r>
            <a:endParaRPr lang="en-US" sz="2800" b="1" i="1" dirty="0">
              <a:solidFill>
                <a:srgbClr val="99FF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 قدم من جهة الرأس وهي سريعة الحركة </a:t>
            </a:r>
            <a:endParaRPr lang="en-US" sz="28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لها </a:t>
            </a:r>
            <a:r>
              <a:rPr lang="ar-SA" sz="2800" i="1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ممصات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للإمساك بالفريسة .</a:t>
            </a:r>
            <a:endParaRPr lang="en-US" sz="28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 </a:t>
            </a:r>
            <a:r>
              <a:rPr lang="ar-SA" sz="2800" i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معظمها ليس لها صدفة 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r>
              <a:rPr lang="ar-SA" sz="2800" b="1" i="1" u="sng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*مميزات راسية القدم*</a:t>
            </a:r>
          </a:p>
          <a:p>
            <a:pPr>
              <a:buNone/>
            </a:pPr>
            <a:r>
              <a:rPr lang="ar-SA" sz="26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الحماية </a:t>
            </a:r>
            <a:r>
              <a:rPr lang="ar-SA" sz="2600" b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sz="2600" dirty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600" b="1" dirty="0" err="1" smtClean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أـ</a:t>
            </a:r>
            <a:r>
              <a:rPr lang="ar-SA" sz="2600" b="1" dirty="0" smtClean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600" b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الأخطبوط</a:t>
            </a:r>
            <a:r>
              <a:rPr lang="ar-SA" sz="2600" b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:</a:t>
            </a:r>
            <a:r>
              <a:rPr lang="ar-SA" sz="2600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عندما يشعر بالخطر يطلق حبره في الماء </a:t>
            </a:r>
            <a:endParaRPr lang="ar-SA" sz="2600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2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للاختفاء </a:t>
            </a:r>
            <a:r>
              <a:rPr lang="ar-SA" sz="2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من الأعداء </a:t>
            </a:r>
            <a:r>
              <a:rPr lang="ar-SA" sz="2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أو كمادة مخدرة للأعداء )</a:t>
            </a:r>
            <a:endParaRPr lang="en-US" sz="2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600" b="1" dirty="0" smtClean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sz="2600" b="1" dirty="0" err="1" smtClean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2600" b="1" dirty="0" smtClean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600" b="1" dirty="0" err="1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الحبار</a:t>
            </a:r>
            <a:r>
              <a:rPr lang="ar-SA" sz="2600" b="1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:</a:t>
            </a:r>
            <a:r>
              <a:rPr lang="ar-SA" sz="2600" dirty="0">
                <a:solidFill>
                  <a:srgbClr val="99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يستخدم صدفته للتمويه والاختفاء في قاع </a:t>
            </a:r>
            <a:r>
              <a:rPr lang="ar-SA" sz="2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البحر.</a:t>
            </a:r>
            <a:endParaRPr lang="en-US" sz="2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6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</a:t>
            </a:r>
            <a:r>
              <a:rPr lang="ar-SA" sz="2600" b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التعلم *</a:t>
            </a:r>
            <a:endParaRPr lang="en-US" sz="2600" dirty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 يعد </a:t>
            </a:r>
            <a:r>
              <a:rPr lang="ar-SA" sz="26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الأخطبوط</a:t>
            </a:r>
            <a:r>
              <a:rPr lang="ar-SA" sz="2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من أذكى الرخويات</a:t>
            </a:r>
            <a:endParaRPr lang="en-US" sz="26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en-US" sz="2900" i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92892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بيئة الرخويات ( أهميتها وأضرارها 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49831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لها دور مهم في السلال الغذائية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 آكلات أعشاب أو مفترسات أو </a:t>
            </a: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كانسة</a:t>
            </a: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وآكلات 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قمامة أو مرشحات ) .</a:t>
            </a:r>
            <a:endParaRPr lang="en-US" sz="30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المحار الصلب يعمل على تنقية الماء ويمنع تراكم الطحالب في المحيطات </a:t>
            </a:r>
            <a:endParaRPr lang="en-US" sz="30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بلح البحر تتراكم السموم في أنسجة جسمه لذلك يستخدم في مراقبة </a:t>
            </a: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جودة</a:t>
            </a: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الماء 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30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للحلزون أصداف جميلة والمحار يستخرج منه اللؤلؤ .</a:t>
            </a:r>
            <a:endParaRPr lang="en-US" sz="30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يستعمل سم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الحلازين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المخروطية في علاج بعض </a:t>
            </a: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الأمراض</a:t>
            </a: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مثل أمراض 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القلب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والخرف والاكتئاب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الصداع .......الخ ) .</a:t>
            </a:r>
            <a:endParaRPr lang="en-US" sz="30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3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 </a:t>
            </a:r>
            <a:r>
              <a:rPr lang="ar-SA" sz="3000" dirty="0" err="1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sz="3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من مضارها أن تنخر الخشب وتتلف السفن .</a:t>
            </a:r>
            <a:endParaRPr lang="en-US" sz="30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677</Words>
  <Application>Microsoft Office PowerPoint</Application>
  <PresentationFormat>عرض على الشاشة (3:4)‏</PresentationFormat>
  <Paragraphs>86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  { الرخويات }  </vt:lpstr>
      <vt:lpstr>الشريحة 2</vt:lpstr>
      <vt:lpstr>الشريحة 3</vt:lpstr>
      <vt:lpstr>الشريحة 4</vt:lpstr>
      <vt:lpstr>الشريحة 5</vt:lpstr>
      <vt:lpstr> { تنوع الرخويات }  </vt:lpstr>
      <vt:lpstr>الشريحة 7</vt:lpstr>
      <vt:lpstr> * بيئة الرخويات ( أهميتها وأضرارها )*  </vt:lpstr>
    </vt:vector>
  </TitlesOfParts>
  <Company>Yum AL Baher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12</cp:revision>
  <dcterms:created xsi:type="dcterms:W3CDTF">2011-02-07T17:21:45Z</dcterms:created>
  <dcterms:modified xsi:type="dcterms:W3CDTF">2011-02-07T20:35:27Z</dcterms:modified>
</cp:coreProperties>
</file>