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Lst>
  <p:notesMasterIdLst>
    <p:notesMasterId r:id="rId105"/>
  </p:notesMasterIdLst>
  <p:handoutMasterIdLst>
    <p:handoutMasterId r:id="rId106"/>
  </p:handoutMasterIdLst>
  <p:sldIdLst>
    <p:sldId id="256" r:id="rId2"/>
    <p:sldId id="310" r:id="rId3"/>
    <p:sldId id="274" r:id="rId4"/>
    <p:sldId id="257" r:id="rId5"/>
    <p:sldId id="268" r:id="rId6"/>
    <p:sldId id="260" r:id="rId7"/>
    <p:sldId id="258" r:id="rId8"/>
    <p:sldId id="261" r:id="rId9"/>
    <p:sldId id="259" r:id="rId10"/>
    <p:sldId id="313" r:id="rId11"/>
    <p:sldId id="262" r:id="rId12"/>
    <p:sldId id="263" r:id="rId13"/>
    <p:sldId id="329" r:id="rId14"/>
    <p:sldId id="314" r:id="rId15"/>
    <p:sldId id="264" r:id="rId16"/>
    <p:sldId id="265" r:id="rId17"/>
    <p:sldId id="266" r:id="rId18"/>
    <p:sldId id="267" r:id="rId19"/>
    <p:sldId id="269" r:id="rId20"/>
    <p:sldId id="315" r:id="rId21"/>
    <p:sldId id="270" r:id="rId22"/>
    <p:sldId id="331" r:id="rId23"/>
    <p:sldId id="271" r:id="rId24"/>
    <p:sldId id="272" r:id="rId25"/>
    <p:sldId id="273" r:id="rId26"/>
    <p:sldId id="275" r:id="rId27"/>
    <p:sldId id="276" r:id="rId28"/>
    <p:sldId id="354" r:id="rId29"/>
    <p:sldId id="355" r:id="rId30"/>
    <p:sldId id="356" r:id="rId31"/>
    <p:sldId id="357" r:id="rId32"/>
    <p:sldId id="350" r:id="rId33"/>
    <p:sldId id="351" r:id="rId34"/>
    <p:sldId id="352" r:id="rId35"/>
    <p:sldId id="353" r:id="rId36"/>
    <p:sldId id="340" r:id="rId37"/>
    <p:sldId id="343" r:id="rId38"/>
    <p:sldId id="344" r:id="rId39"/>
    <p:sldId id="345" r:id="rId40"/>
    <p:sldId id="346" r:id="rId41"/>
    <p:sldId id="342" r:id="rId42"/>
    <p:sldId id="341" r:id="rId43"/>
    <p:sldId id="283" r:id="rId44"/>
    <p:sldId id="363" r:id="rId45"/>
    <p:sldId id="364" r:id="rId46"/>
    <p:sldId id="365" r:id="rId47"/>
    <p:sldId id="370" r:id="rId48"/>
    <p:sldId id="358" r:id="rId49"/>
    <p:sldId id="359" r:id="rId50"/>
    <p:sldId id="360" r:id="rId51"/>
    <p:sldId id="361" r:id="rId52"/>
    <p:sldId id="366" r:id="rId53"/>
    <p:sldId id="367" r:id="rId54"/>
    <p:sldId id="368" r:id="rId55"/>
    <p:sldId id="369" r:id="rId56"/>
    <p:sldId id="284" r:id="rId57"/>
    <p:sldId id="285" r:id="rId58"/>
    <p:sldId id="286" r:id="rId59"/>
    <p:sldId id="287" r:id="rId60"/>
    <p:sldId id="288" r:id="rId61"/>
    <p:sldId id="318" r:id="rId62"/>
    <p:sldId id="319" r:id="rId63"/>
    <p:sldId id="320" r:id="rId64"/>
    <p:sldId id="321" r:id="rId65"/>
    <p:sldId id="323" r:id="rId66"/>
    <p:sldId id="322" r:id="rId67"/>
    <p:sldId id="324" r:id="rId68"/>
    <p:sldId id="325" r:id="rId69"/>
    <p:sldId id="326" r:id="rId70"/>
    <p:sldId id="327" r:id="rId71"/>
    <p:sldId id="347" r:id="rId72"/>
    <p:sldId id="348" r:id="rId73"/>
    <p:sldId id="289" r:id="rId74"/>
    <p:sldId id="290" r:id="rId75"/>
    <p:sldId id="291" r:id="rId76"/>
    <p:sldId id="292" r:id="rId77"/>
    <p:sldId id="293" r:id="rId78"/>
    <p:sldId id="311" r:id="rId79"/>
    <p:sldId id="312" r:id="rId80"/>
    <p:sldId id="294" r:id="rId81"/>
    <p:sldId id="295" r:id="rId82"/>
    <p:sldId id="334" r:id="rId83"/>
    <p:sldId id="335" r:id="rId84"/>
    <p:sldId id="336" r:id="rId85"/>
    <p:sldId id="337" r:id="rId86"/>
    <p:sldId id="338" r:id="rId87"/>
    <p:sldId id="297" r:id="rId88"/>
    <p:sldId id="332" r:id="rId89"/>
    <p:sldId id="296" r:id="rId90"/>
    <p:sldId id="333" r:id="rId91"/>
    <p:sldId id="298" r:id="rId92"/>
    <p:sldId id="299" r:id="rId93"/>
    <p:sldId id="300" r:id="rId94"/>
    <p:sldId id="301" r:id="rId95"/>
    <p:sldId id="302" r:id="rId96"/>
    <p:sldId id="328" r:id="rId97"/>
    <p:sldId id="303" r:id="rId98"/>
    <p:sldId id="304" r:id="rId99"/>
    <p:sldId id="305" r:id="rId100"/>
    <p:sldId id="306" r:id="rId101"/>
    <p:sldId id="307" r:id="rId102"/>
    <p:sldId id="308" r:id="rId103"/>
    <p:sldId id="309" r:id="rId1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81" autoAdjust="0"/>
    <p:restoredTop sz="94660"/>
  </p:normalViewPr>
  <p:slideViewPr>
    <p:cSldViewPr snapToGrid="0">
      <p:cViewPr>
        <p:scale>
          <a:sx n="100" d="100"/>
          <a:sy n="100" d="100"/>
        </p:scale>
        <p:origin x="-46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353ADA-2FE7-4725-B8F3-D73F701356B8}" type="datetimeFigureOut">
              <a:rPr lang="en-US" smtClean="0"/>
              <a:t>12/26/2015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ar-LY" smtClean="0"/>
              <a:t>الاكاديمية الليبية - مصراتة</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D4DB3D-9F45-4714-A200-ADC5729B05DC}" type="slidenum">
              <a:rPr lang="en-US" smtClean="0"/>
              <a:t>‹#›</a:t>
            </a:fld>
            <a:endParaRPr lang="en-US"/>
          </a:p>
        </p:txBody>
      </p:sp>
    </p:spTree>
    <p:extLst>
      <p:ext uri="{BB962C8B-B14F-4D97-AF65-F5344CB8AC3E}">
        <p14:creationId xmlns:p14="http://schemas.microsoft.com/office/powerpoint/2010/main" val="29288327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D8842-0075-46AE-B257-5B1FD46E7F23}" type="datetimeFigureOut">
              <a:rPr lang="en-US" smtClean="0"/>
              <a:t>12/26/2015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ar-LY" smtClean="0"/>
              <a:t>الاكاديمية الليبية - مصراتة</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39A4B-A798-40FF-97B7-788A5226C9FF}" type="slidenum">
              <a:rPr lang="en-US" smtClean="0"/>
              <a:t>‹#›</a:t>
            </a:fld>
            <a:endParaRPr lang="en-US"/>
          </a:p>
        </p:txBody>
      </p:sp>
    </p:spTree>
    <p:extLst>
      <p:ext uri="{BB962C8B-B14F-4D97-AF65-F5344CB8AC3E}">
        <p14:creationId xmlns:p14="http://schemas.microsoft.com/office/powerpoint/2010/main" val="35304334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239A4B-A798-40FF-97B7-788A5226C9FF}" type="slidenum">
              <a:rPr lang="en-US" smtClean="0"/>
              <a:t>1</a:t>
            </a:fld>
            <a:endParaRPr lang="en-US"/>
          </a:p>
        </p:txBody>
      </p:sp>
      <p:sp>
        <p:nvSpPr>
          <p:cNvPr id="5" name="Footer Placeholder 4"/>
          <p:cNvSpPr>
            <a:spLocks noGrp="1"/>
          </p:cNvSpPr>
          <p:nvPr>
            <p:ph type="ftr" sz="quarter" idx="11"/>
          </p:nvPr>
        </p:nvSpPr>
        <p:spPr/>
        <p:txBody>
          <a:bodyPr/>
          <a:lstStyle/>
          <a:p>
            <a:r>
              <a:rPr lang="ar-LY" smtClean="0"/>
              <a:t>الاكاديمية الليبية - مصراتة</a:t>
            </a:r>
            <a:endParaRPr lang="en-US"/>
          </a:p>
        </p:txBody>
      </p:sp>
    </p:spTree>
    <p:extLst>
      <p:ext uri="{BB962C8B-B14F-4D97-AF65-F5344CB8AC3E}">
        <p14:creationId xmlns:p14="http://schemas.microsoft.com/office/powerpoint/2010/main" val="17307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719A55B-5D64-4B3C-AB12-25D2BE7E5AB0}" type="datetime1">
              <a:rPr lang="en-US" smtClean="0"/>
              <a:t>12/26/2015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7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E13944-B80F-44B8-B763-67FBF3694AE4}" type="datetime1">
              <a:rPr lang="en-US" smtClean="0"/>
              <a:t>12/26/2015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174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A411D2-02A1-4CF2-92BE-E7088471FB23}" type="datetime1">
              <a:rPr lang="en-US" smtClean="0"/>
              <a:t>12/26/2015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498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1913E-9902-449D-8997-A8E5C7394F3C}" type="datetime1">
              <a:rPr lang="en-US" smtClean="0"/>
              <a:t>12/26/2015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22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429169-9F42-489C-A06E-55CC7FF5C6BE}" type="datetime1">
              <a:rPr lang="en-US" smtClean="0"/>
              <a:t>12/26/2015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051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9C8403-37BB-4CC4-B19B-7CB0544348B3}" type="datetime1">
              <a:rPr lang="en-US" smtClean="0"/>
              <a:t>12/26/2015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00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3F2CF1-A81B-43E4-AC70-9DD61F5BF609}" type="datetime1">
              <a:rPr lang="en-US" smtClean="0"/>
              <a:t>12/26/2015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46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E4A3E5-6193-4BFA-B7C6-F118BAE66D2E}" type="datetime1">
              <a:rPr lang="en-US" smtClean="0"/>
              <a:t>12/26/2015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37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994AD3-7C82-4A2B-B770-E27D2395F06A}" type="datetime1">
              <a:rPr lang="en-US" smtClean="0"/>
              <a:t>12/26/2015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20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F10AC46-AA6C-4554-8DDD-417B5C9B8F10}" type="datetime1">
              <a:rPr lang="en-US" smtClean="0"/>
              <a:t>12/26/2015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441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A020717-140D-48BD-A6EA-B421B9FD6E07}" type="datetime1">
              <a:rPr lang="en-US" smtClean="0"/>
              <a:t>12/26/2015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28161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FAF60-8E76-42FB-A924-469B0A95FA73}" type="datetime1">
              <a:rPr lang="en-US" smtClean="0"/>
              <a:t>12/26/2015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82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48FB178-7E38-4CFE-B02E-243208139D6B}" type="datetime1">
              <a:rPr lang="en-US" smtClean="0"/>
              <a:t>12/26/2015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7173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lrowayati@yahoo.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thomsonreuters.com/en/products-services/scholarly-scientific-research/research-management-and-evaluation/journal-citation-report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cientific.thomson.com/products/wos/" TargetMode="External"/><Relationship Id="rId2" Type="http://schemas.openxmlformats.org/officeDocument/2006/relationships/hyperlink" Target="http://www.scopus.com/scopus/home.url" TargetMode="Externa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hyperlink" Target="http://hlwiki.slais.ubc.ca/index.php/Impact_factor"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en.wikipedia.org/wiki/Social_networking"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Brent_Hoberman" TargetMode="External"/><Relationship Id="rId2" Type="http://schemas.openxmlformats.org/officeDocument/2006/relationships/hyperlink" Target="https://en.wikipedia.org/wiki/Social_networking"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SLR.pdf" TargetMode="External"/><Relationship Id="rId2" Type="http://schemas.openxmlformats.org/officeDocument/2006/relationships/hyperlink" Target="12Vol74No1.pdf"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559346"/>
            <a:ext cx="8791575" cy="1543050"/>
          </a:xfrm>
        </p:spPr>
        <p:txBody>
          <a:bodyPr>
            <a:noAutofit/>
          </a:bodyPr>
          <a:lstStyle/>
          <a:p>
            <a:pPr algn="ctr"/>
            <a:r>
              <a:rPr lang="ar-LY" sz="4400" b="1" dirty="0">
                <a:solidFill>
                  <a:srgbClr val="466AC8"/>
                </a:solidFill>
                <a:latin typeface="Times New Roman"/>
                <a:cs typeface="Times New Roman"/>
              </a:rPr>
              <a:t>كيفية الكتابة والنشر للورقات العلمية في المجلات والمؤتمرات الاكاديمية </a:t>
            </a:r>
            <a:r>
              <a:rPr lang="ar-LY" sz="4400" b="1" dirty="0" smtClean="0">
                <a:solidFill>
                  <a:srgbClr val="466AC8"/>
                </a:solidFill>
                <a:latin typeface="Times New Roman"/>
                <a:cs typeface="Times New Roman"/>
              </a:rPr>
              <a:t>المحكمة</a:t>
            </a:r>
            <a:r>
              <a:rPr lang="en-US" sz="4400" b="1" dirty="0">
                <a:solidFill>
                  <a:srgbClr val="466AC8"/>
                </a:solidFill>
                <a:latin typeface="Times New Roman"/>
                <a:cs typeface="Times New Roman"/>
              </a:rPr>
              <a:t/>
            </a:r>
            <a:br>
              <a:rPr lang="en-US" sz="4400" b="1" dirty="0">
                <a:solidFill>
                  <a:srgbClr val="466AC8"/>
                </a:solidFill>
                <a:latin typeface="Times New Roman"/>
                <a:cs typeface="Times New Roman"/>
              </a:rPr>
            </a:br>
            <a:r>
              <a:rPr lang="en-US" sz="4400" b="1" dirty="0">
                <a:solidFill>
                  <a:srgbClr val="466AC8"/>
                </a:solidFill>
                <a:latin typeface="Times New Roman"/>
                <a:cs typeface="Times New Roman"/>
              </a:rPr>
              <a:t>HOW TO WRITE PUBLISHABLE </a:t>
            </a:r>
            <a:r>
              <a:rPr lang="en-US" sz="4400" b="1" dirty="0" smtClean="0">
                <a:solidFill>
                  <a:srgbClr val="466AC8"/>
                </a:solidFill>
                <a:latin typeface="Times New Roman"/>
                <a:cs typeface="Times New Roman"/>
              </a:rPr>
              <a:t>ARTICLES</a:t>
            </a:r>
            <a:endParaRPr lang="en-US" sz="4400" dirty="0"/>
          </a:p>
        </p:txBody>
      </p:sp>
      <p:sp>
        <p:nvSpPr>
          <p:cNvPr id="3" name="Subtitle 2"/>
          <p:cNvSpPr>
            <a:spLocks noGrp="1"/>
          </p:cNvSpPr>
          <p:nvPr>
            <p:ph type="subTitle" idx="1"/>
          </p:nvPr>
        </p:nvSpPr>
        <p:spPr>
          <a:xfrm>
            <a:off x="6629400" y="3602038"/>
            <a:ext cx="4038599" cy="1655762"/>
          </a:xfrm>
        </p:spPr>
        <p:txBody>
          <a:bodyPr>
            <a:normAutofit fontScale="77500" lnSpcReduction="20000"/>
          </a:bodyPr>
          <a:lstStyle/>
          <a:p>
            <a:pPr algn="r"/>
            <a:r>
              <a:rPr lang="ar-LY" dirty="0" smtClean="0"/>
              <a:t>علي عبدالحفيظ الروياتي</a:t>
            </a:r>
          </a:p>
          <a:p>
            <a:pPr algn="r"/>
            <a:r>
              <a:rPr lang="en-US" dirty="0" smtClean="0"/>
              <a:t>UTHM</a:t>
            </a:r>
            <a:r>
              <a:rPr lang="ar-LY" dirty="0"/>
              <a:t> طالب دكتوراة </a:t>
            </a:r>
            <a:r>
              <a:rPr lang="ar-LY" dirty="0" smtClean="0"/>
              <a:t>بجامعة </a:t>
            </a:r>
            <a:endParaRPr lang="en-US" dirty="0"/>
          </a:p>
          <a:p>
            <a:pPr algn="r"/>
            <a:r>
              <a:rPr lang="en-US" sz="2400" cap="none" dirty="0" smtClean="0">
                <a:hlinkClick r:id="rId3"/>
              </a:rPr>
              <a:t>elrowayati@yahoo.com</a:t>
            </a:r>
            <a:endParaRPr lang="en-US" sz="2400" cap="none" dirty="0" smtClean="0"/>
          </a:p>
          <a:p>
            <a:pPr algn="r"/>
            <a:r>
              <a:rPr lang="en-US" sz="2400" cap="none" dirty="0" smtClean="0"/>
              <a:t>ge130106@siswa.uthm.edu.my </a:t>
            </a:r>
            <a:endParaRPr lang="en-US" sz="2400" cap="none" dirty="0"/>
          </a:p>
        </p:txBody>
      </p:sp>
      <p:sp>
        <p:nvSpPr>
          <p:cNvPr id="5" name="Slide Number Placeholder 4"/>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2328267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ar-LY" dirty="0" smtClean="0"/>
              <a:t>(يتبع) انواع </a:t>
            </a:r>
            <a:r>
              <a:rPr lang="ar-LY" dirty="0"/>
              <a:t>الورقات العلمية القابلة للنشر</a:t>
            </a:r>
            <a:br>
              <a:rPr lang="ar-LY" dirty="0"/>
            </a:br>
            <a:r>
              <a:rPr lang="en-US" b="1" dirty="0"/>
              <a:t>Types of Articles You can Propose and Publish</a:t>
            </a:r>
            <a:endParaRPr lang="en-US"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
            </a:pPr>
            <a:r>
              <a:rPr lang="en-US" sz="3200" b="1" dirty="0" smtClean="0"/>
              <a:t>Case </a:t>
            </a:r>
            <a:r>
              <a:rPr lang="en-US" sz="3200" b="1" dirty="0"/>
              <a:t>analysis  </a:t>
            </a:r>
            <a:r>
              <a:rPr lang="ar-LY" sz="3200" b="1" dirty="0"/>
              <a:t> تحليل الحالة</a:t>
            </a:r>
          </a:p>
          <a:p>
            <a:pPr marL="0" indent="0" algn="r" rtl="1">
              <a:buNone/>
            </a:pPr>
            <a:r>
              <a:rPr lang="ar-LY" sz="3200" dirty="0"/>
              <a:t>هذا النوع من الورقات يستخدم في عديد التخصصات مثل القانون والطب والاقتصاد</a:t>
            </a:r>
          </a:p>
          <a:p>
            <a:pPr algn="r" rtl="1">
              <a:buFont typeface="Wingdings" panose="05000000000000000000" pitchFamily="2" charset="2"/>
              <a:buChar char="§"/>
            </a:pPr>
            <a:r>
              <a:rPr lang="en-US" sz="3200" dirty="0"/>
              <a:t>Journals-Magazines-Letters-and-Transactions</a:t>
            </a:r>
            <a:endParaRPr lang="ar-LY" sz="3200" dirty="0"/>
          </a:p>
          <a:p>
            <a:pPr algn="r" rtl="1"/>
            <a:r>
              <a:rPr lang="ar-LY" sz="3200" dirty="0"/>
              <a:t>هناك انواع اخرى من الورقات مثل </a:t>
            </a:r>
            <a:r>
              <a:rPr lang="en-US" sz="3200" dirty="0"/>
              <a:t>Theoretical analysis</a:t>
            </a:r>
            <a:r>
              <a:rPr lang="ar-LY" sz="3200" dirty="0"/>
              <a:t>، </a:t>
            </a:r>
            <a:r>
              <a:rPr lang="en-US" sz="3200" dirty="0"/>
              <a:t>Book review</a:t>
            </a:r>
            <a:r>
              <a:rPr lang="ar-LY" sz="3200" dirty="0"/>
              <a:t> ....</a:t>
            </a:r>
            <a:r>
              <a:rPr lang="ar-LY" sz="3200" dirty="0" smtClean="0"/>
              <a:t>الخ</a:t>
            </a:r>
            <a:endParaRPr lang="ar-LY" sz="3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6254678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100</a:t>
            </a:fld>
            <a:endParaRPr lang="en-US" dirty="0"/>
          </a:p>
        </p:txBody>
      </p:sp>
    </p:spTree>
    <p:extLst>
      <p:ext uri="{BB962C8B-B14F-4D97-AF65-F5344CB8AC3E}">
        <p14:creationId xmlns:p14="http://schemas.microsoft.com/office/powerpoint/2010/main" val="14060236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101</a:t>
            </a:fld>
            <a:endParaRPr lang="en-US" dirty="0"/>
          </a:p>
        </p:txBody>
      </p:sp>
      <p:sp>
        <p:nvSpPr>
          <p:cNvPr id="5" name="Oval 4"/>
          <p:cNvSpPr/>
          <p:nvPr/>
        </p:nvSpPr>
        <p:spPr>
          <a:xfrm>
            <a:off x="-409575" y="-228600"/>
            <a:ext cx="8508570" cy="588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7941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Sources of Further Guidance</a:t>
            </a:r>
          </a:p>
        </p:txBody>
      </p:sp>
      <p:sp>
        <p:nvSpPr>
          <p:cNvPr id="26627" name="Rectangle 3"/>
          <p:cNvSpPr>
            <a:spLocks noGrp="1" noChangeArrowheads="1"/>
          </p:cNvSpPr>
          <p:nvPr>
            <p:ph idx="1"/>
          </p:nvPr>
        </p:nvSpPr>
        <p:spPr/>
        <p:txBody>
          <a:bodyPr>
            <a:normAutofit/>
          </a:bodyPr>
          <a:lstStyle/>
          <a:p>
            <a:pPr eaLnBrk="1" hangingPunct="1">
              <a:lnSpc>
                <a:spcPct val="90000"/>
              </a:lnSpc>
            </a:pPr>
            <a:r>
              <a:rPr lang="en-US" sz="2800" i="1" dirty="0"/>
              <a:t>How to Write and Publish a Scientific Paper,</a:t>
            </a:r>
            <a:r>
              <a:rPr lang="en-US" sz="2800" dirty="0"/>
              <a:t> 6th edition, by Robert A. Day and Barbara </a:t>
            </a:r>
            <a:r>
              <a:rPr lang="en-US" sz="2800" dirty="0" err="1"/>
              <a:t>Gastel</a:t>
            </a:r>
            <a:r>
              <a:rPr lang="en-US" sz="2800" dirty="0"/>
              <a:t> (Greenwood Press, 2006)</a:t>
            </a:r>
          </a:p>
          <a:p>
            <a:pPr eaLnBrk="1" hangingPunct="1">
              <a:lnSpc>
                <a:spcPct val="90000"/>
              </a:lnSpc>
            </a:pPr>
            <a:r>
              <a:rPr lang="en-US" sz="2800" i="1" dirty="0" smtClean="0"/>
              <a:t>Preparing </a:t>
            </a:r>
            <a:r>
              <a:rPr lang="en-US" sz="2800" i="1" dirty="0"/>
              <a:t>Scientific Illustrations: A Guide to Better Posters, Presentations, and Publications,</a:t>
            </a:r>
            <a:r>
              <a:rPr lang="en-US" sz="2800" dirty="0"/>
              <a:t> 2nd edition, by Mary Helen Briscoe (Springer, 1996</a:t>
            </a:r>
            <a:r>
              <a:rPr lang="en-US" sz="2800" dirty="0" smtClean="0"/>
              <a:t>)</a:t>
            </a:r>
            <a:endParaRPr lang="ar-LY" sz="2800" dirty="0" smtClean="0"/>
          </a:p>
          <a:p>
            <a:pPr>
              <a:lnSpc>
                <a:spcPct val="90000"/>
              </a:lnSpc>
            </a:pPr>
            <a:r>
              <a:rPr lang="ar-LY" sz="2800" dirty="0"/>
              <a:t>المحاضرة الرابعة_ التعامل الأمثل مع قرارات التحكيم العلمى </a:t>
            </a:r>
            <a:r>
              <a:rPr lang="ar-LY" sz="2800" dirty="0" smtClean="0"/>
              <a:t>التعامل </a:t>
            </a:r>
            <a:r>
              <a:rPr lang="ar-LY" sz="2800" dirty="0"/>
              <a:t>الأمثل مع قرار قبول </a:t>
            </a:r>
            <a:r>
              <a:rPr lang="ar-LY" sz="2800" dirty="0" smtClean="0"/>
              <a:t>البحث </a:t>
            </a:r>
            <a:r>
              <a:rPr lang="en-US" sz="2800" dirty="0"/>
              <a:t> </a:t>
            </a:r>
            <a:r>
              <a:rPr lang="en-US" sz="2800" dirty="0" smtClean="0"/>
              <a:t>(YouTube)</a:t>
            </a:r>
          </a:p>
          <a:p>
            <a:pPr>
              <a:lnSpc>
                <a:spcPct val="90000"/>
              </a:lnSpc>
            </a:pPr>
            <a:r>
              <a:rPr lang="ar-LY" sz="2800" dirty="0"/>
              <a:t>المحاضرة الخامسة_ كيف تعد ورقة </a:t>
            </a:r>
            <a:r>
              <a:rPr lang="ar-LY" sz="2800" dirty="0" smtClean="0"/>
              <a:t>بحثية</a:t>
            </a:r>
            <a:r>
              <a:rPr lang="en-US" sz="2800" dirty="0" smtClean="0"/>
              <a:t> (YouTube)</a:t>
            </a:r>
            <a:endParaRPr lang="en-US" sz="2800" dirty="0"/>
          </a:p>
          <a:p>
            <a:pPr marL="0" indent="0">
              <a:lnSpc>
                <a:spcPct val="90000"/>
              </a:lnSpc>
              <a:buNone/>
            </a:pPr>
            <a:endParaRPr lang="en-US" sz="2800" dirty="0"/>
          </a:p>
        </p:txBody>
      </p:sp>
      <p:sp>
        <p:nvSpPr>
          <p:cNvPr id="2" name="Slide Number Placeholder 1"/>
          <p:cNvSpPr>
            <a:spLocks noGrp="1"/>
          </p:cNvSpPr>
          <p:nvPr>
            <p:ph type="sldNum" sz="quarter" idx="12"/>
          </p:nvPr>
        </p:nvSpPr>
        <p:spPr/>
        <p:txBody>
          <a:bodyPr/>
          <a:lstStyle/>
          <a:p>
            <a:fld id="{6D22F896-40B5-4ADD-8801-0D06FADFA095}" type="slidenum">
              <a:rPr lang="en-US" smtClean="0"/>
              <a:t>102</a:t>
            </a:fld>
            <a:endParaRPr lang="en-US" dirty="0"/>
          </a:p>
        </p:txBody>
      </p:sp>
    </p:spTree>
    <p:extLst>
      <p:ext uri="{BB962C8B-B14F-4D97-AF65-F5344CB8AC3E}">
        <p14:creationId xmlns:p14="http://schemas.microsoft.com/office/powerpoint/2010/main" val="33249893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a:t> </a:t>
            </a:r>
            <a:r>
              <a:rPr lang="ar-LY" dirty="0" smtClean="0"/>
              <a:t>وصلنا لنهاية المحاضرة</a:t>
            </a:r>
            <a:br>
              <a:rPr lang="ar-LY" dirty="0" smtClean="0"/>
            </a:br>
            <a:r>
              <a:rPr lang="ar-LY" dirty="0" smtClean="0"/>
              <a:t>شكرا على حسن الاستماع</a:t>
            </a:r>
            <a:endParaRPr lang="en-US" dirty="0"/>
          </a:p>
        </p:txBody>
      </p:sp>
      <p:sp>
        <p:nvSpPr>
          <p:cNvPr id="3" name="Text Placeholder 2"/>
          <p:cNvSpPr>
            <a:spLocks noGrp="1"/>
          </p:cNvSpPr>
          <p:nvPr>
            <p:ph type="body" idx="1"/>
          </p:nvPr>
        </p:nvSpPr>
        <p:spPr>
          <a:xfrm>
            <a:off x="1141364" y="4657655"/>
            <a:ext cx="9904505" cy="679658"/>
          </a:xfrm>
        </p:spPr>
        <p:txBody>
          <a:bodyPr/>
          <a:lstStyle/>
          <a:p>
            <a:pPr algn="ctr"/>
            <a:r>
              <a:rPr lang="ar-LY" dirty="0" smtClean="0"/>
              <a:t> فتح باب النقاش للحضور</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970" y="1800968"/>
            <a:ext cx="2857500" cy="2857500"/>
          </a:xfrm>
          <a:prstGeom prst="rect">
            <a:avLst/>
          </a:prstGeom>
        </p:spPr>
      </p:pic>
    </p:spTree>
    <p:extLst>
      <p:ext uri="{BB962C8B-B14F-4D97-AF65-F5344CB8AC3E}">
        <p14:creationId xmlns:p14="http://schemas.microsoft.com/office/powerpoint/2010/main" val="1628580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en-US" sz="4000" dirty="0"/>
              <a:t>The IMRAD Format</a:t>
            </a:r>
            <a:br>
              <a:rPr lang="en-US" sz="4000" dirty="0"/>
            </a:br>
            <a:r>
              <a:rPr lang="en-US" sz="4000" dirty="0"/>
              <a:t>for Scientific Papers</a:t>
            </a:r>
          </a:p>
        </p:txBody>
      </p:sp>
      <p:sp>
        <p:nvSpPr>
          <p:cNvPr id="5123" name="Rectangle 3"/>
          <p:cNvSpPr>
            <a:spLocks noGrp="1" noChangeArrowheads="1"/>
          </p:cNvSpPr>
          <p:nvPr>
            <p:ph idx="1"/>
          </p:nvPr>
        </p:nvSpPr>
        <p:spPr/>
        <p:txBody>
          <a:bodyPr>
            <a:noAutofit/>
          </a:bodyPr>
          <a:lstStyle/>
          <a:p>
            <a:r>
              <a:rPr lang="en-US" sz="3200" b="1" dirty="0" smtClean="0"/>
              <a:t>I</a:t>
            </a:r>
            <a:r>
              <a:rPr lang="en-US" sz="3200" dirty="0" smtClean="0"/>
              <a:t>ntroduction</a:t>
            </a:r>
            <a:r>
              <a:rPr lang="ar-LY" sz="3200" dirty="0" smtClean="0"/>
              <a:t>  المقدمة</a:t>
            </a:r>
            <a:r>
              <a:rPr lang="en-US" sz="3200" dirty="0" smtClean="0"/>
              <a:t>:</a:t>
            </a:r>
            <a:r>
              <a:rPr lang="en-US" sz="3200" dirty="0"/>
              <a:t>	What was the question?</a:t>
            </a:r>
          </a:p>
          <a:p>
            <a:r>
              <a:rPr lang="en-US" sz="3200" b="1" dirty="0" smtClean="0"/>
              <a:t>M</a:t>
            </a:r>
            <a:r>
              <a:rPr lang="en-US" sz="3200" dirty="0" smtClean="0"/>
              <a:t>ethods</a:t>
            </a:r>
            <a:r>
              <a:rPr lang="ar-LY" sz="3200" dirty="0" smtClean="0"/>
              <a:t> آلية البحث </a:t>
            </a:r>
            <a:r>
              <a:rPr lang="en-US" sz="3200" dirty="0" smtClean="0"/>
              <a:t>:</a:t>
            </a:r>
            <a:r>
              <a:rPr lang="en-US" sz="3200" dirty="0"/>
              <a:t>	How did you try to answer it?</a:t>
            </a:r>
          </a:p>
          <a:p>
            <a:r>
              <a:rPr lang="en-US" sz="3200" b="1" dirty="0" smtClean="0"/>
              <a:t>R</a:t>
            </a:r>
            <a:r>
              <a:rPr lang="en-US" sz="3200" dirty="0" smtClean="0"/>
              <a:t>esults</a:t>
            </a:r>
            <a:r>
              <a:rPr lang="ar-LY" sz="3200" dirty="0" smtClean="0"/>
              <a:t> :النتائج   </a:t>
            </a:r>
            <a:r>
              <a:rPr lang="en-US" sz="3200" dirty="0"/>
              <a:t>	</a:t>
            </a:r>
            <a:r>
              <a:rPr lang="ar-LY" sz="3200" dirty="0" smtClean="0"/>
              <a:t>         </a:t>
            </a:r>
            <a:r>
              <a:rPr lang="en-US" sz="3200" dirty="0" smtClean="0"/>
              <a:t>What </a:t>
            </a:r>
            <a:r>
              <a:rPr lang="en-US" sz="3200" dirty="0"/>
              <a:t>did you find?</a:t>
            </a:r>
          </a:p>
          <a:p>
            <a:r>
              <a:rPr lang="en-US" sz="3200" b="1" dirty="0" smtClean="0"/>
              <a:t>D</a:t>
            </a:r>
            <a:r>
              <a:rPr lang="en-US" sz="3200" dirty="0" smtClean="0"/>
              <a:t>iscussion</a:t>
            </a:r>
            <a:r>
              <a:rPr lang="ar-LY" sz="3200" dirty="0" smtClean="0"/>
              <a:t>المناقشة </a:t>
            </a:r>
            <a:r>
              <a:rPr lang="en-US" sz="3200" dirty="0"/>
              <a:t>	</a:t>
            </a:r>
            <a:r>
              <a:rPr lang="ar-LY" sz="3200" dirty="0" smtClean="0"/>
              <a:t> </a:t>
            </a:r>
            <a:r>
              <a:rPr lang="en-US" sz="3200" dirty="0" smtClean="0"/>
              <a:t>What </a:t>
            </a:r>
            <a:r>
              <a:rPr lang="en-US" sz="3200" dirty="0"/>
              <a:t>does it mean?</a:t>
            </a:r>
          </a:p>
          <a:p>
            <a:pPr marL="0" indent="0">
              <a:buNone/>
            </a:pPr>
            <a:endParaRPr lang="en-US" sz="3200" dirty="0"/>
          </a:p>
          <a:p>
            <a:r>
              <a:rPr lang="en-US" sz="3200" dirty="0"/>
              <a:t>A format used in some journals: </a:t>
            </a:r>
            <a:r>
              <a:rPr lang="en-US" sz="3200" dirty="0" err="1"/>
              <a:t>IRDaM</a:t>
            </a:r>
            <a:endParaRPr lang="en-US" sz="3200" dirty="0"/>
          </a:p>
          <a:p>
            <a:r>
              <a:rPr lang="en-US" sz="3200" dirty="0"/>
              <a:t>People read sections in various orders.</a:t>
            </a:r>
            <a:endParaRPr lang="en-US" sz="3200" b="1" dirty="0"/>
          </a:p>
        </p:txBody>
      </p:sp>
      <p:sp>
        <p:nvSpPr>
          <p:cNvPr id="2" name="Slide Number Placeholder 1"/>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4009682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00" y="449890"/>
            <a:ext cx="9905998" cy="1070008"/>
          </a:xfrm>
        </p:spPr>
        <p:txBody>
          <a:bodyPr/>
          <a:lstStyle/>
          <a:p>
            <a:pPr algn="ctr"/>
            <a:r>
              <a:rPr lang="ar-LY" dirty="0" smtClean="0"/>
              <a:t>الفقرات الرئيسية للورقة البحثية</a:t>
            </a:r>
            <a:endParaRPr lang="en-US" dirty="0"/>
          </a:p>
        </p:txBody>
      </p:sp>
      <p:sp>
        <p:nvSpPr>
          <p:cNvPr id="3" name="Content Placeholder 2"/>
          <p:cNvSpPr>
            <a:spLocks noGrp="1"/>
          </p:cNvSpPr>
          <p:nvPr>
            <p:ph idx="1"/>
          </p:nvPr>
        </p:nvSpPr>
        <p:spPr>
          <a:xfrm>
            <a:off x="201479" y="1690379"/>
            <a:ext cx="11309233" cy="3950276"/>
          </a:xfrm>
        </p:spPr>
        <p:txBody>
          <a:bodyPr>
            <a:noAutofit/>
          </a:bodyPr>
          <a:lstStyle/>
          <a:p>
            <a:pPr algn="r" rtl="1">
              <a:buFont typeface="Wingdings" panose="05000000000000000000" pitchFamily="2" charset="2"/>
              <a:buChar char="§"/>
            </a:pPr>
            <a:r>
              <a:rPr lang="ar-LY" sz="2200" dirty="0" smtClean="0"/>
              <a:t> </a:t>
            </a:r>
            <a:r>
              <a:rPr lang="ar-LY" sz="2200" b="1" dirty="0" smtClean="0"/>
              <a:t>صفحة العنوان (</a:t>
            </a:r>
            <a:r>
              <a:rPr lang="en-US" sz="2200" b="1" dirty="0" smtClean="0"/>
              <a:t>Title</a:t>
            </a:r>
            <a:r>
              <a:rPr lang="ar-LY" sz="2200" b="1" dirty="0" smtClean="0"/>
              <a:t>)</a:t>
            </a:r>
            <a:endParaRPr lang="en-US" sz="2200" b="1" dirty="0" smtClean="0"/>
          </a:p>
          <a:p>
            <a:pPr lvl="1" algn="r" rtl="1">
              <a:buFont typeface="Wingdings" panose="05000000000000000000" pitchFamily="2" charset="2"/>
              <a:buChar char="ü"/>
            </a:pPr>
            <a:r>
              <a:rPr lang="en-US" sz="2200" dirty="0"/>
              <a:t> </a:t>
            </a:r>
            <a:r>
              <a:rPr lang="ar-LY" sz="2200" dirty="0" smtClean="0"/>
              <a:t>العنوان ، المؤلفون ، المؤسسة، البريد الالكتروني لكل مؤلف.</a:t>
            </a:r>
            <a:endParaRPr lang="ar-LY" sz="2200" dirty="0"/>
          </a:p>
          <a:p>
            <a:pPr algn="r" rtl="1">
              <a:buFont typeface="Wingdings" panose="05000000000000000000" pitchFamily="2" charset="2"/>
              <a:buChar char="§"/>
            </a:pPr>
            <a:r>
              <a:rPr lang="ar-LY" sz="2200" b="1" dirty="0" smtClean="0"/>
              <a:t> الملخص  (</a:t>
            </a:r>
            <a:r>
              <a:rPr lang="en-US" sz="2200" b="1" dirty="0" smtClean="0"/>
              <a:t>Abstract</a:t>
            </a:r>
            <a:r>
              <a:rPr lang="ar-LY" sz="2200" b="1" dirty="0" smtClean="0"/>
              <a:t>)</a:t>
            </a:r>
            <a:r>
              <a:rPr lang="en-US" sz="2200" b="1" dirty="0" smtClean="0"/>
              <a:t>  </a:t>
            </a:r>
          </a:p>
          <a:p>
            <a:pPr marL="0" indent="0" algn="r" rtl="1">
              <a:buNone/>
            </a:pPr>
            <a:r>
              <a:rPr lang="ar-LY" sz="2200" dirty="0" smtClean="0"/>
              <a:t>عادة يكتب اخر شي في الورقة ويكون مستقل بذاته (</a:t>
            </a:r>
            <a:r>
              <a:rPr lang="ar-LY" sz="2200" dirty="0"/>
              <a:t>ولايشار فيه لمراجع </a:t>
            </a:r>
            <a:r>
              <a:rPr lang="ar-LY" sz="2200" dirty="0" smtClean="0"/>
              <a:t>او جداول)</a:t>
            </a:r>
          </a:p>
          <a:p>
            <a:pPr lvl="1" algn="r" rtl="1">
              <a:buFont typeface="Wingdings" panose="05000000000000000000" pitchFamily="2" charset="2"/>
              <a:buChar char="ü"/>
            </a:pPr>
            <a:r>
              <a:rPr lang="ar-LY" sz="2200" dirty="0"/>
              <a:t> </a:t>
            </a:r>
            <a:r>
              <a:rPr lang="ar-LY" sz="2200" dirty="0" smtClean="0"/>
              <a:t>جملة مقدمة </a:t>
            </a:r>
          </a:p>
          <a:p>
            <a:pPr lvl="1" algn="r" rtl="1">
              <a:buFont typeface="Wingdings" panose="05000000000000000000" pitchFamily="2" charset="2"/>
              <a:buChar char="ü"/>
            </a:pPr>
            <a:r>
              <a:rPr lang="ar-LY" sz="2200" dirty="0" smtClean="0"/>
              <a:t>تحديد نقطة البحث واهميتها</a:t>
            </a:r>
          </a:p>
          <a:p>
            <a:pPr lvl="1" algn="r" rtl="1">
              <a:buFont typeface="Wingdings" panose="05000000000000000000" pitchFamily="2" charset="2"/>
              <a:buChar char="ü"/>
            </a:pPr>
            <a:r>
              <a:rPr lang="ar-LY" sz="2200" dirty="0" smtClean="0"/>
              <a:t>منهجية البحث وطريقة الحل</a:t>
            </a:r>
          </a:p>
          <a:p>
            <a:pPr lvl="1" algn="r" rtl="1">
              <a:buFont typeface="Wingdings" panose="05000000000000000000" pitchFamily="2" charset="2"/>
              <a:buChar char="ü"/>
            </a:pPr>
            <a:r>
              <a:rPr lang="ar-LY" sz="2200" dirty="0" smtClean="0"/>
              <a:t>النتائج</a:t>
            </a:r>
          </a:p>
          <a:p>
            <a:pPr lvl="1" algn="r" rtl="1">
              <a:buFont typeface="Wingdings" panose="05000000000000000000" pitchFamily="2" charset="2"/>
              <a:buChar char="ü"/>
            </a:pPr>
            <a:r>
              <a:rPr lang="ar-LY" sz="2200" dirty="0"/>
              <a:t> </a:t>
            </a:r>
            <a:r>
              <a:rPr lang="ar-LY" sz="2200" dirty="0" smtClean="0"/>
              <a:t>تبعات وفوائد الحل المقترح</a:t>
            </a:r>
          </a:p>
          <a:p>
            <a:pPr lvl="1" algn="r" rtl="1">
              <a:buFont typeface="Wingdings" panose="05000000000000000000" pitchFamily="2" charset="2"/>
              <a:buChar char="ü"/>
            </a:pPr>
            <a:r>
              <a:rPr lang="ar-LY" sz="2200" dirty="0" smtClean="0"/>
              <a:t>في العادة عدد الكلمات للملخص والعنوان محددين </a:t>
            </a:r>
          </a:p>
          <a:p>
            <a:pPr algn="r" rtl="1">
              <a:buFont typeface="Wingdings" panose="05000000000000000000" pitchFamily="2" charset="2"/>
              <a:buChar char="§"/>
            </a:pPr>
            <a:r>
              <a:rPr lang="ar-LY" sz="2200" dirty="0" smtClean="0"/>
              <a:t> </a:t>
            </a:r>
            <a:r>
              <a:rPr lang="ar-LY" sz="2200" b="1" dirty="0" smtClean="0"/>
              <a:t>الكلمات المفتاحية </a:t>
            </a:r>
            <a:r>
              <a:rPr lang="en-US" sz="2200" b="1" dirty="0" smtClean="0"/>
              <a:t>Keywords</a:t>
            </a:r>
            <a:r>
              <a:rPr lang="ar-LY" sz="2200" dirty="0" smtClean="0"/>
              <a:t> وتستخدم ككلمات اساسية لتسهيل البحث في قواعد البيانات (3-6) كلمات</a:t>
            </a:r>
          </a:p>
        </p:txBody>
      </p:sp>
      <p:sp>
        <p:nvSpPr>
          <p:cNvPr id="6" name="Slide Number Placeholder 5"/>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877575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pic>
        <p:nvPicPr>
          <p:cNvPr id="5" name="Picture 4"/>
          <p:cNvPicPr>
            <a:picLocks noChangeAspect="1"/>
          </p:cNvPicPr>
          <p:nvPr/>
        </p:nvPicPr>
        <p:blipFill>
          <a:blip r:embed="rId2"/>
          <a:stretch>
            <a:fillRect/>
          </a:stretch>
        </p:blipFill>
        <p:spPr>
          <a:xfrm>
            <a:off x="-47625" y="-483255"/>
            <a:ext cx="12239625" cy="9115425"/>
          </a:xfrm>
          <a:prstGeom prst="rect">
            <a:avLst/>
          </a:prstGeom>
        </p:spPr>
      </p:pic>
    </p:spTree>
    <p:extLst>
      <p:ext uri="{BB962C8B-B14F-4D97-AF65-F5344CB8AC3E}">
        <p14:creationId xmlns:p14="http://schemas.microsoft.com/office/powerpoint/2010/main" val="2131756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مثال للعنوان والملخص</a:t>
            </a:r>
            <a:endParaRPr lang="en-US" dirty="0"/>
          </a:p>
        </p:txBody>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14</a:t>
            </a:fld>
            <a:endParaRPr lang="en-US" dirty="0"/>
          </a:p>
        </p:txBody>
      </p:sp>
      <p:pic>
        <p:nvPicPr>
          <p:cNvPr id="6" name="Picture 5"/>
          <p:cNvPicPr>
            <a:picLocks noChangeAspect="1"/>
          </p:cNvPicPr>
          <p:nvPr/>
        </p:nvPicPr>
        <p:blipFill>
          <a:blip r:embed="rId2"/>
          <a:stretch>
            <a:fillRect/>
          </a:stretch>
        </p:blipFill>
        <p:spPr>
          <a:xfrm>
            <a:off x="5987529" y="865464"/>
            <a:ext cx="6070151" cy="3885929"/>
          </a:xfrm>
          <a:prstGeom prst="rect">
            <a:avLst/>
          </a:prstGeom>
        </p:spPr>
      </p:pic>
      <p:pic>
        <p:nvPicPr>
          <p:cNvPr id="7" name="Picture 6"/>
          <p:cNvPicPr>
            <a:picLocks noChangeAspect="1"/>
          </p:cNvPicPr>
          <p:nvPr/>
        </p:nvPicPr>
        <p:blipFill>
          <a:blip r:embed="rId3"/>
          <a:stretch>
            <a:fillRect/>
          </a:stretch>
        </p:blipFill>
        <p:spPr>
          <a:xfrm>
            <a:off x="150934" y="865464"/>
            <a:ext cx="5836596" cy="3865122"/>
          </a:xfrm>
          <a:prstGeom prst="rect">
            <a:avLst/>
          </a:prstGeom>
        </p:spPr>
      </p:pic>
    </p:spTree>
    <p:extLst>
      <p:ext uri="{BB962C8B-B14F-4D97-AF65-F5344CB8AC3E}">
        <p14:creationId xmlns:p14="http://schemas.microsoft.com/office/powerpoint/2010/main" val="3566899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يتبع  </a:t>
            </a:r>
            <a:r>
              <a:rPr lang="ar-LY" dirty="0"/>
              <a:t>الفقرات الرئيسية للورقة البحثية</a:t>
            </a:r>
            <a:r>
              <a:rPr lang="ar-LY" dirty="0" smtClean="0"/>
              <a:t> </a:t>
            </a:r>
            <a:endParaRPr lang="en-US" dirty="0"/>
          </a:p>
        </p:txBody>
      </p:sp>
      <p:sp>
        <p:nvSpPr>
          <p:cNvPr id="3" name="Content Placeholder 2"/>
          <p:cNvSpPr>
            <a:spLocks noGrp="1"/>
          </p:cNvSpPr>
          <p:nvPr>
            <p:ph idx="1"/>
          </p:nvPr>
        </p:nvSpPr>
        <p:spPr>
          <a:xfrm>
            <a:off x="3112851" y="2249487"/>
            <a:ext cx="7934560" cy="3541714"/>
          </a:xfrm>
        </p:spPr>
        <p:txBody>
          <a:bodyPr>
            <a:normAutofit/>
          </a:bodyPr>
          <a:lstStyle/>
          <a:p>
            <a:pPr algn="r" rtl="1">
              <a:buFont typeface="Wingdings" panose="05000000000000000000" pitchFamily="2" charset="2"/>
              <a:buChar char="§"/>
            </a:pPr>
            <a:r>
              <a:rPr lang="ar-LY" sz="3600" dirty="0" smtClean="0"/>
              <a:t> المقدمة (</a:t>
            </a:r>
            <a:r>
              <a:rPr lang="en-US" sz="3600" dirty="0" smtClean="0"/>
              <a:t>Introduction</a:t>
            </a:r>
            <a:r>
              <a:rPr lang="ar-LY" sz="3600" dirty="0" smtClean="0"/>
              <a:t>)</a:t>
            </a:r>
            <a:endParaRPr lang="en-US" sz="3600" dirty="0" smtClean="0"/>
          </a:p>
          <a:p>
            <a:pPr lvl="1" algn="r" rtl="1">
              <a:buFont typeface="Wingdings" panose="05000000000000000000" pitchFamily="2" charset="2"/>
              <a:buChar char="ü"/>
            </a:pPr>
            <a:r>
              <a:rPr lang="en-US" sz="3200" dirty="0"/>
              <a:t> </a:t>
            </a:r>
            <a:r>
              <a:rPr lang="ar-LY" sz="3200" dirty="0" smtClean="0"/>
              <a:t>توصيف عام للمشكلة واهميتها </a:t>
            </a:r>
          </a:p>
          <a:p>
            <a:pPr lvl="1" algn="r" rtl="1">
              <a:buFont typeface="Wingdings" panose="05000000000000000000" pitchFamily="2" charset="2"/>
              <a:buChar char="ü"/>
            </a:pPr>
            <a:r>
              <a:rPr lang="ar-LY" sz="3200" dirty="0"/>
              <a:t> </a:t>
            </a:r>
            <a:r>
              <a:rPr lang="ar-LY" sz="3200" dirty="0" smtClean="0"/>
              <a:t>الاعمال السابقة ودورها في حل المشكلة (ميزاتها وسلبياتها)</a:t>
            </a:r>
          </a:p>
          <a:p>
            <a:pPr lvl="1" algn="r" rtl="1">
              <a:buFont typeface="Wingdings" panose="05000000000000000000" pitchFamily="2" charset="2"/>
              <a:buChar char="ü"/>
            </a:pPr>
            <a:r>
              <a:rPr lang="ar-LY" sz="3200" dirty="0" smtClean="0"/>
              <a:t>الاهذاف المرجوه والاسهامات العلمية المقترحة منا (بشكل محدد ومبسط)</a:t>
            </a:r>
          </a:p>
          <a:p>
            <a:pPr lvl="1" algn="r" rtl="1">
              <a:buFont typeface="Wingdings" panose="05000000000000000000" pitchFamily="2" charset="2"/>
              <a:buChar char="ü"/>
            </a:pPr>
            <a:r>
              <a:rPr lang="ar-LY" sz="3200" dirty="0" smtClean="0"/>
              <a:t>عرض تسلسل باقي اجزاء الورقة.</a:t>
            </a:r>
            <a:endParaRPr lang="en-US" sz="3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85" y="2090181"/>
            <a:ext cx="2438365" cy="3520205"/>
          </a:xfrm>
          <a:prstGeom prst="rect">
            <a:avLst/>
          </a:prstGeom>
        </p:spPr>
      </p:pic>
    </p:spTree>
    <p:extLst>
      <p:ext uri="{BB962C8B-B14F-4D97-AF65-F5344CB8AC3E}">
        <p14:creationId xmlns:p14="http://schemas.microsoft.com/office/powerpoint/2010/main" val="6645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ar-LY" dirty="0" smtClean="0"/>
              <a:t>يتبع  </a:t>
            </a:r>
            <a:r>
              <a:rPr lang="ar-LY" dirty="0"/>
              <a:t>الفقرات الرئيسية للورقة البحثية</a:t>
            </a:r>
            <a:r>
              <a:rPr lang="ar-LY" dirty="0" smtClean="0"/>
              <a:t> </a:t>
            </a:r>
            <a:endParaRPr lang="en-US" dirty="0"/>
          </a:p>
        </p:txBody>
      </p:sp>
      <p:sp>
        <p:nvSpPr>
          <p:cNvPr id="3" name="Content Placeholder 2"/>
          <p:cNvSpPr>
            <a:spLocks noGrp="1"/>
          </p:cNvSpPr>
          <p:nvPr>
            <p:ph idx="1"/>
          </p:nvPr>
        </p:nvSpPr>
        <p:spPr>
          <a:xfrm>
            <a:off x="4410635" y="2249487"/>
            <a:ext cx="6636776" cy="3541714"/>
          </a:xfrm>
        </p:spPr>
        <p:txBody>
          <a:bodyPr>
            <a:noAutofit/>
          </a:bodyPr>
          <a:lstStyle/>
          <a:p>
            <a:pPr algn="r" rtl="1">
              <a:buFont typeface="Wingdings" panose="05000000000000000000" pitchFamily="2" charset="2"/>
              <a:buChar char="§"/>
            </a:pPr>
            <a:r>
              <a:rPr lang="ar-LY" sz="2800" dirty="0" smtClean="0"/>
              <a:t>آلية البحث ( </a:t>
            </a:r>
            <a:r>
              <a:rPr lang="en-US" sz="2800" dirty="0" smtClean="0"/>
              <a:t>Method</a:t>
            </a:r>
            <a:r>
              <a:rPr lang="ar-LY" sz="2800" dirty="0" smtClean="0"/>
              <a:t>):</a:t>
            </a:r>
            <a:endParaRPr lang="en-US" sz="2800" dirty="0" smtClean="0"/>
          </a:p>
          <a:p>
            <a:pPr lvl="1" algn="r" rtl="1">
              <a:buFont typeface="Wingdings" panose="05000000000000000000" pitchFamily="2" charset="2"/>
              <a:buChar char="ü"/>
            </a:pPr>
            <a:r>
              <a:rPr lang="en-US" sz="2400" dirty="0"/>
              <a:t> </a:t>
            </a:r>
            <a:r>
              <a:rPr lang="en-US" sz="2400" dirty="0" smtClean="0"/>
              <a:t> </a:t>
            </a:r>
            <a:r>
              <a:rPr lang="ar-LY" sz="2400" dirty="0" smtClean="0"/>
              <a:t> الفرضيات،ونطاق البحث وكذلك  اطار العمل، التمثيل الرياضي للتجربة ، خوارزمية الحل مدعمة بالمحاكاة البرمجية و/أو التجارب المعملية.</a:t>
            </a:r>
          </a:p>
          <a:p>
            <a:pPr lvl="1" algn="r" rtl="1">
              <a:buFont typeface="Wingdings" panose="05000000000000000000" pitchFamily="2" charset="2"/>
              <a:buChar char="ü"/>
            </a:pPr>
            <a:r>
              <a:rPr lang="ar-LY" sz="2400" dirty="0"/>
              <a:t> </a:t>
            </a:r>
            <a:r>
              <a:rPr lang="ar-LY" sz="2400" dirty="0" smtClean="0"/>
              <a:t>الوسائل المادية ومستلزمات التجربة (مواد، معدات، بيانات، حزم برمجية)</a:t>
            </a:r>
          </a:p>
          <a:p>
            <a:pPr lvl="1" algn="r" rtl="1">
              <a:buFont typeface="Wingdings" panose="05000000000000000000" pitchFamily="2" charset="2"/>
              <a:buChar char="ü"/>
            </a:pPr>
            <a:r>
              <a:rPr lang="ar-LY" sz="2400" dirty="0" smtClean="0"/>
              <a:t>معايرة التجربة (بستخدام قيم العملية بدل القيم النظرية المستخدمة في المحاكاة) أو التحقق من صلاحية برنامج المحاكاة بمقارنتها بقيم محسوبة مسبقا.</a:t>
            </a:r>
          </a:p>
          <a:p>
            <a:pPr lvl="1" algn="r" rtl="1">
              <a:buFont typeface="Wingdings" panose="05000000000000000000" pitchFamily="2" charset="2"/>
              <a:buChar char="ü"/>
            </a:pPr>
            <a:r>
              <a:rPr lang="ar-LY" sz="2400" dirty="0"/>
              <a:t> </a:t>
            </a:r>
            <a:r>
              <a:rPr lang="ar-LY" sz="2400" dirty="0" smtClean="0"/>
              <a:t>معايير القياس المعتمدة لتقييم النتائج المتحصل عليها.</a:t>
            </a:r>
          </a:p>
        </p:txBody>
      </p:sp>
      <p:sp>
        <p:nvSpPr>
          <p:cNvPr id="2" name="Slide Number Placeholder 1"/>
          <p:cNvSpPr>
            <a:spLocks noGrp="1"/>
          </p:cNvSpPr>
          <p:nvPr>
            <p:ph type="sldNum" sz="quarter" idx="12"/>
          </p:nvPr>
        </p:nvSpPr>
        <p:spPr/>
        <p:txBody>
          <a:bodyPr/>
          <a:lstStyle/>
          <a:p>
            <a:fld id="{6D22F896-40B5-4ADD-8801-0D06FADFA095}" type="slidenum">
              <a:rPr lang="en-US" smtClean="0"/>
              <a:t>16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16" y="2249487"/>
            <a:ext cx="3437342" cy="2578007"/>
          </a:xfrm>
          <a:prstGeom prst="rect">
            <a:avLst/>
          </a:prstGeom>
        </p:spPr>
      </p:pic>
    </p:spTree>
    <p:extLst>
      <p:ext uri="{BB962C8B-B14F-4D97-AF65-F5344CB8AC3E}">
        <p14:creationId xmlns:p14="http://schemas.microsoft.com/office/powerpoint/2010/main" val="3130112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ar-LY" dirty="0" smtClean="0"/>
              <a:t>يتبع  </a:t>
            </a:r>
            <a:r>
              <a:rPr lang="ar-LY" dirty="0"/>
              <a:t>الفقرات الرئيسية للورقة البحثية</a:t>
            </a:r>
            <a:r>
              <a:rPr lang="ar-LY" dirty="0" smtClean="0"/>
              <a:t> </a:t>
            </a:r>
            <a:endParaRPr lang="en-US" dirty="0"/>
          </a:p>
        </p:txBody>
      </p:sp>
      <p:sp>
        <p:nvSpPr>
          <p:cNvPr id="3" name="Content Placeholder 2"/>
          <p:cNvSpPr>
            <a:spLocks noGrp="1"/>
          </p:cNvSpPr>
          <p:nvPr>
            <p:ph idx="1"/>
          </p:nvPr>
        </p:nvSpPr>
        <p:spPr>
          <a:xfrm>
            <a:off x="2836190" y="1845734"/>
            <a:ext cx="8319490" cy="4023360"/>
          </a:xfrm>
        </p:spPr>
        <p:txBody>
          <a:bodyPr>
            <a:normAutofit/>
          </a:bodyPr>
          <a:lstStyle/>
          <a:p>
            <a:pPr algn="r" rtl="1">
              <a:buFont typeface="Wingdings" panose="05000000000000000000" pitchFamily="2" charset="2"/>
              <a:buChar char="§"/>
            </a:pPr>
            <a:r>
              <a:rPr lang="ar-LY" sz="3600" dirty="0" smtClean="0"/>
              <a:t>النتائج</a:t>
            </a:r>
            <a:r>
              <a:rPr lang="en-US" sz="3600" dirty="0" smtClean="0"/>
              <a:t>) </a:t>
            </a:r>
            <a:r>
              <a:rPr lang="ar-LY" sz="3600" dirty="0" smtClean="0"/>
              <a:t> </a:t>
            </a:r>
            <a:r>
              <a:rPr lang="en-US" sz="3600" dirty="0" smtClean="0"/>
              <a:t>Results</a:t>
            </a:r>
            <a:r>
              <a:rPr lang="ar-LY" sz="3600" dirty="0" smtClean="0"/>
              <a:t>)</a:t>
            </a:r>
            <a:r>
              <a:rPr lang="en-US" sz="3600" dirty="0" smtClean="0"/>
              <a:t>:</a:t>
            </a:r>
          </a:p>
          <a:p>
            <a:pPr lvl="1" algn="r" rtl="1">
              <a:buFont typeface="Wingdings" panose="05000000000000000000" pitchFamily="2" charset="2"/>
              <a:buChar char="ü"/>
            </a:pPr>
            <a:r>
              <a:rPr lang="en-US" sz="3200" dirty="0"/>
              <a:t> </a:t>
            </a:r>
            <a:r>
              <a:rPr lang="ar-LY" sz="3200" dirty="0" smtClean="0"/>
              <a:t>اعرض النتائج بشكل مبسط وواضح مستخدما الصور والجداول والرسوم البيانية.</a:t>
            </a:r>
          </a:p>
          <a:p>
            <a:pPr lvl="1" algn="r" rtl="1">
              <a:buFont typeface="Wingdings" panose="05000000000000000000" pitchFamily="2" charset="2"/>
              <a:buChar char="ü"/>
            </a:pPr>
            <a:r>
              <a:rPr lang="ar-LY" sz="3200" dirty="0" smtClean="0"/>
              <a:t>اشرح كل صورة او جدول او رسم بياني بشكل منطقي مبسط</a:t>
            </a:r>
          </a:p>
          <a:p>
            <a:pPr lvl="1" algn="r" rtl="1">
              <a:buFont typeface="Wingdings" panose="05000000000000000000" pitchFamily="2" charset="2"/>
              <a:buChar char="ü"/>
            </a:pPr>
            <a:r>
              <a:rPr lang="ar-LY" sz="3200" dirty="0"/>
              <a:t> </a:t>
            </a:r>
            <a:r>
              <a:rPr lang="ar-LY" sz="3200" dirty="0" smtClean="0"/>
              <a:t>وضح اهمية النتائج المكتشفة</a:t>
            </a:r>
            <a:endParaRPr lang="en-US" sz="3200" dirty="0"/>
          </a:p>
        </p:txBody>
      </p:sp>
      <p:sp>
        <p:nvSpPr>
          <p:cNvPr id="2" name="Slide Number Placeholder 1"/>
          <p:cNvSpPr>
            <a:spLocks noGrp="1"/>
          </p:cNvSpPr>
          <p:nvPr>
            <p:ph type="sldNum" sz="quarter" idx="12"/>
          </p:nvPr>
        </p:nvSpPr>
        <p:spPr/>
        <p:txBody>
          <a:bodyPr/>
          <a:lstStyle/>
          <a:p>
            <a:fld id="{6D22F896-40B5-4ADD-8801-0D06FADFA095}" type="slidenum">
              <a:rPr lang="en-US" smtClean="0"/>
              <a:t>17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 y="3302884"/>
            <a:ext cx="2861555" cy="2861555"/>
          </a:xfrm>
          <a:prstGeom prst="rect">
            <a:avLst/>
          </a:prstGeom>
        </p:spPr>
      </p:pic>
    </p:spTree>
    <p:extLst>
      <p:ext uri="{BB962C8B-B14F-4D97-AF65-F5344CB8AC3E}">
        <p14:creationId xmlns:p14="http://schemas.microsoft.com/office/powerpoint/2010/main" val="1992326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ar-LY" dirty="0" smtClean="0"/>
              <a:t>يتبع  </a:t>
            </a:r>
            <a:r>
              <a:rPr lang="ar-LY" dirty="0"/>
              <a:t>الفقرات الرئيسية للورقة البحثية</a:t>
            </a:r>
            <a:r>
              <a:rPr lang="ar-LY" dirty="0" smtClean="0"/>
              <a:t> </a:t>
            </a:r>
            <a:endParaRPr lang="en-US" dirty="0"/>
          </a:p>
        </p:txBody>
      </p:sp>
      <p:sp>
        <p:nvSpPr>
          <p:cNvPr id="3" name="Content Placeholder 2"/>
          <p:cNvSpPr>
            <a:spLocks noGrp="1"/>
          </p:cNvSpPr>
          <p:nvPr>
            <p:ph idx="1"/>
          </p:nvPr>
        </p:nvSpPr>
        <p:spPr>
          <a:xfrm>
            <a:off x="1141413" y="2583437"/>
            <a:ext cx="9905999" cy="3541714"/>
          </a:xfrm>
        </p:spPr>
        <p:txBody>
          <a:bodyPr>
            <a:normAutofit/>
          </a:bodyPr>
          <a:lstStyle/>
          <a:p>
            <a:pPr algn="r" rtl="1">
              <a:buFont typeface="Wingdings" panose="05000000000000000000" pitchFamily="2" charset="2"/>
              <a:buChar char="§"/>
            </a:pPr>
            <a:r>
              <a:rPr lang="ar-LY" sz="3200" dirty="0" smtClean="0"/>
              <a:t>المناقشة (</a:t>
            </a:r>
            <a:r>
              <a:rPr lang="en-US" sz="3200" dirty="0" smtClean="0">
                <a:latin typeface="Arial"/>
                <a:cs typeface="Arial"/>
              </a:rPr>
              <a:t>Di</a:t>
            </a:r>
            <a:r>
              <a:rPr lang="en-US" sz="3200" spc="4" dirty="0" smtClean="0">
                <a:latin typeface="Arial"/>
                <a:cs typeface="Arial"/>
              </a:rPr>
              <a:t>s</a:t>
            </a:r>
            <a:r>
              <a:rPr lang="en-US" sz="3200" dirty="0" smtClean="0">
                <a:latin typeface="Arial"/>
                <a:cs typeface="Arial"/>
              </a:rPr>
              <a:t>c</a:t>
            </a:r>
            <a:r>
              <a:rPr lang="en-US" sz="3200" spc="9" dirty="0" smtClean="0">
                <a:latin typeface="Arial"/>
                <a:cs typeface="Arial"/>
              </a:rPr>
              <a:t>u</a:t>
            </a:r>
            <a:r>
              <a:rPr lang="en-US" sz="3200" dirty="0" smtClean="0">
                <a:latin typeface="Arial"/>
                <a:cs typeface="Arial"/>
              </a:rPr>
              <a:t>ssion</a:t>
            </a:r>
            <a:r>
              <a:rPr lang="ar-LY" sz="3200" dirty="0" smtClean="0"/>
              <a:t>) :</a:t>
            </a:r>
          </a:p>
          <a:p>
            <a:pPr lvl="1" algn="r" rtl="1">
              <a:buFont typeface="Wingdings" panose="05000000000000000000" pitchFamily="2" charset="2"/>
              <a:buChar char="ü"/>
            </a:pPr>
            <a:r>
              <a:rPr lang="ar-LY" sz="2800" dirty="0"/>
              <a:t> </a:t>
            </a:r>
            <a:r>
              <a:rPr lang="ar-LY" sz="2800" dirty="0" smtClean="0"/>
              <a:t>يجب أن تجيب على التساؤلات التي طرحت في مقدمة الورقة.</a:t>
            </a:r>
          </a:p>
          <a:p>
            <a:pPr lvl="1" algn="r" rtl="1">
              <a:buFont typeface="Wingdings" panose="05000000000000000000" pitchFamily="2" charset="2"/>
              <a:buChar char="ü"/>
            </a:pPr>
            <a:r>
              <a:rPr lang="ar-LY" sz="2800" dirty="0" smtClean="0"/>
              <a:t>ركز على الاستدلالات الرئيسية ( </a:t>
            </a:r>
            <a:r>
              <a:rPr lang="en-US" sz="2800" dirty="0" smtClean="0"/>
              <a:t>Main findings</a:t>
            </a:r>
            <a:r>
              <a:rPr lang="ar-LY" sz="2800" dirty="0" smtClean="0"/>
              <a:t>)</a:t>
            </a:r>
          </a:p>
          <a:p>
            <a:pPr lvl="1" algn="r" rtl="1">
              <a:buFont typeface="Wingdings" panose="05000000000000000000" pitchFamily="2" charset="2"/>
              <a:buChar char="ü"/>
            </a:pPr>
            <a:r>
              <a:rPr lang="ar-LY" sz="2800" dirty="0" smtClean="0"/>
              <a:t>قارن بين ماتوصلت اليه وماتوصل اليه البحاث السابقين وبين اوجه الاختلاف ومميزات مقترحك.</a:t>
            </a:r>
            <a:endParaRPr lang="en-US" sz="2800" dirty="0" smtClean="0"/>
          </a:p>
          <a:p>
            <a:pPr lvl="1" algn="r" rtl="1">
              <a:buFont typeface="Wingdings" panose="05000000000000000000" pitchFamily="2" charset="2"/>
              <a:buChar char="ü"/>
            </a:pPr>
            <a:r>
              <a:rPr lang="ar-LY" sz="2800" dirty="0" smtClean="0"/>
              <a:t>هل الفرضيات المقترحة  والمعتمدة  تتناسب والنتائج المتحصل عليها؟ وماهي التعديلات المقترحة كعمل مستقبلي</a:t>
            </a:r>
            <a:endParaRPr lang="en-US" sz="2800" dirty="0" smtClean="0"/>
          </a:p>
          <a:p>
            <a:pPr marL="457200" lvl="1" indent="0" algn="r" rtl="1">
              <a:buNone/>
            </a:pPr>
            <a:endParaRPr lang="ar-LY" sz="2800" dirty="0" smtClean="0"/>
          </a:p>
          <a:p>
            <a:pPr algn="r" rtl="1"/>
            <a:endParaRPr lang="en-US" sz="3200" dirty="0"/>
          </a:p>
        </p:txBody>
      </p:sp>
      <p:sp>
        <p:nvSpPr>
          <p:cNvPr id="2" name="Slide Number Placeholder 1"/>
          <p:cNvSpPr>
            <a:spLocks noGrp="1"/>
          </p:cNvSpPr>
          <p:nvPr>
            <p:ph type="sldNum" sz="quarter" idx="12"/>
          </p:nvPr>
        </p:nvSpPr>
        <p:spPr/>
        <p:txBody>
          <a:bodyPr/>
          <a:lstStyle/>
          <a:p>
            <a:fld id="{6D22F896-40B5-4ADD-8801-0D06FADFA095}" type="slidenum">
              <a:rPr lang="en-US" smtClean="0"/>
              <a:t>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44" y="1899364"/>
            <a:ext cx="2640664" cy="2139966"/>
          </a:xfrm>
          <a:prstGeom prst="rect">
            <a:avLst/>
          </a:prstGeom>
        </p:spPr>
      </p:pic>
    </p:spTree>
    <p:extLst>
      <p:ext uri="{BB962C8B-B14F-4D97-AF65-F5344CB8AC3E}">
        <p14:creationId xmlns:p14="http://schemas.microsoft.com/office/powerpoint/2010/main" val="2883499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1413" y="618518"/>
            <a:ext cx="9905998" cy="925372"/>
          </a:xfrm>
        </p:spPr>
        <p:txBody>
          <a:bodyPr/>
          <a:lstStyle/>
          <a:p>
            <a:pPr algn="ctr"/>
            <a:r>
              <a:rPr lang="ar-LY" dirty="0" smtClean="0"/>
              <a:t>يتبع  </a:t>
            </a:r>
            <a:r>
              <a:rPr lang="ar-LY" dirty="0"/>
              <a:t>الفقرات الرئيسية للورقة البحثية</a:t>
            </a:r>
            <a:r>
              <a:rPr lang="ar-LY" dirty="0" smtClean="0"/>
              <a:t> </a:t>
            </a:r>
            <a:endParaRPr lang="en-US" dirty="0"/>
          </a:p>
        </p:txBody>
      </p:sp>
      <p:sp>
        <p:nvSpPr>
          <p:cNvPr id="3" name="Content Placeholder 2"/>
          <p:cNvSpPr>
            <a:spLocks noGrp="1"/>
          </p:cNvSpPr>
          <p:nvPr>
            <p:ph idx="1"/>
          </p:nvPr>
        </p:nvSpPr>
        <p:spPr>
          <a:xfrm>
            <a:off x="2946185" y="1896689"/>
            <a:ext cx="8101227" cy="1911812"/>
          </a:xfrm>
        </p:spPr>
        <p:txBody>
          <a:bodyPr>
            <a:noAutofit/>
          </a:bodyPr>
          <a:lstStyle/>
          <a:p>
            <a:pPr algn="r" rtl="1">
              <a:buFont typeface="Wingdings" panose="05000000000000000000" pitchFamily="2" charset="2"/>
              <a:buChar char="§"/>
            </a:pPr>
            <a:r>
              <a:rPr lang="ar-LY" sz="4000" dirty="0" smtClean="0"/>
              <a:t>الخلاصة (</a:t>
            </a:r>
            <a:r>
              <a:rPr lang="en-US" sz="4000" dirty="0">
                <a:latin typeface="Arial"/>
                <a:cs typeface="Arial"/>
              </a:rPr>
              <a:t>Co</a:t>
            </a:r>
            <a:r>
              <a:rPr lang="en-US" sz="4000" spc="4" dirty="0">
                <a:latin typeface="Arial"/>
                <a:cs typeface="Arial"/>
              </a:rPr>
              <a:t>n</a:t>
            </a:r>
            <a:r>
              <a:rPr lang="en-US" sz="4000" dirty="0">
                <a:latin typeface="Arial"/>
                <a:cs typeface="Arial"/>
              </a:rPr>
              <a:t>clu</a:t>
            </a:r>
            <a:r>
              <a:rPr lang="en-US" sz="4000" spc="9" dirty="0">
                <a:latin typeface="Arial"/>
                <a:cs typeface="Arial"/>
              </a:rPr>
              <a:t>s</a:t>
            </a:r>
            <a:r>
              <a:rPr lang="en-US" sz="4000" dirty="0">
                <a:latin typeface="Arial"/>
                <a:cs typeface="Arial"/>
              </a:rPr>
              <a:t>ion</a:t>
            </a:r>
            <a:r>
              <a:rPr lang="ar-LY" sz="4000" dirty="0" smtClean="0"/>
              <a:t>) :</a:t>
            </a:r>
          </a:p>
          <a:p>
            <a:pPr lvl="1" algn="r" rtl="1">
              <a:buFont typeface="Wingdings" panose="05000000000000000000" pitchFamily="2" charset="2"/>
              <a:buChar char="ü"/>
            </a:pPr>
            <a:r>
              <a:rPr lang="ar-LY" sz="3600" dirty="0" smtClean="0"/>
              <a:t>تلخص منهجية البحث ونتائجه الرئيسية في 2-4 نقاط.</a:t>
            </a:r>
            <a:endParaRPr lang="en-US" sz="3600" dirty="0" smtClean="0"/>
          </a:p>
          <a:p>
            <a:pPr lvl="1" algn="r" rtl="1">
              <a:buFont typeface="Wingdings" panose="05000000000000000000" pitchFamily="2" charset="2"/>
              <a:buChar char="ü"/>
            </a:pPr>
            <a:r>
              <a:rPr lang="ar-LY" sz="3600" dirty="0" smtClean="0"/>
              <a:t>الاثر الايجابي لموضوع البحث</a:t>
            </a:r>
          </a:p>
          <a:p>
            <a:pPr lvl="1" algn="r" rtl="1">
              <a:buFont typeface="Wingdings" panose="05000000000000000000" pitchFamily="2" charset="2"/>
              <a:buChar char="ü"/>
            </a:pPr>
            <a:r>
              <a:rPr lang="ar-LY" sz="3600" dirty="0" smtClean="0"/>
              <a:t>مقترحات للدراسات المستقبلية</a:t>
            </a:r>
            <a:endParaRPr lang="en-US" sz="3600" dirty="0"/>
          </a:p>
        </p:txBody>
      </p:sp>
      <p:sp>
        <p:nvSpPr>
          <p:cNvPr id="2" name="Slide Number Placeholder 1"/>
          <p:cNvSpPr>
            <a:spLocks noGrp="1"/>
          </p:cNvSpPr>
          <p:nvPr>
            <p:ph type="sldNum" sz="quarter" idx="12"/>
          </p:nvPr>
        </p:nvSpPr>
        <p:spPr/>
        <p:txBody>
          <a:bodyPr/>
          <a:lstStyle/>
          <a:p>
            <a:fld id="{6D22F896-40B5-4ADD-8801-0D06FADFA095}" type="slidenum">
              <a:rPr lang="en-US" smtClean="0"/>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2" y="1182688"/>
            <a:ext cx="1804773" cy="2273014"/>
          </a:xfrm>
          <a:prstGeom prst="rect">
            <a:avLst/>
          </a:prstGeom>
        </p:spPr>
      </p:pic>
    </p:spTree>
    <p:extLst>
      <p:ext uri="{BB962C8B-B14F-4D97-AF65-F5344CB8AC3E}">
        <p14:creationId xmlns:p14="http://schemas.microsoft.com/office/powerpoint/2010/main" val="3792450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النقاط الرئيسية للمحاضرة</a:t>
            </a:r>
            <a:endParaRPr lang="en-US" dirty="0"/>
          </a:p>
        </p:txBody>
      </p:sp>
      <p:sp>
        <p:nvSpPr>
          <p:cNvPr id="3" name="Content Placeholder 2"/>
          <p:cNvSpPr>
            <a:spLocks noGrp="1"/>
          </p:cNvSpPr>
          <p:nvPr>
            <p:ph idx="1"/>
          </p:nvPr>
        </p:nvSpPr>
        <p:spPr/>
        <p:txBody>
          <a:bodyPr>
            <a:noAutofit/>
          </a:bodyPr>
          <a:lstStyle/>
          <a:p>
            <a:pPr algn="r" rtl="1">
              <a:buFont typeface="Wingdings" panose="05000000000000000000" pitchFamily="2" charset="2"/>
              <a:buChar char="q"/>
            </a:pPr>
            <a:r>
              <a:rPr lang="ar-LY" sz="2400" dirty="0" smtClean="0"/>
              <a:t>ما المقصود بالورقة العلمية وماهي أهميتها للبحث العلمي؟</a:t>
            </a:r>
          </a:p>
          <a:p>
            <a:pPr algn="r" rtl="1">
              <a:buFont typeface="Wingdings" panose="05000000000000000000" pitchFamily="2" charset="2"/>
              <a:buChar char="q"/>
            </a:pPr>
            <a:r>
              <a:rPr lang="ar-LY" sz="2400" dirty="0" smtClean="0"/>
              <a:t>متى نكتب ولمن نكتب وكيف نكتب ورقة علمية وننسقها وفق معايير الكتابة العلمية.</a:t>
            </a:r>
          </a:p>
          <a:p>
            <a:pPr algn="r" rtl="1">
              <a:buFont typeface="Wingdings" panose="05000000000000000000" pitchFamily="2" charset="2"/>
              <a:buChar char="q"/>
            </a:pPr>
            <a:r>
              <a:rPr lang="ar-LY" sz="2400" dirty="0" smtClean="0"/>
              <a:t> التعرف على كيفية تصنيف الورقات العلمية</a:t>
            </a:r>
            <a:r>
              <a:rPr lang="en-US" sz="2400" dirty="0" smtClean="0"/>
              <a:t> </a:t>
            </a:r>
            <a:r>
              <a:rPr lang="ar-LY" sz="2400" dirty="0" smtClean="0"/>
              <a:t>واختيار المجلات المناسبة والبحث عنها بقواعد البيانات</a:t>
            </a:r>
          </a:p>
          <a:p>
            <a:pPr algn="r" rtl="1">
              <a:buFont typeface="Wingdings" panose="05000000000000000000" pitchFamily="2" charset="2"/>
              <a:buChar char="q"/>
            </a:pPr>
            <a:r>
              <a:rPr lang="ar-LY" sz="2400" dirty="0" smtClean="0"/>
              <a:t>التعرف على كيفية انشاء حساب للنشر على الباحث العلمي </a:t>
            </a:r>
            <a:r>
              <a:rPr lang="en-US" sz="2400" dirty="0" smtClean="0"/>
              <a:t>google scholar </a:t>
            </a:r>
            <a:r>
              <a:rPr lang="ar-LY" sz="2400" dirty="0" smtClean="0"/>
              <a:t> و الشبكة الاجتماعية </a:t>
            </a:r>
            <a:r>
              <a:rPr lang="en-US" sz="2400" dirty="0" smtClean="0"/>
              <a:t>Academia.edu</a:t>
            </a:r>
            <a:r>
              <a:rPr lang="ar-LY" sz="2400" dirty="0" smtClean="0"/>
              <a:t> و </a:t>
            </a:r>
            <a:r>
              <a:rPr lang="en-US" sz="2400" dirty="0" err="1" smtClean="0"/>
              <a:t>ResearchGate</a:t>
            </a:r>
            <a:r>
              <a:rPr lang="ar-LY" sz="2400" dirty="0" smtClean="0"/>
              <a:t>.</a:t>
            </a:r>
            <a:endParaRPr lang="en-US" sz="2400" dirty="0" smtClean="0"/>
          </a:p>
          <a:p>
            <a:pPr algn="r" rtl="1">
              <a:buFont typeface="Wingdings" panose="05000000000000000000" pitchFamily="2" charset="2"/>
              <a:buChar char="q"/>
            </a:pPr>
            <a:r>
              <a:rPr lang="ar-LY" sz="2400" dirty="0"/>
              <a:t> </a:t>
            </a:r>
            <a:r>
              <a:rPr lang="ar-LY" sz="2400" dirty="0" smtClean="0"/>
              <a:t>معرفة معنى </a:t>
            </a:r>
            <a:r>
              <a:rPr lang="en-US" sz="2400" dirty="0" smtClean="0"/>
              <a:t>h index </a:t>
            </a:r>
            <a:r>
              <a:rPr lang="ar-LY" sz="2400" dirty="0" smtClean="0"/>
              <a:t> وكيفية حسابه؟</a:t>
            </a:r>
            <a:endParaRPr lang="en-US" sz="2400" dirty="0" smtClean="0"/>
          </a:p>
          <a:p>
            <a:pPr algn="r" rtl="1">
              <a:buFont typeface="Wingdings" panose="05000000000000000000" pitchFamily="2" charset="2"/>
              <a:buChar char="q"/>
            </a:pPr>
            <a:r>
              <a:rPr lang="ar-LY" sz="2400" dirty="0"/>
              <a:t>نصائح  عامة قبل </a:t>
            </a:r>
            <a:r>
              <a:rPr lang="ar-LY" sz="2400" dirty="0" smtClean="0"/>
              <a:t>النشر</a:t>
            </a:r>
            <a:r>
              <a:rPr lang="en-US" sz="2400" dirty="0" smtClean="0"/>
              <a:t> </a:t>
            </a:r>
            <a:r>
              <a:rPr lang="ar-LY" sz="2400" dirty="0" smtClean="0"/>
              <a:t>لتجنب الرفض  </a:t>
            </a:r>
          </a:p>
          <a:p>
            <a:pPr algn="r" rtl="1">
              <a:buFont typeface="Wingdings" panose="05000000000000000000" pitchFamily="2" charset="2"/>
              <a:buChar char="q"/>
            </a:pPr>
            <a:r>
              <a:rPr lang="ar-LY" sz="2400" dirty="0" smtClean="0"/>
              <a:t>كيفية تسليم الورقة بشكل سليم للمجلة المعنية</a:t>
            </a:r>
          </a:p>
          <a:p>
            <a:pPr algn="r" rtl="1">
              <a:buFont typeface="Wingdings" panose="05000000000000000000" pitchFamily="2" charset="2"/>
              <a:buChar char="q"/>
            </a:pPr>
            <a:r>
              <a:rPr lang="ar-LY" sz="2400" dirty="0"/>
              <a:t>وكيفية التعامل مع قرارات </a:t>
            </a:r>
            <a:r>
              <a:rPr lang="ar-LY" sz="2400" dirty="0" smtClean="0"/>
              <a:t>المحكمين</a:t>
            </a:r>
          </a:p>
          <a:p>
            <a:pPr algn="r" rtl="1">
              <a:buFont typeface="Wingdings" panose="05000000000000000000" pitchFamily="2" charset="2"/>
              <a:buChar char="q"/>
            </a:pPr>
            <a:endParaRPr lang="ar-LY" sz="2400" dirty="0" smtClean="0"/>
          </a:p>
          <a:p>
            <a:pPr algn="r" rtl="1">
              <a:buFont typeface="Wingdings" panose="05000000000000000000" pitchFamily="2" charset="2"/>
              <a:buChar char="q"/>
            </a:pPr>
            <a:endParaRPr lang="ar-LY" sz="2400" dirty="0" smtClean="0"/>
          </a:p>
          <a:p>
            <a:pPr algn="r" rtl="1">
              <a:buFont typeface="Wingdings" panose="05000000000000000000" pitchFamily="2" charset="2"/>
              <a:buChar char="q"/>
            </a:pPr>
            <a:endParaRPr 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547086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مثال للخلاصة</a:t>
            </a:r>
            <a:endParaRPr lang="en-US"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20</a:t>
            </a:fld>
            <a:endParaRPr lang="en-US" dirty="0"/>
          </a:p>
        </p:txBody>
      </p:sp>
      <p:pic>
        <p:nvPicPr>
          <p:cNvPr id="6" name="Picture Placeholder 5"/>
          <p:cNvPicPr>
            <a:picLocks noGrp="1" noChangeAspect="1"/>
          </p:cNvPicPr>
          <p:nvPr>
            <p:ph type="pic" idx="1"/>
          </p:nvPr>
        </p:nvPicPr>
        <p:blipFill>
          <a:blip r:embed="rId2"/>
          <a:srcRect t="12590" b="12590"/>
          <a:stretch>
            <a:fillRect/>
          </a:stretch>
        </p:blipFill>
        <p:spPr>
          <a:prstGeom prst="rect">
            <a:avLst/>
          </a:prstGeom>
        </p:spPr>
      </p:pic>
      <p:cxnSp>
        <p:nvCxnSpPr>
          <p:cNvPr id="8" name="Straight Connector 7"/>
          <p:cNvCxnSpPr/>
          <p:nvPr/>
        </p:nvCxnSpPr>
        <p:spPr>
          <a:xfrm>
            <a:off x="4339525" y="2805193"/>
            <a:ext cx="14413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870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1413" y="618518"/>
            <a:ext cx="9905998" cy="925372"/>
          </a:xfrm>
        </p:spPr>
        <p:txBody>
          <a:bodyPr/>
          <a:lstStyle/>
          <a:p>
            <a:pPr algn="ctr"/>
            <a:r>
              <a:rPr lang="ar-LY" dirty="0" smtClean="0"/>
              <a:t>يتبع  </a:t>
            </a:r>
            <a:r>
              <a:rPr lang="ar-LY" dirty="0"/>
              <a:t>الفقرات الرئيسية للورقة البحثية</a:t>
            </a:r>
            <a:r>
              <a:rPr lang="ar-LY" dirty="0" smtClean="0"/>
              <a:t> </a:t>
            </a:r>
            <a:endParaRPr lang="en-US" dirty="0"/>
          </a:p>
        </p:txBody>
      </p:sp>
      <p:sp>
        <p:nvSpPr>
          <p:cNvPr id="3" name="Content Placeholder 2"/>
          <p:cNvSpPr>
            <a:spLocks noGrp="1"/>
          </p:cNvSpPr>
          <p:nvPr>
            <p:ph idx="1"/>
          </p:nvPr>
        </p:nvSpPr>
        <p:spPr/>
        <p:txBody>
          <a:bodyPr>
            <a:noAutofit/>
          </a:bodyPr>
          <a:lstStyle/>
          <a:p>
            <a:pPr algn="r" rtl="1">
              <a:buFont typeface="Wingdings" panose="05000000000000000000" pitchFamily="2" charset="2"/>
              <a:buChar char="§"/>
            </a:pPr>
            <a:r>
              <a:rPr lang="ar-LY" sz="4400" dirty="0" smtClean="0"/>
              <a:t>الشكر والتقدير (</a:t>
            </a:r>
            <a:r>
              <a:rPr lang="en-US" sz="4400" dirty="0" smtClean="0">
                <a:latin typeface="Arial"/>
                <a:cs typeface="Arial"/>
              </a:rPr>
              <a:t>Ac</a:t>
            </a:r>
            <a:r>
              <a:rPr lang="en-US" sz="4400" spc="9" dirty="0" smtClean="0">
                <a:latin typeface="Arial"/>
                <a:cs typeface="Arial"/>
              </a:rPr>
              <a:t>k</a:t>
            </a:r>
            <a:r>
              <a:rPr lang="en-US" sz="4400" dirty="0" smtClean="0">
                <a:latin typeface="Arial"/>
                <a:cs typeface="Arial"/>
              </a:rPr>
              <a:t>no</a:t>
            </a:r>
            <a:r>
              <a:rPr lang="en-US" sz="4400" spc="4" dirty="0" smtClean="0">
                <a:latin typeface="Arial"/>
                <a:cs typeface="Arial"/>
              </a:rPr>
              <a:t>w</a:t>
            </a:r>
            <a:r>
              <a:rPr lang="en-US" sz="4400" dirty="0" smtClean="0">
                <a:latin typeface="Arial"/>
                <a:cs typeface="Arial"/>
              </a:rPr>
              <a:t>le</a:t>
            </a:r>
            <a:r>
              <a:rPr lang="en-US" sz="4400" spc="-9" dirty="0" smtClean="0">
                <a:latin typeface="Arial"/>
                <a:cs typeface="Arial"/>
              </a:rPr>
              <a:t>d</a:t>
            </a:r>
            <a:r>
              <a:rPr lang="en-US" sz="4400" dirty="0" smtClean="0">
                <a:latin typeface="Arial"/>
                <a:cs typeface="Arial"/>
              </a:rPr>
              <a:t>gements</a:t>
            </a:r>
            <a:r>
              <a:rPr lang="ar-LY" sz="4400" dirty="0" smtClean="0"/>
              <a:t>) :</a:t>
            </a:r>
          </a:p>
          <a:p>
            <a:pPr marL="0" indent="0" algn="r" rtl="1">
              <a:buNone/>
            </a:pPr>
            <a:r>
              <a:rPr lang="ar-LY" sz="3200" dirty="0" smtClean="0"/>
              <a:t>شكر الجهات الممولة والاطراف التي ساهمت في دعم البحث (شكر المحكمين إذا ساهموا بملاحظاتهم في اثراء قيمة البحث).</a:t>
            </a:r>
          </a:p>
          <a:p>
            <a:pPr algn="r" rtl="1">
              <a:buFont typeface="Wingdings" panose="05000000000000000000" pitchFamily="2" charset="2"/>
              <a:buChar char="§"/>
            </a:pPr>
            <a:r>
              <a:rPr lang="ar-LY" sz="4400" dirty="0" smtClean="0"/>
              <a:t>المراجع (</a:t>
            </a:r>
            <a:r>
              <a:rPr lang="en-US" sz="4400" dirty="0">
                <a:latin typeface="Arial"/>
                <a:cs typeface="Arial"/>
              </a:rPr>
              <a:t>Referen</a:t>
            </a:r>
            <a:r>
              <a:rPr lang="en-US" sz="4400" spc="9" dirty="0">
                <a:latin typeface="Arial"/>
                <a:cs typeface="Arial"/>
              </a:rPr>
              <a:t>c</a:t>
            </a:r>
            <a:r>
              <a:rPr lang="en-US" sz="4400" dirty="0">
                <a:latin typeface="Arial"/>
                <a:cs typeface="Arial"/>
              </a:rPr>
              <a:t>es</a:t>
            </a:r>
            <a:r>
              <a:rPr lang="ar-LY" sz="4400" dirty="0" smtClean="0"/>
              <a:t>):</a:t>
            </a:r>
          </a:p>
          <a:p>
            <a:pPr marL="0" indent="0" algn="r" rtl="1">
              <a:buNone/>
            </a:pPr>
            <a:r>
              <a:rPr lang="ar-LY" sz="3200" dirty="0" smtClean="0"/>
              <a:t>اسم المؤلف ، «عنوان الورقة/الكتاب»، المؤتمر/المجلة، العدد الاصدار، الصفحات، السنة</a:t>
            </a:r>
            <a:endParaRPr lang="en-US" sz="3200" dirty="0"/>
          </a:p>
        </p:txBody>
      </p:sp>
      <p:sp>
        <p:nvSpPr>
          <p:cNvPr id="2" name="Slide Number Placeholder 1"/>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3666307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pic>
        <p:nvPicPr>
          <p:cNvPr id="5" name="Picture 4"/>
          <p:cNvPicPr>
            <a:picLocks noChangeAspect="1"/>
          </p:cNvPicPr>
          <p:nvPr/>
        </p:nvPicPr>
        <p:blipFill>
          <a:blip r:embed="rId2"/>
          <a:stretch>
            <a:fillRect/>
          </a:stretch>
        </p:blipFill>
        <p:spPr>
          <a:xfrm>
            <a:off x="8405" y="515201"/>
            <a:ext cx="12277725" cy="5831809"/>
          </a:xfrm>
          <a:prstGeom prst="rect">
            <a:avLst/>
          </a:prstGeom>
        </p:spPr>
      </p:pic>
    </p:spTree>
    <p:extLst>
      <p:ext uri="{BB962C8B-B14F-4D97-AF65-F5344CB8AC3E}">
        <p14:creationId xmlns:p14="http://schemas.microsoft.com/office/powerpoint/2010/main" val="1603640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
        <p:nvSpPr>
          <p:cNvPr id="2" name="Slide Number Placeholder 1"/>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787871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76200"/>
            <a:ext cx="13011150" cy="7010400"/>
          </a:xfrm>
          <a:prstGeom prst="rect">
            <a:avLst/>
          </a:prstGeom>
        </p:spPr>
      </p:pic>
      <p:sp>
        <p:nvSpPr>
          <p:cNvPr id="2" name="Slide Number Placeholder 1"/>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1645281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043798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ar-LY" dirty="0" smtClean="0"/>
              <a:t>تصنيف المجلات العلمية</a:t>
            </a:r>
            <a:br>
              <a:rPr lang="ar-LY" dirty="0" smtClean="0"/>
            </a:br>
            <a:r>
              <a:rPr lang="en-US" dirty="0" smtClean="0"/>
              <a:t>JOURNALS RANKING</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2400846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LY" sz="4000" dirty="0" smtClean="0"/>
              <a:t>أهمية تصنيف المجلات العلمية</a:t>
            </a:r>
            <a:endParaRPr lang="en-US" sz="4000" dirty="0"/>
          </a:p>
        </p:txBody>
      </p:sp>
      <p:sp>
        <p:nvSpPr>
          <p:cNvPr id="3" name="Content Placeholder 2"/>
          <p:cNvSpPr>
            <a:spLocks noGrp="1"/>
          </p:cNvSpPr>
          <p:nvPr>
            <p:ph idx="1"/>
          </p:nvPr>
        </p:nvSpPr>
        <p:spPr/>
        <p:txBody>
          <a:bodyPr>
            <a:normAutofit/>
          </a:bodyPr>
          <a:lstStyle/>
          <a:p>
            <a:pPr algn="r" rtl="1"/>
            <a:r>
              <a:rPr lang="ar-LY" sz="3600" dirty="0" smtClean="0"/>
              <a:t>جودة المجلة العلمية التي تنشر فيها لها تأثير كبير إذا ما استفاذ منها وقرائها عدد كبير من البحاث فهي صدقة جارية بعون الله وبالتالي يزداد اسهامك العلمي كلما زادت عدد الاقتباسات.</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625135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083" y="382434"/>
            <a:ext cx="10058400" cy="1540495"/>
          </a:xfrm>
        </p:spPr>
        <p:txBody>
          <a:bodyPr/>
          <a:lstStyle/>
          <a:p>
            <a:r>
              <a:rPr lang="ar-LY" dirty="0" smtClean="0"/>
              <a:t>كيف نختار المجلة المناسبة؟</a:t>
            </a:r>
            <a:endParaRPr lang="en-US" dirty="0"/>
          </a:p>
        </p:txBody>
      </p:sp>
      <p:sp>
        <p:nvSpPr>
          <p:cNvPr id="3" name="Subtitle 2"/>
          <p:cNvSpPr>
            <a:spLocks noGrp="1"/>
          </p:cNvSpPr>
          <p:nvPr>
            <p:ph type="subTitle" idx="1"/>
          </p:nvPr>
        </p:nvSpPr>
        <p:spPr>
          <a:xfrm>
            <a:off x="1154083" y="1819997"/>
            <a:ext cx="10058400" cy="1143000"/>
          </a:xfrm>
        </p:spPr>
        <p:txBody>
          <a:bodyPr/>
          <a:lstStyle/>
          <a:p>
            <a:r>
              <a:rPr lang="ar-LY" dirty="0">
                <a:solidFill>
                  <a:srgbClr val="FF0000"/>
                </a:solidFill>
              </a:rPr>
              <a:t>كيف نحدد جودة المجلة العلمية؟</a:t>
            </a:r>
            <a:endParaRPr lang="en-US"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252281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IMPACT FACTOR (I</a:t>
            </a:r>
            <a:r>
              <a:rPr lang="en-US" dirty="0"/>
              <a:t>F</a:t>
            </a:r>
            <a:r>
              <a:rPr lang="en-US" dirty="0" smtClean="0"/>
              <a:t>)</a:t>
            </a:r>
            <a:br>
              <a:rPr lang="en-US" dirty="0" smtClean="0"/>
            </a:br>
            <a:r>
              <a:rPr lang="ar-LY" dirty="0" smtClean="0"/>
              <a:t>معامل التأثير</a:t>
            </a:r>
            <a:endParaRPr lang="en-US" dirty="0"/>
          </a:p>
        </p:txBody>
      </p:sp>
      <p:sp>
        <p:nvSpPr>
          <p:cNvPr id="3" name="Content Placeholder 2"/>
          <p:cNvSpPr>
            <a:spLocks noGrp="1"/>
          </p:cNvSpPr>
          <p:nvPr>
            <p:ph idx="1"/>
          </p:nvPr>
        </p:nvSpPr>
        <p:spPr>
          <a:xfrm>
            <a:off x="123987" y="1737360"/>
            <a:ext cx="10997598" cy="3098368"/>
          </a:xfrm>
        </p:spPr>
        <p:txBody>
          <a:bodyPr>
            <a:noAutofit/>
          </a:bodyPr>
          <a:lstStyle/>
          <a:p>
            <a:pPr algn="r" rtl="1"/>
            <a:r>
              <a:rPr lang="ar-LY" sz="3200" dirty="0" smtClean="0"/>
              <a:t>هو أكثر ترتيب اكاديمي للمجلات العلمية في العالم.</a:t>
            </a:r>
          </a:p>
          <a:p>
            <a:pPr algn="r" rtl="1"/>
            <a:r>
              <a:rPr lang="ar-LY" sz="2800" dirty="0" smtClean="0"/>
              <a:t>هو تقييم منظم يترجم الاقتباس من المجلات الى درجات لكل مجلة. </a:t>
            </a:r>
            <a:r>
              <a:rPr lang="ar-LY" sz="2800" dirty="0" smtClean="0">
                <a:solidFill>
                  <a:srgbClr val="FF0000"/>
                </a:solidFill>
              </a:rPr>
              <a:t>«يتم تحديثه كل عامين»</a:t>
            </a:r>
          </a:p>
          <a:p>
            <a:pPr marL="0" indent="0" algn="r" rtl="1">
              <a:buNone/>
            </a:pPr>
            <a:r>
              <a:rPr lang="ar-LY" sz="3200" dirty="0"/>
              <a:t> </a:t>
            </a:r>
            <a:r>
              <a:rPr lang="ar-LY" sz="3200" dirty="0" smtClean="0"/>
              <a:t> </a:t>
            </a:r>
            <a:r>
              <a:rPr lang="en-US" sz="3200" dirty="0" smtClean="0"/>
              <a:t>IF for </a:t>
            </a:r>
            <a:r>
              <a:rPr lang="en-US" sz="3200" u="sng" dirty="0" smtClean="0">
                <a:solidFill>
                  <a:srgbClr val="FF0000"/>
                </a:solidFill>
              </a:rPr>
              <a:t>next</a:t>
            </a:r>
            <a:r>
              <a:rPr lang="en-US" sz="3200" dirty="0" smtClean="0"/>
              <a:t> year =A/B</a:t>
            </a:r>
          </a:p>
          <a:p>
            <a:pPr marL="0" indent="0" algn="r" rtl="1">
              <a:buNone/>
            </a:pPr>
            <a:r>
              <a:rPr lang="en-US" sz="2400" dirty="0" smtClean="0"/>
              <a:t>A</a:t>
            </a:r>
            <a:r>
              <a:rPr lang="ar-LY" sz="2400" dirty="0" smtClean="0"/>
              <a:t>= عدد الاقتباسات للمجلة </a:t>
            </a:r>
            <a:r>
              <a:rPr lang="ar-LY" dirty="0" smtClean="0"/>
              <a:t>2013-2014</a:t>
            </a:r>
          </a:p>
          <a:p>
            <a:pPr marL="0" indent="0" algn="r" rtl="1">
              <a:buNone/>
            </a:pPr>
            <a:r>
              <a:rPr lang="en-US" sz="2400" dirty="0" smtClean="0"/>
              <a:t>B</a:t>
            </a:r>
            <a:r>
              <a:rPr lang="ar-LY" sz="2400" dirty="0" smtClean="0"/>
              <a:t> = عدد الاوراق التي نشرتها المجلة </a:t>
            </a:r>
            <a:r>
              <a:rPr lang="ar-LY" dirty="0" smtClean="0"/>
              <a:t>2013-2014</a:t>
            </a:r>
            <a:endParaRPr lang="ar-LY" sz="2400" dirty="0" smtClean="0"/>
          </a:p>
          <a:p>
            <a:r>
              <a:rPr lang="en-US" sz="2400" dirty="0" smtClean="0"/>
              <a:t>IMPACT FACTOR(</a:t>
            </a:r>
            <a:r>
              <a:rPr lang="en-US" sz="2400" dirty="0"/>
              <a:t>Thomson </a:t>
            </a:r>
            <a:r>
              <a:rPr lang="en-US" sz="2400" dirty="0" smtClean="0"/>
              <a:t>Reuters: Journal Citation Reports)</a:t>
            </a:r>
          </a:p>
          <a:p>
            <a:r>
              <a:rPr lang="en-US" sz="2400" dirty="0"/>
              <a:t>ISI </a:t>
            </a:r>
            <a:r>
              <a:rPr lang="en-US" sz="2400" dirty="0" smtClean="0"/>
              <a:t>journals  (</a:t>
            </a:r>
            <a:r>
              <a:rPr lang="en-US" sz="2400" b="1" dirty="0"/>
              <a:t>Institute for Scientific Information</a:t>
            </a:r>
            <a:r>
              <a:rPr lang="en-US" sz="2400" dirty="0"/>
              <a:t> (</a:t>
            </a:r>
            <a:r>
              <a:rPr lang="en-US" sz="2400" b="1" dirty="0"/>
              <a:t>ISI</a:t>
            </a:r>
            <a:r>
              <a:rPr lang="en-US" sz="2400" dirty="0" smtClean="0"/>
              <a:t>))</a:t>
            </a:r>
          </a:p>
          <a:p>
            <a:pPr marL="0" indent="0">
              <a:buNone/>
            </a:pPr>
            <a:r>
              <a:rPr lang="en-US" sz="2400" dirty="0">
                <a:hlinkClick r:id="rId2"/>
              </a:rPr>
              <a:t>http://</a:t>
            </a:r>
            <a:r>
              <a:rPr lang="en-US" sz="2400" dirty="0" smtClean="0">
                <a:hlinkClick r:id="rId2"/>
              </a:rPr>
              <a:t>thomsonreuters.com/en/products-services/scholarly-scientific-research/research-management-and-evaluation/journal-citation-reports.html</a:t>
            </a:r>
            <a:endParaRPr lang="en-US" sz="2400" dirty="0" smtClean="0"/>
          </a:p>
          <a:p>
            <a:r>
              <a:rPr lang="en-US" sz="2400" dirty="0"/>
              <a:t>http://www.sciencegateway.org/rank/index.html </a:t>
            </a:r>
            <a:endParaRPr lang="en-US" sz="24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1510761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SCIENTIFIC PAPER?</a:t>
            </a:r>
          </a:p>
        </p:txBody>
      </p:sp>
      <p:sp>
        <p:nvSpPr>
          <p:cNvPr id="3" name="Content Placeholder 2"/>
          <p:cNvSpPr>
            <a:spLocks noGrp="1"/>
          </p:cNvSpPr>
          <p:nvPr>
            <p:ph idx="1"/>
          </p:nvPr>
        </p:nvSpPr>
        <p:spPr>
          <a:xfrm>
            <a:off x="3455894" y="2249487"/>
            <a:ext cx="7591517" cy="1327431"/>
          </a:xfrm>
        </p:spPr>
        <p:txBody>
          <a:bodyPr>
            <a:normAutofit/>
          </a:bodyPr>
          <a:lstStyle/>
          <a:p>
            <a:pPr marL="0" indent="0" algn="r" rtl="1">
              <a:buNone/>
            </a:pPr>
            <a:r>
              <a:rPr lang="ar-LY" sz="3200" dirty="0" smtClean="0"/>
              <a:t>مالمقصود بالورقة العلمية ؟</a:t>
            </a:r>
          </a:p>
          <a:p>
            <a:pPr marL="0" indent="0" algn="r" rtl="1">
              <a:buNone/>
            </a:pPr>
            <a:r>
              <a:rPr lang="ar-LY" dirty="0" smtClean="0"/>
              <a:t>هي مستند يثري المعرفة الانسانية بمعلومات جديدة واضحة ودقيقة ومباشرة.</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a:t>
            </a:fld>
            <a:endParaRPr lang="en-US" dirty="0"/>
          </a:p>
        </p:txBody>
      </p:sp>
      <p:pic>
        <p:nvPicPr>
          <p:cNvPr id="4" name="Picture 3"/>
          <p:cNvPicPr>
            <a:picLocks noChangeAspect="1"/>
          </p:cNvPicPr>
          <p:nvPr/>
        </p:nvPicPr>
        <p:blipFill>
          <a:blip r:embed="rId2"/>
          <a:stretch>
            <a:fillRect/>
          </a:stretch>
        </p:blipFill>
        <p:spPr>
          <a:xfrm>
            <a:off x="645459" y="3729317"/>
            <a:ext cx="10596282" cy="1219200"/>
          </a:xfrm>
          <a:prstGeom prst="rect">
            <a:avLst/>
          </a:prstGeom>
        </p:spPr>
      </p:pic>
    </p:spTree>
    <p:extLst>
      <p:ext uri="{BB962C8B-B14F-4D97-AF65-F5344CB8AC3E}">
        <p14:creationId xmlns:p14="http://schemas.microsoft.com/office/powerpoint/2010/main" val="351293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ABS RANKING</a:t>
            </a:r>
            <a:br>
              <a:rPr lang="en-US" dirty="0" smtClean="0"/>
            </a:br>
            <a:r>
              <a:rPr lang="en-US" dirty="0" smtClean="0">
                <a:solidFill>
                  <a:srgbClr val="FF0000"/>
                </a:solidFill>
              </a:rPr>
              <a:t>A</a:t>
            </a:r>
            <a:r>
              <a:rPr lang="en-US" dirty="0" smtClean="0"/>
              <a:t>ssociation </a:t>
            </a:r>
            <a:r>
              <a:rPr lang="en-US" dirty="0" smtClean="0">
                <a:solidFill>
                  <a:srgbClr val="FF0000"/>
                </a:solidFill>
              </a:rPr>
              <a:t>B</a:t>
            </a:r>
            <a:r>
              <a:rPr lang="en-US" dirty="0" smtClean="0"/>
              <a:t>usiness </a:t>
            </a:r>
            <a:r>
              <a:rPr lang="en-US" dirty="0" smtClean="0">
                <a:solidFill>
                  <a:srgbClr val="FF0000"/>
                </a:solidFill>
              </a:rPr>
              <a:t>S</a:t>
            </a:r>
            <a:r>
              <a:rPr lang="en-US" dirty="0" smtClean="0"/>
              <a:t>chools</a:t>
            </a:r>
            <a:endParaRPr lang="en-US" dirty="0"/>
          </a:p>
        </p:txBody>
      </p:sp>
      <p:sp>
        <p:nvSpPr>
          <p:cNvPr id="3" name="Content Placeholder 2"/>
          <p:cNvSpPr>
            <a:spLocks noGrp="1"/>
          </p:cNvSpPr>
          <p:nvPr>
            <p:ph idx="1"/>
          </p:nvPr>
        </p:nvSpPr>
        <p:spPr/>
        <p:txBody>
          <a:bodyPr>
            <a:normAutofit/>
          </a:bodyPr>
          <a:lstStyle/>
          <a:p>
            <a:pPr marL="0" indent="0" algn="r" rtl="1">
              <a:buNone/>
            </a:pPr>
            <a:r>
              <a:rPr lang="ar-LY" sz="3200" dirty="0" smtClean="0"/>
              <a:t>ينظر اليه من اهم المعايير في تقييم المجلات في المملكة المتحدة وعديد دول العالم. ويقسم الى مستويات</a:t>
            </a:r>
          </a:p>
          <a:p>
            <a:pPr algn="r" rtl="1">
              <a:buFont typeface="Wingdings" panose="05000000000000000000" pitchFamily="2" charset="2"/>
              <a:buChar char="§"/>
            </a:pPr>
            <a:r>
              <a:rPr lang="ar-LY" sz="3200" dirty="0" smtClean="0"/>
              <a:t>4* (</a:t>
            </a:r>
            <a:r>
              <a:rPr lang="en-US" sz="3200" dirty="0" smtClean="0"/>
              <a:t>four stars</a:t>
            </a:r>
            <a:r>
              <a:rPr lang="ar-LY" sz="3200" dirty="0" smtClean="0"/>
              <a:t>) وهي افضل المجلات في التخصص المعني</a:t>
            </a:r>
            <a:r>
              <a:rPr lang="en-US" sz="3200" dirty="0" smtClean="0"/>
              <a:t>Best work in the field</a:t>
            </a:r>
            <a:endParaRPr lang="ar-LY" sz="3200" dirty="0" smtClean="0"/>
          </a:p>
          <a:p>
            <a:pPr algn="r" rtl="1">
              <a:buFont typeface="Wingdings" panose="05000000000000000000" pitchFamily="2" charset="2"/>
              <a:buChar char="§"/>
            </a:pPr>
            <a:r>
              <a:rPr lang="ar-LY" sz="3200" dirty="0" smtClean="0"/>
              <a:t>3* مجلة متميزة دوليا</a:t>
            </a:r>
            <a:r>
              <a:rPr lang="en-US" sz="3200" dirty="0" smtClean="0"/>
              <a:t>International excellence </a:t>
            </a:r>
            <a:endParaRPr lang="ar-LY" sz="3200" dirty="0" smtClean="0"/>
          </a:p>
          <a:p>
            <a:pPr algn="r" rtl="1">
              <a:buFont typeface="Wingdings" panose="05000000000000000000" pitchFamily="2" charset="2"/>
              <a:buChar char="§"/>
            </a:pPr>
            <a:r>
              <a:rPr lang="ar-LY" sz="3200" dirty="0" smtClean="0"/>
              <a:t>2* معترف بها دوليا</a:t>
            </a:r>
            <a:r>
              <a:rPr lang="en-US" sz="3200" dirty="0" smtClean="0"/>
              <a:t> Internationally recognized </a:t>
            </a:r>
            <a:endParaRPr lang="ar-LY" sz="3200" dirty="0" smtClean="0"/>
          </a:p>
          <a:p>
            <a:pPr algn="r" rtl="1">
              <a:buFont typeface="Wingdings" panose="05000000000000000000" pitchFamily="2" charset="2"/>
              <a:buChar char="§"/>
            </a:pPr>
            <a:r>
              <a:rPr lang="ar-LY" sz="3200" dirty="0" smtClean="0"/>
              <a:t>1* معترف بها محليا</a:t>
            </a:r>
            <a:r>
              <a:rPr lang="en-US" sz="3200" dirty="0" smtClean="0"/>
              <a:t> Nationally recognized </a:t>
            </a:r>
            <a:endParaRPr lang="en-US" sz="3200" dirty="0"/>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1254734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SJR</a:t>
            </a:r>
            <a:endParaRPr lang="en-US" dirty="0"/>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559" y="1846263"/>
            <a:ext cx="10037208"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3856133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32</a:t>
            </a:fld>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230" y="208872"/>
            <a:ext cx="10002646" cy="5687219"/>
          </a:xfrm>
          <a:prstGeom prst="rect">
            <a:avLst/>
          </a:prstGeom>
        </p:spPr>
      </p:pic>
      <p:sp>
        <p:nvSpPr>
          <p:cNvPr id="4" name="TextBox 3"/>
          <p:cNvSpPr txBox="1"/>
          <p:nvPr/>
        </p:nvSpPr>
        <p:spPr>
          <a:xfrm>
            <a:off x="1081230" y="5947105"/>
            <a:ext cx="8700247" cy="461665"/>
          </a:xfrm>
          <a:prstGeom prst="rect">
            <a:avLst/>
          </a:prstGeom>
          <a:noFill/>
        </p:spPr>
        <p:txBody>
          <a:bodyPr wrap="square" rtlCol="0">
            <a:spAutoFit/>
          </a:bodyPr>
          <a:lstStyle/>
          <a:p>
            <a:r>
              <a:rPr lang="en-US" sz="2400" dirty="0"/>
              <a:t>http://www.scimagojr.com/journalrank.php</a:t>
            </a:r>
          </a:p>
        </p:txBody>
      </p:sp>
    </p:spTree>
    <p:extLst>
      <p:ext uri="{BB962C8B-B14F-4D97-AF65-F5344CB8AC3E}">
        <p14:creationId xmlns:p14="http://schemas.microsoft.com/office/powerpoint/2010/main" val="1741803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33</a:t>
            </a:fld>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572" y="139110"/>
            <a:ext cx="9716856" cy="5772956"/>
          </a:xfrm>
          <a:prstGeom prst="rect">
            <a:avLst/>
          </a:prstGeom>
        </p:spPr>
      </p:pic>
      <p:sp>
        <p:nvSpPr>
          <p:cNvPr id="4" name="TextBox 3"/>
          <p:cNvSpPr txBox="1"/>
          <p:nvPr/>
        </p:nvSpPr>
        <p:spPr>
          <a:xfrm>
            <a:off x="1237572" y="6037729"/>
            <a:ext cx="8551887" cy="369332"/>
          </a:xfrm>
          <a:prstGeom prst="rect">
            <a:avLst/>
          </a:prstGeom>
          <a:noFill/>
        </p:spPr>
        <p:txBody>
          <a:bodyPr wrap="square" rtlCol="0">
            <a:spAutoFit/>
          </a:bodyPr>
          <a:lstStyle/>
          <a:p>
            <a:r>
              <a:rPr lang="en-US" dirty="0"/>
              <a:t>https://dbh.nsd.uib.no/publiseringskanaler/Forside?sok.avansert=true</a:t>
            </a:r>
          </a:p>
        </p:txBody>
      </p:sp>
      <p:sp>
        <p:nvSpPr>
          <p:cNvPr id="5" name="TextBox 4"/>
          <p:cNvSpPr txBox="1"/>
          <p:nvPr/>
        </p:nvSpPr>
        <p:spPr>
          <a:xfrm>
            <a:off x="10645589" y="1506071"/>
            <a:ext cx="1546411" cy="3693319"/>
          </a:xfrm>
          <a:prstGeom prst="rect">
            <a:avLst/>
          </a:prstGeom>
          <a:noFill/>
        </p:spPr>
        <p:txBody>
          <a:bodyPr wrap="square" rtlCol="0">
            <a:spAutoFit/>
          </a:bodyPr>
          <a:lstStyle/>
          <a:p>
            <a:r>
              <a:rPr lang="ar-LY" dirty="0"/>
              <a:t>هتظهر المجلة وهيكون مكتوب في المربع اللي جنبها الـ </a:t>
            </a:r>
            <a:r>
              <a:rPr lang="en-US" dirty="0"/>
              <a:t>Scientific Level</a:t>
            </a:r>
            <a:br>
              <a:rPr lang="en-US" dirty="0"/>
            </a:br>
            <a:r>
              <a:rPr lang="ar-LY" dirty="0"/>
              <a:t>لو لقيته 1 أو 2 .. </a:t>
            </a:r>
            <a:r>
              <a:rPr lang="ar-LY" dirty="0" smtClean="0"/>
              <a:t>المجلة محترمة </a:t>
            </a:r>
            <a:r>
              <a:rPr lang="ar-LY" dirty="0"/>
              <a:t>.. </a:t>
            </a:r>
            <a:r>
              <a:rPr lang="en-US" dirty="0"/>
              <a:t/>
            </a:r>
            <a:br>
              <a:rPr lang="en-US" dirty="0"/>
            </a:br>
            <a:r>
              <a:rPr lang="ar-LY" dirty="0"/>
              <a:t>لو لقيته </a:t>
            </a:r>
            <a:r>
              <a:rPr lang="ar-LY" dirty="0" smtClean="0"/>
              <a:t>غير ( </a:t>
            </a:r>
            <a:r>
              <a:rPr lang="ar-LY" dirty="0"/>
              <a:t>- ) .. يعني لو لقيت </a:t>
            </a:r>
            <a:r>
              <a:rPr lang="ar-LY" dirty="0" smtClean="0"/>
              <a:t>الشرطة.. سيبك </a:t>
            </a:r>
            <a:r>
              <a:rPr lang="ar-LY" dirty="0"/>
              <a:t>منها واصرف نظر. </a:t>
            </a:r>
            <a:endParaRPr lang="en-US" dirty="0"/>
          </a:p>
        </p:txBody>
      </p:sp>
    </p:spTree>
    <p:extLst>
      <p:ext uri="{BB962C8B-B14F-4D97-AF65-F5344CB8AC3E}">
        <p14:creationId xmlns:p14="http://schemas.microsoft.com/office/powerpoint/2010/main" val="35294695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34</a:t>
            </a:fld>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704"/>
            <a:ext cx="12192000" cy="5412592"/>
          </a:xfrm>
          <a:prstGeom prst="rect">
            <a:avLst/>
          </a:prstGeom>
        </p:spPr>
      </p:pic>
      <p:sp>
        <p:nvSpPr>
          <p:cNvPr id="4" name="Oval 3"/>
          <p:cNvSpPr/>
          <p:nvPr/>
        </p:nvSpPr>
        <p:spPr>
          <a:xfrm>
            <a:off x="1963271" y="4061012"/>
            <a:ext cx="3872753" cy="268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434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35</a:t>
            </a:fld>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03" y="1552313"/>
            <a:ext cx="10707594" cy="3753374"/>
          </a:xfrm>
          <a:prstGeom prst="rect">
            <a:avLst/>
          </a:prstGeom>
        </p:spPr>
      </p:pic>
    </p:spTree>
    <p:extLst>
      <p:ext uri="{BB962C8B-B14F-4D97-AF65-F5344CB8AC3E}">
        <p14:creationId xmlns:p14="http://schemas.microsoft.com/office/powerpoint/2010/main" val="2117692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قواعد البيانات المعتمدة بجامعة </a:t>
            </a:r>
            <a:r>
              <a:rPr lang="en-US" dirty="0"/>
              <a:t/>
            </a:r>
            <a:br>
              <a:rPr lang="en-US" dirty="0"/>
            </a:br>
            <a:r>
              <a:rPr lang="en-US" dirty="0" smtClean="0"/>
              <a:t>UTHM</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xfrm>
            <a:off x="0" y="0"/>
            <a:ext cx="12191985" cy="4915076"/>
          </a:xfrm>
          <a:prstGeom prst="rect">
            <a:avLst/>
          </a:prstGeom>
        </p:spPr>
      </p:pic>
      <p:sp>
        <p:nvSpPr>
          <p:cNvPr id="4" name="Text Placeholder 3"/>
          <p:cNvSpPr>
            <a:spLocks noGrp="1"/>
          </p:cNvSpPr>
          <p:nvPr>
            <p:ph type="body" sz="half" idx="2"/>
          </p:nvPr>
        </p:nvSpPr>
        <p:spPr>
          <a:xfrm>
            <a:off x="1097280" y="5897880"/>
            <a:ext cx="10113264" cy="594360"/>
          </a:xfrm>
        </p:spPr>
        <p:txBody>
          <a:bodyPr>
            <a:normAutofit/>
          </a:bodyPr>
          <a:lstStyle/>
          <a:p>
            <a:pPr algn="r"/>
            <a:r>
              <a:rPr lang="ar-LY" sz="2800" dirty="0" smtClean="0">
                <a:solidFill>
                  <a:srgbClr val="FFFF00"/>
                </a:solidFill>
              </a:rPr>
              <a:t>كيف نجد المجلة المناسبة للنشر؟</a:t>
            </a:r>
            <a:endParaRPr lang="en-US" sz="2800" dirty="0">
              <a:solidFill>
                <a:srgbClr val="FFFF00"/>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4078445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Rectangle 6"/>
          <p:cNvSpPr>
            <a:spLocks noChangeArrowheads="1"/>
          </p:cNvSpPr>
          <p:nvPr/>
        </p:nvSpPr>
        <p:spPr bwMode="auto">
          <a:xfrm>
            <a:off x="1357313" y="342792"/>
            <a:ext cx="104584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rtl="1">
              <a:buFontTx/>
              <a:buBlip>
                <a:blip r:embed="rId2"/>
              </a:buBlip>
            </a:pPr>
            <a:r>
              <a:rPr lang="ar-LB" altLang="ja-JP" sz="3600" dirty="0">
                <a:solidFill>
                  <a:srgbClr val="000066"/>
                </a:solidFill>
              </a:rPr>
              <a:t> </a:t>
            </a:r>
            <a:r>
              <a:rPr lang="ar-SA" altLang="ja-JP" sz="3600" dirty="0">
                <a:solidFill>
                  <a:srgbClr val="000066"/>
                </a:solidFill>
              </a:rPr>
              <a:t> </a:t>
            </a:r>
            <a:r>
              <a:rPr lang="ar-SA" altLang="ja-JP" sz="3600" b="1" dirty="0">
                <a:solidFill>
                  <a:srgbClr val="000066"/>
                </a:solidFill>
              </a:rPr>
              <a:t>مثال عن </a:t>
            </a:r>
            <a:r>
              <a:rPr lang="ar-LB" altLang="ja-JP" sz="3600" b="1" dirty="0">
                <a:solidFill>
                  <a:srgbClr val="000066"/>
                </a:solidFill>
              </a:rPr>
              <a:t>البحث الخــــــــــــــــــاص</a:t>
            </a:r>
            <a:r>
              <a:rPr lang="ar-SA" altLang="ja-JP" sz="3600" b="1" dirty="0">
                <a:solidFill>
                  <a:srgbClr val="000066"/>
                </a:solidFill>
              </a:rPr>
              <a:t> في </a:t>
            </a:r>
            <a:r>
              <a:rPr lang="en-US" altLang="ja-JP" sz="3600" b="1" dirty="0">
                <a:solidFill>
                  <a:srgbClr val="000066"/>
                </a:solidFill>
              </a:rPr>
              <a:t>ScienceDirect</a:t>
            </a:r>
            <a:r>
              <a:rPr lang="ar-SA" altLang="ja-JP" sz="3600" b="1" dirty="0">
                <a:solidFill>
                  <a:srgbClr val="000066"/>
                </a:solidFill>
              </a:rPr>
              <a:t> </a:t>
            </a:r>
            <a:r>
              <a:rPr lang="ar-SA" altLang="ja-JP" sz="3200" dirty="0" smtClean="0">
                <a:solidFill>
                  <a:srgbClr val="000066"/>
                </a:solidFill>
              </a:rPr>
              <a:t> </a:t>
            </a:r>
            <a:endParaRPr lang="en-US" altLang="en-US" sz="3600" dirty="0">
              <a:solidFill>
                <a:schemeClr val="accent2"/>
              </a:solidFill>
              <a:latin typeface="Arial" panose="020B0604020202020204" pitchFamily="34" charset="0"/>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 y="1900238"/>
            <a:ext cx="7162801" cy="46815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a:spLocks noChangeArrowheads="1"/>
          </p:cNvSpPr>
          <p:nvPr/>
        </p:nvSpPr>
        <p:spPr bwMode="auto">
          <a:xfrm>
            <a:off x="7348537" y="1338263"/>
            <a:ext cx="464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defTabSz="914400" rtl="1" fontAlgn="base">
              <a:spcBef>
                <a:spcPct val="0"/>
              </a:spcBef>
              <a:spcAft>
                <a:spcPct val="0"/>
              </a:spcAft>
            </a:pPr>
            <a:endParaRPr lang="ar-SA" altLang="ja-JP" sz="1000" dirty="0" smtClean="0">
              <a:solidFill>
                <a:srgbClr val="000066"/>
              </a:solidFill>
              <a:latin typeface="Comic Sans MS" panose="030F0702030302020204" pitchFamily="66" charset="0"/>
            </a:endParaRPr>
          </a:p>
          <a:p>
            <a:pPr algn="just" defTabSz="914400" rtl="1" fontAlgn="base">
              <a:spcBef>
                <a:spcPct val="0"/>
              </a:spcBef>
              <a:spcAft>
                <a:spcPct val="0"/>
              </a:spcAft>
              <a:buFontTx/>
              <a:buBlip>
                <a:blip r:embed="rId2"/>
              </a:buBlip>
            </a:pPr>
            <a:endParaRPr lang="ar-LB" altLang="en-US" sz="1000" dirty="0" smtClean="0">
              <a:solidFill>
                <a:srgbClr val="003300"/>
              </a:solidFill>
              <a:latin typeface="Arial" panose="020B0604020202020204" pitchFamily="34" charset="0"/>
            </a:endParaRPr>
          </a:p>
          <a:p>
            <a:pPr algn="just" defTabSz="914400" rtl="1" fontAlgn="base">
              <a:spcBef>
                <a:spcPct val="0"/>
              </a:spcBef>
              <a:spcAft>
                <a:spcPct val="0"/>
              </a:spcAft>
              <a:buFontTx/>
              <a:buBlip>
                <a:blip r:embed="rId2"/>
              </a:buBlip>
            </a:pPr>
            <a:r>
              <a:rPr lang="ar-LB" altLang="en-US" sz="2200" dirty="0" smtClean="0">
                <a:solidFill>
                  <a:srgbClr val="003300"/>
                </a:solidFill>
                <a:latin typeface="Arial" panose="020B0604020202020204" pitchFamily="34" charset="0"/>
              </a:rPr>
              <a:t> الصفحة الرئيسية لمكتبة </a:t>
            </a:r>
            <a:r>
              <a:rPr lang="en-US" altLang="en-US" sz="2200" dirty="0" smtClean="0">
                <a:solidFill>
                  <a:srgbClr val="003300"/>
                </a:solidFill>
                <a:latin typeface="Arial" panose="020B0604020202020204" pitchFamily="34" charset="0"/>
                <a:cs typeface="Arial" panose="020B0604020202020204" pitchFamily="34" charset="0"/>
              </a:rPr>
              <a:t>.</a:t>
            </a:r>
            <a:r>
              <a:rPr lang="en-US" altLang="ja-JP" sz="2200" dirty="0" smtClean="0">
                <a:solidFill>
                  <a:srgbClr val="000066"/>
                </a:solidFill>
                <a:latin typeface="Arial" panose="020B0604020202020204" pitchFamily="34" charset="0"/>
                <a:cs typeface="Arial" panose="020B0604020202020204" pitchFamily="34" charset="0"/>
              </a:rPr>
              <a:t>ScienceDirect</a:t>
            </a:r>
            <a:r>
              <a:rPr lang="ar-LB" altLang="en-US" sz="2200" dirty="0" smtClean="0">
                <a:solidFill>
                  <a:srgbClr val="003300"/>
                </a:solidFill>
                <a:latin typeface="Arial" panose="020B0604020202020204" pitchFamily="34" charset="0"/>
              </a:rPr>
              <a:t> </a:t>
            </a:r>
          </a:p>
          <a:p>
            <a:pPr algn="just" defTabSz="914400" rtl="1" fontAlgn="base">
              <a:spcBef>
                <a:spcPct val="0"/>
              </a:spcBef>
              <a:spcAft>
                <a:spcPct val="0"/>
              </a:spcAft>
              <a:buFontTx/>
              <a:buBlip>
                <a:blip r:embed="rId2"/>
              </a:buBlip>
            </a:pPr>
            <a:endParaRPr lang="en-US" altLang="en-US" sz="2200" dirty="0" smtClean="0">
              <a:solidFill>
                <a:srgbClr val="00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120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p:cNvSpPr>
            <a:spLocks noChangeArrowheads="1"/>
          </p:cNvSpPr>
          <p:nvPr/>
        </p:nvSpPr>
        <p:spPr bwMode="auto">
          <a:xfrm>
            <a:off x="328614" y="573078"/>
            <a:ext cx="1167288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rtl="1"/>
            <a:endParaRPr lang="ar-SA" altLang="ja-JP" sz="1000" dirty="0"/>
          </a:p>
          <a:p>
            <a:pPr algn="just" rtl="1">
              <a:buFontTx/>
              <a:buBlip>
                <a:blip r:embed="rId2"/>
              </a:buBlip>
            </a:pPr>
            <a:r>
              <a:rPr lang="ar-LB" altLang="ja-JP" sz="2200" b="1" dirty="0"/>
              <a:t> البحث بصورة عامة داخل مكتبة     </a:t>
            </a:r>
            <a:r>
              <a:rPr lang="en-US" altLang="ja-JP" sz="2200" b="1" dirty="0">
                <a:ea typeface="MS PGothic" panose="020B0600070205080204" pitchFamily="34" charset="-128"/>
              </a:rPr>
              <a:t>ScienceDirect</a:t>
            </a:r>
            <a:endParaRPr lang="ar-LB" altLang="ja-JP" sz="2200" b="1" dirty="0"/>
          </a:p>
          <a:p>
            <a:pPr algn="just" rtl="1"/>
            <a:r>
              <a:rPr lang="ar-LB" altLang="ja-JP" dirty="0"/>
              <a:t> </a:t>
            </a:r>
            <a:endParaRPr lang="en-US" altLang="ja-JP" sz="1400" dirty="0">
              <a:ea typeface="MS PGothic" panose="020B0600070205080204" pitchFamily="34" charset="-128"/>
            </a:endParaRPr>
          </a:p>
          <a:p>
            <a:pPr algn="just" rtl="1">
              <a:buFontTx/>
              <a:buBlip>
                <a:blip r:embed="rId2"/>
              </a:buBlip>
            </a:pPr>
            <a:r>
              <a:rPr lang="ar-LB" altLang="ja-JP" sz="2200" dirty="0"/>
              <a:t> وهو البحث عن ورقة بحثية تنتم</a:t>
            </a:r>
            <a:r>
              <a:rPr lang="ar-SA" altLang="ja-JP" sz="2200" dirty="0"/>
              <a:t>ي</a:t>
            </a:r>
            <a:r>
              <a:rPr lang="ar-LB" altLang="ja-JP" sz="2200" dirty="0"/>
              <a:t> إلى موضوع علم</a:t>
            </a:r>
            <a:r>
              <a:rPr lang="ar-SA" altLang="ja-JP" sz="2200" dirty="0"/>
              <a:t>ي</a:t>
            </a:r>
            <a:r>
              <a:rPr lang="ar-LB" altLang="ja-JP" sz="2200" dirty="0"/>
              <a:t> معين دون النظر إلى المجلة العلمية </a:t>
            </a:r>
            <a:r>
              <a:rPr lang="ar-SA" altLang="ja-JP" sz="2200" dirty="0" smtClean="0"/>
              <a:t>او </a:t>
            </a:r>
            <a:r>
              <a:rPr lang="ar-LB" altLang="ja-JP" sz="2200" dirty="0" smtClean="0"/>
              <a:t>المصدر </a:t>
            </a:r>
            <a:r>
              <a:rPr lang="ar-LB" altLang="ja-JP" sz="2200" dirty="0"/>
              <a:t>الت</a:t>
            </a:r>
            <a:r>
              <a:rPr lang="ar-SA" altLang="ja-JP" sz="2200" dirty="0"/>
              <a:t>ي</a:t>
            </a:r>
            <a:r>
              <a:rPr lang="ar-LB" altLang="ja-JP" sz="2200" dirty="0"/>
              <a:t> تنتم</a:t>
            </a:r>
            <a:r>
              <a:rPr lang="ar-SA" altLang="ja-JP" sz="2200" dirty="0"/>
              <a:t>ي</a:t>
            </a:r>
            <a:r>
              <a:rPr lang="ar-LB" altLang="ja-JP" sz="2200" dirty="0"/>
              <a:t> إليها ه</a:t>
            </a:r>
            <a:r>
              <a:rPr lang="ar-SA" altLang="ja-JP" sz="2200" dirty="0"/>
              <a:t>ذ</a:t>
            </a:r>
            <a:r>
              <a:rPr lang="ar-LB" altLang="ja-JP" sz="2200" dirty="0"/>
              <a:t>ه الورقة ويكون ناتج البحث مكون</a:t>
            </a:r>
            <a:r>
              <a:rPr lang="ar-SA" altLang="ja-JP" sz="2200" dirty="0"/>
              <a:t>اً</a:t>
            </a:r>
            <a:r>
              <a:rPr lang="ar-LB" altLang="ja-JP" sz="2200" dirty="0"/>
              <a:t> من عدة مصادر مختلفة.</a:t>
            </a:r>
            <a:endParaRPr lang="ar-LB" altLang="en-US" sz="2200" dirty="0">
              <a:latin typeface="Arial" panose="020B0604020202020204" pitchFamily="34" charset="0"/>
            </a:endParaRPr>
          </a:p>
          <a:p>
            <a:pPr algn="just" rtl="1">
              <a:buFontTx/>
              <a:buBlip>
                <a:blip r:embed="rId2"/>
              </a:buBlip>
            </a:pPr>
            <a:endParaRPr lang="ar-LB" altLang="en-US" sz="1000" dirty="0">
              <a:latin typeface="Arial" panose="020B0604020202020204" pitchFamily="34" charset="0"/>
            </a:endParaRPr>
          </a:p>
          <a:p>
            <a:pPr algn="just" rtl="1"/>
            <a:endParaRPr lang="en-US" altLang="en-US" sz="1400" dirty="0">
              <a:latin typeface="Arial" panose="020B0604020202020204" pitchFamily="34" charset="0"/>
            </a:endParaRPr>
          </a:p>
          <a:p>
            <a:pPr algn="just" rtl="1">
              <a:buFontTx/>
              <a:buBlip>
                <a:blip r:embed="rId2"/>
              </a:buBlip>
            </a:pPr>
            <a:r>
              <a:rPr lang="en-US" altLang="en-US" sz="2200" b="1" dirty="0">
                <a:latin typeface="Arial" panose="020B0604020202020204" pitchFamily="34" charset="0"/>
              </a:rPr>
              <a:t> </a:t>
            </a:r>
            <a:r>
              <a:rPr lang="ar-LB" altLang="en-US" sz="2200" b="1" dirty="0"/>
              <a:t>بحت سريـــــــــــع   </a:t>
            </a:r>
            <a:r>
              <a:rPr lang="en-US" altLang="en-US" sz="2200" b="1" dirty="0"/>
              <a:t>Search</a:t>
            </a:r>
            <a:r>
              <a:rPr lang="ar-LB" altLang="en-US" sz="2200" b="1" dirty="0"/>
              <a:t> </a:t>
            </a:r>
            <a:r>
              <a:rPr lang="en-US" altLang="en-US" sz="2200" b="1" dirty="0"/>
              <a:t>Quick</a:t>
            </a:r>
            <a:r>
              <a:rPr lang="en-US" altLang="en-US" sz="2200" b="1" dirty="0">
                <a:latin typeface="Arial" panose="020B0604020202020204" pitchFamily="34" charset="0"/>
              </a:rPr>
              <a:t> </a:t>
            </a:r>
            <a:endParaRPr lang="ar-LB" altLang="en-US" sz="2200" b="1" dirty="0">
              <a:latin typeface="Arial" panose="020B0604020202020204" pitchFamily="34" charset="0"/>
            </a:endParaRPr>
          </a:p>
          <a:p>
            <a:pPr algn="just" rtl="1"/>
            <a:r>
              <a:rPr lang="ar-LB" altLang="en-US" sz="1000" b="1" dirty="0">
                <a:latin typeface="Arial" panose="020B0604020202020204" pitchFamily="34" charset="0"/>
              </a:rPr>
              <a:t> </a:t>
            </a:r>
          </a:p>
          <a:p>
            <a:pPr algn="just" rtl="1">
              <a:buFontTx/>
              <a:buBlip>
                <a:blip r:embed="rId2"/>
              </a:buBlip>
            </a:pPr>
            <a:r>
              <a:rPr lang="ar-LB" altLang="en-US" sz="2200" b="1" dirty="0">
                <a:latin typeface="Arial" panose="020B0604020202020204" pitchFamily="34" charset="0"/>
              </a:rPr>
              <a:t> </a:t>
            </a:r>
            <a:r>
              <a:rPr lang="ar-LB" altLang="en-US" sz="2200" dirty="0">
                <a:latin typeface="Arial" panose="020B0604020202020204" pitchFamily="34" charset="0"/>
              </a:rPr>
              <a:t>وهو خيار يكون فيه البحث مبس</a:t>
            </a:r>
            <a:r>
              <a:rPr lang="ar-SA" altLang="en-US" sz="2200" dirty="0" smtClean="0">
                <a:latin typeface="Arial" panose="020B0604020202020204" pitchFamily="34" charset="0"/>
              </a:rPr>
              <a:t>ط</a:t>
            </a:r>
            <a:r>
              <a:rPr lang="ar-LY" altLang="en-US" sz="2200" dirty="0" smtClean="0">
                <a:latin typeface="Arial" panose="020B0604020202020204" pitchFamily="34" charset="0"/>
              </a:rPr>
              <a:t>اً</a:t>
            </a:r>
            <a:r>
              <a:rPr lang="ar-LB" altLang="en-US" sz="2200" dirty="0" smtClean="0">
                <a:latin typeface="Arial" panose="020B0604020202020204" pitchFamily="34" charset="0"/>
              </a:rPr>
              <a:t> </a:t>
            </a:r>
            <a:r>
              <a:rPr lang="ar-LB" altLang="en-US" sz="2200" dirty="0">
                <a:latin typeface="Arial" panose="020B0604020202020204" pitchFamily="34" charset="0"/>
              </a:rPr>
              <a:t>من حيث الشروط المستخدمة فى البحث وهو عبارة عن بحث بصورة عامة عن موضوع معين ويتم فى هذه الخطوة إعداد البحث ثم الضغط على الزر </a:t>
            </a:r>
            <a:r>
              <a:rPr lang="en-US" altLang="en-US" sz="2200" dirty="0">
                <a:latin typeface="Arial" panose="020B0604020202020204" pitchFamily="34" charset="0"/>
              </a:rPr>
              <a:t>Go</a:t>
            </a:r>
            <a:r>
              <a:rPr lang="ar-LB" altLang="en-US" sz="2200" dirty="0">
                <a:latin typeface="Arial" panose="020B0604020202020204" pitchFamily="34" charset="0"/>
              </a:rPr>
              <a:t>.</a:t>
            </a:r>
            <a:endParaRPr lang="en-US" altLang="en-US" sz="2200" dirty="0">
              <a:latin typeface="Arial" panose="020B0604020202020204" pitchFamily="34" charset="0"/>
            </a:endParaRPr>
          </a:p>
          <a:p>
            <a:pPr algn="just" rtl="1"/>
            <a:endParaRPr lang="ar-LB" altLang="en-US" sz="2200" dirty="0">
              <a:latin typeface="Arial" panose="020B0604020202020204" pitchFamily="34" charset="0"/>
            </a:endParaRPr>
          </a:p>
        </p:txBody>
      </p:sp>
      <p:pic>
        <p:nvPicPr>
          <p:cNvPr id="942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3686176"/>
            <a:ext cx="8443912" cy="294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421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1071563"/>
            <a:ext cx="8548687" cy="5500687"/>
          </a:xfrm>
          <a:prstGeom prst="rect">
            <a:avLst/>
          </a:prstGeom>
          <a:noFill/>
          <a:extLst>
            <a:ext uri="{909E8E84-426E-40DD-AFC4-6F175D3DCCD1}">
              <a14:hiddenFill xmlns:a14="http://schemas.microsoft.com/office/drawing/2010/main">
                <a:solidFill>
                  <a:srgbClr val="FFFFFF"/>
                </a:solidFill>
              </a14:hiddenFill>
            </a:ext>
          </a:extLst>
        </p:spPr>
      </p:pic>
      <p:sp>
        <p:nvSpPr>
          <p:cNvPr id="95240" name="Rectangle 8"/>
          <p:cNvSpPr>
            <a:spLocks noChangeArrowheads="1"/>
          </p:cNvSpPr>
          <p:nvPr/>
        </p:nvSpPr>
        <p:spPr bwMode="auto">
          <a:xfrm>
            <a:off x="342901" y="270124"/>
            <a:ext cx="115157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rtl="1">
              <a:buFontTx/>
              <a:buBlip>
                <a:blip r:embed="rId3"/>
              </a:buBlip>
            </a:pPr>
            <a:r>
              <a:rPr lang="ar-LB" altLang="ja-JP" sz="2200" dirty="0">
                <a:solidFill>
                  <a:schemeClr val="bg1"/>
                </a:solidFill>
              </a:rPr>
              <a:t> </a:t>
            </a:r>
            <a:r>
              <a:rPr lang="ar-SA" altLang="ja-JP" sz="2200" dirty="0">
                <a:solidFill>
                  <a:schemeClr val="bg1"/>
                </a:solidFill>
              </a:rPr>
              <a:t> </a:t>
            </a:r>
            <a:r>
              <a:rPr lang="ar-LB" altLang="ja-JP" sz="2200" dirty="0">
                <a:solidFill>
                  <a:schemeClr val="bg1"/>
                </a:solidFill>
              </a:rPr>
              <a:t>كما يوفر لنا هذا النوع من البحث إمكانية تضييق مجال البحث داخل هذه النتائج بطريقة تخصيص البحث </a:t>
            </a:r>
            <a:r>
              <a:rPr lang="ar-LB" altLang="ja-JP" sz="2200" dirty="0" smtClean="0">
                <a:solidFill>
                  <a:schemeClr val="bg1"/>
                </a:solidFill>
              </a:rPr>
              <a:t>ب</a:t>
            </a:r>
            <a:r>
              <a:rPr lang="ar-SA" altLang="ja-JP" sz="2200" dirty="0" smtClean="0">
                <a:solidFill>
                  <a:schemeClr val="bg1"/>
                </a:solidFill>
              </a:rPr>
              <a:t>إ</a:t>
            </a:r>
            <a:r>
              <a:rPr lang="ar-LB" altLang="ja-JP" sz="2200" dirty="0" err="1" smtClean="0">
                <a:solidFill>
                  <a:schemeClr val="bg1"/>
                </a:solidFill>
              </a:rPr>
              <a:t>ستخدام</a:t>
            </a:r>
            <a:r>
              <a:rPr lang="ar-LB" altLang="ja-JP" sz="2200" dirty="0" smtClean="0">
                <a:solidFill>
                  <a:schemeClr val="bg1"/>
                </a:solidFill>
              </a:rPr>
              <a:t> </a:t>
            </a:r>
            <a:r>
              <a:rPr lang="ar-LB" altLang="ja-JP" sz="2200" dirty="0">
                <a:solidFill>
                  <a:schemeClr val="bg1"/>
                </a:solidFill>
              </a:rPr>
              <a:t>النوع </a:t>
            </a:r>
            <a:r>
              <a:rPr lang="en-US" altLang="ja-JP" sz="2200"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Type</a:t>
            </a:r>
            <a:r>
              <a:rPr lang="ar-LB" altLang="ja-JP" sz="2200" dirty="0">
                <a:solidFill>
                  <a:schemeClr val="bg1"/>
                </a:solidFill>
              </a:rPr>
              <a:t> والعنوان </a:t>
            </a:r>
            <a:r>
              <a:rPr lang="en-US" altLang="ja-JP" sz="2200" dirty="0">
                <a:solidFill>
                  <a:schemeClr val="bg1"/>
                </a:solidFill>
                <a:latin typeface="Times New Roman" panose="02020603050405020304" pitchFamily="18" charset="0"/>
                <a:ea typeface="MS PGothic" panose="020B0600070205080204" pitchFamily="34" charset="-128"/>
              </a:rPr>
              <a:t>Title</a:t>
            </a:r>
            <a:r>
              <a:rPr lang="ar-LB" altLang="ja-JP" sz="2200" dirty="0">
                <a:solidFill>
                  <a:schemeClr val="bg1"/>
                </a:solidFill>
              </a:rPr>
              <a:t> والسنة </a:t>
            </a:r>
            <a:r>
              <a:rPr lang="en-US" altLang="ja-JP" sz="2200" dirty="0">
                <a:solidFill>
                  <a:schemeClr val="bg1"/>
                </a:solidFill>
                <a:latin typeface="Times New Roman" panose="02020603050405020304" pitchFamily="18" charset="0"/>
                <a:ea typeface="MS PGothic" panose="020B0600070205080204" pitchFamily="34" charset="-128"/>
              </a:rPr>
              <a:t>year</a:t>
            </a:r>
            <a:r>
              <a:rPr lang="ar-LB" altLang="ja-JP" sz="2200" dirty="0">
                <a:solidFill>
                  <a:schemeClr val="bg1"/>
                </a:solidFill>
                <a:latin typeface="Times New Roman" panose="02020603050405020304" pitchFamily="18" charset="0"/>
                <a:cs typeface="Times New Roman" panose="02020603050405020304" pitchFamily="18" charset="0"/>
              </a:rPr>
              <a:t> كما هو موضح بالشكل </a:t>
            </a:r>
            <a:r>
              <a:rPr lang="ar-LB" altLang="ja-JP" sz="2200" dirty="0" err="1">
                <a:solidFill>
                  <a:schemeClr val="bg1"/>
                </a:solidFill>
                <a:latin typeface="Times New Roman" panose="02020603050405020304" pitchFamily="18" charset="0"/>
                <a:cs typeface="Times New Roman" panose="02020603050405020304" pitchFamily="18" charset="0"/>
              </a:rPr>
              <a:t>التإل</a:t>
            </a:r>
            <a:r>
              <a:rPr lang="ar-SA" altLang="ja-JP" sz="2200" dirty="0">
                <a:solidFill>
                  <a:schemeClr val="bg1"/>
                </a:solidFill>
                <a:latin typeface="Times New Roman" panose="02020603050405020304" pitchFamily="18" charset="0"/>
                <a:cs typeface="Times New Roman" panose="02020603050405020304" pitchFamily="18" charset="0"/>
              </a:rPr>
              <a:t>ي</a:t>
            </a:r>
            <a:r>
              <a:rPr lang="ar-LB" altLang="ja-JP" sz="2200" dirty="0">
                <a:solidFill>
                  <a:schemeClr val="bg1"/>
                </a:solidFill>
              </a:rPr>
              <a:t>.</a:t>
            </a:r>
            <a:endParaRPr lang="en-US" altLang="en-US" sz="2200" dirty="0">
              <a:solidFill>
                <a:schemeClr val="bg1"/>
              </a:solidFill>
              <a:latin typeface="Arial" panose="020B0604020202020204" pitchFamily="34" charset="0"/>
            </a:endParaRPr>
          </a:p>
        </p:txBody>
      </p:sp>
    </p:spTree>
    <p:extLst>
      <p:ext uri="{BB962C8B-B14F-4D97-AF65-F5344CB8AC3E}">
        <p14:creationId xmlns:p14="http://schemas.microsoft.com/office/powerpoint/2010/main" val="1344665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أهمية النشر العلمي</a:t>
            </a:r>
            <a:br>
              <a:rPr lang="ar-LY" dirty="0" smtClean="0"/>
            </a:br>
            <a:r>
              <a:rPr lang="en-US" dirty="0"/>
              <a:t>IMPORTANCE OF WRITING</a:t>
            </a:r>
          </a:p>
        </p:txBody>
      </p:sp>
      <p:sp>
        <p:nvSpPr>
          <p:cNvPr id="3" name="Content Placeholder 2"/>
          <p:cNvSpPr>
            <a:spLocks noGrp="1"/>
          </p:cNvSpPr>
          <p:nvPr>
            <p:ph idx="1"/>
          </p:nvPr>
        </p:nvSpPr>
        <p:spPr>
          <a:xfrm>
            <a:off x="2572720" y="2125663"/>
            <a:ext cx="8474692" cy="3160711"/>
          </a:xfrm>
        </p:spPr>
        <p:txBody>
          <a:bodyPr>
            <a:noAutofit/>
          </a:bodyPr>
          <a:lstStyle/>
          <a:p>
            <a:pPr lvl="1" algn="r" rtl="1"/>
            <a:r>
              <a:rPr lang="ar-LY" sz="2400" dirty="0" smtClean="0"/>
              <a:t>لماذا نكتب البحوث أو الاوراق العلمية؟ (عدد ثلاث أسباب)؟</a:t>
            </a:r>
          </a:p>
          <a:p>
            <a:pPr lvl="1" algn="r" rtl="1"/>
            <a:r>
              <a:rPr lang="ar-LY" sz="2400" dirty="0" smtClean="0"/>
              <a:t>هل تخطط من الان لنشر عملك في</a:t>
            </a:r>
            <a:r>
              <a:rPr lang="ar-LY" sz="2400" dirty="0"/>
              <a:t> مؤتمر </a:t>
            </a:r>
            <a:r>
              <a:rPr lang="ar-LY" sz="2400" dirty="0" smtClean="0"/>
              <a:t>أو مجلة؟</a:t>
            </a:r>
          </a:p>
          <a:p>
            <a:pPr lvl="1" algn="r" rtl="1"/>
            <a:r>
              <a:rPr lang="ar-LY" sz="2400" dirty="0" smtClean="0"/>
              <a:t>إذا كان عملك غير منشور فهو غير موجود!</a:t>
            </a:r>
          </a:p>
          <a:p>
            <a:pPr lvl="1" algn="r" rtl="1"/>
            <a:r>
              <a:rPr lang="ar-LY" sz="2400" dirty="0" smtClean="0"/>
              <a:t>بحث غير منشور اسهامه العلمي صفر.</a:t>
            </a:r>
          </a:p>
          <a:p>
            <a:pPr lvl="1" algn="r" rtl="1"/>
            <a:r>
              <a:rPr lang="ar-LY" sz="2400" dirty="0"/>
              <a:t>لماذا احتكار المعلومة؟ وثبت عن النبي صلى الله عليه وسلم أنه قال : " من سئل عن علم يعلمه فكتمه ألجم يوم القيامة بلجام من نار " </a:t>
            </a:r>
            <a:r>
              <a:rPr lang="ar-LY" sz="2400" dirty="0" smtClean="0"/>
              <a:t>.</a:t>
            </a:r>
          </a:p>
          <a:p>
            <a:pPr lvl="1" algn="r" rtl="1"/>
            <a:r>
              <a:rPr lang="en-US" sz="2400" dirty="0"/>
              <a:t>“Communicating knowledge means successfully</a:t>
            </a:r>
          </a:p>
          <a:p>
            <a:pPr marL="457200" lvl="1" indent="0" algn="r" rtl="1">
              <a:buNone/>
            </a:pPr>
            <a:r>
              <a:rPr lang="en-US" sz="2400" dirty="0"/>
              <a:t>passing it to somebody else” ~ </a:t>
            </a:r>
            <a:r>
              <a:rPr lang="en-US" sz="2400" dirty="0" err="1"/>
              <a:t>Dr</a:t>
            </a:r>
            <a:r>
              <a:rPr lang="en-US" sz="2400" dirty="0"/>
              <a:t> . Roberto </a:t>
            </a:r>
            <a:r>
              <a:rPr lang="en-US" sz="2400" dirty="0" err="1" smtClean="0"/>
              <a:t>Kolter</a:t>
            </a:r>
            <a:endParaRPr lang="ar-LY" sz="2400" dirty="0" smtClean="0"/>
          </a:p>
          <a:p>
            <a:pPr lvl="1" algn="r" rtl="1"/>
            <a:r>
              <a:rPr lang="ar-LY" sz="2400" dirty="0" smtClean="0"/>
              <a:t>النشر هو مقياس لاسهاماتكم العلمية</a:t>
            </a:r>
          </a:p>
        </p:txBody>
      </p:sp>
      <p:sp>
        <p:nvSpPr>
          <p:cNvPr id="6" name="Slide Number Placeholder 5"/>
          <p:cNvSpPr>
            <a:spLocks noGrp="1"/>
          </p:cNvSpPr>
          <p:nvPr>
            <p:ph type="sldNum" sz="quarter" idx="12"/>
          </p:nvPr>
        </p:nvSpPr>
        <p:spPr/>
        <p:txBody>
          <a:bodyPr/>
          <a:lstStyle/>
          <a:p>
            <a:fld id="{6D22F896-40B5-4ADD-8801-0D06FADFA095}" type="slidenum">
              <a:rPr lang="en-US" smtClean="0"/>
              <a:t>4</a:t>
            </a:fld>
            <a:endParaRPr lang="en-US" dirty="0"/>
          </a:p>
        </p:txBody>
      </p:sp>
      <p:sp>
        <p:nvSpPr>
          <p:cNvPr id="4" name="object 22"/>
          <p:cNvSpPr/>
          <p:nvPr/>
        </p:nvSpPr>
        <p:spPr>
          <a:xfrm>
            <a:off x="0" y="1737360"/>
            <a:ext cx="2446020" cy="3156204"/>
          </a:xfrm>
          <a:prstGeom prst="rect">
            <a:avLst/>
          </a:prstGeom>
          <a:blipFill>
            <a:blip r:embed="rId2" cstate="print"/>
            <a:stretch>
              <a:fillRect/>
            </a:stretch>
          </a:blipFill>
        </p:spPr>
        <p:txBody>
          <a:bodyPr wrap="square" lIns="0" tIns="0" rIns="0" bIns="0" rtlCol="0">
            <a:noAutofit/>
          </a:bodyPr>
          <a:lstStyle/>
          <a:p>
            <a:endParaRPr/>
          </a:p>
        </p:txBody>
      </p:sp>
      <p:sp>
        <p:nvSpPr>
          <p:cNvPr id="5" name="object 23"/>
          <p:cNvSpPr/>
          <p:nvPr/>
        </p:nvSpPr>
        <p:spPr>
          <a:xfrm>
            <a:off x="121041" y="5151181"/>
            <a:ext cx="3813048" cy="1193140"/>
          </a:xfrm>
          <a:prstGeom prst="rect">
            <a:avLst/>
          </a:prstGeom>
          <a:blipFill>
            <a:blip r:embed="rId3"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923377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ChangeArrowheads="1"/>
          </p:cNvSpPr>
          <p:nvPr/>
        </p:nvSpPr>
        <p:spPr bwMode="auto">
          <a:xfrm>
            <a:off x="242888" y="0"/>
            <a:ext cx="1165859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rtl="1"/>
            <a:endParaRPr lang="en-US" altLang="en-US" sz="1400" dirty="0">
              <a:solidFill>
                <a:srgbClr val="003300"/>
              </a:solidFill>
              <a:latin typeface="Arial" panose="020B0604020202020204" pitchFamily="34" charset="0"/>
            </a:endParaRPr>
          </a:p>
          <a:p>
            <a:pPr algn="just" rtl="1">
              <a:buFontTx/>
              <a:buBlip>
                <a:blip r:embed="rId2"/>
              </a:buBlip>
            </a:pPr>
            <a:r>
              <a:rPr lang="en-US" altLang="en-US" sz="2200" b="1" dirty="0">
                <a:solidFill>
                  <a:srgbClr val="003300"/>
                </a:solidFill>
                <a:latin typeface="Arial" panose="020B0604020202020204" pitchFamily="34" charset="0"/>
              </a:rPr>
              <a:t> </a:t>
            </a:r>
            <a:r>
              <a:rPr lang="ar-LB" altLang="en-US" sz="2200" b="1" dirty="0">
                <a:solidFill>
                  <a:srgbClr val="003300"/>
                </a:solidFill>
              </a:rPr>
              <a:t>بحـــــــــــث متقدم     </a:t>
            </a:r>
            <a:r>
              <a:rPr lang="en-US" altLang="en-US" sz="2200" b="1" dirty="0">
                <a:solidFill>
                  <a:srgbClr val="003366"/>
                </a:solidFill>
              </a:rPr>
              <a:t>Search</a:t>
            </a:r>
            <a:r>
              <a:rPr lang="ar-LB" altLang="en-US" sz="2200" b="1" dirty="0">
                <a:solidFill>
                  <a:srgbClr val="003366"/>
                </a:solidFill>
              </a:rPr>
              <a:t> </a:t>
            </a:r>
            <a:r>
              <a:rPr lang="en-US" altLang="en-US" sz="2200" b="1" dirty="0">
                <a:solidFill>
                  <a:srgbClr val="003366"/>
                </a:solidFill>
              </a:rPr>
              <a:t>Advanced</a:t>
            </a:r>
            <a:r>
              <a:rPr lang="en-US" altLang="en-US" dirty="0"/>
              <a:t> </a:t>
            </a:r>
            <a:endParaRPr lang="ar-LB" altLang="en-US" sz="2200" b="1" dirty="0">
              <a:solidFill>
                <a:srgbClr val="003300"/>
              </a:solidFill>
              <a:latin typeface="Arial" panose="020B0604020202020204" pitchFamily="34" charset="0"/>
            </a:endParaRPr>
          </a:p>
          <a:p>
            <a:pPr algn="just" rtl="1"/>
            <a:r>
              <a:rPr lang="ar-LB" altLang="en-US" sz="1000" b="1" dirty="0" smtClean="0">
                <a:solidFill>
                  <a:srgbClr val="003300"/>
                </a:solidFill>
                <a:latin typeface="Arial" panose="020B0604020202020204" pitchFamily="34" charset="0"/>
              </a:rPr>
              <a:t> </a:t>
            </a:r>
            <a:endParaRPr lang="ar-LB" altLang="en-US" sz="1000" b="1" dirty="0">
              <a:solidFill>
                <a:srgbClr val="003300"/>
              </a:solidFill>
              <a:latin typeface="Arial" panose="020B0604020202020204" pitchFamily="34" charset="0"/>
            </a:endParaRPr>
          </a:p>
          <a:p>
            <a:pPr algn="just" rtl="1">
              <a:buFontTx/>
              <a:buBlip>
                <a:blip r:embed="rId2"/>
              </a:buBlip>
            </a:pPr>
            <a:r>
              <a:rPr lang="ar-LB" altLang="en-US" sz="2200" dirty="0" smtClean="0">
                <a:solidFill>
                  <a:srgbClr val="003300"/>
                </a:solidFill>
                <a:latin typeface="Arial" panose="020B0604020202020204" pitchFamily="34" charset="0"/>
              </a:rPr>
              <a:t>وهو </a:t>
            </a:r>
            <a:r>
              <a:rPr lang="ar-LB" altLang="en-US" sz="2200" dirty="0">
                <a:solidFill>
                  <a:srgbClr val="003300"/>
                </a:solidFill>
                <a:latin typeface="Arial" panose="020B0604020202020204" pitchFamily="34" charset="0"/>
              </a:rPr>
              <a:t>بحث بصورة محددة عن موضوع معين وي</a:t>
            </a:r>
            <a:r>
              <a:rPr lang="ar-SA" altLang="en-US" sz="2200" dirty="0">
                <a:solidFill>
                  <a:srgbClr val="003300"/>
                </a:solidFill>
                <a:latin typeface="Arial" panose="020B0604020202020204" pitchFamily="34" charset="0"/>
              </a:rPr>
              <a:t>ت</a:t>
            </a:r>
            <a:r>
              <a:rPr lang="ar-LB" altLang="en-US" sz="2200" dirty="0">
                <a:solidFill>
                  <a:srgbClr val="003300"/>
                </a:solidFill>
                <a:latin typeface="Arial" panose="020B0604020202020204" pitchFamily="34" charset="0"/>
              </a:rPr>
              <a:t>م فيه إعداد البحث كما هو موضح بالشكل التال</a:t>
            </a:r>
            <a:r>
              <a:rPr lang="ar-SA" altLang="en-US" sz="2200" dirty="0">
                <a:solidFill>
                  <a:srgbClr val="003300"/>
                </a:solidFill>
                <a:latin typeface="Arial" panose="020B0604020202020204" pitchFamily="34" charset="0"/>
              </a:rPr>
              <a:t>ي</a:t>
            </a:r>
            <a:r>
              <a:rPr lang="ar-LB" altLang="en-US" sz="2200" dirty="0">
                <a:solidFill>
                  <a:srgbClr val="003300"/>
                </a:solidFill>
                <a:latin typeface="Arial" panose="020B0604020202020204" pitchFamily="34" charset="0"/>
              </a:rPr>
              <a:t> </a:t>
            </a:r>
            <a:r>
              <a:rPr lang="ar-SA" altLang="en-US" sz="2200" dirty="0">
                <a:solidFill>
                  <a:srgbClr val="003300"/>
                </a:solidFill>
                <a:latin typeface="Arial" panose="020B0604020202020204" pitchFamily="34" charset="0"/>
              </a:rPr>
              <a:t>،</a:t>
            </a:r>
            <a:r>
              <a:rPr lang="ar-LB" altLang="en-US" sz="2200" dirty="0">
                <a:solidFill>
                  <a:srgbClr val="003300"/>
                </a:solidFill>
                <a:latin typeface="Arial" panose="020B0604020202020204" pitchFamily="34" charset="0"/>
              </a:rPr>
              <a:t> </a:t>
            </a:r>
            <a:r>
              <a:rPr lang="ar-SA" altLang="en-US" sz="2200" dirty="0">
                <a:solidFill>
                  <a:srgbClr val="003300"/>
                </a:solidFill>
                <a:latin typeface="Arial" panose="020B0604020202020204" pitchFamily="34" charset="0"/>
              </a:rPr>
              <a:t>ث</a:t>
            </a:r>
            <a:r>
              <a:rPr lang="ar-LB" altLang="en-US" sz="2200" dirty="0">
                <a:solidFill>
                  <a:srgbClr val="003300"/>
                </a:solidFill>
                <a:latin typeface="Arial" panose="020B0604020202020204" pitchFamily="34" charset="0"/>
              </a:rPr>
              <a:t>م الضغط على الزر </a:t>
            </a:r>
            <a:r>
              <a:rPr lang="en-US" altLang="en-US" sz="2200" dirty="0">
                <a:solidFill>
                  <a:srgbClr val="003366"/>
                </a:solidFill>
                <a:latin typeface="Arial" panose="020B0604020202020204" pitchFamily="34" charset="0"/>
              </a:rPr>
              <a:t>Search</a:t>
            </a:r>
            <a:r>
              <a:rPr lang="ar-LB" altLang="en-US" sz="2200" dirty="0">
                <a:solidFill>
                  <a:srgbClr val="000066"/>
                </a:solidFill>
                <a:latin typeface="Arial" panose="020B0604020202020204" pitchFamily="34" charset="0"/>
              </a:rPr>
              <a:t>.</a:t>
            </a:r>
            <a:endParaRPr lang="en-US" altLang="en-US" sz="2200" dirty="0">
              <a:solidFill>
                <a:srgbClr val="003300"/>
              </a:solidFill>
              <a:latin typeface="Arial" panose="020B0604020202020204" pitchFamily="34" charset="0"/>
            </a:endParaRPr>
          </a:p>
          <a:p>
            <a:pPr algn="just" rtl="1"/>
            <a:endParaRPr lang="ar-LB" altLang="en-US" sz="2200" dirty="0">
              <a:solidFill>
                <a:srgbClr val="003300"/>
              </a:solidFill>
              <a:latin typeface="Arial" panose="020B0604020202020204" pitchFamily="34" charset="0"/>
            </a:endParaRPr>
          </a:p>
        </p:txBody>
      </p:sp>
      <p:pic>
        <p:nvPicPr>
          <p:cNvPr id="972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4" y="1409701"/>
            <a:ext cx="6984584" cy="514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01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41</a:t>
            </a:fld>
            <a:endParaRPr lang="en-US" dirty="0"/>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
        <p:nvSpPr>
          <p:cNvPr id="7" name="Oval 6"/>
          <p:cNvSpPr/>
          <p:nvPr/>
        </p:nvSpPr>
        <p:spPr>
          <a:xfrm>
            <a:off x="0" y="4457876"/>
            <a:ext cx="5446044" cy="6858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611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2964330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Scopus vs. Web of </a:t>
            </a:r>
            <a:r>
              <a:rPr lang="en-US" dirty="0" smtClean="0"/>
              <a:t>Science</a:t>
            </a:r>
            <a:r>
              <a:rPr lang="ar-LY" dirty="0" smtClean="0"/>
              <a:t/>
            </a:r>
            <a:br>
              <a:rPr lang="ar-LY" dirty="0" smtClean="0"/>
            </a:br>
            <a:r>
              <a:rPr lang="ar-LY" dirty="0" smtClean="0"/>
              <a:t>معيار السكوب و الوب العلمية</a:t>
            </a:r>
            <a:endParaRPr lang="en-US" dirty="0"/>
          </a:p>
        </p:txBody>
      </p:sp>
      <p:sp>
        <p:nvSpPr>
          <p:cNvPr id="3" name="Content Placeholder 2"/>
          <p:cNvSpPr>
            <a:spLocks noGrp="1"/>
          </p:cNvSpPr>
          <p:nvPr>
            <p:ph idx="1"/>
          </p:nvPr>
        </p:nvSpPr>
        <p:spPr>
          <a:xfrm>
            <a:off x="1141413" y="2249487"/>
            <a:ext cx="6284624" cy="3541714"/>
          </a:xfrm>
        </p:spPr>
        <p:txBody>
          <a:bodyPr/>
          <a:lstStyle/>
          <a:p>
            <a:r>
              <a:rPr lang="en-US" b="1" dirty="0">
                <a:hlinkClick r:id="rId2"/>
              </a:rPr>
              <a:t>Elsevier's Scopus</a:t>
            </a:r>
            <a:r>
              <a:rPr lang="en-US" dirty="0"/>
              <a:t> and </a:t>
            </a:r>
            <a:r>
              <a:rPr lang="en-US" b="1" dirty="0">
                <a:hlinkClick r:id="rId3"/>
              </a:rPr>
              <a:t>Thomson Reuter's Web of Science (</a:t>
            </a:r>
            <a:r>
              <a:rPr lang="en-US" b="1" dirty="0" err="1">
                <a:hlinkClick r:id="rId3"/>
              </a:rPr>
              <a:t>WoS</a:t>
            </a:r>
            <a:r>
              <a:rPr lang="en-US" b="1" dirty="0">
                <a:hlinkClick r:id="rId3"/>
              </a:rPr>
              <a:t>)</a:t>
            </a:r>
            <a:r>
              <a:rPr lang="en-US" dirty="0"/>
              <a:t> are the two most extensive, popular (and commonly-used) search tools in academia to track </a:t>
            </a:r>
            <a:r>
              <a:rPr lang="en-US" dirty="0">
                <a:hlinkClick r:id="rId4" tooltip="Impact factor"/>
              </a:rPr>
              <a:t>impact factors</a:t>
            </a:r>
            <a:endParaRPr lang="en-US" dirty="0"/>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43</a:t>
            </a:fld>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037" y="2901156"/>
            <a:ext cx="3514725" cy="2890045"/>
          </a:xfrm>
          <a:prstGeom prst="rect">
            <a:avLst/>
          </a:prstGeom>
        </p:spPr>
      </p:pic>
    </p:spTree>
    <p:extLst>
      <p:ext uri="{BB962C8B-B14F-4D97-AF65-F5344CB8AC3E}">
        <p14:creationId xmlns:p14="http://schemas.microsoft.com/office/powerpoint/2010/main" val="820390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البحث عن </a:t>
            </a:r>
            <a:r>
              <a:rPr lang="en-US" dirty="0" smtClean="0"/>
              <a:t/>
            </a:r>
            <a:br>
              <a:rPr lang="en-US" dirty="0" smtClean="0"/>
            </a:br>
            <a:r>
              <a:rPr lang="en-US" dirty="0" smtClean="0"/>
              <a:t>video watermarking in Scopus</a:t>
            </a:r>
            <a:endParaRPr lang="en-US" dirty="0"/>
          </a:p>
        </p:txBody>
      </p:sp>
      <p:pic>
        <p:nvPicPr>
          <p:cNvPr id="5" name="Content Placeholder 4" descr="Scopus - Document search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44</a:t>
            </a:fld>
            <a:endParaRPr lang="en-US" dirty="0"/>
          </a:p>
        </p:txBody>
      </p:sp>
      <p:sp>
        <p:nvSpPr>
          <p:cNvPr id="3" name="Oval 2"/>
          <p:cNvSpPr/>
          <p:nvPr/>
        </p:nvSpPr>
        <p:spPr>
          <a:xfrm>
            <a:off x="5572125" y="3352800"/>
            <a:ext cx="561975" cy="209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43275" y="3390900"/>
            <a:ext cx="552450"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14725" y="2647950"/>
            <a:ext cx="45720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992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البحث بأعلى اقتباس</a:t>
            </a:r>
            <a:endParaRPr lang="en-US" dirty="0"/>
          </a:p>
        </p:txBody>
      </p:sp>
      <p:pic>
        <p:nvPicPr>
          <p:cNvPr id="5" name="Content Placeholder 4" descr="Scopus - Document search results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46263"/>
            <a:ext cx="960657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45</a:t>
            </a:fld>
            <a:endParaRPr lang="en-US" dirty="0"/>
          </a:p>
        </p:txBody>
      </p:sp>
      <p:sp>
        <p:nvSpPr>
          <p:cNvPr id="3" name="Oval 2"/>
          <p:cNvSpPr/>
          <p:nvPr/>
        </p:nvSpPr>
        <p:spPr>
          <a:xfrm>
            <a:off x="9420225" y="3181350"/>
            <a:ext cx="480233" cy="2000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033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LY" dirty="0" smtClean="0"/>
              <a:t>كيف اعرف اذا كانت المجلة موجودة في </a:t>
            </a:r>
            <a:br>
              <a:rPr lang="ar-LY" dirty="0" smtClean="0"/>
            </a:br>
            <a:r>
              <a:rPr lang="en-US" dirty="0" smtClean="0"/>
              <a:t>Scopus?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pic>
        <p:nvPicPr>
          <p:cNvPr id="7" name="Content Placeholder 6" descr="Scopus - Sources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3" name="Oval 2"/>
          <p:cNvSpPr/>
          <p:nvPr/>
        </p:nvSpPr>
        <p:spPr>
          <a:xfrm>
            <a:off x="2581275" y="3305175"/>
            <a:ext cx="1285875"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00600" y="3200400"/>
            <a:ext cx="590550" cy="13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392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of science</a:t>
            </a:r>
            <a:endParaRPr lang="en-US" dirty="0"/>
          </a:p>
        </p:txBody>
      </p:sp>
      <p:pic>
        <p:nvPicPr>
          <p:cNvPr id="5" name="Content Placeholder 4" descr="Web of Science [v.5.20] - Select a Database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sp>
        <p:nvSpPr>
          <p:cNvPr id="6" name="Oval 5"/>
          <p:cNvSpPr/>
          <p:nvPr/>
        </p:nvSpPr>
        <p:spPr>
          <a:xfrm>
            <a:off x="7924800" y="2800350"/>
            <a:ext cx="847725" cy="209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86225" y="3419475"/>
            <a:ext cx="447675" cy="209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058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JCR</a:t>
            </a:r>
            <a:endParaRPr lang="en-US" dirty="0"/>
          </a:p>
        </p:txBody>
      </p:sp>
      <p:pic>
        <p:nvPicPr>
          <p:cNvPr id="5" name="Content Placeholder 4" descr="JCR-Web 4.5 Welcome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035" y="1846263"/>
            <a:ext cx="9109287" cy="4366278"/>
          </a:xfrm>
        </p:spPr>
      </p:pic>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sp>
        <p:nvSpPr>
          <p:cNvPr id="3" name="Oval 2"/>
          <p:cNvSpPr/>
          <p:nvPr/>
        </p:nvSpPr>
        <p:spPr>
          <a:xfrm>
            <a:off x="5286375" y="3571875"/>
            <a:ext cx="1628775"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90975" y="3467100"/>
            <a:ext cx="504825" cy="1809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398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LY" dirty="0" smtClean="0"/>
              <a:t>سنحاول البحث عن المجلة التالية خلال سنة 2014</a:t>
            </a:r>
            <a:br>
              <a:rPr lang="ar-LY" dirty="0" smtClean="0"/>
            </a:br>
            <a:r>
              <a:rPr lang="en-US" dirty="0"/>
              <a:t>ARAB JOURNAL OF SCIENCE AND ENGINEERING</a:t>
            </a:r>
          </a:p>
        </p:txBody>
      </p:sp>
      <p:pic>
        <p:nvPicPr>
          <p:cNvPr id="5" name="Content Placeholder 4" descr="JCR-Web 4.5 Search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1" y="1846263"/>
            <a:ext cx="9458660"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sp>
        <p:nvSpPr>
          <p:cNvPr id="3" name="Oval 2"/>
          <p:cNvSpPr/>
          <p:nvPr/>
        </p:nvSpPr>
        <p:spPr>
          <a:xfrm>
            <a:off x="4876800" y="3228975"/>
            <a:ext cx="2809875" cy="2952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338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LY" dirty="0" smtClean="0"/>
              <a:t>متى نكتب؟</a:t>
            </a:r>
            <a:endParaRPr lang="en-US" dirty="0"/>
          </a:p>
        </p:txBody>
      </p:sp>
      <p:sp>
        <p:nvSpPr>
          <p:cNvPr id="7" name="Content Placeholder 2"/>
          <p:cNvSpPr>
            <a:spLocks noGrp="1"/>
          </p:cNvSpPr>
          <p:nvPr>
            <p:ph idx="1"/>
          </p:nvPr>
        </p:nvSpPr>
        <p:spPr>
          <a:xfrm>
            <a:off x="1141413" y="3368921"/>
            <a:ext cx="9905999" cy="3094158"/>
          </a:xfrm>
        </p:spPr>
        <p:txBody>
          <a:bodyPr>
            <a:normAutofit/>
          </a:bodyPr>
          <a:lstStyle/>
          <a:p>
            <a:pPr algn="r" rtl="1">
              <a:buFont typeface="Wingdings" panose="05000000000000000000" pitchFamily="2" charset="2"/>
              <a:buChar char="ü"/>
            </a:pPr>
            <a:r>
              <a:rPr lang="ar-LY" sz="2800" dirty="0" smtClean="0"/>
              <a:t>لنقطة بحث مثيرة للاهتمام.</a:t>
            </a:r>
          </a:p>
          <a:p>
            <a:pPr algn="r" rtl="1">
              <a:buFont typeface="Wingdings" panose="05000000000000000000" pitchFamily="2" charset="2"/>
              <a:buChar char="ü"/>
            </a:pPr>
            <a:r>
              <a:rPr lang="ar-LY" sz="2800" dirty="0" smtClean="0"/>
              <a:t>لايوجد حل جيد  لهذه المشكلة البحثية حتى الان.</a:t>
            </a:r>
          </a:p>
          <a:p>
            <a:pPr algn="r" rtl="1">
              <a:buFont typeface="Wingdings" panose="05000000000000000000" pitchFamily="2" charset="2"/>
              <a:buChar char="ü"/>
            </a:pPr>
            <a:r>
              <a:rPr lang="ar-LY" sz="2800" dirty="0" smtClean="0"/>
              <a:t>لدي فكرة! (كيف تأتي الفكرة)</a:t>
            </a:r>
          </a:p>
          <a:p>
            <a:pPr algn="r" rtl="1">
              <a:buFont typeface="Wingdings" panose="05000000000000000000" pitchFamily="2" charset="2"/>
              <a:buChar char="ü"/>
            </a:pPr>
            <a:r>
              <a:rPr lang="ar-LY" sz="2800" dirty="0" smtClean="0"/>
              <a:t>فكرتي قابلة للتطبيق وقابلة للقياس وستكون ناجحة بعون الله.</a:t>
            </a:r>
          </a:p>
          <a:p>
            <a:pPr algn="r" rtl="1">
              <a:buFont typeface="Wingdings" panose="05000000000000000000" pitchFamily="2" charset="2"/>
              <a:buChar char="ü"/>
            </a:pPr>
            <a:r>
              <a:rPr lang="ar-LY" sz="2800" dirty="0" smtClean="0"/>
              <a:t>مقارنة نتائجي مع الاخرين ممن حاول حل هذه المشكلة.</a:t>
            </a:r>
          </a:p>
          <a:p>
            <a:pPr algn="r" rtl="1">
              <a:buFont typeface="Wingdings" panose="05000000000000000000" pitchFamily="2" charset="2"/>
              <a:buChar char="ü"/>
            </a:pPr>
            <a:endParaRPr lang="en-US" sz="2800" dirty="0"/>
          </a:p>
        </p:txBody>
      </p:sp>
      <p:sp>
        <p:nvSpPr>
          <p:cNvPr id="3" name="Slide Number Placeholder 2"/>
          <p:cNvSpPr>
            <a:spLocks noGrp="1"/>
          </p:cNvSpPr>
          <p:nvPr>
            <p:ph type="sldNum" sz="quarter" idx="12"/>
          </p:nvPr>
        </p:nvSpPr>
        <p:spPr/>
        <p:txBody>
          <a:bodyPr/>
          <a:lstStyle/>
          <a:p>
            <a:fld id="{6D22F896-40B5-4ADD-8801-0D06FADFA095}" type="slidenum">
              <a:rPr lang="en-US" smtClean="0"/>
              <a:t>5</a:t>
            </a:fld>
            <a:endParaRPr lang="en-US" dirty="0"/>
          </a:p>
        </p:txBody>
      </p:sp>
      <p:pic>
        <p:nvPicPr>
          <p:cNvPr id="4" name="Picture 3"/>
          <p:cNvPicPr>
            <a:picLocks noChangeAspect="1"/>
          </p:cNvPicPr>
          <p:nvPr/>
        </p:nvPicPr>
        <p:blipFill>
          <a:blip r:embed="rId2"/>
          <a:stretch>
            <a:fillRect/>
          </a:stretch>
        </p:blipFill>
        <p:spPr>
          <a:xfrm>
            <a:off x="2318299" y="3297417"/>
            <a:ext cx="2895851" cy="1329043"/>
          </a:xfrm>
          <a:prstGeom prst="rect">
            <a:avLst/>
          </a:prstGeom>
        </p:spPr>
      </p:pic>
      <p:sp>
        <p:nvSpPr>
          <p:cNvPr id="5" name="object 21"/>
          <p:cNvSpPr/>
          <p:nvPr/>
        </p:nvSpPr>
        <p:spPr>
          <a:xfrm>
            <a:off x="0" y="1363015"/>
            <a:ext cx="2624812" cy="5279332"/>
          </a:xfrm>
          <a:prstGeom prst="rect">
            <a:avLst/>
          </a:prstGeom>
          <a:blipFill>
            <a:blip r:embed="rId3" cstate="print"/>
            <a:stretch>
              <a:fillRect/>
            </a:stretch>
          </a:blipFill>
        </p:spPr>
        <p:txBody>
          <a:bodyPr wrap="square" lIns="0" tIns="0" rIns="0" bIns="0" rtlCol="0">
            <a:noAutofit/>
          </a:bodyPr>
          <a:lstStyle/>
          <a:p>
            <a:endParaRPr/>
          </a:p>
        </p:txBody>
      </p:sp>
      <p:sp>
        <p:nvSpPr>
          <p:cNvPr id="6" name="TextBox 5"/>
          <p:cNvSpPr txBox="1"/>
          <p:nvPr/>
        </p:nvSpPr>
        <p:spPr>
          <a:xfrm>
            <a:off x="2278251" y="2097088"/>
            <a:ext cx="9910573" cy="1200329"/>
          </a:xfrm>
          <a:prstGeom prst="rect">
            <a:avLst/>
          </a:prstGeom>
          <a:noFill/>
        </p:spPr>
        <p:txBody>
          <a:bodyPr wrap="square" rtlCol="0">
            <a:spAutoFit/>
          </a:bodyPr>
          <a:lstStyle/>
          <a:p>
            <a:pPr marL="457200" indent="-457200" algn="just" rtl="1">
              <a:buFont typeface="Arial" panose="020B0604020202020204" pitchFamily="34" charset="0"/>
              <a:buChar char="•"/>
            </a:pPr>
            <a:r>
              <a:rPr lang="ar-LY" sz="3600" dirty="0" smtClean="0"/>
              <a:t>من خلال  (اطلاعي ، من خلال عملي ، توصية من مشرف ، مشروع مقدم من جهة ما ـ استكمالاً لبحثي السابق) توصلت :</a:t>
            </a:r>
            <a:endParaRPr lang="en-US" sz="3600" dirty="0"/>
          </a:p>
        </p:txBody>
      </p:sp>
    </p:spTree>
    <p:extLst>
      <p:ext uri="{BB962C8B-B14F-4D97-AF65-F5344CB8AC3E}">
        <p14:creationId xmlns:p14="http://schemas.microsoft.com/office/powerpoint/2010/main" val="10397403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لايوجد</a:t>
            </a:r>
            <a:endParaRPr lang="en-US" dirty="0"/>
          </a:p>
        </p:txBody>
      </p:sp>
      <p:pic>
        <p:nvPicPr>
          <p:cNvPr id="5" name="Content Placeholder 4" descr="JCR-Web 4.5 Search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50</a:t>
            </a:fld>
            <a:endParaRPr lang="en-US" dirty="0"/>
          </a:p>
        </p:txBody>
      </p:sp>
      <p:sp>
        <p:nvSpPr>
          <p:cNvPr id="3" name="Oval 2"/>
          <p:cNvSpPr/>
          <p:nvPr/>
        </p:nvSpPr>
        <p:spPr>
          <a:xfrm>
            <a:off x="4834965" y="2952376"/>
            <a:ext cx="2593788" cy="4183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419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كانت موجودة 2013!</a:t>
            </a:r>
            <a:endParaRPr lang="en-US" dirty="0"/>
          </a:p>
        </p:txBody>
      </p:sp>
      <p:pic>
        <p:nvPicPr>
          <p:cNvPr id="5" name="Content Placeholder 4" descr="JCR-Web 4.5 Journal Summary List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sp>
        <p:nvSpPr>
          <p:cNvPr id="3" name="Oval 2"/>
          <p:cNvSpPr/>
          <p:nvPr/>
        </p:nvSpPr>
        <p:spPr>
          <a:xfrm>
            <a:off x="8570259" y="2731247"/>
            <a:ext cx="1159435" cy="3167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773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LY" dirty="0" smtClean="0"/>
              <a:t>ابحث عن المجلة التالية ماهو </a:t>
            </a:r>
            <a:r>
              <a:rPr lang="en-US" dirty="0"/>
              <a:t/>
            </a:r>
            <a:br>
              <a:rPr lang="en-US" dirty="0"/>
            </a:br>
            <a:r>
              <a:rPr lang="en-US" dirty="0" smtClean="0"/>
              <a:t>IF? </a:t>
            </a:r>
            <a:r>
              <a:rPr lang="ar-LY" dirty="0" smtClean="0"/>
              <a:t>وفي اي ربع ؟</a:t>
            </a:r>
            <a:endParaRPr lang="en-US" dirty="0"/>
          </a:p>
        </p:txBody>
      </p:sp>
      <p:pic>
        <p:nvPicPr>
          <p:cNvPr id="5" name="Content Placeholder 4" descr="JCR-Web 4.5 Search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259" y="1846263"/>
            <a:ext cx="8531063"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52</a:t>
            </a:fld>
            <a:endParaRPr lang="en-US" dirty="0"/>
          </a:p>
        </p:txBody>
      </p:sp>
      <p:sp>
        <p:nvSpPr>
          <p:cNvPr id="6" name="Oval 5"/>
          <p:cNvSpPr/>
          <p:nvPr/>
        </p:nvSpPr>
        <p:spPr>
          <a:xfrm>
            <a:off x="3645647" y="3328894"/>
            <a:ext cx="1201271" cy="239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81176" y="3245224"/>
            <a:ext cx="2265083" cy="3227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91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IF=0.911 , Q1 or Q2 or Q3 or Q4?</a:t>
            </a:r>
            <a:endParaRPr lang="en-US" dirty="0"/>
          </a:p>
        </p:txBody>
      </p:sp>
      <p:pic>
        <p:nvPicPr>
          <p:cNvPr id="5" name="Content Placeholder 4" descr="JCR-Web 4.5 Journal Summary List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320" y="1737360"/>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53</a:t>
            </a:fld>
            <a:endParaRPr lang="en-US" dirty="0"/>
          </a:p>
        </p:txBody>
      </p:sp>
      <p:sp>
        <p:nvSpPr>
          <p:cNvPr id="6" name="Text Placeholder 3"/>
          <p:cNvSpPr txBox="1">
            <a:spLocks/>
          </p:cNvSpPr>
          <p:nvPr/>
        </p:nvSpPr>
        <p:spPr>
          <a:xfrm>
            <a:off x="1097280" y="5611188"/>
            <a:ext cx="10113264" cy="594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ar-LY" dirty="0" smtClean="0"/>
              <a:t>هذا المعيار  يعتمد على معامل التأثير ولكن يقسمها الى اربع ارباع من الربع الاول (الافضل) الى الربع الرابع والاخير</a:t>
            </a:r>
            <a:r>
              <a:rPr lang="en-US" dirty="0" smtClean="0"/>
              <a:t> </a:t>
            </a:r>
            <a:endParaRPr lang="ar-LY" dirty="0" smtClean="0"/>
          </a:p>
          <a:p>
            <a:pPr algn="r"/>
            <a:r>
              <a:rPr lang="en-US" dirty="0" smtClean="0"/>
              <a:t>From Q1 to Q4</a:t>
            </a:r>
            <a:endParaRPr lang="ar-LY" dirty="0" smtClean="0"/>
          </a:p>
        </p:txBody>
      </p:sp>
      <p:sp>
        <p:nvSpPr>
          <p:cNvPr id="7" name="Oval 6"/>
          <p:cNvSpPr/>
          <p:nvPr/>
        </p:nvSpPr>
        <p:spPr>
          <a:xfrm>
            <a:off x="5695576" y="4207435"/>
            <a:ext cx="430903" cy="1135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753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Journal Information</a:t>
            </a:r>
            <a:endParaRPr lang="en-US" dirty="0"/>
          </a:p>
        </p:txBody>
      </p:sp>
      <p:pic>
        <p:nvPicPr>
          <p:cNvPr id="5" name="Content Placeholder 4" descr="JCR-Web 4.5 Journal Information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
        <p:nvSpPr>
          <p:cNvPr id="6" name="Oval 5"/>
          <p:cNvSpPr/>
          <p:nvPr/>
        </p:nvSpPr>
        <p:spPr>
          <a:xfrm>
            <a:off x="2432424" y="4111812"/>
            <a:ext cx="1129552" cy="227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1388" y="5336988"/>
            <a:ext cx="848659" cy="2569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210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Quartile </a:t>
            </a:r>
            <a:r>
              <a:rPr lang="en-US" b="1" dirty="0" smtClean="0"/>
              <a:t>in Category = Q3</a:t>
            </a:r>
            <a:endParaRPr lang="en-US" dirty="0"/>
          </a:p>
        </p:txBody>
      </p:sp>
      <p:pic>
        <p:nvPicPr>
          <p:cNvPr id="5" name="Content Placeholder 4" descr="JCR-Web 4.5 Impact Factor Boxplot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003" y="1846263"/>
            <a:ext cx="7472319" cy="4022725"/>
          </a:xfrm>
        </p:spPr>
      </p:pic>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sp>
        <p:nvSpPr>
          <p:cNvPr id="6" name="Oval 5"/>
          <p:cNvSpPr/>
          <p:nvPr/>
        </p:nvSpPr>
        <p:spPr>
          <a:xfrm>
            <a:off x="5468471" y="3000188"/>
            <a:ext cx="143435" cy="1255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663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2955"/>
            <a:ext cx="9905998" cy="1478570"/>
          </a:xfrm>
        </p:spPr>
        <p:txBody>
          <a:bodyPr/>
          <a:lstStyle/>
          <a:p>
            <a:pPr algn="ctr"/>
            <a:r>
              <a:rPr lang="ar-LY" dirty="0" smtClean="0"/>
              <a:t>مجلة الشريعة والقانون</a:t>
            </a:r>
            <a:br>
              <a:rPr lang="ar-LY" dirty="0" smtClean="0"/>
            </a:br>
            <a:r>
              <a:rPr lang="en-US" dirty="0"/>
              <a:t>http://sljournal.uaeu.ac.ae/rules.asp</a:t>
            </a:r>
          </a:p>
        </p:txBody>
      </p:sp>
      <p:pic>
        <p:nvPicPr>
          <p:cNvPr id="4" name="Content Placeholder 3"/>
          <p:cNvPicPr>
            <a:picLocks noGrp="1" noChangeAspect="1"/>
          </p:cNvPicPr>
          <p:nvPr>
            <p:ph idx="1"/>
          </p:nvPr>
        </p:nvPicPr>
        <p:blipFill>
          <a:blip r:embed="rId2"/>
          <a:stretch>
            <a:fillRect/>
          </a:stretch>
        </p:blipFill>
        <p:spPr>
          <a:xfrm>
            <a:off x="2548661" y="1846263"/>
            <a:ext cx="7155003"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56</a:t>
            </a:fld>
            <a:endParaRPr lang="en-US" dirty="0"/>
          </a:p>
        </p:txBody>
      </p:sp>
      <p:sp>
        <p:nvSpPr>
          <p:cNvPr id="7" name="TextBox 6"/>
          <p:cNvSpPr txBox="1"/>
          <p:nvPr/>
        </p:nvSpPr>
        <p:spPr>
          <a:xfrm>
            <a:off x="10011905" y="1846263"/>
            <a:ext cx="1844298" cy="1200329"/>
          </a:xfrm>
          <a:prstGeom prst="rect">
            <a:avLst/>
          </a:prstGeom>
          <a:noFill/>
        </p:spPr>
        <p:txBody>
          <a:bodyPr wrap="square" rtlCol="0">
            <a:spAutoFit/>
          </a:bodyPr>
          <a:lstStyle/>
          <a:p>
            <a:r>
              <a:rPr lang="ar-LY" dirty="0" smtClean="0"/>
              <a:t>الدوريات موجودة على الشبكة ومرشحة لاستخدامها كمراجع </a:t>
            </a:r>
            <a:r>
              <a:rPr lang="ar-LY" dirty="0" smtClean="0">
                <a:solidFill>
                  <a:srgbClr val="FF0000"/>
                </a:solidFill>
              </a:rPr>
              <a:t>ولكن؟</a:t>
            </a:r>
            <a:endParaRPr lang="en-US" dirty="0">
              <a:solidFill>
                <a:srgbClr val="FF0000"/>
              </a:solidFill>
            </a:endParaRPr>
          </a:p>
        </p:txBody>
      </p:sp>
      <p:sp>
        <p:nvSpPr>
          <p:cNvPr id="8" name="Rounded Rectangle 7"/>
          <p:cNvSpPr/>
          <p:nvPr/>
        </p:nvSpPr>
        <p:spPr>
          <a:xfrm>
            <a:off x="10011905" y="3332136"/>
            <a:ext cx="1844298" cy="1611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Y" dirty="0" smtClean="0"/>
              <a:t>هل نجدها عند البحث في محركات البحث والمكتبات العالمية؟</a:t>
            </a:r>
            <a:endParaRPr lang="en-US" dirty="0"/>
          </a:p>
        </p:txBody>
      </p:sp>
    </p:spTree>
    <p:extLst>
      <p:ext uri="{BB962C8B-B14F-4D97-AF65-F5344CB8AC3E}">
        <p14:creationId xmlns:p14="http://schemas.microsoft.com/office/powerpoint/2010/main" val="2675316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854" y="567945"/>
            <a:ext cx="9905998" cy="1021369"/>
          </a:xfrm>
        </p:spPr>
        <p:txBody>
          <a:bodyPr/>
          <a:lstStyle/>
          <a:p>
            <a:pPr algn="ctr"/>
            <a:r>
              <a:rPr lang="ar-LY" dirty="0" smtClean="0"/>
              <a:t>المجلة العربية للعلوم الانسانية</a:t>
            </a:r>
            <a:endParaRPr lang="en-US" dirty="0"/>
          </a:p>
        </p:txBody>
      </p:sp>
      <p:pic>
        <p:nvPicPr>
          <p:cNvPr id="4" name="Content Placeholder 3"/>
          <p:cNvPicPr>
            <a:picLocks noGrp="1" noChangeAspect="1"/>
          </p:cNvPicPr>
          <p:nvPr>
            <p:ph idx="1"/>
          </p:nvPr>
        </p:nvPicPr>
        <p:blipFill>
          <a:blip r:embed="rId2"/>
          <a:stretch>
            <a:fillRect/>
          </a:stretch>
        </p:blipFill>
        <p:spPr>
          <a:xfrm>
            <a:off x="653143" y="1592395"/>
            <a:ext cx="10481709" cy="4867390"/>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57</a:t>
            </a:fld>
            <a:endParaRPr lang="en-US" dirty="0"/>
          </a:p>
        </p:txBody>
      </p:sp>
      <p:sp>
        <p:nvSpPr>
          <p:cNvPr id="7" name="TextBox 6"/>
          <p:cNvSpPr txBox="1"/>
          <p:nvPr/>
        </p:nvSpPr>
        <p:spPr>
          <a:xfrm>
            <a:off x="10212703" y="2142575"/>
            <a:ext cx="1844298" cy="1200329"/>
          </a:xfrm>
          <a:prstGeom prst="rect">
            <a:avLst/>
          </a:prstGeom>
          <a:solidFill>
            <a:srgbClr val="FFFF00"/>
          </a:solidFill>
        </p:spPr>
        <p:txBody>
          <a:bodyPr wrap="square" rtlCol="0">
            <a:spAutoFit/>
          </a:bodyPr>
          <a:lstStyle/>
          <a:p>
            <a:r>
              <a:rPr lang="ar-LY" dirty="0" smtClean="0"/>
              <a:t>الدوريات موجودة على الشبكة ومرشحة لاستخدامها كمراجع </a:t>
            </a:r>
            <a:r>
              <a:rPr lang="ar-LY" dirty="0" smtClean="0">
                <a:solidFill>
                  <a:srgbClr val="FF0000"/>
                </a:solidFill>
              </a:rPr>
              <a:t>ولكن؟</a:t>
            </a:r>
            <a:endParaRPr lang="en-US" dirty="0">
              <a:solidFill>
                <a:srgbClr val="FF0000"/>
              </a:solidFill>
            </a:endParaRPr>
          </a:p>
        </p:txBody>
      </p:sp>
      <p:sp>
        <p:nvSpPr>
          <p:cNvPr id="8" name="Rounded Rectangle 7"/>
          <p:cNvSpPr/>
          <p:nvPr/>
        </p:nvSpPr>
        <p:spPr>
          <a:xfrm>
            <a:off x="10142960" y="3530145"/>
            <a:ext cx="1844298" cy="1611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Y" dirty="0" smtClean="0"/>
              <a:t>هل نجدها عند البحث في محركات البحث والمكتبات العالمية؟</a:t>
            </a:r>
            <a:endParaRPr lang="en-US" dirty="0"/>
          </a:p>
        </p:txBody>
      </p:sp>
      <p:sp>
        <p:nvSpPr>
          <p:cNvPr id="3" name="Oval 2"/>
          <p:cNvSpPr/>
          <p:nvPr/>
        </p:nvSpPr>
        <p:spPr>
          <a:xfrm>
            <a:off x="8663553" y="4510007"/>
            <a:ext cx="759416" cy="150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1512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المجلات العلمية بجامعة مصراتة</a:t>
            </a:r>
            <a:br>
              <a:rPr lang="ar-LY" dirty="0" smtClean="0"/>
            </a:br>
            <a:r>
              <a:rPr lang="ar-LY" dirty="0" smtClean="0"/>
              <a:t>الساتل</a:t>
            </a:r>
            <a:endParaRPr lang="en-US" dirty="0"/>
          </a:p>
        </p:txBody>
      </p:sp>
      <p:pic>
        <p:nvPicPr>
          <p:cNvPr id="4" name="Content Placeholder 3"/>
          <p:cNvPicPr>
            <a:picLocks noGrp="1" noChangeAspect="1"/>
          </p:cNvPicPr>
          <p:nvPr>
            <p:ph idx="1"/>
          </p:nvPr>
        </p:nvPicPr>
        <p:blipFill>
          <a:blip r:embed="rId2"/>
          <a:stretch>
            <a:fillRect/>
          </a:stretch>
        </p:blipFill>
        <p:spPr>
          <a:xfrm>
            <a:off x="2548661" y="1846263"/>
            <a:ext cx="7155003"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58</a:t>
            </a:fld>
            <a:endParaRPr lang="en-US" dirty="0"/>
          </a:p>
        </p:txBody>
      </p:sp>
      <p:sp>
        <p:nvSpPr>
          <p:cNvPr id="7" name="TextBox 6"/>
          <p:cNvSpPr txBox="1"/>
          <p:nvPr/>
        </p:nvSpPr>
        <p:spPr>
          <a:xfrm>
            <a:off x="10011905" y="1846263"/>
            <a:ext cx="1844298" cy="923330"/>
          </a:xfrm>
          <a:prstGeom prst="rect">
            <a:avLst/>
          </a:prstGeom>
          <a:solidFill>
            <a:srgbClr val="FFFF00"/>
          </a:solidFill>
        </p:spPr>
        <p:txBody>
          <a:bodyPr wrap="square" rtlCol="0">
            <a:spAutoFit/>
          </a:bodyPr>
          <a:lstStyle/>
          <a:p>
            <a:r>
              <a:rPr lang="ar-LY" dirty="0" smtClean="0"/>
              <a:t>هل الدوريات موجودة على الشبكة ومرشحة لاستخدامها كمراجع </a:t>
            </a:r>
            <a:r>
              <a:rPr lang="ar-LY" dirty="0">
                <a:solidFill>
                  <a:srgbClr val="FF0000"/>
                </a:solidFill>
              </a:rPr>
              <a:t>؟</a:t>
            </a:r>
            <a:endParaRPr lang="en-US" dirty="0">
              <a:solidFill>
                <a:srgbClr val="FF0000"/>
              </a:solidFill>
            </a:endParaRPr>
          </a:p>
        </p:txBody>
      </p:sp>
      <p:sp>
        <p:nvSpPr>
          <p:cNvPr id="8" name="Rounded Rectangle 7"/>
          <p:cNvSpPr/>
          <p:nvPr/>
        </p:nvSpPr>
        <p:spPr>
          <a:xfrm>
            <a:off x="10011905" y="3332136"/>
            <a:ext cx="1844298" cy="1611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Y" dirty="0" smtClean="0"/>
              <a:t>هل نجدها عند البحث في محركات البحث والمكتبات العالمية؟</a:t>
            </a:r>
            <a:endParaRPr lang="en-US" dirty="0"/>
          </a:p>
        </p:txBody>
      </p:sp>
    </p:spTree>
    <p:extLst>
      <p:ext uri="{BB962C8B-B14F-4D97-AF65-F5344CB8AC3E}">
        <p14:creationId xmlns:p14="http://schemas.microsoft.com/office/powerpoint/2010/main" val="9819243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a:t>المجلة الدولية المحكمة للعلوم الهندسية وتقنية </a:t>
            </a:r>
            <a:r>
              <a:rPr lang="ar-LY" dirty="0" smtClean="0"/>
              <a:t>المعلومات </a:t>
            </a:r>
            <a:endParaRPr lang="en-US" dirty="0"/>
          </a:p>
        </p:txBody>
      </p:sp>
      <p:pic>
        <p:nvPicPr>
          <p:cNvPr id="4" name="Content Placeholder 3"/>
          <p:cNvPicPr>
            <a:picLocks noGrp="1" noChangeAspect="1"/>
          </p:cNvPicPr>
          <p:nvPr>
            <p:ph idx="1"/>
          </p:nvPr>
        </p:nvPicPr>
        <p:blipFill>
          <a:blip r:embed="rId2"/>
          <a:stretch>
            <a:fillRect/>
          </a:stretch>
        </p:blipFill>
        <p:spPr>
          <a:xfrm>
            <a:off x="2548661" y="1846263"/>
            <a:ext cx="7155003"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59</a:t>
            </a:fld>
            <a:endParaRPr lang="en-US" dirty="0"/>
          </a:p>
        </p:txBody>
      </p:sp>
      <p:sp>
        <p:nvSpPr>
          <p:cNvPr id="3" name="TextBox 2"/>
          <p:cNvSpPr txBox="1"/>
          <p:nvPr/>
        </p:nvSpPr>
        <p:spPr>
          <a:xfrm>
            <a:off x="10011905" y="1846263"/>
            <a:ext cx="1844298" cy="923330"/>
          </a:xfrm>
          <a:prstGeom prst="rect">
            <a:avLst/>
          </a:prstGeom>
          <a:noFill/>
        </p:spPr>
        <p:txBody>
          <a:bodyPr wrap="square" rtlCol="0">
            <a:spAutoFit/>
          </a:bodyPr>
          <a:lstStyle/>
          <a:p>
            <a:r>
              <a:rPr lang="ar-LY" dirty="0" smtClean="0"/>
              <a:t>الدوريات موجودة على الشبكة ومرشحة لاستخدامها كمرجع</a:t>
            </a:r>
            <a:endParaRPr lang="en-US" dirty="0">
              <a:solidFill>
                <a:srgbClr val="FF0000"/>
              </a:solidFill>
            </a:endParaRPr>
          </a:p>
        </p:txBody>
      </p:sp>
      <p:sp>
        <p:nvSpPr>
          <p:cNvPr id="6" name="Rounded Rectangle 5"/>
          <p:cNvSpPr/>
          <p:nvPr/>
        </p:nvSpPr>
        <p:spPr>
          <a:xfrm>
            <a:off x="10011905" y="3332136"/>
            <a:ext cx="1844298" cy="1611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Y" dirty="0" smtClean="0"/>
              <a:t>هل نجدها عند البحث في محركات البحث والمكتبات العالمية؟</a:t>
            </a:r>
            <a:endParaRPr lang="en-US" dirty="0"/>
          </a:p>
        </p:txBody>
      </p:sp>
    </p:spTree>
    <p:extLst>
      <p:ext uri="{BB962C8B-B14F-4D97-AF65-F5344CB8AC3E}">
        <p14:creationId xmlns:p14="http://schemas.microsoft.com/office/powerpoint/2010/main" val="2643302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35905" y="2658333"/>
            <a:ext cx="9905998" cy="1478570"/>
          </a:xfrm>
        </p:spPr>
        <p:txBody>
          <a:bodyPr/>
          <a:lstStyle/>
          <a:p>
            <a:pPr algn="ctr"/>
            <a:r>
              <a:rPr lang="ar-LY" dirty="0" smtClean="0"/>
              <a:t>كيف تكتب ورقة بحثية</a:t>
            </a:r>
            <a:br>
              <a:rPr lang="ar-LY" dirty="0" smtClean="0"/>
            </a:br>
            <a:r>
              <a:rPr lang="en-US" dirty="0"/>
              <a:t>HOW TO WRITE A SCIENTIFIC </a:t>
            </a:r>
            <a:r>
              <a:rPr lang="en-US" dirty="0" smtClean="0"/>
              <a:t>PAPER</a:t>
            </a:r>
            <a:r>
              <a:rPr lang="en-US" dirty="0"/>
              <a:t>?</a:t>
            </a:r>
          </a:p>
        </p:txBody>
      </p:sp>
      <p:sp>
        <p:nvSpPr>
          <p:cNvPr id="2" name="Slide Number Placeholder 1"/>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40464596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الباحث العلمي في قوقل</a:t>
            </a:r>
            <a:br>
              <a:rPr lang="ar-LY" dirty="0" smtClean="0"/>
            </a:br>
            <a:r>
              <a:rPr lang="en-US" dirty="0" smtClean="0"/>
              <a:t>google scholar</a:t>
            </a:r>
            <a:endParaRPr lang="en-US" dirty="0"/>
          </a:p>
        </p:txBody>
      </p:sp>
      <p:pic>
        <p:nvPicPr>
          <p:cNvPr id="4" name="Content Placeholder 3"/>
          <p:cNvPicPr>
            <a:picLocks noGrp="1" noChangeAspect="1"/>
          </p:cNvPicPr>
          <p:nvPr>
            <p:ph idx="1"/>
          </p:nvPr>
        </p:nvPicPr>
        <p:blipFill>
          <a:blip r:embed="rId2"/>
          <a:stretch>
            <a:fillRect/>
          </a:stretch>
        </p:blipFill>
        <p:spPr>
          <a:xfrm>
            <a:off x="2378179" y="1913086"/>
            <a:ext cx="7155003" cy="4022725"/>
          </a:xfrm>
          <a:prstGeom prst="rect">
            <a:avLst/>
          </a:prstGeom>
        </p:spPr>
      </p:pic>
      <p:sp>
        <p:nvSpPr>
          <p:cNvPr id="7" name="Slide Number Placeholder 6"/>
          <p:cNvSpPr>
            <a:spLocks noGrp="1"/>
          </p:cNvSpPr>
          <p:nvPr>
            <p:ph type="sldNum" sz="quarter" idx="12"/>
          </p:nvPr>
        </p:nvSpPr>
        <p:spPr/>
        <p:txBody>
          <a:bodyPr/>
          <a:lstStyle/>
          <a:p>
            <a:fld id="{6D22F896-40B5-4ADD-8801-0D06FADFA095}" type="slidenum">
              <a:rPr lang="en-US" smtClean="0"/>
              <a:t>60</a:t>
            </a:fld>
            <a:endParaRPr lang="en-US" dirty="0"/>
          </a:p>
        </p:txBody>
      </p:sp>
      <p:sp>
        <p:nvSpPr>
          <p:cNvPr id="5" name="Oval 4"/>
          <p:cNvSpPr/>
          <p:nvPr/>
        </p:nvSpPr>
        <p:spPr>
          <a:xfrm>
            <a:off x="4604849" y="3813348"/>
            <a:ext cx="447261" cy="36774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445798" y="2743200"/>
            <a:ext cx="1451113" cy="3776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928626" y="6257085"/>
            <a:ext cx="3936570" cy="369332"/>
          </a:xfrm>
          <a:prstGeom prst="rect">
            <a:avLst/>
          </a:prstGeom>
          <a:noFill/>
        </p:spPr>
        <p:txBody>
          <a:bodyPr wrap="square" rtlCol="0">
            <a:spAutoFit/>
          </a:bodyPr>
          <a:lstStyle/>
          <a:p>
            <a:pPr algn="ctr"/>
            <a:r>
              <a:rPr lang="ar-LY" dirty="0" smtClean="0">
                <a:solidFill>
                  <a:srgbClr val="FF0000"/>
                </a:solidFill>
              </a:rPr>
              <a:t>الاكاديمية الليبية- مصراتة</a:t>
            </a:r>
            <a:endParaRPr lang="en-US" dirty="0">
              <a:solidFill>
                <a:srgbClr val="FF0000"/>
              </a:solidFill>
            </a:endParaRPr>
          </a:p>
        </p:txBody>
      </p:sp>
    </p:spTree>
    <p:extLst>
      <p:ext uri="{BB962C8B-B14F-4D97-AF65-F5344CB8AC3E}">
        <p14:creationId xmlns:p14="http://schemas.microsoft.com/office/powerpoint/2010/main" val="20015636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375" y="5397649"/>
            <a:ext cx="10113264" cy="822960"/>
          </a:xfrm>
        </p:spPr>
        <p:txBody>
          <a:bodyPr/>
          <a:lstStyle/>
          <a:p>
            <a:pPr algn="ctr"/>
            <a:r>
              <a:rPr lang="ar-LY" dirty="0" smtClean="0"/>
              <a:t>انشاء حساب  </a:t>
            </a:r>
            <a:br>
              <a:rPr lang="ar-LY" dirty="0" smtClean="0"/>
            </a:br>
            <a:r>
              <a:rPr lang="en-US" dirty="0" smtClean="0"/>
              <a:t>Gmail</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61</a:t>
            </a:fld>
            <a:endParaRPr lang="en-US" dirty="0"/>
          </a:p>
        </p:txBody>
      </p:sp>
    </p:spTree>
    <p:extLst>
      <p:ext uri="{BB962C8B-B14F-4D97-AF65-F5344CB8AC3E}">
        <p14:creationId xmlns:p14="http://schemas.microsoft.com/office/powerpoint/2010/main" val="31745884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a:t>خطوات انشاء حساب على الباحث العلمي</a:t>
            </a:r>
            <a:br>
              <a:rPr lang="ar-LY" dirty="0"/>
            </a:br>
            <a:r>
              <a:rPr lang="en-US" dirty="0"/>
              <a:t>Google Scholar</a:t>
            </a:r>
          </a:p>
        </p:txBody>
      </p:sp>
      <p:pic>
        <p:nvPicPr>
          <p:cNvPr id="6" name="Picture Placeholder 5"/>
          <p:cNvPicPr>
            <a:picLocks noGrp="1" noChangeAspect="1"/>
          </p:cNvPicPr>
          <p:nvPr>
            <p:ph type="pic" idx="1"/>
          </p:nvPr>
        </p:nvPicPr>
        <p:blipFill>
          <a:blip r:embed="rId2"/>
          <a:srcRect t="14149" b="14149"/>
          <a:stretch>
            <a:fillRect/>
          </a:stretch>
        </p:blipFill>
        <p:spPr>
          <a:xfrm>
            <a:off x="0" y="185556"/>
            <a:ext cx="12192000" cy="4565837"/>
          </a:xfrm>
          <a:prstGeom prst="rect">
            <a:avLst/>
          </a:prstGeom>
        </p:spPr>
      </p:pic>
      <p:sp>
        <p:nvSpPr>
          <p:cNvPr id="4" name="Text Placeholder 3"/>
          <p:cNvSpPr>
            <a:spLocks noGrp="1"/>
          </p:cNvSpPr>
          <p:nvPr>
            <p:ph type="body" sz="half" idx="2"/>
          </p:nvPr>
        </p:nvSpPr>
        <p:spPr/>
        <p:txBody>
          <a:bodyPr/>
          <a:lstStyle/>
          <a:p>
            <a:pPr algn="ctr"/>
            <a:r>
              <a:rPr lang="en-US" dirty="0" smtClean="0"/>
              <a:t>(1)</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62</a:t>
            </a:fld>
            <a:endParaRPr lang="en-US" dirty="0"/>
          </a:p>
        </p:txBody>
      </p:sp>
      <p:sp>
        <p:nvSpPr>
          <p:cNvPr id="7" name="Oval 6"/>
          <p:cNvSpPr/>
          <p:nvPr/>
        </p:nvSpPr>
        <p:spPr>
          <a:xfrm>
            <a:off x="5203323" y="88109"/>
            <a:ext cx="927847" cy="45682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137647">
            <a:off x="4266235" y="838315"/>
            <a:ext cx="755374" cy="4840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11188" y="1089506"/>
            <a:ext cx="2393781" cy="14608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Y" dirty="0" smtClean="0"/>
              <a:t>بعد انشأ حساب </a:t>
            </a:r>
            <a:r>
              <a:rPr lang="en-US" dirty="0" smtClean="0"/>
              <a:t>Gmail</a:t>
            </a:r>
          </a:p>
          <a:p>
            <a:pPr algn="ctr"/>
            <a:r>
              <a:rPr lang="ar-LY" dirty="0" smtClean="0"/>
              <a:t>نبدأ في تكوين حساب للنشر</a:t>
            </a:r>
          </a:p>
        </p:txBody>
      </p:sp>
    </p:spTree>
    <p:extLst>
      <p:ext uri="{BB962C8B-B14F-4D97-AF65-F5344CB8AC3E}">
        <p14:creationId xmlns:p14="http://schemas.microsoft.com/office/powerpoint/2010/main" val="15639010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خطوات انشاء حساب على الباحث العلمي</a:t>
            </a:r>
            <a:br>
              <a:rPr lang="ar-LY" dirty="0" smtClean="0"/>
            </a:br>
            <a:r>
              <a:rPr lang="en-US" dirty="0" smtClean="0"/>
              <a:t>Google Scholar</a:t>
            </a:r>
            <a:endParaRPr lang="en-US" dirty="0"/>
          </a:p>
        </p:txBody>
      </p:sp>
      <p:pic>
        <p:nvPicPr>
          <p:cNvPr id="7" name="Picture Placeholder 6"/>
          <p:cNvPicPr>
            <a:picLocks noGrp="1" noChangeAspect="1"/>
          </p:cNvPicPr>
          <p:nvPr>
            <p:ph type="pic" idx="1"/>
          </p:nvPr>
        </p:nvPicPr>
        <p:blipFill>
          <a:blip r:embed="rId2"/>
          <a:srcRect t="14149" b="14149"/>
          <a:stretch>
            <a:fillRect/>
          </a:stretch>
        </p:blipFill>
        <p:spPr>
          <a:xfrm>
            <a:off x="15" y="-201706"/>
            <a:ext cx="12191985" cy="5116782"/>
          </a:xfrm>
          <a:prstGeom prst="rect">
            <a:avLst/>
          </a:prstGeom>
        </p:spPr>
      </p:pic>
      <p:sp>
        <p:nvSpPr>
          <p:cNvPr id="4" name="Text Placeholder 3"/>
          <p:cNvSpPr>
            <a:spLocks noGrp="1"/>
          </p:cNvSpPr>
          <p:nvPr>
            <p:ph type="body" sz="half" idx="2"/>
          </p:nvPr>
        </p:nvSpPr>
        <p:spPr/>
        <p:txBody>
          <a:bodyPr/>
          <a:lstStyle/>
          <a:p>
            <a:pPr algn="ctr"/>
            <a:r>
              <a:rPr lang="en-US" dirty="0" smtClean="0"/>
              <a:t>(2)</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28265619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a:t>خطوات انشاء حساب على الباحث العلمي</a:t>
            </a:r>
            <a:br>
              <a:rPr lang="ar-LY" dirty="0"/>
            </a:br>
            <a:r>
              <a:rPr lang="en-US" dirty="0"/>
              <a:t>Google Scholar</a:t>
            </a:r>
          </a:p>
        </p:txBody>
      </p:sp>
      <p:pic>
        <p:nvPicPr>
          <p:cNvPr id="6" name="Picture Placeholder 5"/>
          <p:cNvPicPr>
            <a:picLocks noGrp="1" noChangeAspect="1"/>
          </p:cNvPicPr>
          <p:nvPr>
            <p:ph type="pic" idx="1"/>
          </p:nvPr>
        </p:nvPicPr>
        <p:blipFill>
          <a:blip r:embed="rId2"/>
          <a:srcRect t="14149" b="14149"/>
          <a:stretch>
            <a:fillRect/>
          </a:stretch>
        </p:blipFill>
        <p:spPr>
          <a:xfrm>
            <a:off x="0" y="-12700"/>
            <a:ext cx="12192000" cy="4914900"/>
          </a:xfrm>
          <a:prstGeom prst="rect">
            <a:avLst/>
          </a:prstGeom>
        </p:spPr>
      </p:pic>
      <p:sp>
        <p:nvSpPr>
          <p:cNvPr id="4" name="Text Placeholder 3"/>
          <p:cNvSpPr>
            <a:spLocks noGrp="1"/>
          </p:cNvSpPr>
          <p:nvPr>
            <p:ph type="body" sz="half" idx="2"/>
          </p:nvPr>
        </p:nvSpPr>
        <p:spPr/>
        <p:txBody>
          <a:bodyPr/>
          <a:lstStyle/>
          <a:p>
            <a:pPr algn="ctr"/>
            <a:r>
              <a:rPr lang="en-US" dirty="0" smtClean="0"/>
              <a:t>(3)</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9539101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يجب تفعيل الحساب</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pPr algn="ctr"/>
            <a:r>
              <a:rPr lang="en-US" dirty="0" smtClean="0"/>
              <a:t>(4)</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65</a:t>
            </a:fld>
            <a:endParaRPr lang="en-US" dirty="0"/>
          </a:p>
        </p:txBody>
      </p:sp>
    </p:spTree>
    <p:extLst>
      <p:ext uri="{BB962C8B-B14F-4D97-AF65-F5344CB8AC3E}">
        <p14:creationId xmlns:p14="http://schemas.microsoft.com/office/powerpoint/2010/main" val="24412217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التحقق من صحة البريد وتفعيل الصفحة</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pPr algn="ctr"/>
            <a:r>
              <a:rPr lang="en-US" dirty="0" smtClean="0"/>
              <a:t>(5)</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66</a:t>
            </a:fld>
            <a:endParaRPr lang="en-US" dirty="0"/>
          </a:p>
        </p:txBody>
      </p:sp>
    </p:spTree>
    <p:extLst>
      <p:ext uri="{BB962C8B-B14F-4D97-AF65-F5344CB8AC3E}">
        <p14:creationId xmlns:p14="http://schemas.microsoft.com/office/powerpoint/2010/main" val="23849681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إضافة ورقة  لنشرها</a:t>
            </a:r>
            <a:endParaRPr lang="en-US" dirty="0"/>
          </a:p>
        </p:txBody>
      </p:sp>
      <p:pic>
        <p:nvPicPr>
          <p:cNvPr id="7" name="Picture Placeholder 6"/>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pPr algn="ctr"/>
            <a:r>
              <a:rPr lang="en-US" dirty="0" smtClean="0"/>
              <a:t>(5)</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67</a:t>
            </a:fld>
            <a:endParaRPr lang="en-US" dirty="0"/>
          </a:p>
        </p:txBody>
      </p:sp>
    </p:spTree>
    <p:extLst>
      <p:ext uri="{BB962C8B-B14F-4D97-AF65-F5344CB8AC3E}">
        <p14:creationId xmlns:p14="http://schemas.microsoft.com/office/powerpoint/2010/main" val="2130024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اضافة ورقة يدويا للباحث العلمي</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pPr algn="ctr"/>
            <a:r>
              <a:rPr lang="en-US" dirty="0" smtClean="0"/>
              <a:t>(6)</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68</a:t>
            </a:fld>
            <a:endParaRPr lang="en-US" dirty="0"/>
          </a:p>
        </p:txBody>
      </p:sp>
    </p:spTree>
    <p:extLst>
      <p:ext uri="{BB962C8B-B14F-4D97-AF65-F5344CB8AC3E}">
        <p14:creationId xmlns:p14="http://schemas.microsoft.com/office/powerpoint/2010/main" val="3176665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ادخال التفاصيل بعد تحديد نوع المستند</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pPr algn="ctr"/>
            <a:r>
              <a:rPr lang="en-US" dirty="0" smtClean="0"/>
              <a:t>(7)</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69</a:t>
            </a:fld>
            <a:endParaRPr lang="en-US" dirty="0"/>
          </a:p>
        </p:txBody>
      </p:sp>
      <p:sp>
        <p:nvSpPr>
          <p:cNvPr id="7" name="Oval 6"/>
          <p:cNvSpPr/>
          <p:nvPr/>
        </p:nvSpPr>
        <p:spPr>
          <a:xfrm>
            <a:off x="6602506" y="1116106"/>
            <a:ext cx="564776" cy="5378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4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35144"/>
          </a:xfrm>
        </p:spPr>
        <p:txBody>
          <a:bodyPr/>
          <a:lstStyle/>
          <a:p>
            <a:pPr algn="ctr"/>
            <a:r>
              <a:rPr lang="ar-LY" dirty="0" smtClean="0"/>
              <a:t>موضوع الورقة (نقطة البحث واهداف البحث)</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7</a:t>
            </a:fld>
            <a:endParaRPr lang="en-US" dirty="0"/>
          </a:p>
        </p:txBody>
      </p:sp>
      <p:sp>
        <p:nvSpPr>
          <p:cNvPr id="5" name="Rectangle 4"/>
          <p:cNvSpPr>
            <a:spLocks noGrp="1"/>
          </p:cNvSpPr>
          <p:nvPr/>
        </p:nvSpPr>
        <p:spPr bwMode="auto">
          <a:xfrm>
            <a:off x="2572681" y="618518"/>
            <a:ext cx="8721970" cy="432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rgbClr val="9C007F"/>
              </a:buClr>
              <a:buSzPct val="95000"/>
              <a:buFont typeface="Wingdings 2" panose="05020102010507070707" pitchFamily="18" charset="2"/>
              <a:buChar char=""/>
              <a:defRPr sz="2600" kern="1200">
                <a:solidFill>
                  <a:schemeClr val="tx1"/>
                </a:solidFill>
                <a:latin typeface="+mn-lt"/>
                <a:ea typeface="Majalla UI"/>
                <a:cs typeface="+mn-cs"/>
              </a:defRPr>
            </a:lvl1pPr>
            <a:lvl2pPr marL="639763" indent="-246063" algn="r" rtl="1"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ajalla UI"/>
                <a:cs typeface="+mn-cs"/>
              </a:defRPr>
            </a:lvl2pPr>
            <a:lvl3pPr marL="914400" indent="-246063" algn="r" rtl="1"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ajalla UI"/>
                <a:cs typeface="+mn-cs"/>
              </a:defRPr>
            </a:lvl3pPr>
            <a:lvl4pPr marL="1187450" indent="-209550" algn="r" rtl="1" eaLnBrk="0" fontAlgn="base" hangingPunct="0">
              <a:spcBef>
                <a:spcPct val="20000"/>
              </a:spcBef>
              <a:spcAft>
                <a:spcPct val="0"/>
              </a:spcAft>
              <a:buClr>
                <a:srgbClr val="9C007F"/>
              </a:buClr>
              <a:buSzPct val="65000"/>
              <a:buFont typeface="Wingdings 2" panose="05020102010507070707" pitchFamily="18" charset="2"/>
              <a:buChar char=""/>
              <a:defRPr sz="2000" kern="1200">
                <a:solidFill>
                  <a:schemeClr val="tx1"/>
                </a:solidFill>
                <a:latin typeface="+mn-lt"/>
                <a:ea typeface="Majalla UI"/>
                <a:cs typeface="+mn-cs"/>
              </a:defRPr>
            </a:lvl4pPr>
            <a:lvl5pPr marL="1462088" indent="-209550" algn="r" rtl="1" eaLnBrk="0" fontAlgn="base" hangingPunct="0">
              <a:spcBef>
                <a:spcPct val="20000"/>
              </a:spcBef>
              <a:spcAft>
                <a:spcPct val="0"/>
              </a:spcAft>
              <a:buClr>
                <a:srgbClr val="68007F"/>
              </a:buClr>
              <a:buSzPct val="65000"/>
              <a:buFont typeface="Wingdings 2" panose="05020102010507070707" pitchFamily="18" charset="2"/>
              <a:buChar char=""/>
              <a:defRPr sz="2000" kern="1200">
                <a:solidFill>
                  <a:schemeClr val="tx1"/>
                </a:solidFill>
                <a:latin typeface="+mn-lt"/>
                <a:ea typeface="Majalla UI"/>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200000"/>
              </a:lnSpc>
              <a:buFont typeface="Wingdings 2" panose="05020102010507070707" pitchFamily="18" charset="2"/>
              <a:buNone/>
            </a:pPr>
            <a:endParaRPr lang="ar-SA" sz="1800" b="1" dirty="0" smtClean="0">
              <a:cs typeface="AL-Mohanad" pitchFamily="2" charset="-78"/>
            </a:endParaRPr>
          </a:p>
          <a:p>
            <a:pPr>
              <a:lnSpc>
                <a:spcPct val="200000"/>
              </a:lnSpc>
              <a:buFont typeface="Wingdings 2" panose="05020102010507070707" pitchFamily="18" charset="2"/>
              <a:buNone/>
            </a:pPr>
            <a:r>
              <a:rPr lang="ar-SA" sz="1800" b="1" dirty="0" smtClean="0">
                <a:cs typeface="AL-Mohanad" pitchFamily="2" charset="-78"/>
              </a:rPr>
              <a:t>			</a:t>
            </a:r>
            <a:r>
              <a:rPr lang="ar-SA" sz="1800" dirty="0" smtClean="0">
                <a:cs typeface="AL-Mohanad" pitchFamily="2" charset="-78"/>
              </a:rPr>
              <a:t> </a:t>
            </a:r>
            <a:r>
              <a:rPr lang="ar-SA" sz="3200" dirty="0" smtClean="0">
                <a:cs typeface="AL-Mohanad" pitchFamily="2" charset="-78"/>
              </a:rPr>
              <a:t>1- </a:t>
            </a:r>
            <a:r>
              <a:rPr lang="ar-LY" sz="3200" dirty="0" smtClean="0">
                <a:cs typeface="AL-Mohanad" pitchFamily="2" charset="-78"/>
              </a:rPr>
              <a:t>هل لديك نقطة بحث : </a:t>
            </a:r>
            <a:r>
              <a:rPr lang="ar-LY" sz="2800" dirty="0" smtClean="0">
                <a:cs typeface="AL-Mohanad" pitchFamily="2" charset="-78"/>
              </a:rPr>
              <a:t>المطلوب </a:t>
            </a:r>
            <a:r>
              <a:rPr lang="ar-SA" sz="2800" dirty="0" smtClean="0">
                <a:cs typeface="AL-Mohanad" pitchFamily="2" charset="-78"/>
              </a:rPr>
              <a:t>تحديد المشكلة تحديداً دقيقاً</a:t>
            </a:r>
          </a:p>
          <a:p>
            <a:pPr indent="-38100">
              <a:lnSpc>
                <a:spcPct val="200000"/>
              </a:lnSpc>
              <a:buFont typeface="Wingdings 2" panose="05020102010507070707" pitchFamily="18" charset="2"/>
              <a:buNone/>
            </a:pPr>
            <a:r>
              <a:rPr lang="ar-SA" sz="2800" dirty="0" smtClean="0">
                <a:cs typeface="AL-Mohanad" pitchFamily="2" charset="-78"/>
              </a:rPr>
              <a:t>		</a:t>
            </a:r>
            <a:r>
              <a:rPr lang="ar-LY" sz="2800" dirty="0" smtClean="0">
                <a:cs typeface="AL-Mohanad" pitchFamily="2" charset="-78"/>
              </a:rPr>
              <a:t>      </a:t>
            </a:r>
            <a:r>
              <a:rPr lang="ar-SA" sz="2800" dirty="0" smtClean="0">
                <a:cs typeface="AL-Mohanad" pitchFamily="2" charset="-78"/>
              </a:rPr>
              <a:t>  2- </a:t>
            </a:r>
            <a:r>
              <a:rPr lang="ar-LY" sz="2800" dirty="0" smtClean="0">
                <a:cs typeface="AL-Mohanad" pitchFamily="2" charset="-78"/>
              </a:rPr>
              <a:t>حدد اهذاف البحث بشكل مبسط في نقطتين( الاسهام العلمي)</a:t>
            </a:r>
            <a:endParaRPr lang="ar-SA" sz="2800" dirty="0" smtClean="0">
              <a:cs typeface="AL-Mohanad" pitchFamily="2" charset="-78"/>
            </a:endParaRPr>
          </a:p>
          <a:p>
            <a:pPr>
              <a:lnSpc>
                <a:spcPct val="200000"/>
              </a:lnSpc>
              <a:buFont typeface="Wingdings 2" panose="05020102010507070707" pitchFamily="18" charset="2"/>
              <a:buNone/>
            </a:pPr>
            <a:r>
              <a:rPr lang="ar-SA" sz="3200" dirty="0" smtClean="0">
                <a:cs typeface="AL-Mohanad" pitchFamily="2" charset="-78"/>
              </a:rPr>
              <a:t>			3- </a:t>
            </a:r>
            <a:r>
              <a:rPr lang="ar-LY" sz="3200" dirty="0" smtClean="0">
                <a:cs typeface="AL-Mohanad" pitchFamily="2" charset="-78"/>
              </a:rPr>
              <a:t>قم بعمل مراجعةشاملة لكل مانشر حول نقطة البحث</a:t>
            </a:r>
          </a:p>
          <a:p>
            <a:pPr>
              <a:lnSpc>
                <a:spcPct val="200000"/>
              </a:lnSpc>
              <a:buFont typeface="Wingdings 2" panose="05020102010507070707" pitchFamily="18" charset="2"/>
              <a:buNone/>
            </a:pPr>
            <a:r>
              <a:rPr lang="ar-SA" sz="3200" dirty="0" smtClean="0">
                <a:cs typeface="AL-Mohanad" pitchFamily="2" charset="-78"/>
              </a:rPr>
              <a:t>			4- </a:t>
            </a:r>
            <a:r>
              <a:rPr lang="ar-LY" sz="3200" dirty="0" smtClean="0">
                <a:cs typeface="AL-Mohanad" pitchFamily="2" charset="-78"/>
              </a:rPr>
              <a:t>حدد المعطيات والبيانات التي تدعمك والتي سيتتظمنها ورقتك</a:t>
            </a:r>
            <a:r>
              <a:rPr lang="ar-LY" sz="2800" dirty="0" smtClean="0">
                <a:cs typeface="AL-Mohanad" pitchFamily="2" charset="-78"/>
              </a:rPr>
              <a:t>( </a:t>
            </a:r>
            <a:r>
              <a:rPr lang="en-US" sz="2800" dirty="0" smtClean="0">
                <a:cs typeface="AL-Mohanad" pitchFamily="2" charset="-78"/>
              </a:rPr>
              <a:t>  </a:t>
            </a:r>
            <a:r>
              <a:rPr lang="ar-LY" sz="2800" dirty="0" smtClean="0">
                <a:cs typeface="AL-Mohanad" pitchFamily="2" charset="-78"/>
              </a:rPr>
              <a:t>يمكن نستعين بورقات سابقة لوضع جدول محتويات لورقتك).</a:t>
            </a:r>
            <a:endParaRPr lang="ar-SA" sz="3200" dirty="0" smtClean="0">
              <a:cs typeface="AL-Mohanad" pitchFamily="2" charset="-78"/>
            </a:endParaRPr>
          </a:p>
        </p:txBody>
      </p:sp>
      <p:pic>
        <p:nvPicPr>
          <p:cNvPr id="6" name="Picture 5"/>
          <p:cNvPicPr>
            <a:picLocks noChangeAspect="1"/>
          </p:cNvPicPr>
          <p:nvPr/>
        </p:nvPicPr>
        <p:blipFill>
          <a:blip r:embed="rId2"/>
          <a:stretch>
            <a:fillRect/>
          </a:stretch>
        </p:blipFill>
        <p:spPr>
          <a:xfrm>
            <a:off x="751157" y="1321838"/>
            <a:ext cx="1751537" cy="1362747"/>
          </a:xfrm>
          <a:prstGeom prst="rect">
            <a:avLst/>
          </a:prstGeom>
        </p:spPr>
      </p:pic>
      <p:sp>
        <p:nvSpPr>
          <p:cNvPr id="7" name="object 23"/>
          <p:cNvSpPr/>
          <p:nvPr/>
        </p:nvSpPr>
        <p:spPr>
          <a:xfrm>
            <a:off x="879403" y="2769923"/>
            <a:ext cx="1495044" cy="1235964"/>
          </a:xfrm>
          <a:prstGeom prst="rect">
            <a:avLst/>
          </a:prstGeom>
          <a:blipFill>
            <a:blip r:embed="rId3" cstate="print"/>
            <a:stretch>
              <a:fillRect/>
            </a:stretch>
          </a:blipFill>
        </p:spPr>
        <p:txBody>
          <a:bodyPr wrap="square" lIns="0" tIns="0" rIns="0" bIns="0" rtlCol="0">
            <a:noAutofit/>
          </a:bodyPr>
          <a:lstStyle/>
          <a:p>
            <a:endParaRPr/>
          </a:p>
        </p:txBody>
      </p:sp>
      <p:pic>
        <p:nvPicPr>
          <p:cNvPr id="8" name="Picture 7"/>
          <p:cNvPicPr>
            <a:picLocks noChangeAspect="1"/>
          </p:cNvPicPr>
          <p:nvPr/>
        </p:nvPicPr>
        <p:blipFill>
          <a:blip r:embed="rId4"/>
          <a:stretch>
            <a:fillRect/>
          </a:stretch>
        </p:blipFill>
        <p:spPr>
          <a:xfrm>
            <a:off x="681169" y="3916136"/>
            <a:ext cx="2095784" cy="1343308"/>
          </a:xfrm>
          <a:prstGeom prst="rect">
            <a:avLst/>
          </a:prstGeom>
        </p:spPr>
      </p:pic>
      <p:sp>
        <p:nvSpPr>
          <p:cNvPr id="10" name="object 21"/>
          <p:cNvSpPr/>
          <p:nvPr/>
        </p:nvSpPr>
        <p:spPr>
          <a:xfrm>
            <a:off x="1013543" y="5259444"/>
            <a:ext cx="1431036" cy="1066800"/>
          </a:xfrm>
          <a:prstGeom prst="rect">
            <a:avLst/>
          </a:prstGeom>
          <a:blipFill>
            <a:blip r:embed="rId5"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2493134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نوع المستند مجلة في هذا المثال</a:t>
            </a:r>
            <a:endParaRPr lang="en-US" dirty="0"/>
          </a:p>
        </p:txBody>
      </p:sp>
      <p:pic>
        <p:nvPicPr>
          <p:cNvPr id="6" name="Picture Placeholder 5"/>
          <p:cNvPicPr>
            <a:picLocks noGrp="1" noChangeAspect="1"/>
          </p:cNvPicPr>
          <p:nvPr>
            <p:ph type="pic" idx="1"/>
          </p:nvPr>
        </p:nvPicPr>
        <p:blipFill>
          <a:blip r:embed="rId2"/>
          <a:srcRect t="14149" b="14149"/>
          <a:stretch>
            <a:fillRect/>
          </a:stretch>
        </p:blipFill>
        <p:spPr>
          <a:prstGeom prst="rect">
            <a:avLst/>
          </a:prstGeom>
        </p:spPr>
      </p:pic>
      <p:sp>
        <p:nvSpPr>
          <p:cNvPr id="4" name="Text Placeholder 3"/>
          <p:cNvSpPr>
            <a:spLocks noGrp="1"/>
          </p:cNvSpPr>
          <p:nvPr>
            <p:ph type="body" sz="half" idx="2"/>
          </p:nvPr>
        </p:nvSpPr>
        <p:spPr/>
        <p:txBody>
          <a:bodyPr/>
          <a:lstStyle/>
          <a:p>
            <a:pPr algn="ctr"/>
            <a:r>
              <a:rPr lang="en-US" dirty="0" smtClean="0"/>
              <a:t>(8)</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70</a:t>
            </a:fld>
            <a:endParaRPr lang="en-US" dirty="0"/>
          </a:p>
        </p:txBody>
      </p:sp>
      <p:sp>
        <p:nvSpPr>
          <p:cNvPr id="7" name="Oval 6"/>
          <p:cNvSpPr/>
          <p:nvPr/>
        </p:nvSpPr>
        <p:spPr>
          <a:xfrm>
            <a:off x="8458200" y="1223682"/>
            <a:ext cx="699247" cy="37651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6016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42875"/>
            <a:ext cx="12015788" cy="728663"/>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742950" lvl="1" indent="-285750" algn="r" defTabSz="457200" rtl="1">
              <a:spcAft>
                <a:spcPts val="1000"/>
              </a:spcAft>
              <a:buFont typeface="Wingdings" panose="05000000000000000000" pitchFamily="2" charset="2"/>
              <a:buChar char=""/>
            </a:pPr>
            <a:r>
              <a:rPr lang="ar-SA" altLang="en-US" sz="4000" b="1" kern="0" dirty="0" smtClean="0">
                <a:solidFill>
                  <a:schemeClr val="bg2"/>
                </a:solidFill>
              </a:rPr>
              <a:t>استقبال الايميل حول موضوع بحثك (انذار - </a:t>
            </a:r>
            <a:r>
              <a:rPr lang="en-US" altLang="en-US" sz="4000" b="1" kern="0" dirty="0" smtClean="0">
                <a:solidFill>
                  <a:schemeClr val="bg2"/>
                </a:solidFill>
              </a:rPr>
              <a:t>Alert</a:t>
            </a:r>
            <a:r>
              <a:rPr lang="ar-SA" altLang="en-US" sz="4000" b="1" kern="0" dirty="0" smtClean="0">
                <a:solidFill>
                  <a:schemeClr val="bg2"/>
                </a:solidFill>
              </a:rPr>
              <a:t>)</a:t>
            </a:r>
            <a:endParaRPr lang="en-US" altLang="en-US" sz="4000" b="1" kern="0" dirty="0" smtClean="0">
              <a:solidFill>
                <a:schemeClr val="bg2"/>
              </a:solidFill>
            </a:endParaRPr>
          </a:p>
        </p:txBody>
      </p:sp>
      <p:sp>
        <p:nvSpPr>
          <p:cNvPr id="3" name="Rectangle 5"/>
          <p:cNvSpPr>
            <a:spLocks noChangeArrowheads="1"/>
          </p:cNvSpPr>
          <p:nvPr/>
        </p:nvSpPr>
        <p:spPr bwMode="auto">
          <a:xfrm>
            <a:off x="357190" y="766644"/>
            <a:ext cx="1167288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rtl="1"/>
            <a:endParaRPr lang="ar-SA" altLang="ja-JP" sz="1000" dirty="0">
              <a:solidFill>
                <a:schemeClr val="bg1"/>
              </a:solidFill>
            </a:endParaRPr>
          </a:p>
          <a:p>
            <a:pPr algn="just" rtl="1">
              <a:buFontTx/>
              <a:buBlip>
                <a:blip r:embed="rId2"/>
              </a:buBlip>
            </a:pPr>
            <a:r>
              <a:rPr lang="ar-SA" altLang="en-US" sz="2200" b="1" dirty="0" smtClean="0">
                <a:solidFill>
                  <a:schemeClr val="bg1"/>
                </a:solidFill>
                <a:latin typeface="Arial" panose="020B0604020202020204" pitchFamily="34" charset="0"/>
              </a:rPr>
              <a:t>استخدم هذه الخاصية لتكون متابع للمواضيع الخاصة ببحثك</a:t>
            </a:r>
          </a:p>
          <a:p>
            <a:pPr algn="just" rtl="1">
              <a:buFontTx/>
              <a:buBlip>
                <a:blip r:embed="rId2"/>
              </a:buBlip>
            </a:pPr>
            <a:endParaRPr lang="ar-SA" altLang="en-US" sz="2200" b="1" dirty="0">
              <a:solidFill>
                <a:schemeClr val="bg1"/>
              </a:solidFill>
              <a:latin typeface="Arial" panose="020B0604020202020204" pitchFamily="34" charset="0"/>
            </a:endParaRPr>
          </a:p>
          <a:p>
            <a:pPr algn="just" rtl="1">
              <a:buFontTx/>
              <a:buBlip>
                <a:blip r:embed="rId2"/>
              </a:buBlip>
            </a:pPr>
            <a:r>
              <a:rPr lang="ar-SA" altLang="en-US" sz="2200" b="1" dirty="0" smtClean="0">
                <a:solidFill>
                  <a:schemeClr val="bg1"/>
                </a:solidFill>
                <a:latin typeface="Arial" panose="020B0604020202020204" pitchFamily="34" charset="0"/>
              </a:rPr>
              <a:t>الاعدادات التي تقوم بها هي</a:t>
            </a:r>
            <a:r>
              <a:rPr lang="en-US" altLang="en-US" sz="2200" b="1" dirty="0" smtClean="0">
                <a:solidFill>
                  <a:schemeClr val="bg1"/>
                </a:solidFill>
                <a:latin typeface="Arial" panose="020B0604020202020204" pitchFamily="34" charset="0"/>
              </a:rPr>
              <a:t>:</a:t>
            </a:r>
            <a:endParaRPr lang="en-US" altLang="en-US" sz="2200" dirty="0">
              <a:solidFill>
                <a:schemeClr val="bg1"/>
              </a:solidFill>
              <a:latin typeface="Arial" panose="020B0604020202020204" pitchFamily="34" charset="0"/>
            </a:endParaRPr>
          </a:p>
          <a:p>
            <a:pPr algn="just" rtl="1"/>
            <a:endParaRPr lang="ar-LB" altLang="en-US" sz="2200" dirty="0">
              <a:solidFill>
                <a:schemeClr val="bg1"/>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0" y="1628775"/>
            <a:ext cx="8609093" cy="5229225"/>
          </a:xfrm>
          <a:prstGeom prst="rect">
            <a:avLst/>
          </a:prstGeom>
        </p:spPr>
      </p:pic>
    </p:spTree>
    <p:extLst>
      <p:ext uri="{BB962C8B-B14F-4D97-AF65-F5344CB8AC3E}">
        <p14:creationId xmlns:p14="http://schemas.microsoft.com/office/powerpoint/2010/main" val="21072241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42875"/>
            <a:ext cx="12015788" cy="728663"/>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742950" lvl="1" indent="-285750" algn="r" defTabSz="457200" rtl="1">
              <a:spcAft>
                <a:spcPts val="1000"/>
              </a:spcAft>
              <a:buFont typeface="Wingdings" panose="05000000000000000000" pitchFamily="2" charset="2"/>
              <a:buChar char=""/>
            </a:pPr>
            <a:r>
              <a:rPr lang="ar-SA" altLang="en-US" sz="4000" b="1" kern="0" dirty="0" smtClean="0">
                <a:solidFill>
                  <a:schemeClr val="bg2"/>
                </a:solidFill>
              </a:rPr>
              <a:t>استقبال الايميل حول موضوع بحثك (انذار - </a:t>
            </a:r>
            <a:r>
              <a:rPr lang="en-US" altLang="en-US" sz="4000" b="1" kern="0" dirty="0" smtClean="0">
                <a:solidFill>
                  <a:schemeClr val="bg2"/>
                </a:solidFill>
              </a:rPr>
              <a:t>Alert</a:t>
            </a:r>
            <a:r>
              <a:rPr lang="ar-SA" altLang="en-US" sz="4000" b="1" kern="0" dirty="0" smtClean="0">
                <a:solidFill>
                  <a:schemeClr val="bg2"/>
                </a:solidFill>
              </a:rPr>
              <a:t>)</a:t>
            </a:r>
            <a:endParaRPr lang="en-US" altLang="en-US" sz="4000" b="1" kern="0" dirty="0" smtClean="0">
              <a:solidFill>
                <a:schemeClr val="bg2"/>
              </a:solidFill>
            </a:endParaRPr>
          </a:p>
        </p:txBody>
      </p:sp>
      <p:pic>
        <p:nvPicPr>
          <p:cNvPr id="7" name="Picture 6"/>
          <p:cNvPicPr>
            <a:picLocks noChangeAspect="1"/>
          </p:cNvPicPr>
          <p:nvPr/>
        </p:nvPicPr>
        <p:blipFill>
          <a:blip r:embed="rId2"/>
          <a:stretch>
            <a:fillRect/>
          </a:stretch>
        </p:blipFill>
        <p:spPr>
          <a:xfrm>
            <a:off x="342900" y="1390650"/>
            <a:ext cx="3590925" cy="5105400"/>
          </a:xfrm>
          <a:prstGeom prst="rect">
            <a:avLst/>
          </a:prstGeom>
        </p:spPr>
      </p:pic>
      <p:pic>
        <p:nvPicPr>
          <p:cNvPr id="8" name="Picture 7"/>
          <p:cNvPicPr>
            <a:picLocks noChangeAspect="1"/>
          </p:cNvPicPr>
          <p:nvPr/>
        </p:nvPicPr>
        <p:blipFill>
          <a:blip r:embed="rId3"/>
          <a:stretch>
            <a:fillRect/>
          </a:stretch>
        </p:blipFill>
        <p:spPr>
          <a:xfrm>
            <a:off x="4533899" y="2071687"/>
            <a:ext cx="6110288" cy="3686175"/>
          </a:xfrm>
          <a:prstGeom prst="rect">
            <a:avLst/>
          </a:prstGeom>
        </p:spPr>
      </p:pic>
    </p:spTree>
    <p:extLst>
      <p:ext uri="{BB962C8B-B14F-4D97-AF65-F5344CB8AC3E}">
        <p14:creationId xmlns:p14="http://schemas.microsoft.com/office/powerpoint/2010/main" val="28492288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82462" y="-464217"/>
            <a:ext cx="13011150" cy="7315200"/>
          </a:xfrm>
          <a:prstGeom prst="rect">
            <a:avLst/>
          </a:prstGeom>
        </p:spPr>
      </p:pic>
      <p:sp>
        <p:nvSpPr>
          <p:cNvPr id="8" name="Oval 7"/>
          <p:cNvSpPr/>
          <p:nvPr/>
        </p:nvSpPr>
        <p:spPr>
          <a:xfrm>
            <a:off x="4451225" y="407505"/>
            <a:ext cx="974034" cy="258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73121" y="430891"/>
            <a:ext cx="1003852" cy="258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88475" y="423876"/>
            <a:ext cx="616226" cy="2584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66930" y="2865394"/>
            <a:ext cx="2256183" cy="626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6D22F896-40B5-4ADD-8801-0D06FADFA095}" type="slidenum">
              <a:rPr lang="en-US" smtClean="0"/>
              <a:t>73</a:t>
            </a:fld>
            <a:endParaRPr lang="en-US" dirty="0"/>
          </a:p>
        </p:txBody>
      </p:sp>
    </p:spTree>
    <p:extLst>
      <p:ext uri="{BB962C8B-B14F-4D97-AF65-F5344CB8AC3E}">
        <p14:creationId xmlns:p14="http://schemas.microsoft.com/office/powerpoint/2010/main" val="10678937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
        <p:nvSpPr>
          <p:cNvPr id="5" name="Oval 4"/>
          <p:cNvSpPr/>
          <p:nvPr/>
        </p:nvSpPr>
        <p:spPr>
          <a:xfrm>
            <a:off x="1093304" y="1967948"/>
            <a:ext cx="3806687" cy="964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74</a:t>
            </a:fld>
            <a:endParaRPr lang="en-US" dirty="0"/>
          </a:p>
        </p:txBody>
      </p:sp>
    </p:spTree>
    <p:extLst>
      <p:ext uri="{BB962C8B-B14F-4D97-AF65-F5344CB8AC3E}">
        <p14:creationId xmlns:p14="http://schemas.microsoft.com/office/powerpoint/2010/main" val="32995286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44993"/>
            <a:ext cx="12192000" cy="5712506"/>
          </a:xfrm>
          <a:prstGeom prst="rect">
            <a:avLst/>
          </a:prstGeom>
        </p:spPr>
      </p:pic>
      <p:sp>
        <p:nvSpPr>
          <p:cNvPr id="5" name="Oval 4"/>
          <p:cNvSpPr/>
          <p:nvPr/>
        </p:nvSpPr>
        <p:spPr>
          <a:xfrm>
            <a:off x="8011885" y="3014063"/>
            <a:ext cx="674914" cy="23948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60915" y="435428"/>
            <a:ext cx="4593771" cy="646331"/>
          </a:xfrm>
          <a:prstGeom prst="rect">
            <a:avLst/>
          </a:prstGeom>
          <a:noFill/>
          <a:ln>
            <a:noFill/>
          </a:ln>
        </p:spPr>
        <p:txBody>
          <a:bodyPr wrap="square" rtlCol="0">
            <a:spAutoFit/>
          </a:bodyPr>
          <a:lstStyle/>
          <a:p>
            <a:r>
              <a:rPr lang="en-US" sz="3600" dirty="0" smtClean="0"/>
              <a:t>H index?</a:t>
            </a:r>
            <a:endParaRPr lang="en-US" sz="3600" dirty="0"/>
          </a:p>
        </p:txBody>
      </p:sp>
      <p:sp>
        <p:nvSpPr>
          <p:cNvPr id="7" name="Slide Number Placeholder 6"/>
          <p:cNvSpPr>
            <a:spLocks noGrp="1"/>
          </p:cNvSpPr>
          <p:nvPr>
            <p:ph type="sldNum" sz="quarter" idx="12"/>
          </p:nvPr>
        </p:nvSpPr>
        <p:spPr/>
        <p:txBody>
          <a:bodyPr/>
          <a:lstStyle/>
          <a:p>
            <a:fld id="{6D22F896-40B5-4ADD-8801-0D06FADFA095}" type="slidenum">
              <a:rPr lang="en-US" smtClean="0"/>
              <a:t>75</a:t>
            </a:fld>
            <a:endParaRPr lang="en-US" dirty="0"/>
          </a:p>
        </p:txBody>
      </p:sp>
    </p:spTree>
    <p:extLst>
      <p:ext uri="{BB962C8B-B14F-4D97-AF65-F5344CB8AC3E}">
        <p14:creationId xmlns:p14="http://schemas.microsoft.com/office/powerpoint/2010/main" val="13960093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كيف يحسب معامل الثأتيروماهي اهميته</a:t>
            </a:r>
            <a:r>
              <a:rPr lang="en-US" dirty="0" smtClean="0"/>
              <a:t/>
            </a:r>
            <a:br>
              <a:rPr lang="en-US" dirty="0" smtClean="0"/>
            </a:br>
            <a:r>
              <a:rPr lang="en-US" dirty="0" smtClean="0"/>
              <a:t>H</a:t>
            </a:r>
            <a:r>
              <a:rPr lang="ar-LY" dirty="0" smtClean="0"/>
              <a:t>-</a:t>
            </a:r>
            <a:r>
              <a:rPr lang="en-US" dirty="0" smtClean="0"/>
              <a:t>index</a:t>
            </a:r>
            <a:r>
              <a:rPr lang="ar-LY" dirty="0" smtClean="0"/>
              <a:t> </a:t>
            </a:r>
            <a:endParaRPr lang="en-US" dirty="0"/>
          </a:p>
        </p:txBody>
      </p:sp>
      <p:sp>
        <p:nvSpPr>
          <p:cNvPr id="8" name="Slide Number Placeholder 7"/>
          <p:cNvSpPr>
            <a:spLocks noGrp="1"/>
          </p:cNvSpPr>
          <p:nvPr>
            <p:ph type="sldNum" sz="quarter" idx="12"/>
          </p:nvPr>
        </p:nvSpPr>
        <p:spPr/>
        <p:txBody>
          <a:bodyPr/>
          <a:lstStyle/>
          <a:p>
            <a:fld id="{6D22F896-40B5-4ADD-8801-0D06FADFA095}" type="slidenum">
              <a:rPr lang="en-US" smtClean="0"/>
              <a:t>76</a:t>
            </a:fld>
            <a:endParaRPr lang="en-US" dirty="0"/>
          </a:p>
        </p:txBody>
      </p:sp>
      <p:sp>
        <p:nvSpPr>
          <p:cNvPr id="6" name="TextBox 5"/>
          <p:cNvSpPr txBox="1"/>
          <p:nvPr/>
        </p:nvSpPr>
        <p:spPr>
          <a:xfrm>
            <a:off x="849087" y="2329543"/>
            <a:ext cx="10733314" cy="3416320"/>
          </a:xfrm>
          <a:prstGeom prst="rect">
            <a:avLst/>
          </a:prstGeom>
          <a:noFill/>
        </p:spPr>
        <p:txBody>
          <a:bodyPr wrap="square" rtlCol="0">
            <a:spAutoFit/>
          </a:bodyPr>
          <a:lstStyle/>
          <a:p>
            <a:pPr marL="285750" indent="-285750" algn="r" rtl="1">
              <a:buFont typeface="Arial" panose="020B0604020202020204" pitchFamily="34" charset="0"/>
              <a:buChar char="•"/>
            </a:pPr>
            <a:r>
              <a:rPr lang="ar-LY" sz="3600" dirty="0" smtClean="0"/>
              <a:t>هو مقياس للانتاجية العلمية (هوية الباحث) وهو عبارة عن المضاعف المشترك الاصغر لعدد الاقتباسات.</a:t>
            </a:r>
          </a:p>
          <a:p>
            <a:pPr marL="285750" indent="-285750" algn="r" rtl="1">
              <a:buFont typeface="Arial" panose="020B0604020202020204" pitchFamily="34" charset="0"/>
              <a:buChar char="•"/>
            </a:pPr>
            <a:r>
              <a:rPr lang="ar-LY" sz="3600" dirty="0" smtClean="0"/>
              <a:t>تستخدمه عديد المؤسسات الاكاديمية في الترقيات لكوادرها او كمعيار لاختيار عناصر جديدة.</a:t>
            </a:r>
          </a:p>
          <a:p>
            <a:pPr marL="285750" indent="-285750" algn="r" rtl="1">
              <a:buFont typeface="Arial" panose="020B0604020202020204" pitchFamily="34" charset="0"/>
              <a:buChar char="•"/>
            </a:pPr>
            <a:r>
              <a:rPr lang="ar-LY" sz="3600" dirty="0" smtClean="0"/>
              <a:t>ويحسب بشكل مبسط كالتالي:</a:t>
            </a:r>
          </a:p>
          <a:p>
            <a:pPr algn="r" rtl="1"/>
            <a:r>
              <a:rPr lang="ar-LY" sz="3600" dirty="0"/>
              <a:t> </a:t>
            </a:r>
            <a:endParaRPr lang="en-US" sz="3600" dirty="0"/>
          </a:p>
        </p:txBody>
      </p:sp>
    </p:spTree>
    <p:extLst>
      <p:ext uri="{BB962C8B-B14F-4D97-AF65-F5344CB8AC3E}">
        <p14:creationId xmlns:p14="http://schemas.microsoft.com/office/powerpoint/2010/main" val="15241992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tabLst>
                <a:tab pos="4114800" algn="l"/>
              </a:tabLst>
            </a:pPr>
            <a:r>
              <a:rPr lang="ar-LY" dirty="0" smtClean="0"/>
              <a:t>حساب معامل الثأتير</a:t>
            </a:r>
            <a:br>
              <a:rPr lang="ar-LY" dirty="0" smtClean="0"/>
            </a:br>
            <a:r>
              <a:rPr lang="en-US" dirty="0" smtClean="0"/>
              <a:t>h-index</a:t>
            </a:r>
            <a:endParaRPr lang="en-US" dirty="0"/>
          </a:p>
        </p:txBody>
      </p:sp>
      <p:sp>
        <p:nvSpPr>
          <p:cNvPr id="3" name="Content Placeholder 2"/>
          <p:cNvSpPr>
            <a:spLocks noGrp="1"/>
          </p:cNvSpPr>
          <p:nvPr>
            <p:ph idx="1"/>
          </p:nvPr>
        </p:nvSpPr>
        <p:spPr>
          <a:xfrm>
            <a:off x="4916188" y="1940060"/>
            <a:ext cx="6323011" cy="3541714"/>
          </a:xfrm>
        </p:spPr>
        <p:txBody>
          <a:bodyPr>
            <a:noAutofit/>
          </a:bodyPr>
          <a:lstStyle/>
          <a:p>
            <a:pPr algn="r" rtl="1"/>
            <a:r>
              <a:rPr lang="ar-LY" sz="2400" dirty="0" smtClean="0"/>
              <a:t>رتب ورقاتك تنازليا حسب عدد الاقتباسات.</a:t>
            </a:r>
          </a:p>
          <a:p>
            <a:pPr lvl="1" algn="r" rtl="1">
              <a:buFont typeface="Wingdings" panose="05000000000000000000" pitchFamily="2" charset="2"/>
              <a:buChar char="ü"/>
            </a:pPr>
            <a:r>
              <a:rPr lang="ar-LY" sz="2000" dirty="0" smtClean="0"/>
              <a:t>الورقة الاولى (3 اقتباسات)</a:t>
            </a:r>
          </a:p>
          <a:p>
            <a:pPr lvl="1" algn="r" rtl="1">
              <a:buFont typeface="Wingdings" panose="05000000000000000000" pitchFamily="2" charset="2"/>
              <a:buChar char="ü"/>
            </a:pPr>
            <a:r>
              <a:rPr lang="ar-LY" sz="2000" dirty="0" smtClean="0"/>
              <a:t>الورقة الثانية (2 اقتباسات)</a:t>
            </a:r>
          </a:p>
          <a:p>
            <a:pPr lvl="1" algn="r" rtl="1">
              <a:buFont typeface="Wingdings" panose="05000000000000000000" pitchFamily="2" charset="2"/>
              <a:buChar char="ü"/>
            </a:pPr>
            <a:r>
              <a:rPr lang="ar-LY" sz="2000" dirty="0" smtClean="0"/>
              <a:t>الورقة الثالثة (اقتباس واحد)</a:t>
            </a:r>
          </a:p>
          <a:p>
            <a:pPr algn="r" rtl="1"/>
            <a:r>
              <a:rPr lang="ar-LY" sz="2400" dirty="0" smtClean="0"/>
              <a:t>هل لديك ورقة لها اقتباس واحد على الاقل  (نعم)</a:t>
            </a:r>
          </a:p>
          <a:p>
            <a:pPr algn="r" rtl="1"/>
            <a:r>
              <a:rPr lang="ar-LY" sz="2400" dirty="0" smtClean="0"/>
              <a:t>هل لديك ورقتين لهما اقتباسين على الاقل (نعم)</a:t>
            </a:r>
          </a:p>
          <a:p>
            <a:pPr algn="r" rtl="1"/>
            <a:r>
              <a:rPr lang="ar-LY" sz="2400" dirty="0" smtClean="0"/>
              <a:t>هل لديك ثلاث ورقات لهن ثلاث اقتباسات على الاقل </a:t>
            </a:r>
            <a:r>
              <a:rPr lang="ar-LY" sz="2400" dirty="0" smtClean="0">
                <a:solidFill>
                  <a:srgbClr val="FF0000"/>
                </a:solidFill>
              </a:rPr>
              <a:t>(لا)</a:t>
            </a:r>
          </a:p>
          <a:p>
            <a:pPr algn="r" rtl="1"/>
            <a:r>
              <a:rPr lang="ar-LY" sz="2400" dirty="0" smtClean="0"/>
              <a:t>إذا </a:t>
            </a:r>
            <a:r>
              <a:rPr lang="en-US" sz="2400" dirty="0" smtClean="0">
                <a:solidFill>
                  <a:srgbClr val="FF0000"/>
                </a:solidFill>
              </a:rPr>
              <a:t>h=2</a:t>
            </a:r>
          </a:p>
          <a:p>
            <a:pPr algn="r" rtl="1"/>
            <a:r>
              <a:rPr lang="en-US" sz="2400" dirty="0">
                <a:solidFill>
                  <a:srgbClr val="FF0000"/>
                </a:solidFill>
              </a:rPr>
              <a:t> </a:t>
            </a:r>
            <a:r>
              <a:rPr lang="ar-LY" sz="2400" dirty="0" smtClean="0">
                <a:solidFill>
                  <a:srgbClr val="FF0000"/>
                </a:solidFill>
              </a:rPr>
              <a:t>كيف يمكن زيادة </a:t>
            </a:r>
            <a:r>
              <a:rPr lang="en-US" sz="2400" dirty="0" smtClean="0">
                <a:solidFill>
                  <a:srgbClr val="FF0000"/>
                </a:solidFill>
              </a:rPr>
              <a:t>h </a:t>
            </a:r>
            <a:r>
              <a:rPr lang="ar-LY" sz="2400" dirty="0" smtClean="0">
                <a:solidFill>
                  <a:srgbClr val="FF0000"/>
                </a:solidFill>
              </a:rPr>
              <a:t> ؟</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77</a:t>
            </a:fld>
            <a:endParaRPr lang="en-US" dirty="0"/>
          </a:p>
        </p:txBody>
      </p:sp>
      <p:pic>
        <p:nvPicPr>
          <p:cNvPr id="4" name="Content Placeholder 4"/>
          <p:cNvPicPr>
            <a:picLocks noChangeAspect="1"/>
          </p:cNvPicPr>
          <p:nvPr/>
        </p:nvPicPr>
        <p:blipFill>
          <a:blip r:embed="rId2"/>
          <a:stretch>
            <a:fillRect/>
          </a:stretch>
        </p:blipFill>
        <p:spPr>
          <a:xfrm>
            <a:off x="387457" y="1761577"/>
            <a:ext cx="5242639" cy="4495508"/>
          </a:xfrm>
          <a:prstGeom prst="rect">
            <a:avLst/>
          </a:prstGeom>
        </p:spPr>
      </p:pic>
      <p:sp>
        <p:nvSpPr>
          <p:cNvPr id="7" name="Oval 6"/>
          <p:cNvSpPr/>
          <p:nvPr/>
        </p:nvSpPr>
        <p:spPr>
          <a:xfrm>
            <a:off x="3826661" y="3070085"/>
            <a:ext cx="244083" cy="69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5389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t>ResearchGate</a:t>
            </a:r>
            <a:r>
              <a:rPr lang="ar-LY" cap="none" dirty="0" smtClean="0"/>
              <a:t>شبكة اجتماعية للنشر العلمي </a:t>
            </a:r>
            <a:endParaRPr lang="en-US" cap="none" dirty="0"/>
          </a:p>
        </p:txBody>
      </p:sp>
      <p:sp>
        <p:nvSpPr>
          <p:cNvPr id="3" name="Content Placeholder 2"/>
          <p:cNvSpPr>
            <a:spLocks noGrp="1"/>
          </p:cNvSpPr>
          <p:nvPr>
            <p:ph idx="1"/>
          </p:nvPr>
        </p:nvSpPr>
        <p:spPr>
          <a:xfrm>
            <a:off x="6615953" y="2249487"/>
            <a:ext cx="5038772" cy="2601482"/>
          </a:xfrm>
        </p:spPr>
        <p:txBody>
          <a:bodyPr>
            <a:noAutofit/>
          </a:bodyPr>
          <a:lstStyle/>
          <a:p>
            <a:pPr algn="just"/>
            <a:r>
              <a:rPr lang="en-US" sz="2800" dirty="0" err="1" smtClean="0"/>
              <a:t>ResearchGate</a:t>
            </a:r>
            <a:r>
              <a:rPr lang="en-US" sz="2800" dirty="0" smtClean="0"/>
              <a:t>: </a:t>
            </a:r>
            <a:r>
              <a:rPr lang="en-US" sz="2800" dirty="0"/>
              <a:t>is a </a:t>
            </a:r>
            <a:r>
              <a:rPr lang="en-US" sz="2800" dirty="0">
                <a:hlinkClick r:id="rId2" tooltip="Social networking"/>
              </a:rPr>
              <a:t>social networking</a:t>
            </a:r>
            <a:r>
              <a:rPr lang="en-US" sz="2800" dirty="0"/>
              <a:t> site for scientists and researchers to share papers, ask and answer questions, and find collaborators.</a:t>
            </a:r>
          </a:p>
        </p:txBody>
      </p:sp>
      <p:sp>
        <p:nvSpPr>
          <p:cNvPr id="4" name="Slide Number Placeholder 3"/>
          <p:cNvSpPr>
            <a:spLocks noGrp="1"/>
          </p:cNvSpPr>
          <p:nvPr>
            <p:ph type="sldNum" sz="quarter" idx="12"/>
          </p:nvPr>
        </p:nvSpPr>
        <p:spPr/>
        <p:txBody>
          <a:bodyPr/>
          <a:lstStyle/>
          <a:p>
            <a:fld id="{6D22F896-40B5-4ADD-8801-0D06FADFA095}" type="slidenum">
              <a:rPr lang="en-US" smtClean="0"/>
              <a:t>78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16" y="1737360"/>
            <a:ext cx="5300917" cy="3919401"/>
          </a:xfrm>
          <a:prstGeom prst="rect">
            <a:avLst/>
          </a:prstGeom>
        </p:spPr>
      </p:pic>
    </p:spTree>
    <p:extLst>
      <p:ext uri="{BB962C8B-B14F-4D97-AF65-F5344CB8AC3E}">
        <p14:creationId xmlns:p14="http://schemas.microsoft.com/office/powerpoint/2010/main" val="27613940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Academia.edu</a:t>
            </a:r>
            <a:r>
              <a:rPr lang="ar-LY" dirty="0" smtClean="0"/>
              <a:t>شبكة اجتماعية  للنشر العلمي </a:t>
            </a:r>
            <a:endParaRPr lang="en-US" dirty="0"/>
          </a:p>
        </p:txBody>
      </p:sp>
      <p:sp>
        <p:nvSpPr>
          <p:cNvPr id="3" name="Content Placeholder 2"/>
          <p:cNvSpPr>
            <a:spLocks noGrp="1"/>
          </p:cNvSpPr>
          <p:nvPr>
            <p:ph idx="1"/>
          </p:nvPr>
        </p:nvSpPr>
        <p:spPr>
          <a:xfrm>
            <a:off x="4961965" y="2097088"/>
            <a:ext cx="7013293" cy="3541714"/>
          </a:xfrm>
        </p:spPr>
        <p:txBody>
          <a:bodyPr>
            <a:normAutofit/>
          </a:bodyPr>
          <a:lstStyle/>
          <a:p>
            <a:pPr algn="just"/>
            <a:r>
              <a:rPr lang="en-US" sz="2400" b="1" dirty="0"/>
              <a:t>Academia.edu</a:t>
            </a:r>
            <a:r>
              <a:rPr lang="en-US" sz="2400" dirty="0"/>
              <a:t> is a </a:t>
            </a:r>
            <a:r>
              <a:rPr lang="en-US" sz="2400" dirty="0">
                <a:hlinkClick r:id="rId2" tooltip="Social networking"/>
              </a:rPr>
              <a:t>social networking</a:t>
            </a:r>
            <a:r>
              <a:rPr lang="en-US" sz="2400" dirty="0"/>
              <a:t> website for academics. It was launched in September </a:t>
            </a:r>
            <a:r>
              <a:rPr lang="en-US" sz="2400" dirty="0" smtClean="0"/>
              <a:t>2008</a:t>
            </a:r>
            <a:r>
              <a:rPr lang="en-US" sz="2400" dirty="0"/>
              <a:t> and had over 21 million registered users as of April </a:t>
            </a:r>
            <a:r>
              <a:rPr lang="en-US" sz="2400" dirty="0" smtClean="0"/>
              <a:t>2015.</a:t>
            </a:r>
            <a:r>
              <a:rPr lang="en-US" sz="2400" dirty="0"/>
              <a:t> The platform can be used to share papers, monitor their impact, and follow the research in a particular field. Academia.edu was founded by Richard Price, who raised $600,000 from Spark Ventures, </a:t>
            </a:r>
            <a:r>
              <a:rPr lang="en-US" sz="2400" dirty="0">
                <a:hlinkClick r:id="rId3" tooltip="Brent Hoberman"/>
              </a:rPr>
              <a:t>Brent </a:t>
            </a:r>
            <a:r>
              <a:rPr lang="en-US" sz="2400" dirty="0" err="1">
                <a:hlinkClick r:id="rId3" tooltip="Brent Hoberman"/>
              </a:rPr>
              <a:t>Hoberman</a:t>
            </a:r>
            <a:r>
              <a:rPr lang="en-US" sz="2400" dirty="0"/>
              <a:t>, and </a:t>
            </a:r>
            <a:r>
              <a:rPr lang="en-US" sz="2400" dirty="0" smtClean="0"/>
              <a:t>others.</a:t>
            </a:r>
            <a:endParaRPr 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8" y="1852616"/>
            <a:ext cx="4679577" cy="3588339"/>
          </a:xfrm>
          <a:prstGeom prst="rect">
            <a:avLst/>
          </a:prstGeom>
        </p:spPr>
      </p:pic>
    </p:spTree>
    <p:extLst>
      <p:ext uri="{BB962C8B-B14F-4D97-AF65-F5344CB8AC3E}">
        <p14:creationId xmlns:p14="http://schemas.microsoft.com/office/powerpoint/2010/main" val="934111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وضع الخطوط الرئيسية للورقة</a:t>
            </a:r>
            <a:br>
              <a:rPr lang="ar-LY" dirty="0" smtClean="0"/>
            </a:br>
            <a:r>
              <a:rPr lang="en-US" b="1" dirty="0"/>
              <a:t>brainstorming</a:t>
            </a:r>
            <a:endParaRPr lang="en-US" dirty="0"/>
          </a:p>
        </p:txBody>
      </p:sp>
      <p:sp>
        <p:nvSpPr>
          <p:cNvPr id="3" name="Content Placeholder 2"/>
          <p:cNvSpPr>
            <a:spLocks noGrp="1"/>
          </p:cNvSpPr>
          <p:nvPr>
            <p:ph idx="1"/>
          </p:nvPr>
        </p:nvSpPr>
        <p:spPr>
          <a:xfrm>
            <a:off x="1630725" y="1850358"/>
            <a:ext cx="10023999" cy="4193981"/>
          </a:xfrm>
        </p:spPr>
        <p:txBody>
          <a:bodyPr>
            <a:noAutofit/>
          </a:bodyPr>
          <a:lstStyle/>
          <a:p>
            <a:pPr algn="r" rtl="1">
              <a:buFont typeface="Wingdings" panose="05000000000000000000" pitchFamily="2" charset="2"/>
              <a:buChar char="§"/>
            </a:pPr>
            <a:r>
              <a:rPr lang="ar-LY" sz="2400" b="1" dirty="0" smtClean="0"/>
              <a:t>المرحلة الاولى </a:t>
            </a:r>
            <a:r>
              <a:rPr lang="ar-LY" sz="2400" dirty="0" smtClean="0"/>
              <a:t>: اكتب جميع الافكار التي تريد تضمينها بمتن الورقة. لاتهتم بتسلسل الافكار أو منطقيتها في هذه المرحلة.</a:t>
            </a:r>
          </a:p>
          <a:p>
            <a:pPr algn="r" rtl="1">
              <a:buFont typeface="Wingdings" panose="05000000000000000000" pitchFamily="2" charset="2"/>
              <a:buChar char="§"/>
            </a:pPr>
            <a:r>
              <a:rPr lang="ar-LY" sz="2400" b="1" dirty="0" smtClean="0"/>
              <a:t>المرحلة الثانية </a:t>
            </a:r>
            <a:r>
              <a:rPr lang="ar-LY" sz="2400" dirty="0" smtClean="0"/>
              <a:t>: ربط الافكار ووضع اطار عام للورقة</a:t>
            </a:r>
          </a:p>
          <a:p>
            <a:pPr marL="914400" indent="-457200" algn="r" rtl="1">
              <a:buFont typeface="Wingdings" panose="05000000000000000000" pitchFamily="2" charset="2"/>
              <a:buChar char="Ø"/>
            </a:pPr>
            <a:r>
              <a:rPr lang="ar-LY" sz="2400" dirty="0"/>
              <a:t> </a:t>
            </a:r>
            <a:r>
              <a:rPr lang="ar-LY" sz="2400" dirty="0" smtClean="0"/>
              <a:t>ضع التسلسل المنطقي وقم باعادة النظر به عدة مرات.</a:t>
            </a:r>
          </a:p>
          <a:p>
            <a:pPr marL="914400" indent="-457200" algn="r" rtl="1">
              <a:buFont typeface="Wingdings" panose="05000000000000000000" pitchFamily="2" charset="2"/>
              <a:buChar char="Ø"/>
            </a:pPr>
            <a:r>
              <a:rPr lang="ar-LY" sz="2400" dirty="0"/>
              <a:t> </a:t>
            </a:r>
            <a:r>
              <a:rPr lang="ar-LY" sz="2400" dirty="0" smtClean="0"/>
              <a:t>تجنب الحشوا والتكرار واكتب باسلوب مبسط ومباشر</a:t>
            </a:r>
            <a:r>
              <a:rPr lang="ar-LY" sz="2400" dirty="0"/>
              <a:t>.</a:t>
            </a:r>
            <a:r>
              <a:rPr lang="ar-LY" sz="2400" dirty="0" smtClean="0"/>
              <a:t> </a:t>
            </a:r>
          </a:p>
          <a:p>
            <a:pPr algn="r" rtl="1">
              <a:buFont typeface="Wingdings" panose="05000000000000000000" pitchFamily="2" charset="2"/>
              <a:buChar char="§"/>
              <a:tabLst>
                <a:tab pos="231775" algn="l"/>
                <a:tab pos="280988" algn="l"/>
              </a:tabLst>
            </a:pPr>
            <a:r>
              <a:rPr lang="ar-LY" sz="2400" b="1" dirty="0" smtClean="0"/>
              <a:t>المرحلة الثلثة </a:t>
            </a:r>
            <a:r>
              <a:rPr lang="ar-LY" sz="2400" dirty="0" smtClean="0"/>
              <a:t>:  قم بوضع جدول المحتويات للورقة  وقارن ببعض الورقات التي لفتت انتباهك عند دراسة الاعمال السابقة (لاتهتم بالترابط اللغوي في هذه المرحلة)</a:t>
            </a:r>
          </a:p>
          <a:p>
            <a:pPr marL="515937" indent="-457200" algn="r" rtl="1">
              <a:tabLst>
                <a:tab pos="280988" algn="l"/>
                <a:tab pos="339725" algn="l"/>
              </a:tabLst>
            </a:pPr>
            <a:r>
              <a:rPr lang="ar-LY" sz="2400" dirty="0" smtClean="0"/>
              <a:t> المرحلة الرابعة استشر المشرف لضمان تسلسل الافكار وبناء هيكل عام ممتاز للورقة.</a:t>
            </a:r>
            <a:endParaRPr 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pic>
        <p:nvPicPr>
          <p:cNvPr id="5" name="Picture 4"/>
          <p:cNvPicPr>
            <a:picLocks noChangeAspect="1"/>
          </p:cNvPicPr>
          <p:nvPr/>
        </p:nvPicPr>
        <p:blipFill>
          <a:blip r:embed="rId2"/>
          <a:stretch>
            <a:fillRect/>
          </a:stretch>
        </p:blipFill>
        <p:spPr>
          <a:xfrm>
            <a:off x="400773" y="1737360"/>
            <a:ext cx="1066892" cy="1066892"/>
          </a:xfrm>
          <a:prstGeom prst="rect">
            <a:avLst/>
          </a:prstGeom>
        </p:spPr>
      </p:pic>
      <p:sp>
        <p:nvSpPr>
          <p:cNvPr id="6" name="object 16"/>
          <p:cNvSpPr/>
          <p:nvPr/>
        </p:nvSpPr>
        <p:spPr>
          <a:xfrm>
            <a:off x="237713" y="2917250"/>
            <a:ext cx="1719133" cy="1788265"/>
          </a:xfrm>
          <a:prstGeom prst="rect">
            <a:avLst/>
          </a:prstGeom>
          <a:blipFill>
            <a:blip r:embed="rId3"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35301725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نصائح  عامة قبل النشر</a:t>
            </a:r>
            <a:br>
              <a:rPr lang="ar-LY" dirty="0" smtClean="0"/>
            </a:br>
            <a:r>
              <a:rPr lang="ar-LY" dirty="0" smtClean="0">
                <a:solidFill>
                  <a:srgbClr val="FF0000"/>
                </a:solidFill>
              </a:rPr>
              <a:t>النصيحة الاولى</a:t>
            </a:r>
            <a:endParaRPr lang="en-US" dirty="0">
              <a:solidFill>
                <a:srgbClr val="FF0000"/>
              </a:solidFill>
            </a:endParaRPr>
          </a:p>
        </p:txBody>
      </p:sp>
      <p:sp>
        <p:nvSpPr>
          <p:cNvPr id="3" name="Content Placeholder 2"/>
          <p:cNvSpPr>
            <a:spLocks noGrp="1"/>
          </p:cNvSpPr>
          <p:nvPr>
            <p:ph idx="1"/>
          </p:nvPr>
        </p:nvSpPr>
        <p:spPr/>
        <p:txBody>
          <a:bodyPr>
            <a:normAutofit/>
          </a:bodyPr>
          <a:lstStyle/>
          <a:p>
            <a:pPr algn="r" rtl="1"/>
            <a:r>
              <a:rPr lang="ar-LY" sz="3200" dirty="0" smtClean="0"/>
              <a:t> اختر المجلة المتخصصة ذات معامل تأثير جيد وانتبه </a:t>
            </a:r>
            <a:r>
              <a:rPr lang="ar-LY" sz="3200" dirty="0" smtClean="0">
                <a:solidFill>
                  <a:srgbClr val="FF0000"/>
                </a:solidFill>
              </a:rPr>
              <a:t>لتوقيت الرد والنشر بعد التسليم</a:t>
            </a:r>
          </a:p>
          <a:p>
            <a:pPr algn="r" rtl="1"/>
            <a:r>
              <a:rPr lang="ar-LY" sz="3200" dirty="0" smtClean="0"/>
              <a:t> لاتعطي لمحرر المجلة أو المؤتمر مبررا  سهلا  لرفض ورقتك من البداية </a:t>
            </a:r>
            <a:r>
              <a:rPr lang="en-US" sz="3200" dirty="0" smtClean="0">
                <a:solidFill>
                  <a:srgbClr val="FF0000"/>
                </a:solidFill>
              </a:rPr>
              <a:t>Desk rejection</a:t>
            </a:r>
            <a:endParaRPr lang="ar-LY" sz="3200" dirty="0" smtClean="0">
              <a:solidFill>
                <a:srgbClr val="FF0000"/>
              </a:solidFill>
            </a:endParaRPr>
          </a:p>
          <a:p>
            <a:pPr lvl="1" algn="r" rtl="1">
              <a:buFont typeface="Wingdings" panose="05000000000000000000" pitchFamily="2" charset="2"/>
              <a:buChar char="Ø"/>
            </a:pPr>
            <a:r>
              <a:rPr lang="ar-LY" sz="2800" dirty="0" smtClean="0"/>
              <a:t>البحث لايتمشى مع اهتمامات المجلة.</a:t>
            </a:r>
          </a:p>
          <a:p>
            <a:pPr lvl="1" algn="r" rtl="1">
              <a:buFont typeface="Wingdings" panose="05000000000000000000" pitchFamily="2" charset="2"/>
              <a:buChar char="Ø"/>
            </a:pPr>
            <a:r>
              <a:rPr lang="ar-LY" sz="2800" dirty="0"/>
              <a:t> </a:t>
            </a:r>
            <a:r>
              <a:rPr lang="ar-LY" sz="2800" dirty="0" smtClean="0"/>
              <a:t>لايثري العلم  وبالتالي لايرفع من تصنيف المجلة.</a:t>
            </a:r>
          </a:p>
          <a:p>
            <a:pPr lvl="1" algn="r" rtl="1">
              <a:buFont typeface="Wingdings" panose="05000000000000000000" pitchFamily="2" charset="2"/>
              <a:buChar char="Ø"/>
            </a:pPr>
            <a:r>
              <a:rPr lang="ar-LY" sz="2800" dirty="0" smtClean="0"/>
              <a:t>الكتابة ركيكة </a:t>
            </a:r>
          </a:p>
          <a:p>
            <a:pPr lvl="1" algn="r" rtl="1">
              <a:buFont typeface="Wingdings" panose="05000000000000000000" pitchFamily="2" charset="2"/>
              <a:buChar char="Ø"/>
            </a:pPr>
            <a:r>
              <a:rPr lang="ar-LY" sz="2800" dirty="0" smtClean="0"/>
              <a:t>ضعف في آلية البحث وتضاربها أو تحليل البيانات خاطئ</a:t>
            </a:r>
            <a:r>
              <a:rPr lang="en-US" sz="2800" dirty="0" smtClean="0"/>
              <a:t>  </a:t>
            </a:r>
            <a:r>
              <a:rPr lang="ar-LY" sz="2800" dirty="0" smtClean="0"/>
              <a:t> مما يشكك في النتائج</a:t>
            </a:r>
          </a:p>
          <a:p>
            <a:pPr lvl="1" algn="r" rtl="1">
              <a:buFont typeface="Wingdings" panose="05000000000000000000" pitchFamily="2" charset="2"/>
              <a:buChar char="Ø"/>
            </a:pP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80</a:t>
            </a:fld>
            <a:endParaRPr lang="en-US" dirty="0"/>
          </a:p>
        </p:txBody>
      </p:sp>
    </p:spTree>
    <p:extLst>
      <p:ext uri="{BB962C8B-B14F-4D97-AF65-F5344CB8AC3E}">
        <p14:creationId xmlns:p14="http://schemas.microsoft.com/office/powerpoint/2010/main" val="633063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النصيحة الثانية</a:t>
            </a:r>
            <a:br>
              <a:rPr lang="ar-LY" dirty="0" smtClean="0"/>
            </a:br>
            <a:r>
              <a:rPr lang="ar-LY" dirty="0" smtClean="0">
                <a:solidFill>
                  <a:srgbClr val="FF0000"/>
                </a:solidFill>
              </a:rPr>
              <a:t>مايطلبه المحرر والمحكمون</a:t>
            </a:r>
            <a:endParaRPr lang="en-US" dirty="0">
              <a:solidFill>
                <a:srgbClr val="FF0000"/>
              </a:solidFill>
            </a:endParaRPr>
          </a:p>
        </p:txBody>
      </p:sp>
      <p:sp>
        <p:nvSpPr>
          <p:cNvPr id="3" name="Content Placeholder 2"/>
          <p:cNvSpPr>
            <a:spLocks noGrp="1"/>
          </p:cNvSpPr>
          <p:nvPr>
            <p:ph idx="1"/>
          </p:nvPr>
        </p:nvSpPr>
        <p:spPr/>
        <p:txBody>
          <a:bodyPr>
            <a:noAutofit/>
          </a:bodyPr>
          <a:lstStyle/>
          <a:p>
            <a:pPr algn="r" rtl="1">
              <a:buFont typeface="Wingdings" panose="05000000000000000000" pitchFamily="2" charset="2"/>
              <a:buChar char="§"/>
            </a:pPr>
            <a:r>
              <a:rPr lang="ar-LY" sz="2800" dirty="0" smtClean="0"/>
              <a:t> الالتزام بشروط اعداد الورقة وتنسيقها وفقا لذلك </a:t>
            </a:r>
          </a:p>
          <a:p>
            <a:pPr algn="r" rtl="1">
              <a:buFont typeface="Wingdings" panose="05000000000000000000" pitchFamily="2" charset="2"/>
              <a:buChar char="§"/>
            </a:pPr>
            <a:r>
              <a:rPr lang="ar-LY" sz="2800" dirty="0" smtClean="0"/>
              <a:t>العنوان مميز وليس طويلا وليس به اخطاء لغويه</a:t>
            </a:r>
          </a:p>
          <a:p>
            <a:pPr algn="r" rtl="1">
              <a:buFont typeface="Wingdings" panose="05000000000000000000" pitchFamily="2" charset="2"/>
              <a:buChar char="§"/>
            </a:pPr>
            <a:r>
              <a:rPr lang="ar-LY" sz="2800" dirty="0" smtClean="0"/>
              <a:t>الملخص وفق الشروط وبالصفحة الاولى </a:t>
            </a:r>
            <a:r>
              <a:rPr lang="ar-LY" sz="2800" dirty="0"/>
              <a:t>وليس به </a:t>
            </a:r>
            <a:r>
              <a:rPr lang="ar-LY" sz="2800" dirty="0" smtClean="0"/>
              <a:t>خطأ لغوي</a:t>
            </a:r>
          </a:p>
          <a:p>
            <a:pPr algn="r" rtl="1">
              <a:buFont typeface="Wingdings" panose="05000000000000000000" pitchFamily="2" charset="2"/>
              <a:buChar char="§"/>
            </a:pPr>
            <a:r>
              <a:rPr lang="ar-LY" sz="2800" dirty="0" smtClean="0"/>
              <a:t>اكتب كلمات مفتاحية لها علاقة بالموضوع </a:t>
            </a:r>
          </a:p>
          <a:p>
            <a:pPr algn="r" rtl="1">
              <a:buFont typeface="Wingdings" panose="05000000000000000000" pitchFamily="2" charset="2"/>
              <a:buChar char="§"/>
            </a:pPr>
            <a:r>
              <a:rPr lang="ar-LY" sz="2800" dirty="0" smtClean="0"/>
              <a:t>الهوامش توضع مثلا في الصفحة الاخيرة ( الكثير يخطئ ويضعها في الصفحة الاولى).</a:t>
            </a:r>
          </a:p>
          <a:p>
            <a:pPr algn="r" rtl="1">
              <a:buFont typeface="Wingdings" panose="05000000000000000000" pitchFamily="2" charset="2"/>
              <a:buChar char="§"/>
            </a:pPr>
            <a:r>
              <a:rPr lang="ar-LY" sz="2800" dirty="0" smtClean="0"/>
              <a:t>حسن من الكتابة ولابأس من ارسالها لمحرر لغوي أو استخدام بعض </a:t>
            </a:r>
            <a:r>
              <a:rPr lang="ar-LY" sz="2800" dirty="0" smtClean="0">
                <a:solidFill>
                  <a:srgbClr val="FF0000"/>
                </a:solidFill>
              </a:rPr>
              <a:t>البرمجيات الخاصة</a:t>
            </a:r>
            <a:r>
              <a:rPr lang="ar-LY" sz="2800" dirty="0" smtClean="0"/>
              <a:t>.</a:t>
            </a:r>
          </a:p>
          <a:p>
            <a:pPr algn="r" rtl="1">
              <a:buFont typeface="Wingdings" panose="05000000000000000000" pitchFamily="2" charset="2"/>
              <a:buChar char="§"/>
            </a:pPr>
            <a:r>
              <a:rPr lang="ar-LY" sz="2800" dirty="0" smtClean="0"/>
              <a:t>اكتب مراجعك كاملة وبشكل صحيح وفق متطلبات المجلة</a:t>
            </a:r>
          </a:p>
          <a:p>
            <a:pPr algn="r" rtl="1">
              <a:buFont typeface="Wingdings" panose="05000000000000000000" pitchFamily="2" charset="2"/>
              <a:buChar char="§"/>
            </a:pPr>
            <a:r>
              <a:rPr lang="ar-LY" sz="2800" dirty="0" smtClean="0"/>
              <a:t>وجه الشكر لمن ساعدك في العمل</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81</a:t>
            </a:fld>
            <a:endParaRPr lang="en-US" dirty="0"/>
          </a:p>
        </p:txBody>
      </p:sp>
    </p:spTree>
    <p:extLst>
      <p:ext uri="{BB962C8B-B14F-4D97-AF65-F5344CB8AC3E}">
        <p14:creationId xmlns:p14="http://schemas.microsoft.com/office/powerpoint/2010/main" val="14029712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82</a:t>
            </a:fld>
            <a:endParaRPr lang="en-US" dirty="0"/>
          </a:p>
        </p:txBody>
      </p:sp>
      <p:pic>
        <p:nvPicPr>
          <p:cNvPr id="5" name="Picture 4"/>
          <p:cNvPicPr>
            <a:picLocks noChangeAspect="1"/>
          </p:cNvPicPr>
          <p:nvPr/>
        </p:nvPicPr>
        <p:blipFill>
          <a:blip r:embed="rId2"/>
          <a:stretch>
            <a:fillRect/>
          </a:stretch>
        </p:blipFill>
        <p:spPr>
          <a:xfrm>
            <a:off x="-6443" y="121025"/>
            <a:ext cx="12198443" cy="6736976"/>
          </a:xfrm>
          <a:prstGeom prst="rect">
            <a:avLst/>
          </a:prstGeom>
        </p:spPr>
      </p:pic>
    </p:spTree>
    <p:extLst>
      <p:ext uri="{BB962C8B-B14F-4D97-AF65-F5344CB8AC3E}">
        <p14:creationId xmlns:p14="http://schemas.microsoft.com/office/powerpoint/2010/main" val="6511172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83</a:t>
            </a:fld>
            <a:endParaRPr lang="en-US" dirty="0"/>
          </a:p>
        </p:txBody>
      </p:sp>
      <p:pic>
        <p:nvPicPr>
          <p:cNvPr id="5" name="Picture 4"/>
          <p:cNvPicPr>
            <a:picLocks noChangeAspect="1"/>
          </p:cNvPicPr>
          <p:nvPr/>
        </p:nvPicPr>
        <p:blipFill>
          <a:blip r:embed="rId2"/>
          <a:stretch>
            <a:fillRect/>
          </a:stretch>
        </p:blipFill>
        <p:spPr>
          <a:xfrm>
            <a:off x="0" y="111029"/>
            <a:ext cx="12199844" cy="6740776"/>
          </a:xfrm>
          <a:prstGeom prst="rect">
            <a:avLst/>
          </a:prstGeom>
        </p:spPr>
      </p:pic>
    </p:spTree>
    <p:extLst>
      <p:ext uri="{BB962C8B-B14F-4D97-AF65-F5344CB8AC3E}">
        <p14:creationId xmlns:p14="http://schemas.microsoft.com/office/powerpoint/2010/main" val="36406302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84</a:t>
            </a:fld>
            <a:endParaRPr lang="en-US" dirty="0"/>
          </a:p>
        </p:txBody>
      </p:sp>
      <p:pic>
        <p:nvPicPr>
          <p:cNvPr id="5" name="Picture 4"/>
          <p:cNvPicPr>
            <a:picLocks noChangeAspect="1"/>
          </p:cNvPicPr>
          <p:nvPr/>
        </p:nvPicPr>
        <p:blipFill>
          <a:blip r:embed="rId2"/>
          <a:stretch>
            <a:fillRect/>
          </a:stretch>
        </p:blipFill>
        <p:spPr>
          <a:xfrm>
            <a:off x="0" y="286603"/>
            <a:ext cx="12192000" cy="6804213"/>
          </a:xfrm>
          <a:prstGeom prst="rect">
            <a:avLst/>
          </a:prstGeom>
        </p:spPr>
      </p:pic>
    </p:spTree>
    <p:extLst>
      <p:ext uri="{BB962C8B-B14F-4D97-AF65-F5344CB8AC3E}">
        <p14:creationId xmlns:p14="http://schemas.microsoft.com/office/powerpoint/2010/main" val="36770301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85</a:t>
            </a:fld>
            <a:endParaRPr lang="en-US" dirty="0"/>
          </a:p>
        </p:txBody>
      </p:sp>
      <p:pic>
        <p:nvPicPr>
          <p:cNvPr id="5" name="Picture 4"/>
          <p:cNvPicPr>
            <a:picLocks noChangeAspect="1"/>
          </p:cNvPicPr>
          <p:nvPr/>
        </p:nvPicPr>
        <p:blipFill>
          <a:blip r:embed="rId2"/>
          <a:stretch>
            <a:fillRect/>
          </a:stretch>
        </p:blipFill>
        <p:spPr>
          <a:xfrm>
            <a:off x="19050" y="107575"/>
            <a:ext cx="12172950" cy="6730781"/>
          </a:xfrm>
          <a:prstGeom prst="rect">
            <a:avLst/>
          </a:prstGeom>
        </p:spPr>
      </p:pic>
    </p:spTree>
    <p:extLst>
      <p:ext uri="{BB962C8B-B14F-4D97-AF65-F5344CB8AC3E}">
        <p14:creationId xmlns:p14="http://schemas.microsoft.com/office/powerpoint/2010/main" val="1820947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86</a:t>
            </a:fld>
            <a:endParaRPr lang="en-US" dirty="0"/>
          </a:p>
        </p:txBody>
      </p:sp>
      <p:pic>
        <p:nvPicPr>
          <p:cNvPr id="5" name="Picture 4"/>
          <p:cNvPicPr>
            <a:picLocks noChangeAspect="1"/>
          </p:cNvPicPr>
          <p:nvPr/>
        </p:nvPicPr>
        <p:blipFill>
          <a:blip r:embed="rId2"/>
          <a:stretch>
            <a:fillRect/>
          </a:stretch>
        </p:blipFill>
        <p:spPr>
          <a:xfrm>
            <a:off x="0" y="0"/>
            <a:ext cx="12393707" cy="7073152"/>
          </a:xfrm>
          <a:prstGeom prst="rect">
            <a:avLst/>
          </a:prstGeom>
        </p:spPr>
      </p:pic>
    </p:spTree>
    <p:extLst>
      <p:ext uri="{BB962C8B-B14F-4D97-AF65-F5344CB8AC3E}">
        <p14:creationId xmlns:p14="http://schemas.microsoft.com/office/powerpoint/2010/main" val="1868321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 التسليم</a:t>
            </a:r>
            <a:r>
              <a:rPr lang="en-US" dirty="0" smtClean="0"/>
              <a:t>Submission</a:t>
            </a:r>
            <a:endParaRPr lang="en-US" dirty="0"/>
          </a:p>
        </p:txBody>
      </p:sp>
      <p:pic>
        <p:nvPicPr>
          <p:cNvPr id="4" name="Content Placeholder 3"/>
          <p:cNvPicPr>
            <a:picLocks noGrp="1" noChangeAspect="1"/>
          </p:cNvPicPr>
          <p:nvPr>
            <p:ph idx="1"/>
          </p:nvPr>
        </p:nvPicPr>
        <p:blipFill>
          <a:blip r:embed="rId2"/>
          <a:stretch>
            <a:fillRect/>
          </a:stretch>
        </p:blipFill>
        <p:spPr>
          <a:xfrm>
            <a:off x="434763" y="1950790"/>
            <a:ext cx="5237616" cy="4151312"/>
          </a:xfrm>
          <a:prstGeom prst="rect">
            <a:avLst/>
          </a:prstGeom>
        </p:spPr>
      </p:pic>
      <p:sp>
        <p:nvSpPr>
          <p:cNvPr id="6" name="Slide Number Placeholder 5"/>
          <p:cNvSpPr>
            <a:spLocks noGrp="1"/>
          </p:cNvSpPr>
          <p:nvPr>
            <p:ph type="sldNum" sz="quarter" idx="12"/>
          </p:nvPr>
        </p:nvSpPr>
        <p:spPr/>
        <p:txBody>
          <a:bodyPr/>
          <a:lstStyle/>
          <a:p>
            <a:fld id="{6D22F896-40B5-4ADD-8801-0D06FADFA095}" type="slidenum">
              <a:rPr lang="en-US" smtClean="0"/>
              <a:t>87</a:t>
            </a:fld>
            <a:endParaRPr lang="en-US" dirty="0"/>
          </a:p>
        </p:txBody>
      </p:sp>
      <p:sp>
        <p:nvSpPr>
          <p:cNvPr id="5" name="TextBox 4"/>
          <p:cNvSpPr txBox="1"/>
          <p:nvPr/>
        </p:nvSpPr>
        <p:spPr>
          <a:xfrm>
            <a:off x="5672379" y="2481943"/>
            <a:ext cx="6345451" cy="3693319"/>
          </a:xfrm>
          <a:prstGeom prst="rect">
            <a:avLst/>
          </a:prstGeom>
          <a:noFill/>
        </p:spPr>
        <p:txBody>
          <a:bodyPr wrap="square" rtlCol="0">
            <a:spAutoFit/>
          </a:bodyPr>
          <a:lstStyle/>
          <a:p>
            <a:pPr algn="r" rtl="1">
              <a:lnSpc>
                <a:spcPct val="200000"/>
              </a:lnSpc>
            </a:pPr>
            <a:r>
              <a:rPr lang="ar-LY" sz="2600" dirty="0" smtClean="0"/>
              <a:t> هناك نوعان من التسليم :</a:t>
            </a:r>
          </a:p>
          <a:p>
            <a:pPr marL="285750" indent="-285750" algn="r" rtl="1">
              <a:lnSpc>
                <a:spcPct val="200000"/>
              </a:lnSpc>
              <a:buFont typeface="Arial" panose="020B0604020202020204" pitchFamily="34" charset="0"/>
              <a:buChar char="•"/>
            </a:pPr>
            <a:r>
              <a:rPr lang="ar-LY" sz="2600" dirty="0" smtClean="0"/>
              <a:t>تسليم الكتروني عبر موقع المجلة أو بالبريد الالكتروني كما بالشكل الموضح</a:t>
            </a:r>
          </a:p>
          <a:p>
            <a:pPr algn="r" rtl="1">
              <a:lnSpc>
                <a:spcPct val="200000"/>
              </a:lnSpc>
            </a:pPr>
            <a:endParaRPr lang="ar-LY" sz="2400" dirty="0" smtClean="0"/>
          </a:p>
          <a:p>
            <a:pPr marL="285750" indent="-285750" algn="r" rtl="1">
              <a:buFont typeface="Arial" panose="020B0604020202020204" pitchFamily="34" charset="0"/>
              <a:buChar char="•"/>
            </a:pPr>
            <a:r>
              <a:rPr lang="ar-LY" sz="2600" dirty="0" smtClean="0"/>
              <a:t>تسليم بالبريد العادي</a:t>
            </a:r>
            <a:endParaRPr lang="en-US" sz="2600" dirty="0"/>
          </a:p>
        </p:txBody>
      </p:sp>
      <p:pic>
        <p:nvPicPr>
          <p:cNvPr id="3" name="Picture 2"/>
          <p:cNvPicPr>
            <a:picLocks noChangeAspect="1"/>
          </p:cNvPicPr>
          <p:nvPr/>
        </p:nvPicPr>
        <p:blipFill>
          <a:blip r:embed="rId3"/>
          <a:stretch>
            <a:fillRect/>
          </a:stretch>
        </p:blipFill>
        <p:spPr>
          <a:xfrm>
            <a:off x="7958060" y="3955338"/>
            <a:ext cx="591363" cy="1188823"/>
          </a:xfrm>
          <a:prstGeom prst="rect">
            <a:avLst/>
          </a:prstGeom>
        </p:spPr>
      </p:pic>
      <p:sp>
        <p:nvSpPr>
          <p:cNvPr id="7" name="Oval 6"/>
          <p:cNvSpPr/>
          <p:nvPr/>
        </p:nvSpPr>
        <p:spPr>
          <a:xfrm>
            <a:off x="2415654" y="2224585"/>
            <a:ext cx="327546" cy="36849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2395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88</a:t>
            </a:fld>
            <a:endParaRPr lang="en-US" dirty="0"/>
          </a:p>
        </p:txBody>
      </p:sp>
      <p:pic>
        <p:nvPicPr>
          <p:cNvPr id="5" name="Picture 4"/>
          <p:cNvPicPr>
            <a:picLocks noChangeAspect="1"/>
          </p:cNvPicPr>
          <p:nvPr/>
        </p:nvPicPr>
        <p:blipFill>
          <a:blip r:embed="rId2"/>
          <a:stretch>
            <a:fillRect/>
          </a:stretch>
        </p:blipFill>
        <p:spPr>
          <a:xfrm>
            <a:off x="-45945" y="94703"/>
            <a:ext cx="12211050" cy="6743654"/>
          </a:xfrm>
          <a:prstGeom prst="rect">
            <a:avLst/>
          </a:prstGeom>
        </p:spPr>
      </p:pic>
      <p:sp>
        <p:nvSpPr>
          <p:cNvPr id="6" name="TextBox 5"/>
          <p:cNvSpPr txBox="1"/>
          <p:nvPr/>
        </p:nvSpPr>
        <p:spPr>
          <a:xfrm>
            <a:off x="153697" y="1002749"/>
            <a:ext cx="1887166" cy="461665"/>
          </a:xfrm>
          <a:prstGeom prst="rect">
            <a:avLst/>
          </a:prstGeom>
          <a:noFill/>
        </p:spPr>
        <p:txBody>
          <a:bodyPr wrap="square" rtlCol="0">
            <a:spAutoFit/>
          </a:bodyPr>
          <a:lstStyle/>
          <a:p>
            <a:pPr algn="ctr"/>
            <a:r>
              <a:rPr lang="ar-LY" sz="2400" b="1" dirty="0" smtClean="0">
                <a:solidFill>
                  <a:srgbClr val="FF0000"/>
                </a:solidFill>
              </a:rPr>
              <a:t>رسالة احالة</a:t>
            </a:r>
            <a:endParaRPr lang="en-US" sz="2400" b="1" dirty="0">
              <a:solidFill>
                <a:srgbClr val="FF0000"/>
              </a:solidFill>
            </a:endParaRPr>
          </a:p>
        </p:txBody>
      </p:sp>
      <p:sp>
        <p:nvSpPr>
          <p:cNvPr id="7" name="Right Arrow 6"/>
          <p:cNvSpPr/>
          <p:nvPr/>
        </p:nvSpPr>
        <p:spPr>
          <a:xfrm>
            <a:off x="1863987" y="1141195"/>
            <a:ext cx="551329" cy="184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43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89</a:t>
            </a:fld>
            <a:endParaRPr lang="en-US" dirty="0"/>
          </a:p>
        </p:txBody>
      </p:sp>
      <p:sp>
        <p:nvSpPr>
          <p:cNvPr id="4" name="Rounded Rectangle 3"/>
          <p:cNvSpPr/>
          <p:nvPr/>
        </p:nvSpPr>
        <p:spPr>
          <a:xfrm>
            <a:off x="8848578" y="1814732"/>
            <a:ext cx="2082019" cy="1406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Y" sz="2400" dirty="0" smtClean="0"/>
              <a:t>كيفية التسجيل الكترونيا بالمنظومة</a:t>
            </a:r>
            <a:endParaRPr lang="en-US" sz="2400" dirty="0"/>
          </a:p>
        </p:txBody>
      </p:sp>
      <p:sp>
        <p:nvSpPr>
          <p:cNvPr id="5" name="Down Arrow 4"/>
          <p:cNvSpPr/>
          <p:nvPr/>
        </p:nvSpPr>
        <p:spPr>
          <a:xfrm rot="5400000">
            <a:off x="7737231" y="2321169"/>
            <a:ext cx="1111347" cy="562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411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ar-LY" dirty="0" smtClean="0"/>
              <a:t>انواع الورقات العلمية القابلة للنشر</a:t>
            </a:r>
            <a:br>
              <a:rPr lang="ar-LY" dirty="0" smtClean="0"/>
            </a:br>
            <a:r>
              <a:rPr lang="en-US" b="1" dirty="0"/>
              <a:t>Types of Articles You can Propose and </a:t>
            </a:r>
            <a:r>
              <a:rPr lang="en-US" b="1" dirty="0" smtClean="0"/>
              <a:t>Publish</a:t>
            </a:r>
            <a:endParaRPr lang="en-US" dirty="0"/>
          </a:p>
        </p:txBody>
      </p:sp>
      <p:sp>
        <p:nvSpPr>
          <p:cNvPr id="3" name="Content Placeholder 2"/>
          <p:cNvSpPr>
            <a:spLocks noGrp="1"/>
          </p:cNvSpPr>
          <p:nvPr>
            <p:ph idx="1"/>
          </p:nvPr>
        </p:nvSpPr>
        <p:spPr>
          <a:xfrm>
            <a:off x="835248" y="2140147"/>
            <a:ext cx="10582463" cy="3916851"/>
          </a:xfrm>
        </p:spPr>
        <p:txBody>
          <a:bodyPr>
            <a:noAutofit/>
          </a:bodyPr>
          <a:lstStyle/>
          <a:p>
            <a:pPr algn="r" rtl="1">
              <a:buFont typeface="Wingdings" panose="05000000000000000000" pitchFamily="2" charset="2"/>
              <a:buChar char="§"/>
            </a:pPr>
            <a:r>
              <a:rPr lang="en-US" sz="2800" b="1" dirty="0"/>
              <a:t>Literature </a:t>
            </a:r>
            <a:r>
              <a:rPr lang="en-US" sz="2800" b="1" dirty="0" smtClean="0"/>
              <a:t>review</a:t>
            </a:r>
            <a:r>
              <a:rPr lang="ar-LY" sz="2800" b="1" dirty="0" smtClean="0"/>
              <a:t> الدراسات السابقة</a:t>
            </a:r>
          </a:p>
          <a:p>
            <a:pPr marL="0" indent="0" algn="r" rtl="1">
              <a:buNone/>
            </a:pPr>
            <a:r>
              <a:rPr lang="ar-LY" sz="2800" dirty="0" smtClean="0"/>
              <a:t>هذا النوع من الورقات مفيد </a:t>
            </a:r>
            <a:r>
              <a:rPr lang="ar-LY" sz="2800" dirty="0" smtClean="0">
                <a:solidFill>
                  <a:srgbClr val="FF0000"/>
                </a:solidFill>
              </a:rPr>
              <a:t>للباحثين </a:t>
            </a:r>
            <a:r>
              <a:rPr lang="ar-LY" sz="2800" dirty="0">
                <a:solidFill>
                  <a:srgbClr val="FF0000"/>
                </a:solidFill>
              </a:rPr>
              <a:t>الجدد</a:t>
            </a:r>
            <a:r>
              <a:rPr lang="ar-LY" sz="2800" dirty="0"/>
              <a:t>. </a:t>
            </a:r>
            <a:r>
              <a:rPr lang="ar-LY" sz="2800" dirty="0" smtClean="0"/>
              <a:t> وهو وسيلة </a:t>
            </a:r>
            <a:r>
              <a:rPr lang="ar-LY" sz="2800" dirty="0"/>
              <a:t>فعالة لدخول مجال النشر العلمي </a:t>
            </a:r>
            <a:r>
              <a:rPr lang="ar-LY" sz="2800" dirty="0" smtClean="0"/>
              <a:t>وهو ليس مجرد سرد للماضي بقدر مايعطي اضاءات للتطوير والعمل المستقبلي. وهي نوعين  </a:t>
            </a:r>
            <a:r>
              <a:rPr lang="ar-LY" sz="2800" dirty="0" smtClean="0">
                <a:solidFill>
                  <a:srgbClr val="FF0000"/>
                </a:solidFill>
              </a:rPr>
              <a:t>( </a:t>
            </a:r>
            <a:r>
              <a:rPr lang="ar-LY" sz="2800" dirty="0" smtClean="0">
                <a:solidFill>
                  <a:srgbClr val="FF0000"/>
                </a:solidFill>
                <a:hlinkClick r:id="rId2" action="ppaction://hlinkfile"/>
              </a:rPr>
              <a:t>سردية</a:t>
            </a:r>
            <a:r>
              <a:rPr lang="ar-LY" sz="2800" dirty="0" smtClean="0">
                <a:solidFill>
                  <a:srgbClr val="FF0000"/>
                </a:solidFill>
              </a:rPr>
              <a:t>) </a:t>
            </a:r>
            <a:r>
              <a:rPr lang="ar-LY" sz="2800" dirty="0" smtClean="0">
                <a:solidFill>
                  <a:srgbClr val="FF0000"/>
                </a:solidFill>
                <a:hlinkClick r:id="rId3" action="ppaction://hlinkfile"/>
              </a:rPr>
              <a:t>و (احصائية</a:t>
            </a:r>
            <a:r>
              <a:rPr lang="ar-LY" sz="2800" dirty="0" smtClean="0">
                <a:solidFill>
                  <a:srgbClr val="FF0000"/>
                </a:solidFill>
              </a:rPr>
              <a:t>).</a:t>
            </a:r>
          </a:p>
          <a:p>
            <a:pPr algn="r" rtl="1">
              <a:buFont typeface="Wingdings" panose="05000000000000000000" pitchFamily="2" charset="2"/>
              <a:buChar char="§"/>
            </a:pPr>
            <a:r>
              <a:rPr lang="en-US" sz="2800" b="1" dirty="0" smtClean="0"/>
              <a:t>Empirical/</a:t>
            </a:r>
            <a:r>
              <a:rPr lang="en-US" sz="2800" b="1" dirty="0"/>
              <a:t> Experimental </a:t>
            </a:r>
            <a:r>
              <a:rPr lang="en-US" sz="2800" b="1" dirty="0" smtClean="0"/>
              <a:t> study</a:t>
            </a:r>
            <a:r>
              <a:rPr lang="ar-LY" sz="2800" b="1" dirty="0" smtClean="0"/>
              <a:t> الدراسة التجريبية</a:t>
            </a:r>
          </a:p>
          <a:p>
            <a:pPr algn="r" rtl="1"/>
            <a:r>
              <a:rPr lang="ar-LY" sz="2800" dirty="0" smtClean="0"/>
              <a:t>هذا النوع شائع في التخصصات الاجتماعية والتطبيقية</a:t>
            </a:r>
          </a:p>
          <a:p>
            <a:pPr marL="0" indent="0" algn="r" rtl="1">
              <a:buNone/>
            </a:pPr>
            <a:r>
              <a:rPr lang="en-US" sz="2800" dirty="0"/>
              <a:t>a review of literature, methodology, statistical analysis, findings and discussion</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3812331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90</a:t>
            </a:fld>
            <a:endParaRPr lang="en-US" dirty="0"/>
          </a:p>
        </p:txBody>
      </p:sp>
      <p:pic>
        <p:nvPicPr>
          <p:cNvPr id="3" name="Picture 2"/>
          <p:cNvPicPr>
            <a:picLocks noChangeAspect="1"/>
          </p:cNvPicPr>
          <p:nvPr/>
        </p:nvPicPr>
        <p:blipFill>
          <a:blip r:embed="rId2"/>
          <a:stretch>
            <a:fillRect/>
          </a:stretch>
        </p:blipFill>
        <p:spPr>
          <a:xfrm>
            <a:off x="-66675" y="53788"/>
            <a:ext cx="12258675" cy="6783514"/>
          </a:xfrm>
          <a:prstGeom prst="rect">
            <a:avLst/>
          </a:prstGeom>
        </p:spPr>
      </p:pic>
    </p:spTree>
    <p:extLst>
      <p:ext uri="{BB962C8B-B14F-4D97-AF65-F5344CB8AC3E}">
        <p14:creationId xmlns:p14="http://schemas.microsoft.com/office/powerpoint/2010/main" val="6122142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LY" dirty="0" smtClean="0"/>
              <a:t>التعامل الامثل مع قرارات  المحكمين</a:t>
            </a:r>
            <a:endParaRPr lang="en-US"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
            </a:pPr>
            <a:r>
              <a:rPr lang="ar-LY" sz="3600" dirty="0" smtClean="0"/>
              <a:t>قرارات القبول بدون تعديلات</a:t>
            </a:r>
          </a:p>
          <a:p>
            <a:pPr algn="r" rtl="1">
              <a:buFont typeface="Wingdings" panose="05000000000000000000" pitchFamily="2" charset="2"/>
              <a:buChar char="§"/>
            </a:pPr>
            <a:r>
              <a:rPr lang="ar-LY" sz="3600" dirty="0" smtClean="0"/>
              <a:t>القبول المشروط</a:t>
            </a:r>
          </a:p>
          <a:p>
            <a:pPr algn="r" rtl="1">
              <a:buFont typeface="Wingdings" panose="05000000000000000000" pitchFamily="2" charset="2"/>
              <a:buChar char="§"/>
            </a:pPr>
            <a:r>
              <a:rPr lang="ar-LY" sz="3600" dirty="0" smtClean="0"/>
              <a:t>اجراء تعديلات جوهرية واعادة الارسال</a:t>
            </a:r>
          </a:p>
          <a:p>
            <a:pPr algn="r" rtl="1">
              <a:buFont typeface="Wingdings" panose="05000000000000000000" pitchFamily="2" charset="2"/>
              <a:buChar char="§"/>
            </a:pPr>
            <a:r>
              <a:rPr lang="ar-LY" sz="3600" dirty="0" smtClean="0"/>
              <a:t>قرار الرفض</a:t>
            </a:r>
          </a:p>
          <a:p>
            <a:pPr algn="r" rtl="1">
              <a:buFont typeface="Wingdings" panose="05000000000000000000" pitchFamily="2" charset="2"/>
              <a:buChar char="§"/>
            </a:pPr>
            <a:endParaRPr lang="en-US" sz="3600" dirty="0"/>
          </a:p>
        </p:txBody>
      </p:sp>
      <p:sp>
        <p:nvSpPr>
          <p:cNvPr id="4" name="Slide Number Placeholder 3"/>
          <p:cNvSpPr>
            <a:spLocks noGrp="1"/>
          </p:cNvSpPr>
          <p:nvPr>
            <p:ph type="sldNum" sz="quarter" idx="12"/>
          </p:nvPr>
        </p:nvSpPr>
        <p:spPr/>
        <p:txBody>
          <a:bodyPr/>
          <a:lstStyle/>
          <a:p>
            <a:fld id="{6D22F896-40B5-4ADD-8801-0D06FADFA095}" type="slidenum">
              <a:rPr lang="en-US" smtClean="0"/>
              <a:t>91</a:t>
            </a:fld>
            <a:endParaRPr lang="en-US" dirty="0"/>
          </a:p>
        </p:txBody>
      </p:sp>
      <p:sp>
        <p:nvSpPr>
          <p:cNvPr id="5" name="TextBox 4"/>
          <p:cNvSpPr txBox="1"/>
          <p:nvPr/>
        </p:nvSpPr>
        <p:spPr>
          <a:xfrm>
            <a:off x="7928626" y="6257085"/>
            <a:ext cx="3936570" cy="369332"/>
          </a:xfrm>
          <a:prstGeom prst="rect">
            <a:avLst/>
          </a:prstGeom>
          <a:noFill/>
        </p:spPr>
        <p:txBody>
          <a:bodyPr wrap="square" rtlCol="0">
            <a:spAutoFit/>
          </a:bodyPr>
          <a:lstStyle/>
          <a:p>
            <a:pPr algn="ctr"/>
            <a:r>
              <a:rPr lang="ar-LY" dirty="0" smtClean="0"/>
              <a:t>الاكاديمية الليبية- مصراتة</a:t>
            </a:r>
            <a:endParaRPr lang="en-US" dirty="0"/>
          </a:p>
        </p:txBody>
      </p:sp>
    </p:spTree>
    <p:extLst>
      <p:ext uri="{BB962C8B-B14F-4D97-AF65-F5344CB8AC3E}">
        <p14:creationId xmlns:p14="http://schemas.microsoft.com/office/powerpoint/2010/main" val="36644556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9575" y="-228600"/>
            <a:ext cx="13011150" cy="731520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92</a:t>
            </a:fld>
            <a:endParaRPr lang="en-US" dirty="0"/>
          </a:p>
        </p:txBody>
      </p:sp>
    </p:spTree>
    <p:extLst>
      <p:ext uri="{BB962C8B-B14F-4D97-AF65-F5344CB8AC3E}">
        <p14:creationId xmlns:p14="http://schemas.microsoft.com/office/powerpoint/2010/main" val="25950748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93</a:t>
            </a:fld>
            <a:endParaRPr lang="en-US" dirty="0"/>
          </a:p>
        </p:txBody>
      </p:sp>
    </p:spTree>
    <p:extLst>
      <p:ext uri="{BB962C8B-B14F-4D97-AF65-F5344CB8AC3E}">
        <p14:creationId xmlns:p14="http://schemas.microsoft.com/office/powerpoint/2010/main" val="24157272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94</a:t>
            </a:fld>
            <a:endParaRPr lang="en-US" dirty="0"/>
          </a:p>
        </p:txBody>
      </p:sp>
    </p:spTree>
    <p:extLst>
      <p:ext uri="{BB962C8B-B14F-4D97-AF65-F5344CB8AC3E}">
        <p14:creationId xmlns:p14="http://schemas.microsoft.com/office/powerpoint/2010/main" val="9333330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9575" y="-228600"/>
            <a:ext cx="13011150" cy="731520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95</a:t>
            </a:fld>
            <a:endParaRPr lang="en-US" dirty="0"/>
          </a:p>
        </p:txBody>
      </p:sp>
    </p:spTree>
    <p:extLst>
      <p:ext uri="{BB962C8B-B14F-4D97-AF65-F5344CB8AC3E}">
        <p14:creationId xmlns:p14="http://schemas.microsoft.com/office/powerpoint/2010/main" val="29741879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96</a:t>
            </a:fld>
            <a:endParaRPr lang="en-US" dirty="0"/>
          </a:p>
        </p:txBody>
      </p:sp>
      <p:pic>
        <p:nvPicPr>
          <p:cNvPr id="4" name="Picture 3"/>
          <p:cNvPicPr>
            <a:picLocks noChangeAspect="1"/>
          </p:cNvPicPr>
          <p:nvPr/>
        </p:nvPicPr>
        <p:blipFill>
          <a:blip r:embed="rId2"/>
          <a:stretch>
            <a:fillRect/>
          </a:stretch>
        </p:blipFill>
        <p:spPr>
          <a:xfrm>
            <a:off x="381000" y="900112"/>
            <a:ext cx="11430000" cy="5057775"/>
          </a:xfrm>
          <a:prstGeom prst="rect">
            <a:avLst/>
          </a:prstGeom>
        </p:spPr>
      </p:pic>
    </p:spTree>
    <p:extLst>
      <p:ext uri="{BB962C8B-B14F-4D97-AF65-F5344CB8AC3E}">
        <p14:creationId xmlns:p14="http://schemas.microsoft.com/office/powerpoint/2010/main" val="8982552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97</a:t>
            </a:fld>
            <a:endParaRPr lang="en-US" dirty="0"/>
          </a:p>
        </p:txBody>
      </p:sp>
    </p:spTree>
    <p:extLst>
      <p:ext uri="{BB962C8B-B14F-4D97-AF65-F5344CB8AC3E}">
        <p14:creationId xmlns:p14="http://schemas.microsoft.com/office/powerpoint/2010/main" val="35639617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98</a:t>
            </a:fld>
            <a:endParaRPr lang="en-US" dirty="0"/>
          </a:p>
        </p:txBody>
      </p:sp>
    </p:spTree>
    <p:extLst>
      <p:ext uri="{BB962C8B-B14F-4D97-AF65-F5344CB8AC3E}">
        <p14:creationId xmlns:p14="http://schemas.microsoft.com/office/powerpoint/2010/main" val="31113193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99</a:t>
            </a:fld>
            <a:endParaRPr lang="en-US" dirty="0"/>
          </a:p>
        </p:txBody>
      </p:sp>
    </p:spTree>
    <p:extLst>
      <p:ext uri="{BB962C8B-B14F-4D97-AF65-F5344CB8AC3E}">
        <p14:creationId xmlns:p14="http://schemas.microsoft.com/office/powerpoint/2010/main" val="2355917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2012</TotalTime>
  <Words>2047</Words>
  <Application>Microsoft Office PowerPoint</Application>
  <PresentationFormat>Widescreen</PresentationFormat>
  <Paragraphs>371</Paragraphs>
  <Slides>103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103</vt:i4>
      </vt:variant>
    </vt:vector>
  </HeadingPairs>
  <TitlesOfParts>
    <vt:vector size="115" baseType="lpstr">
      <vt:lpstr>ＭＳ Ｐゴシック</vt:lpstr>
      <vt:lpstr>ＭＳ Ｐゴシック</vt:lpstr>
      <vt:lpstr>AL-Mohanad</vt:lpstr>
      <vt:lpstr>Arial</vt:lpstr>
      <vt:lpstr>Calibri</vt:lpstr>
      <vt:lpstr>Calibri Light</vt:lpstr>
      <vt:lpstr>Comic Sans MS</vt:lpstr>
      <vt:lpstr>Majalla UI</vt:lpstr>
      <vt:lpstr>Times New Roman</vt:lpstr>
      <vt:lpstr>Wingdings</vt:lpstr>
      <vt:lpstr>Wingdings 2</vt:lpstr>
      <vt:lpstr>Retrospect</vt:lpstr>
      <vt:lpstr>كيفية الكتابة والنشر للورقات العلمية في المجلات والمؤتمرات الاكاديمية المحكمة HOW TO WRITE PUBLISHABLE ARTICLES</vt:lpstr>
      <vt:lpstr>النقاط الرئيسية للمحاضرة</vt:lpstr>
      <vt:lpstr>WHAT IS A SCIENTIFIC PAPER?</vt:lpstr>
      <vt:lpstr>أهمية النشر العلمي IMPORTANCE OF WRITING</vt:lpstr>
      <vt:lpstr>متى نكتب؟</vt:lpstr>
      <vt:lpstr>كيف تكتب ورقة بحثية HOW TO WRITE A SCIENTIFIC PAPER?</vt:lpstr>
      <vt:lpstr>موضوع الورقة (نقطة البحث واهداف البحث)</vt:lpstr>
      <vt:lpstr>وضع الخطوط الرئيسية للورقة brainstorming</vt:lpstr>
      <vt:lpstr>انواع الورقات العلمية القابلة للنشر Types of Articles You can Propose and Publish</vt:lpstr>
      <vt:lpstr>(يتبع) انواع الورقات العلمية القابلة للنشر Types of Articles You can Propose and Publish</vt:lpstr>
      <vt:lpstr>The IMRAD Format for Scientific Papers</vt:lpstr>
      <vt:lpstr>الفقرات الرئيسية للورقة البحثية</vt:lpstr>
      <vt:lpstr>PowerPoint Presentation</vt:lpstr>
      <vt:lpstr>مثال للعنوان والملخص</vt:lpstr>
      <vt:lpstr>يتبع  الفقرات الرئيسية للورقة البحثية </vt:lpstr>
      <vt:lpstr>يتبع  الفقرات الرئيسية للورقة البحثية </vt:lpstr>
      <vt:lpstr>يتبع  الفقرات الرئيسية للورقة البحثية </vt:lpstr>
      <vt:lpstr>يتبع  الفقرات الرئيسية للورقة البحثية </vt:lpstr>
      <vt:lpstr>يتبع  الفقرات الرئيسية للورقة البحثية </vt:lpstr>
      <vt:lpstr>مثال للخلاصة</vt:lpstr>
      <vt:lpstr>يتبع  الفقرات الرئيسية للورقة البحثية </vt:lpstr>
      <vt:lpstr>PowerPoint Presentation</vt:lpstr>
      <vt:lpstr>PowerPoint Presentation</vt:lpstr>
      <vt:lpstr>PowerPoint Presentation</vt:lpstr>
      <vt:lpstr>PowerPoint Presentation</vt:lpstr>
      <vt:lpstr>تصنيف المجلات العلمية JOURNALS RANKING</vt:lpstr>
      <vt:lpstr>أهمية تصنيف المجلات العلمية</vt:lpstr>
      <vt:lpstr>كيف نختار المجلة المناسبة؟</vt:lpstr>
      <vt:lpstr>IMPACT FACTOR (IF) معامل التأثير</vt:lpstr>
      <vt:lpstr>ABS RANKING Association Business Schools</vt:lpstr>
      <vt:lpstr>SJR</vt:lpstr>
      <vt:lpstr>PowerPoint Presentation</vt:lpstr>
      <vt:lpstr>PowerPoint Presentation</vt:lpstr>
      <vt:lpstr>PowerPoint Presentation</vt:lpstr>
      <vt:lpstr>PowerPoint Presentation</vt:lpstr>
      <vt:lpstr>قواعد البيانات المعتمدة بجامعة  UTHM</vt:lpstr>
      <vt:lpstr>PowerPoint Presentation</vt:lpstr>
      <vt:lpstr>PowerPoint Presentation</vt:lpstr>
      <vt:lpstr>PowerPoint Presentation</vt:lpstr>
      <vt:lpstr>PowerPoint Presentation</vt:lpstr>
      <vt:lpstr>PowerPoint Presentation</vt:lpstr>
      <vt:lpstr>PowerPoint Presentation</vt:lpstr>
      <vt:lpstr>Scopus vs. Web of Science معيار السكوب و الوب العلمية</vt:lpstr>
      <vt:lpstr>البحث عن  video watermarking in Scopus</vt:lpstr>
      <vt:lpstr>البحث بأعلى اقتباس</vt:lpstr>
      <vt:lpstr>كيف اعرف اذا كانت المجلة موجودة في  Scopus? </vt:lpstr>
      <vt:lpstr>Web of science</vt:lpstr>
      <vt:lpstr>JCR</vt:lpstr>
      <vt:lpstr>سنحاول البحث عن المجلة التالية خلال سنة 2014 ARAB JOURNAL OF SCIENCE AND ENGINEERING</vt:lpstr>
      <vt:lpstr>لايوجد</vt:lpstr>
      <vt:lpstr>كانت موجودة 2013!</vt:lpstr>
      <vt:lpstr>ابحث عن المجلة التالية ماهو  IF? وفي اي ربع ؟</vt:lpstr>
      <vt:lpstr>IF=0.911 , Q1 or Q2 or Q3 or Q4?</vt:lpstr>
      <vt:lpstr>Journal Information</vt:lpstr>
      <vt:lpstr>Quartile in Category = Q3</vt:lpstr>
      <vt:lpstr>مجلة الشريعة والقانون http://sljournal.uaeu.ac.ae/rules.asp</vt:lpstr>
      <vt:lpstr>المجلة العربية للعلوم الانسانية</vt:lpstr>
      <vt:lpstr>المجلات العلمية بجامعة مصراتة الساتل</vt:lpstr>
      <vt:lpstr>المجلة الدولية المحكمة للعلوم الهندسية وتقنية المعلومات </vt:lpstr>
      <vt:lpstr>الباحث العلمي في قوقل google scholar</vt:lpstr>
      <vt:lpstr>انشاء حساب   Gmail</vt:lpstr>
      <vt:lpstr>خطوات انشاء حساب على الباحث العلمي Google Scholar</vt:lpstr>
      <vt:lpstr>خطوات انشاء حساب على الباحث العلمي Google Scholar</vt:lpstr>
      <vt:lpstr>خطوات انشاء حساب على الباحث العلمي Google Scholar</vt:lpstr>
      <vt:lpstr>يجب تفعيل الحساب</vt:lpstr>
      <vt:lpstr>التحقق من صحة البريد وتفعيل الصفحة</vt:lpstr>
      <vt:lpstr>إضافة ورقة  لنشرها</vt:lpstr>
      <vt:lpstr>اضافة ورقة يدويا للباحث العلمي</vt:lpstr>
      <vt:lpstr>ادخال التفاصيل بعد تحديد نوع المستند</vt:lpstr>
      <vt:lpstr>نوع المستند مجلة في هذا المثال</vt:lpstr>
      <vt:lpstr>PowerPoint Presentation</vt:lpstr>
      <vt:lpstr>PowerPoint Presentation</vt:lpstr>
      <vt:lpstr>PowerPoint Presentation</vt:lpstr>
      <vt:lpstr>PowerPoint Presentation</vt:lpstr>
      <vt:lpstr>PowerPoint Presentation</vt:lpstr>
      <vt:lpstr>كيف يحسب معامل الثأتيروماهي اهميته H-index </vt:lpstr>
      <vt:lpstr>حساب معامل الثأتير h-index</vt:lpstr>
      <vt:lpstr>ResearchGateشبكة اجتماعية للنشر العلمي </vt:lpstr>
      <vt:lpstr>Academia.eduشبكة اجتماعية  للنشر العلمي </vt:lpstr>
      <vt:lpstr>نصائح  عامة قبل النشر النصيحة الاولى</vt:lpstr>
      <vt:lpstr>النصيحة الثانية مايطلبه المحرر والمحكمون</vt:lpstr>
      <vt:lpstr>PowerPoint Presentation</vt:lpstr>
      <vt:lpstr>PowerPoint Presentation</vt:lpstr>
      <vt:lpstr>PowerPoint Presentation</vt:lpstr>
      <vt:lpstr>PowerPoint Presentation</vt:lpstr>
      <vt:lpstr>PowerPoint Presentation</vt:lpstr>
      <vt:lpstr> التسليمSubmission</vt:lpstr>
      <vt:lpstr>PowerPoint Presentation</vt:lpstr>
      <vt:lpstr>PowerPoint Presentation</vt:lpstr>
      <vt:lpstr>PowerPoint Presentation</vt:lpstr>
      <vt:lpstr>التعامل الامثل مع قرارات  المحكمين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Further Guidance</vt:lpstr>
      <vt:lpstr> وصلنا لنهاية المحاضرة شكرا على حسن الاستماع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كيفية الكتابة والنشر للورقات العلمية في المجلات والمؤتمرات الاكاديمية المحكمة</dc:title>
  <dc:creator>user</dc:creator>
  <cp:lastModifiedBy>user</cp:lastModifiedBy>
  <cp:revision>206</cp:revision>
  <dcterms:created xsi:type="dcterms:W3CDTF">2015-09-06T10:10:22Z</dcterms:created>
  <dcterms:modified xsi:type="dcterms:W3CDTF">2015-12-26T00:04:34Z</dcterms:modified>
</cp:coreProperties>
</file>