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8288000" cy="9144000"/>
  <p:notesSz cx="6858000" cy="9144000"/>
  <p:defaultTextStyle>
    <a:defPPr>
      <a:defRPr lang="en-US"/>
    </a:defPPr>
    <a:lvl1pPr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782638" indent="-325438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566863" indent="-652463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2351088" indent="-979488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3133725" indent="-1304925" algn="l" defTabSz="1566863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3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804" y="-102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840568"/>
            <a:ext cx="155448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81600"/>
            <a:ext cx="12801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83B9-EA5A-45A4-8F91-ACCB44EC862F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B6DF-C38D-441D-B82D-74A405CAE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7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FDFF-9450-48AD-9008-CADC8C086F86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6A2C-5E7A-464D-98F3-A29532A7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1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366185"/>
            <a:ext cx="41148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66185"/>
            <a:ext cx="120396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10DE-949F-4D17-925D-DA5269A287B8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019A-0F35-459C-BFC3-44505A960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7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6ABDE-2DFC-4357-9C52-15187328423C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8F1F-888A-4910-BA1B-DCC60EF97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3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5875867"/>
            <a:ext cx="15544800" cy="1816100"/>
          </a:xfrm>
        </p:spPr>
        <p:txBody>
          <a:bodyPr anchor="t"/>
          <a:lstStyle>
            <a:lvl1pPr algn="l">
              <a:defRPr sz="6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3875618"/>
            <a:ext cx="15544800" cy="2000249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8C92-975D-4C21-857E-EFD174AE0331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EB3BE-7F6D-49A6-8850-D62D5137D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8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33601"/>
            <a:ext cx="8077200" cy="603461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133601"/>
            <a:ext cx="8077200" cy="603461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91E1-0AB9-46FC-A8DA-4F0FC68A5E89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32A9-4A36-4493-9768-030913B05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46817"/>
            <a:ext cx="8080376" cy="853016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99833"/>
            <a:ext cx="8080376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046817"/>
            <a:ext cx="8083550" cy="853016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2899833"/>
            <a:ext cx="8083550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3F51-3CB0-40F5-917D-84D6C7207DD3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55EE-657E-4412-BDCE-149B1395A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9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C24A6-9762-4377-98A7-E6AF7A1AF848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4415-F486-438E-A860-92B11CD3E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B7502-A264-4260-AC49-D80FBF733BB0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31DE-7F20-4E64-A2B0-0D665B1CB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2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64067"/>
            <a:ext cx="6016626" cy="1549400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364067"/>
            <a:ext cx="10223500" cy="7804151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913467"/>
            <a:ext cx="6016626" cy="6254751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EE795-2851-4590-AF1C-AB092CA2AEB6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C699B-FE57-4EE6-AC8B-3162F6D74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6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6400800"/>
            <a:ext cx="10972800" cy="75565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817033"/>
            <a:ext cx="10972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5500"/>
            </a:lvl1pPr>
            <a:lvl2pPr marL="783732" indent="0">
              <a:buNone/>
              <a:defRPr sz="4800"/>
            </a:lvl2pPr>
            <a:lvl3pPr marL="1567464" indent="0">
              <a:buNone/>
              <a:defRPr sz="4100"/>
            </a:lvl3pPr>
            <a:lvl4pPr marL="2351197" indent="0">
              <a:buNone/>
              <a:defRPr sz="3400"/>
            </a:lvl4pPr>
            <a:lvl5pPr marL="3134929" indent="0">
              <a:buNone/>
              <a:defRPr sz="3400"/>
            </a:lvl5pPr>
            <a:lvl6pPr marL="3918661" indent="0">
              <a:buNone/>
              <a:defRPr sz="3400"/>
            </a:lvl6pPr>
            <a:lvl7pPr marL="4702393" indent="0">
              <a:buNone/>
              <a:defRPr sz="3400"/>
            </a:lvl7pPr>
            <a:lvl8pPr marL="5486126" indent="0">
              <a:buNone/>
              <a:defRPr sz="3400"/>
            </a:lvl8pPr>
            <a:lvl9pPr marL="6269858" indent="0">
              <a:buNone/>
              <a:defRPr sz="34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7156451"/>
            <a:ext cx="10972800" cy="1073149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A8A6-A51A-49A2-A101-3C65EA59C0BC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3A38-31CB-4B7B-AFAB-50B09CCF1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3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366713"/>
            <a:ext cx="16459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56746" tIns="78373" rIns="156746" bIns="783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2133600"/>
            <a:ext cx="16459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56746" tIns="78373" rIns="156746" bIns="78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8475663"/>
            <a:ext cx="4267200" cy="485775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 defTabSz="1567464" fontAlgn="auto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2B6B1E-F331-4C57-A83F-8A632028D8A3}" type="datetimeFigureOut">
              <a:rPr lang="en-US"/>
              <a:pPr>
                <a:defRPr/>
              </a:pPr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8475663"/>
            <a:ext cx="5791200" cy="485775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ctr" defTabSz="1567464" fontAlgn="auto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8475663"/>
            <a:ext cx="4267200" cy="485775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 defTabSz="1567464" fontAlgn="auto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44FE23-6DD6-4681-8986-89078C72A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6863" rtl="0" fontAlgn="base">
        <a:spcBef>
          <a:spcPct val="0"/>
        </a:spcBef>
        <a:spcAft>
          <a:spcPct val="0"/>
        </a:spcAft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566863" rtl="0" fontAlgn="base">
        <a:spcBef>
          <a:spcPct val="0"/>
        </a:spcBef>
        <a:spcAft>
          <a:spcPct val="0"/>
        </a:spcAft>
        <a:defRPr sz="7500">
          <a:solidFill>
            <a:schemeClr val="tx1"/>
          </a:solidFill>
          <a:latin typeface="Calibri" pitchFamily="34" charset="0"/>
        </a:defRPr>
      </a:lvl2pPr>
      <a:lvl3pPr algn="ctr" defTabSz="1566863" rtl="0" fontAlgn="base">
        <a:spcBef>
          <a:spcPct val="0"/>
        </a:spcBef>
        <a:spcAft>
          <a:spcPct val="0"/>
        </a:spcAft>
        <a:defRPr sz="7500">
          <a:solidFill>
            <a:schemeClr val="tx1"/>
          </a:solidFill>
          <a:latin typeface="Calibri" pitchFamily="34" charset="0"/>
        </a:defRPr>
      </a:lvl3pPr>
      <a:lvl4pPr algn="ctr" defTabSz="1566863" rtl="0" fontAlgn="base">
        <a:spcBef>
          <a:spcPct val="0"/>
        </a:spcBef>
        <a:spcAft>
          <a:spcPct val="0"/>
        </a:spcAft>
        <a:defRPr sz="7500">
          <a:solidFill>
            <a:schemeClr val="tx1"/>
          </a:solidFill>
          <a:latin typeface="Calibri" pitchFamily="34" charset="0"/>
        </a:defRPr>
      </a:lvl4pPr>
      <a:lvl5pPr algn="ctr" defTabSz="1566863" rtl="0" fontAlgn="base">
        <a:spcBef>
          <a:spcPct val="0"/>
        </a:spcBef>
        <a:spcAft>
          <a:spcPct val="0"/>
        </a:spcAft>
        <a:defRPr sz="7500">
          <a:solidFill>
            <a:schemeClr val="tx1"/>
          </a:solidFill>
          <a:latin typeface="Calibri" pitchFamily="34" charset="0"/>
        </a:defRPr>
      </a:lvl5pPr>
      <a:lvl6pPr marL="457200" algn="ctr" defTabSz="1566863" rtl="0" eaLnBrk="1" fontAlgn="base" hangingPunct="1">
        <a:spcBef>
          <a:spcPct val="0"/>
        </a:spcBef>
        <a:spcAft>
          <a:spcPct val="0"/>
        </a:spcAft>
        <a:defRPr sz="7500">
          <a:solidFill>
            <a:schemeClr val="tx1"/>
          </a:solidFill>
          <a:latin typeface="Calibri" pitchFamily="34" charset="0"/>
        </a:defRPr>
      </a:lvl6pPr>
      <a:lvl7pPr marL="914400" algn="ctr" defTabSz="1566863" rtl="0" eaLnBrk="1" fontAlgn="base" hangingPunct="1">
        <a:spcBef>
          <a:spcPct val="0"/>
        </a:spcBef>
        <a:spcAft>
          <a:spcPct val="0"/>
        </a:spcAft>
        <a:defRPr sz="7500">
          <a:solidFill>
            <a:schemeClr val="tx1"/>
          </a:solidFill>
          <a:latin typeface="Calibri" pitchFamily="34" charset="0"/>
        </a:defRPr>
      </a:lvl7pPr>
      <a:lvl8pPr marL="1371600" algn="ctr" defTabSz="1566863" rtl="0" eaLnBrk="1" fontAlgn="base" hangingPunct="1">
        <a:spcBef>
          <a:spcPct val="0"/>
        </a:spcBef>
        <a:spcAft>
          <a:spcPct val="0"/>
        </a:spcAft>
        <a:defRPr sz="7500">
          <a:solidFill>
            <a:schemeClr val="tx1"/>
          </a:solidFill>
          <a:latin typeface="Calibri" pitchFamily="34" charset="0"/>
        </a:defRPr>
      </a:lvl8pPr>
      <a:lvl9pPr marL="1828800" algn="ctr" defTabSz="1566863" rtl="0" eaLnBrk="1" fontAlgn="base" hangingPunct="1">
        <a:spcBef>
          <a:spcPct val="0"/>
        </a:spcBef>
        <a:spcAft>
          <a:spcPct val="0"/>
        </a:spcAft>
        <a:defRPr sz="7500">
          <a:solidFill>
            <a:schemeClr val="tx1"/>
          </a:solidFill>
          <a:latin typeface="Calibri" pitchFamily="34" charset="0"/>
        </a:defRPr>
      </a:lvl9pPr>
    </p:titleStyle>
    <p:bodyStyle>
      <a:lvl1pPr marL="587375" indent="-587375" algn="l" defTabSz="1566863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3175" indent="-488950" algn="l" defTabSz="1566863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8975" indent="-390525" algn="l" defTabSz="1566863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41613" indent="-390525" algn="l" defTabSz="1566863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5838" indent="-390525" algn="l" defTabSz="1566863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0527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94260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7992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61724" indent="-391866" algn="l" defTabSz="15674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3200"/>
            <a:ext cx="17678400" cy="8737600"/>
          </a:xfrm>
        </p:spPr>
        <p:txBody>
          <a:bodyPr rtlCol="0">
            <a:normAutofit fontScale="92500" lnSpcReduction="20000"/>
          </a:bodyPr>
          <a:lstStyle/>
          <a:p>
            <a:pPr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52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القائد الإداري وفريق </a:t>
            </a:r>
            <a:r>
              <a:rPr lang="ar-SA" sz="5200" b="1" dirty="0" smtClean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العمل</a:t>
            </a:r>
            <a:endParaRPr lang="en-US" sz="52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مقدمة :</a:t>
            </a:r>
            <a:endParaRPr lang="en-US" sz="48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أثبتت الدراسات الإدارية أنه ليس بالضرورة أن القائد سيكون قادراً على أداء العمل من خلال الآخرين إن لم يعمل معهم بشكل مباشر من خلال فرق العمل.</a:t>
            </a:r>
            <a:endParaRPr lang="en-US" sz="4800" b="1" dirty="0">
              <a:solidFill>
                <a:prstClr val="white">
                  <a:tint val="75000"/>
                </a:prstClr>
              </a:solidFill>
              <a:latin typeface="Times New Roman"/>
              <a:ea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وقد تأكد </a:t>
            </a:r>
            <a:r>
              <a:rPr lang="ar-SA" sz="4800" b="1" dirty="0" smtClean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نجاح </a:t>
            </a:r>
            <a:r>
              <a:rPr lang="ar-SA" sz="4800" b="1" dirty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ذلك المنهج من تجارب اليابان ودول النمور الأسيوية التي تبنت منهج الجماعية والأسرية في الحياة العملية على حد سواء.</a:t>
            </a:r>
            <a:endParaRPr lang="en-US" sz="4800" b="1" dirty="0">
              <a:solidFill>
                <a:prstClr val="white">
                  <a:tint val="75000"/>
                </a:prstClr>
              </a:solidFill>
              <a:latin typeface="Times New Roman"/>
              <a:ea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مفهوم فريق العمل وأنواعه :</a:t>
            </a:r>
            <a:endParaRPr lang="en-US" sz="48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الغرض من تبني التنظيم القائم على فرق العمل هو تسخير الإمكانيات العقلية والمهارات السلوكية في حل المشكلات التي تواجه الموظفين ، مع تمكين الأفراد من المشاركة وتقاسم المعارف مع بعضهم البعض وتبادل التجارب والخبرات ، مع التركيز على جماعية صنع الفرار.</a:t>
            </a:r>
            <a:endParaRPr lang="en-US" sz="4800" b="1" dirty="0">
              <a:solidFill>
                <a:prstClr val="white">
                  <a:tint val="75000"/>
                </a:prstClr>
              </a:solidFill>
              <a:latin typeface="Times New Roman"/>
              <a:ea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مفهوم فريق العمل :</a:t>
            </a:r>
            <a:endParaRPr lang="en-US" sz="48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r" rtl="1">
              <a:buFont typeface="Arial" charset="0"/>
              <a:buNone/>
              <a:defRPr/>
            </a:pPr>
            <a:r>
              <a:rPr lang="ar-SA" sz="4800" b="1" dirty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مجموعة من الأفراد الذين يجمع بينهم هدف مشترك ، يشعر كل منهم بضرورة التعاون مع الآخرين لتحقيقه إنطلاقاً من حقيقة أنهم يكملون بعضهم وأنه يوجد بينهم علاقات تبادلية </a:t>
            </a:r>
            <a:r>
              <a:rPr lang="ar-SA" sz="4800" b="1" dirty="0" smtClean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وتكاملية وأنهم </a:t>
            </a:r>
            <a:r>
              <a:rPr lang="ar-SA" sz="4800" b="1" dirty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يعملون في ظل قيم ومبادئ متفق عليها بينهم </a:t>
            </a:r>
            <a:r>
              <a:rPr lang="ar-SA" sz="4800" b="1" dirty="0" smtClean="0">
                <a:solidFill>
                  <a:prstClr val="white">
                    <a:tint val="75000"/>
                  </a:prstClr>
                </a:solidFill>
                <a:latin typeface="Times New Roman"/>
                <a:ea typeface="Times New Roman"/>
                <a:cs typeface="Simplified Arabic"/>
              </a:rPr>
              <a:t>سلف</a:t>
            </a: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17907000" cy="8839200"/>
          </a:xfrm>
        </p:spPr>
        <p:txBody>
          <a:bodyPr rtlCol="0">
            <a:noAutofit/>
          </a:bodyPr>
          <a:lstStyle/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أنواع فرق العمل :</a:t>
            </a:r>
            <a:endParaRPr lang="en-US" sz="44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(1) فريق الإنجاز :</a:t>
            </a:r>
            <a:endParaRPr lang="en-US" sz="44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يتكون لتحقيق هدف معين من خلال خطة واضحة ، وأدوار معروفة للأعضاء ومعايير أداء محددة. </a:t>
            </a:r>
            <a:endParaRPr lang="en-US" sz="4800" b="1" dirty="0">
              <a:latin typeface="Times New Roman"/>
              <a:ea typeface="Times New Roman"/>
              <a:cs typeface="Simplified Arabic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ويتوقف </a:t>
            </a: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نجاح الفريق </a:t>
            </a: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على</a:t>
            </a:r>
            <a:endParaRPr lang="en-US" sz="4800" b="1" dirty="0" smtClean="0">
              <a:latin typeface="Times New Roman"/>
              <a:ea typeface="Times New Roman"/>
              <a:cs typeface="Simplified Arabic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إلتزام الأعضاء ورغبتهم في العمل ، وإستجابتهم لمتطلبات العمل ، والإحاطة التامة بالأدوار المتوقعة منهم.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(2) فريق حل المشكلات :</a:t>
            </a:r>
            <a:endParaRPr lang="en-US" sz="44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يتكون لحل مشكلة محددة ، بحيث يضع كل عضو خبرته لحلها </a:t>
            </a:r>
            <a:endParaRPr lang="en-US" sz="4800" b="1" dirty="0" smtClean="0">
              <a:latin typeface="Times New Roman"/>
              <a:ea typeface="Times New Roman"/>
              <a:cs typeface="Simplified Arabic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ويتوقف </a:t>
            </a: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نجاح الفريق على رغبة الأعضاء في المشاركة في الحل ودرجة الثقة والأمانة المتبادلة والقناعة بإمكانية الوصول إلي الحل من خلال التفاعل الجماعي.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(</a:t>
            </a: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3) فريق التطوير :</a:t>
            </a:r>
            <a:endParaRPr lang="en-US" sz="44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defTabSz="156746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 smtClean="0">
              <a:solidFill>
                <a:srgbClr val="FFFF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17830800" cy="8763000"/>
          </a:xfrm>
        </p:spPr>
        <p:txBody>
          <a:bodyPr rtlCol="0">
            <a:noAutofit/>
          </a:bodyPr>
          <a:lstStyle/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مهمته هي التحسين والتجديد والتنمية. ويتوقف نجاحه </a:t>
            </a: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على</a:t>
            </a:r>
            <a:endParaRPr lang="en-US" sz="4800" b="1" dirty="0" smtClean="0">
              <a:latin typeface="Times New Roman"/>
              <a:ea typeface="Times New Roman"/>
              <a:cs typeface="Simplified Arabic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وجود القدرات الإبتكارية والتفكير الخلاق والرغبة في التطوير والإعتقاد بأن هناك دائماً فرص للتحسن والتقدم ونزعة تنافسية وشعور دائم بالحماس.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(4) الفريق الرسمي :</a:t>
            </a:r>
            <a:endParaRPr lang="en-US" sz="44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يظهر في الهيكل التنظيمي ويكلف بمهام أساسية ، وذلك مثل فريق تأكيد الجودة.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(5) الفريق غير الرسمي :</a:t>
            </a:r>
            <a:endParaRPr lang="en-US" sz="44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ينشأ داخل التنظيم غير الرسمي ، كفريق المطالبة بتحسين أوضاع العمال ، مواجهة آثار التغيير السلبية على التنظيم غير الرسمي</a:t>
            </a: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دور القائد الإداري في فريق العمل :</a:t>
            </a:r>
            <a:endParaRPr lang="en-US" sz="44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يتوقف نجاح فريق العمل على ما يبذله القائد الإداري من جهود للقيام بدوره على الوجه المطلوب.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48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17907000" cy="8686800"/>
          </a:xfrm>
        </p:spPr>
        <p:txBody>
          <a:bodyPr rtlCol="0">
            <a:noAutofit/>
          </a:bodyPr>
          <a:lstStyle/>
          <a:p>
            <a:pPr marL="914400" indent="-914400" algn="justLow" rtl="1">
              <a:spcBef>
                <a:spcPts val="0"/>
              </a:spcBef>
              <a:spcAft>
                <a:spcPts val="0"/>
              </a:spcAft>
              <a:buFont typeface="Arial" charset="0"/>
              <a:buAutoNum type="arabicParenBoth"/>
              <a:defRPr/>
            </a:pP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المشاركة </a:t>
            </a: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وتسهيل وتفسير أهداف الفريق وتجهيز الترتيبات والبيانات اللازمة</a:t>
            </a: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.</a:t>
            </a:r>
            <a:endParaRPr lang="en-US" sz="4800" b="1" dirty="0" smtClean="0">
              <a:latin typeface="Times New Roman"/>
              <a:ea typeface="Times New Roman"/>
              <a:cs typeface="Simplified Arabic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دون الإفتراض بأن المرؤوسين يعرفون ما يجب عليهم القيام به.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(2) تشجيع أفراد الفريق وخاصة غير النشطين للمشاركة وذلك من خلال الإستماع والإحترام والتقدير وتنمية الثقة والإعتراف بالقدرات والإشعار بالأهمية.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(3) إستخدام أساليب العمل الجماعي والمواجهة البناءة في التفكير وحل المشكلات وترتيب الأولويات والبحث عن الإهتمامات والحلول المشتركة ، والتعامل المناسب مع الأعضاء ذوي الرغبات الجامحة الذين يسعون إلي السيطرة وتسيير الأمور حسب رغبتهم.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(4) إعطاء توجيهات واضحة لإنجاز المهمة والتدخل لمنع الخروج عن المسار وتأصيل التقييم الذاتي للأداء.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800" b="1" dirty="0">
                <a:latin typeface="Times New Roman"/>
                <a:ea typeface="Times New Roman"/>
                <a:cs typeface="Simplified Arabic"/>
              </a:rPr>
              <a:t>(5) إحترام الآخرين وقبولهم على ما هم عليه : إستعداد القائد وأعضاء الفريق لقبول الآخرين والعمل معهم دون الحكم عليهم أو تقييم معتقداتهم أو سلوكهم.</a:t>
            </a:r>
            <a:endParaRPr lang="en-US" sz="4400" b="1" dirty="0">
              <a:latin typeface="Times New Roman"/>
              <a:ea typeface="Times New Roman"/>
            </a:endParaRPr>
          </a:p>
          <a:p>
            <a:pPr algn="l" defTabSz="1567464" fontAlgn="auto">
              <a:spcAft>
                <a:spcPts val="0"/>
              </a:spcAft>
              <a:defRPr/>
            </a:pPr>
            <a:endParaRPr 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17830800" cy="8991600"/>
          </a:xfrm>
        </p:spPr>
        <p:txBody>
          <a:bodyPr rtlCol="0">
            <a:noAutofit/>
          </a:bodyPr>
          <a:lstStyle/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(6) الإهتمام الحقيقي من قبل القائد بأعضاء الفريق والإستماع إليهم بعناية مما يقود إلي التعاون بين الأعضاء والتوافق بين الآراء.</a:t>
            </a:r>
            <a:endParaRPr lang="en-US" sz="40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(7) الإنفتاح القائم على المصارحة والإعتراف والتغذية العكسية الموجهة لتنمية الثقة المتبادلة بين الأشخاص مما يساعد على الكشف عن المشاعر والمعتقدات ويقلل من التوتر والقلق</a:t>
            </a:r>
            <a:r>
              <a:rPr lang="ar-SA" sz="4400" b="1" dirty="0" smtClean="0">
                <a:latin typeface="Times New Roman"/>
                <a:ea typeface="Times New Roman"/>
                <a:cs typeface="Simplified Arabic"/>
              </a:rPr>
              <a:t>.</a:t>
            </a:r>
            <a:endParaRPr lang="en-US" sz="40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solidFill>
                  <a:srgbClr val="FFFF00"/>
                </a:solidFill>
                <a:latin typeface="Times New Roman"/>
                <a:ea typeface="Times New Roman"/>
                <a:cs typeface="Simplified Arabic"/>
              </a:rPr>
              <a:t>ممارسات يجب على القائد الإداري تجنبها :</a:t>
            </a:r>
            <a:endParaRPr lang="en-US" sz="4000" b="1" dirty="0">
              <a:solidFill>
                <a:srgbClr val="FFFF00"/>
              </a:solidFill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(1) فرض السيطرة على الفريق ومحاولة توجيهه نحو الوجهة التي يرغبها القائد.</a:t>
            </a:r>
            <a:endParaRPr lang="en-US" sz="40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(2) الدخول في صراع أو مزايدات أو منافسات أو تحدي مع أحد أعضاء الفريق.</a:t>
            </a:r>
            <a:endParaRPr lang="en-US" sz="40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(3) البحث عن سلبيات وأخطاء الآخرين والتركيز عليها.</a:t>
            </a:r>
            <a:endParaRPr lang="en-US" sz="40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(4) تقديم إفتراضات شخصية أو الدخول في جدل لا نهائي.</a:t>
            </a:r>
            <a:endParaRPr lang="en-US" sz="40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(5) إستغلال المركز القيادي لتوجيه مسار المناقشات أو التحيز لأي طرف.</a:t>
            </a:r>
            <a:endParaRPr lang="en-US" sz="4000" b="1" dirty="0">
              <a:latin typeface="Times New Roman"/>
              <a:ea typeface="Times New Roman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(6) المطالبة المستمرة بتقدير وضع القائد أو التعاطف معه. </a:t>
            </a:r>
            <a:endParaRPr lang="en-US" sz="4400" b="1" dirty="0" smtClean="0">
              <a:latin typeface="Times New Roman"/>
              <a:ea typeface="Times New Roman"/>
              <a:cs typeface="Simplified Arabic"/>
            </a:endParaRPr>
          </a:p>
          <a:p>
            <a:pPr algn="justLow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ar-SA" sz="4400" b="1" dirty="0" smtClean="0">
                <a:latin typeface="Times New Roman"/>
                <a:ea typeface="Times New Roman"/>
                <a:cs typeface="Simplified Arabic"/>
              </a:rPr>
              <a:t>أو </a:t>
            </a:r>
            <a:r>
              <a:rPr lang="ar-SA" sz="4400" b="1" dirty="0">
                <a:latin typeface="Times New Roman"/>
                <a:ea typeface="Times New Roman"/>
                <a:cs typeface="Simplified Arabic"/>
              </a:rPr>
              <a:t>الإنسحاب وعدم المشاركة بفعالية في أعمال الفريق.</a:t>
            </a:r>
            <a:endParaRPr lang="en-US" sz="4000" b="1" dirty="0">
              <a:latin typeface="Times New Roman"/>
              <a:ea typeface="Times New Roman"/>
            </a:endParaRPr>
          </a:p>
          <a:p>
            <a:pPr algn="just" rtl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4400" b="1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القائد الاداري وفريق العمل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القائد الاداري وفريق العمل</Template>
  <TotalTime>14</TotalTime>
  <Words>621</Words>
  <Application>Microsoft Office PowerPoint</Application>
  <PresentationFormat>Custom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Arial</vt:lpstr>
      <vt:lpstr>Times New Roman</vt:lpstr>
      <vt:lpstr>Simplified Arabic</vt:lpstr>
      <vt:lpstr>القائد الاداري وفريق العمل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osman tag elsir</dc:creator>
  <cp:lastModifiedBy>United</cp:lastModifiedBy>
  <cp:revision>2</cp:revision>
  <dcterms:created xsi:type="dcterms:W3CDTF">2014-10-29T06:46:13Z</dcterms:created>
  <dcterms:modified xsi:type="dcterms:W3CDTF">2017-12-19T08:45:57Z</dcterms:modified>
</cp:coreProperties>
</file>