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8"/>
  </p:notesMasterIdLst>
  <p:sldIdLst>
    <p:sldId id="397" r:id="rId3"/>
    <p:sldId id="396" r:id="rId4"/>
    <p:sldId id="381" r:id="rId5"/>
    <p:sldId id="382" r:id="rId6"/>
    <p:sldId id="383" r:id="rId7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8000"/>
    <a:srgbClr val="CC00FF"/>
    <a:srgbClr val="0099CC"/>
    <a:srgbClr val="FF33CC"/>
    <a:srgbClr val="CC0066"/>
    <a:srgbClr val="9900CC"/>
    <a:srgbClr val="CC0000"/>
    <a:srgbClr val="00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نمط ذو نسُق 2 - تميي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النمط الفات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30" autoAdjust="0"/>
    <p:restoredTop sz="94660"/>
  </p:normalViewPr>
  <p:slideViewPr>
    <p:cSldViewPr>
      <p:cViewPr varScale="1">
        <p:scale>
          <a:sx n="67" d="100"/>
          <a:sy n="67" d="100"/>
        </p:scale>
        <p:origin x="8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EEB559-8BCF-49F1-9CB3-63CDDB4414C6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dirty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D7BC6F-7CC3-4769-8EBB-6B9DFA1A7D3A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4772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0F5BB-4460-46D0-B559-8EFAEA82A91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FB47D-FBD3-430E-B34F-120848740E19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471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97CC9-3BB3-4136-BDB0-A36CEFCF71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F541-D479-4CEA-81B5-4F443F3AB4D6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4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E3F0D-ED95-4350-B28B-5F8EA5C40C8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7C91E-CEDE-42B2-88BB-00F0B728C1F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3885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936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951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8124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5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07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835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140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9111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5F2F-2FB7-495D-8935-57D92313717B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73654-C4B8-47D1-B08D-7E1AF4C81007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79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14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39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1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72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281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567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r>
              <a:rPr lang="en-US" sz="8000" dirty="0">
                <a:solidFill>
                  <a:prstClr val="black"/>
                </a:solidFill>
                <a:latin typeface="Garamond" panose="02020404030301010803"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7412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1930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582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/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79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A1BD3-183D-49C5-88EE-025B99684218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BADE-4147-4359-B821-65E238C8073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0470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528B4-F00B-4AB2-8467-F3FAB657BB14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B7674-6845-4D2B-A4D1-0EEE60AB6CA4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363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B6510-A473-4939-AA37-4B2856801D07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B426-5DCF-41AC-A6C0-C78CDD482492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919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3566F-B323-46E7-80CD-B448104C6840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7A162-3314-4CDA-A192-74A1CEA7D21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96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FD2E7-4F68-4A65-89E5-8D3BD77A0341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BA646-9940-4538-8F9E-40C540216808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0638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7" name="صورة 6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8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0645-C33C-46B5-A5FF-C96F596693AA}" type="datetimeFigureOut">
              <a:rPr lang="ar-SA"/>
              <a:pPr>
                <a:defRPr/>
              </a:pPr>
              <a:t>07/08/1437</a:t>
            </a:fld>
            <a:endParaRPr lang="ar-SA" dirty="0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 dirty="0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43482-4144-4D6F-9974-BB1AF22B959B}" type="slidenum">
              <a:rPr lang="ar-SA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5672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 userDrawn="1"/>
        </p:nvSpPr>
        <p:spPr>
          <a:xfrm>
            <a:off x="1907704" y="0"/>
            <a:ext cx="6336704" cy="126876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" name="صورة 9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1" name="صورة 10">
            <a:hlinkClick r:id="" action="ppaction://hlinkshowjump?jump=endshow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B61BEF0D-F0BB-DE4B-95CE-6DB70DBA9567}" type="datetimeFigureOut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5/14/2016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 rtl="0"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mtClean="0">
                <a:solidFill>
                  <a:prstClr val="black"/>
                </a:solidFill>
              </a:rPr>
              <a:pPr defTabSz="457200" rtl="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2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b="1" dirty="0" smtClean="0">
                <a:solidFill>
                  <a:schemeClr val="accent4">
                    <a:lumMod val="50000"/>
                  </a:schemeClr>
                </a:solidFill>
              </a:rPr>
              <a:t>مراجعة الدرس الأول</a:t>
            </a:r>
            <a:endParaRPr lang="en-US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 dirty="0" smtClean="0"/>
          </a:p>
          <a:p>
            <a:r>
              <a:rPr lang="ar-EG" b="1" dirty="0" smtClean="0">
                <a:solidFill>
                  <a:schemeClr val="accent5">
                    <a:lumMod val="50000"/>
                  </a:schemeClr>
                </a:solidFill>
              </a:rPr>
              <a:t>الصيغ والمعادلات الكيميائية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438400" y="16926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نور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38400" y="5069111"/>
            <a:ext cx="4267200" cy="1752600"/>
          </a:xfrm>
          <a:prstGeom prst="ellipse">
            <a:avLst/>
          </a:prstGeom>
          <a:solidFill>
            <a:srgbClr val="052F61"/>
          </a:solidFill>
          <a:ln w="12700" cap="rnd" cmpd="sng" algn="ctr">
            <a:solidFill>
              <a:srgbClr val="052F61">
                <a:shade val="50000"/>
                <a:hueMod val="94000"/>
              </a:srgbClr>
            </a:solidFill>
            <a:prstDash val="solid"/>
          </a:ln>
          <a:effectLst/>
        </p:spPr>
        <p:txBody>
          <a:bodyPr rtlCol="0" anchor="ctr">
            <a:prstTxWarp prst="textStop">
              <a:avLst/>
            </a:prstTxWarp>
          </a:bodyPr>
          <a:lstStyle/>
          <a:p>
            <a:pPr algn="ctr">
              <a:defRPr/>
            </a:pPr>
            <a:r>
              <a:rPr lang="ar-EG" kern="0" dirty="0" smtClean="0">
                <a:solidFill>
                  <a:prstClr val="white"/>
                </a:solidFill>
                <a:latin typeface="Century Gothic" panose="020B0502020202020204"/>
                <a:cs typeface="Tahoma" panose="020B0604030504040204" pitchFamily="34" charset="0"/>
              </a:rPr>
              <a:t>المعلم</a:t>
            </a:r>
            <a:endParaRPr lang="en-US" kern="0" dirty="0" smtClean="0">
              <a:solidFill>
                <a:prstClr val="white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942341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46266" y="853842"/>
            <a:ext cx="7651468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1 – حدد ما اذا كانت المعادلات الكيميائية التالية موزونة أم لا , ولماذا؟</a:t>
            </a:r>
          </a:p>
          <a:p>
            <a:pPr marL="742950" indent="-742950" algn="justLow">
              <a:buFont typeface="+mj-lt"/>
              <a:buAutoNum type="arabicPeriod"/>
            </a:pPr>
            <a:r>
              <a:rPr lang="en-US" sz="4000" dirty="0" smtClean="0">
                <a:solidFill>
                  <a:srgbClr val="FF0000"/>
                </a:solidFill>
              </a:rPr>
              <a:t>Ca + Cl2           CaCl2</a:t>
            </a:r>
          </a:p>
          <a:p>
            <a:pPr marL="742950" indent="-742950" algn="justLow">
              <a:buFont typeface="+mj-lt"/>
              <a:buAutoNum type="arabicPeriod"/>
            </a:pPr>
            <a:r>
              <a:rPr lang="en-US" sz="4000" dirty="0" smtClean="0">
                <a:solidFill>
                  <a:srgbClr val="FF0000"/>
                </a:solidFill>
              </a:rPr>
              <a:t>Zn + Ag2S               </a:t>
            </a:r>
            <a:r>
              <a:rPr lang="en-US" sz="4000" dirty="0" err="1" smtClean="0">
                <a:solidFill>
                  <a:srgbClr val="FF0000"/>
                </a:solidFill>
              </a:rPr>
              <a:t>ZnS</a:t>
            </a:r>
            <a:r>
              <a:rPr lang="en-US" sz="4000" dirty="0" smtClean="0">
                <a:solidFill>
                  <a:srgbClr val="FF0000"/>
                </a:solidFill>
              </a:rPr>
              <a:t> + Ag</a:t>
            </a:r>
            <a:r>
              <a:rPr lang="ar-SA" sz="4000" dirty="0" smtClean="0">
                <a:solidFill>
                  <a:srgbClr val="FF0000"/>
                </a:solidFill>
              </a:rPr>
              <a:t>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38986" y="3408387"/>
            <a:ext cx="646602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dirty="0" smtClean="0">
                <a:solidFill>
                  <a:srgbClr val="7030A0"/>
                </a:solidFill>
              </a:rPr>
              <a:t>جـ1 – </a:t>
            </a:r>
            <a:endParaRPr lang="ar-SA" sz="3600" dirty="0">
              <a:solidFill>
                <a:srgbClr val="7030A0"/>
              </a:solidFill>
            </a:endParaRPr>
          </a:p>
          <a:p>
            <a:pPr algn="justLow"/>
            <a:r>
              <a:rPr lang="ar-SA" sz="3600" b="1" dirty="0">
                <a:solidFill>
                  <a:srgbClr val="008000"/>
                </a:solidFill>
              </a:rPr>
              <a:t>المعادلة (أ) موزونة ؛ فلها أعداد متساوية الذرات في كل طرف ، بينما المعادلة </a:t>
            </a:r>
          </a:p>
          <a:p>
            <a:pPr algn="justLow"/>
            <a:r>
              <a:rPr lang="ar-SA" sz="3600" b="1" dirty="0">
                <a:solidFill>
                  <a:srgbClr val="008000"/>
                </a:solidFill>
              </a:rPr>
              <a:t>(ب) موزونة ؛ لأن لها أعداد غير متساوية لذرات الفضة في كل طرف من المعادلة .</a:t>
            </a: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5940152" y="1988840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رابط كسهم مستقيم 5"/>
          <p:cNvCxnSpPr/>
          <p:nvPr/>
        </p:nvCxnSpPr>
        <p:spPr>
          <a:xfrm>
            <a:off x="5076056" y="263691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Flowchart: Off-page Connector 6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187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Back or Previous 8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9592" y="986866"/>
            <a:ext cx="7344816" cy="132343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2 – صف الدلائل التي تدل على أن تفاعلا كيميائيا قد حدث ؟ 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24882" y="3429000"/>
            <a:ext cx="669423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b="1" dirty="0" smtClean="0">
                <a:solidFill>
                  <a:srgbClr val="7030A0"/>
                </a:solidFill>
              </a:rPr>
              <a:t>جـ2 – </a:t>
            </a:r>
          </a:p>
          <a:p>
            <a:pPr algn="justLow"/>
            <a:r>
              <a:rPr lang="ar-SA" sz="3600" b="1" dirty="0">
                <a:solidFill>
                  <a:srgbClr val="3333FF"/>
                </a:solidFill>
              </a:rPr>
              <a:t>التغير في اللون ، وتغير الفقاعات ، وتكون الرواسب ، والتغير في الطاقة ، والتغير في طبيعة المادة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187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62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890282" y="1124744"/>
            <a:ext cx="7363436" cy="2554545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4000" dirty="0" smtClean="0">
                <a:solidFill>
                  <a:srgbClr val="FF0000"/>
                </a:solidFill>
              </a:rPr>
              <a:t>سـ 3 – يكون الرماد الذي تخلفه حرائق الغابات أقل كتلة ويشغل حيزا أصغر مقارنة بالأشجار والنباتات قبل احتراقها , فكيف يمكن تفسير ذلك وفق قانون حفظ الكتلة  ؟</a:t>
            </a:r>
            <a:endParaRPr lang="ar-SA" sz="4000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223628" y="4293096"/>
            <a:ext cx="669674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4000" b="1" dirty="0" smtClean="0">
                <a:solidFill>
                  <a:srgbClr val="7030A0"/>
                </a:solidFill>
              </a:rPr>
              <a:t>جـ3 –</a:t>
            </a:r>
          </a:p>
          <a:p>
            <a:pPr algn="justLow"/>
            <a:r>
              <a:rPr lang="ar-SA" sz="4000" b="1" dirty="0">
                <a:solidFill>
                  <a:srgbClr val="7030A0"/>
                </a:solidFill>
              </a:rPr>
              <a:t>يحسب الفرق في الكتلة في كمية الغاز المتصاعد .</a:t>
            </a:r>
          </a:p>
        </p:txBody>
      </p:sp>
      <p:sp>
        <p:nvSpPr>
          <p:cNvPr id="4" name="Flowchart: Off-page Connector 3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187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Action Button: Forward or Next 4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>
            <a:spLocks noChangeArrowheads="1"/>
          </p:cNvSpPr>
          <p:nvPr/>
        </p:nvSpPr>
        <p:spPr bwMode="auto">
          <a:xfrm>
            <a:off x="785230" y="1844824"/>
            <a:ext cx="7579460" cy="1200329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SA" sz="3600" b="1" dirty="0" smtClean="0">
                <a:solidFill>
                  <a:srgbClr val="FF0000"/>
                </a:solidFill>
              </a:rPr>
              <a:t>سـ 4 – زن المعادلة الكيميائية التالية :</a:t>
            </a:r>
          </a:p>
          <a:p>
            <a:pPr algn="justLow"/>
            <a:r>
              <a:rPr lang="en-US" sz="3600" b="1" dirty="0" smtClean="0">
                <a:solidFill>
                  <a:srgbClr val="FF0000"/>
                </a:solidFill>
              </a:rPr>
              <a:t>Ag2O           Ag + O2</a:t>
            </a:r>
            <a:r>
              <a:rPr lang="ar-SA" sz="3600" b="1" dirty="0" smtClean="0">
                <a:solidFill>
                  <a:srgbClr val="FF0000"/>
                </a:solidFill>
              </a:rPr>
              <a:t> ؟ 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1387624" y="4005064"/>
            <a:ext cx="637467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Low"/>
            <a:r>
              <a:rPr lang="ar-SA" sz="3600" b="1" dirty="0">
                <a:solidFill>
                  <a:srgbClr val="7030A0"/>
                </a:solidFill>
              </a:rPr>
              <a:t>جـ4 - </a:t>
            </a:r>
            <a:r>
              <a:rPr lang="ar-SA" sz="3600" b="1" dirty="0" smtClean="0">
                <a:solidFill>
                  <a:srgbClr val="7030A0"/>
                </a:solidFill>
              </a:rPr>
              <a:t> </a:t>
            </a:r>
            <a:r>
              <a:rPr lang="ar-SA" sz="3600" b="1" dirty="0">
                <a:solidFill>
                  <a:srgbClr val="7030A0"/>
                </a:solidFill>
              </a:rPr>
              <a:t>كمية الأكسجين الناتجة هي النصف وينتج جزيء أكسجين ( باستخدام الأعداد في المعادلة )</a:t>
            </a:r>
          </a:p>
        </p:txBody>
      </p:sp>
      <p:cxnSp>
        <p:nvCxnSpPr>
          <p:cNvPr id="5" name="رابط كسهم مستقيم 4"/>
          <p:cNvCxnSpPr/>
          <p:nvPr/>
        </p:nvCxnSpPr>
        <p:spPr>
          <a:xfrm>
            <a:off x="5796136" y="2708920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Flowchart: Off-page Connector 5"/>
          <p:cNvSpPr/>
          <p:nvPr/>
        </p:nvSpPr>
        <p:spPr>
          <a:xfrm>
            <a:off x="0" y="11474"/>
            <a:ext cx="1115616" cy="989084"/>
          </a:xfrm>
          <a:prstGeom prst="flowChartOffpageConnector">
            <a:avLst/>
          </a:prstGeom>
          <a:gradFill>
            <a:gsLst>
              <a:gs pos="0">
                <a:srgbClr val="EEECE1">
                  <a:lumMod val="50000"/>
                </a:srgbClr>
              </a:gs>
              <a:gs pos="23000">
                <a:srgbClr val="FFFF00"/>
              </a:gs>
              <a:gs pos="83000">
                <a:srgbClr val="4BACC6">
                  <a:lumMod val="60000"/>
                  <a:lumOff val="40000"/>
                </a:srgbClr>
              </a:gs>
              <a:gs pos="100000">
                <a:srgbClr val="8064A2">
                  <a:lumMod val="75000"/>
                </a:srgbClr>
              </a:gs>
            </a:gsLst>
            <a:lin ang="5400000" scaled="1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sunset" dir="t"/>
          </a:scene3d>
          <a:sp3d>
            <a:bevelT w="152400" h="50800" prst="softRound"/>
            <a:bevelB w="152400" h="50800" prst="softRound"/>
          </a:sp3d>
        </p:spPr>
        <p:txBody>
          <a:bodyPr numCol="1" rtlCol="0" anchor="ctr">
            <a:prstTxWarp prst="textStop">
              <a:avLst/>
            </a:prstTxWarp>
          </a:bodyPr>
          <a:lstStyle>
            <a:defPPr>
              <a:defRPr lang="ar-SA"/>
            </a:defPPr>
            <a:lvl1pPr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r" rtl="1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r" defTabSz="914400" rtl="1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كتاب الطالب ص </a:t>
            </a:r>
            <a:r>
              <a:rPr lang="ar-EG" b="1" dirty="0" smtClean="0">
                <a:solidFill>
                  <a:srgbClr val="006600"/>
                </a:solidFill>
                <a:latin typeface="Calibri"/>
              </a:rPr>
              <a:t>187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" name="Action Button: Forward or Next 6">
            <a:hlinkClick r:id="" action="ppaction://hlinkshowjump?jump=nextslide" highlightClick="1"/>
          </p:cNvPr>
          <p:cNvSpPr/>
          <p:nvPr/>
        </p:nvSpPr>
        <p:spPr>
          <a:xfrm>
            <a:off x="8315848" y="6145211"/>
            <a:ext cx="648072" cy="504056"/>
          </a:xfrm>
          <a:prstGeom prst="actionButtonForwardNex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ction Button: Back or Previous 7">
            <a:hlinkClick r:id="" action="ppaction://hlinkshowjump?jump=previousslide" highlightClick="1"/>
          </p:cNvPr>
          <p:cNvSpPr/>
          <p:nvPr/>
        </p:nvSpPr>
        <p:spPr>
          <a:xfrm>
            <a:off x="180080" y="6145211"/>
            <a:ext cx="576064" cy="504056"/>
          </a:xfrm>
          <a:prstGeom prst="actionButtonBackPrevious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373000" y="260648"/>
            <a:ext cx="576632" cy="432048"/>
          </a:xfrm>
          <a:prstGeom prst="actionButtonHome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901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14182</TotalTime>
  <Words>191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Century Gothic</vt:lpstr>
      <vt:lpstr>Garamond</vt:lpstr>
      <vt:lpstr>Tahoma</vt:lpstr>
      <vt:lpstr>Times New Roman</vt:lpstr>
      <vt:lpstr>سمة Office</vt:lpstr>
      <vt:lpstr>Organic</vt:lpstr>
      <vt:lpstr>مراجعة الدرس الأول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waleed</cp:lastModifiedBy>
  <cp:revision>1229</cp:revision>
  <dcterms:modified xsi:type="dcterms:W3CDTF">2016-05-14T15:08:17Z</dcterms:modified>
</cp:coreProperties>
</file>