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8"/>
  </p:notesMasterIdLst>
  <p:sldIdLst>
    <p:sldId id="397" r:id="rId3"/>
    <p:sldId id="396" r:id="rId4"/>
    <p:sldId id="381" r:id="rId5"/>
    <p:sldId id="382" r:id="rId6"/>
    <p:sldId id="383" r:id="rId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8000"/>
    <a:srgbClr val="CC00FF"/>
    <a:srgbClr val="0099CC"/>
    <a:srgbClr val="FF33CC"/>
    <a:srgbClr val="CC0066"/>
    <a:srgbClr val="9900CC"/>
    <a:srgbClr val="CC0000"/>
    <a:srgbClr val="00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نمط ذو نسُق 2 - تميي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430" autoAdjust="0"/>
    <p:restoredTop sz="94660"/>
  </p:normalViewPr>
  <p:slideViewPr>
    <p:cSldViewPr>
      <p:cViewPr varScale="1">
        <p:scale>
          <a:sx n="67" d="100"/>
          <a:sy n="67" d="100"/>
        </p:scale>
        <p:origin x="8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EB559-8BCF-49F1-9CB3-63CDDB4414C6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dirty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D7BC6F-7CC3-4769-8EBB-6B9DFA1A7D3A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14772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F5BB-4460-46D0-B559-8EFAEA82A91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FB47D-FBD3-430E-B34F-120848740E19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47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7CC9-3BB3-4136-BDB0-A36CEFCF714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F541-D479-4CEA-81B5-4F443F3AB4D6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244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3F0D-ED95-4350-B28B-5F8EA5C40C88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7C91E-CEDE-42B2-88BB-00F0B728C1F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388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936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51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812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5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070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835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0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11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5F2F-2FB7-495D-8935-57D92313717B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3654-C4B8-47D1-B08D-7E1AF4C81007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7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14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39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1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281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67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741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193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582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79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1BD3-183D-49C5-88EE-025B99684218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BADE-4147-4359-B821-65E238C8073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47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528B4-F00B-4AB2-8467-F3FAB657BB14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7674-6845-4D2B-A4D1-0EEE60AB6CA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6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6510-A473-4939-AA37-4B2856801D07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4B426-5DCF-41AC-A6C0-C78CDD48249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91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566F-B323-46E7-80CD-B448104C684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A162-3314-4CDA-A192-74A1CEA7D21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796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FD2E7-4F68-4A65-89E5-8D3BD77A0341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A646-9940-4538-8F9E-40C54021680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63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0645-C33C-46B5-A5FF-C96F596693AA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43482-4144-4D6F-9974-BB1AF22B959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672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أفقي 3"/>
          <p:cNvSpPr/>
          <p:nvPr userDrawn="1"/>
        </p:nvSpPr>
        <p:spPr>
          <a:xfrm>
            <a:off x="1907704" y="0"/>
            <a:ext cx="6336704" cy="126876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" name="صورة 9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11" name="صورة 10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</a:rPr>
              <a:t>مراجعة الدرس الأول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dirty="0" smtClean="0"/>
          </a:p>
          <a:p>
            <a:r>
              <a:rPr lang="ar-EG" b="1" dirty="0" smtClean="0">
                <a:solidFill>
                  <a:schemeClr val="accent5">
                    <a:lumMod val="50000"/>
                  </a:schemeClr>
                </a:solidFill>
              </a:rPr>
              <a:t>الصيغ والمعادلات الكيميائية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38400" y="16926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نور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5069111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المعلم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94234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746266" y="853842"/>
            <a:ext cx="7651468" cy="255454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1 – حدد ما اذا كانت المعادلات الكيميائية التالية موزونة أم لا , ولماذا؟</a:t>
            </a:r>
          </a:p>
          <a:p>
            <a:pPr marL="742950" indent="-742950" algn="justLow">
              <a:buFont typeface="+mj-lt"/>
              <a:buAutoNum type="arabicPeriod"/>
            </a:pPr>
            <a:r>
              <a:rPr lang="en-US" sz="4000" dirty="0" smtClean="0">
                <a:solidFill>
                  <a:srgbClr val="FF0000"/>
                </a:solidFill>
              </a:rPr>
              <a:t>Ca + Cl2           CaCl2</a:t>
            </a:r>
          </a:p>
          <a:p>
            <a:pPr marL="742950" indent="-742950" algn="justLow">
              <a:buFont typeface="+mj-lt"/>
              <a:buAutoNum type="arabicPeriod"/>
            </a:pPr>
            <a:r>
              <a:rPr lang="en-US" sz="4000" dirty="0" smtClean="0">
                <a:solidFill>
                  <a:srgbClr val="FF0000"/>
                </a:solidFill>
              </a:rPr>
              <a:t>Zn + Ag2S               </a:t>
            </a:r>
            <a:r>
              <a:rPr lang="en-US" sz="4000" dirty="0" err="1" smtClean="0">
                <a:solidFill>
                  <a:srgbClr val="FF0000"/>
                </a:solidFill>
              </a:rPr>
              <a:t>ZnS</a:t>
            </a:r>
            <a:r>
              <a:rPr lang="en-US" sz="4000" dirty="0" smtClean="0">
                <a:solidFill>
                  <a:srgbClr val="FF0000"/>
                </a:solidFill>
              </a:rPr>
              <a:t> + Ag</a:t>
            </a:r>
            <a:r>
              <a:rPr lang="ar-SA" sz="4000" dirty="0" smtClean="0">
                <a:solidFill>
                  <a:srgbClr val="FF0000"/>
                </a:solidFill>
              </a:rPr>
              <a:t> ؟ 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338986" y="3408387"/>
            <a:ext cx="646602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7030A0"/>
                </a:solidFill>
              </a:rPr>
              <a:t>جـ1 – </a:t>
            </a:r>
            <a:endParaRPr lang="ar-SA" sz="3600" dirty="0">
              <a:solidFill>
                <a:srgbClr val="7030A0"/>
              </a:solidFill>
            </a:endParaRPr>
          </a:p>
          <a:p>
            <a:pPr algn="justLow"/>
            <a:r>
              <a:rPr lang="ar-SA" sz="3600" b="1" dirty="0">
                <a:solidFill>
                  <a:srgbClr val="008000"/>
                </a:solidFill>
              </a:rPr>
              <a:t>المعادلة (أ) موزونة ؛ فلها أعداد متساوية الذرات في كل طرف ، بينما المعادلة </a:t>
            </a:r>
          </a:p>
          <a:p>
            <a:pPr algn="justLow"/>
            <a:r>
              <a:rPr lang="ar-SA" sz="3600" b="1" dirty="0">
                <a:solidFill>
                  <a:srgbClr val="008000"/>
                </a:solidFill>
              </a:rPr>
              <a:t>(ب) موزونة ؛ لأن لها أعداد غير متساوية لذرات الفضة في كل طرف من المعادلة .</a:t>
            </a: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5940152" y="198884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5076056" y="263691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Flowchart: Off-page Connector 6"/>
          <p:cNvSpPr/>
          <p:nvPr/>
        </p:nvSpPr>
        <p:spPr>
          <a:xfrm>
            <a:off x="0" y="1147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187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986866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2 – صف الدلائل التي تدل على أن تفاعلا كيميائيا قد حدث ؟ 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224882" y="3429000"/>
            <a:ext cx="66942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3600" b="1" dirty="0" smtClean="0">
                <a:solidFill>
                  <a:srgbClr val="7030A0"/>
                </a:solidFill>
              </a:rPr>
              <a:t>جـ2 – </a:t>
            </a:r>
          </a:p>
          <a:p>
            <a:pPr algn="justLow"/>
            <a:r>
              <a:rPr lang="ar-SA" sz="3600" b="1" dirty="0">
                <a:solidFill>
                  <a:srgbClr val="3333FF"/>
                </a:solidFill>
              </a:rPr>
              <a:t>التغير في اللون ، وتغير الفقاعات ، وتكون الرواسب ، والتغير في الطاقة ، والتغير في طبيعة المادة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1147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187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62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0282" y="1124744"/>
            <a:ext cx="7363436" cy="255454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3 – يكون الرماد الذي تخلفه حرائق الغابات أقل كتلة ويشغل حيزا أصغر مقارنة بالأشجار والنباتات قبل احتراقها , فكيف يمكن تفسير ذلك وفق قانون حفظ الكتلة  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223628" y="4293096"/>
            <a:ext cx="66967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b="1" dirty="0" smtClean="0">
                <a:solidFill>
                  <a:srgbClr val="7030A0"/>
                </a:solidFill>
              </a:rPr>
              <a:t>جـ3 –</a:t>
            </a:r>
          </a:p>
          <a:p>
            <a:pPr algn="justLow"/>
            <a:r>
              <a:rPr lang="ar-SA" sz="4000" b="1" dirty="0">
                <a:solidFill>
                  <a:srgbClr val="7030A0"/>
                </a:solidFill>
              </a:rPr>
              <a:t>يحسب الفرق في الكتلة في كمية الغاز المتصاعد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1147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187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785230" y="1844824"/>
            <a:ext cx="7579460" cy="120032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b="1" dirty="0" smtClean="0">
                <a:solidFill>
                  <a:srgbClr val="FF0000"/>
                </a:solidFill>
              </a:rPr>
              <a:t>سـ 4 – زن المعادلة الكيميائية التالية :</a:t>
            </a:r>
          </a:p>
          <a:p>
            <a:pPr algn="justLow"/>
            <a:r>
              <a:rPr lang="en-US" sz="3600" b="1" dirty="0" smtClean="0">
                <a:solidFill>
                  <a:srgbClr val="FF0000"/>
                </a:solidFill>
              </a:rPr>
              <a:t>Ag2O           Ag + O2</a:t>
            </a:r>
            <a:r>
              <a:rPr lang="ar-SA" sz="3600" b="1" dirty="0" smtClean="0">
                <a:solidFill>
                  <a:srgbClr val="FF0000"/>
                </a:solidFill>
              </a:rPr>
              <a:t> ؟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387624" y="4005064"/>
            <a:ext cx="637467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3600" b="1" dirty="0">
                <a:solidFill>
                  <a:srgbClr val="7030A0"/>
                </a:solidFill>
              </a:rPr>
              <a:t>جـ4 - </a:t>
            </a:r>
            <a:r>
              <a:rPr lang="ar-SA" sz="3600" b="1" dirty="0" smtClean="0">
                <a:solidFill>
                  <a:srgbClr val="7030A0"/>
                </a:solidFill>
              </a:rPr>
              <a:t> </a:t>
            </a:r>
            <a:r>
              <a:rPr lang="ar-SA" sz="3600" b="1" dirty="0">
                <a:solidFill>
                  <a:srgbClr val="7030A0"/>
                </a:solidFill>
              </a:rPr>
              <a:t>كمية الأكسجين الناتجة هي النصف وينتج جزيء أكسجين ( باستخدام الأعداد في المعادلة )</a:t>
            </a: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5796136" y="270892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Flowchart: Off-page Connector 5"/>
          <p:cNvSpPr/>
          <p:nvPr/>
        </p:nvSpPr>
        <p:spPr>
          <a:xfrm>
            <a:off x="0" y="1147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187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14182</TotalTime>
  <Words>191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Century Gothic</vt:lpstr>
      <vt:lpstr>Garamond</vt:lpstr>
      <vt:lpstr>Tahoma</vt:lpstr>
      <vt:lpstr>Times New Roman</vt:lpstr>
      <vt:lpstr>سمة Office</vt:lpstr>
      <vt:lpstr>Organic</vt:lpstr>
      <vt:lpstr>مراجعة الدرس الأول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waleed</cp:lastModifiedBy>
  <cp:revision>1229</cp:revision>
  <dcterms:modified xsi:type="dcterms:W3CDTF">2016-05-14T15:08:17Z</dcterms:modified>
</cp:coreProperties>
</file>