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76" r:id="rId3"/>
    <p:sldId id="277" r:id="rId4"/>
    <p:sldId id="278" r:id="rId5"/>
    <p:sldId id="279" r:id="rId6"/>
    <p:sldId id="281" r:id="rId7"/>
    <p:sldId id="282" r:id="rId8"/>
    <p:sldId id="283" r:id="rId9"/>
    <p:sldId id="284" r:id="rId10"/>
    <p:sldId id="285" r:id="rId11"/>
    <p:sldId id="286" r:id="rId12"/>
    <p:sldId id="275" r:id="rId13"/>
  </p:sldIdLst>
  <p:sldSz cx="9906000" cy="6858000" type="A4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BC7"/>
    <a:srgbClr val="8ED9C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000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705" y="3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B3E4AA25-EBBC-40E9-ABB9-3575A5896477}" type="datetimeFigureOut">
              <a:rPr lang="ar-SA" smtClean="0"/>
              <a:t>28/08/46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977FD8DD-D15D-4F1E-9EE9-8C33021A2A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388636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B3E4AA25-EBBC-40E9-ABB9-3575A5896477}" type="datetimeFigureOut">
              <a:rPr lang="ar-SA" smtClean="0"/>
              <a:t>28/08/46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977FD8DD-D15D-4F1E-9EE9-8C33021A2A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50251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  <a:prstGeom prst="rect">
            <a:avLst/>
          </a:prstGeo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B3E4AA25-EBBC-40E9-ABB9-3575A5896477}" type="datetimeFigureOut">
              <a:rPr lang="ar-SA" smtClean="0"/>
              <a:t>28/08/46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977FD8DD-D15D-4F1E-9EE9-8C33021A2A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22447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B3E4AA25-EBBC-40E9-ABB9-3575A5896477}" type="datetimeFigureOut">
              <a:rPr lang="ar-SA" smtClean="0"/>
              <a:t>28/08/46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977FD8DD-D15D-4F1E-9EE9-8C33021A2A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35674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B3E4AA25-EBBC-40E9-ABB9-3575A5896477}" type="datetimeFigureOut">
              <a:rPr lang="ar-SA" smtClean="0"/>
              <a:t>28/08/46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977FD8DD-D15D-4F1E-9EE9-8C33021A2A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03198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B3E4AA25-EBBC-40E9-ABB9-3575A5896477}" type="datetimeFigureOut">
              <a:rPr lang="ar-SA" smtClean="0"/>
              <a:t>28/08/46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977FD8DD-D15D-4F1E-9EE9-8C33021A2A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07053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B3E4AA25-EBBC-40E9-ABB9-3575A5896477}" type="datetimeFigureOut">
              <a:rPr lang="ar-SA" smtClean="0"/>
              <a:t>28/08/46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977FD8DD-D15D-4F1E-9EE9-8C33021A2A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66261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B3E4AA25-EBBC-40E9-ABB9-3575A5896477}" type="datetimeFigureOut">
              <a:rPr lang="ar-SA" smtClean="0"/>
              <a:t>28/08/46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977FD8DD-D15D-4F1E-9EE9-8C33021A2A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74499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B3E4AA25-EBBC-40E9-ABB9-3575A5896477}" type="datetimeFigureOut">
              <a:rPr lang="ar-SA" smtClean="0"/>
              <a:t>28/08/46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977FD8DD-D15D-4F1E-9EE9-8C33021A2A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97324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B3E4AA25-EBBC-40E9-ABB9-3575A5896477}" type="datetimeFigureOut">
              <a:rPr lang="ar-SA" smtClean="0"/>
              <a:t>28/08/46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977FD8DD-D15D-4F1E-9EE9-8C33021A2A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7993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B3E4AA25-EBBC-40E9-ABB9-3575A5896477}" type="datetimeFigureOut">
              <a:rPr lang="ar-SA" smtClean="0"/>
              <a:t>28/08/46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977FD8DD-D15D-4F1E-9EE9-8C33021A2A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76572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صورة 10">
            <a:extLst>
              <a:ext uri="{FF2B5EF4-FFF2-40B4-BE49-F238E27FC236}">
                <a16:creationId xmlns:a16="http://schemas.microsoft.com/office/drawing/2014/main" id="{F63C619A-4B9A-42E0-D0D0-5DAF7E20EED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3" t="4037" r="26291" b="26727"/>
          <a:stretch/>
        </p:blipFill>
        <p:spPr>
          <a:xfrm rot="16200000">
            <a:off x="-6926" y="3553690"/>
            <a:ext cx="3311238" cy="3297383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ACCAE604-364D-5FB3-5CA1-A5C35F15B921}"/>
              </a:ext>
            </a:extLst>
          </p:cNvPr>
          <p:cNvSpPr txBox="1"/>
          <p:nvPr userDrawn="1"/>
        </p:nvSpPr>
        <p:spPr>
          <a:xfrm>
            <a:off x="4118072" y="6516678"/>
            <a:ext cx="165600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050" u="sng" dirty="0">
                <a:solidFill>
                  <a:srgbClr val="FF0000"/>
                </a:solidFill>
                <a:cs typeface="Lotus" panose="00000400000000000000" pitchFamily="2" charset="-78"/>
              </a:rPr>
              <a:t>https://t.me/Sciences_203</a:t>
            </a:r>
            <a:endParaRPr lang="ar-SA" sz="1050" u="sng" dirty="0">
              <a:solidFill>
                <a:srgbClr val="FF0000"/>
              </a:solidFill>
              <a:cs typeface="Lotus" panose="00000400000000000000" pitchFamily="2" charset="-78"/>
            </a:endParaRP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DE113350-9D1A-AD7C-C8D7-CCD70B8850E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3" t="4037" r="26291" b="26727"/>
          <a:stretch/>
        </p:blipFill>
        <p:spPr>
          <a:xfrm>
            <a:off x="0" y="6926"/>
            <a:ext cx="3311238" cy="3297383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4D50DC45-5181-4AE3-F568-64A49F83EBE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3" t="4037" r="26291" b="26727"/>
          <a:stretch/>
        </p:blipFill>
        <p:spPr>
          <a:xfrm rot="5400000">
            <a:off x="6601689" y="6929"/>
            <a:ext cx="3311238" cy="3297383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929FD007-AA09-0711-BFAE-AEF037D9A89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3" t="4037" r="26291" b="26727"/>
          <a:stretch/>
        </p:blipFill>
        <p:spPr>
          <a:xfrm rot="10800000">
            <a:off x="6594759" y="3560617"/>
            <a:ext cx="3311238" cy="3297383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A94BEAC6-6D3C-A790-7AFA-F3578A1FD84F}"/>
              </a:ext>
            </a:extLst>
          </p:cNvPr>
          <p:cNvSpPr txBox="1">
            <a:spLocks/>
          </p:cNvSpPr>
          <p:nvPr userDrawn="1"/>
        </p:nvSpPr>
        <p:spPr>
          <a:xfrm>
            <a:off x="1575927" y="332861"/>
            <a:ext cx="6768000" cy="307777"/>
          </a:xfrm>
          <a:prstGeom prst="rect">
            <a:avLst/>
          </a:prstGeom>
          <a:noFill/>
        </p:spPr>
        <p:txBody>
          <a:bodyPr wrap="square" rtlCol="1" anchor="ctr" anchorCtr="0">
            <a:noAutofit/>
          </a:bodyPr>
          <a:lstStyle/>
          <a:p>
            <a:pPr algn="ctr" rtl="1"/>
            <a:r>
              <a:rPr lang="ar-SA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الخطة الأسبوعية لمادة </a:t>
            </a:r>
            <a:r>
              <a:rPr lang="ar-SA" dirty="0">
                <a:solidFill>
                  <a:schemeClr val="accent1">
                    <a:lumMod val="7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العلوم</a:t>
            </a:r>
            <a:r>
              <a:rPr lang="ar-SA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للصف </a:t>
            </a:r>
            <a:r>
              <a:rPr lang="ar-SA" dirty="0">
                <a:solidFill>
                  <a:srgbClr val="FF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أول متوسط </a:t>
            </a:r>
            <a:r>
              <a:rPr lang="ar-SA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| الفصل الدراسي الثالث</a:t>
            </a:r>
          </a:p>
        </p:txBody>
      </p:sp>
    </p:spTree>
    <p:extLst>
      <p:ext uri="{BB962C8B-B14F-4D97-AF65-F5344CB8AC3E}">
        <p14:creationId xmlns:p14="http://schemas.microsoft.com/office/powerpoint/2010/main" val="2458289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12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A4F55555-A1FA-05D1-EC97-00BFA4D33A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4752594"/>
              </p:ext>
            </p:extLst>
          </p:nvPr>
        </p:nvGraphicFramePr>
        <p:xfrm>
          <a:off x="320335" y="1699974"/>
          <a:ext cx="9265330" cy="425884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804356">
                  <a:extLst>
                    <a:ext uri="{9D8B030D-6E8A-4147-A177-3AD203B41FA5}">
                      <a16:colId xmlns:a16="http://schemas.microsoft.com/office/drawing/2014/main" val="3321832386"/>
                    </a:ext>
                  </a:extLst>
                </a:gridCol>
                <a:gridCol w="804356">
                  <a:extLst>
                    <a:ext uri="{9D8B030D-6E8A-4147-A177-3AD203B41FA5}">
                      <a16:colId xmlns:a16="http://schemas.microsoft.com/office/drawing/2014/main" val="669624745"/>
                    </a:ext>
                  </a:extLst>
                </a:gridCol>
                <a:gridCol w="804356">
                  <a:extLst>
                    <a:ext uri="{9D8B030D-6E8A-4147-A177-3AD203B41FA5}">
                      <a16:colId xmlns:a16="http://schemas.microsoft.com/office/drawing/2014/main" val="3209708566"/>
                    </a:ext>
                  </a:extLst>
                </a:gridCol>
                <a:gridCol w="1754431">
                  <a:extLst>
                    <a:ext uri="{9D8B030D-6E8A-4147-A177-3AD203B41FA5}">
                      <a16:colId xmlns:a16="http://schemas.microsoft.com/office/drawing/2014/main" val="3639452065"/>
                    </a:ext>
                  </a:extLst>
                </a:gridCol>
                <a:gridCol w="954572">
                  <a:extLst>
                    <a:ext uri="{9D8B030D-6E8A-4147-A177-3AD203B41FA5}">
                      <a16:colId xmlns:a16="http://schemas.microsoft.com/office/drawing/2014/main" val="518078714"/>
                    </a:ext>
                  </a:extLst>
                </a:gridCol>
                <a:gridCol w="2869456">
                  <a:extLst>
                    <a:ext uri="{9D8B030D-6E8A-4147-A177-3AD203B41FA5}">
                      <a16:colId xmlns:a16="http://schemas.microsoft.com/office/drawing/2014/main" val="1711922477"/>
                    </a:ext>
                  </a:extLst>
                </a:gridCol>
                <a:gridCol w="1273803">
                  <a:extLst>
                    <a:ext uri="{9D8B030D-6E8A-4147-A177-3AD203B41FA5}">
                      <a16:colId xmlns:a16="http://schemas.microsoft.com/office/drawing/2014/main" val="32769111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الوحدة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الفصل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الدرس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الأهداف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المهمة الأدائية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الواجب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8052520"/>
                  </a:ext>
                </a:extLst>
              </a:tr>
              <a:tr h="684000">
                <a:tc rowSpan="4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الخامسة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4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التاسع </a:t>
                      </a:r>
                    </a:p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الخلايا لَبِنات الحياة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عالم الخلايا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تناقش نظرية الخلية.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endParaRPr lang="ar-SA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يرجى متابعة وحل الواجبات أولاً بأول في منصة مدرستي</a:t>
                      </a:r>
                    </a:p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29206838"/>
                  </a:ext>
                </a:extLst>
              </a:tr>
              <a:tr h="68400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S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تحدد بعض أجزاء الخلية النباتية والخلية الحيوانية.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ar-SA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9264179"/>
                  </a:ext>
                </a:extLst>
              </a:tr>
              <a:tr h="684000">
                <a:tc v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توضح وظائف أجزاء الخلية المختلفة.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ar-SA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8388782"/>
                  </a:ext>
                </a:extLst>
              </a:tr>
              <a:tr h="684000">
                <a:tc v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وظائف الخلايا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تناقش كيف أن الخلايا المختلفة لها وظائف مختلفة.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r" rtl="1"/>
                      <a:endParaRPr lang="ar-SA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0165897"/>
                  </a:ext>
                </a:extLst>
              </a:tr>
              <a:tr h="540000">
                <a:tc gridSpan="7"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كل كائن حي يبدأ من خلية واحدة… لا تستصغر أي بداية، فقد تكون عظيمة!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9702055"/>
                  </a:ext>
                </a:extLst>
              </a:tr>
              <a:tr h="612000">
                <a:tc gridSpan="4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معلم المادة: ـــــــــــــــــــــــــــــــــــــــــــــــــــــــــــــــــــــــــــــــــــــــ</a:t>
                      </a:r>
                    </a:p>
                  </a:txBody>
                  <a:tcPr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مدير المدرسة: ـــــــــــــــــــــــــــــــــــــــــــــــــــــــــــــــــــــــــــــــــــــــ</a:t>
                      </a:r>
                    </a:p>
                  </a:txBody>
                  <a:tcPr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68067282"/>
                  </a:ext>
                </a:extLst>
              </a:tr>
            </a:tbl>
          </a:graphicData>
        </a:graphic>
      </p:graphicFrame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BEDC38AA-0888-0259-CF62-1CCB912E8B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2984131"/>
              </p:ext>
            </p:extLst>
          </p:nvPr>
        </p:nvGraphicFramePr>
        <p:xfrm>
          <a:off x="2289000" y="970274"/>
          <a:ext cx="5328000" cy="43200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664000">
                  <a:extLst>
                    <a:ext uri="{9D8B030D-6E8A-4147-A177-3AD203B41FA5}">
                      <a16:colId xmlns:a16="http://schemas.microsoft.com/office/drawing/2014/main" val="3700827971"/>
                    </a:ext>
                  </a:extLst>
                </a:gridCol>
                <a:gridCol w="2664000">
                  <a:extLst>
                    <a:ext uri="{9D8B030D-6E8A-4147-A177-3AD203B41FA5}">
                      <a16:colId xmlns:a16="http://schemas.microsoft.com/office/drawing/2014/main" val="3839923857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الأسبوع: الأول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المدة: 9/2 إلى 9/6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3483982"/>
                  </a:ext>
                </a:extLst>
              </a:tr>
            </a:tbl>
          </a:graphicData>
        </a:graphic>
      </p:graphicFrame>
      <p:pic>
        <p:nvPicPr>
          <p:cNvPr id="5" name="صورة 4">
            <a:extLst>
              <a:ext uri="{FF2B5EF4-FFF2-40B4-BE49-F238E27FC236}">
                <a16:creationId xmlns:a16="http://schemas.microsoft.com/office/drawing/2014/main" id="{CD71202E-117D-CEEE-860F-FB5A3C44B6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434" y="2135981"/>
            <a:ext cx="2237916" cy="258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7619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A1EEB9-23DA-E257-ED54-12A6D10DC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7813CC5D-B207-66CB-0C30-9993CF0460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0406773"/>
              </p:ext>
            </p:extLst>
          </p:nvPr>
        </p:nvGraphicFramePr>
        <p:xfrm>
          <a:off x="320334" y="1348671"/>
          <a:ext cx="9265331" cy="434079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804356">
                  <a:extLst>
                    <a:ext uri="{9D8B030D-6E8A-4147-A177-3AD203B41FA5}">
                      <a16:colId xmlns:a16="http://schemas.microsoft.com/office/drawing/2014/main" val="3321832386"/>
                    </a:ext>
                  </a:extLst>
                </a:gridCol>
                <a:gridCol w="1089591">
                  <a:extLst>
                    <a:ext uri="{9D8B030D-6E8A-4147-A177-3AD203B41FA5}">
                      <a16:colId xmlns:a16="http://schemas.microsoft.com/office/drawing/2014/main" val="669624745"/>
                    </a:ext>
                  </a:extLst>
                </a:gridCol>
                <a:gridCol w="1055594">
                  <a:extLst>
                    <a:ext uri="{9D8B030D-6E8A-4147-A177-3AD203B41FA5}">
                      <a16:colId xmlns:a16="http://schemas.microsoft.com/office/drawing/2014/main" val="3209708566"/>
                    </a:ext>
                  </a:extLst>
                </a:gridCol>
                <a:gridCol w="1217959">
                  <a:extLst>
                    <a:ext uri="{9D8B030D-6E8A-4147-A177-3AD203B41FA5}">
                      <a16:colId xmlns:a16="http://schemas.microsoft.com/office/drawing/2014/main" val="3639452065"/>
                    </a:ext>
                  </a:extLst>
                </a:gridCol>
                <a:gridCol w="1135687">
                  <a:extLst>
                    <a:ext uri="{9D8B030D-6E8A-4147-A177-3AD203B41FA5}">
                      <a16:colId xmlns:a16="http://schemas.microsoft.com/office/drawing/2014/main" val="518078714"/>
                    </a:ext>
                  </a:extLst>
                </a:gridCol>
                <a:gridCol w="2688341">
                  <a:extLst>
                    <a:ext uri="{9D8B030D-6E8A-4147-A177-3AD203B41FA5}">
                      <a16:colId xmlns:a16="http://schemas.microsoft.com/office/drawing/2014/main" val="1711922477"/>
                    </a:ext>
                  </a:extLst>
                </a:gridCol>
                <a:gridCol w="1273803">
                  <a:extLst>
                    <a:ext uri="{9D8B030D-6E8A-4147-A177-3AD203B41FA5}">
                      <a16:colId xmlns:a16="http://schemas.microsoft.com/office/drawing/2014/main" val="3276911171"/>
                    </a:ext>
                  </a:extLst>
                </a:gridCol>
              </a:tblGrid>
              <a:tr h="344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الوحدة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الفصل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الدرس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الأهداف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المهمة الأدائية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الواجب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8052520"/>
                  </a:ext>
                </a:extLst>
              </a:tr>
              <a:tr h="612000">
                <a:tc rowSpan="5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السادسة 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الثالث عشر </a:t>
                      </a:r>
                    </a:p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موارد الأرض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استخدام الموارد الطبيعية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توضح استخدامات الموارد الطبيعية.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ar-SA" sz="1400" dirty="0"/>
                      </a:br>
                      <a:endParaRPr lang="ar-SA" sz="14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يرجى متابعة وحل الواجبات أولاً بأول في منصة مدرستي</a:t>
                      </a:r>
                    </a:p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9206838"/>
                  </a:ext>
                </a:extLst>
              </a:tr>
              <a:tr h="612000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تصف كيف تصنف الموارد الطبيعية.  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7402166"/>
                  </a:ext>
                </a:extLst>
              </a:tr>
              <a:tr h="612000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rtl="1"/>
                      <a:r>
                        <a:rPr lang="ar-SA" sz="1400" b="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توضح كيفية المحافظة على الموارد الطبيعية.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4448725"/>
                  </a:ext>
                </a:extLst>
              </a:tr>
              <a:tr h="612000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الإنسان والبيئة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rtl="1"/>
                      <a:r>
                        <a:rPr lang="ar-SA" sz="1400" b="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توضح تأثير الناس في البيئة.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9314166"/>
                  </a:ext>
                </a:extLst>
              </a:tr>
              <a:tr h="612000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rtl="1"/>
                      <a:r>
                        <a:rPr lang="ar-SA" sz="1400" b="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تصف الأنواع المختلفة للتلوث.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7128731"/>
                  </a:ext>
                </a:extLst>
              </a:tr>
              <a:tr h="540000">
                <a:tc gridSpan="7"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الموارد غير المتجددة كنوز ثمينة… استخدمها بحكمة ولا تهدرها!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9702055"/>
                  </a:ext>
                </a:extLst>
              </a:tr>
              <a:tr h="396000">
                <a:tc gridSpan="4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معلم المادة: ـــــــــــــــــــــــــــــــــــــــــــــــــــــــــــــــــــــــــــــــــــــــ</a:t>
                      </a:r>
                    </a:p>
                  </a:txBody>
                  <a:tcPr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مدير المدرسة: ـــــــــــــــــــــــــــــــــــــــــــــــــــــــــــــــــــــــــــــــــــــــ</a:t>
                      </a:r>
                    </a:p>
                  </a:txBody>
                  <a:tcPr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68067282"/>
                  </a:ext>
                </a:extLst>
              </a:tr>
            </a:tbl>
          </a:graphicData>
        </a:graphic>
      </p:graphicFrame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B456EF38-D6F9-4E69-B7CA-D0D53B2FC5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7222275"/>
              </p:ext>
            </p:extLst>
          </p:nvPr>
        </p:nvGraphicFramePr>
        <p:xfrm>
          <a:off x="2289000" y="808910"/>
          <a:ext cx="5328000" cy="43200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664000">
                  <a:extLst>
                    <a:ext uri="{9D8B030D-6E8A-4147-A177-3AD203B41FA5}">
                      <a16:colId xmlns:a16="http://schemas.microsoft.com/office/drawing/2014/main" val="3700827971"/>
                    </a:ext>
                  </a:extLst>
                </a:gridCol>
                <a:gridCol w="2664000">
                  <a:extLst>
                    <a:ext uri="{9D8B030D-6E8A-4147-A177-3AD203B41FA5}">
                      <a16:colId xmlns:a16="http://schemas.microsoft.com/office/drawing/2014/main" val="3839923857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الأسبوع: العاشر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المدة: 11/20 إلى 11/24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3483982"/>
                  </a:ext>
                </a:extLst>
              </a:tr>
            </a:tbl>
          </a:graphicData>
        </a:graphic>
      </p:graphicFrame>
      <p:pic>
        <p:nvPicPr>
          <p:cNvPr id="5" name="صورة 4">
            <a:extLst>
              <a:ext uri="{FF2B5EF4-FFF2-40B4-BE49-F238E27FC236}">
                <a16:creationId xmlns:a16="http://schemas.microsoft.com/office/drawing/2014/main" id="{59754C6A-3E7E-8F74-B124-E52B1E15C6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156" y="2121693"/>
            <a:ext cx="2424918" cy="1655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6193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77B74-D775-9965-150B-C73B84804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0BD95E9F-A84E-F4BE-17AA-88FED4FA0F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1764780"/>
              </p:ext>
            </p:extLst>
          </p:nvPr>
        </p:nvGraphicFramePr>
        <p:xfrm>
          <a:off x="320334" y="1348671"/>
          <a:ext cx="9265331" cy="419679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804356">
                  <a:extLst>
                    <a:ext uri="{9D8B030D-6E8A-4147-A177-3AD203B41FA5}">
                      <a16:colId xmlns:a16="http://schemas.microsoft.com/office/drawing/2014/main" val="3321832386"/>
                    </a:ext>
                  </a:extLst>
                </a:gridCol>
                <a:gridCol w="1089591">
                  <a:extLst>
                    <a:ext uri="{9D8B030D-6E8A-4147-A177-3AD203B41FA5}">
                      <a16:colId xmlns:a16="http://schemas.microsoft.com/office/drawing/2014/main" val="669624745"/>
                    </a:ext>
                  </a:extLst>
                </a:gridCol>
                <a:gridCol w="1055594">
                  <a:extLst>
                    <a:ext uri="{9D8B030D-6E8A-4147-A177-3AD203B41FA5}">
                      <a16:colId xmlns:a16="http://schemas.microsoft.com/office/drawing/2014/main" val="3209708566"/>
                    </a:ext>
                  </a:extLst>
                </a:gridCol>
                <a:gridCol w="1217959">
                  <a:extLst>
                    <a:ext uri="{9D8B030D-6E8A-4147-A177-3AD203B41FA5}">
                      <a16:colId xmlns:a16="http://schemas.microsoft.com/office/drawing/2014/main" val="3639452065"/>
                    </a:ext>
                  </a:extLst>
                </a:gridCol>
                <a:gridCol w="1135687">
                  <a:extLst>
                    <a:ext uri="{9D8B030D-6E8A-4147-A177-3AD203B41FA5}">
                      <a16:colId xmlns:a16="http://schemas.microsoft.com/office/drawing/2014/main" val="518078714"/>
                    </a:ext>
                  </a:extLst>
                </a:gridCol>
                <a:gridCol w="2688341">
                  <a:extLst>
                    <a:ext uri="{9D8B030D-6E8A-4147-A177-3AD203B41FA5}">
                      <a16:colId xmlns:a16="http://schemas.microsoft.com/office/drawing/2014/main" val="1711922477"/>
                    </a:ext>
                  </a:extLst>
                </a:gridCol>
                <a:gridCol w="1273803">
                  <a:extLst>
                    <a:ext uri="{9D8B030D-6E8A-4147-A177-3AD203B41FA5}">
                      <a16:colId xmlns:a16="http://schemas.microsoft.com/office/drawing/2014/main" val="3276911171"/>
                    </a:ext>
                  </a:extLst>
                </a:gridCol>
              </a:tblGrid>
              <a:tr h="344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الوحدة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الفصل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الدرس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الأهداف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المهمة الأدائية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الواجب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8052520"/>
                  </a:ext>
                </a:extLst>
              </a:tr>
              <a:tr h="97200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السادسة 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الثالث عشر </a:t>
                      </a:r>
                    </a:p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موارد الأرض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الإنسان والبيئة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rtl="1"/>
                      <a:r>
                        <a:rPr lang="ar-SA" sz="1400" b="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تصف مشكلات النفايات الصلبة.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يرجى متابعة وحل الواجبات أولاً بأول في منصة مدرستي</a:t>
                      </a:r>
                    </a:p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9206838"/>
                  </a:ext>
                </a:extLst>
              </a:tr>
              <a:tr h="972000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2000" dirty="0">
                        <a:solidFill>
                          <a:srgbClr val="FF000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rtl="1"/>
                      <a:r>
                        <a:rPr lang="ar-SA" sz="1400" b="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توضح كلاً من ترشيد استخدام الموارد الطبيعية، وإعادة استخدامها، وتدويرها.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9314166"/>
                  </a:ext>
                </a:extLst>
              </a:tr>
              <a:tr h="972000"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dirty="0">
                          <a:solidFill>
                            <a:srgbClr val="FF000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مراجعة الفصل الثاني عشر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ar-SA" sz="14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1496642"/>
                  </a:ext>
                </a:extLst>
              </a:tr>
              <a:tr h="540000">
                <a:tc gridSpan="7"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 إعادة التدوير ليست مجرد خيار، بل أسلوب حياة يحمي مواردنا! 🔄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9702055"/>
                  </a:ext>
                </a:extLst>
              </a:tr>
              <a:tr h="396000">
                <a:tc gridSpan="4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معلم المادة: ـــــــــــــــــــــــــــــــــــــــــــــــــــــــــــــــــــــــــــــــــــــــ</a:t>
                      </a:r>
                    </a:p>
                  </a:txBody>
                  <a:tcPr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مدير المدرسة: ـــــــــــــــــــــــــــــــــــــــــــــــــــــــــــــــــــــــــــــــــــــــ</a:t>
                      </a:r>
                    </a:p>
                  </a:txBody>
                  <a:tcPr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68067282"/>
                  </a:ext>
                </a:extLst>
              </a:tr>
            </a:tbl>
          </a:graphicData>
        </a:graphic>
      </p:graphicFrame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7F90DCD4-A217-5FC9-0A51-A867F71745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0314402"/>
              </p:ext>
            </p:extLst>
          </p:nvPr>
        </p:nvGraphicFramePr>
        <p:xfrm>
          <a:off x="2289000" y="779873"/>
          <a:ext cx="5328000" cy="43200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664000">
                  <a:extLst>
                    <a:ext uri="{9D8B030D-6E8A-4147-A177-3AD203B41FA5}">
                      <a16:colId xmlns:a16="http://schemas.microsoft.com/office/drawing/2014/main" val="3700827971"/>
                    </a:ext>
                  </a:extLst>
                </a:gridCol>
                <a:gridCol w="2664000">
                  <a:extLst>
                    <a:ext uri="{9D8B030D-6E8A-4147-A177-3AD203B41FA5}">
                      <a16:colId xmlns:a16="http://schemas.microsoft.com/office/drawing/2014/main" val="3839923857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الأسبوع: الحادي عشر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المدة: 11/27 إلى 12/2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3483982"/>
                  </a:ext>
                </a:extLst>
              </a:tr>
            </a:tbl>
          </a:graphicData>
        </a:graphic>
      </p:graphicFrame>
      <p:pic>
        <p:nvPicPr>
          <p:cNvPr id="5" name="صورة 4">
            <a:extLst>
              <a:ext uri="{FF2B5EF4-FFF2-40B4-BE49-F238E27FC236}">
                <a16:creationId xmlns:a16="http://schemas.microsoft.com/office/drawing/2014/main" id="{51C0FBCB-84A4-2584-E01B-CAEF2C8858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516" y="1781919"/>
            <a:ext cx="2492435" cy="2761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396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E38070-76D0-D0C3-BDDF-7ABD6AA2E8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58F03443-1DC2-A054-9BA4-C4F18A31BD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7860344"/>
              </p:ext>
            </p:extLst>
          </p:nvPr>
        </p:nvGraphicFramePr>
        <p:xfrm>
          <a:off x="307297" y="1649967"/>
          <a:ext cx="9265330" cy="472444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804356">
                  <a:extLst>
                    <a:ext uri="{9D8B030D-6E8A-4147-A177-3AD203B41FA5}">
                      <a16:colId xmlns:a16="http://schemas.microsoft.com/office/drawing/2014/main" val="3321832386"/>
                    </a:ext>
                  </a:extLst>
                </a:gridCol>
                <a:gridCol w="804356">
                  <a:extLst>
                    <a:ext uri="{9D8B030D-6E8A-4147-A177-3AD203B41FA5}">
                      <a16:colId xmlns:a16="http://schemas.microsoft.com/office/drawing/2014/main" val="669624745"/>
                    </a:ext>
                  </a:extLst>
                </a:gridCol>
                <a:gridCol w="2558787">
                  <a:extLst>
                    <a:ext uri="{9D8B030D-6E8A-4147-A177-3AD203B41FA5}">
                      <a16:colId xmlns:a16="http://schemas.microsoft.com/office/drawing/2014/main" val="3209708566"/>
                    </a:ext>
                  </a:extLst>
                </a:gridCol>
                <a:gridCol w="5097831">
                  <a:extLst>
                    <a:ext uri="{9D8B030D-6E8A-4147-A177-3AD203B41FA5}">
                      <a16:colId xmlns:a16="http://schemas.microsoft.com/office/drawing/2014/main" val="5180787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الوحدة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الفصل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الدرس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11">
                  <a:txBody>
                    <a:bodyPr/>
                    <a:lstStyle/>
                    <a:p>
                      <a:pPr algn="ctr" rtl="1"/>
                      <a:r>
                        <a:rPr lang="ar-SA" sz="2000" dirty="0">
                          <a:solidFill>
                            <a:srgbClr val="FF000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مراجعة عاملة وشاملة لجميع الدروس.</a:t>
                      </a:r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8052520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الخامسة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التاسع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عالم الخلايا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920683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وظائف الخلايا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731972"/>
                  </a:ext>
                </a:extLst>
              </a:tr>
              <a:tr h="324000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العاشر</a:t>
                      </a:r>
                    </a:p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الإسفنجيات واللاسعات .. الخ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891671254"/>
                  </a:ext>
                </a:extLst>
              </a:tr>
              <a:tr h="324000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الرخويات والديدان الحلقية .. الخ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5587944"/>
                  </a:ext>
                </a:extLst>
              </a:tr>
              <a:tr h="324000">
                <a:tc rowSpan="6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السادسة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الحادي عشر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الحبليات ومجموعاتها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4670533"/>
                  </a:ext>
                </a:extLst>
              </a:tr>
              <a:tr h="324000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الطيور والثدييات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4048005"/>
                  </a:ext>
                </a:extLst>
              </a:tr>
              <a:tr h="324000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الثاني عشر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ما النظام البيئي؟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3977793"/>
                  </a:ext>
                </a:extLst>
              </a:tr>
              <a:tr h="324000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المخلوقات الحية والبيئة والطاقة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1425635"/>
                  </a:ext>
                </a:extLst>
              </a:tr>
              <a:tr h="324000"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140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الثالث عشر</a:t>
                      </a:r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استخدام الموارد الطبيعية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3465831"/>
                  </a:ext>
                </a:extLst>
              </a:tr>
              <a:tr h="324000"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الإنسان والبيئة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7121430"/>
                  </a:ext>
                </a:extLst>
              </a:tr>
              <a:tr h="540000">
                <a:tc gridSpan="4"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المراجعة اليوم… نجاح مؤكد غدًا! 🔥 ركّز، اجتهد، وثق بأن تعبك لن يضيع سدى! 💪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mpd="sng">
                      <a:noFill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259702055"/>
                  </a:ext>
                </a:extLst>
              </a:tr>
              <a:tr h="612000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معلم المادة: ـــــــــــــــــــــــــــــــــــــــــــــــــــــــــــــــــــــــــــــــــــــــ</a:t>
                      </a:r>
                    </a:p>
                  </a:txBody>
                  <a:tcPr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مدير المدرسة: ـــــــــــــــــــــــــــــــــــــــــــــــــــــــــــــــــــــــــــــــــــــــ</a:t>
                      </a:r>
                    </a:p>
                  </a:txBody>
                  <a:tcPr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68067282"/>
                  </a:ext>
                </a:extLst>
              </a:tr>
            </a:tbl>
          </a:graphicData>
        </a:graphic>
      </p:graphicFrame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1E894728-3CA2-F3B5-E49E-179BE6E507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3823911"/>
              </p:ext>
            </p:extLst>
          </p:nvPr>
        </p:nvGraphicFramePr>
        <p:xfrm>
          <a:off x="2289000" y="959558"/>
          <a:ext cx="5328000" cy="43200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664000">
                  <a:extLst>
                    <a:ext uri="{9D8B030D-6E8A-4147-A177-3AD203B41FA5}">
                      <a16:colId xmlns:a16="http://schemas.microsoft.com/office/drawing/2014/main" val="3700827971"/>
                    </a:ext>
                  </a:extLst>
                </a:gridCol>
                <a:gridCol w="2664000">
                  <a:extLst>
                    <a:ext uri="{9D8B030D-6E8A-4147-A177-3AD203B41FA5}">
                      <a16:colId xmlns:a16="http://schemas.microsoft.com/office/drawing/2014/main" val="3839923857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الأسبوع: الثاني عشر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المدة: 12/19 إلى 12/23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34839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969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75DE89-6E4F-067B-CE4C-395F83F6F0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3E9B43B1-578B-D3ED-29D0-F049D2530A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2104355"/>
              </p:ext>
            </p:extLst>
          </p:nvPr>
        </p:nvGraphicFramePr>
        <p:xfrm>
          <a:off x="206691" y="1667886"/>
          <a:ext cx="9492617" cy="421984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804355">
                  <a:extLst>
                    <a:ext uri="{9D8B030D-6E8A-4147-A177-3AD203B41FA5}">
                      <a16:colId xmlns:a16="http://schemas.microsoft.com/office/drawing/2014/main" val="3321832386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669624745"/>
                    </a:ext>
                  </a:extLst>
                </a:gridCol>
                <a:gridCol w="1008000">
                  <a:extLst>
                    <a:ext uri="{9D8B030D-6E8A-4147-A177-3AD203B41FA5}">
                      <a16:colId xmlns:a16="http://schemas.microsoft.com/office/drawing/2014/main" val="3209708566"/>
                    </a:ext>
                  </a:extLst>
                </a:gridCol>
                <a:gridCol w="1754431">
                  <a:extLst>
                    <a:ext uri="{9D8B030D-6E8A-4147-A177-3AD203B41FA5}">
                      <a16:colId xmlns:a16="http://schemas.microsoft.com/office/drawing/2014/main" val="3639452065"/>
                    </a:ext>
                  </a:extLst>
                </a:gridCol>
                <a:gridCol w="1061135">
                  <a:extLst>
                    <a:ext uri="{9D8B030D-6E8A-4147-A177-3AD203B41FA5}">
                      <a16:colId xmlns:a16="http://schemas.microsoft.com/office/drawing/2014/main" val="518078714"/>
                    </a:ext>
                  </a:extLst>
                </a:gridCol>
                <a:gridCol w="2762893">
                  <a:extLst>
                    <a:ext uri="{9D8B030D-6E8A-4147-A177-3AD203B41FA5}">
                      <a16:colId xmlns:a16="http://schemas.microsoft.com/office/drawing/2014/main" val="1711922477"/>
                    </a:ext>
                  </a:extLst>
                </a:gridCol>
                <a:gridCol w="1273803">
                  <a:extLst>
                    <a:ext uri="{9D8B030D-6E8A-4147-A177-3AD203B41FA5}">
                      <a16:colId xmlns:a16="http://schemas.microsoft.com/office/drawing/2014/main" val="32769111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الوحدة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الفصل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الدرس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الأهداف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المهمة الأدائية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الواجب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8052520"/>
                  </a:ext>
                </a:extLst>
              </a:tr>
              <a:tr h="604620">
                <a:tc rowSpan="6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الخامسة 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التاسع </a:t>
                      </a:r>
                    </a:p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الخلايا لَبِنات الحياة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وظائف الخلايا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توضح الفرق بين كل من النسيج، والعضو، والجهاز.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يرجى متابعة وحل الواجبات أولاً بأول في منصة مدرستي</a:t>
                      </a:r>
                    </a:p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9206838"/>
                  </a:ext>
                </a:extLst>
              </a:tr>
              <a:tr h="604620">
                <a:tc v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solidFill>
                            <a:srgbClr val="FF000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مراجعة الفصل التاسع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0165897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العاشر</a:t>
                      </a:r>
                    </a:p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الحيوانات اللافقارية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الإسفنجيات واللاسعات والديدان المفلطحة والديدان الأسطوانية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تحدد خصائص الحيوانات.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9432361"/>
                  </a:ext>
                </a:extLst>
              </a:tr>
              <a:tr h="288000"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1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توضح اختلاف التماثل في الحيوانات.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8644497"/>
                  </a:ext>
                </a:extLst>
              </a:tr>
              <a:tr h="288000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تميز بين الفقاريات واللافقاريات.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9024111"/>
                  </a:ext>
                </a:extLst>
              </a:tr>
              <a:tr h="288000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تصف تركيب كل من الإسفنجيات واللاسعات.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1175203"/>
                  </a:ext>
                </a:extLst>
              </a:tr>
              <a:tr h="540000">
                <a:tc gridSpan="7"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الإسفنجيات قد تبدو بسيطة، لكنها قوية في تكيفها… لا تقلل من قوة البدايات البسيطة! 🌊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9702055"/>
                  </a:ext>
                </a:extLst>
              </a:tr>
              <a:tr h="612000">
                <a:tc gridSpan="4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معلم المادة: ـــــــــــــــــــــــــــــــــــــــــــــــــــــــــــــــــــــــــــــــــــــــ</a:t>
                      </a:r>
                    </a:p>
                  </a:txBody>
                  <a:tcPr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مدير المدرسة: ـــــــــــــــــــــــــــــــــــــــــــــــــــــــــــــــــــــــــــــــــــــــ</a:t>
                      </a:r>
                    </a:p>
                  </a:txBody>
                  <a:tcPr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68067282"/>
                  </a:ext>
                </a:extLst>
              </a:tr>
            </a:tbl>
          </a:graphicData>
        </a:graphic>
      </p:graphicFrame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04EAD37A-E2AE-3800-71E7-9B31646BCB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0868435"/>
              </p:ext>
            </p:extLst>
          </p:nvPr>
        </p:nvGraphicFramePr>
        <p:xfrm>
          <a:off x="2289000" y="970274"/>
          <a:ext cx="5328000" cy="43200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664000">
                  <a:extLst>
                    <a:ext uri="{9D8B030D-6E8A-4147-A177-3AD203B41FA5}">
                      <a16:colId xmlns:a16="http://schemas.microsoft.com/office/drawing/2014/main" val="3700827971"/>
                    </a:ext>
                  </a:extLst>
                </a:gridCol>
                <a:gridCol w="2664000">
                  <a:extLst>
                    <a:ext uri="{9D8B030D-6E8A-4147-A177-3AD203B41FA5}">
                      <a16:colId xmlns:a16="http://schemas.microsoft.com/office/drawing/2014/main" val="3839923857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الأسبوع: الثاني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المدة: 9/9 إلى 9/13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3483982"/>
                  </a:ext>
                </a:extLst>
              </a:tr>
            </a:tbl>
          </a:graphicData>
        </a:graphic>
      </p:graphicFrame>
      <p:pic>
        <p:nvPicPr>
          <p:cNvPr id="5" name="صورة 4">
            <a:extLst>
              <a:ext uri="{FF2B5EF4-FFF2-40B4-BE49-F238E27FC236}">
                <a16:creationId xmlns:a16="http://schemas.microsoft.com/office/drawing/2014/main" id="{110AF88E-FC9A-D989-0431-ADA1D38726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8108" y="2136971"/>
            <a:ext cx="2109518" cy="2484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211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FED23-A2E3-79A7-3B7D-A800C194C9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AA7023DE-DA0E-5A31-B87A-458F3061E0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011199"/>
              </p:ext>
            </p:extLst>
          </p:nvPr>
        </p:nvGraphicFramePr>
        <p:xfrm>
          <a:off x="206691" y="1671399"/>
          <a:ext cx="9492618" cy="473044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804356">
                  <a:extLst>
                    <a:ext uri="{9D8B030D-6E8A-4147-A177-3AD203B41FA5}">
                      <a16:colId xmlns:a16="http://schemas.microsoft.com/office/drawing/2014/main" val="3321832386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669624745"/>
                    </a:ext>
                  </a:extLst>
                </a:gridCol>
                <a:gridCol w="1008000">
                  <a:extLst>
                    <a:ext uri="{9D8B030D-6E8A-4147-A177-3AD203B41FA5}">
                      <a16:colId xmlns:a16="http://schemas.microsoft.com/office/drawing/2014/main" val="3209708566"/>
                    </a:ext>
                  </a:extLst>
                </a:gridCol>
                <a:gridCol w="1754431">
                  <a:extLst>
                    <a:ext uri="{9D8B030D-6E8A-4147-A177-3AD203B41FA5}">
                      <a16:colId xmlns:a16="http://schemas.microsoft.com/office/drawing/2014/main" val="3639452065"/>
                    </a:ext>
                  </a:extLst>
                </a:gridCol>
                <a:gridCol w="954572">
                  <a:extLst>
                    <a:ext uri="{9D8B030D-6E8A-4147-A177-3AD203B41FA5}">
                      <a16:colId xmlns:a16="http://schemas.microsoft.com/office/drawing/2014/main" val="518078714"/>
                    </a:ext>
                  </a:extLst>
                </a:gridCol>
                <a:gridCol w="2869456">
                  <a:extLst>
                    <a:ext uri="{9D8B030D-6E8A-4147-A177-3AD203B41FA5}">
                      <a16:colId xmlns:a16="http://schemas.microsoft.com/office/drawing/2014/main" val="1711922477"/>
                    </a:ext>
                  </a:extLst>
                </a:gridCol>
                <a:gridCol w="1273803">
                  <a:extLst>
                    <a:ext uri="{9D8B030D-6E8A-4147-A177-3AD203B41FA5}">
                      <a16:colId xmlns:a16="http://schemas.microsoft.com/office/drawing/2014/main" val="32769111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الوحدة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الفصل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الدرس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الأهداف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المهمة الأدائية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الواجب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8052520"/>
                  </a:ext>
                </a:extLst>
              </a:tr>
              <a:tr h="685800">
                <a:tc rowSpan="5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الخامسة 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العاشر</a:t>
                      </a:r>
                    </a:p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الحيوانات اللافقارية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الإسفنجيات واللاسعات والديدان المفلطحة والديدان الأسطوانية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rtl="1"/>
                      <a:r>
                        <a:rPr lang="ar-SA" sz="14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تقارن بين الإسفنجيات واللاسعات من حيث التكاثر والتغذي.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يرجى متابعة وحل الواجبات أولاً بأول في منصة مدرستي</a:t>
                      </a:r>
                    </a:p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9206838"/>
                  </a:ext>
                </a:extLst>
              </a:tr>
              <a:tr h="685800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تميز بين الديدان المفلطحة والديدان الأسطوانية.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8959304"/>
                  </a:ext>
                </a:extLst>
              </a:tr>
              <a:tr h="612000">
                <a:tc v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الرخويات والديدان الحلقية والمفصليات وشوكيات الجلد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تحدد خصائص الرخويات.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0165897"/>
                  </a:ext>
                </a:extLst>
              </a:tr>
              <a:tr h="612000"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تقارن بين جهاز الدوران المفتوح وجهاز الدوران المغلق.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9432361"/>
                  </a:ext>
                </a:extLst>
              </a:tr>
              <a:tr h="612000"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1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تصف خصائص الديدان الحلقية.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9416469"/>
                  </a:ext>
                </a:extLst>
              </a:tr>
              <a:tr h="540000">
                <a:tc gridSpan="7"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كما تترشح المياه داخل الإسفنجيات لتغذيتها، اجعل المعرفة تتدفق داخلك لتغذي عقلك!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9702055"/>
                  </a:ext>
                </a:extLst>
              </a:tr>
              <a:tr h="612000">
                <a:tc gridSpan="4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معلم المادة: ـــــــــــــــــــــــــــــــــــــــــــــــــــــــــــــــــــــــــــــــــــــــ</a:t>
                      </a:r>
                    </a:p>
                  </a:txBody>
                  <a:tcPr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مدير المدرسة: ـــــــــــــــــــــــــــــــــــــــــــــــــــــــــــــــــــــــــــــــــــــــ</a:t>
                      </a:r>
                    </a:p>
                  </a:txBody>
                  <a:tcPr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68067282"/>
                  </a:ext>
                </a:extLst>
              </a:tr>
            </a:tbl>
          </a:graphicData>
        </a:graphic>
      </p:graphicFrame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20C0E0A2-6E7C-A3D1-4238-0463F92DAE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7384371"/>
              </p:ext>
            </p:extLst>
          </p:nvPr>
        </p:nvGraphicFramePr>
        <p:xfrm>
          <a:off x="2289000" y="970274"/>
          <a:ext cx="5328000" cy="43200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664000">
                  <a:extLst>
                    <a:ext uri="{9D8B030D-6E8A-4147-A177-3AD203B41FA5}">
                      <a16:colId xmlns:a16="http://schemas.microsoft.com/office/drawing/2014/main" val="3700827971"/>
                    </a:ext>
                  </a:extLst>
                </a:gridCol>
                <a:gridCol w="2664000">
                  <a:extLst>
                    <a:ext uri="{9D8B030D-6E8A-4147-A177-3AD203B41FA5}">
                      <a16:colId xmlns:a16="http://schemas.microsoft.com/office/drawing/2014/main" val="3839923857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الأسبوع: الثالث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المدة: 9/16 إلى 9/20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3483982"/>
                  </a:ext>
                </a:extLst>
              </a:tr>
            </a:tbl>
          </a:graphicData>
        </a:graphic>
      </p:graphicFrame>
      <p:pic>
        <p:nvPicPr>
          <p:cNvPr id="5" name="صورة 4">
            <a:extLst>
              <a:ext uri="{FF2B5EF4-FFF2-40B4-BE49-F238E27FC236}">
                <a16:creationId xmlns:a16="http://schemas.microsoft.com/office/drawing/2014/main" id="{AA017C3B-D83A-ED02-9AF5-3B1CFD5F3A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2839" y="2169111"/>
            <a:ext cx="2337174" cy="2938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215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C07B66-3B53-6241-7252-2DDCA9C71D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36C43ECC-1EDF-AD9C-5DAB-3D4C83CE12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8890737"/>
              </p:ext>
            </p:extLst>
          </p:nvPr>
        </p:nvGraphicFramePr>
        <p:xfrm>
          <a:off x="297597" y="1702701"/>
          <a:ext cx="9310806" cy="454882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756000">
                  <a:extLst>
                    <a:ext uri="{9D8B030D-6E8A-4147-A177-3AD203B41FA5}">
                      <a16:colId xmlns:a16="http://schemas.microsoft.com/office/drawing/2014/main" val="3321832386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669624745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3209708566"/>
                    </a:ext>
                  </a:extLst>
                </a:gridCol>
                <a:gridCol w="1754431">
                  <a:extLst>
                    <a:ext uri="{9D8B030D-6E8A-4147-A177-3AD203B41FA5}">
                      <a16:colId xmlns:a16="http://schemas.microsoft.com/office/drawing/2014/main" val="3639452065"/>
                    </a:ext>
                  </a:extLst>
                </a:gridCol>
                <a:gridCol w="954572">
                  <a:extLst>
                    <a:ext uri="{9D8B030D-6E8A-4147-A177-3AD203B41FA5}">
                      <a16:colId xmlns:a16="http://schemas.microsoft.com/office/drawing/2014/main" val="518078714"/>
                    </a:ext>
                  </a:extLst>
                </a:gridCol>
                <a:gridCol w="2592000">
                  <a:extLst>
                    <a:ext uri="{9D8B030D-6E8A-4147-A177-3AD203B41FA5}">
                      <a16:colId xmlns:a16="http://schemas.microsoft.com/office/drawing/2014/main" val="1711922477"/>
                    </a:ext>
                  </a:extLst>
                </a:gridCol>
                <a:gridCol w="1273803">
                  <a:extLst>
                    <a:ext uri="{9D8B030D-6E8A-4147-A177-3AD203B41FA5}">
                      <a16:colId xmlns:a16="http://schemas.microsoft.com/office/drawing/2014/main" val="32769111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الوحدة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الفصل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الدرس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الأهداف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المهمة الأدائية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الواجب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8052520"/>
                  </a:ext>
                </a:extLst>
              </a:tr>
              <a:tr h="604620">
                <a:tc rowSpan="5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الخامسة 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العاشر</a:t>
                      </a:r>
                    </a:p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الحيوانات اللافقارية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الرخويات والديدان الحلقية والمفصليات وشوكيات الجلد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توضح عمليات هضم الطعام لدى دودة الأرض.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يرجى متابعة وحل الواجبات أولاً بأول في منصة مدرستي</a:t>
                      </a:r>
                    </a:p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9206838"/>
                  </a:ext>
                </a:extLst>
              </a:tr>
              <a:tr h="684000">
                <a:tc v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تحدد الصفات المستخدمة في تصنيف المفصليات.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0165897"/>
                  </a:ext>
                </a:extLst>
              </a:tr>
              <a:tr h="579120"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توضح علاقة تركيب الجهاز </a:t>
                      </a:r>
                      <a:r>
                        <a:rPr lang="ar-SA" sz="14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الدعامي</a:t>
                      </a:r>
                      <a:r>
                        <a:rPr lang="ar-S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 الخارجي بوظيفته.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9432361"/>
                  </a:ext>
                </a:extLst>
              </a:tr>
              <a:tr h="579120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تحدد خصائص شوكيات الجلد.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951867"/>
                  </a:ext>
                </a:extLst>
              </a:tr>
              <a:tr h="579120"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2000" dirty="0">
                          <a:solidFill>
                            <a:srgbClr val="FF000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مراجعة الفصل العاشر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7464448"/>
                  </a:ext>
                </a:extLst>
              </a:tr>
              <a:tr h="540000">
                <a:tc gridSpan="7"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شوكيات الجلد تستطيع تجديد أذرعها… لا تخف من البدايات الجديدة، فكل تجربة تمنحك قوة جديدة!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9702055"/>
                  </a:ext>
                </a:extLst>
              </a:tr>
              <a:tr h="612000">
                <a:tc gridSpan="4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معلم المادة: ـــــــــــــــــــــــــــــــــــــــــــــــــــــــــــــــــــــــــــــــــــــــ</a:t>
                      </a:r>
                    </a:p>
                  </a:txBody>
                  <a:tcPr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مدير المدرسة: ـــــــــــــــــــــــــــــــــــــــــــــــــــــــــــــــــــــــــــــــــــــــ</a:t>
                      </a:r>
                    </a:p>
                  </a:txBody>
                  <a:tcPr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68067282"/>
                  </a:ext>
                </a:extLst>
              </a:tr>
            </a:tbl>
          </a:graphicData>
        </a:graphic>
      </p:graphicFrame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D6466358-EABB-CC38-A034-1AF5578C88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6287143"/>
              </p:ext>
            </p:extLst>
          </p:nvPr>
        </p:nvGraphicFramePr>
        <p:xfrm>
          <a:off x="2289000" y="970274"/>
          <a:ext cx="5328000" cy="43200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664000">
                  <a:extLst>
                    <a:ext uri="{9D8B030D-6E8A-4147-A177-3AD203B41FA5}">
                      <a16:colId xmlns:a16="http://schemas.microsoft.com/office/drawing/2014/main" val="3700827971"/>
                    </a:ext>
                  </a:extLst>
                </a:gridCol>
                <a:gridCol w="2664000">
                  <a:extLst>
                    <a:ext uri="{9D8B030D-6E8A-4147-A177-3AD203B41FA5}">
                      <a16:colId xmlns:a16="http://schemas.microsoft.com/office/drawing/2014/main" val="3839923857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الأسبوع: الرابع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المدة: 10/8 إلى 10/12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3483982"/>
                  </a:ext>
                </a:extLst>
              </a:tr>
            </a:tbl>
          </a:graphicData>
        </a:graphic>
      </p:graphicFrame>
      <p:pic>
        <p:nvPicPr>
          <p:cNvPr id="5" name="صورة 4">
            <a:extLst>
              <a:ext uri="{FF2B5EF4-FFF2-40B4-BE49-F238E27FC236}">
                <a16:creationId xmlns:a16="http://schemas.microsoft.com/office/drawing/2014/main" id="{F1FC87B2-0074-C505-8AB2-CBC6B17090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1050" y="2083524"/>
            <a:ext cx="2275163" cy="292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117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CD499-C7F8-D8DE-6612-6EC46D178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96726C-B9AE-26C9-38E1-39B48ADA20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7099659"/>
              </p:ext>
            </p:extLst>
          </p:nvPr>
        </p:nvGraphicFramePr>
        <p:xfrm>
          <a:off x="338985" y="1671399"/>
          <a:ext cx="9228029" cy="4690361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804356">
                  <a:extLst>
                    <a:ext uri="{9D8B030D-6E8A-4147-A177-3AD203B41FA5}">
                      <a16:colId xmlns:a16="http://schemas.microsoft.com/office/drawing/2014/main" val="3321832386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669624745"/>
                    </a:ext>
                  </a:extLst>
                </a:gridCol>
                <a:gridCol w="1008000">
                  <a:extLst>
                    <a:ext uri="{9D8B030D-6E8A-4147-A177-3AD203B41FA5}">
                      <a16:colId xmlns:a16="http://schemas.microsoft.com/office/drawing/2014/main" val="3209708566"/>
                    </a:ext>
                  </a:extLst>
                </a:gridCol>
                <a:gridCol w="1754431">
                  <a:extLst>
                    <a:ext uri="{9D8B030D-6E8A-4147-A177-3AD203B41FA5}">
                      <a16:colId xmlns:a16="http://schemas.microsoft.com/office/drawing/2014/main" val="3639452065"/>
                    </a:ext>
                  </a:extLst>
                </a:gridCol>
                <a:gridCol w="981242">
                  <a:extLst>
                    <a:ext uri="{9D8B030D-6E8A-4147-A177-3AD203B41FA5}">
                      <a16:colId xmlns:a16="http://schemas.microsoft.com/office/drawing/2014/main" val="518078714"/>
                    </a:ext>
                  </a:extLst>
                </a:gridCol>
                <a:gridCol w="2664000">
                  <a:extLst>
                    <a:ext uri="{9D8B030D-6E8A-4147-A177-3AD203B41FA5}">
                      <a16:colId xmlns:a16="http://schemas.microsoft.com/office/drawing/2014/main" val="1711922477"/>
                    </a:ext>
                  </a:extLst>
                </a:gridCol>
                <a:gridCol w="1188000">
                  <a:extLst>
                    <a:ext uri="{9D8B030D-6E8A-4147-A177-3AD203B41FA5}">
                      <a16:colId xmlns:a16="http://schemas.microsoft.com/office/drawing/2014/main" val="32769111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الوحدة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الفصل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الدرس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الأهداف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المهمة الأدائية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الواجب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8052520"/>
                  </a:ext>
                </a:extLst>
              </a:tr>
              <a:tr h="363361">
                <a:tc rowSpan="6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الخامسة 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الحادي عشر الحيوانات</a:t>
                      </a:r>
                    </a:p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الفقارية  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الحبليات ومجموعاتها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تحدد الخصائص الرئيسة للثدييات.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يرجى متابعة وحل الواجبات أولاً بأول في منصة مدرستي</a:t>
                      </a:r>
                    </a:p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9206838"/>
                  </a:ext>
                </a:extLst>
              </a:tr>
              <a:tr h="363361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تحدد الخصائص الرئيسة المشتركة للفقاريات كلها.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4050950"/>
                  </a:ext>
                </a:extLst>
              </a:tr>
              <a:tr h="363361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توضح الفرق بين الحيوانات المتغيرة درجة الحرارة والحيوانات الثابتة درجة الحرارة.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1177472"/>
                  </a:ext>
                </a:extLst>
              </a:tr>
              <a:tr h="363361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تسمي خصائص ثلاثة طوائف للأسماك.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7878179"/>
                  </a:ext>
                </a:extLst>
              </a:tr>
              <a:tr h="363361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solidFill>
                          <a:schemeClr val="tx1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تصف كيف تكيفت البرمائيات للعيش في الماء وعلى اليابسة.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9314166"/>
                  </a:ext>
                </a:extLst>
              </a:tr>
              <a:tr h="363361">
                <a:tc vMerge="1">
                  <a:txBody>
                    <a:bodyPr/>
                    <a:lstStyle/>
                    <a:p>
                      <a:pPr algn="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توضح التغيرات التي تصاحب تحول الضفدع.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9320646"/>
                  </a:ext>
                </a:extLst>
              </a:tr>
              <a:tr h="540000">
                <a:tc gridSpan="7"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الحبل الظهري يمنح الحبليات الدعم، فاجعل العلم والمعرفة هما دعمك في الحياة!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9702055"/>
                  </a:ext>
                </a:extLst>
              </a:tr>
              <a:tr h="612000">
                <a:tc gridSpan="4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معلم المادة: ـــــــــــــــــــــــــــــــــــــــــــــــــــــــــــــــــــــــــــــــــــــــ</a:t>
                      </a:r>
                    </a:p>
                  </a:txBody>
                  <a:tcPr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مدير المدرسة: ـــــــــــــــــــــــــــــــــــــــــــــــــــــــــــــــــــــــــــــــــــــــ</a:t>
                      </a:r>
                    </a:p>
                  </a:txBody>
                  <a:tcPr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68067282"/>
                  </a:ext>
                </a:extLst>
              </a:tr>
            </a:tbl>
          </a:graphicData>
        </a:graphic>
      </p:graphicFrame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CF738081-9C1D-0CF7-76FD-96238DBB22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3867692"/>
              </p:ext>
            </p:extLst>
          </p:nvPr>
        </p:nvGraphicFramePr>
        <p:xfrm>
          <a:off x="2289000" y="970274"/>
          <a:ext cx="5328000" cy="43200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664000">
                  <a:extLst>
                    <a:ext uri="{9D8B030D-6E8A-4147-A177-3AD203B41FA5}">
                      <a16:colId xmlns:a16="http://schemas.microsoft.com/office/drawing/2014/main" val="3700827971"/>
                    </a:ext>
                  </a:extLst>
                </a:gridCol>
                <a:gridCol w="2664000">
                  <a:extLst>
                    <a:ext uri="{9D8B030D-6E8A-4147-A177-3AD203B41FA5}">
                      <a16:colId xmlns:a16="http://schemas.microsoft.com/office/drawing/2014/main" val="3839923857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الأسبوع: الخامس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المدة: 10/15 إلى 10/19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3483982"/>
                  </a:ext>
                </a:extLst>
              </a:tr>
            </a:tbl>
          </a:graphicData>
        </a:graphic>
      </p:graphicFrame>
      <p:pic>
        <p:nvPicPr>
          <p:cNvPr id="5" name="صورة 4">
            <a:extLst>
              <a:ext uri="{FF2B5EF4-FFF2-40B4-BE49-F238E27FC236}">
                <a16:creationId xmlns:a16="http://schemas.microsoft.com/office/drawing/2014/main" id="{C139208F-6840-5172-82B2-402270C274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6941"/>
          <a:stretch/>
        </p:blipFill>
        <p:spPr>
          <a:xfrm>
            <a:off x="1571287" y="2721770"/>
            <a:ext cx="2522082" cy="1843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61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68D3F-3397-2396-D099-E0743E52EA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91CCEB2C-E0EA-2975-A65F-53900C22ED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825243"/>
              </p:ext>
            </p:extLst>
          </p:nvPr>
        </p:nvGraphicFramePr>
        <p:xfrm>
          <a:off x="304767" y="1370103"/>
          <a:ext cx="9296466" cy="452079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792000">
                  <a:extLst>
                    <a:ext uri="{9D8B030D-6E8A-4147-A177-3AD203B41FA5}">
                      <a16:colId xmlns:a16="http://schemas.microsoft.com/office/drawing/2014/main" val="3321832386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669624745"/>
                    </a:ext>
                  </a:extLst>
                </a:gridCol>
                <a:gridCol w="1040372">
                  <a:extLst>
                    <a:ext uri="{9D8B030D-6E8A-4147-A177-3AD203B41FA5}">
                      <a16:colId xmlns:a16="http://schemas.microsoft.com/office/drawing/2014/main" val="3209708566"/>
                    </a:ext>
                  </a:extLst>
                </a:gridCol>
                <a:gridCol w="1518415">
                  <a:extLst>
                    <a:ext uri="{9D8B030D-6E8A-4147-A177-3AD203B41FA5}">
                      <a16:colId xmlns:a16="http://schemas.microsoft.com/office/drawing/2014/main" val="3639452065"/>
                    </a:ext>
                  </a:extLst>
                </a:gridCol>
                <a:gridCol w="1517679">
                  <a:extLst>
                    <a:ext uri="{9D8B030D-6E8A-4147-A177-3AD203B41FA5}">
                      <a16:colId xmlns:a16="http://schemas.microsoft.com/office/drawing/2014/main" val="518078714"/>
                    </a:ext>
                  </a:extLst>
                </a:gridCol>
                <a:gridCol w="2412000">
                  <a:extLst>
                    <a:ext uri="{9D8B030D-6E8A-4147-A177-3AD203B41FA5}">
                      <a16:colId xmlns:a16="http://schemas.microsoft.com/office/drawing/2014/main" val="1711922477"/>
                    </a:ext>
                  </a:extLst>
                </a:gridCol>
                <a:gridCol w="1188000">
                  <a:extLst>
                    <a:ext uri="{9D8B030D-6E8A-4147-A177-3AD203B41FA5}">
                      <a16:colId xmlns:a16="http://schemas.microsoft.com/office/drawing/2014/main" val="3276911171"/>
                    </a:ext>
                  </a:extLst>
                </a:gridCol>
              </a:tblGrid>
              <a:tr h="344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الوحدة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الفصل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الدرس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الأهداف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المهمة الأدائية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الواجب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8052520"/>
                  </a:ext>
                </a:extLst>
              </a:tr>
              <a:tr h="648000">
                <a:tc rowSpan="5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الخامسة 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الحادي عشر الحيوانات</a:t>
                      </a:r>
                    </a:p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الفقارية  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الحبليات ومجموعاتها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تحدد التكيفات التي تساعد الزواحف على العيش على اليابسة.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endParaRPr lang="ar-SA" sz="1400" dirty="0"/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يرجى متابعة وحل الواجبات أولاً بأول في منصة مدرستي</a:t>
                      </a:r>
                    </a:p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9206838"/>
                  </a:ext>
                </a:extLst>
              </a:tr>
              <a:tr h="648000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الطيور والثدييات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تحدد خصائص الطيور.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ar-SA" sz="1400" dirty="0"/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9314166"/>
                  </a:ext>
                </a:extLst>
              </a:tr>
              <a:tr h="648000"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تصف تكيفات الطيور التي تساعدها على الطيران.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7665051"/>
                  </a:ext>
                </a:extLst>
              </a:tr>
              <a:tr h="648000"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توضح وظائف الريش.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7301579"/>
                  </a:ext>
                </a:extLst>
              </a:tr>
              <a:tr h="648000"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تحدد الخصائص المشتركة بين جميع الثدييات.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9810418"/>
                  </a:ext>
                </a:extLst>
              </a:tr>
              <a:tr h="540000">
                <a:tc gridSpan="7"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أجنحة الطيور تمنحها القدرة على الطيران، والمعرفة تمنحك القدرة على الوصول إلى القمم!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9702055"/>
                  </a:ext>
                </a:extLst>
              </a:tr>
              <a:tr h="396000">
                <a:tc gridSpan="4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معلم المادة: ـــــــــــــــــــــــــــــــــــــــــــــــــــــــــــــــــــــــــــــــــــــــ</a:t>
                      </a:r>
                    </a:p>
                  </a:txBody>
                  <a:tcPr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مدير المدرسة: ـــــــــــــــــــــــــــــــــــــــــــــــــــــــــــــــــــــــــــــــــــــــ</a:t>
                      </a:r>
                    </a:p>
                  </a:txBody>
                  <a:tcPr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68067282"/>
                  </a:ext>
                </a:extLst>
              </a:tr>
            </a:tbl>
          </a:graphicData>
        </a:graphic>
      </p:graphicFrame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85223F64-FBBD-E404-E4E0-2E9D08AC40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7825931"/>
              </p:ext>
            </p:extLst>
          </p:nvPr>
        </p:nvGraphicFramePr>
        <p:xfrm>
          <a:off x="2289000" y="785813"/>
          <a:ext cx="5328000" cy="43200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664000">
                  <a:extLst>
                    <a:ext uri="{9D8B030D-6E8A-4147-A177-3AD203B41FA5}">
                      <a16:colId xmlns:a16="http://schemas.microsoft.com/office/drawing/2014/main" val="3700827971"/>
                    </a:ext>
                  </a:extLst>
                </a:gridCol>
                <a:gridCol w="2664000">
                  <a:extLst>
                    <a:ext uri="{9D8B030D-6E8A-4147-A177-3AD203B41FA5}">
                      <a16:colId xmlns:a16="http://schemas.microsoft.com/office/drawing/2014/main" val="3839923857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الأسبوع: السادس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المدة: 10/22 إلى 10/26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3483982"/>
                  </a:ext>
                </a:extLst>
              </a:tr>
            </a:tbl>
          </a:graphicData>
        </a:graphic>
      </p:graphicFrame>
      <p:grpSp>
        <p:nvGrpSpPr>
          <p:cNvPr id="7" name="مجموعة 6">
            <a:extLst>
              <a:ext uri="{FF2B5EF4-FFF2-40B4-BE49-F238E27FC236}">
                <a16:creationId xmlns:a16="http://schemas.microsoft.com/office/drawing/2014/main" id="{793E0D1E-9081-CDF1-52C5-D8363EC04756}"/>
              </a:ext>
            </a:extLst>
          </p:cNvPr>
          <p:cNvGrpSpPr/>
          <p:nvPr/>
        </p:nvGrpSpPr>
        <p:grpSpPr>
          <a:xfrm>
            <a:off x="1555460" y="1814513"/>
            <a:ext cx="2307431" cy="3050381"/>
            <a:chOff x="1555460" y="1814513"/>
            <a:chExt cx="2307431" cy="3050381"/>
          </a:xfrm>
        </p:grpSpPr>
        <p:pic>
          <p:nvPicPr>
            <p:cNvPr id="5" name="صورة 4">
              <a:extLst>
                <a:ext uri="{FF2B5EF4-FFF2-40B4-BE49-F238E27FC236}">
                  <a16:creationId xmlns:a16="http://schemas.microsoft.com/office/drawing/2014/main" id="{5EA36693-096A-4D87-45E2-BE1C51CBED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b="14542"/>
            <a:stretch/>
          </p:blipFill>
          <p:spPr>
            <a:xfrm>
              <a:off x="1555460" y="1814513"/>
              <a:ext cx="2292768" cy="3050381"/>
            </a:xfrm>
            <a:prstGeom prst="rect">
              <a:avLst/>
            </a:prstGeom>
          </p:spPr>
        </p:pic>
        <p:sp>
          <p:nvSpPr>
            <p:cNvPr id="6" name="مستطيل 5">
              <a:extLst>
                <a:ext uri="{FF2B5EF4-FFF2-40B4-BE49-F238E27FC236}">
                  <a16:creationId xmlns:a16="http://schemas.microsoft.com/office/drawing/2014/main" id="{B439E955-02A9-42D9-AB1D-0E7D064FA27B}"/>
                </a:ext>
              </a:extLst>
            </p:cNvPr>
            <p:cNvSpPr/>
            <p:nvPr/>
          </p:nvSpPr>
          <p:spPr>
            <a:xfrm>
              <a:off x="1555460" y="3429000"/>
              <a:ext cx="2307431" cy="40719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</p:spTree>
    <p:extLst>
      <p:ext uri="{BB962C8B-B14F-4D97-AF65-F5344CB8AC3E}">
        <p14:creationId xmlns:p14="http://schemas.microsoft.com/office/powerpoint/2010/main" val="3123970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DEB6FA-E167-97A5-BEEA-1A1C878E12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9D79B3D0-AFF7-938F-C77A-2946319ADC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3957870"/>
              </p:ext>
            </p:extLst>
          </p:nvPr>
        </p:nvGraphicFramePr>
        <p:xfrm>
          <a:off x="308513" y="1362958"/>
          <a:ext cx="9288974" cy="441279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804356">
                  <a:extLst>
                    <a:ext uri="{9D8B030D-6E8A-4147-A177-3AD203B41FA5}">
                      <a16:colId xmlns:a16="http://schemas.microsoft.com/office/drawing/2014/main" val="3321832386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669624745"/>
                    </a:ext>
                  </a:extLst>
                </a:gridCol>
                <a:gridCol w="1065165">
                  <a:extLst>
                    <a:ext uri="{9D8B030D-6E8A-4147-A177-3AD203B41FA5}">
                      <a16:colId xmlns:a16="http://schemas.microsoft.com/office/drawing/2014/main" val="3209708566"/>
                    </a:ext>
                  </a:extLst>
                </a:gridCol>
                <a:gridCol w="1493622">
                  <a:extLst>
                    <a:ext uri="{9D8B030D-6E8A-4147-A177-3AD203B41FA5}">
                      <a16:colId xmlns:a16="http://schemas.microsoft.com/office/drawing/2014/main" val="3639452065"/>
                    </a:ext>
                  </a:extLst>
                </a:gridCol>
                <a:gridCol w="1135687">
                  <a:extLst>
                    <a:ext uri="{9D8B030D-6E8A-4147-A177-3AD203B41FA5}">
                      <a16:colId xmlns:a16="http://schemas.microsoft.com/office/drawing/2014/main" val="518078714"/>
                    </a:ext>
                  </a:extLst>
                </a:gridCol>
                <a:gridCol w="2688341">
                  <a:extLst>
                    <a:ext uri="{9D8B030D-6E8A-4147-A177-3AD203B41FA5}">
                      <a16:colId xmlns:a16="http://schemas.microsoft.com/office/drawing/2014/main" val="1711922477"/>
                    </a:ext>
                  </a:extLst>
                </a:gridCol>
                <a:gridCol w="1273803">
                  <a:extLst>
                    <a:ext uri="{9D8B030D-6E8A-4147-A177-3AD203B41FA5}">
                      <a16:colId xmlns:a16="http://schemas.microsoft.com/office/drawing/2014/main" val="3276911171"/>
                    </a:ext>
                  </a:extLst>
                </a:gridCol>
              </a:tblGrid>
              <a:tr h="344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الوحدة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الفصل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الدرس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الأهداف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المهمة الأدائية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الواجب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8052520"/>
                  </a:ext>
                </a:extLst>
              </a:tr>
              <a:tr h="104400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الخامسة 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الحادي عشر </a:t>
                      </a:r>
                    </a:p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الحيوانات الفقارية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الطيور والثدييات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توضح كيف تكيفت الثدييات للعيش في بيئات مختلفة.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endParaRPr lang="ar-SA" sz="1400" dirty="0"/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يرجى متابعة وحل الواجبات أولاً بأول في منصة مدرستي</a:t>
                      </a:r>
                    </a:p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9206838"/>
                  </a:ext>
                </a:extLst>
              </a:tr>
              <a:tr h="1044000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2000" dirty="0">
                        <a:solidFill>
                          <a:srgbClr val="FF000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تميز بين كل من الثدييات الأولية، </a:t>
                      </a:r>
                      <a:r>
                        <a:rPr lang="ar-SA" sz="1400" dirty="0" err="1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والكييسية</a:t>
                      </a:r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، والمشيمية.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ar-SA" sz="1400" dirty="0"/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9314166"/>
                  </a:ext>
                </a:extLst>
              </a:tr>
              <a:tr h="1044000"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2000" dirty="0">
                          <a:solidFill>
                            <a:srgbClr val="FF000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مراجعة الفصل الحادي عشر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/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7301579"/>
                  </a:ext>
                </a:extLst>
              </a:tr>
              <a:tr h="540000">
                <a:tc gridSpan="7"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الثدييات أكثر الكائنات ذكاءً… استخدم عقلك واجعل العلم سلاحك!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9702055"/>
                  </a:ext>
                </a:extLst>
              </a:tr>
              <a:tr h="396000">
                <a:tc gridSpan="4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معلم المادة: ـــــــــــــــــــــــــــــــــــــــــــــــــــــــــــــــــــــــــــــــــــــــ</a:t>
                      </a:r>
                    </a:p>
                  </a:txBody>
                  <a:tcPr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مدير المدرسة: ـــــــــــــــــــــــــــــــــــــــــــــــــــــــــــــــــــــــــــــــــــــــ</a:t>
                      </a:r>
                    </a:p>
                  </a:txBody>
                  <a:tcPr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68067282"/>
                  </a:ext>
                </a:extLst>
              </a:tr>
            </a:tbl>
          </a:graphicData>
        </a:graphic>
      </p:graphicFrame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24D7F8E4-CEC3-472B-F79B-29CBE84902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4535961"/>
              </p:ext>
            </p:extLst>
          </p:nvPr>
        </p:nvGraphicFramePr>
        <p:xfrm>
          <a:off x="2289000" y="730819"/>
          <a:ext cx="5328000" cy="43200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664000">
                  <a:extLst>
                    <a:ext uri="{9D8B030D-6E8A-4147-A177-3AD203B41FA5}">
                      <a16:colId xmlns:a16="http://schemas.microsoft.com/office/drawing/2014/main" val="3700827971"/>
                    </a:ext>
                  </a:extLst>
                </a:gridCol>
                <a:gridCol w="2664000">
                  <a:extLst>
                    <a:ext uri="{9D8B030D-6E8A-4147-A177-3AD203B41FA5}">
                      <a16:colId xmlns:a16="http://schemas.microsoft.com/office/drawing/2014/main" val="3839923857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الأسبوع: السابع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المدة: 10/29 إلى 11/3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3483982"/>
                  </a:ext>
                </a:extLst>
              </a:tr>
            </a:tbl>
          </a:graphicData>
        </a:graphic>
      </p:graphicFrame>
      <p:pic>
        <p:nvPicPr>
          <p:cNvPr id="5" name="صورة 4">
            <a:extLst>
              <a:ext uri="{FF2B5EF4-FFF2-40B4-BE49-F238E27FC236}">
                <a16:creationId xmlns:a16="http://schemas.microsoft.com/office/drawing/2014/main" id="{788DB82A-B01A-F6D2-7AF8-6D492F0C8B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8861" y="1756092"/>
            <a:ext cx="2495945" cy="3072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057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34700E-01F1-5322-313C-A2BFA2A219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BB481408-21A6-9A5E-2106-DC1CEF486C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1884438"/>
              </p:ext>
            </p:extLst>
          </p:nvPr>
        </p:nvGraphicFramePr>
        <p:xfrm>
          <a:off x="318267" y="1348671"/>
          <a:ext cx="9267398" cy="293679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804356">
                  <a:extLst>
                    <a:ext uri="{9D8B030D-6E8A-4147-A177-3AD203B41FA5}">
                      <a16:colId xmlns:a16="http://schemas.microsoft.com/office/drawing/2014/main" val="3321832386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669624745"/>
                    </a:ext>
                  </a:extLst>
                </a:gridCol>
                <a:gridCol w="1055594">
                  <a:extLst>
                    <a:ext uri="{9D8B030D-6E8A-4147-A177-3AD203B41FA5}">
                      <a16:colId xmlns:a16="http://schemas.microsoft.com/office/drawing/2014/main" val="3209708566"/>
                    </a:ext>
                  </a:extLst>
                </a:gridCol>
                <a:gridCol w="1217958">
                  <a:extLst>
                    <a:ext uri="{9D8B030D-6E8A-4147-A177-3AD203B41FA5}">
                      <a16:colId xmlns:a16="http://schemas.microsoft.com/office/drawing/2014/main" val="3639452065"/>
                    </a:ext>
                  </a:extLst>
                </a:gridCol>
                <a:gridCol w="1135687">
                  <a:extLst>
                    <a:ext uri="{9D8B030D-6E8A-4147-A177-3AD203B41FA5}">
                      <a16:colId xmlns:a16="http://schemas.microsoft.com/office/drawing/2014/main" val="518078714"/>
                    </a:ext>
                  </a:extLst>
                </a:gridCol>
                <a:gridCol w="2880000">
                  <a:extLst>
                    <a:ext uri="{9D8B030D-6E8A-4147-A177-3AD203B41FA5}">
                      <a16:colId xmlns:a16="http://schemas.microsoft.com/office/drawing/2014/main" val="1711922477"/>
                    </a:ext>
                  </a:extLst>
                </a:gridCol>
                <a:gridCol w="1273803">
                  <a:extLst>
                    <a:ext uri="{9D8B030D-6E8A-4147-A177-3AD203B41FA5}">
                      <a16:colId xmlns:a16="http://schemas.microsoft.com/office/drawing/2014/main" val="3276911171"/>
                    </a:ext>
                  </a:extLst>
                </a:gridCol>
              </a:tblGrid>
              <a:tr h="344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الوحدة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الفصل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الدرس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الأهداف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المهمة الأدائية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الواجب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8052520"/>
                  </a:ext>
                </a:extLst>
              </a:tr>
              <a:tr h="828000"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السادسة 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الثاني عشر علم البيئة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ما النظام البيئي؟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تصف المكونات الحية والمكونات غير الحية في النظام البيئي.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يرجى متابعة وحل الواجبات أولاً بأول في منصة مدرستي</a:t>
                      </a:r>
                    </a:p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9206838"/>
                  </a:ext>
                </a:extLst>
              </a:tr>
              <a:tr h="828000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2000" dirty="0">
                        <a:solidFill>
                          <a:srgbClr val="FF000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توضح كيف تتفاعل مكونات النظام البيئي بعضها مع بعض.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9314166"/>
                  </a:ext>
                </a:extLst>
              </a:tr>
              <a:tr h="540000">
                <a:tc gridSpan="7"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النظام البيئي متوازن… وحياتك تحتاج إلى توازن بين العمل والراحة، الطموح والصبر!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9702055"/>
                  </a:ext>
                </a:extLst>
              </a:tr>
              <a:tr h="396000">
                <a:tc gridSpan="4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معلم المادة: ـــــــــــــــــــــــــــــــــــــــــــــــــــــــــــــــــــــــــــــــــــــــ</a:t>
                      </a:r>
                    </a:p>
                  </a:txBody>
                  <a:tcPr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مدير المدرسة: ـــــــــــــــــــــــــــــــــــــــــــــــــــــــــــــــــــــــــــــــــــــــ</a:t>
                      </a:r>
                    </a:p>
                  </a:txBody>
                  <a:tcPr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68067282"/>
                  </a:ext>
                </a:extLst>
              </a:tr>
            </a:tbl>
          </a:graphicData>
        </a:graphic>
      </p:graphicFrame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50B0957A-0C12-ED28-1AC7-F973156342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8480500"/>
              </p:ext>
            </p:extLst>
          </p:nvPr>
        </p:nvGraphicFramePr>
        <p:xfrm>
          <a:off x="2289000" y="755526"/>
          <a:ext cx="5328000" cy="43200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664000">
                  <a:extLst>
                    <a:ext uri="{9D8B030D-6E8A-4147-A177-3AD203B41FA5}">
                      <a16:colId xmlns:a16="http://schemas.microsoft.com/office/drawing/2014/main" val="3700827971"/>
                    </a:ext>
                  </a:extLst>
                </a:gridCol>
                <a:gridCol w="2664000">
                  <a:extLst>
                    <a:ext uri="{9D8B030D-6E8A-4147-A177-3AD203B41FA5}">
                      <a16:colId xmlns:a16="http://schemas.microsoft.com/office/drawing/2014/main" val="3839923857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الأسبوع: الثامن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المدة: 11/6 إلى 11/10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3483982"/>
                  </a:ext>
                </a:extLst>
              </a:tr>
            </a:tbl>
          </a:graphicData>
        </a:graphic>
      </p:graphicFrame>
      <p:pic>
        <p:nvPicPr>
          <p:cNvPr id="5" name="صورة 4">
            <a:extLst>
              <a:ext uri="{FF2B5EF4-FFF2-40B4-BE49-F238E27FC236}">
                <a16:creationId xmlns:a16="http://schemas.microsoft.com/office/drawing/2014/main" id="{02A3A952-E6F9-FC08-BBEA-39197B25F2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4365" y="1811691"/>
            <a:ext cx="2581879" cy="1417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3619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DD342C-5A9E-7ED0-2CC6-6B7AD5576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881D78E2-B32C-D68F-FB1D-3A81BDE0A3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2410660"/>
              </p:ext>
            </p:extLst>
          </p:nvPr>
        </p:nvGraphicFramePr>
        <p:xfrm>
          <a:off x="320334" y="1444771"/>
          <a:ext cx="9265331" cy="460431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804356">
                  <a:extLst>
                    <a:ext uri="{9D8B030D-6E8A-4147-A177-3AD203B41FA5}">
                      <a16:colId xmlns:a16="http://schemas.microsoft.com/office/drawing/2014/main" val="3321832386"/>
                    </a:ext>
                  </a:extLst>
                </a:gridCol>
                <a:gridCol w="1089591">
                  <a:extLst>
                    <a:ext uri="{9D8B030D-6E8A-4147-A177-3AD203B41FA5}">
                      <a16:colId xmlns:a16="http://schemas.microsoft.com/office/drawing/2014/main" val="669624745"/>
                    </a:ext>
                  </a:extLst>
                </a:gridCol>
                <a:gridCol w="1055594">
                  <a:extLst>
                    <a:ext uri="{9D8B030D-6E8A-4147-A177-3AD203B41FA5}">
                      <a16:colId xmlns:a16="http://schemas.microsoft.com/office/drawing/2014/main" val="3209708566"/>
                    </a:ext>
                  </a:extLst>
                </a:gridCol>
                <a:gridCol w="1217959">
                  <a:extLst>
                    <a:ext uri="{9D8B030D-6E8A-4147-A177-3AD203B41FA5}">
                      <a16:colId xmlns:a16="http://schemas.microsoft.com/office/drawing/2014/main" val="3639452065"/>
                    </a:ext>
                  </a:extLst>
                </a:gridCol>
                <a:gridCol w="1135687">
                  <a:extLst>
                    <a:ext uri="{9D8B030D-6E8A-4147-A177-3AD203B41FA5}">
                      <a16:colId xmlns:a16="http://schemas.microsoft.com/office/drawing/2014/main" val="518078714"/>
                    </a:ext>
                  </a:extLst>
                </a:gridCol>
                <a:gridCol w="2688341">
                  <a:extLst>
                    <a:ext uri="{9D8B030D-6E8A-4147-A177-3AD203B41FA5}">
                      <a16:colId xmlns:a16="http://schemas.microsoft.com/office/drawing/2014/main" val="1711922477"/>
                    </a:ext>
                  </a:extLst>
                </a:gridCol>
                <a:gridCol w="1273803">
                  <a:extLst>
                    <a:ext uri="{9D8B030D-6E8A-4147-A177-3AD203B41FA5}">
                      <a16:colId xmlns:a16="http://schemas.microsoft.com/office/drawing/2014/main" val="3276911171"/>
                    </a:ext>
                  </a:extLst>
                </a:gridCol>
              </a:tblGrid>
              <a:tr h="344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الوحدة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الفصل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الدرس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الأهداف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المهمة الأدائية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الواجب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8052520"/>
                  </a:ext>
                </a:extLst>
              </a:tr>
              <a:tr h="576000">
                <a:tc rowSpan="5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السادسة 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الثاني عشر علم البيئة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المخلوقات الحية والبيئة والطاقة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توضح كيف يقوم علماء البيئة بتنظيم دراسة الأنظمة البيئية.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يرجى متابعة وحل الواجبات أولاً بأول في منصة مدرستي</a:t>
                      </a:r>
                    </a:p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9206838"/>
                  </a:ext>
                </a:extLst>
              </a:tr>
              <a:tr h="576000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2000" dirty="0">
                        <a:solidFill>
                          <a:srgbClr val="FF000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تصف العلاقات بين المخلوقات الحية.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9314166"/>
                  </a:ext>
                </a:extLst>
              </a:tr>
              <a:tr h="576000"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توضح كيفية حصول المخلوقات الحية على الطاقة التي تحتاج إليها. 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4193624"/>
                  </a:ext>
                </a:extLst>
              </a:tr>
              <a:tr h="576000"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تصف كيفية انتقال الطاقة في النظام البيئي.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7841888"/>
                  </a:ext>
                </a:extLst>
              </a:tr>
              <a:tr h="864000"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dirty="0">
                          <a:solidFill>
                            <a:srgbClr val="FF000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مراجعة الفصل الثاني عشر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5238174"/>
                  </a:ext>
                </a:extLst>
              </a:tr>
              <a:tr h="540000">
                <a:tc gridSpan="7"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المنتِجات هي أساس الحياة، والعلم هو أساس التقدم… كن دائمًا مصدرًا للإبداع والمعرفة!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9702055"/>
                  </a:ext>
                </a:extLst>
              </a:tr>
              <a:tr h="396000">
                <a:tc gridSpan="4"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معلم المادة: ـــــــــــــــــــــــــــــــــــــــــــــــــــــــــــــــــــــــــــــــــــــــ</a:t>
                      </a:r>
                    </a:p>
                  </a:txBody>
                  <a:tcPr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مدير المدرسة: ـــــــــــــــــــــــــــــــــــــــــــــــــــــــــــــــــــــــــــــــــــــــ</a:t>
                      </a:r>
                    </a:p>
                  </a:txBody>
                  <a:tcPr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68067282"/>
                  </a:ext>
                </a:extLst>
              </a:tr>
            </a:tbl>
          </a:graphicData>
        </a:graphic>
      </p:graphicFrame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610E2D97-EA66-B75B-D1DD-B05222F249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1026978"/>
              </p:ext>
            </p:extLst>
          </p:nvPr>
        </p:nvGraphicFramePr>
        <p:xfrm>
          <a:off x="2289000" y="808910"/>
          <a:ext cx="5328000" cy="43200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664000">
                  <a:extLst>
                    <a:ext uri="{9D8B030D-6E8A-4147-A177-3AD203B41FA5}">
                      <a16:colId xmlns:a16="http://schemas.microsoft.com/office/drawing/2014/main" val="3700827971"/>
                    </a:ext>
                  </a:extLst>
                </a:gridCol>
                <a:gridCol w="2664000">
                  <a:extLst>
                    <a:ext uri="{9D8B030D-6E8A-4147-A177-3AD203B41FA5}">
                      <a16:colId xmlns:a16="http://schemas.microsoft.com/office/drawing/2014/main" val="3839923857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الأسبوع: التاسع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المدة: 11/13 إلى 11/17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3483982"/>
                  </a:ext>
                </a:extLst>
              </a:tr>
            </a:tbl>
          </a:graphicData>
        </a:graphic>
      </p:graphicFrame>
      <p:pic>
        <p:nvPicPr>
          <p:cNvPr id="5" name="صورة 4">
            <a:extLst>
              <a:ext uri="{FF2B5EF4-FFF2-40B4-BE49-F238E27FC236}">
                <a16:creationId xmlns:a16="http://schemas.microsoft.com/office/drawing/2014/main" id="{CF71154E-3D9D-8553-C94F-68C2018FB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1803" y="1811395"/>
            <a:ext cx="2453003" cy="3263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895254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مخصص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الخطة الأسبوعية لعلوم 2م - ف3</Template>
  <TotalTime>200</TotalTime>
  <Words>1054</Words>
  <Application>Microsoft Office PowerPoint</Application>
  <PresentationFormat>A4 Paper (210x297 mm)‎</PresentationFormat>
  <Paragraphs>268</Paragraphs>
  <Slides>12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6" baseType="lpstr">
      <vt:lpstr>Arial</vt:lpstr>
      <vt:lpstr>Calibri</vt:lpstr>
      <vt:lpstr>Segoe UI Semilight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زياد متعب العوفي</dc:creator>
  <cp:lastModifiedBy>زياد متعب العوفي</cp:lastModifiedBy>
  <cp:revision>30</cp:revision>
  <cp:lastPrinted>2025-02-25T11:32:52Z</cp:lastPrinted>
  <dcterms:created xsi:type="dcterms:W3CDTF">2025-02-25T17:43:31Z</dcterms:created>
  <dcterms:modified xsi:type="dcterms:W3CDTF">2025-02-26T17:45:29Z</dcterms:modified>
</cp:coreProperties>
</file>