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75" r:id="rId13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7"/>
    <a:srgbClr val="8ED9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05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863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25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244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67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19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05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626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449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32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9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3E4AA25-EBBC-40E9-ABB9-3575A5896477}" type="datetimeFigureOut">
              <a:rPr lang="ar-SA" smtClean="0"/>
              <a:t>28/08/46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77FD8DD-D15D-4F1E-9EE9-8C33021A2A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57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63C619A-4B9A-42E0-D0D0-5DAF7E20EE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037" r="26291" b="26727"/>
          <a:stretch/>
        </p:blipFill>
        <p:spPr>
          <a:xfrm rot="16200000">
            <a:off x="-6926" y="3553690"/>
            <a:ext cx="3311238" cy="329738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CCAE604-364D-5FB3-5CA1-A5C35F15B921}"/>
              </a:ext>
            </a:extLst>
          </p:cNvPr>
          <p:cNvSpPr txBox="1"/>
          <p:nvPr userDrawn="1"/>
        </p:nvSpPr>
        <p:spPr>
          <a:xfrm>
            <a:off x="4118072" y="6516678"/>
            <a:ext cx="165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50" u="sng" dirty="0">
                <a:solidFill>
                  <a:srgbClr val="FF0000"/>
                </a:solidFill>
                <a:cs typeface="Lotus" panose="00000400000000000000" pitchFamily="2" charset="-78"/>
              </a:rPr>
              <a:t>https://t.me/Sciences_203</a:t>
            </a:r>
            <a:endParaRPr lang="ar-SA" sz="1050" u="sng" dirty="0">
              <a:solidFill>
                <a:srgbClr val="FF0000"/>
              </a:solidFill>
              <a:cs typeface="Lotus" panose="000004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E113350-9D1A-AD7C-C8D7-CCD70B8850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037" r="26291" b="26727"/>
          <a:stretch/>
        </p:blipFill>
        <p:spPr>
          <a:xfrm>
            <a:off x="0" y="6926"/>
            <a:ext cx="3311238" cy="32973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50DC45-5181-4AE3-F568-64A49F83EB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037" r="26291" b="26727"/>
          <a:stretch/>
        </p:blipFill>
        <p:spPr>
          <a:xfrm rot="5400000">
            <a:off x="6601689" y="6929"/>
            <a:ext cx="3311238" cy="32973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9FD007-AA09-0711-BFAE-AEF037D9A89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4037" r="26291" b="26727"/>
          <a:stretch/>
        </p:blipFill>
        <p:spPr>
          <a:xfrm rot="10800000">
            <a:off x="6594759" y="3560617"/>
            <a:ext cx="3311238" cy="329738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94BEAC6-6D3C-A790-7AFA-F3578A1FD84F}"/>
              </a:ext>
            </a:extLst>
          </p:cNvPr>
          <p:cNvSpPr txBox="1">
            <a:spLocks/>
          </p:cNvSpPr>
          <p:nvPr userDrawn="1"/>
        </p:nvSpPr>
        <p:spPr>
          <a:xfrm>
            <a:off x="1575927" y="332861"/>
            <a:ext cx="6768000" cy="307777"/>
          </a:xfrm>
          <a:prstGeom prst="rect">
            <a:avLst/>
          </a:prstGeom>
          <a:noFill/>
        </p:spPr>
        <p:txBody>
          <a:bodyPr wrap="square" rtlCol="1" anchor="ctr" anchorCtr="0">
            <a:noAutofit/>
          </a:bodyPr>
          <a:lstStyle/>
          <a:p>
            <a:pPr algn="ctr" rtl="1"/>
            <a:r>
              <a:rPr lang="ar-S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الخطة الأسبوعية لمادة 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العلوم</a:t>
            </a:r>
            <a:r>
              <a:rPr lang="ar-S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للصف </a:t>
            </a:r>
            <a:r>
              <a:rPr lang="ar-SA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أول متوسط </a:t>
            </a:r>
            <a:r>
              <a:rPr lang="ar-S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| الفصل الدراسي الثالث</a:t>
            </a:r>
          </a:p>
        </p:txBody>
      </p:sp>
    </p:spTree>
    <p:extLst>
      <p:ext uri="{BB962C8B-B14F-4D97-AF65-F5344CB8AC3E}">
        <p14:creationId xmlns:p14="http://schemas.microsoft.com/office/powerpoint/2010/main" val="24582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4F55555-A1FA-05D1-EC97-00BFA4D33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52594"/>
              </p:ext>
            </p:extLst>
          </p:nvPr>
        </p:nvGraphicFramePr>
        <p:xfrm>
          <a:off x="320335" y="1699974"/>
          <a:ext cx="9265330" cy="4258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04356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804356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754431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954572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869456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84000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التاسع 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الخلايا لَبِنات الحياة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عالم الخلايا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تناقش نظرية الخلية.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بعض أجزاء الخلية النباتية والخلية الحيوانية.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64179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وظائف أجزاء الخلية المختلفة.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388782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وظائف الخلايا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تناقش كيف أن الخلايا المختلفة لها وظائف مختلفة.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65897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كل كائن حي يبدأ من خلية واحدة… لا تستصغر أي بداية، فقد تكون عظيمة!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BEDC38AA-0888-0259-CF62-1CCB912E8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984131"/>
              </p:ext>
            </p:extLst>
          </p:nvPr>
        </p:nvGraphicFramePr>
        <p:xfrm>
          <a:off x="2289000" y="970274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الأول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9/2 إلى 9/6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CD71202E-117D-CEEE-860F-FB5A3C44B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34" y="2135981"/>
            <a:ext cx="2237916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EEB9-23DA-E257-ED54-12A6D10D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13CC5D-B207-66CB-0C30-9993CF046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06773"/>
              </p:ext>
            </p:extLst>
          </p:nvPr>
        </p:nvGraphicFramePr>
        <p:xfrm>
          <a:off x="320334" y="1348671"/>
          <a:ext cx="9265331" cy="43407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1089591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55594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217959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135687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688341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12000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السادسة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الثالث عشر 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موارد الأرض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استخدام الموارد الطبيعية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استخدامات الموارد الطبيعية.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SA" sz="1400" dirty="0"/>
                      </a:b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كيف تصنف الموارد الطبيعية.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02166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كيفية المحافظة على الموارد الطبيعية.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48725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الإنسان والبيئة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تأثير الناس في البيئة.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الأنواع المختلفة للتلوث.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28731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الموارد غير المتجددة كنوز ثمينة… استخدمها بحكمة ولا تهدرها!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B456EF38-D6F9-4E69-B7CA-D0D53B2F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22275"/>
              </p:ext>
            </p:extLst>
          </p:nvPr>
        </p:nvGraphicFramePr>
        <p:xfrm>
          <a:off x="2289000" y="808910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العاشر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11/20 إلى 11/24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59754C6A-3E7E-8F74-B124-E52B1E15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6" y="2121693"/>
            <a:ext cx="2424918" cy="1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19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77B74-D775-9965-150B-C73B8480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0BD95E9F-A84E-F4BE-17AA-88FED4FA0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64780"/>
              </p:ext>
            </p:extLst>
          </p:nvPr>
        </p:nvGraphicFramePr>
        <p:xfrm>
          <a:off x="320334" y="1348671"/>
          <a:ext cx="9265331" cy="41967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1089591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55594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217959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135687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688341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972000"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السادسة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الثالث عشر 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موارد الأرض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الإنسان والبيئة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مشكلات النفايات الصلبة.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972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b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كلاً من ترشيد استخدام الموارد الطبيعية، وإعادة استخدامها، وتدويرها.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972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الفصل الثاني عشر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496642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إعادة التدوير ليست مجرد خيار، بل أسلوب حياة يحمي مواردنا! 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F90DCD4-A217-5FC9-0A51-A867F7174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14402"/>
              </p:ext>
            </p:extLst>
          </p:nvPr>
        </p:nvGraphicFramePr>
        <p:xfrm>
          <a:off x="2289000" y="779873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الحادي عشر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11/27 إلى 12/2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51C0FBCB-84A4-2584-E01B-CAEF2C88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6" y="1781919"/>
            <a:ext cx="2492435" cy="27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38070-76D0-D0C3-BDDF-7ABD6AA2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58F03443-1DC2-A054-9BA4-C4F18A31B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60344"/>
              </p:ext>
            </p:extLst>
          </p:nvPr>
        </p:nvGraphicFramePr>
        <p:xfrm>
          <a:off x="307297" y="1649967"/>
          <a:ext cx="9265330" cy="4724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04356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2558787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5097831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عاملة وشاملة لجميع الدروس.</a:t>
                      </a: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التاسع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عالم الخلايا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وظائف الخلايا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31972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العاشر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الإسفنجيات واللاسعات .. الخ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91671254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الرخويات والديدان الحلقية .. الخ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87944"/>
                  </a:ext>
                </a:extLst>
              </a:tr>
              <a:tr h="324000"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السادسة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الحادي عشر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الحبليات ومجموعاتها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67053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الطيور والثدييات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4800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الثاني عشر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ما النظام البيئي؟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77793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المخلوقات الحية والبيئة والطاقة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25635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الثالث عشر</a:t>
                      </a: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استخدام الموارد الطبيعية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465831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الإنسان والبيئة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21430"/>
                  </a:ext>
                </a:extLst>
              </a:tr>
              <a:tr h="540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المراجعة اليوم… نجاح مؤكد غدًا! 🔥 ركّز، اجتهد، وثق بأن تعبك لن يضيع سدى! 💪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1E894728-3CA2-F3B5-E49E-179BE6E50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823911"/>
              </p:ext>
            </p:extLst>
          </p:nvPr>
        </p:nvGraphicFramePr>
        <p:xfrm>
          <a:off x="2289000" y="959558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الثاني عشر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12/19 إلى 12/23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6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DE89-6E4F-067B-CE4C-395F83F6F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E9B43B1-578B-D3ED-29D0-F049D2530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04355"/>
              </p:ext>
            </p:extLst>
          </p:nvPr>
        </p:nvGraphicFramePr>
        <p:xfrm>
          <a:off x="206691" y="1667886"/>
          <a:ext cx="9492617" cy="42198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5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754431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061135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762893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04620"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التاسع 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الخلايا لَبِنات الحياة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وظائف الخلايا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الفرق بين كل من النسيج، والعضو، والجهاز.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04620"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الفصل التاسع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658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العاشر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الحيوانات اللافقارية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الإسفنجيات واللاسعات والديدان المفلطحة والديدان الأسطوانية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خصائص الحيوانات.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43236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1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اختلاف التماثل في الحيوانات.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4449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تميز بين الفقاريات واللافقاريات.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02411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تركيب كل من الإسفنجيات واللاسعات.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75203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الإسفنجيات قد تبدو بسيطة، لكنها قوية في تكيفها… لا تقلل من قوة البدايات البسيطة! 🌊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04EAD37A-E2AE-3800-71E7-9B31646BC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68435"/>
              </p:ext>
            </p:extLst>
          </p:nvPr>
        </p:nvGraphicFramePr>
        <p:xfrm>
          <a:off x="2289000" y="970274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الثاني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9/9 إلى 9/13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110AF88E-FC9A-D989-0431-ADA1D387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08" y="2136971"/>
            <a:ext cx="2109518" cy="24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1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ED23-A2E3-79A7-3B7D-A800C194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A7023DE-DA0E-5A31-B87A-458F3061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1199"/>
              </p:ext>
            </p:extLst>
          </p:nvPr>
        </p:nvGraphicFramePr>
        <p:xfrm>
          <a:off x="206691" y="1671399"/>
          <a:ext cx="9492618" cy="4730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754431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954572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869456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85800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العاشر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الحيوانات اللافقارية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الإسفنجيات واللاسعات والديدان المفلطحة والديدان الأسطوانية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تقارن بين الإسفنجيات واللاسعات من حيث التكاثر والتغذي.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تميز بين الديدان المفلطحة والديدان الأسطوانية.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959304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الرخويات والديدان الحلقية والمفصليات وشوكيات الجلد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خصائص الرخويات.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65897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تقارن بين جهاز الدوران المفتوح وجهاز الدوران المغلق.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432361"/>
                  </a:ext>
                </a:extLst>
              </a:tr>
              <a:tr h="612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1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خصائص الديدان الحلقية.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16469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كما تترشح المياه داخل الإسفنجيات لتغذيتها، اجعل المعرفة تتدفق داخلك لتغذي عقلك!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0C0E0A2-6E7C-A3D1-4238-0463F92DA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84371"/>
              </p:ext>
            </p:extLst>
          </p:nvPr>
        </p:nvGraphicFramePr>
        <p:xfrm>
          <a:off x="2289000" y="970274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الثالث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9/16 إلى 9/20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AA017C3B-D83A-ED02-9AF5-3B1CFD5F3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39" y="2169111"/>
            <a:ext cx="2337174" cy="2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07B66-3B53-6241-7252-2DDCA9C7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C43ECC-1EDF-AD9C-5DAB-3D4C83CE1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90737"/>
              </p:ext>
            </p:extLst>
          </p:nvPr>
        </p:nvGraphicFramePr>
        <p:xfrm>
          <a:off x="297597" y="1702701"/>
          <a:ext cx="9310806" cy="45488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754431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954572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04620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العاشر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الحيوانات اللافقارية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الرخويات والديدان الحلقية والمفصليات وشوكيات الجلد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عمليات هضم الطعام لدى دودة الأرض.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الصفات المستخدمة في تصنيف المفصليات.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165897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علاقة تركيب الجهاز </a:t>
                      </a:r>
                      <a:r>
                        <a:rPr lang="ar-SA" sz="14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الدعامي</a:t>
                      </a: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الخارجي بوظيفته.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432361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خصائص شوكيات الجلد.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1867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الفصل العاشر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464448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شوكيات الجلد تستطيع تجديد أذرعها… لا تخف من البدايات الجديدة، فكل تجربة تمنحك قوة جديدة!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D6466358-EABB-CC38-A034-1AF5578C8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87143"/>
              </p:ext>
            </p:extLst>
          </p:nvPr>
        </p:nvGraphicFramePr>
        <p:xfrm>
          <a:off x="2289000" y="970274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الرابع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10/8 إلى 10/12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F1FC87B2-0074-C505-8AB2-CBC6B170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50" y="2083524"/>
            <a:ext cx="2275163" cy="292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CD499-C7F8-D8DE-6612-6EC46D17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96726C-B9AE-26C9-38E1-39B48ADA2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99659"/>
              </p:ext>
            </p:extLst>
          </p:nvPr>
        </p:nvGraphicFramePr>
        <p:xfrm>
          <a:off x="338985" y="1671399"/>
          <a:ext cx="9228029" cy="469036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754431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981242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363361"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الحادي عشر الحيوانات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الفقارية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الحبليات ومجموعاتها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الخصائص الرئيسة للثدييات.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3633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الخصائص الرئيسة المشتركة للفقاريات كلها.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050950"/>
                  </a:ext>
                </a:extLst>
              </a:tr>
              <a:tr h="3633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الفرق بين الحيوانات المتغيرة درجة الحرارة والحيوانات الثابتة درجة الحرارة.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77472"/>
                  </a:ext>
                </a:extLst>
              </a:tr>
              <a:tr h="3633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تسمي خصائص ثلاثة طوائف للأسماك.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78179"/>
                  </a:ext>
                </a:extLst>
              </a:tr>
              <a:tr h="363361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كيف تكيفت البرمائيات للعيش في الماء وعلى اليابسة.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363361">
                <a:tc vMerge="1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التغيرات التي تصاحب تحول الضفدع.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20646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الحبل الظهري يمنح الحبليات الدعم، فاجعل العلم والمعرفة هما دعمك في الحياة!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612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CF738081-9C1D-0CF7-76FD-96238DBB2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867692"/>
              </p:ext>
            </p:extLst>
          </p:nvPr>
        </p:nvGraphicFramePr>
        <p:xfrm>
          <a:off x="2289000" y="970274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الخامس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10/15 إلى 10/19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C139208F-6840-5172-82B2-402270C27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941"/>
          <a:stretch/>
        </p:blipFill>
        <p:spPr>
          <a:xfrm>
            <a:off x="1571287" y="2721770"/>
            <a:ext cx="2522082" cy="1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68D3F-3397-2396-D099-E0743E52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1CCEB2C-E0EA-2975-A65F-53900C22E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5243"/>
              </p:ext>
            </p:extLst>
          </p:nvPr>
        </p:nvGraphicFramePr>
        <p:xfrm>
          <a:off x="304767" y="1370103"/>
          <a:ext cx="9296466" cy="45207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40372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518415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517679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648000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الحادي عشر الحيوانات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الفقارية 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الحبليات ومجموعاتها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التكيفات التي تساعد الزواحف على العيش على اليابسة.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SA" sz="1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الطيور والثدييات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خصائص الطيور.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تكيفات الطيور التي تساعدها على الطيران.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665051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وظائف الريش.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01579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تحدد الخصائص المشتركة بين جميع الثدييات.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810418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أجنحة الطيور تمنحها القدرة على الطيران، والمعرفة تمنحك القدرة على الوصول إلى القمم!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85223F64-FBBD-E404-E4E0-2E9D08AC4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825931"/>
              </p:ext>
            </p:extLst>
          </p:nvPr>
        </p:nvGraphicFramePr>
        <p:xfrm>
          <a:off x="2289000" y="785813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السادس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10/22 إلى 10/26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93E0D1E-9081-CDF1-52C5-D8363EC04756}"/>
              </a:ext>
            </a:extLst>
          </p:cNvPr>
          <p:cNvGrpSpPr/>
          <p:nvPr/>
        </p:nvGrpSpPr>
        <p:grpSpPr>
          <a:xfrm>
            <a:off x="1555460" y="1814513"/>
            <a:ext cx="2307431" cy="3050381"/>
            <a:chOff x="1555460" y="1814513"/>
            <a:chExt cx="2307431" cy="305038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EA36693-096A-4D87-45E2-BE1C51CB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4542"/>
            <a:stretch/>
          </p:blipFill>
          <p:spPr>
            <a:xfrm>
              <a:off x="1555460" y="1814513"/>
              <a:ext cx="2292768" cy="3050381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B439E955-02A9-42D9-AB1D-0E7D064FA27B}"/>
                </a:ext>
              </a:extLst>
            </p:cNvPr>
            <p:cNvSpPr/>
            <p:nvPr/>
          </p:nvSpPr>
          <p:spPr>
            <a:xfrm>
              <a:off x="1555460" y="3429000"/>
              <a:ext cx="2307431" cy="4071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2397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B6FA-E167-97A5-BEEA-1A1C878E1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9D79B3D0-AFF7-938F-C77A-2946319AD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57870"/>
              </p:ext>
            </p:extLst>
          </p:nvPr>
        </p:nvGraphicFramePr>
        <p:xfrm>
          <a:off x="308513" y="1362958"/>
          <a:ext cx="9288974" cy="44127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65165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493622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135687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688341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1044000"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الخامسة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الحادي عشر </a:t>
                      </a:r>
                    </a:p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الحيوانات الفقارية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الطيور والثدييات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كيف تكيفت الثدييات للعيش في بيئات مختلفة.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r" rtl="1">
                        <a:buFont typeface="+mj-lt"/>
                        <a:buNone/>
                      </a:pPr>
                      <a:endParaRPr lang="ar-SA" sz="1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تميز بين كل من الثدييات الأولية، </a:t>
                      </a:r>
                      <a:r>
                        <a:rPr lang="ar-SA" sz="1400" dirty="0" err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والكييسية</a:t>
                      </a: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، والمشيمية.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1044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الفصل الحادي عشر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301579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الثدييات أكثر الكائنات ذكاءً… استخدم عقلك واجعل العلم سلاحك!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4D7F8E4-CEC3-472B-F79B-29CBE8490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35961"/>
              </p:ext>
            </p:extLst>
          </p:nvPr>
        </p:nvGraphicFramePr>
        <p:xfrm>
          <a:off x="2289000" y="730819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السابع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10/29 إلى 11/3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788DB82A-B01A-F6D2-7AF8-6D492F0C8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61" y="1756092"/>
            <a:ext cx="2495945" cy="30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4700E-01F1-5322-313C-A2BFA2A21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BB481408-21A6-9A5E-2106-DC1CEF48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84438"/>
              </p:ext>
            </p:extLst>
          </p:nvPr>
        </p:nvGraphicFramePr>
        <p:xfrm>
          <a:off x="318267" y="1348671"/>
          <a:ext cx="9267398" cy="293679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55594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217958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135687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82800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السادسة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الثاني عشر علم البيئة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ما النظام البيئي؟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المكونات الحية والمكونات غير الحية في النظام البيئي.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828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كيف تتفاعل مكونات النظام البيئي بعضها مع بعض.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النظام البيئي متوازن… وحياتك تحتاج إلى توازن بين العمل والراحة، الطموح والصبر!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50B0957A-0C12-ED28-1AC7-F97315634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80500"/>
              </p:ext>
            </p:extLst>
          </p:nvPr>
        </p:nvGraphicFramePr>
        <p:xfrm>
          <a:off x="2289000" y="755526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الثامن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11/6 إلى 11/10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02A3A952-E6F9-FC08-BBEA-39197B25F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365" y="1811691"/>
            <a:ext cx="2581879" cy="141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6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342C-5A9E-7ED0-2CC6-6B7AD5576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81D78E2-B32C-D68F-FB1D-3A81BDE0A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10660"/>
              </p:ext>
            </p:extLst>
          </p:nvPr>
        </p:nvGraphicFramePr>
        <p:xfrm>
          <a:off x="320334" y="1444771"/>
          <a:ext cx="9265331" cy="460431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04356">
                  <a:extLst>
                    <a:ext uri="{9D8B030D-6E8A-4147-A177-3AD203B41FA5}">
                      <a16:colId xmlns:a16="http://schemas.microsoft.com/office/drawing/2014/main" val="3321832386"/>
                    </a:ext>
                  </a:extLst>
                </a:gridCol>
                <a:gridCol w="1089591">
                  <a:extLst>
                    <a:ext uri="{9D8B030D-6E8A-4147-A177-3AD203B41FA5}">
                      <a16:colId xmlns:a16="http://schemas.microsoft.com/office/drawing/2014/main" val="669624745"/>
                    </a:ext>
                  </a:extLst>
                </a:gridCol>
                <a:gridCol w="1055594">
                  <a:extLst>
                    <a:ext uri="{9D8B030D-6E8A-4147-A177-3AD203B41FA5}">
                      <a16:colId xmlns:a16="http://schemas.microsoft.com/office/drawing/2014/main" val="3209708566"/>
                    </a:ext>
                  </a:extLst>
                </a:gridCol>
                <a:gridCol w="1217959">
                  <a:extLst>
                    <a:ext uri="{9D8B030D-6E8A-4147-A177-3AD203B41FA5}">
                      <a16:colId xmlns:a16="http://schemas.microsoft.com/office/drawing/2014/main" val="3639452065"/>
                    </a:ext>
                  </a:extLst>
                </a:gridCol>
                <a:gridCol w="1135687">
                  <a:extLst>
                    <a:ext uri="{9D8B030D-6E8A-4147-A177-3AD203B41FA5}">
                      <a16:colId xmlns:a16="http://schemas.microsoft.com/office/drawing/2014/main" val="518078714"/>
                    </a:ext>
                  </a:extLst>
                </a:gridCol>
                <a:gridCol w="2688341">
                  <a:extLst>
                    <a:ext uri="{9D8B030D-6E8A-4147-A177-3AD203B41FA5}">
                      <a16:colId xmlns:a16="http://schemas.microsoft.com/office/drawing/2014/main" val="1711922477"/>
                    </a:ext>
                  </a:extLst>
                </a:gridCol>
                <a:gridCol w="1273803">
                  <a:extLst>
                    <a:ext uri="{9D8B030D-6E8A-4147-A177-3AD203B41FA5}">
                      <a16:colId xmlns:a16="http://schemas.microsoft.com/office/drawing/2014/main" val="3276911171"/>
                    </a:ext>
                  </a:extLst>
                </a:gridCol>
              </a:tblGrid>
              <a:tr h="344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الوحدة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الفصل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الدرس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الأهداف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المهمة الأدائية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الواجب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52520"/>
                  </a:ext>
                </a:extLst>
              </a:tr>
              <a:tr h="576000"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السادسة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الثاني عشر علم البيئة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المخلوقات الحية والبيئة والطاقة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كيف يقوم علماء البيئة بتنظيم دراسة الأنظمة البيئية.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يرجى متابعة وحل الواجبات أولاً بأول في منصة مدرستي</a:t>
                      </a:r>
                    </a:p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206838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العلاقات بين المخلوقات الحية.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14166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توضح كيفية حصول المخلوقات الحية على الطاقة التي تحتاج إليها.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193624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تصف كيفية انتقال الطاقة في النظام البيئي.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841888"/>
                  </a:ext>
                </a:extLst>
              </a:tr>
              <a:tr h="864000"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مراجعة الفصل الثاني عشر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238174"/>
                  </a:ext>
                </a:extLst>
              </a:tr>
              <a:tr h="54000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المنتِجات هي أساس الحياة، والعلم هو أساس التقدم… كن دائمًا مصدرًا للإبداع والمعرفة!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702055"/>
                  </a:ext>
                </a:extLst>
              </a:tr>
              <a:tr h="396000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معلم المادة: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مدير المدرسة: ـــــــــــــــــــــــــــــــــــــــــــــــــــــــــــــــــــــــــــــــــــــــ</a:t>
                      </a:r>
                    </a:p>
                  </a:txBody>
                  <a:tcPr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7282"/>
                  </a:ext>
                </a:extLst>
              </a:tr>
            </a:tbl>
          </a:graphicData>
        </a:graphic>
      </p:graphicFrame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610E2D97-EA66-B75B-D1DD-B05222F24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026978"/>
              </p:ext>
            </p:extLst>
          </p:nvPr>
        </p:nvGraphicFramePr>
        <p:xfrm>
          <a:off x="2289000" y="808910"/>
          <a:ext cx="5328000" cy="432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64000">
                  <a:extLst>
                    <a:ext uri="{9D8B030D-6E8A-4147-A177-3AD203B41FA5}">
                      <a16:colId xmlns:a16="http://schemas.microsoft.com/office/drawing/2014/main" val="3700827971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val="38399238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الأسبوع: التاسع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المدة: 11/13 إلى 11/17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48398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CF71154E-3D9D-8553-C94F-68C2018F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803" y="1811395"/>
            <a:ext cx="2453003" cy="3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52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مخصص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الخطة الأسبوعية لعلوم 2م - ف3</Template>
  <TotalTime>200</TotalTime>
  <Words>1054</Words>
  <Application>Microsoft Office PowerPoint</Application>
  <PresentationFormat>A4 Paper (210x297 mm)‎</PresentationFormat>
  <Paragraphs>268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Calibri</vt:lpstr>
      <vt:lpstr>Segoe UI Semilight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زياد متعب العوفي</dc:creator>
  <cp:lastModifiedBy>زياد متعب العوفي</cp:lastModifiedBy>
  <cp:revision>30</cp:revision>
  <cp:lastPrinted>2025-02-25T11:32:52Z</cp:lastPrinted>
  <dcterms:created xsi:type="dcterms:W3CDTF">2025-02-25T17:43:31Z</dcterms:created>
  <dcterms:modified xsi:type="dcterms:W3CDTF">2025-02-26T17:45:29Z</dcterms:modified>
</cp:coreProperties>
</file>