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5" r:id="rId5"/>
    <p:sldId id="259" r:id="rId6"/>
    <p:sldId id="260" r:id="rId7"/>
    <p:sldId id="263" r:id="rId8"/>
    <p:sldId id="262" r:id="rId9"/>
    <p:sldId id="261" r:id="rId10"/>
    <p:sldId id="264" r:id="rId11"/>
    <p:sldId id="389" r:id="rId12"/>
    <p:sldId id="267" r:id="rId13"/>
    <p:sldId id="269" r:id="rId14"/>
    <p:sldId id="268" r:id="rId15"/>
    <p:sldId id="270" r:id="rId16"/>
    <p:sldId id="266" r:id="rId17"/>
    <p:sldId id="272" r:id="rId18"/>
    <p:sldId id="271" r:id="rId19"/>
    <p:sldId id="273" r:id="rId20"/>
    <p:sldId id="275" r:id="rId21"/>
    <p:sldId id="276" r:id="rId22"/>
    <p:sldId id="277" r:id="rId23"/>
    <p:sldId id="274" r:id="rId24"/>
    <p:sldId id="279" r:id="rId25"/>
    <p:sldId id="278" r:id="rId26"/>
    <p:sldId id="280" r:id="rId27"/>
    <p:sldId id="283" r:id="rId28"/>
    <p:sldId id="282" r:id="rId29"/>
    <p:sldId id="284" r:id="rId30"/>
    <p:sldId id="281" r:id="rId31"/>
    <p:sldId id="286" r:id="rId32"/>
    <p:sldId id="285" r:id="rId33"/>
    <p:sldId id="287" r:id="rId34"/>
    <p:sldId id="290" r:id="rId35"/>
    <p:sldId id="289" r:id="rId36"/>
    <p:sldId id="291" r:id="rId37"/>
    <p:sldId id="288" r:id="rId38"/>
    <p:sldId id="292" r:id="rId39"/>
    <p:sldId id="293" r:id="rId40"/>
    <p:sldId id="295" r:id="rId41"/>
    <p:sldId id="297" r:id="rId42"/>
    <p:sldId id="296" r:id="rId43"/>
    <p:sldId id="298" r:id="rId44"/>
    <p:sldId id="294" r:id="rId45"/>
    <p:sldId id="299" r:id="rId46"/>
    <p:sldId id="300" r:id="rId47"/>
    <p:sldId id="302" r:id="rId48"/>
    <p:sldId id="301" r:id="rId49"/>
    <p:sldId id="304" r:id="rId50"/>
    <p:sldId id="305" r:id="rId51"/>
    <p:sldId id="306" r:id="rId52"/>
    <p:sldId id="303" r:id="rId53"/>
    <p:sldId id="307" r:id="rId54"/>
    <p:sldId id="308" r:id="rId55"/>
    <p:sldId id="309" r:id="rId56"/>
    <p:sldId id="311" r:id="rId57"/>
    <p:sldId id="312" r:id="rId58"/>
    <p:sldId id="313" r:id="rId59"/>
    <p:sldId id="315" r:id="rId60"/>
    <p:sldId id="314" r:id="rId61"/>
    <p:sldId id="310" r:id="rId62"/>
    <p:sldId id="316" r:id="rId63"/>
    <p:sldId id="317" r:id="rId64"/>
    <p:sldId id="318" r:id="rId65"/>
    <p:sldId id="319" r:id="rId66"/>
    <p:sldId id="322" r:id="rId67"/>
    <p:sldId id="320" r:id="rId68"/>
    <p:sldId id="321" r:id="rId69"/>
    <p:sldId id="324" r:id="rId70"/>
    <p:sldId id="328" r:id="rId71"/>
    <p:sldId id="327" r:id="rId72"/>
    <p:sldId id="329" r:id="rId73"/>
    <p:sldId id="323" r:id="rId74"/>
    <p:sldId id="330" r:id="rId75"/>
    <p:sldId id="331" r:id="rId76"/>
    <p:sldId id="333" r:id="rId77"/>
    <p:sldId id="334" r:id="rId78"/>
    <p:sldId id="335" r:id="rId79"/>
    <p:sldId id="336" r:id="rId80"/>
    <p:sldId id="332" r:id="rId81"/>
    <p:sldId id="337" r:id="rId82"/>
    <p:sldId id="338" r:id="rId83"/>
    <p:sldId id="340" r:id="rId84"/>
    <p:sldId id="341" r:id="rId85"/>
    <p:sldId id="342" r:id="rId86"/>
    <p:sldId id="343" r:id="rId87"/>
    <p:sldId id="339" r:id="rId88"/>
    <p:sldId id="344" r:id="rId89"/>
    <p:sldId id="345" r:id="rId90"/>
    <p:sldId id="346" r:id="rId91"/>
    <p:sldId id="347" r:id="rId92"/>
    <p:sldId id="348" r:id="rId93"/>
    <p:sldId id="350" r:id="rId94"/>
    <p:sldId id="351" r:id="rId95"/>
    <p:sldId id="349" r:id="rId96"/>
    <p:sldId id="352" r:id="rId97"/>
    <p:sldId id="353" r:id="rId98"/>
    <p:sldId id="354" r:id="rId99"/>
    <p:sldId id="357" r:id="rId100"/>
    <p:sldId id="356" r:id="rId101"/>
    <p:sldId id="358" r:id="rId102"/>
    <p:sldId id="355" r:id="rId103"/>
    <p:sldId id="359" r:id="rId104"/>
    <p:sldId id="360" r:id="rId105"/>
    <p:sldId id="362" r:id="rId106"/>
    <p:sldId id="363" r:id="rId107"/>
    <p:sldId id="364" r:id="rId108"/>
    <p:sldId id="365" r:id="rId109"/>
    <p:sldId id="361" r:id="rId110"/>
    <p:sldId id="366" r:id="rId111"/>
    <p:sldId id="367" r:id="rId112"/>
    <p:sldId id="368" r:id="rId113"/>
    <p:sldId id="369" r:id="rId114"/>
    <p:sldId id="370" r:id="rId115"/>
    <p:sldId id="371" r:id="rId116"/>
    <p:sldId id="372" r:id="rId117"/>
    <p:sldId id="373" r:id="rId118"/>
    <p:sldId id="374" r:id="rId119"/>
    <p:sldId id="375" r:id="rId120"/>
    <p:sldId id="376" r:id="rId121"/>
    <p:sldId id="378" r:id="rId122"/>
    <p:sldId id="379" r:id="rId123"/>
    <p:sldId id="377" r:id="rId124"/>
    <p:sldId id="380" r:id="rId125"/>
    <p:sldId id="381" r:id="rId126"/>
    <p:sldId id="382" r:id="rId127"/>
    <p:sldId id="385" r:id="rId128"/>
    <p:sldId id="384" r:id="rId129"/>
    <p:sldId id="386" r:id="rId130"/>
    <p:sldId id="383" r:id="rId131"/>
    <p:sldId id="387" r:id="rId132"/>
    <p:sldId id="388" r:id="rId1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560" y="-4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891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26" Type="http://schemas.openxmlformats.org/officeDocument/2006/relationships/slide" Target="slides/slide125.xml"/><Relationship Id="rId13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13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theme" Target="theme/theme1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6DFA1-087A-45E7-8B20-F41F40D24A08}" type="datetimeFigureOut">
              <a:rPr lang="en-GB" smtClean="0"/>
              <a:t>20/12/2016</a:t>
            </a:fld>
            <a:endParaRPr lang="en-GB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41137C6-4B11-45AC-9F84-F47232386EFB}" type="slidenum">
              <a:rPr lang="en-GB" smtClean="0"/>
              <a:t>‹#›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6DFA1-087A-45E7-8B20-F41F40D24A08}" type="datetimeFigureOut">
              <a:rPr lang="en-GB" smtClean="0"/>
              <a:t>20/12/2016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137C6-4B11-45AC-9F84-F47232386EF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6DFA1-087A-45E7-8B20-F41F40D24A08}" type="datetimeFigureOut">
              <a:rPr lang="en-GB" smtClean="0"/>
              <a:t>20/12/2016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137C6-4B11-45AC-9F84-F47232386EF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DB6DFA1-087A-45E7-8B20-F41F40D24A08}" type="datetimeFigureOut">
              <a:rPr lang="en-GB" smtClean="0"/>
              <a:t>20/12/2016</a:t>
            </a:fld>
            <a:endParaRPr lang="en-GB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641137C6-4B11-45AC-9F84-F47232386EFB}" type="slidenum">
              <a:rPr lang="en-GB" smtClean="0"/>
              <a:t>‹#›</a:t>
            </a:fld>
            <a:endParaRPr lang="en-GB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6DFA1-087A-45E7-8B20-F41F40D24A08}" type="datetimeFigureOut">
              <a:rPr lang="en-GB" smtClean="0"/>
              <a:t>20/12/2016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137C6-4B11-45AC-9F84-F47232386EFB}" type="slidenum">
              <a:rPr lang="en-GB" smtClean="0"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6DFA1-087A-45E7-8B20-F41F40D24A08}" type="datetimeFigureOut">
              <a:rPr lang="en-GB" smtClean="0"/>
              <a:t>20/12/2016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137C6-4B11-45AC-9F84-F47232386EFB}" type="slidenum">
              <a:rPr lang="en-GB" smtClean="0"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137C6-4B11-45AC-9F84-F47232386EFB}" type="slidenum">
              <a:rPr lang="en-GB" smtClean="0"/>
              <a:t>‹#›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6DFA1-087A-45E7-8B20-F41F40D24A08}" type="datetimeFigureOut">
              <a:rPr lang="en-GB" smtClean="0"/>
              <a:t>20/12/2016</a:t>
            </a:fld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6DFA1-087A-45E7-8B20-F41F40D24A08}" type="datetimeFigureOut">
              <a:rPr lang="en-GB" smtClean="0"/>
              <a:t>20/12/2016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137C6-4B11-45AC-9F84-F47232386EFB}" type="slidenum">
              <a:rPr lang="en-GB" smtClean="0"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6DFA1-087A-45E7-8B20-F41F40D24A08}" type="datetimeFigureOut">
              <a:rPr lang="en-GB" smtClean="0"/>
              <a:t>20/12/2016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137C6-4B11-45AC-9F84-F47232386EF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DB6DFA1-087A-45E7-8B20-F41F40D24A08}" type="datetimeFigureOut">
              <a:rPr lang="en-GB" smtClean="0"/>
              <a:t>20/12/2016</a:t>
            </a:fld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41137C6-4B11-45AC-9F84-F47232386EFB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6DFA1-087A-45E7-8B20-F41F40D24A08}" type="datetimeFigureOut">
              <a:rPr lang="en-GB" smtClean="0"/>
              <a:t>20/12/2016</a:t>
            </a:fld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41137C6-4B11-45AC-9F84-F47232386EFB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DB6DFA1-087A-45E7-8B20-F41F40D24A08}" type="datetimeFigureOut">
              <a:rPr lang="en-GB" smtClean="0"/>
              <a:t>20/12/2016</a:t>
            </a:fld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641137C6-4B11-45AC-9F84-F47232386EFB}" type="slidenum">
              <a:rPr lang="en-GB" smtClean="0"/>
              <a:t>‹#›</a:t>
            </a:fld>
            <a:endParaRPr lang="en-GB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673412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GB" sz="4000" b="1" dirty="0" smtClean="0"/>
              <a:t>Unit 6-8 Book 1</a:t>
            </a:r>
          </a:p>
          <a:p>
            <a:r>
              <a:rPr lang="en-GB" sz="4000" b="1" dirty="0" smtClean="0"/>
              <a:t>Unit 1-3 Book 2</a:t>
            </a:r>
            <a:endParaRPr lang="en-GB" sz="4000" b="1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GB" b="1" dirty="0" smtClean="0"/>
              <a:t>Speaking Practice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778420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691680" y="1772816"/>
            <a:ext cx="5760640" cy="3024336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b="1" dirty="0" smtClean="0"/>
              <a:t>Task 3</a:t>
            </a:r>
            <a:endParaRPr lang="en-GB" sz="5400" b="1" dirty="0"/>
          </a:p>
        </p:txBody>
      </p:sp>
    </p:spTree>
    <p:extLst>
      <p:ext uri="{BB962C8B-B14F-4D97-AF65-F5344CB8AC3E}">
        <p14:creationId xmlns:p14="http://schemas.microsoft.com/office/powerpoint/2010/main" val="3510696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-4758" y="116632"/>
            <a:ext cx="3096344" cy="2090357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How are you different now compared to your past?</a:t>
            </a:r>
            <a:endParaRPr lang="en-GB" sz="2800" b="1" dirty="0"/>
          </a:p>
        </p:txBody>
      </p:sp>
      <p:sp>
        <p:nvSpPr>
          <p:cNvPr id="3" name="Rounded Rectangle 2"/>
          <p:cNvSpPr/>
          <p:nvPr/>
        </p:nvSpPr>
        <p:spPr>
          <a:xfrm>
            <a:off x="3090339" y="0"/>
            <a:ext cx="5544616" cy="2204864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800" dirty="0" smtClean="0"/>
              <a:t>Describe an important experience you had that changed you or your thinking.</a:t>
            </a:r>
            <a:endParaRPr lang="en-GB" sz="2800" dirty="0"/>
          </a:p>
        </p:txBody>
      </p:sp>
      <p:sp>
        <p:nvSpPr>
          <p:cNvPr id="5" name="Rounded Rectangle 4"/>
          <p:cNvSpPr/>
          <p:nvPr/>
        </p:nvSpPr>
        <p:spPr>
          <a:xfrm>
            <a:off x="37697" y="2262722"/>
            <a:ext cx="3067209" cy="2102381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800" b="1" dirty="0" smtClean="0"/>
              <a:t>Would you like to try using a life coach ? Why/why not?</a:t>
            </a:r>
            <a:endParaRPr lang="en-GB" sz="2800" b="1" dirty="0"/>
          </a:p>
        </p:txBody>
      </p:sp>
      <p:sp>
        <p:nvSpPr>
          <p:cNvPr id="6" name="Rounded Rectangle 5"/>
          <p:cNvSpPr/>
          <p:nvPr/>
        </p:nvSpPr>
        <p:spPr>
          <a:xfrm>
            <a:off x="323529" y="4365104"/>
            <a:ext cx="8640960" cy="2304256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i="1" dirty="0" smtClean="0">
                <a:solidFill>
                  <a:schemeClr val="tx1"/>
                </a:solidFill>
              </a:rPr>
              <a:t>Is it easy for you to make big changes in your life, for example, changing your home, school or job? Why/why not?</a:t>
            </a:r>
            <a:endParaRPr lang="en-GB" sz="2800" b="1" i="1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137373" y="2321942"/>
            <a:ext cx="5827116" cy="1611114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i="1" dirty="0" smtClean="0">
                <a:solidFill>
                  <a:schemeClr val="tx1"/>
                </a:solidFill>
              </a:rPr>
              <a:t>What advice will you give to your classmates to make a change in their lives?</a:t>
            </a:r>
            <a:endParaRPr lang="en-GB" sz="2800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8613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691680" y="1772816"/>
            <a:ext cx="5760640" cy="3024336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b="1" dirty="0" smtClean="0"/>
              <a:t>Task 2</a:t>
            </a:r>
            <a:endParaRPr lang="en-GB" sz="5400" b="1" dirty="0"/>
          </a:p>
        </p:txBody>
      </p:sp>
    </p:spTree>
    <p:extLst>
      <p:ext uri="{BB962C8B-B14F-4D97-AF65-F5344CB8AC3E}">
        <p14:creationId xmlns:p14="http://schemas.microsoft.com/office/powerpoint/2010/main" val="2574574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394" y="291836"/>
            <a:ext cx="8712968" cy="633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9005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691680" y="1772816"/>
            <a:ext cx="5760640" cy="3024336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b="1" dirty="0" smtClean="0"/>
              <a:t>Task 3</a:t>
            </a:r>
            <a:endParaRPr lang="en-GB" sz="5400" b="1" dirty="0"/>
          </a:p>
        </p:txBody>
      </p:sp>
    </p:spTree>
    <p:extLst>
      <p:ext uri="{BB962C8B-B14F-4D97-AF65-F5344CB8AC3E}">
        <p14:creationId xmlns:p14="http://schemas.microsoft.com/office/powerpoint/2010/main" val="4174201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404392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GB" sz="4400" b="1" dirty="0" smtClean="0"/>
              <a:t>How do you check for listener’s understanding?</a:t>
            </a:r>
            <a:endParaRPr lang="en-GB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7843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691680" y="1772816"/>
            <a:ext cx="5760640" cy="3024336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b="1" smtClean="0"/>
              <a:t>Unit 8</a:t>
            </a:r>
            <a:endParaRPr lang="en-GB" sz="5400" b="1" dirty="0" smtClean="0"/>
          </a:p>
          <a:p>
            <a:pPr algn="ctr"/>
            <a:r>
              <a:rPr lang="en-GB" sz="5400" b="1" dirty="0" smtClean="0"/>
              <a:t>Book 1</a:t>
            </a:r>
            <a:endParaRPr lang="en-GB" sz="5400" b="1" dirty="0"/>
          </a:p>
        </p:txBody>
      </p:sp>
    </p:spTree>
    <p:extLst>
      <p:ext uri="{BB962C8B-B14F-4D97-AF65-F5344CB8AC3E}">
        <p14:creationId xmlns:p14="http://schemas.microsoft.com/office/powerpoint/2010/main" val="494849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691680" y="1772816"/>
            <a:ext cx="5760640" cy="3024336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b="1" dirty="0" smtClean="0"/>
              <a:t>Task 1</a:t>
            </a:r>
            <a:endParaRPr lang="en-GB" sz="5400" b="1" dirty="0"/>
          </a:p>
        </p:txBody>
      </p:sp>
    </p:spTree>
    <p:extLst>
      <p:ext uri="{BB962C8B-B14F-4D97-AF65-F5344CB8AC3E}">
        <p14:creationId xmlns:p14="http://schemas.microsoft.com/office/powerpoint/2010/main" val="377253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39552" y="692696"/>
            <a:ext cx="3456384" cy="3024336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Do you believe that it is possible to get over a phobia?</a:t>
            </a:r>
            <a:endParaRPr lang="en-GB" sz="2800" b="1" dirty="0"/>
          </a:p>
        </p:txBody>
      </p:sp>
      <p:sp>
        <p:nvSpPr>
          <p:cNvPr id="8" name="Rounded Rectangle 7"/>
          <p:cNvSpPr/>
          <p:nvPr/>
        </p:nvSpPr>
        <p:spPr>
          <a:xfrm>
            <a:off x="4139953" y="764704"/>
            <a:ext cx="4680520" cy="3063793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Tell us about a time when you were in a frightening situation? What did you do?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1631393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691680" y="1772816"/>
            <a:ext cx="5760640" cy="3024336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b="1" dirty="0" smtClean="0"/>
              <a:t>Task </a:t>
            </a:r>
            <a:r>
              <a:rPr lang="en-GB" sz="5400" b="1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887881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8424936" cy="6480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>
          <a:xfrm>
            <a:off x="6372200" y="1916832"/>
            <a:ext cx="216024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575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GB" sz="3600" b="1" dirty="0"/>
              <a:t>What are different ways of sourcing information?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9512" y="152400"/>
            <a:ext cx="8507288" cy="1219200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4800" b="1" dirty="0" smtClean="0"/>
              <a:t>Speaking Skills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2922721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691680" y="1772816"/>
            <a:ext cx="5760640" cy="3024336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b="1" dirty="0" smtClean="0"/>
              <a:t>Task 3</a:t>
            </a:r>
            <a:endParaRPr lang="en-GB" sz="5400" b="1" dirty="0"/>
          </a:p>
        </p:txBody>
      </p:sp>
    </p:spTree>
    <p:extLst>
      <p:ext uri="{BB962C8B-B14F-4D97-AF65-F5344CB8AC3E}">
        <p14:creationId xmlns:p14="http://schemas.microsoft.com/office/powerpoint/2010/main" val="96613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4400" b="1" dirty="0" smtClean="0"/>
              <a:t>How do you express sadness?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991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691680" y="1772816"/>
            <a:ext cx="5760640" cy="3024336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b="1" dirty="0" smtClean="0"/>
              <a:t>Unit 1</a:t>
            </a:r>
          </a:p>
          <a:p>
            <a:pPr algn="ctr"/>
            <a:r>
              <a:rPr lang="en-GB" sz="5400" b="1" dirty="0" smtClean="0"/>
              <a:t>Book </a:t>
            </a:r>
            <a:r>
              <a:rPr lang="en-GB" sz="5400" b="1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346527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691680" y="1772816"/>
            <a:ext cx="5760640" cy="3024336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b="1" dirty="0" smtClean="0"/>
              <a:t>Task 1</a:t>
            </a:r>
            <a:endParaRPr lang="en-GB" sz="5400" b="1" dirty="0"/>
          </a:p>
        </p:txBody>
      </p:sp>
    </p:spTree>
    <p:extLst>
      <p:ext uri="{BB962C8B-B14F-4D97-AF65-F5344CB8AC3E}">
        <p14:creationId xmlns:p14="http://schemas.microsoft.com/office/powerpoint/2010/main" val="66248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39552" y="692696"/>
            <a:ext cx="3456384" cy="3024336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800" b="1" dirty="0" smtClean="0"/>
              <a:t>What are some trends in modern architecture?</a:t>
            </a:r>
            <a:endParaRPr lang="en-GB" sz="2800" b="1" dirty="0"/>
          </a:p>
        </p:txBody>
      </p:sp>
      <p:sp>
        <p:nvSpPr>
          <p:cNvPr id="8" name="Rounded Rectangle 7"/>
          <p:cNvSpPr/>
          <p:nvPr/>
        </p:nvSpPr>
        <p:spPr>
          <a:xfrm>
            <a:off x="4139953" y="764704"/>
            <a:ext cx="4680520" cy="3063793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How modern is the city you live in ? How sustainable is the architecture?</a:t>
            </a:r>
            <a:endParaRPr lang="en-GB" sz="2800" b="1" dirty="0"/>
          </a:p>
        </p:txBody>
      </p:sp>
      <p:sp>
        <p:nvSpPr>
          <p:cNvPr id="3" name="Rounded Rectangle 2"/>
          <p:cNvSpPr/>
          <p:nvPr/>
        </p:nvSpPr>
        <p:spPr>
          <a:xfrm>
            <a:off x="827584" y="4149080"/>
            <a:ext cx="7416824" cy="2304256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Imagine a world without creative architects . What would our cities look like?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535112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691680" y="1772816"/>
            <a:ext cx="5760640" cy="3024336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b="1" dirty="0" smtClean="0"/>
              <a:t>Task </a:t>
            </a:r>
            <a:r>
              <a:rPr lang="en-GB" sz="5400" b="1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532994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8640960" cy="626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6084168" y="6309320"/>
            <a:ext cx="2808312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685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691680" y="1772816"/>
            <a:ext cx="5760640" cy="3024336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b="1" dirty="0" smtClean="0"/>
              <a:t>Task 3</a:t>
            </a:r>
            <a:endParaRPr lang="en-GB" sz="5400" b="1" dirty="0"/>
          </a:p>
        </p:txBody>
      </p:sp>
    </p:spTree>
    <p:extLst>
      <p:ext uri="{BB962C8B-B14F-4D97-AF65-F5344CB8AC3E}">
        <p14:creationId xmlns:p14="http://schemas.microsoft.com/office/powerpoint/2010/main" val="2626453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4400" b="1" dirty="0" smtClean="0"/>
              <a:t>How do you draw attention to the main ideas?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441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691680" y="1772816"/>
            <a:ext cx="5760640" cy="3024336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b="1" dirty="0" smtClean="0"/>
              <a:t>Unit </a:t>
            </a:r>
            <a:r>
              <a:rPr lang="en-GB" sz="5400" b="1" dirty="0"/>
              <a:t>2</a:t>
            </a:r>
            <a:endParaRPr lang="en-GB" sz="5400" b="1" dirty="0" smtClean="0"/>
          </a:p>
          <a:p>
            <a:pPr algn="ctr"/>
            <a:r>
              <a:rPr lang="en-GB" sz="5400" b="1" dirty="0" smtClean="0"/>
              <a:t>Book </a:t>
            </a:r>
            <a:r>
              <a:rPr lang="en-GB" sz="5400" b="1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286567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691680" y="1772816"/>
            <a:ext cx="5760640" cy="3024336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b="1" dirty="0" smtClean="0"/>
              <a:t>Unit 7</a:t>
            </a:r>
          </a:p>
          <a:p>
            <a:pPr algn="ctr"/>
            <a:r>
              <a:rPr lang="en-GB" sz="5400" b="1" dirty="0" smtClean="0"/>
              <a:t>Book 1</a:t>
            </a:r>
            <a:endParaRPr lang="en-GB" sz="5400" b="1" dirty="0"/>
          </a:p>
        </p:txBody>
      </p:sp>
    </p:spTree>
    <p:extLst>
      <p:ext uri="{BB962C8B-B14F-4D97-AF65-F5344CB8AC3E}">
        <p14:creationId xmlns:p14="http://schemas.microsoft.com/office/powerpoint/2010/main" val="218440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691680" y="1772816"/>
            <a:ext cx="5760640" cy="3024336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b="1" dirty="0" smtClean="0"/>
              <a:t>Task 1</a:t>
            </a:r>
            <a:endParaRPr lang="en-GB" sz="5400" b="1" dirty="0"/>
          </a:p>
        </p:txBody>
      </p:sp>
    </p:spTree>
    <p:extLst>
      <p:ext uri="{BB962C8B-B14F-4D97-AF65-F5344CB8AC3E}">
        <p14:creationId xmlns:p14="http://schemas.microsoft.com/office/powerpoint/2010/main" val="2448543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1520" y="188640"/>
            <a:ext cx="3456384" cy="3024336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800" b="1" dirty="0" smtClean="0"/>
              <a:t>What are some ways people use colour as camouflage or as a sign of danger?</a:t>
            </a:r>
            <a:endParaRPr lang="en-GB" sz="2800" b="1" dirty="0"/>
          </a:p>
        </p:txBody>
      </p:sp>
      <p:sp>
        <p:nvSpPr>
          <p:cNvPr id="8" name="Rounded Rectangle 7"/>
          <p:cNvSpPr/>
          <p:nvPr/>
        </p:nvSpPr>
        <p:spPr>
          <a:xfrm>
            <a:off x="4139953" y="332657"/>
            <a:ext cx="4680520" cy="216024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Do you agree that the architecture of a home can help create a peaceful place?</a:t>
            </a:r>
            <a:endParaRPr lang="en-GB" sz="2800" b="1" dirty="0"/>
          </a:p>
        </p:txBody>
      </p:sp>
      <p:sp>
        <p:nvSpPr>
          <p:cNvPr id="3" name="Rounded Rectangle 2"/>
          <p:cNvSpPr/>
          <p:nvPr/>
        </p:nvSpPr>
        <p:spPr>
          <a:xfrm>
            <a:off x="179512" y="3284984"/>
            <a:ext cx="3312369" cy="2624839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Do animals use </a:t>
            </a:r>
            <a:r>
              <a:rPr lang="en-US" sz="2800" b="1" dirty="0" err="1" smtClean="0"/>
              <a:t>colours</a:t>
            </a:r>
            <a:r>
              <a:rPr lang="en-US" sz="2800" b="1" dirty="0" smtClean="0"/>
              <a:t> in the same way as people use them? Give examples.</a:t>
            </a:r>
            <a:endParaRPr lang="en-US" sz="2800" b="1" dirty="0"/>
          </a:p>
        </p:txBody>
      </p:sp>
      <p:sp>
        <p:nvSpPr>
          <p:cNvPr id="4" name="Rounded Rectangle 3"/>
          <p:cNvSpPr/>
          <p:nvPr/>
        </p:nvSpPr>
        <p:spPr>
          <a:xfrm>
            <a:off x="3851920" y="2996952"/>
            <a:ext cx="4968553" cy="3384376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Think about companies and businesses in your community. What </a:t>
            </a:r>
            <a:r>
              <a:rPr lang="en-US" sz="2800" dirty="0" err="1" smtClean="0"/>
              <a:t>colours</a:t>
            </a:r>
            <a:r>
              <a:rPr lang="en-US" sz="2800" dirty="0" smtClean="0"/>
              <a:t> do you associate with each one? Are there any </a:t>
            </a:r>
            <a:r>
              <a:rPr lang="en-US" sz="2800" dirty="0" err="1" smtClean="0"/>
              <a:t>colours</a:t>
            </a:r>
            <a:r>
              <a:rPr lang="en-US" sz="2800" dirty="0" smtClean="0"/>
              <a:t> you think  would NOT be good for a company? Why?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92559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691680" y="1772816"/>
            <a:ext cx="5760640" cy="3024336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b="1" dirty="0" smtClean="0"/>
              <a:t>Task </a:t>
            </a:r>
            <a:r>
              <a:rPr lang="en-GB" sz="5400" b="1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203383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568952" cy="633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4440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691680" y="1772816"/>
            <a:ext cx="5760640" cy="3024336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b="1" dirty="0" smtClean="0"/>
              <a:t>Task 3</a:t>
            </a:r>
            <a:endParaRPr lang="en-GB" sz="5400" b="1" dirty="0"/>
          </a:p>
        </p:txBody>
      </p:sp>
    </p:spTree>
    <p:extLst>
      <p:ext uri="{BB962C8B-B14F-4D97-AF65-F5344CB8AC3E}">
        <p14:creationId xmlns:p14="http://schemas.microsoft.com/office/powerpoint/2010/main" val="2211817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4400" b="1" dirty="0" smtClean="0"/>
              <a:t>How do you ask for examples?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24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691680" y="1772816"/>
            <a:ext cx="5760640" cy="3024336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b="1" dirty="0" smtClean="0"/>
              <a:t>Unit 3</a:t>
            </a:r>
          </a:p>
          <a:p>
            <a:pPr algn="ctr"/>
            <a:r>
              <a:rPr lang="en-GB" sz="5400" b="1" dirty="0" smtClean="0"/>
              <a:t>Book </a:t>
            </a:r>
            <a:r>
              <a:rPr lang="en-GB" sz="5400" b="1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644204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691680" y="1772816"/>
            <a:ext cx="5760640" cy="3024336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b="1" dirty="0" smtClean="0"/>
              <a:t>Task </a:t>
            </a:r>
            <a:r>
              <a:rPr lang="en-GB" sz="5400" b="1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675090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83568" y="604412"/>
            <a:ext cx="3456384" cy="3024336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800" b="1" dirty="0" smtClean="0"/>
              <a:t>How can you show good manners when you go to someone’s home for dinner?</a:t>
            </a:r>
            <a:endParaRPr lang="en-GB" sz="2800" b="1" dirty="0"/>
          </a:p>
        </p:txBody>
      </p:sp>
      <p:sp>
        <p:nvSpPr>
          <p:cNvPr id="6" name="Rounded Rectangle 5"/>
          <p:cNvSpPr/>
          <p:nvPr/>
        </p:nvSpPr>
        <p:spPr>
          <a:xfrm>
            <a:off x="4499992" y="764705"/>
            <a:ext cx="4320480" cy="2864044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800" b="1" dirty="0" smtClean="0"/>
              <a:t>How did you learn about manners or etiquette? Give examples.</a:t>
            </a:r>
            <a:endParaRPr lang="en-GB" sz="2800" b="1" dirty="0"/>
          </a:p>
        </p:txBody>
      </p:sp>
      <p:sp>
        <p:nvSpPr>
          <p:cNvPr id="7" name="Rounded Rectangle 6"/>
          <p:cNvSpPr/>
          <p:nvPr/>
        </p:nvSpPr>
        <p:spPr>
          <a:xfrm>
            <a:off x="1691680" y="3828497"/>
            <a:ext cx="6696744" cy="2448272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i="1" dirty="0">
                <a:solidFill>
                  <a:schemeClr val="tx1"/>
                </a:solidFill>
              </a:rPr>
              <a:t>Is it true that parents today are not teaching good manners to their children? </a:t>
            </a:r>
            <a:r>
              <a:rPr lang="en-GB" sz="2800" b="1" i="1" dirty="0" smtClean="0">
                <a:solidFill>
                  <a:schemeClr val="tx1"/>
                </a:solidFill>
              </a:rPr>
              <a:t>Why/why </a:t>
            </a:r>
            <a:r>
              <a:rPr lang="en-GB" sz="2800" b="1" i="1" dirty="0">
                <a:solidFill>
                  <a:schemeClr val="tx1"/>
                </a:solidFill>
              </a:rPr>
              <a:t>not?</a:t>
            </a:r>
          </a:p>
        </p:txBody>
      </p:sp>
    </p:spTree>
    <p:extLst>
      <p:ext uri="{BB962C8B-B14F-4D97-AF65-F5344CB8AC3E}">
        <p14:creationId xmlns:p14="http://schemas.microsoft.com/office/powerpoint/2010/main" val="3628817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691680" y="1772816"/>
            <a:ext cx="5760640" cy="3024336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b="1" dirty="0" smtClean="0"/>
              <a:t>Task 2</a:t>
            </a:r>
            <a:endParaRPr lang="en-GB" sz="5400" b="1" dirty="0"/>
          </a:p>
        </p:txBody>
      </p:sp>
    </p:spTree>
    <p:extLst>
      <p:ext uri="{BB962C8B-B14F-4D97-AF65-F5344CB8AC3E}">
        <p14:creationId xmlns:p14="http://schemas.microsoft.com/office/powerpoint/2010/main" val="622765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691680" y="1772816"/>
            <a:ext cx="5760640" cy="3024336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b="1" dirty="0" smtClean="0"/>
              <a:t>Task 1</a:t>
            </a:r>
            <a:endParaRPr lang="en-GB" sz="5400" b="1" dirty="0"/>
          </a:p>
        </p:txBody>
      </p:sp>
    </p:spTree>
    <p:extLst>
      <p:ext uri="{BB962C8B-B14F-4D97-AF65-F5344CB8AC3E}">
        <p14:creationId xmlns:p14="http://schemas.microsoft.com/office/powerpoint/2010/main" val="276394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8496944" cy="633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6943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691680" y="1772816"/>
            <a:ext cx="5760640" cy="3024336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b="1" dirty="0" smtClean="0"/>
              <a:t>Task </a:t>
            </a:r>
            <a:r>
              <a:rPr lang="en-GB" sz="5400" b="1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818499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b="1" dirty="0" smtClean="0"/>
              <a:t>How do you give advice?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4709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1520" y="645274"/>
            <a:ext cx="4104456" cy="259228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4000" b="1" dirty="0" smtClean="0"/>
              <a:t>Is it ever too late to change?</a:t>
            </a:r>
            <a:endParaRPr lang="en-GB" sz="4000" b="1" dirty="0"/>
          </a:p>
        </p:txBody>
      </p:sp>
      <p:sp>
        <p:nvSpPr>
          <p:cNvPr id="3" name="Rounded Rectangle 2"/>
          <p:cNvSpPr/>
          <p:nvPr/>
        </p:nvSpPr>
        <p:spPr>
          <a:xfrm>
            <a:off x="4716016" y="629072"/>
            <a:ext cx="4427984" cy="259228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2800" b="1" dirty="0" smtClean="0"/>
              <a:t>Do you like to make changes in your life or do you prefer things to stay the same?</a:t>
            </a:r>
            <a:endParaRPr lang="en-GB" sz="2800" b="1" dirty="0"/>
          </a:p>
        </p:txBody>
      </p:sp>
      <p:sp>
        <p:nvSpPr>
          <p:cNvPr id="4" name="Rounded Rectangle 3"/>
          <p:cNvSpPr/>
          <p:nvPr/>
        </p:nvSpPr>
        <p:spPr>
          <a:xfrm>
            <a:off x="403920" y="3645024"/>
            <a:ext cx="4104456" cy="259228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Do you think old people or young people find it easier to make changes in their lives ? Why?</a:t>
            </a:r>
            <a:endParaRPr lang="en-GB" sz="2800" b="1" dirty="0"/>
          </a:p>
        </p:txBody>
      </p:sp>
      <p:sp>
        <p:nvSpPr>
          <p:cNvPr id="5" name="Rounded Rectangle 4"/>
          <p:cNvSpPr/>
          <p:nvPr/>
        </p:nvSpPr>
        <p:spPr>
          <a:xfrm>
            <a:off x="4733497" y="3645024"/>
            <a:ext cx="4104456" cy="259228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600" b="1" dirty="0" smtClean="0"/>
              <a:t>What was the last big change in your life ? How difficult was it?</a:t>
            </a:r>
            <a:endParaRPr lang="en-GB" sz="3600" b="1" dirty="0"/>
          </a:p>
        </p:txBody>
      </p:sp>
    </p:spTree>
    <p:extLst>
      <p:ext uri="{BB962C8B-B14F-4D97-AF65-F5344CB8AC3E}">
        <p14:creationId xmlns:p14="http://schemas.microsoft.com/office/powerpoint/2010/main" val="1809356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691680" y="1772816"/>
            <a:ext cx="5760640" cy="3024336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b="1" dirty="0" smtClean="0"/>
              <a:t>Task 2</a:t>
            </a:r>
            <a:endParaRPr lang="en-GB" sz="5400" b="1" dirty="0"/>
          </a:p>
        </p:txBody>
      </p:sp>
    </p:spTree>
    <p:extLst>
      <p:ext uri="{BB962C8B-B14F-4D97-AF65-F5344CB8AC3E}">
        <p14:creationId xmlns:p14="http://schemas.microsoft.com/office/powerpoint/2010/main" val="2268078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702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>
          <a:xfrm>
            <a:off x="3347864" y="1965857"/>
            <a:ext cx="914400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2677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691680" y="1772816"/>
            <a:ext cx="5760640" cy="3024336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b="1" dirty="0" smtClean="0"/>
              <a:t>Task 3</a:t>
            </a:r>
            <a:endParaRPr lang="en-GB" sz="5400" b="1" dirty="0"/>
          </a:p>
        </p:txBody>
      </p:sp>
    </p:spTree>
    <p:extLst>
      <p:ext uri="{BB962C8B-B14F-4D97-AF65-F5344CB8AC3E}">
        <p14:creationId xmlns:p14="http://schemas.microsoft.com/office/powerpoint/2010/main" val="2268078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3200" b="1" dirty="0"/>
              <a:t>How do you check for listener’s understanding?</a:t>
            </a:r>
          </a:p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GB" b="1" dirty="0" smtClean="0"/>
              <a:t>Speaking Skills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360399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691680" y="1772816"/>
            <a:ext cx="5760640" cy="3024336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b="1" dirty="0" smtClean="0"/>
              <a:t>Unit 8</a:t>
            </a:r>
          </a:p>
          <a:p>
            <a:pPr algn="ctr"/>
            <a:r>
              <a:rPr lang="en-GB" sz="5400" b="1" dirty="0" smtClean="0"/>
              <a:t>Book 1</a:t>
            </a:r>
            <a:endParaRPr lang="en-GB" sz="5400" b="1" dirty="0"/>
          </a:p>
        </p:txBody>
      </p:sp>
    </p:spTree>
    <p:extLst>
      <p:ext uri="{BB962C8B-B14F-4D97-AF65-F5344CB8AC3E}">
        <p14:creationId xmlns:p14="http://schemas.microsoft.com/office/powerpoint/2010/main" val="4180158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856984" cy="6624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0245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691680" y="1772816"/>
            <a:ext cx="5760640" cy="3024336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b="1" dirty="0" smtClean="0"/>
              <a:t>Task 1</a:t>
            </a:r>
            <a:endParaRPr lang="en-GB" sz="5400" b="1" dirty="0"/>
          </a:p>
        </p:txBody>
      </p:sp>
    </p:spTree>
    <p:extLst>
      <p:ext uri="{BB962C8B-B14F-4D97-AF65-F5344CB8AC3E}">
        <p14:creationId xmlns:p14="http://schemas.microsoft.com/office/powerpoint/2010/main" val="4180158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1520" y="645274"/>
            <a:ext cx="4104456" cy="259228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4000" b="1" dirty="0" smtClean="0"/>
              <a:t>When is it good to be afraid? Why?</a:t>
            </a:r>
            <a:endParaRPr lang="en-GB" sz="4000" b="1" dirty="0"/>
          </a:p>
        </p:txBody>
      </p:sp>
      <p:sp>
        <p:nvSpPr>
          <p:cNvPr id="3" name="Rounded Rectangle 2"/>
          <p:cNvSpPr/>
          <p:nvPr/>
        </p:nvSpPr>
        <p:spPr>
          <a:xfrm>
            <a:off x="4441723" y="653239"/>
            <a:ext cx="4427984" cy="259228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2800" b="1" dirty="0" smtClean="0"/>
              <a:t>What kinds of things make you feel afraid? Why?</a:t>
            </a:r>
            <a:endParaRPr lang="en-GB" sz="2800" b="1" dirty="0"/>
          </a:p>
        </p:txBody>
      </p:sp>
      <p:sp>
        <p:nvSpPr>
          <p:cNvPr id="4" name="Rounded Rectangle 3"/>
          <p:cNvSpPr/>
          <p:nvPr/>
        </p:nvSpPr>
        <p:spPr>
          <a:xfrm>
            <a:off x="403920" y="3245527"/>
            <a:ext cx="4104456" cy="335182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Do you enjoy the feeling of fear, for example, when you watch a horror movie or take a </a:t>
            </a:r>
            <a:r>
              <a:rPr lang="en-GB" sz="2800" b="1" dirty="0"/>
              <a:t>fast ride in  theme </a:t>
            </a:r>
            <a:r>
              <a:rPr lang="en-GB" sz="2800" b="1" dirty="0" smtClean="0"/>
              <a:t>park? Why/why not?</a:t>
            </a:r>
            <a:endParaRPr lang="en-GB" sz="2800" b="1" dirty="0"/>
          </a:p>
        </p:txBody>
      </p:sp>
      <p:sp>
        <p:nvSpPr>
          <p:cNvPr id="5" name="Rounded Rectangle 4"/>
          <p:cNvSpPr/>
          <p:nvPr/>
        </p:nvSpPr>
        <p:spPr>
          <a:xfrm>
            <a:off x="4733497" y="3645024"/>
            <a:ext cx="4104456" cy="259228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600" b="1" dirty="0" smtClean="0"/>
              <a:t>What was the last big change in your life ? How difficult was it?</a:t>
            </a:r>
            <a:endParaRPr lang="en-GB" sz="3600" b="1" dirty="0"/>
          </a:p>
        </p:txBody>
      </p:sp>
    </p:spTree>
    <p:extLst>
      <p:ext uri="{BB962C8B-B14F-4D97-AF65-F5344CB8AC3E}">
        <p14:creationId xmlns:p14="http://schemas.microsoft.com/office/powerpoint/2010/main" val="1133254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691680" y="1772816"/>
            <a:ext cx="5760640" cy="3024336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b="1" dirty="0" smtClean="0"/>
              <a:t>Task 2</a:t>
            </a:r>
            <a:endParaRPr lang="en-GB" sz="5400" b="1" dirty="0"/>
          </a:p>
        </p:txBody>
      </p:sp>
    </p:spTree>
    <p:extLst>
      <p:ext uri="{BB962C8B-B14F-4D97-AF65-F5344CB8AC3E}">
        <p14:creationId xmlns:p14="http://schemas.microsoft.com/office/powerpoint/2010/main" val="1020778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8496943" cy="633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755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691680" y="1772816"/>
            <a:ext cx="5760640" cy="3024336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b="1" dirty="0" smtClean="0"/>
              <a:t>Task 3</a:t>
            </a:r>
            <a:endParaRPr lang="en-GB" sz="5400" b="1" dirty="0"/>
          </a:p>
        </p:txBody>
      </p:sp>
    </p:spTree>
    <p:extLst>
      <p:ext uri="{BB962C8B-B14F-4D97-AF65-F5344CB8AC3E}">
        <p14:creationId xmlns:p14="http://schemas.microsoft.com/office/powerpoint/2010/main" val="1020778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GB" sz="4000" b="1" dirty="0" smtClean="0"/>
              <a:t>Speaking Skills</a:t>
            </a:r>
            <a:endParaRPr lang="en-GB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4000" b="1" dirty="0"/>
              <a:t>How do you </a:t>
            </a:r>
            <a:r>
              <a:rPr lang="en-GB" sz="4000" b="1" dirty="0" smtClean="0"/>
              <a:t>express feelings of  </a:t>
            </a:r>
            <a:r>
              <a:rPr lang="en-GB" sz="4000" b="1" dirty="0"/>
              <a:t>surprise?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394387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691680" y="1772816"/>
            <a:ext cx="5760640" cy="3024336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b="1" dirty="0" smtClean="0"/>
              <a:t>Unit 1</a:t>
            </a:r>
          </a:p>
          <a:p>
            <a:pPr algn="ctr"/>
            <a:r>
              <a:rPr lang="en-GB" sz="5400" b="1" dirty="0" smtClean="0"/>
              <a:t>Book 2</a:t>
            </a:r>
            <a:endParaRPr lang="en-GB" sz="5400" b="1" dirty="0"/>
          </a:p>
        </p:txBody>
      </p:sp>
    </p:spTree>
    <p:extLst>
      <p:ext uri="{BB962C8B-B14F-4D97-AF65-F5344CB8AC3E}">
        <p14:creationId xmlns:p14="http://schemas.microsoft.com/office/powerpoint/2010/main" val="809189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691680" y="1772816"/>
            <a:ext cx="5760640" cy="3024336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b="1" dirty="0" smtClean="0"/>
              <a:t>Task 1</a:t>
            </a:r>
            <a:endParaRPr lang="en-GB" sz="5400" b="1" dirty="0"/>
          </a:p>
        </p:txBody>
      </p:sp>
    </p:spTree>
    <p:extLst>
      <p:ext uri="{BB962C8B-B14F-4D97-AF65-F5344CB8AC3E}">
        <p14:creationId xmlns:p14="http://schemas.microsoft.com/office/powerpoint/2010/main" val="3508550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1520" y="645274"/>
            <a:ext cx="4104456" cy="259228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4000" b="1" dirty="0" smtClean="0"/>
              <a:t>What are current trends in architecture?</a:t>
            </a:r>
            <a:endParaRPr lang="en-GB" sz="4000" b="1" dirty="0"/>
          </a:p>
        </p:txBody>
      </p:sp>
      <p:sp>
        <p:nvSpPr>
          <p:cNvPr id="3" name="Rounded Rectangle 2"/>
          <p:cNvSpPr/>
          <p:nvPr/>
        </p:nvSpPr>
        <p:spPr>
          <a:xfrm>
            <a:off x="4441723" y="653239"/>
            <a:ext cx="4427984" cy="259228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2800" b="1" dirty="0" smtClean="0"/>
              <a:t>Think about a city you know well . Which buildings are the most attractive? The most unattractive? Why?</a:t>
            </a:r>
            <a:endParaRPr lang="en-GB" sz="2800" b="1" dirty="0"/>
          </a:p>
        </p:txBody>
      </p:sp>
      <p:sp>
        <p:nvSpPr>
          <p:cNvPr id="4" name="Rounded Rectangle 3"/>
          <p:cNvSpPr/>
          <p:nvPr/>
        </p:nvSpPr>
        <p:spPr>
          <a:xfrm>
            <a:off x="403920" y="3645024"/>
            <a:ext cx="4104456" cy="259228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How important is it for a city to have beautiful architecture?</a:t>
            </a:r>
            <a:endParaRPr lang="en-GB" sz="2800" b="1" dirty="0"/>
          </a:p>
        </p:txBody>
      </p:sp>
      <p:sp>
        <p:nvSpPr>
          <p:cNvPr id="5" name="Rounded Rectangle 4"/>
          <p:cNvSpPr/>
          <p:nvPr/>
        </p:nvSpPr>
        <p:spPr>
          <a:xfrm>
            <a:off x="4733497" y="3645024"/>
            <a:ext cx="4104456" cy="259228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200" b="1" dirty="0" smtClean="0"/>
              <a:t>Do you think the architects should follow the latest trends ? Why or why not?</a:t>
            </a:r>
            <a:endParaRPr lang="en-GB" sz="3200" b="1" dirty="0"/>
          </a:p>
        </p:txBody>
      </p:sp>
    </p:spTree>
    <p:extLst>
      <p:ext uri="{BB962C8B-B14F-4D97-AF65-F5344CB8AC3E}">
        <p14:creationId xmlns:p14="http://schemas.microsoft.com/office/powerpoint/2010/main" val="3374963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691680" y="1772816"/>
            <a:ext cx="5760640" cy="3024336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b="1" dirty="0" smtClean="0"/>
              <a:t>Task 2</a:t>
            </a:r>
            <a:endParaRPr lang="en-GB" sz="5400" b="1" dirty="0"/>
          </a:p>
        </p:txBody>
      </p:sp>
    </p:spTree>
    <p:extLst>
      <p:ext uri="{BB962C8B-B14F-4D97-AF65-F5344CB8AC3E}">
        <p14:creationId xmlns:p14="http://schemas.microsoft.com/office/powerpoint/2010/main" val="3508550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68760"/>
            <a:ext cx="8964487" cy="484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8569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712967" cy="640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1847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691680" y="1772816"/>
            <a:ext cx="5760640" cy="3024336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b="1" dirty="0" smtClean="0"/>
              <a:t>Task 3</a:t>
            </a:r>
            <a:endParaRPr lang="en-GB" sz="5400" b="1" dirty="0"/>
          </a:p>
        </p:txBody>
      </p:sp>
    </p:spTree>
    <p:extLst>
      <p:ext uri="{BB962C8B-B14F-4D97-AF65-F5344CB8AC3E}">
        <p14:creationId xmlns:p14="http://schemas.microsoft.com/office/powerpoint/2010/main" val="4179813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GB" b="1" dirty="0" smtClean="0"/>
              <a:t>Speaking Skills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600" b="1" dirty="0"/>
              <a:t>How do you draw attention to the main ideas?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1406792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691680" y="1772816"/>
            <a:ext cx="5760640" cy="3024336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b="1" dirty="0" smtClean="0"/>
              <a:t>Unit 2</a:t>
            </a:r>
          </a:p>
          <a:p>
            <a:pPr algn="ctr"/>
            <a:r>
              <a:rPr lang="en-GB" sz="5400" b="1" dirty="0" smtClean="0"/>
              <a:t>Book 2</a:t>
            </a:r>
            <a:endParaRPr lang="en-GB" sz="5400" b="1" dirty="0"/>
          </a:p>
        </p:txBody>
      </p:sp>
    </p:spTree>
    <p:extLst>
      <p:ext uri="{BB962C8B-B14F-4D97-AF65-F5344CB8AC3E}">
        <p14:creationId xmlns:p14="http://schemas.microsoft.com/office/powerpoint/2010/main" val="199774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691680" y="1772816"/>
            <a:ext cx="5760640" cy="3024336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b="1" dirty="0" smtClean="0"/>
              <a:t>Task 1</a:t>
            </a:r>
            <a:endParaRPr lang="en-GB" sz="5400" b="1" dirty="0"/>
          </a:p>
        </p:txBody>
      </p:sp>
    </p:spTree>
    <p:extLst>
      <p:ext uri="{BB962C8B-B14F-4D97-AF65-F5344CB8AC3E}">
        <p14:creationId xmlns:p14="http://schemas.microsoft.com/office/powerpoint/2010/main" val="3156405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1520" y="645274"/>
            <a:ext cx="4104456" cy="259228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4000" b="1" dirty="0" smtClean="0"/>
              <a:t>How can colours be useful?</a:t>
            </a:r>
            <a:endParaRPr lang="en-GB" sz="4000" b="1" dirty="0"/>
          </a:p>
        </p:txBody>
      </p:sp>
      <p:sp>
        <p:nvSpPr>
          <p:cNvPr id="3" name="Rounded Rectangle 2"/>
          <p:cNvSpPr/>
          <p:nvPr/>
        </p:nvSpPr>
        <p:spPr>
          <a:xfrm>
            <a:off x="4441723" y="653239"/>
            <a:ext cx="4427984" cy="259228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2800" b="1" dirty="0" smtClean="0"/>
              <a:t>Imagine you want to paint your house. What colour would you choose? Why?</a:t>
            </a:r>
            <a:endParaRPr lang="en-GB" sz="2800" b="1" dirty="0"/>
          </a:p>
        </p:txBody>
      </p:sp>
      <p:sp>
        <p:nvSpPr>
          <p:cNvPr id="4" name="Rounded Rectangle 3"/>
          <p:cNvSpPr/>
          <p:nvPr/>
        </p:nvSpPr>
        <p:spPr>
          <a:xfrm>
            <a:off x="403920" y="3645024"/>
            <a:ext cx="4104456" cy="259228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Why can wearing dark clothes at night be dangerous ? Why do traffic police in some countries wear orange?</a:t>
            </a:r>
            <a:endParaRPr lang="en-GB" sz="2800" b="1" dirty="0"/>
          </a:p>
        </p:txBody>
      </p:sp>
      <p:sp>
        <p:nvSpPr>
          <p:cNvPr id="5" name="Rounded Rectangle 4"/>
          <p:cNvSpPr/>
          <p:nvPr/>
        </p:nvSpPr>
        <p:spPr>
          <a:xfrm>
            <a:off x="4733497" y="3645024"/>
            <a:ext cx="4104456" cy="259228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200" b="1" dirty="0" smtClean="0"/>
              <a:t>What does the word ‘camouflage’ mean? Give an example.</a:t>
            </a:r>
            <a:endParaRPr lang="en-GB" sz="3200" b="1" dirty="0"/>
          </a:p>
        </p:txBody>
      </p:sp>
    </p:spTree>
    <p:extLst>
      <p:ext uri="{BB962C8B-B14F-4D97-AF65-F5344CB8AC3E}">
        <p14:creationId xmlns:p14="http://schemas.microsoft.com/office/powerpoint/2010/main" val="3512764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691680" y="1772816"/>
            <a:ext cx="5760640" cy="3024336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b="1" dirty="0" smtClean="0"/>
              <a:t>Task 2</a:t>
            </a:r>
            <a:endParaRPr lang="en-GB" sz="5400" b="1" dirty="0"/>
          </a:p>
        </p:txBody>
      </p:sp>
    </p:spTree>
    <p:extLst>
      <p:ext uri="{BB962C8B-B14F-4D97-AF65-F5344CB8AC3E}">
        <p14:creationId xmlns:p14="http://schemas.microsoft.com/office/powerpoint/2010/main" val="3156405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8640959" cy="626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5528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691680" y="1772816"/>
            <a:ext cx="5760640" cy="3024336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b="1" dirty="0" smtClean="0"/>
              <a:t>Task 3</a:t>
            </a:r>
            <a:endParaRPr lang="en-GB" sz="5400" b="1" dirty="0"/>
          </a:p>
        </p:txBody>
      </p:sp>
    </p:spTree>
    <p:extLst>
      <p:ext uri="{BB962C8B-B14F-4D97-AF65-F5344CB8AC3E}">
        <p14:creationId xmlns:p14="http://schemas.microsoft.com/office/powerpoint/2010/main" val="3154397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GB" b="1" dirty="0" smtClean="0"/>
              <a:t>Speaking Skills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r>
              <a:rPr lang="en-GB" sz="3600" b="1" dirty="0"/>
              <a:t>How do you ask </a:t>
            </a:r>
            <a:r>
              <a:rPr lang="en-GB" sz="3600" b="1" dirty="0" smtClean="0"/>
              <a:t>someone for </a:t>
            </a:r>
            <a:r>
              <a:rPr lang="en-GB" sz="3600" b="1" dirty="0"/>
              <a:t>examples?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3107476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691680" y="1772816"/>
            <a:ext cx="5760640" cy="3024336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b="1" dirty="0" smtClean="0"/>
              <a:t>Unit 6 </a:t>
            </a:r>
          </a:p>
          <a:p>
            <a:pPr algn="ctr"/>
            <a:r>
              <a:rPr lang="en-GB" sz="5400" b="1" dirty="0" smtClean="0"/>
              <a:t>Book 1</a:t>
            </a:r>
            <a:endParaRPr lang="en-GB" sz="5400" b="1" dirty="0"/>
          </a:p>
        </p:txBody>
      </p:sp>
    </p:spTree>
    <p:extLst>
      <p:ext uri="{BB962C8B-B14F-4D97-AF65-F5344CB8AC3E}">
        <p14:creationId xmlns:p14="http://schemas.microsoft.com/office/powerpoint/2010/main" val="3510696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691680" y="1772816"/>
            <a:ext cx="5760640" cy="3024336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b="1" dirty="0" smtClean="0"/>
              <a:t>Unit 3</a:t>
            </a:r>
          </a:p>
          <a:p>
            <a:pPr algn="ctr"/>
            <a:r>
              <a:rPr lang="en-GB" sz="5400" b="1" dirty="0" smtClean="0"/>
              <a:t>Book 2</a:t>
            </a:r>
            <a:endParaRPr lang="en-GB" sz="5400" b="1" dirty="0"/>
          </a:p>
        </p:txBody>
      </p:sp>
    </p:spTree>
    <p:extLst>
      <p:ext uri="{BB962C8B-B14F-4D97-AF65-F5344CB8AC3E}">
        <p14:creationId xmlns:p14="http://schemas.microsoft.com/office/powerpoint/2010/main" val="643211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691680" y="1772816"/>
            <a:ext cx="5760640" cy="3024336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b="1" dirty="0" smtClean="0"/>
              <a:t>Task 1</a:t>
            </a:r>
            <a:endParaRPr lang="en-GB" sz="5400" b="1" dirty="0"/>
          </a:p>
        </p:txBody>
      </p:sp>
    </p:spTree>
    <p:extLst>
      <p:ext uri="{BB962C8B-B14F-4D97-AF65-F5344CB8AC3E}">
        <p14:creationId xmlns:p14="http://schemas.microsoft.com/office/powerpoint/2010/main" val="815726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1520" y="260648"/>
            <a:ext cx="4104456" cy="327412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4000" b="1" dirty="0" smtClean="0"/>
              <a:t>Why are good manners important</a:t>
            </a:r>
            <a:r>
              <a:rPr lang="en-GB" sz="4000" b="1" dirty="0"/>
              <a:t>? Give </a:t>
            </a:r>
            <a:r>
              <a:rPr lang="en-GB" sz="4000" b="1" dirty="0" smtClean="0"/>
              <a:t>an example.</a:t>
            </a:r>
            <a:endParaRPr lang="en-GB" sz="4000" b="1" dirty="0"/>
          </a:p>
        </p:txBody>
      </p:sp>
      <p:sp>
        <p:nvSpPr>
          <p:cNvPr id="3" name="Rounded Rectangle 2"/>
          <p:cNvSpPr/>
          <p:nvPr/>
        </p:nvSpPr>
        <p:spPr>
          <a:xfrm>
            <a:off x="4441723" y="653239"/>
            <a:ext cx="4427984" cy="259228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3600" b="1" dirty="0" smtClean="0"/>
              <a:t>Do you feel that people are usually polite? Why/why not? </a:t>
            </a:r>
            <a:endParaRPr lang="en-GB" sz="3600" b="1" dirty="0"/>
          </a:p>
        </p:txBody>
      </p:sp>
      <p:sp>
        <p:nvSpPr>
          <p:cNvPr id="4" name="Rounded Rectangle 3"/>
          <p:cNvSpPr/>
          <p:nvPr/>
        </p:nvSpPr>
        <p:spPr>
          <a:xfrm>
            <a:off x="403920" y="3645024"/>
            <a:ext cx="4104456" cy="259228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Are you ever unsure about manners in social situations? Give examples.</a:t>
            </a:r>
            <a:endParaRPr lang="en-GB" sz="2800" b="1" dirty="0"/>
          </a:p>
        </p:txBody>
      </p:sp>
      <p:sp>
        <p:nvSpPr>
          <p:cNvPr id="5" name="Rounded Rectangle 4"/>
          <p:cNvSpPr/>
          <p:nvPr/>
        </p:nvSpPr>
        <p:spPr>
          <a:xfrm>
            <a:off x="4733497" y="3645024"/>
            <a:ext cx="4104456" cy="259228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200" b="1" dirty="0" smtClean="0"/>
              <a:t>What do you think is the best way to respond to a rude person?</a:t>
            </a:r>
            <a:endParaRPr lang="en-GB" sz="3200" b="1" dirty="0"/>
          </a:p>
        </p:txBody>
      </p:sp>
    </p:spTree>
    <p:extLst>
      <p:ext uri="{BB962C8B-B14F-4D97-AF65-F5344CB8AC3E}">
        <p14:creationId xmlns:p14="http://schemas.microsoft.com/office/powerpoint/2010/main" val="3316271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691680" y="1772816"/>
            <a:ext cx="5760640" cy="3024336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b="1" dirty="0" smtClean="0"/>
              <a:t>Task 2</a:t>
            </a:r>
            <a:endParaRPr lang="en-GB" sz="5400" b="1" dirty="0"/>
          </a:p>
        </p:txBody>
      </p:sp>
    </p:spTree>
    <p:extLst>
      <p:ext uri="{BB962C8B-B14F-4D97-AF65-F5344CB8AC3E}">
        <p14:creationId xmlns:p14="http://schemas.microsoft.com/office/powerpoint/2010/main" val="815726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640960" cy="640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>
          <a:xfrm>
            <a:off x="1187624" y="1952003"/>
            <a:ext cx="914400" cy="3248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7092280" y="2429272"/>
            <a:ext cx="576064" cy="3248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4343400" y="188640"/>
            <a:ext cx="457200" cy="3248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2568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691680" y="1772816"/>
            <a:ext cx="5760640" cy="3024336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b="1" dirty="0" smtClean="0"/>
              <a:t>Task 3</a:t>
            </a:r>
            <a:endParaRPr lang="en-GB" sz="5400" b="1" dirty="0"/>
          </a:p>
        </p:txBody>
      </p:sp>
    </p:spTree>
    <p:extLst>
      <p:ext uri="{BB962C8B-B14F-4D97-AF65-F5344CB8AC3E}">
        <p14:creationId xmlns:p14="http://schemas.microsoft.com/office/powerpoint/2010/main" val="815726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GB" sz="4800" b="1" dirty="0" smtClean="0"/>
              <a:t>Speaking Skills</a:t>
            </a:r>
            <a:endParaRPr lang="en-GB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600" b="1" dirty="0"/>
              <a:t>How do you give advice?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151253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764704"/>
            <a:ext cx="5596086" cy="518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4199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691680" y="1772816"/>
            <a:ext cx="5760640" cy="3024336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b="1" dirty="0" smtClean="0"/>
              <a:t>Unit 6</a:t>
            </a:r>
          </a:p>
          <a:p>
            <a:pPr algn="ctr"/>
            <a:r>
              <a:rPr lang="en-GB" sz="5400" b="1" dirty="0" smtClean="0"/>
              <a:t>Book 1</a:t>
            </a:r>
            <a:endParaRPr lang="en-GB" sz="5400" b="1" dirty="0"/>
          </a:p>
        </p:txBody>
      </p:sp>
    </p:spTree>
    <p:extLst>
      <p:ext uri="{BB962C8B-B14F-4D97-AF65-F5344CB8AC3E}">
        <p14:creationId xmlns:p14="http://schemas.microsoft.com/office/powerpoint/2010/main" val="774645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691680" y="1772816"/>
            <a:ext cx="5760640" cy="3024336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b="1" dirty="0" smtClean="0"/>
              <a:t>Task 1</a:t>
            </a:r>
            <a:endParaRPr lang="en-GB" sz="5400" b="1" dirty="0"/>
          </a:p>
        </p:txBody>
      </p:sp>
    </p:spTree>
    <p:extLst>
      <p:ext uri="{BB962C8B-B14F-4D97-AF65-F5344CB8AC3E}">
        <p14:creationId xmlns:p14="http://schemas.microsoft.com/office/powerpoint/2010/main" val="281080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691680" y="1772816"/>
            <a:ext cx="5760640" cy="3024336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b="1" dirty="0" smtClean="0"/>
              <a:t>Task 1</a:t>
            </a:r>
            <a:endParaRPr lang="en-GB" sz="5400" b="1" dirty="0"/>
          </a:p>
        </p:txBody>
      </p:sp>
    </p:spTree>
    <p:extLst>
      <p:ext uri="{BB962C8B-B14F-4D97-AF65-F5344CB8AC3E}">
        <p14:creationId xmlns:p14="http://schemas.microsoft.com/office/powerpoint/2010/main" val="3436418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1520" y="260648"/>
            <a:ext cx="4104456" cy="297691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 smtClean="0"/>
              <a:t>Do you think cheating is a problem in schools? Why or why not?</a:t>
            </a:r>
            <a:endParaRPr lang="en-GB" sz="4000" b="1" dirty="0"/>
          </a:p>
        </p:txBody>
      </p:sp>
      <p:sp>
        <p:nvSpPr>
          <p:cNvPr id="3" name="Rounded Rectangle 2"/>
          <p:cNvSpPr/>
          <p:nvPr/>
        </p:nvSpPr>
        <p:spPr>
          <a:xfrm>
            <a:off x="4441723" y="260648"/>
            <a:ext cx="3802685" cy="2984879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600" b="1" dirty="0" smtClean="0"/>
              <a:t>Do you think it is possible to stop students from cheating? How?</a:t>
            </a:r>
            <a:endParaRPr lang="en-GB" sz="3600" b="1" dirty="0"/>
          </a:p>
        </p:txBody>
      </p:sp>
      <p:sp>
        <p:nvSpPr>
          <p:cNvPr id="4" name="Rounded Rectangle 3"/>
          <p:cNvSpPr/>
          <p:nvPr/>
        </p:nvSpPr>
        <p:spPr>
          <a:xfrm>
            <a:off x="403920" y="4077072"/>
            <a:ext cx="2727920" cy="2592288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When is the honesty important?</a:t>
            </a:r>
            <a:endParaRPr lang="en-GB" sz="2800" b="1" dirty="0"/>
          </a:p>
        </p:txBody>
      </p:sp>
      <p:sp>
        <p:nvSpPr>
          <p:cNvPr id="5" name="Rounded Rectangle 4"/>
          <p:cNvSpPr/>
          <p:nvPr/>
        </p:nvSpPr>
        <p:spPr>
          <a:xfrm>
            <a:off x="3275856" y="3245527"/>
            <a:ext cx="5562097" cy="3423833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What is your opinion about these actions? Do you think they are wrong?</a:t>
            </a:r>
          </a:p>
          <a:p>
            <a:pPr marL="514350" indent="-514350" algn="ctr">
              <a:buFont typeface="+mj-lt"/>
              <a:buAutoNum type="alphaLcParenR"/>
            </a:pPr>
            <a:r>
              <a:rPr lang="en-GB" sz="2800" b="1" dirty="0" smtClean="0"/>
              <a:t>Copying a report from the internet</a:t>
            </a:r>
          </a:p>
          <a:p>
            <a:pPr marL="514350" indent="-514350">
              <a:buFont typeface="+mj-lt"/>
              <a:buAutoNum type="alphaLcParenR"/>
            </a:pPr>
            <a:r>
              <a:rPr lang="en-GB" sz="2800" b="1" dirty="0" smtClean="0"/>
              <a:t>Giving false information on a resume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2668991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691680" y="1772816"/>
            <a:ext cx="5760640" cy="3024336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b="1" dirty="0" smtClean="0"/>
              <a:t>Task 2</a:t>
            </a:r>
            <a:endParaRPr lang="en-GB" sz="5400" b="1" dirty="0"/>
          </a:p>
        </p:txBody>
      </p:sp>
    </p:spTree>
    <p:extLst>
      <p:ext uri="{BB962C8B-B14F-4D97-AF65-F5344CB8AC3E}">
        <p14:creationId xmlns:p14="http://schemas.microsoft.com/office/powerpoint/2010/main" val="1799078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640959" cy="640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9517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691680" y="1772816"/>
            <a:ext cx="5760640" cy="3024336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b="1" dirty="0" smtClean="0"/>
              <a:t>Task 3</a:t>
            </a:r>
            <a:endParaRPr lang="en-GB" sz="5400" b="1" dirty="0"/>
          </a:p>
        </p:txBody>
      </p:sp>
    </p:spTree>
    <p:extLst>
      <p:ext uri="{BB962C8B-B14F-4D97-AF65-F5344CB8AC3E}">
        <p14:creationId xmlns:p14="http://schemas.microsoft.com/office/powerpoint/2010/main" val="3826021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435280" cy="1219200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GB" sz="4400" b="1" dirty="0" smtClean="0"/>
              <a:t>How do you source information?</a:t>
            </a:r>
            <a:endParaRPr lang="en-GB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1515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691680" y="1772816"/>
            <a:ext cx="5760640" cy="3024336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b="1" dirty="0" smtClean="0"/>
              <a:t>Unit 7</a:t>
            </a:r>
          </a:p>
          <a:p>
            <a:pPr algn="ctr"/>
            <a:r>
              <a:rPr lang="en-GB" sz="5400" b="1" dirty="0" smtClean="0"/>
              <a:t>Book 1</a:t>
            </a:r>
            <a:endParaRPr lang="en-GB" sz="5400" b="1" dirty="0"/>
          </a:p>
        </p:txBody>
      </p:sp>
    </p:spTree>
    <p:extLst>
      <p:ext uri="{BB962C8B-B14F-4D97-AF65-F5344CB8AC3E}">
        <p14:creationId xmlns:p14="http://schemas.microsoft.com/office/powerpoint/2010/main" val="1856506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691680" y="1772816"/>
            <a:ext cx="5760640" cy="3024336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b="1" dirty="0" smtClean="0"/>
              <a:t>Task 1</a:t>
            </a:r>
            <a:endParaRPr lang="en-GB" sz="5400" b="1" dirty="0"/>
          </a:p>
        </p:txBody>
      </p:sp>
    </p:spTree>
    <p:extLst>
      <p:ext uri="{BB962C8B-B14F-4D97-AF65-F5344CB8AC3E}">
        <p14:creationId xmlns:p14="http://schemas.microsoft.com/office/powerpoint/2010/main" val="2567713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44488" y="244204"/>
            <a:ext cx="3096344" cy="3400819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What is the most important thing for people to do if they want to improve their lives?</a:t>
            </a:r>
            <a:endParaRPr lang="en-GB" sz="2800" b="1" dirty="0"/>
          </a:p>
        </p:txBody>
      </p:sp>
      <p:sp>
        <p:nvSpPr>
          <p:cNvPr id="3" name="Rounded Rectangle 2"/>
          <p:cNvSpPr/>
          <p:nvPr/>
        </p:nvSpPr>
        <p:spPr>
          <a:xfrm>
            <a:off x="3419872" y="260649"/>
            <a:ext cx="5544616" cy="2376264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800" b="1" dirty="0" smtClean="0"/>
              <a:t>What do people think about change in your culture? Is it a positive thing or a negative thing? Do you agree?</a:t>
            </a:r>
            <a:endParaRPr lang="en-GB" sz="2800" b="1" dirty="0"/>
          </a:p>
        </p:txBody>
      </p:sp>
      <p:sp>
        <p:nvSpPr>
          <p:cNvPr id="4" name="Rounded Rectangle 3"/>
          <p:cNvSpPr/>
          <p:nvPr/>
        </p:nvSpPr>
        <p:spPr>
          <a:xfrm>
            <a:off x="216496" y="3645024"/>
            <a:ext cx="3024336" cy="2952327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What’s your opinion about this statement?</a:t>
            </a:r>
          </a:p>
          <a:p>
            <a:pPr algn="ctr"/>
            <a:r>
              <a:rPr lang="en-GB" sz="2800" b="1" i="1" dirty="0" smtClean="0">
                <a:solidFill>
                  <a:srgbClr val="FF0000"/>
                </a:solidFill>
              </a:rPr>
              <a:t>“Older people can’t change.”</a:t>
            </a:r>
            <a:endParaRPr lang="en-GB" sz="2800" b="1" i="1" dirty="0">
              <a:solidFill>
                <a:srgbClr val="FF0000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275856" y="2780929"/>
            <a:ext cx="3067209" cy="3888432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Did you ever try to change a habit? What was the habit? Were you successful?</a:t>
            </a:r>
            <a:endParaRPr lang="en-GB" sz="2800" b="1" dirty="0"/>
          </a:p>
        </p:txBody>
      </p:sp>
      <p:sp>
        <p:nvSpPr>
          <p:cNvPr id="6" name="Rounded Rectangle 5"/>
          <p:cNvSpPr/>
          <p:nvPr/>
        </p:nvSpPr>
        <p:spPr>
          <a:xfrm>
            <a:off x="6343065" y="2780930"/>
            <a:ext cx="2621423" cy="388843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What are some things you would like to change in your life? Why?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2864477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691680" y="1772816"/>
            <a:ext cx="5760640" cy="3024336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b="1" dirty="0" smtClean="0"/>
              <a:t>Task 2</a:t>
            </a:r>
            <a:endParaRPr lang="en-GB" sz="5400" b="1" dirty="0"/>
          </a:p>
        </p:txBody>
      </p:sp>
    </p:spTree>
    <p:extLst>
      <p:ext uri="{BB962C8B-B14F-4D97-AF65-F5344CB8AC3E}">
        <p14:creationId xmlns:p14="http://schemas.microsoft.com/office/powerpoint/2010/main" val="4240623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0648"/>
            <a:ext cx="8856984" cy="640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0048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10832" y="332656"/>
            <a:ext cx="4104456" cy="177561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4000" b="1" dirty="0" smtClean="0"/>
              <a:t>When is honesty important?</a:t>
            </a:r>
            <a:endParaRPr lang="en-GB" sz="4000" b="1" dirty="0"/>
          </a:p>
        </p:txBody>
      </p:sp>
      <p:sp>
        <p:nvSpPr>
          <p:cNvPr id="3" name="Rounded Rectangle 2"/>
          <p:cNvSpPr/>
          <p:nvPr/>
        </p:nvSpPr>
        <p:spPr>
          <a:xfrm>
            <a:off x="4716016" y="629072"/>
            <a:ext cx="4427984" cy="259228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4000" b="1" dirty="0" smtClean="0"/>
              <a:t>What are some examples of honest things that people do?</a:t>
            </a:r>
            <a:endParaRPr lang="en-GB" sz="4000" b="1" dirty="0"/>
          </a:p>
        </p:txBody>
      </p:sp>
      <p:sp>
        <p:nvSpPr>
          <p:cNvPr id="4" name="Rounded Rectangle 3"/>
          <p:cNvSpPr/>
          <p:nvPr/>
        </p:nvSpPr>
        <p:spPr>
          <a:xfrm>
            <a:off x="403920" y="3645024"/>
            <a:ext cx="4104456" cy="259228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600" b="1" dirty="0"/>
              <a:t>What are some examples of </a:t>
            </a:r>
            <a:r>
              <a:rPr lang="en-GB" sz="3600" b="1" dirty="0" smtClean="0"/>
              <a:t>dishonest </a:t>
            </a:r>
            <a:r>
              <a:rPr lang="en-GB" sz="3600" b="1" dirty="0"/>
              <a:t>things that people do?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733497" y="3645024"/>
            <a:ext cx="4104456" cy="259228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600" b="1" dirty="0" smtClean="0"/>
              <a:t>Do you think it’s OK to be dishonest sometimes?</a:t>
            </a:r>
            <a:endParaRPr lang="en-GB" sz="3600" b="1" dirty="0"/>
          </a:p>
        </p:txBody>
      </p:sp>
      <p:sp>
        <p:nvSpPr>
          <p:cNvPr id="6" name="Rounded Rectangle 5"/>
          <p:cNvSpPr/>
          <p:nvPr/>
        </p:nvSpPr>
        <p:spPr>
          <a:xfrm>
            <a:off x="539552" y="2206988"/>
            <a:ext cx="3968824" cy="129401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b="1" i="1" dirty="0" smtClean="0">
                <a:solidFill>
                  <a:schemeClr val="tx1"/>
                </a:solidFill>
              </a:rPr>
              <a:t>Do you think most people lie? Why/why not?</a:t>
            </a:r>
            <a:endParaRPr lang="en-GB" sz="2800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8126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691680" y="1772816"/>
            <a:ext cx="5760640" cy="3024336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b="1" dirty="0" smtClean="0"/>
              <a:t>Task 3</a:t>
            </a:r>
            <a:endParaRPr lang="en-GB" sz="5400" b="1" dirty="0"/>
          </a:p>
        </p:txBody>
      </p:sp>
    </p:spTree>
    <p:extLst>
      <p:ext uri="{BB962C8B-B14F-4D97-AF65-F5344CB8AC3E}">
        <p14:creationId xmlns:p14="http://schemas.microsoft.com/office/powerpoint/2010/main" val="4240623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404392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GB" sz="4400" b="1" dirty="0" smtClean="0"/>
              <a:t>How do you check listener’s understanding?</a:t>
            </a:r>
            <a:endParaRPr lang="en-GB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965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691680" y="1772816"/>
            <a:ext cx="5760640" cy="3024336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b="1" dirty="0" smtClean="0"/>
              <a:t>Unit 8</a:t>
            </a:r>
          </a:p>
          <a:p>
            <a:pPr algn="ctr"/>
            <a:r>
              <a:rPr lang="en-GB" sz="5400" b="1" dirty="0" smtClean="0"/>
              <a:t>Book 1</a:t>
            </a:r>
            <a:endParaRPr lang="en-GB" sz="5400" b="1" dirty="0"/>
          </a:p>
        </p:txBody>
      </p:sp>
    </p:spTree>
    <p:extLst>
      <p:ext uri="{BB962C8B-B14F-4D97-AF65-F5344CB8AC3E}">
        <p14:creationId xmlns:p14="http://schemas.microsoft.com/office/powerpoint/2010/main" val="4085212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691680" y="1772816"/>
            <a:ext cx="5760640" cy="3024336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b="1" dirty="0" smtClean="0"/>
              <a:t>Task 1</a:t>
            </a:r>
            <a:endParaRPr lang="en-GB" sz="5400" b="1" dirty="0"/>
          </a:p>
        </p:txBody>
      </p:sp>
    </p:spTree>
    <p:extLst>
      <p:ext uri="{BB962C8B-B14F-4D97-AF65-F5344CB8AC3E}">
        <p14:creationId xmlns:p14="http://schemas.microsoft.com/office/powerpoint/2010/main" val="1223501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44488" y="116632"/>
            <a:ext cx="3096344" cy="3311483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Do you or someone you know has these types of fear? Give examples.</a:t>
            </a:r>
          </a:p>
          <a:p>
            <a:pPr algn="ctr"/>
            <a:r>
              <a:rPr lang="en-GB" sz="2800" b="1" dirty="0" smtClean="0"/>
              <a:t>Panic_______</a:t>
            </a:r>
          </a:p>
          <a:p>
            <a:pPr algn="ctr"/>
            <a:r>
              <a:rPr lang="en-GB" sz="2800" b="1" dirty="0" smtClean="0"/>
              <a:t>Anxiety______</a:t>
            </a:r>
          </a:p>
          <a:p>
            <a:pPr algn="ctr"/>
            <a:r>
              <a:rPr lang="en-GB" sz="2800" b="1" dirty="0" smtClean="0"/>
              <a:t>Phobia_______</a:t>
            </a:r>
            <a:endParaRPr lang="en-GB" sz="2800" b="1" dirty="0"/>
          </a:p>
        </p:txBody>
      </p:sp>
      <p:sp>
        <p:nvSpPr>
          <p:cNvPr id="3" name="Rounded Rectangle 2"/>
          <p:cNvSpPr/>
          <p:nvPr/>
        </p:nvSpPr>
        <p:spPr>
          <a:xfrm>
            <a:off x="3419872" y="443237"/>
            <a:ext cx="5544616" cy="2984879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Do you know anyone with a phobia? What </a:t>
            </a:r>
            <a:r>
              <a:rPr lang="en-GB" sz="2800" b="1" dirty="0" smtClean="0"/>
              <a:t>can a </a:t>
            </a:r>
            <a:r>
              <a:rPr lang="en-GB" sz="2800" b="1" dirty="0"/>
              <a:t>person </a:t>
            </a:r>
            <a:r>
              <a:rPr lang="en-GB" sz="2800" b="1" dirty="0" smtClean="0"/>
              <a:t>do to </a:t>
            </a:r>
            <a:r>
              <a:rPr lang="en-GB" sz="2800" b="1" dirty="0"/>
              <a:t>get over </a:t>
            </a:r>
            <a:r>
              <a:rPr lang="en-GB" sz="2800" b="1" dirty="0" smtClean="0"/>
              <a:t>their</a:t>
            </a:r>
            <a:r>
              <a:rPr lang="en-GB" sz="3200" b="1" dirty="0" smtClean="0"/>
              <a:t> </a:t>
            </a:r>
            <a:r>
              <a:rPr lang="en-GB" sz="3200" b="1" dirty="0"/>
              <a:t>phobia? </a:t>
            </a:r>
            <a:endParaRPr lang="en-GB" sz="3200" b="1" i="1" dirty="0">
              <a:solidFill>
                <a:srgbClr val="FF0000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70920" y="3495014"/>
            <a:ext cx="5004048" cy="3063794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i="1" dirty="0" smtClean="0">
                <a:solidFill>
                  <a:schemeClr val="tx1"/>
                </a:solidFill>
              </a:rPr>
              <a:t>How can some fears be good or bad in your life? Give examples.</a:t>
            </a:r>
          </a:p>
          <a:p>
            <a:pPr algn="ctr"/>
            <a:r>
              <a:rPr lang="en-GB" sz="2800" b="1" i="1" u="sng" dirty="0" smtClean="0">
                <a:solidFill>
                  <a:schemeClr val="tx1"/>
                </a:solidFill>
              </a:rPr>
              <a:t>OR</a:t>
            </a:r>
            <a:r>
              <a:rPr lang="en-GB" sz="2800" b="1" i="1" dirty="0" smtClean="0">
                <a:solidFill>
                  <a:schemeClr val="tx1"/>
                </a:solidFill>
              </a:rPr>
              <a:t> Why do you think some fears are good and others are bad?</a:t>
            </a:r>
            <a:endParaRPr lang="en-GB" sz="2800" b="1" i="1" dirty="0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580112" y="3823751"/>
            <a:ext cx="3067209" cy="2708833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800" b="1" dirty="0"/>
              <a:t>What are some examples of people enjoying fear?</a:t>
            </a:r>
          </a:p>
        </p:txBody>
      </p:sp>
    </p:spTree>
    <p:extLst>
      <p:ext uri="{BB962C8B-B14F-4D97-AF65-F5344CB8AC3E}">
        <p14:creationId xmlns:p14="http://schemas.microsoft.com/office/powerpoint/2010/main" val="2093115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691680" y="1772816"/>
            <a:ext cx="5760640" cy="3024336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b="1" dirty="0" smtClean="0"/>
              <a:t>Task 2</a:t>
            </a:r>
            <a:endParaRPr lang="en-GB" sz="5400" b="1" dirty="0"/>
          </a:p>
        </p:txBody>
      </p:sp>
    </p:spTree>
    <p:extLst>
      <p:ext uri="{BB962C8B-B14F-4D97-AF65-F5344CB8AC3E}">
        <p14:creationId xmlns:p14="http://schemas.microsoft.com/office/powerpoint/2010/main" val="2955341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8568952" cy="626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1"/>
          <p:cNvSpPr/>
          <p:nvPr/>
        </p:nvSpPr>
        <p:spPr>
          <a:xfrm>
            <a:off x="3491880" y="2204864"/>
            <a:ext cx="3240360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829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691680" y="1772816"/>
            <a:ext cx="5760640" cy="3024336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b="1" dirty="0" smtClean="0"/>
              <a:t>Task 3</a:t>
            </a:r>
            <a:endParaRPr lang="en-GB" sz="5400" b="1" dirty="0"/>
          </a:p>
        </p:txBody>
      </p:sp>
    </p:spTree>
    <p:extLst>
      <p:ext uri="{BB962C8B-B14F-4D97-AF65-F5344CB8AC3E}">
        <p14:creationId xmlns:p14="http://schemas.microsoft.com/office/powerpoint/2010/main" val="2955341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GB" sz="4400" b="1" dirty="0" smtClean="0"/>
              <a:t>How do you express happiness?</a:t>
            </a:r>
            <a:endParaRPr lang="en-GB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0101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691680" y="1772816"/>
            <a:ext cx="5760640" cy="3024336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b="1" dirty="0" smtClean="0"/>
              <a:t>Unit 1</a:t>
            </a:r>
          </a:p>
          <a:p>
            <a:pPr algn="ctr"/>
            <a:r>
              <a:rPr lang="en-GB" sz="5400" b="1" dirty="0" smtClean="0"/>
              <a:t>Book 2</a:t>
            </a:r>
            <a:endParaRPr lang="en-GB" sz="5400" b="1" dirty="0"/>
          </a:p>
        </p:txBody>
      </p:sp>
    </p:spTree>
    <p:extLst>
      <p:ext uri="{BB962C8B-B14F-4D97-AF65-F5344CB8AC3E}">
        <p14:creationId xmlns:p14="http://schemas.microsoft.com/office/powerpoint/2010/main" val="1552889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r>
              <a:rPr lang="en-GB" dirty="0" smtClean="0"/>
              <a:t> </a:t>
            </a:r>
            <a:r>
              <a:rPr lang="en-GB" sz="3600" dirty="0" smtClean="0"/>
              <a:t>What is plagiarism?</a:t>
            </a:r>
          </a:p>
          <a:p>
            <a:endParaRPr lang="en-GB" sz="3600" dirty="0"/>
          </a:p>
          <a:p>
            <a:r>
              <a:rPr lang="en-GB" sz="3600" dirty="0" smtClean="0"/>
              <a:t>How can you avoid it?</a:t>
            </a:r>
          </a:p>
          <a:p>
            <a:endParaRPr lang="en-GB" sz="3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399032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GB" b="1" dirty="0" smtClean="0"/>
              <a:t>Some additional questions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670639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691680" y="1772816"/>
            <a:ext cx="5760640" cy="3024336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b="1" dirty="0" smtClean="0"/>
              <a:t>Task 1</a:t>
            </a:r>
            <a:endParaRPr lang="en-GB" sz="5400" b="1" dirty="0"/>
          </a:p>
        </p:txBody>
      </p:sp>
    </p:spTree>
    <p:extLst>
      <p:ext uri="{BB962C8B-B14F-4D97-AF65-F5344CB8AC3E}">
        <p14:creationId xmlns:p14="http://schemas.microsoft.com/office/powerpoint/2010/main" val="3745993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-4758" y="116632"/>
            <a:ext cx="3096344" cy="297691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What kinds of buildings do you like/dislike? Why?</a:t>
            </a:r>
            <a:endParaRPr lang="en-GB" sz="2800" b="1" dirty="0"/>
          </a:p>
        </p:txBody>
      </p:sp>
      <p:sp>
        <p:nvSpPr>
          <p:cNvPr id="3" name="Rounded Rectangle 2"/>
          <p:cNvSpPr/>
          <p:nvPr/>
        </p:nvSpPr>
        <p:spPr>
          <a:xfrm>
            <a:off x="3396564" y="116632"/>
            <a:ext cx="5544616" cy="2984879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i="1" dirty="0" smtClean="0">
                <a:solidFill>
                  <a:schemeClr val="tx1"/>
                </a:solidFill>
              </a:rPr>
              <a:t>A famous architect said, “ </a:t>
            </a:r>
            <a:r>
              <a:rPr lang="en-GB" sz="3200" b="1" i="1" dirty="0" smtClean="0">
                <a:solidFill>
                  <a:srgbClr val="FF0000"/>
                </a:solidFill>
              </a:rPr>
              <a:t>Buildings should serve the people not the other way round.” </a:t>
            </a:r>
            <a:r>
              <a:rPr lang="en-GB" sz="3200" b="1" i="1" dirty="0" smtClean="0">
                <a:solidFill>
                  <a:schemeClr val="tx1"/>
                </a:solidFill>
              </a:rPr>
              <a:t>Do you agree? Why/why not? </a:t>
            </a:r>
            <a:endParaRPr lang="en-GB" sz="3200" b="1" i="1" dirty="0">
              <a:solidFill>
                <a:schemeClr val="tx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0" y="3317534"/>
            <a:ext cx="3240832" cy="3540466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i="1" dirty="0" smtClean="0">
                <a:solidFill>
                  <a:schemeClr val="tx1"/>
                </a:solidFill>
              </a:rPr>
              <a:t>Why do you think green roofs are becoming popular?</a:t>
            </a:r>
            <a:endParaRPr lang="en-GB" sz="2800" b="1" i="1" dirty="0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275856" y="3245527"/>
            <a:ext cx="3067209" cy="3423833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800" b="1" dirty="0" smtClean="0"/>
              <a:t>Do you know of any buildings in your community  that have a  ‘green roof’ ?What is </a:t>
            </a:r>
            <a:r>
              <a:rPr lang="en-GB" sz="2800" b="1" dirty="0" err="1" smtClean="0"/>
              <a:t>sustai</a:t>
            </a:r>
            <a:endParaRPr lang="en-GB" sz="2800" b="1" dirty="0"/>
          </a:p>
        </p:txBody>
      </p:sp>
      <p:sp>
        <p:nvSpPr>
          <p:cNvPr id="6" name="Rounded Rectangle 5"/>
          <p:cNvSpPr/>
          <p:nvPr/>
        </p:nvSpPr>
        <p:spPr>
          <a:xfrm>
            <a:off x="6343065" y="3245526"/>
            <a:ext cx="2621423" cy="3423833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What are some ways for architects to design sustainable buildings and homes?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4125761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691680" y="1772816"/>
            <a:ext cx="5760640" cy="3024336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b="1" dirty="0" smtClean="0"/>
              <a:t>Task 2</a:t>
            </a:r>
            <a:endParaRPr lang="en-GB" sz="5400" b="1" dirty="0"/>
          </a:p>
        </p:txBody>
      </p:sp>
    </p:spTree>
    <p:extLst>
      <p:ext uri="{BB962C8B-B14F-4D97-AF65-F5344CB8AC3E}">
        <p14:creationId xmlns:p14="http://schemas.microsoft.com/office/powerpoint/2010/main" val="2590528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712968" cy="6264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9285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691680" y="1772816"/>
            <a:ext cx="5760640" cy="3024336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b="1" dirty="0" smtClean="0"/>
              <a:t>Task 3</a:t>
            </a:r>
            <a:endParaRPr lang="en-GB" sz="5400" b="1" dirty="0"/>
          </a:p>
        </p:txBody>
      </p:sp>
    </p:spTree>
    <p:extLst>
      <p:ext uri="{BB962C8B-B14F-4D97-AF65-F5344CB8AC3E}">
        <p14:creationId xmlns:p14="http://schemas.microsoft.com/office/powerpoint/2010/main" val="1547101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GB" sz="4400" b="1" dirty="0" smtClean="0"/>
              <a:t>How do you draw attention to the main ideas?</a:t>
            </a:r>
            <a:endParaRPr lang="en-GB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4290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691680" y="1772816"/>
            <a:ext cx="5760640" cy="3024336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b="1" dirty="0" smtClean="0"/>
              <a:t>Unit 2</a:t>
            </a:r>
          </a:p>
          <a:p>
            <a:pPr algn="ctr"/>
            <a:r>
              <a:rPr lang="en-GB" sz="5400" b="1" dirty="0" smtClean="0"/>
              <a:t>Book 2</a:t>
            </a:r>
            <a:endParaRPr lang="en-GB" sz="5400" b="1" dirty="0"/>
          </a:p>
        </p:txBody>
      </p:sp>
    </p:spTree>
    <p:extLst>
      <p:ext uri="{BB962C8B-B14F-4D97-AF65-F5344CB8AC3E}">
        <p14:creationId xmlns:p14="http://schemas.microsoft.com/office/powerpoint/2010/main" val="3307963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691680" y="1772816"/>
            <a:ext cx="5760640" cy="3024336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b="1" dirty="0" smtClean="0"/>
              <a:t>Task 1</a:t>
            </a:r>
            <a:endParaRPr lang="en-GB" sz="5400" b="1" dirty="0"/>
          </a:p>
        </p:txBody>
      </p:sp>
    </p:spTree>
    <p:extLst>
      <p:ext uri="{BB962C8B-B14F-4D97-AF65-F5344CB8AC3E}">
        <p14:creationId xmlns:p14="http://schemas.microsoft.com/office/powerpoint/2010/main" val="3642728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-4758" y="116632"/>
            <a:ext cx="3096344" cy="297691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Most large predators like lions, are not brightly coloured . Why?</a:t>
            </a:r>
            <a:endParaRPr lang="en-GB" sz="2800" b="1" dirty="0"/>
          </a:p>
        </p:txBody>
      </p:sp>
      <p:sp>
        <p:nvSpPr>
          <p:cNvPr id="3" name="Rounded Rectangle 2"/>
          <p:cNvSpPr/>
          <p:nvPr/>
        </p:nvSpPr>
        <p:spPr>
          <a:xfrm>
            <a:off x="3396564" y="116632"/>
            <a:ext cx="5544616" cy="2984879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i="1" dirty="0" smtClean="0">
                <a:solidFill>
                  <a:schemeClr val="tx1"/>
                </a:solidFill>
              </a:rPr>
              <a:t>What colours are popular for houses where you live? Are there many different colours or are they mostly the same?</a:t>
            </a:r>
            <a:endParaRPr lang="en-GB" sz="3200" b="1" i="1" dirty="0">
              <a:solidFill>
                <a:schemeClr val="tx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0" y="3317534"/>
            <a:ext cx="3240832" cy="3540466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i="1" dirty="0" smtClean="0">
                <a:solidFill>
                  <a:schemeClr val="tx1"/>
                </a:solidFill>
              </a:rPr>
              <a:t>What does your dream house look like?</a:t>
            </a:r>
            <a:endParaRPr lang="en-GB" sz="2800" b="1" i="1" dirty="0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275856" y="3245527"/>
            <a:ext cx="3067209" cy="3423833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800" b="1" dirty="0" smtClean="0"/>
              <a:t>What colours do you prefer for your clothing and your home?</a:t>
            </a:r>
            <a:endParaRPr lang="en-GB" sz="2800" b="1" dirty="0"/>
          </a:p>
        </p:txBody>
      </p:sp>
      <p:sp>
        <p:nvSpPr>
          <p:cNvPr id="6" name="Rounded Rectangle 5"/>
          <p:cNvSpPr/>
          <p:nvPr/>
        </p:nvSpPr>
        <p:spPr>
          <a:xfrm>
            <a:off x="6343065" y="3245526"/>
            <a:ext cx="2621423" cy="3423833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What companies do you identify with a particular colour?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4280259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691680" y="1772816"/>
            <a:ext cx="5760640" cy="3024336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b="1" dirty="0" smtClean="0"/>
              <a:t>Task 2</a:t>
            </a:r>
            <a:endParaRPr lang="en-GB" sz="5400" b="1" dirty="0"/>
          </a:p>
        </p:txBody>
      </p:sp>
    </p:spTree>
    <p:extLst>
      <p:ext uri="{BB962C8B-B14F-4D97-AF65-F5344CB8AC3E}">
        <p14:creationId xmlns:p14="http://schemas.microsoft.com/office/powerpoint/2010/main" val="2366349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691680" y="1772816"/>
            <a:ext cx="5760640" cy="3024336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b="1" dirty="0" smtClean="0"/>
              <a:t>Task 2</a:t>
            </a:r>
            <a:endParaRPr lang="en-GB" sz="5400" b="1" dirty="0"/>
          </a:p>
        </p:txBody>
      </p:sp>
    </p:spTree>
    <p:extLst>
      <p:ext uri="{BB962C8B-B14F-4D97-AF65-F5344CB8AC3E}">
        <p14:creationId xmlns:p14="http://schemas.microsoft.com/office/powerpoint/2010/main" val="3510696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640960" cy="6336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6159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691680" y="1772816"/>
            <a:ext cx="5760640" cy="3024336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b="1" dirty="0" smtClean="0"/>
              <a:t>Task 3</a:t>
            </a:r>
            <a:endParaRPr lang="en-GB" sz="5400" b="1" dirty="0"/>
          </a:p>
        </p:txBody>
      </p:sp>
    </p:spTree>
    <p:extLst>
      <p:ext uri="{BB962C8B-B14F-4D97-AF65-F5344CB8AC3E}">
        <p14:creationId xmlns:p14="http://schemas.microsoft.com/office/powerpoint/2010/main" val="2366349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GB" sz="5400" b="1" dirty="0" smtClean="0"/>
              <a:t>How do you give examples?</a:t>
            </a:r>
            <a:endParaRPr lang="en-GB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65465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691680" y="1772816"/>
            <a:ext cx="5760640" cy="3024336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b="1" dirty="0" smtClean="0"/>
              <a:t>Unit 3</a:t>
            </a:r>
          </a:p>
          <a:p>
            <a:pPr algn="ctr"/>
            <a:r>
              <a:rPr lang="en-GB" sz="5400" b="1" dirty="0" smtClean="0"/>
              <a:t>Book 2</a:t>
            </a:r>
            <a:endParaRPr lang="en-GB" sz="5400" b="1" dirty="0"/>
          </a:p>
        </p:txBody>
      </p:sp>
    </p:spTree>
    <p:extLst>
      <p:ext uri="{BB962C8B-B14F-4D97-AF65-F5344CB8AC3E}">
        <p14:creationId xmlns:p14="http://schemas.microsoft.com/office/powerpoint/2010/main" val="864032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691680" y="1772816"/>
            <a:ext cx="5760640" cy="3024336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b="1" dirty="0" smtClean="0"/>
              <a:t>Task 1</a:t>
            </a:r>
            <a:endParaRPr lang="en-GB" sz="5400" b="1" dirty="0"/>
          </a:p>
        </p:txBody>
      </p:sp>
    </p:spTree>
    <p:extLst>
      <p:ext uri="{BB962C8B-B14F-4D97-AF65-F5344CB8AC3E}">
        <p14:creationId xmlns:p14="http://schemas.microsoft.com/office/powerpoint/2010/main" val="1819216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74368" y="154035"/>
            <a:ext cx="3096344" cy="297691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Think of a time when someone was rude to you? What did you do and say?</a:t>
            </a:r>
            <a:endParaRPr lang="en-GB" sz="2800" b="1" dirty="0"/>
          </a:p>
        </p:txBody>
      </p:sp>
      <p:sp>
        <p:nvSpPr>
          <p:cNvPr id="3" name="Rounded Rectangle 2"/>
          <p:cNvSpPr/>
          <p:nvPr/>
        </p:nvSpPr>
        <p:spPr>
          <a:xfrm>
            <a:off x="3419872" y="888682"/>
            <a:ext cx="5544616" cy="4484534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800" b="1" dirty="0"/>
              <a:t>Imagine that you are writing a list of classrooms rules for children in your </a:t>
            </a:r>
            <a:r>
              <a:rPr lang="en-GB" sz="2800" b="1" dirty="0" smtClean="0"/>
              <a:t>country? What </a:t>
            </a:r>
            <a:r>
              <a:rPr lang="en-GB" sz="2800" b="1" dirty="0"/>
              <a:t>rules would you </a:t>
            </a:r>
            <a:r>
              <a:rPr lang="en-GB" sz="2800" b="1" dirty="0" smtClean="0"/>
              <a:t>include in </a:t>
            </a:r>
            <a:r>
              <a:rPr lang="en-GB" sz="2800" b="1" dirty="0"/>
              <a:t>the list</a:t>
            </a:r>
            <a:r>
              <a:rPr lang="en-GB" sz="2800" b="1" dirty="0" smtClean="0"/>
              <a:t>? Why?</a:t>
            </a:r>
            <a:endParaRPr lang="en-GB" sz="2800" dirty="0"/>
          </a:p>
        </p:txBody>
      </p:sp>
      <p:sp>
        <p:nvSpPr>
          <p:cNvPr id="4" name="Rounded Rectangle 3"/>
          <p:cNvSpPr/>
          <p:nvPr/>
        </p:nvSpPr>
        <p:spPr>
          <a:xfrm>
            <a:off x="102124" y="3317534"/>
            <a:ext cx="3240832" cy="284777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i="1" dirty="0" smtClean="0">
                <a:solidFill>
                  <a:schemeClr val="tx1"/>
                </a:solidFill>
              </a:rPr>
              <a:t>Who should teach manners? Parents or teachers? Why?</a:t>
            </a:r>
            <a:endParaRPr lang="en-GB" sz="2800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4060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691680" y="1772816"/>
            <a:ext cx="5760640" cy="3024336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b="1" dirty="0" smtClean="0"/>
              <a:t>Task 2</a:t>
            </a:r>
            <a:endParaRPr lang="en-GB" sz="5400" b="1" dirty="0"/>
          </a:p>
        </p:txBody>
      </p:sp>
    </p:spTree>
    <p:extLst>
      <p:ext uri="{BB962C8B-B14F-4D97-AF65-F5344CB8AC3E}">
        <p14:creationId xmlns:p14="http://schemas.microsoft.com/office/powerpoint/2010/main" val="1405960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181" y="3212976"/>
            <a:ext cx="5298923" cy="3528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60649"/>
            <a:ext cx="5648325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>
          <a:xfrm>
            <a:off x="4283968" y="1163185"/>
            <a:ext cx="6732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6516216" y="1173618"/>
            <a:ext cx="6732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9845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691680" y="1772816"/>
            <a:ext cx="5760640" cy="3024336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b="1" dirty="0" smtClean="0"/>
              <a:t>Task 3</a:t>
            </a:r>
            <a:endParaRPr lang="en-GB" sz="5400" b="1" dirty="0"/>
          </a:p>
        </p:txBody>
      </p:sp>
    </p:spTree>
    <p:extLst>
      <p:ext uri="{BB962C8B-B14F-4D97-AF65-F5344CB8AC3E}">
        <p14:creationId xmlns:p14="http://schemas.microsoft.com/office/powerpoint/2010/main" val="3173927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52400"/>
            <a:ext cx="8784976" cy="1620416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GB" sz="4400" b="1" dirty="0" smtClean="0"/>
              <a:t>How do you make recommendations?</a:t>
            </a:r>
            <a:endParaRPr lang="en-GB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07160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76248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9036496" cy="6624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3428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764704"/>
            <a:ext cx="5184576" cy="5616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6283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691680" y="1772816"/>
            <a:ext cx="5760640" cy="3024336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b="1" dirty="0" smtClean="0"/>
              <a:t>Unit 6</a:t>
            </a:r>
          </a:p>
          <a:p>
            <a:pPr algn="ctr"/>
            <a:r>
              <a:rPr lang="en-GB" sz="5400" b="1" dirty="0" smtClean="0"/>
              <a:t>Book 1</a:t>
            </a:r>
            <a:endParaRPr lang="en-GB" sz="5400" b="1" dirty="0"/>
          </a:p>
        </p:txBody>
      </p:sp>
    </p:spTree>
    <p:extLst>
      <p:ext uri="{BB962C8B-B14F-4D97-AF65-F5344CB8AC3E}">
        <p14:creationId xmlns:p14="http://schemas.microsoft.com/office/powerpoint/2010/main" val="1393142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691680" y="1772816"/>
            <a:ext cx="5760640" cy="3024336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b="1" dirty="0" smtClean="0"/>
              <a:t>Task 1</a:t>
            </a:r>
            <a:endParaRPr lang="en-GB" sz="5400" b="1" dirty="0"/>
          </a:p>
        </p:txBody>
      </p:sp>
    </p:spTree>
    <p:extLst>
      <p:ext uri="{BB962C8B-B14F-4D97-AF65-F5344CB8AC3E}">
        <p14:creationId xmlns:p14="http://schemas.microsoft.com/office/powerpoint/2010/main" val="678612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-4758" y="116632"/>
            <a:ext cx="3096344" cy="2090357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Is it always better to be honest? Explain.</a:t>
            </a:r>
            <a:endParaRPr lang="en-GB" sz="2800" b="1" dirty="0"/>
          </a:p>
        </p:txBody>
      </p:sp>
      <p:sp>
        <p:nvSpPr>
          <p:cNvPr id="3" name="Rounded Rectangle 2"/>
          <p:cNvSpPr/>
          <p:nvPr/>
        </p:nvSpPr>
        <p:spPr>
          <a:xfrm>
            <a:off x="3204934" y="692696"/>
            <a:ext cx="5544616" cy="2204864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800" dirty="0" smtClean="0"/>
              <a:t>Give examples of situations when people lie in relationships, for example, parents/child, husband/wife, brother/sister, two best friends etc.</a:t>
            </a:r>
            <a:endParaRPr lang="en-GB" sz="2800" dirty="0"/>
          </a:p>
        </p:txBody>
      </p:sp>
      <p:sp>
        <p:nvSpPr>
          <p:cNvPr id="5" name="Rounded Rectangle 4"/>
          <p:cNvSpPr/>
          <p:nvPr/>
        </p:nvSpPr>
        <p:spPr>
          <a:xfrm>
            <a:off x="37697" y="2262722"/>
            <a:ext cx="3067209" cy="2102381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800" b="1" dirty="0" smtClean="0"/>
              <a:t>Why do you think people sometimes cheat or are dishonest?</a:t>
            </a:r>
            <a:endParaRPr lang="en-GB" sz="2800" b="1" dirty="0"/>
          </a:p>
        </p:txBody>
      </p:sp>
      <p:sp>
        <p:nvSpPr>
          <p:cNvPr id="6" name="Rounded Rectangle 5"/>
          <p:cNvSpPr/>
          <p:nvPr/>
        </p:nvSpPr>
        <p:spPr>
          <a:xfrm>
            <a:off x="323529" y="4365104"/>
            <a:ext cx="8640960" cy="2304256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i="1" dirty="0" smtClean="0">
                <a:solidFill>
                  <a:schemeClr val="tx1"/>
                </a:solidFill>
              </a:rPr>
              <a:t>What is your opinion about these statements?</a:t>
            </a:r>
          </a:p>
          <a:p>
            <a:pPr marL="514350" indent="-514350" algn="ctr">
              <a:buFont typeface="+mj-lt"/>
              <a:buAutoNum type="alphaLcParenR"/>
            </a:pPr>
            <a:r>
              <a:rPr lang="en-GB" sz="2800" b="1" i="1" dirty="0" smtClean="0">
                <a:solidFill>
                  <a:schemeClr val="tx1"/>
                </a:solidFill>
              </a:rPr>
              <a:t>It’s Ok to tell a lie when truth might hurt someone’s feelings.</a:t>
            </a:r>
          </a:p>
          <a:p>
            <a:pPr marL="514350" indent="-514350">
              <a:buFont typeface="+mj-lt"/>
              <a:buAutoNum type="alphaLcParenR"/>
            </a:pPr>
            <a:r>
              <a:rPr lang="en-GB" sz="2800" b="1" i="1" dirty="0" smtClean="0">
                <a:solidFill>
                  <a:schemeClr val="tx1"/>
                </a:solidFill>
              </a:rPr>
              <a:t>You have to be a little dishonest to be a successful person.</a:t>
            </a:r>
            <a:endParaRPr lang="en-GB" sz="2800" b="1" i="1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203848" y="3140968"/>
            <a:ext cx="5827116" cy="104757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i="1" dirty="0" smtClean="0">
                <a:solidFill>
                  <a:schemeClr val="tx1"/>
                </a:solidFill>
              </a:rPr>
              <a:t>Do you think it’s possible to eliminate lying from our society?</a:t>
            </a:r>
            <a:endParaRPr lang="en-GB" sz="2800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075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691680" y="1772816"/>
            <a:ext cx="5760640" cy="3024336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b="1" dirty="0" smtClean="0"/>
              <a:t>Task 2</a:t>
            </a:r>
            <a:endParaRPr lang="en-GB" sz="5400" b="1" dirty="0"/>
          </a:p>
        </p:txBody>
      </p:sp>
    </p:spTree>
    <p:extLst>
      <p:ext uri="{BB962C8B-B14F-4D97-AF65-F5344CB8AC3E}">
        <p14:creationId xmlns:p14="http://schemas.microsoft.com/office/powerpoint/2010/main" val="2509833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568952" cy="633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1"/>
          <p:cNvSpPr/>
          <p:nvPr/>
        </p:nvSpPr>
        <p:spPr>
          <a:xfrm>
            <a:off x="4762872" y="2853292"/>
            <a:ext cx="9144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4637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691680" y="1772816"/>
            <a:ext cx="5760640" cy="3024336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b="1" dirty="0" smtClean="0"/>
              <a:t>Task 3</a:t>
            </a:r>
            <a:endParaRPr lang="en-GB" sz="5400" b="1" dirty="0"/>
          </a:p>
        </p:txBody>
      </p:sp>
    </p:spTree>
    <p:extLst>
      <p:ext uri="{BB962C8B-B14F-4D97-AF65-F5344CB8AC3E}">
        <p14:creationId xmlns:p14="http://schemas.microsoft.com/office/powerpoint/2010/main" val="2217937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GB" sz="4400" b="1" dirty="0" smtClean="0"/>
              <a:t>How do you source information?</a:t>
            </a:r>
            <a:endParaRPr lang="en-GB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801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691680" y="1772816"/>
            <a:ext cx="5760640" cy="3024336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b="1" dirty="0" smtClean="0"/>
              <a:t>Unit 7</a:t>
            </a:r>
          </a:p>
          <a:p>
            <a:pPr algn="ctr"/>
            <a:r>
              <a:rPr lang="en-GB" sz="5400" b="1" dirty="0" smtClean="0"/>
              <a:t>Book 1</a:t>
            </a:r>
            <a:endParaRPr lang="en-GB" sz="5400" b="1" dirty="0"/>
          </a:p>
        </p:txBody>
      </p:sp>
    </p:spTree>
    <p:extLst>
      <p:ext uri="{BB962C8B-B14F-4D97-AF65-F5344CB8AC3E}">
        <p14:creationId xmlns:p14="http://schemas.microsoft.com/office/powerpoint/2010/main" val="522983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691680" y="1772816"/>
            <a:ext cx="5760640" cy="3024336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b="1" dirty="0" smtClean="0"/>
              <a:t>Task 1</a:t>
            </a:r>
            <a:endParaRPr lang="en-GB" sz="5400" b="1" dirty="0"/>
          </a:p>
        </p:txBody>
      </p:sp>
    </p:spTree>
    <p:extLst>
      <p:ext uri="{BB962C8B-B14F-4D97-AF65-F5344CB8AC3E}">
        <p14:creationId xmlns:p14="http://schemas.microsoft.com/office/powerpoint/2010/main" val="2574574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240</TotalTime>
  <Words>1474</Words>
  <Application>Microsoft Office PowerPoint</Application>
  <PresentationFormat>On-screen Show (4:3)</PresentationFormat>
  <Paragraphs>206</Paragraphs>
  <Slides>132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132</vt:i4>
      </vt:variant>
    </vt:vector>
  </HeadingPairs>
  <TitlesOfParts>
    <vt:vector size="133" baseType="lpstr">
      <vt:lpstr>Paper</vt:lpstr>
      <vt:lpstr>Speaking Practice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Some additional questions</vt:lpstr>
      <vt:lpstr>PowerPoint Presentation</vt:lpstr>
      <vt:lpstr>PowerPoint Presentation</vt:lpstr>
      <vt:lpstr>PowerPoint Presentation</vt:lpstr>
      <vt:lpstr>Speaking Skills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Speaking Skills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Speaking Skills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Speaking Skills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Speaking Skills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Speaking Skills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do you source information?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do you check listener’s understanding?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do you express happiness?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do you draw attention to the main ideas?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do you give examples?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do you make recommendations?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do you source information?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do you check for listener’s understanding?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do you express sadness?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do you draw attention to the main ideas?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do you ask for examples?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do you give advice?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Speaking Practice</dc:title>
  <dc:creator>nabeela01</dc:creator>
  <cp:lastModifiedBy>user</cp:lastModifiedBy>
  <cp:revision>39</cp:revision>
  <dcterms:created xsi:type="dcterms:W3CDTF">2016-12-19T06:38:27Z</dcterms:created>
  <dcterms:modified xsi:type="dcterms:W3CDTF">2016-12-20T10:45:22Z</dcterms:modified>
</cp:coreProperties>
</file>