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3"/>
  </p:notesMasterIdLst>
  <p:handoutMasterIdLst>
    <p:handoutMasterId r:id="rId24"/>
  </p:handoutMasterIdLst>
  <p:sldIdLst>
    <p:sldId id="258" r:id="rId2"/>
    <p:sldId id="259" r:id="rId3"/>
    <p:sldId id="260" r:id="rId4"/>
    <p:sldId id="275" r:id="rId5"/>
    <p:sldId id="261" r:id="rId6"/>
    <p:sldId id="27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2" autoAdjust="0"/>
    <p:restoredTop sz="94660"/>
  </p:normalViewPr>
  <p:slideViewPr>
    <p:cSldViewPr snapToGrid="0">
      <p:cViewPr varScale="1">
        <p:scale>
          <a:sx n="70" d="100"/>
          <a:sy n="70" d="100"/>
        </p:scale>
        <p:origin x="684"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ar-SA" smtClean="0"/>
              <a:t>كلية إدارة الأعمال قسم التسويق</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1BC25-91D9-4F7D-8A8D-618F32A70B3E}" type="datetime1">
              <a:rPr lang="en-US" smtClean="0"/>
              <a:t>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ar-SA" smtClean="0"/>
              <a:t>إسم المقرر</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5BBE7C-46F6-4DBE-B07C-15787F33A381}" type="slidenum">
              <a:rPr lang="en-US" smtClean="0"/>
              <a:t>‹#›</a:t>
            </a:fld>
            <a:endParaRPr lang="en-US"/>
          </a:p>
        </p:txBody>
      </p:sp>
    </p:spTree>
    <p:extLst>
      <p:ext uri="{BB962C8B-B14F-4D97-AF65-F5344CB8AC3E}">
        <p14:creationId xmlns:p14="http://schemas.microsoft.com/office/powerpoint/2010/main" val="17966666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ar-SA" smtClean="0"/>
              <a:t>كلية إدارة الأعمال قسم التسويق</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6AA49-8749-499E-A4DB-E49E97963AD3}" type="datetime1">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ar-SA" smtClean="0"/>
              <a:t>إسم المقرر</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F0EC1-46A8-4463-AE00-9D90B80640A2}" type="slidenum">
              <a:rPr lang="en-US" smtClean="0"/>
              <a:t>‹#›</a:t>
            </a:fld>
            <a:endParaRPr lang="en-US"/>
          </a:p>
        </p:txBody>
      </p:sp>
    </p:spTree>
    <p:extLst>
      <p:ext uri="{BB962C8B-B14F-4D97-AF65-F5344CB8AC3E}">
        <p14:creationId xmlns:p14="http://schemas.microsoft.com/office/powerpoint/2010/main" val="3944126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39F2F1-A123-474E-976D-A7AFEAEC68CE}"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2434846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554A3-656C-46F5-82B4-D46A376FC57D}"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46977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C082D-48F5-4549-A141-332F40F4442B}"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6784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C9A25-8977-409D-9A28-0A45D61FBCBF}"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11991689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F6CF9-9765-4BFD-897E-6B3B6BCF5033}"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6480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48B88-892F-466B-9634-54886E21F53B}"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351968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90E25-9178-45E2-8914-E5411BB08F88}"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3379495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DC3E4-3DFB-40A3-AEA4-9181B524F2A4}" type="datetime1">
              <a:rPr lang="en-US" smtClean="0"/>
              <a:t>3/1/2018</a:t>
            </a:fld>
            <a:endParaRPr lang="en-US"/>
          </a:p>
        </p:txBody>
      </p:sp>
      <p:sp>
        <p:nvSpPr>
          <p:cNvPr id="5" name="Footer Placeholder 4"/>
          <p:cNvSpPr>
            <a:spLocks noGrp="1"/>
          </p:cNvSpPr>
          <p:nvPr>
            <p:ph type="ftr" sz="quarter" idx="11"/>
          </p:nvPr>
        </p:nvSpPr>
        <p:spPr/>
        <p:txBody>
          <a:bodyPr/>
          <a:lstStyle/>
          <a:p>
            <a:r>
              <a:rPr lang="ar-SA" smtClean="0"/>
              <a:t>إسم ورمز المقرر:</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387252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611C06-3047-4FB3-A179-50B7BFF76527}" type="datetime1">
              <a:rPr lang="en-US" smtClean="0"/>
              <a:t>3/1/2018</a:t>
            </a:fld>
            <a:endParaRPr lang="en-US"/>
          </a:p>
        </p:txBody>
      </p:sp>
      <p:sp>
        <p:nvSpPr>
          <p:cNvPr id="5" name="Footer Placeholder 4"/>
          <p:cNvSpPr>
            <a:spLocks noGrp="1"/>
          </p:cNvSpPr>
          <p:nvPr>
            <p:ph type="ftr" sz="quarter" idx="11"/>
          </p:nvPr>
        </p:nvSpPr>
        <p:spPr/>
        <p:txBody>
          <a:bodyPr/>
          <a:lstStyle/>
          <a:p>
            <a:r>
              <a:rPr lang="en-GB" dirty="0" smtClean="0"/>
              <a:t>MKT 462</a:t>
            </a:r>
            <a:r>
              <a:rPr lang="ar-SA" dirty="0" smtClean="0"/>
              <a:t>إسم ورمز المقرر:</a:t>
            </a:r>
            <a:r>
              <a:rPr lang="ar-AE" dirty="0" smtClean="0"/>
              <a:t> التسويق الصناعي </a:t>
            </a:r>
            <a:endParaRPr lang="en-US" dirty="0"/>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404619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9A4A8-D034-44EB-90E1-E259F81D3822}" type="datetime1">
              <a:rPr lang="en-US" smtClean="0"/>
              <a:t>3/1/2018</a:t>
            </a:fld>
            <a:endParaRPr lang="en-US"/>
          </a:p>
        </p:txBody>
      </p:sp>
      <p:sp>
        <p:nvSpPr>
          <p:cNvPr id="6" name="Slide Number Placeholder 5"/>
          <p:cNvSpPr>
            <a:spLocks noGrp="1"/>
          </p:cNvSpPr>
          <p:nvPr>
            <p:ph type="sldNum" sz="quarter" idx="12"/>
          </p:nvPr>
        </p:nvSpPr>
        <p:spPr/>
        <p:txBody>
          <a:bodyPr/>
          <a:lstStyle/>
          <a:p>
            <a:fld id="{96DAC59A-14F4-463C-8E69-4E75B362C4B0}" type="slidenum">
              <a:rPr lang="en-US" smtClean="0"/>
              <a:t>‹#›</a:t>
            </a:fld>
            <a:endParaRPr lang="en-US"/>
          </a:p>
        </p:txBody>
      </p:sp>
      <p:sp>
        <p:nvSpPr>
          <p:cNvPr id="7" name="Footer Placeholder 4"/>
          <p:cNvSpPr txBox="1">
            <a:spLocks/>
          </p:cNvSpPr>
          <p:nvPr userDrawn="1"/>
        </p:nvSpPr>
        <p:spPr>
          <a:xfrm>
            <a:off x="677335" y="6412174"/>
            <a:ext cx="6297612"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Andalus" panose="02020603050405020304" pitchFamily="18" charset="-78"/>
                <a:ea typeface="+mn-ea"/>
                <a:cs typeface="Andalus" panose="02020603050405020304" pitchFamily="18"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MKT 462</a:t>
            </a:r>
            <a:r>
              <a:rPr lang="ar-SA" smtClean="0"/>
              <a:t>إسم ورمز المقرر:</a:t>
            </a:r>
            <a:r>
              <a:rPr lang="ar-AE" smtClean="0"/>
              <a:t> التسويق الصناعي </a:t>
            </a:r>
            <a:endParaRPr lang="en-US" dirty="0"/>
          </a:p>
        </p:txBody>
      </p:sp>
    </p:spTree>
    <p:extLst>
      <p:ext uri="{BB962C8B-B14F-4D97-AF65-F5344CB8AC3E}">
        <p14:creationId xmlns:p14="http://schemas.microsoft.com/office/powerpoint/2010/main" val="2033663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90E923-1E80-4E84-8DFF-F5B8B5617318}" type="datetime1">
              <a:rPr lang="en-US" smtClean="0"/>
              <a:t>3/1/2018</a:t>
            </a:fld>
            <a:endParaRPr lang="en-US"/>
          </a:p>
        </p:txBody>
      </p:sp>
      <p:sp>
        <p:nvSpPr>
          <p:cNvPr id="6" name="Footer Placeholder 5"/>
          <p:cNvSpPr>
            <a:spLocks noGrp="1"/>
          </p:cNvSpPr>
          <p:nvPr>
            <p:ph type="ftr" sz="quarter" idx="11"/>
          </p:nvPr>
        </p:nvSpPr>
        <p:spPr/>
        <p:txBody>
          <a:bodyPr/>
          <a:lstStyle/>
          <a:p>
            <a:r>
              <a:rPr lang="ar-SA" smtClean="0"/>
              <a:t>إسم ورمز المقرر:</a:t>
            </a:r>
            <a:endParaRPr lang="en-US" dirty="0"/>
          </a:p>
        </p:txBody>
      </p:sp>
      <p:sp>
        <p:nvSpPr>
          <p:cNvPr id="7" name="Slide Number Placeholder 6"/>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1368186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15CF6D-8763-4827-A6F7-1DE98AB6D5D8}" type="datetime1">
              <a:rPr lang="en-US" smtClean="0"/>
              <a:t>3/1/2018</a:t>
            </a:fld>
            <a:endParaRPr lang="en-US"/>
          </a:p>
        </p:txBody>
      </p:sp>
      <p:sp>
        <p:nvSpPr>
          <p:cNvPr id="8" name="Footer Placeholder 7"/>
          <p:cNvSpPr>
            <a:spLocks noGrp="1"/>
          </p:cNvSpPr>
          <p:nvPr>
            <p:ph type="ftr" sz="quarter" idx="11"/>
          </p:nvPr>
        </p:nvSpPr>
        <p:spPr/>
        <p:txBody>
          <a:bodyPr/>
          <a:lstStyle/>
          <a:p>
            <a:r>
              <a:rPr lang="ar-SA" smtClean="0"/>
              <a:t>إسم ورمز المقرر:</a:t>
            </a:r>
            <a:endParaRPr lang="en-US" dirty="0"/>
          </a:p>
        </p:txBody>
      </p:sp>
      <p:sp>
        <p:nvSpPr>
          <p:cNvPr id="9" name="Slide Number Placeholder 8"/>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405090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CC5806-A52F-4435-A0F4-6DE52AAA02D5}" type="datetime1">
              <a:rPr lang="en-US" smtClean="0"/>
              <a:t>3/1/2018</a:t>
            </a:fld>
            <a:endParaRPr lang="en-US"/>
          </a:p>
        </p:txBody>
      </p:sp>
      <p:sp>
        <p:nvSpPr>
          <p:cNvPr id="4" name="Footer Placeholder 3"/>
          <p:cNvSpPr>
            <a:spLocks noGrp="1"/>
          </p:cNvSpPr>
          <p:nvPr>
            <p:ph type="ftr" sz="quarter" idx="11"/>
          </p:nvPr>
        </p:nvSpPr>
        <p:spPr/>
        <p:txBody>
          <a:bodyPr/>
          <a:lstStyle/>
          <a:p>
            <a:r>
              <a:rPr lang="ar-SA" smtClean="0"/>
              <a:t>إسم ورمز المقرر:</a:t>
            </a:r>
            <a:endParaRPr lang="en-US" dirty="0"/>
          </a:p>
        </p:txBody>
      </p:sp>
      <p:sp>
        <p:nvSpPr>
          <p:cNvPr id="5" name="Slide Number Placeholder 4"/>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36610824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75F57-C5B3-49B1-A6BF-560BE38A7A4B}" type="datetime1">
              <a:rPr lang="en-US" smtClean="0"/>
              <a:t>3/1/2018</a:t>
            </a:fld>
            <a:endParaRPr lang="en-US"/>
          </a:p>
        </p:txBody>
      </p:sp>
      <p:sp>
        <p:nvSpPr>
          <p:cNvPr id="3" name="Footer Placeholder 2"/>
          <p:cNvSpPr>
            <a:spLocks noGrp="1"/>
          </p:cNvSpPr>
          <p:nvPr>
            <p:ph type="ftr" sz="quarter" idx="11"/>
          </p:nvPr>
        </p:nvSpPr>
        <p:spPr/>
        <p:txBody>
          <a:bodyPr/>
          <a:lstStyle/>
          <a:p>
            <a:r>
              <a:rPr lang="ar-SA" smtClean="0"/>
              <a:t>إسم ورمز المقرر:</a:t>
            </a:r>
            <a:endParaRPr lang="en-US" dirty="0"/>
          </a:p>
        </p:txBody>
      </p:sp>
      <p:sp>
        <p:nvSpPr>
          <p:cNvPr id="4" name="Slide Number Placeholder 3"/>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17972961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6FA3C-C9F4-499F-9A5E-B0A8C5B6FFDE}" type="datetime1">
              <a:rPr lang="en-US" smtClean="0"/>
              <a:t>3/1/2018</a:t>
            </a:fld>
            <a:endParaRPr lang="en-US"/>
          </a:p>
        </p:txBody>
      </p:sp>
      <p:sp>
        <p:nvSpPr>
          <p:cNvPr id="6" name="Footer Placeholder 5"/>
          <p:cNvSpPr>
            <a:spLocks noGrp="1"/>
          </p:cNvSpPr>
          <p:nvPr>
            <p:ph type="ftr" sz="quarter" idx="11"/>
          </p:nvPr>
        </p:nvSpPr>
        <p:spPr/>
        <p:txBody>
          <a:bodyPr/>
          <a:lstStyle/>
          <a:p>
            <a:r>
              <a:rPr lang="ar-SA" smtClean="0"/>
              <a:t>إسم ورمز المقرر:</a:t>
            </a:r>
            <a:endParaRPr lang="en-US" dirty="0"/>
          </a:p>
        </p:txBody>
      </p:sp>
      <p:sp>
        <p:nvSpPr>
          <p:cNvPr id="7" name="Slide Number Placeholder 6"/>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284740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47875-A293-408A-B597-0E705005A93A}" type="datetime1">
              <a:rPr lang="en-US" smtClean="0"/>
              <a:t>3/1/2018</a:t>
            </a:fld>
            <a:endParaRPr lang="en-US"/>
          </a:p>
        </p:txBody>
      </p:sp>
      <p:sp>
        <p:nvSpPr>
          <p:cNvPr id="6" name="Footer Placeholder 5"/>
          <p:cNvSpPr>
            <a:spLocks noGrp="1"/>
          </p:cNvSpPr>
          <p:nvPr>
            <p:ph type="ftr" sz="quarter" idx="11"/>
          </p:nvPr>
        </p:nvSpPr>
        <p:spPr/>
        <p:txBody>
          <a:bodyPr/>
          <a:lstStyle/>
          <a:p>
            <a:r>
              <a:rPr lang="ar-SA" smtClean="0"/>
              <a:t>إسم ورمز المقرر:</a:t>
            </a:r>
            <a:endParaRPr lang="en-US" dirty="0"/>
          </a:p>
        </p:txBody>
      </p:sp>
      <p:sp>
        <p:nvSpPr>
          <p:cNvPr id="7" name="Slide Number Placeholder 6"/>
          <p:cNvSpPr>
            <a:spLocks noGrp="1"/>
          </p:cNvSpPr>
          <p:nvPr>
            <p:ph type="sldNum" sz="quarter" idx="12"/>
          </p:nvPr>
        </p:nvSpPr>
        <p:spPr/>
        <p:txBody>
          <a:bodyPr/>
          <a:lstStyle/>
          <a:p>
            <a:fld id="{96DAC59A-14F4-463C-8E69-4E75B362C4B0}" type="slidenum">
              <a:rPr lang="en-US" smtClean="0"/>
              <a:t>‹#›</a:t>
            </a:fld>
            <a:endParaRPr lang="en-US"/>
          </a:p>
        </p:txBody>
      </p:sp>
    </p:spTree>
    <p:extLst>
      <p:ext uri="{BB962C8B-B14F-4D97-AF65-F5344CB8AC3E}">
        <p14:creationId xmlns:p14="http://schemas.microsoft.com/office/powerpoint/2010/main" val="20573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4" y="2160589"/>
            <a:ext cx="8596668" cy="41708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5838" y="6417861"/>
            <a:ext cx="911939" cy="365125"/>
          </a:xfrm>
          <a:prstGeom prst="rect">
            <a:avLst/>
          </a:prstGeom>
        </p:spPr>
        <p:txBody>
          <a:bodyPr vert="horz" lIns="91440" tIns="45720" rIns="91440" bIns="45720" rtlCol="0" anchor="ctr"/>
          <a:lstStyle>
            <a:lvl1pPr algn="ctr">
              <a:defRPr sz="1200">
                <a:solidFill>
                  <a:schemeClr val="tx1">
                    <a:tint val="75000"/>
                  </a:schemeClr>
                </a:solidFill>
                <a:latin typeface="Andalus" panose="02020603050405020304" pitchFamily="18" charset="-78"/>
                <a:cs typeface="Andalus" panose="02020603050405020304" pitchFamily="18" charset="-78"/>
              </a:defRPr>
            </a:lvl1pPr>
          </a:lstStyle>
          <a:p>
            <a:fld id="{CF9C23BD-3149-4173-A5BB-B309A8DB431C}" type="datetime1">
              <a:rPr lang="en-US" smtClean="0"/>
              <a:t>3/1/2018</a:t>
            </a:fld>
            <a:endParaRPr lang="en-US" dirty="0"/>
          </a:p>
        </p:txBody>
      </p:sp>
      <p:sp>
        <p:nvSpPr>
          <p:cNvPr id="5" name="Footer Placeholder 4"/>
          <p:cNvSpPr>
            <a:spLocks noGrp="1"/>
          </p:cNvSpPr>
          <p:nvPr>
            <p:ph type="ftr" sz="quarter" idx="3"/>
          </p:nvPr>
        </p:nvSpPr>
        <p:spPr>
          <a:xfrm>
            <a:off x="695676" y="6412174"/>
            <a:ext cx="6297612" cy="365125"/>
          </a:xfrm>
          <a:prstGeom prst="rect">
            <a:avLst/>
          </a:prstGeom>
        </p:spPr>
        <p:txBody>
          <a:bodyPr vert="horz" lIns="91440" tIns="45720" rIns="91440" bIns="45720" rtlCol="0" anchor="ctr"/>
          <a:lstStyle>
            <a:lvl1pPr algn="r">
              <a:defRPr sz="1600">
                <a:solidFill>
                  <a:schemeClr val="tx1">
                    <a:tint val="75000"/>
                  </a:schemeClr>
                </a:solidFill>
                <a:latin typeface="Andalus" panose="02020603050405020304" pitchFamily="18" charset="-78"/>
                <a:cs typeface="Andalus" panose="02020603050405020304" pitchFamily="18" charset="-78"/>
              </a:defRPr>
            </a:lvl1pPr>
          </a:lstStyle>
          <a:p>
            <a:pPr algn="ctr"/>
            <a:r>
              <a:rPr lang="ar-SA" dirty="0" smtClean="0"/>
              <a:t>إسم ورمز المقرر:</a:t>
            </a:r>
            <a:endParaRPr lang="en-US" dirty="0"/>
          </a:p>
        </p:txBody>
      </p:sp>
      <p:sp>
        <p:nvSpPr>
          <p:cNvPr id="6" name="Slide Number Placeholder 5"/>
          <p:cNvSpPr>
            <a:spLocks noGrp="1"/>
          </p:cNvSpPr>
          <p:nvPr>
            <p:ph type="sldNum" sz="quarter" idx="4"/>
          </p:nvPr>
        </p:nvSpPr>
        <p:spPr>
          <a:xfrm>
            <a:off x="8288576" y="6412174"/>
            <a:ext cx="683339" cy="365125"/>
          </a:xfrm>
          <a:prstGeom prst="rect">
            <a:avLst/>
          </a:prstGeom>
        </p:spPr>
        <p:txBody>
          <a:bodyPr vert="horz" lIns="91440" tIns="45720" rIns="91440" bIns="45720" rtlCol="0" anchor="ctr"/>
          <a:lstStyle>
            <a:lvl1pPr algn="ctr">
              <a:defRPr sz="1600">
                <a:solidFill>
                  <a:schemeClr val="accent1"/>
                </a:solidFill>
                <a:latin typeface="Andalus" panose="02020603050405020304" pitchFamily="18" charset="-78"/>
                <a:cs typeface="Andalus" panose="02020603050405020304" pitchFamily="18" charset="-78"/>
              </a:defRPr>
            </a:lvl1pPr>
          </a:lstStyle>
          <a:p>
            <a:fld id="{96DAC59A-14F4-463C-8E69-4E75B362C4B0}" type="slidenum">
              <a:rPr lang="en-US" smtClean="0"/>
              <a:pPr/>
              <a:t>‹#›</a:t>
            </a:fld>
            <a:endParaRPr lang="en-US" dirty="0"/>
          </a:p>
        </p:txBody>
      </p:sp>
      <p:pic>
        <p:nvPicPr>
          <p:cNvPr id="18" name="Picture 2" descr="http://www.rnon.com/images/rnon/arabiclogo/tabuk_university.gif"/>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l="17854" t="4196" r="18016" b="14261"/>
          <a:stretch/>
        </p:blipFill>
        <p:spPr bwMode="auto">
          <a:xfrm>
            <a:off x="52182" y="0"/>
            <a:ext cx="1097281" cy="1001688"/>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4"/>
          <p:cNvSpPr txBox="1">
            <a:spLocks/>
          </p:cNvSpPr>
          <p:nvPr userDrawn="1"/>
        </p:nvSpPr>
        <p:spPr>
          <a:xfrm>
            <a:off x="831714" y="6412174"/>
            <a:ext cx="62976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latin typeface="Andalus" panose="02020603050405020304" pitchFamily="18" charset="-78"/>
                <a:cs typeface="Andalus" panose="02020603050405020304" pitchFamily="18" charset="-78"/>
              </a:rPr>
              <a:t>MKT </a:t>
            </a:r>
            <a:r>
              <a:rPr lang="ar-AE" dirty="0" smtClean="0">
                <a:latin typeface="Andalus" panose="02020603050405020304" pitchFamily="18" charset="-78"/>
                <a:cs typeface="Andalus" panose="02020603050405020304" pitchFamily="18" charset="-78"/>
              </a:rPr>
              <a:t>3</a:t>
            </a:r>
            <a:r>
              <a:rPr lang="en-GB" dirty="0" smtClean="0">
                <a:latin typeface="Andalus" panose="02020603050405020304" pitchFamily="18" charset="-78"/>
                <a:cs typeface="Andalus" panose="02020603050405020304" pitchFamily="18" charset="-78"/>
              </a:rPr>
              <a:t>65</a:t>
            </a:r>
            <a:r>
              <a:rPr lang="ar-SA" dirty="0" smtClean="0">
                <a:latin typeface="Andalus" panose="02020603050405020304" pitchFamily="18" charset="-78"/>
                <a:cs typeface="Andalus" panose="02020603050405020304" pitchFamily="18" charset="-78"/>
              </a:rPr>
              <a:t>إسم ورمز المقرر:</a:t>
            </a:r>
            <a:r>
              <a:rPr lang="ar-AE" dirty="0" smtClean="0">
                <a:latin typeface="Andalus" panose="02020603050405020304" pitchFamily="18" charset="-78"/>
                <a:cs typeface="Andalus" panose="02020603050405020304" pitchFamily="18" charset="-78"/>
              </a:rPr>
              <a:t> إدارة المبيعات </a:t>
            </a:r>
            <a:endParaRPr lang="en-US" dirty="0">
              <a:latin typeface="Andalus" panose="02020603050405020304" pitchFamily="18" charset="-78"/>
              <a:cs typeface="Andalus" panose="02020603050405020304" pitchFamily="18" charset="-78"/>
            </a:endParaRPr>
          </a:p>
        </p:txBody>
      </p:sp>
      <p:graphicFrame>
        <p:nvGraphicFramePr>
          <p:cNvPr id="30" name="Table 29"/>
          <p:cNvGraphicFramePr>
            <a:graphicFrameLocks noGrp="1"/>
          </p:cNvGraphicFramePr>
          <p:nvPr userDrawn="1">
            <p:extLst>
              <p:ext uri="{D42A27DB-BD31-4B8C-83A1-F6EECF244321}">
                <p14:modId xmlns:p14="http://schemas.microsoft.com/office/powerpoint/2010/main" val="358918623"/>
              </p:ext>
            </p:extLst>
          </p:nvPr>
        </p:nvGraphicFramePr>
        <p:xfrm>
          <a:off x="10029874" y="0"/>
          <a:ext cx="2162126" cy="914400"/>
        </p:xfrm>
        <a:graphic>
          <a:graphicData uri="http://schemas.openxmlformats.org/drawingml/2006/table">
            <a:tbl>
              <a:tblPr firstRow="1" firstCol="1" bandRow="1">
                <a:tableStyleId>{616DA210-FB5B-4158-B5E0-FEB733F419BA}</a:tableStyleId>
              </a:tblPr>
              <a:tblGrid>
                <a:gridCol w="2162126"/>
              </a:tblGrid>
              <a:tr h="157162">
                <a:tc>
                  <a:txBody>
                    <a:bodyPr/>
                    <a:lstStyle/>
                    <a:p>
                      <a:pPr marL="0" marR="0" algn="ctr">
                        <a:spcBef>
                          <a:spcPts val="0"/>
                        </a:spcBef>
                        <a:spcAft>
                          <a:spcPts val="0"/>
                        </a:spcAft>
                      </a:pPr>
                      <a:endParaRPr lang="en-US" sz="1200" b="0" dirty="0">
                        <a:effectLst/>
                        <a:latin typeface="Andalus" panose="02020603050405020304" pitchFamily="18" charset="-78"/>
                        <a:ea typeface="Tahoma" panose="020B0604030504040204" pitchFamily="34" charset="0"/>
                        <a:cs typeface="Andalus" panose="02020603050405020304" pitchFamily="18" charset="-78"/>
                      </a:endParaRPr>
                    </a:p>
                  </a:txBody>
                  <a:tcPr marL="68580" marR="68580" marT="0" marB="0">
                    <a:lnL w="12700" cmpd="sng">
                      <a:noFill/>
                    </a:lnL>
                    <a:lnR w="12700" cmpd="sng">
                      <a:noFill/>
                    </a:lnR>
                    <a:lnT w="12700" cmpd="sng">
                      <a:noFill/>
                    </a:lnT>
                    <a:lnB w="25400" cmpd="sng">
                      <a:noFill/>
                    </a:lnB>
                    <a:lnTlToBr w="12700" cmpd="sng">
                      <a:noFill/>
                      <a:prstDash val="solid"/>
                    </a:lnTlToBr>
                    <a:lnBlToTr w="12700" cmpd="sng">
                      <a:noFill/>
                      <a:prstDash val="solid"/>
                    </a:lnBlToTr>
                  </a:tcPr>
                </a:tc>
              </a:tr>
              <a:tr h="314324">
                <a:tc>
                  <a:txBody>
                    <a:bodyPr/>
                    <a:lstStyle/>
                    <a:p>
                      <a:pPr marL="0" marR="0" algn="ctr">
                        <a:spcBef>
                          <a:spcPts val="0"/>
                        </a:spcBef>
                        <a:spcAft>
                          <a:spcPts val="0"/>
                        </a:spcAft>
                      </a:pPr>
                      <a:r>
                        <a:rPr lang="ar-SA" sz="2400" b="0" dirty="0">
                          <a:effectLst/>
                          <a:latin typeface="Andalus" panose="02020603050405020304" pitchFamily="18" charset="-78"/>
                          <a:ea typeface="Tahoma" panose="020B0604030504040204" pitchFamily="34" charset="0"/>
                          <a:cs typeface="Andalus" panose="02020603050405020304" pitchFamily="18" charset="-78"/>
                        </a:rPr>
                        <a:t>كلية إدارة الأعمال</a:t>
                      </a:r>
                      <a:endParaRPr lang="en-US" sz="1200" b="0" dirty="0">
                        <a:effectLst/>
                        <a:latin typeface="Andalus" panose="02020603050405020304" pitchFamily="18" charset="-78"/>
                        <a:ea typeface="Tahoma" panose="020B0604030504040204" pitchFamily="34" charset="0"/>
                        <a:cs typeface="Andalus" panose="02020603050405020304" pitchFamily="18" charset="-78"/>
                      </a:endParaRPr>
                    </a:p>
                  </a:txBody>
                  <a:tcPr marL="68580" marR="68580" marT="0" marB="0">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314324">
                <a:tc>
                  <a:txBody>
                    <a:bodyPr/>
                    <a:lstStyle/>
                    <a:p>
                      <a:pPr marL="0" marR="0" algn="ctr">
                        <a:spcBef>
                          <a:spcPts val="0"/>
                        </a:spcBef>
                        <a:spcAft>
                          <a:spcPts val="0"/>
                        </a:spcAft>
                      </a:pPr>
                      <a:r>
                        <a:rPr lang="ar-SA" sz="2400" b="0" dirty="0">
                          <a:effectLst/>
                          <a:latin typeface="Andalus" panose="02020603050405020304" pitchFamily="18" charset="-78"/>
                          <a:ea typeface="Tahoma" panose="020B0604030504040204" pitchFamily="34" charset="0"/>
                          <a:cs typeface="Andalus" panose="02020603050405020304" pitchFamily="18" charset="-78"/>
                        </a:rPr>
                        <a:t>قسم التسويق </a:t>
                      </a:r>
                      <a:endParaRPr lang="en-US" sz="1200" b="0" dirty="0">
                        <a:effectLst/>
                        <a:latin typeface="Andalus" panose="02020603050405020304" pitchFamily="18" charset="-78"/>
                        <a:ea typeface="Tahoma" panose="020B0604030504040204" pitchFamily="34" charset="0"/>
                        <a:cs typeface="Andalus" panose="02020603050405020304" pitchFamily="18" charset="-78"/>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5998856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dirty="0" smtClean="0">
                <a:latin typeface="Arial" panose="020B0604020202020204" pitchFamily="34" charset="0"/>
                <a:cs typeface="Arial" panose="020B0604020202020204" pitchFamily="34" charset="0"/>
              </a:rPr>
              <a:t>الفصل الأول</a:t>
            </a:r>
            <a:endParaRPr lang="ar-SA" dirty="0">
              <a:latin typeface="Arial" panose="020B0604020202020204" pitchFamily="34" charset="0"/>
              <a:cs typeface="Arial" panose="020B0604020202020204" pitchFamily="34" charset="0"/>
            </a:endParaRPr>
          </a:p>
        </p:txBody>
      </p:sp>
      <p:sp>
        <p:nvSpPr>
          <p:cNvPr id="5" name="مستطيل 4"/>
          <p:cNvSpPr/>
          <p:nvPr/>
        </p:nvSpPr>
        <p:spPr>
          <a:xfrm>
            <a:off x="2311283" y="2444864"/>
            <a:ext cx="6357982" cy="1107996"/>
          </a:xfrm>
          <a:prstGeom prst="rect">
            <a:avLst/>
          </a:prstGeom>
          <a:noFill/>
        </p:spPr>
        <p:txBody>
          <a:bodyPr wrap="square" lIns="91440" tIns="45720" rIns="91440" bIns="45720">
            <a:spAutoFit/>
          </a:bodyPr>
          <a:lstStyle/>
          <a:p>
            <a:pPr algn="ctr"/>
            <a:r>
              <a:rPr lang="ar-AE"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Akhbar MT" pitchFamily="2" charset="-78"/>
              </a:rPr>
              <a:t>مقدمة في التسويق و إدارة المبيعات</a:t>
            </a:r>
            <a:endParaRPr lang="ar-SA"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ndalus" pitchFamily="18" charset="-78"/>
              <a:cs typeface="Akhbar MT" pitchFamily="2" charset="-78"/>
            </a:endParaRPr>
          </a:p>
        </p:txBody>
      </p:sp>
    </p:spTree>
    <p:extLst>
      <p:ext uri="{BB962C8B-B14F-4D97-AF65-F5344CB8AC3E}">
        <p14:creationId xmlns:p14="http://schemas.microsoft.com/office/powerpoint/2010/main" val="379424359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DAC59A-14F4-463C-8E69-4E75B362C4B0}" type="slidenum">
              <a:rPr lang="en-US" smtClean="0"/>
              <a:t>10</a:t>
            </a:fld>
            <a:endParaRPr lang="en-US"/>
          </a:p>
        </p:txBody>
      </p:sp>
      <p:pic>
        <p:nvPicPr>
          <p:cNvPr id="6" name="Picture 2"/>
          <p:cNvPicPr>
            <a:picLocks noChangeAspect="1" noChangeArrowheads="1"/>
          </p:cNvPicPr>
          <p:nvPr/>
        </p:nvPicPr>
        <p:blipFill rotWithShape="1">
          <a:blip r:embed="rId2"/>
          <a:srcRect l="54023" t="8593" r="12595" b="30665"/>
          <a:stretch/>
        </p:blipFill>
        <p:spPr bwMode="auto">
          <a:xfrm>
            <a:off x="1169536" y="141548"/>
            <a:ext cx="8761863" cy="61364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559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DAC59A-14F4-463C-8E69-4E75B362C4B0}" type="slidenum">
              <a:rPr lang="en-US" smtClean="0"/>
              <a:t>11</a:t>
            </a:fld>
            <a:endParaRPr lang="en-US"/>
          </a:p>
        </p:txBody>
      </p:sp>
      <p:sp>
        <p:nvSpPr>
          <p:cNvPr id="4" name="Content Placeholder 5"/>
          <p:cNvSpPr txBox="1">
            <a:spLocks/>
          </p:cNvSpPr>
          <p:nvPr/>
        </p:nvSpPr>
        <p:spPr>
          <a:xfrm>
            <a:off x="695676" y="434051"/>
            <a:ext cx="8594725" cy="261394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r" rtl="1">
              <a:buFont typeface="Arial" panose="020B0604020202020204" pitchFamily="34" charset="0"/>
              <a:buNone/>
              <a:defRPr/>
            </a:pPr>
            <a:r>
              <a:rPr lang="ar-AE" sz="2800" dirty="0" smtClean="0">
                <a:latin typeface="Arial" pitchFamily="34" charset="0"/>
                <a:cs typeface="Arial" pitchFamily="34" charset="0"/>
              </a:rPr>
              <a:t>رابعا</a:t>
            </a:r>
            <a:r>
              <a:rPr lang="ar-SA" sz="2800" dirty="0" smtClean="0">
                <a:latin typeface="Arial" pitchFamily="34" charset="0"/>
                <a:cs typeface="Arial" pitchFamily="34" charset="0"/>
              </a:rPr>
              <a:t>: مرحلة التسويق الإجتماعى:</a:t>
            </a:r>
          </a:p>
          <a:p>
            <a:pPr marL="457200" indent="-457200" algn="r" rtl="1">
              <a:defRPr/>
            </a:pPr>
            <a:r>
              <a:rPr lang="ar-SA" sz="2800" dirty="0" smtClean="0">
                <a:latin typeface="Arial" pitchFamily="34" charset="0"/>
                <a:cs typeface="Arial" pitchFamily="34" charset="0"/>
              </a:rPr>
              <a:t>هو التوجه الإدارى الذى يعتبر العمل الجوهرى للمنظمة هو تحديد احتياجات و رغبات الأسواق المستهدفة و تهيئة المنظمة لتحقيق الأشباعات المرغوبة بكفائة تفوق المنافسين  وبطريقة تحافظ على أو تدعم التكامل بين المستهلك والمجتمع على أحسن وجه ممكن </a:t>
            </a:r>
          </a:p>
          <a:p>
            <a:pPr marL="0" indent="0" algn="r" rtl="1">
              <a:buFont typeface="Arial" panose="020B0604020202020204" pitchFamily="34" charset="0"/>
              <a:buNone/>
              <a:defRPr/>
            </a:pPr>
            <a:endParaRPr lang="ar-SA" sz="2800" dirty="0" smtClean="0">
              <a:latin typeface="Arial" pitchFamily="34" charset="0"/>
              <a:cs typeface="Arial" pitchFamily="34" charset="0"/>
            </a:endParaRPr>
          </a:p>
          <a:p>
            <a:pPr marL="0" indent="0" algn="r" rtl="1">
              <a:buFont typeface="Arial" panose="020B0604020202020204" pitchFamily="34" charset="0"/>
              <a:buNone/>
              <a:defRPr/>
            </a:pPr>
            <a:endParaRPr lang="ar-SA" sz="2800" dirty="0" smtClean="0">
              <a:latin typeface="Arial" pitchFamily="34" charset="0"/>
              <a:cs typeface="Arial" pitchFamily="34" charset="0"/>
            </a:endParaRPr>
          </a:p>
        </p:txBody>
      </p:sp>
      <p:pic>
        <p:nvPicPr>
          <p:cNvPr id="5" name="Picture 2"/>
          <p:cNvPicPr>
            <a:picLocks noChangeAspect="1" noChangeArrowheads="1"/>
          </p:cNvPicPr>
          <p:nvPr/>
        </p:nvPicPr>
        <p:blipFill rotWithShape="1">
          <a:blip r:embed="rId2"/>
          <a:srcRect l="15314" t="7423" r="53660" b="57462"/>
          <a:stretch/>
        </p:blipFill>
        <p:spPr bwMode="auto">
          <a:xfrm>
            <a:off x="695676" y="2806961"/>
            <a:ext cx="9144000" cy="36052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833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7460" y="1860338"/>
            <a:ext cx="8596668" cy="3858074"/>
          </a:xfrm>
        </p:spPr>
        <p:txBody>
          <a:bodyPr>
            <a:normAutofit/>
          </a:bodyPr>
          <a:lstStyle/>
          <a:p>
            <a:pPr algn="r" rtl="1"/>
            <a:r>
              <a:rPr lang="ar-AE" sz="2800" dirty="0" smtClean="0">
                <a:latin typeface="Arial" panose="020B0604020202020204" pitchFamily="34" charset="0"/>
                <a:cs typeface="Arial" panose="020B0604020202020204" pitchFamily="34" charset="0"/>
              </a:rPr>
              <a:t>خامسا: مرحلة التسويق الإلكتروني</a:t>
            </a:r>
          </a:p>
          <a:p>
            <a:pPr marL="0" indent="0" algn="r" rtl="1">
              <a:buNone/>
            </a:pPr>
            <a:endParaRPr lang="ar-AE" sz="2800" dirty="0" smtClean="0">
              <a:latin typeface="Arial" panose="020B0604020202020204" pitchFamily="34" charset="0"/>
              <a:cs typeface="Arial" panose="020B0604020202020204" pitchFamily="34" charset="0"/>
            </a:endParaRPr>
          </a:p>
          <a:p>
            <a:pPr lvl="1" algn="r" rtl="1"/>
            <a:r>
              <a:rPr lang="ar-SA" sz="2600" dirty="0">
                <a:latin typeface="Arial" panose="020B0604020202020204" pitchFamily="34" charset="0"/>
                <a:cs typeface="Arial" panose="020B0604020202020204" pitchFamily="34" charset="0"/>
              </a:rPr>
              <a:t>مع تطور نظام المعلومات وتقدم استعمال نظم الاتصالات وإمكانية استخدام الانترنت على مستوى الأفراد والشركات تطور نشاط التسويق الالكتروني حيث أصبح من الممكن لإدارة التسويق إن تستخدم شبكة الانترنت للوصول إلى العملاء المستخدمين للشبكة في جميع إنحاء العالم.</a:t>
            </a:r>
          </a:p>
          <a:p>
            <a:pPr lvl="1" algn="r" rtl="1"/>
            <a:endParaRPr lang="ar-SA" sz="2600"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6DAC59A-14F4-463C-8E69-4E75B362C4B0}" type="slidenum">
              <a:rPr lang="en-US" smtClean="0"/>
              <a:t>12</a:t>
            </a:fld>
            <a:endParaRPr lang="en-US"/>
          </a:p>
        </p:txBody>
      </p:sp>
    </p:spTree>
    <p:extLst>
      <p:ext uri="{BB962C8B-B14F-4D97-AF65-F5344CB8AC3E}">
        <p14:creationId xmlns:p14="http://schemas.microsoft.com/office/powerpoint/2010/main" val="111523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6119"/>
          </a:xfrm>
        </p:spPr>
        <p:txBody>
          <a:bodyPr/>
          <a:lstStyle/>
          <a:p>
            <a:pPr algn="r" rtl="1"/>
            <a:r>
              <a:rPr lang="ar-AE" dirty="0" smtClean="0">
                <a:latin typeface="Arial" panose="020B0604020202020204" pitchFamily="34" charset="0"/>
                <a:cs typeface="Arial" panose="020B0604020202020204" pitchFamily="34" charset="0"/>
              </a:rPr>
              <a:t>وظائف نشاط التسويق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241946"/>
            <a:ext cx="8596668" cy="5089527"/>
          </a:xfrm>
        </p:spPr>
        <p:txBody>
          <a:bodyPr>
            <a:noAutofit/>
          </a:bodyPr>
          <a:lstStyle/>
          <a:p>
            <a:pPr algn="r" rtl="1"/>
            <a:r>
              <a:rPr lang="ar-AE" sz="2400" dirty="0" smtClean="0">
                <a:latin typeface="Arial" panose="020B0604020202020204" pitchFamily="34" charset="0"/>
                <a:cs typeface="Arial" panose="020B0604020202020204" pitchFamily="34" charset="0"/>
              </a:rPr>
              <a:t>يبدأ نشاط التسويق من لحظة ........................ و يمتد إلى .....................</a:t>
            </a:r>
          </a:p>
          <a:p>
            <a:pPr algn="r" rtl="1"/>
            <a:r>
              <a:rPr lang="ar-AE" sz="2400" dirty="0" smtClean="0">
                <a:latin typeface="Arial" panose="020B0604020202020204" pitchFamily="34" charset="0"/>
                <a:cs typeface="Arial" panose="020B0604020202020204" pitchFamily="34" charset="0"/>
              </a:rPr>
              <a:t>من أهم وظائف التسويق:</a:t>
            </a:r>
          </a:p>
          <a:p>
            <a:pPr lvl="1" algn="r" rtl="1"/>
            <a:r>
              <a:rPr lang="ar-AE" sz="2200" dirty="0" smtClean="0">
                <a:latin typeface="Arial" panose="020B0604020202020204" pitchFamily="34" charset="0"/>
                <a:cs typeface="Arial" panose="020B0604020202020204" pitchFamily="34" charset="0"/>
              </a:rPr>
              <a:t>تحديد الأهداف العامة للمنظمة</a:t>
            </a:r>
          </a:p>
          <a:p>
            <a:pPr lvl="1" algn="r" rtl="1"/>
            <a:r>
              <a:rPr lang="ar-AE" sz="2200" dirty="0" smtClean="0">
                <a:latin typeface="Arial" panose="020B0604020202020204" pitchFamily="34" charset="0"/>
                <a:cs typeface="Arial" panose="020B0604020202020204" pitchFamily="34" charset="0"/>
              </a:rPr>
              <a:t>تحديد نقاط القوة و الضعف. تحديد الفرص و التهديدات</a:t>
            </a:r>
          </a:p>
          <a:p>
            <a:pPr lvl="1" algn="r" rtl="1"/>
            <a:r>
              <a:rPr lang="ar-AE" sz="2200" dirty="0" smtClean="0">
                <a:latin typeface="Arial" panose="020B0604020202020204" pitchFamily="34" charset="0"/>
                <a:cs typeface="Arial" panose="020B0604020202020204" pitchFamily="34" charset="0"/>
              </a:rPr>
              <a:t>تصميم الدراسات الميدانية المرتبطة بالمستهلكين و المنافسين</a:t>
            </a:r>
          </a:p>
          <a:p>
            <a:pPr lvl="1" algn="r" rtl="1"/>
            <a:r>
              <a:rPr lang="ar-AE" sz="2200" dirty="0" smtClean="0">
                <a:latin typeface="Arial" panose="020B0604020202020204" pitchFamily="34" charset="0"/>
                <a:cs typeface="Arial" panose="020B0604020202020204" pitchFamily="34" charset="0"/>
              </a:rPr>
              <a:t>تحليل البيانات التي يتم جمعها بواسطة بحوث التسويق</a:t>
            </a:r>
          </a:p>
          <a:p>
            <a:pPr lvl="1" algn="r" rtl="1"/>
            <a:r>
              <a:rPr lang="ar-AE" sz="2200" dirty="0" smtClean="0">
                <a:latin typeface="Arial" panose="020B0604020202020204" pitchFamily="34" charset="0"/>
                <a:cs typeface="Arial" panose="020B0604020202020204" pitchFamily="34" charset="0"/>
              </a:rPr>
              <a:t>تعديل المزيج التسويقي لبعض السلع التي تعاني من مشاكل</a:t>
            </a:r>
          </a:p>
          <a:p>
            <a:pPr lvl="1" algn="r" rtl="1"/>
            <a:r>
              <a:rPr lang="ar-AE" sz="2200" dirty="0" smtClean="0">
                <a:latin typeface="Arial" panose="020B0604020202020204" pitchFamily="34" charset="0"/>
                <a:cs typeface="Arial" panose="020B0604020202020204" pitchFamily="34" charset="0"/>
              </a:rPr>
              <a:t>تحديد الشروط المرتبطة بتحديد الإسم التجاري و العلامة التجارية</a:t>
            </a:r>
          </a:p>
          <a:p>
            <a:pPr lvl="1" algn="r" rtl="1"/>
            <a:r>
              <a:rPr lang="ar-AE" sz="2200" dirty="0" smtClean="0">
                <a:latin typeface="Arial" panose="020B0604020202020204" pitchFamily="34" charset="0"/>
                <a:cs typeface="Arial" panose="020B0604020202020204" pitchFamily="34" charset="0"/>
              </a:rPr>
              <a:t>تحديد مدى فعالية أو ربحية منافذ التوزيع</a:t>
            </a:r>
          </a:p>
          <a:p>
            <a:pPr lvl="1" algn="r" rtl="1"/>
            <a:r>
              <a:rPr lang="ar-AE" sz="2200" dirty="0" smtClean="0">
                <a:latin typeface="Arial" panose="020B0604020202020204" pitchFamily="34" charset="0"/>
                <a:cs typeface="Arial" panose="020B0604020202020204" pitchFamily="34" charset="0"/>
              </a:rPr>
              <a:t>تحديد أهداف الترويج و تكوين عناصر المزيج الترويجي المناسب لكل سلعة أو خدمة</a:t>
            </a:r>
            <a:endParaRPr lang="en-GB" sz="2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13</a:t>
            </a:fld>
            <a:endParaRPr lang="en-US"/>
          </a:p>
        </p:txBody>
      </p:sp>
    </p:spTree>
    <p:extLst>
      <p:ext uri="{BB962C8B-B14F-4D97-AF65-F5344CB8AC3E}">
        <p14:creationId xmlns:p14="http://schemas.microsoft.com/office/powerpoint/2010/main" val="1218147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7881"/>
          </a:xfrm>
        </p:spPr>
        <p:txBody>
          <a:bodyPr/>
          <a:lstStyle/>
          <a:p>
            <a:pPr algn="r" rtl="1"/>
            <a:r>
              <a:rPr lang="ar-AE" dirty="0" smtClean="0">
                <a:latin typeface="Arial" panose="020B0604020202020204" pitchFamily="34" charset="0"/>
                <a:cs typeface="Arial" panose="020B0604020202020204" pitchFamily="34" charset="0"/>
              </a:rPr>
              <a:t>أهداف نشاط التسويق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337481"/>
            <a:ext cx="8596668" cy="4993992"/>
          </a:xfrm>
        </p:spPr>
        <p:txBody>
          <a:bodyPr>
            <a:normAutofit/>
          </a:bodyPr>
          <a:lstStyle/>
          <a:p>
            <a:pPr algn="r" rtl="1"/>
            <a:r>
              <a:rPr lang="ar-AE" sz="2400" dirty="0" smtClean="0">
                <a:latin typeface="Arial" panose="020B0604020202020204" pitchFamily="34" charset="0"/>
                <a:cs typeface="Arial" panose="020B0604020202020204" pitchFamily="34" charset="0"/>
              </a:rPr>
              <a:t>البحث عن أسواق مناسبة و عملاء مناسبين</a:t>
            </a:r>
          </a:p>
          <a:p>
            <a:pPr algn="r" rtl="1"/>
            <a:r>
              <a:rPr lang="ar-AE" sz="2400" dirty="0" smtClean="0">
                <a:latin typeface="Arial" panose="020B0604020202020204" pitchFamily="34" charset="0"/>
                <a:cs typeface="Arial" panose="020B0604020202020204" pitchFamily="34" charset="0"/>
              </a:rPr>
              <a:t>إشباع حاجات و رغبات المستهلكين</a:t>
            </a:r>
          </a:p>
          <a:p>
            <a:pPr algn="r" rtl="1"/>
            <a:r>
              <a:rPr lang="ar-AE" sz="2400" dirty="0" smtClean="0">
                <a:latin typeface="Arial" panose="020B0604020202020204" pitchFamily="34" charset="0"/>
                <a:cs typeface="Arial" panose="020B0604020202020204" pitchFamily="34" charset="0"/>
              </a:rPr>
              <a:t>المحافظة على العملاء </a:t>
            </a:r>
          </a:p>
          <a:p>
            <a:pPr algn="r" rtl="1"/>
            <a:r>
              <a:rPr lang="ar-AE" sz="2400" dirty="0" smtClean="0">
                <a:latin typeface="Arial" panose="020B0604020202020204" pitchFamily="34" charset="0"/>
                <a:cs typeface="Arial" panose="020B0604020202020204" pitchFamily="34" charset="0"/>
              </a:rPr>
              <a:t>مساعدة رجل البيع لتحقيق هدف البيع</a:t>
            </a:r>
          </a:p>
          <a:p>
            <a:pPr algn="r" rtl="1"/>
            <a:r>
              <a:rPr lang="ar-AE" sz="2400" dirty="0" smtClean="0">
                <a:latin typeface="Arial" panose="020B0604020202020204" pitchFamily="34" charset="0"/>
                <a:cs typeface="Arial" panose="020B0604020202020204" pitchFamily="34" charset="0"/>
              </a:rPr>
              <a:t>زيادة القدرة التنافسية</a:t>
            </a:r>
          </a:p>
          <a:p>
            <a:pPr algn="r" rtl="1"/>
            <a:r>
              <a:rPr lang="ar-AE" sz="2400" dirty="0" smtClean="0">
                <a:latin typeface="Arial" panose="020B0604020202020204" pitchFamily="34" charset="0"/>
                <a:cs typeface="Arial" panose="020B0604020202020204" pitchFamily="34" charset="0"/>
              </a:rPr>
              <a:t>المحافظة على نصيب الشركة من السوق</a:t>
            </a:r>
          </a:p>
          <a:p>
            <a:pPr algn="r" rtl="1"/>
            <a:r>
              <a:rPr lang="ar-AE" sz="2400" dirty="0" smtClean="0">
                <a:latin typeface="Arial" panose="020B0604020202020204" pitchFamily="34" charset="0"/>
                <a:cs typeface="Arial" panose="020B0604020202020204" pitchFamily="34" charset="0"/>
              </a:rPr>
              <a:t>الترويج للسلع و الخدمات</a:t>
            </a:r>
            <a:endParaRPr lang="en-GB"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14</a:t>
            </a:fld>
            <a:endParaRPr lang="en-US"/>
          </a:p>
        </p:txBody>
      </p:sp>
    </p:spTree>
    <p:extLst>
      <p:ext uri="{BB962C8B-B14F-4D97-AF65-F5344CB8AC3E}">
        <p14:creationId xmlns:p14="http://schemas.microsoft.com/office/powerpoint/2010/main" val="146053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6119"/>
          </a:xfrm>
        </p:spPr>
        <p:txBody>
          <a:bodyPr/>
          <a:lstStyle/>
          <a:p>
            <a:pPr algn="r" rtl="1"/>
            <a:r>
              <a:rPr lang="ar-AE" dirty="0" smtClean="0">
                <a:latin typeface="Arial" panose="020B0604020202020204" pitchFamily="34" charset="0"/>
                <a:cs typeface="Arial" panose="020B0604020202020204" pitchFamily="34" charset="0"/>
              </a:rPr>
              <a:t>العلاقة بين نشاط التسويق و نشاط البيع</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AE" sz="2800" dirty="0" smtClean="0">
                <a:latin typeface="Arial" panose="020B0604020202020204" pitchFamily="34" charset="0"/>
                <a:cs typeface="Arial" panose="020B0604020202020204" pitchFamily="34" charset="0"/>
              </a:rPr>
              <a:t>التسويق و البيع وجهان لعملة واحدة</a:t>
            </a:r>
          </a:p>
          <a:p>
            <a:pPr algn="r" rtl="1"/>
            <a:r>
              <a:rPr lang="ar-AE" sz="2800" dirty="0" smtClean="0">
                <a:latin typeface="Arial" panose="020B0604020202020204" pitchFamily="34" charset="0"/>
                <a:cs typeface="Arial" panose="020B0604020202020204" pitchFamily="34" charset="0"/>
              </a:rPr>
              <a:t>هدف التسويق هو جعل البيع أكثر سلاسة</a:t>
            </a:r>
          </a:p>
          <a:p>
            <a:pPr algn="r" rtl="1"/>
            <a:r>
              <a:rPr lang="ar-AE" sz="2800" dirty="0" smtClean="0">
                <a:latin typeface="Arial" panose="020B0604020202020204" pitchFamily="34" charset="0"/>
                <a:cs typeface="Arial" panose="020B0604020202020204" pitchFamily="34" charset="0"/>
              </a:rPr>
              <a:t>لكن التسويق ليس هو البيع</a:t>
            </a:r>
          </a:p>
          <a:p>
            <a:pPr algn="r" rtl="1"/>
            <a:r>
              <a:rPr lang="ar-AE" sz="2800" dirty="0" smtClean="0">
                <a:latin typeface="Arial" panose="020B0604020202020204" pitchFamily="34" charset="0"/>
                <a:cs typeface="Arial" panose="020B0604020202020204" pitchFamily="34" charset="0"/>
              </a:rPr>
              <a:t>البيع هو جزء من التسويق</a:t>
            </a:r>
          </a:p>
          <a:p>
            <a:pPr algn="r" rtl="1"/>
            <a:r>
              <a:rPr lang="ar-AE" sz="2800" dirty="0" smtClean="0">
                <a:latin typeface="Arial" panose="020B0604020202020204" pitchFamily="34" charset="0"/>
                <a:cs typeface="Arial" panose="020B0604020202020204" pitchFamily="34" charset="0"/>
              </a:rPr>
              <a:t>لأن التسويق يبدأ قبل البيع</a:t>
            </a:r>
          </a:p>
          <a:p>
            <a:pPr marL="0" indent="0" algn="r" rtl="1">
              <a:buNone/>
            </a:pPr>
            <a:endParaRPr lang="en-GB"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15</a:t>
            </a:fld>
            <a:endParaRPr lang="en-US"/>
          </a:p>
        </p:txBody>
      </p:sp>
    </p:spTree>
    <p:extLst>
      <p:ext uri="{BB962C8B-B14F-4D97-AF65-F5344CB8AC3E}">
        <p14:creationId xmlns:p14="http://schemas.microsoft.com/office/powerpoint/2010/main" val="145525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DAC59A-14F4-463C-8E69-4E75B362C4B0}" type="slidenum">
              <a:rPr lang="en-US" smtClean="0"/>
              <a:t>16</a:t>
            </a:fld>
            <a:endParaRPr lang="en-US"/>
          </a:p>
        </p:txBody>
      </p:sp>
      <p:sp>
        <p:nvSpPr>
          <p:cNvPr id="6" name="Title 1"/>
          <p:cNvSpPr>
            <a:spLocks noGrp="1"/>
          </p:cNvSpPr>
          <p:nvPr>
            <p:ph type="title"/>
          </p:nvPr>
        </p:nvSpPr>
        <p:spPr>
          <a:xfrm>
            <a:off x="829418" y="43976"/>
            <a:ext cx="8596668" cy="1320800"/>
          </a:xfrm>
        </p:spPr>
        <p:txBody>
          <a:bodyPr/>
          <a:lstStyle/>
          <a:p>
            <a:pPr algn="r" rtl="1"/>
            <a:r>
              <a:rPr lang="ar-AE" dirty="0" smtClean="0">
                <a:latin typeface="Arial" panose="020B0604020202020204" pitchFamily="34" charset="0"/>
                <a:cs typeface="Arial" panose="020B0604020202020204" pitchFamily="34" charset="0"/>
              </a:rPr>
              <a:t>العلاقة بين نشاط التسويق و نشاط البيع</a:t>
            </a:r>
            <a:endParaRPr lang="en-GB" dirty="0">
              <a:latin typeface="Arial" panose="020B0604020202020204" pitchFamily="34" charset="0"/>
              <a:cs typeface="Arial" panose="020B0604020202020204" pitchFamily="34" charset="0"/>
            </a:endParaRPr>
          </a:p>
        </p:txBody>
      </p:sp>
      <p:graphicFrame>
        <p:nvGraphicFramePr>
          <p:cNvPr id="8" name="عنصر نائب للمحتوى 3"/>
          <p:cNvGraphicFramePr>
            <a:graphicFrameLocks noGrp="1"/>
          </p:cNvGraphicFramePr>
          <p:nvPr>
            <p:ph idx="1"/>
            <p:extLst>
              <p:ext uri="{D42A27DB-BD31-4B8C-83A1-F6EECF244321}">
                <p14:modId xmlns:p14="http://schemas.microsoft.com/office/powerpoint/2010/main" val="1170388476"/>
              </p:ext>
            </p:extLst>
          </p:nvPr>
        </p:nvGraphicFramePr>
        <p:xfrm>
          <a:off x="968991" y="895279"/>
          <a:ext cx="8447964" cy="5888790"/>
        </p:xfrm>
        <a:graphic>
          <a:graphicData uri="http://schemas.openxmlformats.org/drawingml/2006/table">
            <a:tbl>
              <a:tblPr rtl="1" firstRow="1" firstCol="1" bandRow="1">
                <a:tableStyleId>{5C22544A-7EE6-4342-B048-85BDC9FD1C3A}</a:tableStyleId>
              </a:tblPr>
              <a:tblGrid>
                <a:gridCol w="1551716"/>
                <a:gridCol w="3158033"/>
                <a:gridCol w="3738215"/>
              </a:tblGrid>
              <a:tr h="444577">
                <a:tc>
                  <a:txBody>
                    <a:bodyPr/>
                    <a:lstStyle/>
                    <a:p>
                      <a:pPr algn="ctr" rtl="1">
                        <a:lnSpc>
                          <a:spcPct val="115000"/>
                        </a:lnSpc>
                        <a:spcAft>
                          <a:spcPts val="0"/>
                        </a:spcAft>
                      </a:pPr>
                      <a:r>
                        <a:rPr lang="ar-SA" sz="1800" dirty="0">
                          <a:solidFill>
                            <a:schemeClr val="bg1"/>
                          </a:solidFill>
                          <a:effectLst/>
                        </a:rPr>
                        <a:t>النشاط</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solidFill>
                            <a:schemeClr val="bg1"/>
                          </a:solidFill>
                          <a:effectLst/>
                        </a:rPr>
                        <a:t>وظيفة البيع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solidFill>
                            <a:schemeClr val="bg1"/>
                          </a:solidFill>
                          <a:effectLst/>
                        </a:rPr>
                        <a:t>وظيفة التسويق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892710">
                <a:tc>
                  <a:txBody>
                    <a:bodyPr/>
                    <a:lstStyle/>
                    <a:p>
                      <a:pPr algn="ctr" rtl="1">
                        <a:lnSpc>
                          <a:spcPct val="115000"/>
                        </a:lnSpc>
                        <a:spcAft>
                          <a:spcPts val="0"/>
                        </a:spcAft>
                      </a:pPr>
                      <a:r>
                        <a:rPr lang="ar-SA" sz="1800" dirty="0">
                          <a:effectLst/>
                        </a:rPr>
                        <a:t>المنتج</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التركيز على السلعة او </a:t>
                      </a:r>
                      <a:r>
                        <a:rPr lang="ar-SA" sz="1800" dirty="0" err="1">
                          <a:effectLst/>
                        </a:rPr>
                        <a:t>الخدمه</a:t>
                      </a:r>
                      <a:r>
                        <a:rPr lang="ar-SA" sz="1800" dirty="0">
                          <a:effectLst/>
                        </a:rPr>
                        <a:t> ويتم الانتاج قبل دراسة السوق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تركيز على احتياجات المستهلك من السلع الخدمات قبل عملية الانتاج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645458">
                <a:tc>
                  <a:txBody>
                    <a:bodyPr/>
                    <a:lstStyle/>
                    <a:p>
                      <a:pPr algn="ctr" rtl="1">
                        <a:lnSpc>
                          <a:spcPct val="115000"/>
                        </a:lnSpc>
                        <a:spcAft>
                          <a:spcPts val="0"/>
                        </a:spcAft>
                      </a:pPr>
                      <a:r>
                        <a:rPr lang="ar-SA" sz="1800" dirty="0">
                          <a:effectLst/>
                        </a:rPr>
                        <a:t>التسعير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يتم التركيز على اسعار المنتج متى ربحه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يتم تقديم السعر مع عروض مصاحبه </a:t>
                      </a:r>
                      <a:r>
                        <a:rPr lang="ar-SA" sz="1800" dirty="0" err="1">
                          <a:effectLst/>
                        </a:rPr>
                        <a:t>للاسعار</a:t>
                      </a:r>
                      <a:r>
                        <a:rPr lang="ar-SA"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645458">
                <a:tc>
                  <a:txBody>
                    <a:bodyPr/>
                    <a:lstStyle/>
                    <a:p>
                      <a:pPr algn="ctr" rtl="1">
                        <a:lnSpc>
                          <a:spcPct val="115000"/>
                        </a:lnSpc>
                        <a:spcAft>
                          <a:spcPts val="0"/>
                        </a:spcAft>
                      </a:pPr>
                      <a:r>
                        <a:rPr lang="ar-SA" sz="1800">
                          <a:effectLst/>
                        </a:rPr>
                        <a:t>الترويج</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من خلال الاتصال </a:t>
                      </a:r>
                      <a:r>
                        <a:rPr lang="ar-SA" sz="1800" dirty="0" err="1">
                          <a:effectLst/>
                        </a:rPr>
                        <a:t>اوالبيع</a:t>
                      </a:r>
                      <a:r>
                        <a:rPr lang="ar-SA" sz="1800" dirty="0">
                          <a:effectLst/>
                        </a:rPr>
                        <a:t> المباشر للعميل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من خلال العديد من الانشطه ومكونات المزيج الترويجي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645458">
                <a:tc>
                  <a:txBody>
                    <a:bodyPr/>
                    <a:lstStyle/>
                    <a:p>
                      <a:pPr algn="ctr" rtl="1">
                        <a:lnSpc>
                          <a:spcPct val="115000"/>
                        </a:lnSpc>
                        <a:spcAft>
                          <a:spcPts val="0"/>
                        </a:spcAft>
                      </a:pPr>
                      <a:r>
                        <a:rPr lang="ar-SA" sz="1800">
                          <a:effectLst/>
                        </a:rPr>
                        <a:t>التوزيع</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يتم في حدد امكانيات رجال البيع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a:effectLst/>
                        </a:rPr>
                        <a:t>يتم في اطار امكانيات ادارة التسويق وانواع منافذ التوزيع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428127">
                <a:tc>
                  <a:txBody>
                    <a:bodyPr/>
                    <a:lstStyle/>
                    <a:p>
                      <a:pPr algn="ctr" rtl="1">
                        <a:lnSpc>
                          <a:spcPct val="115000"/>
                        </a:lnSpc>
                        <a:spcAft>
                          <a:spcPts val="0"/>
                        </a:spcAft>
                      </a:pPr>
                      <a:r>
                        <a:rPr lang="ar-SA" sz="1800">
                          <a:effectLst/>
                        </a:rPr>
                        <a:t>نقطة البداية</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المصنع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السوق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645458">
                <a:tc>
                  <a:txBody>
                    <a:bodyPr/>
                    <a:lstStyle/>
                    <a:p>
                      <a:pPr algn="ctr" rtl="1">
                        <a:lnSpc>
                          <a:spcPct val="115000"/>
                        </a:lnSpc>
                        <a:spcAft>
                          <a:spcPts val="0"/>
                        </a:spcAft>
                      </a:pPr>
                      <a:r>
                        <a:rPr lang="ar-SA" sz="1800">
                          <a:effectLst/>
                        </a:rPr>
                        <a:t>التركيز</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a:effectLst/>
                        </a:rPr>
                        <a:t>منتجات الشركة الحالية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a:effectLst/>
                        </a:rPr>
                        <a:t>حاجات ورغبات العملاء من السلع والخدمات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892710">
                <a:tc>
                  <a:txBody>
                    <a:bodyPr/>
                    <a:lstStyle/>
                    <a:p>
                      <a:pPr algn="ctr" rtl="1">
                        <a:lnSpc>
                          <a:spcPct val="115000"/>
                        </a:lnSpc>
                        <a:spcAft>
                          <a:spcPts val="0"/>
                        </a:spcAft>
                      </a:pPr>
                      <a:r>
                        <a:rPr lang="ar-SA" sz="1800" dirty="0">
                          <a:effectLst/>
                        </a:rPr>
                        <a:t>الهدف</a:t>
                      </a:r>
                      <a:endParaRPr lang="en-US" sz="1800" dirty="0">
                        <a:effectLst/>
                      </a:endParaRPr>
                    </a:p>
                    <a:p>
                      <a:pPr algn="ctr" rtl="1">
                        <a:lnSpc>
                          <a:spcPct val="115000"/>
                        </a:lnSpc>
                        <a:spcAft>
                          <a:spcPts val="0"/>
                        </a:spcAft>
                      </a:pPr>
                      <a:r>
                        <a:rPr lang="ar-SA" sz="1800" dirty="0">
                          <a:effectLst/>
                        </a:rPr>
                        <a:t> </a:t>
                      </a:r>
                      <a:endParaRPr lang="en-US" sz="1800" dirty="0">
                        <a:effectLst/>
                      </a:endParaRPr>
                    </a:p>
                    <a:p>
                      <a:pPr algn="ctr" rtl="1">
                        <a:lnSpc>
                          <a:spcPct val="115000"/>
                        </a:lnSpc>
                        <a:spcAft>
                          <a:spcPts val="0"/>
                        </a:spcAft>
                      </a:pPr>
                      <a:r>
                        <a:rPr lang="ar-SA"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بيع اكبر كمية من المنتجات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تحقيق رضا العميل من خلال إشباع حاجاته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r h="595140">
                <a:tc>
                  <a:txBody>
                    <a:bodyPr/>
                    <a:lstStyle/>
                    <a:p>
                      <a:pPr algn="ctr" rtl="1">
                        <a:lnSpc>
                          <a:spcPct val="115000"/>
                        </a:lnSpc>
                        <a:spcAft>
                          <a:spcPts val="0"/>
                        </a:spcAft>
                      </a:pPr>
                      <a:r>
                        <a:rPr lang="ar-SA" sz="1800" dirty="0">
                          <a:effectLst/>
                        </a:rPr>
                        <a:t>نوع التخطيط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قصير الاجل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c>
                  <a:txBody>
                    <a:bodyPr/>
                    <a:lstStyle/>
                    <a:p>
                      <a:pPr algn="ctr" rtl="1">
                        <a:lnSpc>
                          <a:spcPct val="115000"/>
                        </a:lnSpc>
                        <a:spcAft>
                          <a:spcPts val="0"/>
                        </a:spcAft>
                      </a:pPr>
                      <a:r>
                        <a:rPr lang="ar-SA" sz="1800" dirty="0">
                          <a:effectLst/>
                        </a:rPr>
                        <a:t>طويل الاجل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1155" marR="41155" marT="0" marB="0"/>
                </a:tc>
              </a:tr>
            </a:tbl>
          </a:graphicData>
        </a:graphic>
      </p:graphicFrame>
    </p:spTree>
    <p:extLst>
      <p:ext uri="{BB962C8B-B14F-4D97-AF65-F5344CB8AC3E}">
        <p14:creationId xmlns:p14="http://schemas.microsoft.com/office/powerpoint/2010/main" val="349363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solidFill>
                  <a:schemeClr val="accent2">
                    <a:lumMod val="75000"/>
                  </a:schemeClr>
                </a:solidFill>
                <a:latin typeface="Arial" panose="020B0604020202020204" pitchFamily="34" charset="0"/>
                <a:cs typeface="Arial" panose="020B0604020202020204" pitchFamily="34" charset="0"/>
              </a:rPr>
              <a:t>مفهوم إدارة المبيعات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405719"/>
            <a:ext cx="8596668" cy="4851010"/>
          </a:xfrm>
        </p:spPr>
        <p:txBody>
          <a:bodyPr>
            <a:normAutofit/>
          </a:bodyPr>
          <a:lstStyle/>
          <a:p>
            <a:pPr algn="r" rtl="1"/>
            <a:r>
              <a:rPr lang="ar-SA" sz="2400" dirty="0">
                <a:solidFill>
                  <a:schemeClr val="tx1">
                    <a:lumMod val="95000"/>
                    <a:lumOff val="5000"/>
                  </a:schemeClr>
                </a:solidFill>
                <a:latin typeface="Arial" panose="020B0604020202020204" pitchFamily="34" charset="0"/>
                <a:cs typeface="Arial" panose="020B0604020202020204" pitchFamily="34" charset="0"/>
              </a:rPr>
              <a:t>مفهوم نشاط التسويق أعم واشمل من مفهوم إدارة </a:t>
            </a:r>
            <a:r>
              <a:rPr lang="ar-SA" sz="2400" dirty="0" smtClean="0">
                <a:solidFill>
                  <a:schemeClr val="tx1">
                    <a:lumMod val="95000"/>
                    <a:lumOff val="5000"/>
                  </a:schemeClr>
                </a:solidFill>
                <a:latin typeface="Arial" panose="020B0604020202020204" pitchFamily="34" charset="0"/>
                <a:cs typeface="Arial" panose="020B0604020202020204" pitchFamily="34" charset="0"/>
              </a:rPr>
              <a:t>المبيعا</a:t>
            </a:r>
            <a:r>
              <a:rPr lang="ar-AE" sz="2400" dirty="0" smtClean="0">
                <a:solidFill>
                  <a:schemeClr val="tx1">
                    <a:lumMod val="95000"/>
                    <a:lumOff val="5000"/>
                  </a:schemeClr>
                </a:solidFill>
                <a:latin typeface="Arial" panose="020B0604020202020204" pitchFamily="34" charset="0"/>
                <a:cs typeface="Arial" panose="020B0604020202020204" pitchFamily="34" charset="0"/>
              </a:rPr>
              <a:t>ت</a:t>
            </a:r>
            <a:r>
              <a:rPr lang="ar-SA" sz="2400" dirty="0" smtClean="0">
                <a:solidFill>
                  <a:schemeClr val="tx1">
                    <a:lumMod val="95000"/>
                    <a:lumOff val="5000"/>
                  </a:schemeClr>
                </a:solidFill>
                <a:latin typeface="Arial" panose="020B0604020202020204" pitchFamily="34" charset="0"/>
                <a:cs typeface="Arial" panose="020B0604020202020204" pitchFamily="34" charset="0"/>
              </a:rPr>
              <a:t>.</a:t>
            </a:r>
            <a:r>
              <a:rPr lang="ar-AE" sz="2400" dirty="0" smtClean="0">
                <a:solidFill>
                  <a:schemeClr val="tx1">
                    <a:lumMod val="95000"/>
                    <a:lumOff val="5000"/>
                  </a:schemeClr>
                </a:solidFill>
                <a:latin typeface="Arial" panose="020B0604020202020204" pitchFamily="34" charset="0"/>
                <a:cs typeface="Arial" panose="020B0604020202020204" pitchFamily="34" charset="0"/>
              </a:rPr>
              <a:t> </a:t>
            </a:r>
            <a:endParaRPr lang="ar-SA" sz="2400" dirty="0">
              <a:solidFill>
                <a:schemeClr val="tx1">
                  <a:lumMod val="95000"/>
                  <a:lumOff val="5000"/>
                </a:schemeClr>
              </a:solidFill>
              <a:latin typeface="Arial" panose="020B0604020202020204" pitchFamily="34" charset="0"/>
              <a:cs typeface="Arial" panose="020B0604020202020204" pitchFamily="34" charset="0"/>
            </a:endParaRPr>
          </a:p>
          <a:p>
            <a:pPr algn="r" rtl="1"/>
            <a:r>
              <a:rPr lang="ar-SA" sz="2400" dirty="0" smtClean="0">
                <a:solidFill>
                  <a:schemeClr val="tx1">
                    <a:lumMod val="95000"/>
                    <a:lumOff val="5000"/>
                  </a:schemeClr>
                </a:solidFill>
                <a:latin typeface="Arial" panose="020B0604020202020204" pitchFamily="34" charset="0"/>
                <a:cs typeface="Arial" panose="020B0604020202020204" pitchFamily="34" charset="0"/>
              </a:rPr>
              <a:t>يشمل </a:t>
            </a:r>
            <a:r>
              <a:rPr lang="ar-SA" sz="2400" dirty="0">
                <a:solidFill>
                  <a:schemeClr val="tx1">
                    <a:lumMod val="95000"/>
                    <a:lumOff val="5000"/>
                  </a:schemeClr>
                </a:solidFill>
                <a:latin typeface="Arial" panose="020B0604020202020204" pitchFamily="34" charset="0"/>
                <a:cs typeface="Arial" panose="020B0604020202020204" pitchFamily="34" charset="0"/>
              </a:rPr>
              <a:t>التسويق نشاط البيع والذي تمارسه إدارة المبيعات من خلال نشاط الترويج والبيع الشخصي .</a:t>
            </a:r>
          </a:p>
          <a:p>
            <a:pPr algn="r" rtl="1"/>
            <a:r>
              <a:rPr lang="ar-SA" sz="2400" dirty="0">
                <a:solidFill>
                  <a:schemeClr val="tx1">
                    <a:lumMod val="95000"/>
                    <a:lumOff val="5000"/>
                  </a:schemeClr>
                </a:solidFill>
                <a:latin typeface="Arial" panose="020B0604020202020204" pitchFamily="34" charset="0"/>
                <a:cs typeface="Arial" panose="020B0604020202020204" pitchFamily="34" charset="0"/>
              </a:rPr>
              <a:t>إدارة المبيعات يشمل على أنشطة ووظائف إدارية مثل :</a:t>
            </a:r>
          </a:p>
          <a:p>
            <a:pPr marL="0"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      - التخطيط للمبيعات </a:t>
            </a:r>
          </a:p>
          <a:p>
            <a:pPr marL="0"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      -وتنظيم عمليه البيع والرقابة على المبيعات </a:t>
            </a:r>
          </a:p>
          <a:p>
            <a:pPr marL="0"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      - وتقييم مستوى أداه عمليات البيع </a:t>
            </a:r>
          </a:p>
          <a:p>
            <a:pPr algn="r" rtl="1"/>
            <a:r>
              <a:rPr lang="ar-SA" sz="2400" dirty="0">
                <a:solidFill>
                  <a:schemeClr val="tx1">
                    <a:lumMod val="95000"/>
                    <a:lumOff val="5000"/>
                  </a:schemeClr>
                </a:solidFill>
                <a:latin typeface="Arial" panose="020B0604020202020204" pitchFamily="34" charset="0"/>
                <a:cs typeface="Arial" panose="020B0604020202020204" pitchFamily="34" charset="0"/>
              </a:rPr>
              <a:t> تهتم إدارة المبيعات بعمليه إيجاد الموارد البشرية المتمثلة في رجال البيع ، كما تشارك مدير المبيعات في التخطيط للمبيعات ، و اما الجانب الاخر من نشاط إدارة المبيعات فيتمثل في وظيفه البيع .</a:t>
            </a:r>
          </a:p>
          <a:p>
            <a:pPr algn="r" rtl="1"/>
            <a:endParaRPr lang="en-GB"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17</a:t>
            </a:fld>
            <a:endParaRPr lang="en-US"/>
          </a:p>
        </p:txBody>
      </p:sp>
    </p:spTree>
    <p:extLst>
      <p:ext uri="{BB962C8B-B14F-4D97-AF65-F5344CB8AC3E}">
        <p14:creationId xmlns:p14="http://schemas.microsoft.com/office/powerpoint/2010/main" val="58037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solidFill>
                  <a:schemeClr val="tx1">
                    <a:lumMod val="95000"/>
                    <a:lumOff val="5000"/>
                  </a:schemeClr>
                </a:solidFill>
                <a:latin typeface="Arial" panose="020B0604020202020204" pitchFamily="34" charset="0"/>
                <a:cs typeface="Arial" panose="020B0604020202020204" pitchFamily="34" charset="0"/>
              </a:rPr>
              <a:t>إدارة المبيعات والمزيج التسويقي</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18</a:t>
            </a:fld>
            <a:endParaRPr lang="en-US"/>
          </a:p>
        </p:txBody>
      </p:sp>
      <p:pic>
        <p:nvPicPr>
          <p:cNvPr id="8" name="Picture 7"/>
          <p:cNvPicPr>
            <a:picLocks noChangeAspect="1"/>
          </p:cNvPicPr>
          <p:nvPr/>
        </p:nvPicPr>
        <p:blipFill rotWithShape="1">
          <a:blip r:embed="rId2"/>
          <a:srcRect l="25490" t="41191" r="23637" b="13254"/>
          <a:stretch/>
        </p:blipFill>
        <p:spPr>
          <a:xfrm>
            <a:off x="695676" y="1787857"/>
            <a:ext cx="8830461" cy="4203510"/>
          </a:xfrm>
          <a:prstGeom prst="rect">
            <a:avLst/>
          </a:prstGeom>
        </p:spPr>
      </p:pic>
    </p:spTree>
    <p:extLst>
      <p:ext uri="{BB962C8B-B14F-4D97-AF65-F5344CB8AC3E}">
        <p14:creationId xmlns:p14="http://schemas.microsoft.com/office/powerpoint/2010/main" val="428932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solidFill>
                  <a:schemeClr val="accent2">
                    <a:lumMod val="75000"/>
                  </a:schemeClr>
                </a:solidFill>
                <a:latin typeface="Arial" panose="020B0604020202020204" pitchFamily="34" charset="0"/>
                <a:cs typeface="Arial" panose="020B0604020202020204" pitchFamily="34" charset="0"/>
              </a:rPr>
              <a:t>وظائف إدارة المبيعات </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19</a:t>
            </a:fld>
            <a:endParaRPr lang="en-US"/>
          </a:p>
        </p:txBody>
      </p:sp>
      <p:pic>
        <p:nvPicPr>
          <p:cNvPr id="6" name="Content Placeholder 5"/>
          <p:cNvPicPr>
            <a:picLocks noGrp="1" noChangeAspect="1"/>
          </p:cNvPicPr>
          <p:nvPr>
            <p:ph idx="1"/>
          </p:nvPr>
        </p:nvPicPr>
        <p:blipFill rotWithShape="1">
          <a:blip r:embed="rId2"/>
          <a:srcRect l="25595" t="32416" r="22168" b="12733"/>
          <a:stretch/>
        </p:blipFill>
        <p:spPr>
          <a:xfrm>
            <a:off x="278262" y="1306016"/>
            <a:ext cx="9441767" cy="5099548"/>
          </a:xfrm>
          <a:prstGeom prst="rect">
            <a:avLst/>
          </a:prstGeom>
        </p:spPr>
      </p:pic>
    </p:spTree>
    <p:extLst>
      <p:ext uri="{BB962C8B-B14F-4D97-AF65-F5344CB8AC3E}">
        <p14:creationId xmlns:p14="http://schemas.microsoft.com/office/powerpoint/2010/main" val="143337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1282" y="1501256"/>
            <a:ext cx="9142436" cy="2429300"/>
            <a:chOff x="781" y="1828803"/>
            <a:chExt cx="9142436" cy="2208776"/>
          </a:xfrm>
        </p:grpSpPr>
        <p:sp>
          <p:nvSpPr>
            <p:cNvPr id="5" name="Freeform 4"/>
            <p:cNvSpPr/>
            <p:nvPr/>
          </p:nvSpPr>
          <p:spPr>
            <a:xfrm>
              <a:off x="4572000" y="2611546"/>
              <a:ext cx="3788475" cy="328752"/>
            </a:xfrm>
            <a:custGeom>
              <a:avLst/>
              <a:gdLst/>
              <a:ahLst/>
              <a:cxnLst/>
              <a:rect l="0" t="0" r="0" b="0"/>
              <a:pathLst>
                <a:path>
                  <a:moveTo>
                    <a:pt x="0" y="0"/>
                  </a:moveTo>
                  <a:lnTo>
                    <a:pt x="0" y="164376"/>
                  </a:lnTo>
                  <a:lnTo>
                    <a:pt x="3788475" y="164376"/>
                  </a:lnTo>
                  <a:lnTo>
                    <a:pt x="3788475" y="3287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572000" y="2611546"/>
              <a:ext cx="1894237" cy="328752"/>
            </a:xfrm>
            <a:custGeom>
              <a:avLst/>
              <a:gdLst/>
              <a:ahLst/>
              <a:cxnLst/>
              <a:rect l="0" t="0" r="0" b="0"/>
              <a:pathLst>
                <a:path>
                  <a:moveTo>
                    <a:pt x="0" y="0"/>
                  </a:moveTo>
                  <a:lnTo>
                    <a:pt x="0" y="164376"/>
                  </a:lnTo>
                  <a:lnTo>
                    <a:pt x="1894237" y="164376"/>
                  </a:lnTo>
                  <a:lnTo>
                    <a:pt x="1894237" y="3287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4526280" y="2611546"/>
              <a:ext cx="91440" cy="328752"/>
            </a:xfrm>
            <a:custGeom>
              <a:avLst/>
              <a:gdLst/>
              <a:ahLst/>
              <a:cxnLst/>
              <a:rect l="0" t="0" r="0" b="0"/>
              <a:pathLst>
                <a:path>
                  <a:moveTo>
                    <a:pt x="45720" y="0"/>
                  </a:moveTo>
                  <a:lnTo>
                    <a:pt x="45720" y="3287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2677762" y="2611546"/>
              <a:ext cx="1894237" cy="328752"/>
            </a:xfrm>
            <a:custGeom>
              <a:avLst/>
              <a:gdLst/>
              <a:ahLst/>
              <a:cxnLst/>
              <a:rect l="0" t="0" r="0" b="0"/>
              <a:pathLst>
                <a:path>
                  <a:moveTo>
                    <a:pt x="1894237" y="0"/>
                  </a:moveTo>
                  <a:lnTo>
                    <a:pt x="1894237" y="164376"/>
                  </a:lnTo>
                  <a:lnTo>
                    <a:pt x="0" y="164376"/>
                  </a:lnTo>
                  <a:lnTo>
                    <a:pt x="0" y="3287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783524" y="2611546"/>
              <a:ext cx="3788475" cy="328752"/>
            </a:xfrm>
            <a:custGeom>
              <a:avLst/>
              <a:gdLst/>
              <a:ahLst/>
              <a:cxnLst/>
              <a:rect l="0" t="0" r="0" b="0"/>
              <a:pathLst>
                <a:path>
                  <a:moveTo>
                    <a:pt x="3788475" y="0"/>
                  </a:moveTo>
                  <a:lnTo>
                    <a:pt x="3788475" y="164376"/>
                  </a:lnTo>
                  <a:lnTo>
                    <a:pt x="0" y="164376"/>
                  </a:lnTo>
                  <a:lnTo>
                    <a:pt x="0" y="3287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047999" y="1828803"/>
              <a:ext cx="3048000" cy="782742"/>
            </a:xfrm>
            <a:custGeom>
              <a:avLst/>
              <a:gdLst>
                <a:gd name="connsiteX0" fmla="*/ 0 w 3048000"/>
                <a:gd name="connsiteY0" fmla="*/ 0 h 782742"/>
                <a:gd name="connsiteX1" fmla="*/ 3048000 w 3048000"/>
                <a:gd name="connsiteY1" fmla="*/ 0 h 782742"/>
                <a:gd name="connsiteX2" fmla="*/ 3048000 w 3048000"/>
                <a:gd name="connsiteY2" fmla="*/ 782742 h 782742"/>
                <a:gd name="connsiteX3" fmla="*/ 0 w 3048000"/>
                <a:gd name="connsiteY3" fmla="*/ 782742 h 782742"/>
                <a:gd name="connsiteX4" fmla="*/ 0 w 3048000"/>
                <a:gd name="connsiteY4" fmla="*/ 0 h 78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82742">
                  <a:moveTo>
                    <a:pt x="0" y="0"/>
                  </a:moveTo>
                  <a:lnTo>
                    <a:pt x="3048000" y="0"/>
                  </a:lnTo>
                  <a:lnTo>
                    <a:pt x="3048000" y="782742"/>
                  </a:lnTo>
                  <a:lnTo>
                    <a:pt x="0" y="782742"/>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EG" kern="1200" dirty="0" smtClean="0">
                  <a:latin typeface="Arial" panose="020B0604020202020204" pitchFamily="34" charset="0"/>
                  <a:cs typeface="Arial" panose="020B0604020202020204" pitchFamily="34" charset="0"/>
                </a:rPr>
                <a:t>الفصل ال</a:t>
              </a:r>
              <a:r>
                <a:rPr lang="ar-AE" dirty="0" smtClean="0">
                  <a:latin typeface="Arial" panose="020B0604020202020204" pitchFamily="34" charset="0"/>
                  <a:cs typeface="Arial" panose="020B0604020202020204" pitchFamily="34" charset="0"/>
                </a:rPr>
                <a:t>أول</a:t>
              </a:r>
              <a:endParaRPr lang="en-US" kern="1200" dirty="0">
                <a:latin typeface="Arial" panose="020B0604020202020204" pitchFamily="34" charset="0"/>
                <a:cs typeface="Arial" panose="020B0604020202020204" pitchFamily="34" charset="0"/>
              </a:endParaRPr>
            </a:p>
          </p:txBody>
        </p:sp>
        <p:sp>
          <p:nvSpPr>
            <p:cNvPr id="11" name="Freeform 10"/>
            <p:cNvSpPr/>
            <p:nvPr/>
          </p:nvSpPr>
          <p:spPr>
            <a:xfrm>
              <a:off x="781" y="2940299"/>
              <a:ext cx="1565485" cy="1097280"/>
            </a:xfrm>
            <a:custGeom>
              <a:avLst/>
              <a:gdLst>
                <a:gd name="connsiteX0" fmla="*/ 0 w 1565485"/>
                <a:gd name="connsiteY0" fmla="*/ 0 h 1097280"/>
                <a:gd name="connsiteX1" fmla="*/ 1565485 w 1565485"/>
                <a:gd name="connsiteY1" fmla="*/ 0 h 1097280"/>
                <a:gd name="connsiteX2" fmla="*/ 1565485 w 1565485"/>
                <a:gd name="connsiteY2" fmla="*/ 1097280 h 1097280"/>
                <a:gd name="connsiteX3" fmla="*/ 0 w 1565485"/>
                <a:gd name="connsiteY3" fmla="*/ 1097280 h 1097280"/>
                <a:gd name="connsiteX4" fmla="*/ 0 w 156548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5" h="1097280">
                  <a:moveTo>
                    <a:pt x="0" y="0"/>
                  </a:moveTo>
                  <a:lnTo>
                    <a:pt x="1565485" y="0"/>
                  </a:lnTo>
                  <a:lnTo>
                    <a:pt x="1565485" y="1097280"/>
                  </a:lnTo>
                  <a:lnTo>
                    <a:pt x="0" y="1097280"/>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AE" kern="1200" dirty="0" smtClean="0">
                  <a:latin typeface="Arial" panose="020B0604020202020204" pitchFamily="34" charset="0"/>
                  <a:cs typeface="Arial" panose="020B0604020202020204" pitchFamily="34" charset="0"/>
                </a:rPr>
                <a:t>وظائف إدارة المبيعات</a:t>
              </a:r>
              <a:endParaRPr lang="en-US" kern="1200" dirty="0">
                <a:latin typeface="Arial" panose="020B0604020202020204" pitchFamily="34" charset="0"/>
                <a:cs typeface="Arial" panose="020B0604020202020204" pitchFamily="34" charset="0"/>
              </a:endParaRPr>
            </a:p>
          </p:txBody>
        </p:sp>
        <p:sp>
          <p:nvSpPr>
            <p:cNvPr id="12" name="Freeform 11"/>
            <p:cNvSpPr/>
            <p:nvPr/>
          </p:nvSpPr>
          <p:spPr>
            <a:xfrm>
              <a:off x="1895019" y="2940298"/>
              <a:ext cx="1565485" cy="1097280"/>
            </a:xfrm>
            <a:custGeom>
              <a:avLst/>
              <a:gdLst>
                <a:gd name="connsiteX0" fmla="*/ 0 w 1565485"/>
                <a:gd name="connsiteY0" fmla="*/ 0 h 1097280"/>
                <a:gd name="connsiteX1" fmla="*/ 1565485 w 1565485"/>
                <a:gd name="connsiteY1" fmla="*/ 0 h 1097280"/>
                <a:gd name="connsiteX2" fmla="*/ 1565485 w 1565485"/>
                <a:gd name="connsiteY2" fmla="*/ 1097280 h 1097280"/>
                <a:gd name="connsiteX3" fmla="*/ 0 w 1565485"/>
                <a:gd name="connsiteY3" fmla="*/ 1097280 h 1097280"/>
                <a:gd name="connsiteX4" fmla="*/ 0 w 156548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5" h="1097280">
                  <a:moveTo>
                    <a:pt x="0" y="0"/>
                  </a:moveTo>
                  <a:lnTo>
                    <a:pt x="1565485" y="0"/>
                  </a:lnTo>
                  <a:lnTo>
                    <a:pt x="1565485" y="1097280"/>
                  </a:lnTo>
                  <a:lnTo>
                    <a:pt x="0" y="1097280"/>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AE" kern="1200" dirty="0" smtClean="0">
                  <a:latin typeface="Arial" panose="020B0604020202020204" pitchFamily="34" charset="0"/>
                  <a:cs typeface="Arial" panose="020B0604020202020204" pitchFamily="34" charset="0"/>
                </a:rPr>
                <a:t>مفهوم إدارة المبيعات</a:t>
              </a:r>
              <a:endParaRPr lang="en-US" kern="1200" dirty="0">
                <a:latin typeface="Arial" panose="020B0604020202020204" pitchFamily="34" charset="0"/>
                <a:cs typeface="Arial" panose="020B0604020202020204" pitchFamily="34" charset="0"/>
              </a:endParaRPr>
            </a:p>
          </p:txBody>
        </p:sp>
        <p:sp>
          <p:nvSpPr>
            <p:cNvPr id="13" name="Freeform 12"/>
            <p:cNvSpPr/>
            <p:nvPr/>
          </p:nvSpPr>
          <p:spPr>
            <a:xfrm>
              <a:off x="3789257" y="2940298"/>
              <a:ext cx="1565485" cy="1097280"/>
            </a:xfrm>
            <a:custGeom>
              <a:avLst/>
              <a:gdLst>
                <a:gd name="connsiteX0" fmla="*/ 0 w 1565485"/>
                <a:gd name="connsiteY0" fmla="*/ 0 h 1097280"/>
                <a:gd name="connsiteX1" fmla="*/ 1565485 w 1565485"/>
                <a:gd name="connsiteY1" fmla="*/ 0 h 1097280"/>
                <a:gd name="connsiteX2" fmla="*/ 1565485 w 1565485"/>
                <a:gd name="connsiteY2" fmla="*/ 1097280 h 1097280"/>
                <a:gd name="connsiteX3" fmla="*/ 0 w 1565485"/>
                <a:gd name="connsiteY3" fmla="*/ 1097280 h 1097280"/>
                <a:gd name="connsiteX4" fmla="*/ 0 w 156548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5" h="1097280">
                  <a:moveTo>
                    <a:pt x="0" y="0"/>
                  </a:moveTo>
                  <a:lnTo>
                    <a:pt x="1565485" y="0"/>
                  </a:lnTo>
                  <a:lnTo>
                    <a:pt x="1565485" y="1097280"/>
                  </a:lnTo>
                  <a:lnTo>
                    <a:pt x="0" y="1097280"/>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AE" kern="1200" dirty="0" smtClean="0">
                  <a:latin typeface="Arial" panose="020B0604020202020204" pitchFamily="34" charset="0"/>
                  <a:cs typeface="Arial" panose="020B0604020202020204" pitchFamily="34" charset="0"/>
                </a:rPr>
                <a:t>أهداف نشاط التسويق</a:t>
              </a:r>
              <a:endParaRPr lang="en-US" kern="1200" dirty="0">
                <a:latin typeface="Arial" panose="020B0604020202020204" pitchFamily="34" charset="0"/>
                <a:cs typeface="Arial" panose="020B0604020202020204" pitchFamily="34" charset="0"/>
              </a:endParaRPr>
            </a:p>
          </p:txBody>
        </p:sp>
        <p:sp>
          <p:nvSpPr>
            <p:cNvPr id="14" name="Freeform 13"/>
            <p:cNvSpPr/>
            <p:nvPr/>
          </p:nvSpPr>
          <p:spPr>
            <a:xfrm>
              <a:off x="5683494" y="2940298"/>
              <a:ext cx="1565485" cy="1097280"/>
            </a:xfrm>
            <a:custGeom>
              <a:avLst/>
              <a:gdLst>
                <a:gd name="connsiteX0" fmla="*/ 0 w 1565485"/>
                <a:gd name="connsiteY0" fmla="*/ 0 h 1097280"/>
                <a:gd name="connsiteX1" fmla="*/ 1565485 w 1565485"/>
                <a:gd name="connsiteY1" fmla="*/ 0 h 1097280"/>
                <a:gd name="connsiteX2" fmla="*/ 1565485 w 1565485"/>
                <a:gd name="connsiteY2" fmla="*/ 1097280 h 1097280"/>
                <a:gd name="connsiteX3" fmla="*/ 0 w 1565485"/>
                <a:gd name="connsiteY3" fmla="*/ 1097280 h 1097280"/>
                <a:gd name="connsiteX4" fmla="*/ 0 w 156548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5" h="1097280">
                  <a:moveTo>
                    <a:pt x="0" y="0"/>
                  </a:moveTo>
                  <a:lnTo>
                    <a:pt x="1565485" y="0"/>
                  </a:lnTo>
                  <a:lnTo>
                    <a:pt x="1565485" y="1097280"/>
                  </a:lnTo>
                  <a:lnTo>
                    <a:pt x="0" y="1097280"/>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AE" kern="1200" dirty="0" smtClean="0">
                  <a:latin typeface="Arial" panose="020B0604020202020204" pitchFamily="34" charset="0"/>
                  <a:cs typeface="Arial" panose="020B0604020202020204" pitchFamily="34" charset="0"/>
                </a:rPr>
                <a:t>التطور التاريخي لنشاط التسويق</a:t>
              </a:r>
              <a:endParaRPr lang="en-US" kern="1200" dirty="0">
                <a:latin typeface="Arial" panose="020B0604020202020204" pitchFamily="34" charset="0"/>
                <a:cs typeface="Arial" panose="020B0604020202020204" pitchFamily="34" charset="0"/>
              </a:endParaRPr>
            </a:p>
          </p:txBody>
        </p:sp>
        <p:sp>
          <p:nvSpPr>
            <p:cNvPr id="15" name="Freeform 14"/>
            <p:cNvSpPr/>
            <p:nvPr/>
          </p:nvSpPr>
          <p:spPr>
            <a:xfrm>
              <a:off x="7577732" y="2940298"/>
              <a:ext cx="1565485" cy="1097280"/>
            </a:xfrm>
            <a:custGeom>
              <a:avLst/>
              <a:gdLst>
                <a:gd name="connsiteX0" fmla="*/ 0 w 1565485"/>
                <a:gd name="connsiteY0" fmla="*/ 0 h 1097280"/>
                <a:gd name="connsiteX1" fmla="*/ 1565485 w 1565485"/>
                <a:gd name="connsiteY1" fmla="*/ 0 h 1097280"/>
                <a:gd name="connsiteX2" fmla="*/ 1565485 w 1565485"/>
                <a:gd name="connsiteY2" fmla="*/ 1097280 h 1097280"/>
                <a:gd name="connsiteX3" fmla="*/ 0 w 1565485"/>
                <a:gd name="connsiteY3" fmla="*/ 1097280 h 1097280"/>
                <a:gd name="connsiteX4" fmla="*/ 0 w 156548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5" h="1097280">
                  <a:moveTo>
                    <a:pt x="0" y="0"/>
                  </a:moveTo>
                  <a:lnTo>
                    <a:pt x="1565485" y="0"/>
                  </a:lnTo>
                  <a:lnTo>
                    <a:pt x="1565485" y="1097280"/>
                  </a:lnTo>
                  <a:lnTo>
                    <a:pt x="0" y="1097280"/>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AE" kern="1200" dirty="0" smtClean="0">
                  <a:latin typeface="Arial" panose="020B0604020202020204" pitchFamily="34" charset="0"/>
                  <a:cs typeface="Arial" panose="020B0604020202020204" pitchFamily="34" charset="0"/>
                </a:rPr>
                <a:t>تعريف نشاط التسويق</a:t>
              </a:r>
              <a:endParaRPr lang="en-US" kern="1200" dirty="0">
                <a:latin typeface="Arial" panose="020B0604020202020204" pitchFamily="34" charset="0"/>
                <a:cs typeface="Arial" panose="020B0604020202020204" pitchFamily="34" charset="0"/>
              </a:endParaRPr>
            </a:p>
          </p:txBody>
        </p:sp>
      </p:grpSp>
      <p:cxnSp>
        <p:nvCxnSpPr>
          <p:cNvPr id="16" name="Straight Connector 15"/>
          <p:cNvCxnSpPr/>
          <p:nvPr/>
        </p:nvCxnSpPr>
        <p:spPr>
          <a:xfrm>
            <a:off x="6138658" y="2538484"/>
            <a:ext cx="0" cy="1937982"/>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5355915" y="4476466"/>
            <a:ext cx="1565485" cy="1206832"/>
          </a:xfrm>
          <a:custGeom>
            <a:avLst/>
            <a:gdLst>
              <a:gd name="connsiteX0" fmla="*/ 0 w 1565485"/>
              <a:gd name="connsiteY0" fmla="*/ 0 h 1097280"/>
              <a:gd name="connsiteX1" fmla="*/ 1565485 w 1565485"/>
              <a:gd name="connsiteY1" fmla="*/ 0 h 1097280"/>
              <a:gd name="connsiteX2" fmla="*/ 1565485 w 1565485"/>
              <a:gd name="connsiteY2" fmla="*/ 1097280 h 1097280"/>
              <a:gd name="connsiteX3" fmla="*/ 0 w 1565485"/>
              <a:gd name="connsiteY3" fmla="*/ 1097280 h 1097280"/>
              <a:gd name="connsiteX4" fmla="*/ 0 w 156548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5" h="1097280">
                <a:moveTo>
                  <a:pt x="0" y="0"/>
                </a:moveTo>
                <a:lnTo>
                  <a:pt x="1565485" y="0"/>
                </a:lnTo>
                <a:lnTo>
                  <a:pt x="1565485" y="1097280"/>
                </a:lnTo>
                <a:lnTo>
                  <a:pt x="0" y="1097280"/>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AE" kern="1200" dirty="0" smtClean="0">
                <a:latin typeface="Arial" panose="020B0604020202020204" pitchFamily="34" charset="0"/>
                <a:cs typeface="Arial" panose="020B0604020202020204" pitchFamily="34" charset="0"/>
              </a:rPr>
              <a:t>وظائف نشاط التسويق</a:t>
            </a:r>
            <a:endParaRPr lang="en-US" kern="1200" dirty="0">
              <a:latin typeface="Arial" panose="020B0604020202020204" pitchFamily="34" charset="0"/>
              <a:cs typeface="Arial" panose="020B0604020202020204" pitchFamily="34" charset="0"/>
            </a:endParaRPr>
          </a:p>
        </p:txBody>
      </p:sp>
      <p:cxnSp>
        <p:nvCxnSpPr>
          <p:cNvPr id="18" name="Straight Connector 17"/>
          <p:cNvCxnSpPr/>
          <p:nvPr/>
        </p:nvCxnSpPr>
        <p:spPr>
          <a:xfrm>
            <a:off x="4225381" y="2538484"/>
            <a:ext cx="0" cy="1937982"/>
          </a:xfrm>
          <a:prstGeom prst="line">
            <a:avLst/>
          </a:prstGeom>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442638" y="4476466"/>
            <a:ext cx="1565485" cy="1206832"/>
          </a:xfrm>
          <a:custGeom>
            <a:avLst/>
            <a:gdLst>
              <a:gd name="connsiteX0" fmla="*/ 0 w 1565485"/>
              <a:gd name="connsiteY0" fmla="*/ 0 h 1097280"/>
              <a:gd name="connsiteX1" fmla="*/ 1565485 w 1565485"/>
              <a:gd name="connsiteY1" fmla="*/ 0 h 1097280"/>
              <a:gd name="connsiteX2" fmla="*/ 1565485 w 1565485"/>
              <a:gd name="connsiteY2" fmla="*/ 1097280 h 1097280"/>
              <a:gd name="connsiteX3" fmla="*/ 0 w 1565485"/>
              <a:gd name="connsiteY3" fmla="*/ 1097280 h 1097280"/>
              <a:gd name="connsiteX4" fmla="*/ 0 w 1565485"/>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5" h="1097280">
                <a:moveTo>
                  <a:pt x="0" y="0"/>
                </a:moveTo>
                <a:lnTo>
                  <a:pt x="1565485" y="0"/>
                </a:lnTo>
                <a:lnTo>
                  <a:pt x="1565485" y="1097280"/>
                </a:lnTo>
                <a:lnTo>
                  <a:pt x="0" y="1097280"/>
                </a:lnTo>
                <a:lnTo>
                  <a:pt x="0" y="0"/>
                </a:lnTo>
                <a:close/>
              </a:path>
            </a:pathLst>
          </a:cu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81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ar-AE" kern="1200" dirty="0" smtClean="0">
                <a:latin typeface="Arial" panose="020B0604020202020204" pitchFamily="34" charset="0"/>
                <a:cs typeface="Arial" panose="020B0604020202020204" pitchFamily="34" charset="0"/>
              </a:rPr>
              <a:t>العلاقة بين التسويق و نشاط البيع</a:t>
            </a:r>
            <a:endParaRPr lang="en-US"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961504"/>
      </p:ext>
    </p:extLst>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solidFill>
                  <a:schemeClr val="accent2">
                    <a:lumMod val="75000"/>
                  </a:schemeClr>
                </a:solidFill>
                <a:latin typeface="Arial" panose="020B0604020202020204" pitchFamily="34" charset="0"/>
                <a:cs typeface="Arial" panose="020B0604020202020204" pitchFamily="34" charset="0"/>
              </a:rPr>
              <a:t>وظائف إدارة المبيعات </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20</a:t>
            </a:fld>
            <a:endParaRPr lang="en-US"/>
          </a:p>
        </p:txBody>
      </p:sp>
      <p:sp>
        <p:nvSpPr>
          <p:cNvPr id="7" name="عنصر نائب للمحتوى 2"/>
          <p:cNvSpPr>
            <a:spLocks noGrp="1"/>
          </p:cNvSpPr>
          <p:nvPr>
            <p:ph idx="1"/>
          </p:nvPr>
        </p:nvSpPr>
        <p:spPr>
          <a:xfrm>
            <a:off x="204717" y="1382666"/>
            <a:ext cx="10235820" cy="5140964"/>
          </a:xfrm>
        </p:spPr>
        <p:txBody>
          <a:bodyPr>
            <a:noAutofit/>
          </a:bodyPr>
          <a:lstStyle/>
          <a:p>
            <a:pPr algn="r" rtl="1"/>
            <a:r>
              <a:rPr lang="ar-SA" sz="2800" dirty="0">
                <a:solidFill>
                  <a:schemeClr val="tx1">
                    <a:lumMod val="95000"/>
                    <a:lumOff val="5000"/>
                  </a:schemeClr>
                </a:solidFill>
                <a:latin typeface="Arial" panose="020B0604020202020204" pitchFamily="34" charset="0"/>
                <a:cs typeface="Arial" panose="020B0604020202020204" pitchFamily="34" charset="0"/>
              </a:rPr>
              <a:t>أولا: الوظيفة الخاصة ب إدارة البيع </a:t>
            </a:r>
          </a:p>
          <a:p>
            <a:pPr marL="82296"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1- تخطيط نشاط البيع بحيث تشارك الإدارة في وضع الخطط المرتبطة ب المشاركة في وضع اهداف البيع والاستراتيجيات  المرتبطة ب أسعار السلع           </a:t>
            </a:r>
            <a:endParaRPr lang="ar-SA" sz="2400" dirty="0" smtClean="0">
              <a:solidFill>
                <a:schemeClr val="tx1">
                  <a:lumMod val="95000"/>
                  <a:lumOff val="5000"/>
                </a:schemeClr>
              </a:solidFill>
              <a:latin typeface="Arial" panose="020B0604020202020204" pitchFamily="34" charset="0"/>
              <a:cs typeface="Arial" panose="020B0604020202020204" pitchFamily="34" charset="0"/>
            </a:endParaRPr>
          </a:p>
          <a:p>
            <a:pPr marL="82296" indent="0" algn="r" rtl="1">
              <a:buNone/>
            </a:pPr>
            <a:r>
              <a:rPr lang="ar-SA" sz="2400" dirty="0" smtClean="0">
                <a:solidFill>
                  <a:schemeClr val="tx1">
                    <a:lumMod val="95000"/>
                    <a:lumOff val="5000"/>
                  </a:schemeClr>
                </a:solidFill>
                <a:latin typeface="Arial" panose="020B0604020202020204" pitchFamily="34" charset="0"/>
                <a:cs typeface="Arial" panose="020B0604020202020204" pitchFamily="34" charset="0"/>
              </a:rPr>
              <a:t>2- </a:t>
            </a:r>
            <a:r>
              <a:rPr lang="ar-SA" sz="2400" dirty="0">
                <a:solidFill>
                  <a:schemeClr val="tx1">
                    <a:lumMod val="95000"/>
                    <a:lumOff val="5000"/>
                  </a:schemeClr>
                </a:solidFill>
                <a:latin typeface="Arial" panose="020B0604020202020204" pitchFamily="34" charset="0"/>
                <a:cs typeface="Arial" panose="020B0604020202020204" pitchFamily="34" charset="0"/>
              </a:rPr>
              <a:t>تنظيم نشاط البيع المتمثل تنظيم جهود رجال البيع من حلال تطوير هيل التنظيمي المطلوب  </a:t>
            </a:r>
          </a:p>
          <a:p>
            <a:pPr marL="82296"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3- تنفيذ نشاط البيع من خلال تطبيق خطة البيع </a:t>
            </a:r>
          </a:p>
          <a:p>
            <a:pPr marL="82296"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4- توجيه رجال البيع والاشراف على جهودهم توجيها سليما واصلاحهم في حالة الانحراف او الوقوع او الاقتراب في الخطأ </a:t>
            </a:r>
          </a:p>
          <a:p>
            <a:pPr marL="82296"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5- تنسيق نشاط البيع من خلال العمل ع عدم وقوع في الازدواجية اثناء أداء عملية البيع </a:t>
            </a:r>
          </a:p>
          <a:p>
            <a:pPr marL="82296" indent="0" algn="r" rtl="1">
              <a:buNone/>
            </a:pPr>
            <a:r>
              <a:rPr lang="ar-SA" sz="2400" dirty="0">
                <a:solidFill>
                  <a:schemeClr val="tx1">
                    <a:lumMod val="95000"/>
                    <a:lumOff val="5000"/>
                  </a:schemeClr>
                </a:solidFill>
                <a:latin typeface="Arial" panose="020B0604020202020204" pitchFamily="34" charset="0"/>
                <a:cs typeface="Arial" panose="020B0604020202020204" pitchFamily="34" charset="0"/>
              </a:rPr>
              <a:t>6- الرقابة والتقييم ع نشاط البيع ويشمل العديد من الاعمال التي يتطلب القيام بها من قبل المسؤولين في إدارة المبيعات </a:t>
            </a:r>
          </a:p>
          <a:p>
            <a:pPr algn="r" rtl="1"/>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77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solidFill>
                  <a:schemeClr val="accent2">
                    <a:lumMod val="75000"/>
                  </a:schemeClr>
                </a:solidFill>
                <a:latin typeface="Arial" panose="020B0604020202020204" pitchFamily="34" charset="0"/>
                <a:cs typeface="Arial" panose="020B0604020202020204" pitchFamily="34" charset="0"/>
              </a:rPr>
              <a:t>وظائف إدارة المبيعات </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21</a:t>
            </a:fld>
            <a:endParaRPr lang="en-US"/>
          </a:p>
        </p:txBody>
      </p:sp>
      <p:sp>
        <p:nvSpPr>
          <p:cNvPr id="7" name="عنصر نائب للمحتوى 2"/>
          <p:cNvSpPr>
            <a:spLocks noGrp="1"/>
          </p:cNvSpPr>
          <p:nvPr>
            <p:ph idx="1"/>
          </p:nvPr>
        </p:nvSpPr>
        <p:spPr>
          <a:xfrm>
            <a:off x="204717" y="1382666"/>
            <a:ext cx="10235820" cy="5140964"/>
          </a:xfrm>
        </p:spPr>
        <p:txBody>
          <a:bodyPr>
            <a:noAutofit/>
          </a:bodyPr>
          <a:lstStyle/>
          <a:p>
            <a:pPr algn="r" rtl="1"/>
            <a:r>
              <a:rPr lang="ar-SA" sz="2800" dirty="0">
                <a:solidFill>
                  <a:schemeClr val="tx1">
                    <a:lumMod val="95000"/>
                    <a:lumOff val="5000"/>
                  </a:schemeClr>
                </a:solidFill>
                <a:latin typeface="Arial" panose="020B0604020202020204" pitchFamily="34" charset="0"/>
                <a:cs typeface="Arial" panose="020B0604020202020204" pitchFamily="34" charset="0"/>
              </a:rPr>
              <a:t>ثانيا : الوظيفة الخاصة ب إدارة قوى البيع </a:t>
            </a:r>
          </a:p>
          <a:p>
            <a:pPr algn="r" rtl="1"/>
            <a:r>
              <a:rPr lang="ar-SA" sz="2400" dirty="0">
                <a:solidFill>
                  <a:schemeClr val="tx1">
                    <a:lumMod val="95000"/>
                    <a:lumOff val="5000"/>
                  </a:schemeClr>
                </a:solidFill>
                <a:latin typeface="Arial" panose="020B0604020202020204" pitchFamily="34" charset="0"/>
                <a:cs typeface="Arial" panose="020B0604020202020204" pitchFamily="34" charset="0"/>
              </a:rPr>
              <a:t>1- توظيف واختيار رجال البيع </a:t>
            </a:r>
          </a:p>
          <a:p>
            <a:pPr algn="r" rtl="1"/>
            <a:r>
              <a:rPr lang="ar-SA" sz="2400" dirty="0">
                <a:solidFill>
                  <a:schemeClr val="tx1">
                    <a:lumMod val="95000"/>
                    <a:lumOff val="5000"/>
                  </a:schemeClr>
                </a:solidFill>
                <a:latin typeface="Arial" panose="020B0604020202020204" pitchFamily="34" charset="0"/>
                <a:cs typeface="Arial" panose="020B0604020202020204" pitchFamily="34" charset="0"/>
              </a:rPr>
              <a:t>2- تدريب رجال البيع </a:t>
            </a:r>
          </a:p>
          <a:p>
            <a:pPr algn="r" rtl="1"/>
            <a:r>
              <a:rPr lang="ar-SA" sz="2400" dirty="0">
                <a:solidFill>
                  <a:schemeClr val="tx1">
                    <a:lumMod val="95000"/>
                    <a:lumOff val="5000"/>
                  </a:schemeClr>
                </a:solidFill>
                <a:latin typeface="Arial" panose="020B0604020202020204" pitchFamily="34" charset="0"/>
                <a:cs typeface="Arial" panose="020B0604020202020204" pitchFamily="34" charset="0"/>
              </a:rPr>
              <a:t>3- وضع الحوافز المادية والمعنوية </a:t>
            </a:r>
          </a:p>
          <a:p>
            <a:pPr algn="r" rtl="1"/>
            <a:r>
              <a:rPr lang="ar-SA" sz="2400" dirty="0">
                <a:solidFill>
                  <a:schemeClr val="tx1">
                    <a:lumMod val="95000"/>
                    <a:lumOff val="5000"/>
                  </a:schemeClr>
                </a:solidFill>
                <a:latin typeface="Arial" panose="020B0604020202020204" pitchFamily="34" charset="0"/>
                <a:cs typeface="Arial" panose="020B0604020202020204" pitchFamily="34" charset="0"/>
              </a:rPr>
              <a:t>4- تقييم جهود رجال البيع </a:t>
            </a:r>
          </a:p>
          <a:p>
            <a:pPr algn="r" rtl="1"/>
            <a:endParaRPr lang="en-US" sz="24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10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4" y="609600"/>
            <a:ext cx="8596668" cy="946245"/>
          </a:xfrm>
        </p:spPr>
        <p:txBody>
          <a:bodyPr/>
          <a:lstStyle/>
          <a:p>
            <a:pPr algn="r" rtl="1"/>
            <a:r>
              <a:rPr lang="ar-AE" dirty="0" smtClean="0">
                <a:latin typeface="Arial" panose="020B0604020202020204" pitchFamily="34" charset="0"/>
                <a:cs typeface="Arial" panose="020B0604020202020204" pitchFamily="34" charset="0"/>
              </a:rPr>
              <a:t>تعريف نشاط التسويق</a:t>
            </a:r>
            <a:endParaRPr lang="en-GB" dirty="0">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677334" y="1682916"/>
            <a:ext cx="8596668" cy="4622349"/>
          </a:xfrm>
        </p:spPr>
        <p:txBody>
          <a:bodyPr>
            <a:normAutofit/>
          </a:bodyPr>
          <a:lstStyle/>
          <a:p>
            <a:pPr algn="r" rtl="1"/>
            <a:r>
              <a:rPr lang="ar-AE" sz="2000" dirty="0">
                <a:latin typeface="Arial" panose="020B0604020202020204" pitchFamily="34" charset="0"/>
                <a:cs typeface="Arial" panose="020B0604020202020204" pitchFamily="34" charset="0"/>
              </a:rPr>
              <a:t>أصبح هناك كثير من اللبس أو عدم الفهم الحقيقي للمقصود من نشاط التسويق , إذ يرى البعض إن التسويق هو: الإعلان والترويج ويرى البعض الأخر انه: البيع ويرى آخرون إن التسويق هو جعل الآخرين يشترون ما ليس هم بحاجه إليه من السلع والخدمات.</a:t>
            </a:r>
          </a:p>
          <a:p>
            <a:pPr marL="571500" indent="-571500" algn="r" rtl="1">
              <a:buFont typeface="Arial" panose="020B0604020202020204" pitchFamily="34" charset="0"/>
              <a:buChar char="•"/>
            </a:pPr>
            <a:r>
              <a:rPr lang="ar-SA" sz="2100" dirty="0">
                <a:latin typeface="Arial" panose="020B0604020202020204" pitchFamily="34" charset="0"/>
                <a:cs typeface="Arial" panose="020B0604020202020204" pitchFamily="34" charset="0"/>
              </a:rPr>
              <a:t>تعريف الجمعية الأمريكية للتسويق:</a:t>
            </a:r>
          </a:p>
          <a:p>
            <a:pPr marL="571500" indent="-571500" algn="r" rtl="1">
              <a:buFont typeface="Arial" panose="020B0604020202020204" pitchFamily="34" charset="0"/>
              <a:buChar char="•"/>
            </a:pPr>
            <a:r>
              <a:rPr lang="ar-SA" sz="2100" dirty="0">
                <a:latin typeface="Arial" panose="020B0604020202020204" pitchFamily="34" charset="0"/>
                <a:cs typeface="Arial" panose="020B0604020202020204" pitchFamily="34" charset="0"/>
              </a:rPr>
              <a:t>”النشاط الذي ينطوي على مجموعة من الإعمال لتخطيط وتنفيذ المفاهيم أو التصورات الخاصة بالأفكار والسلع والخدمات وتسعيرها وترويجها وتوزيعها لتحقيق عمليات تبادل قادرة على تحقيق قيمة لدى العملاء والشركاء والمجتمع ككل“</a:t>
            </a:r>
          </a:p>
          <a:p>
            <a:pPr marL="571500" indent="-571500" algn="r" rtl="1">
              <a:buFont typeface="Arial" panose="020B0604020202020204" pitchFamily="34" charset="0"/>
              <a:buChar char="•"/>
            </a:pPr>
            <a:endParaRPr lang="ar-SA" sz="2100" dirty="0">
              <a:latin typeface="Arial" panose="020B0604020202020204" pitchFamily="34" charset="0"/>
              <a:cs typeface="Arial" panose="020B0604020202020204" pitchFamily="34" charset="0"/>
            </a:endParaRPr>
          </a:p>
          <a:p>
            <a:pPr marL="571500" indent="-571500" algn="r" rtl="1">
              <a:buFont typeface="Arial" panose="020B0604020202020204" pitchFamily="34" charset="0"/>
              <a:buChar char="•"/>
            </a:pPr>
            <a:r>
              <a:rPr lang="ar-SA" sz="2100" dirty="0">
                <a:latin typeface="Arial" panose="020B0604020202020204" pitchFamily="34" charset="0"/>
                <a:cs typeface="Arial" panose="020B0604020202020204" pitchFamily="34" charset="0"/>
              </a:rPr>
              <a:t>تعريف كوتلر و ارمسترنج:</a:t>
            </a:r>
          </a:p>
          <a:p>
            <a:pPr marL="571500" indent="-571500" algn="r" rtl="1">
              <a:buFont typeface="Arial" panose="020B0604020202020204" pitchFamily="34" charset="0"/>
              <a:buChar char="•"/>
            </a:pPr>
            <a:r>
              <a:rPr lang="ar-SA" sz="2100" dirty="0">
                <a:latin typeface="Arial" panose="020B0604020202020204" pitchFamily="34" charset="0"/>
                <a:cs typeface="Arial" panose="020B0604020202020204" pitchFamily="34" charset="0"/>
              </a:rPr>
              <a:t>”العملية الاجتماعية والإدارية التي يستطيع الإفراد والجماعات من خلالها الحصول على ما يحتاجونه ويرغبون فيه من المنتجات من خلال إنتاجها وتبادلها وتقييمها فيما بينهم.“</a:t>
            </a:r>
          </a:p>
          <a:p>
            <a:pPr algn="r" rtl="1"/>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650221"/>
      </p:ext>
    </p:extLst>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تعريف نشاط التسويق</a:t>
            </a:r>
            <a:endParaRPr lang="en-US" dirty="0"/>
          </a:p>
        </p:txBody>
      </p:sp>
      <p:sp>
        <p:nvSpPr>
          <p:cNvPr id="3" name="Content Placeholder 2"/>
          <p:cNvSpPr>
            <a:spLocks noGrp="1"/>
          </p:cNvSpPr>
          <p:nvPr>
            <p:ph idx="1"/>
          </p:nvPr>
        </p:nvSpPr>
        <p:spPr/>
        <p:txBody>
          <a:bodyPr>
            <a:normAutofit/>
          </a:bodyPr>
          <a:lstStyle/>
          <a:p>
            <a:pPr marL="0" indent="0" algn="r" rtl="1">
              <a:buNone/>
            </a:pPr>
            <a:endParaRPr lang="ar-AE" sz="2400" dirty="0">
              <a:latin typeface="Arial" panose="020B0604020202020204" pitchFamily="34" charset="0"/>
              <a:cs typeface="Arial" panose="020B0604020202020204" pitchFamily="34" charset="0"/>
            </a:endParaRPr>
          </a:p>
          <a:p>
            <a:pPr algn="r" rtl="1"/>
            <a:r>
              <a:rPr lang="ar-AE" sz="2400" dirty="0">
                <a:latin typeface="Arial" panose="020B0604020202020204" pitchFamily="34" charset="0"/>
                <a:cs typeface="Arial" panose="020B0604020202020204" pitchFamily="34" charset="0"/>
              </a:rPr>
              <a:t>التسويق هو عبارة عن مجموعة من الأنشطة المتكاملة التي تسعى إلى توافر السلع و الخدمات بحيث تحقق الرغبات المستهلكين الزمانية و المكانية و الحيازية بأسعار ممناسبة و جودة عالية و بأسلوب ترويجي مؤثر و فعال.</a:t>
            </a:r>
          </a:p>
          <a:p>
            <a:pPr algn="r" rtl="1"/>
            <a:r>
              <a:rPr lang="ar-AE" sz="2400" dirty="0">
                <a:latin typeface="Arial" panose="020B0604020202020204" pitchFamily="34" charset="0"/>
                <a:cs typeface="Arial" panose="020B0604020202020204" pitchFamily="34" charset="0"/>
              </a:rPr>
              <a:t>التسويق لا يتوقف عند عملية البيع بل يتعدى ذلك إلى خلق أسواق</a:t>
            </a:r>
            <a:endParaRPr lang="ar-SA" sz="2400" dirty="0">
              <a:latin typeface="Arial" panose="020B0604020202020204" pitchFamily="34" charset="0"/>
              <a:cs typeface="Arial" panose="020B0604020202020204" pitchFamily="34" charset="0"/>
            </a:endParaRPr>
          </a:p>
          <a:p>
            <a:endParaRPr lang="en-US" sz="2400" dirty="0"/>
          </a:p>
        </p:txBody>
      </p:sp>
      <p:sp>
        <p:nvSpPr>
          <p:cNvPr id="4" name="Footer Placeholder 3"/>
          <p:cNvSpPr>
            <a:spLocks noGrp="1"/>
          </p:cNvSpPr>
          <p:nvPr>
            <p:ph type="ftr" sz="quarter" idx="11"/>
          </p:nvPr>
        </p:nvSpPr>
        <p:spPr/>
        <p:txBody>
          <a:bodyPr/>
          <a:lstStyle/>
          <a:p>
            <a:r>
              <a:rPr lang="en-GB" smtClean="0"/>
              <a:t>MKT 462</a:t>
            </a:r>
            <a:r>
              <a:rPr lang="ar-SA" smtClean="0"/>
              <a:t>إسم ورمز المقرر:</a:t>
            </a:r>
            <a:r>
              <a:rPr lang="ar-AE" smtClean="0"/>
              <a:t> التسويق الصناعي </a:t>
            </a:r>
            <a:endParaRPr lang="en-US" dirty="0"/>
          </a:p>
        </p:txBody>
      </p:sp>
      <p:sp>
        <p:nvSpPr>
          <p:cNvPr id="5" name="Slide Number Placeholder 4"/>
          <p:cNvSpPr>
            <a:spLocks noGrp="1"/>
          </p:cNvSpPr>
          <p:nvPr>
            <p:ph type="sldNum" sz="quarter" idx="12"/>
          </p:nvPr>
        </p:nvSpPr>
        <p:spPr/>
        <p:txBody>
          <a:bodyPr/>
          <a:lstStyle/>
          <a:p>
            <a:fld id="{96DAC59A-14F4-463C-8E69-4E75B362C4B0}" type="slidenum">
              <a:rPr lang="en-US" smtClean="0"/>
              <a:t>4</a:t>
            </a:fld>
            <a:endParaRPr lang="en-US"/>
          </a:p>
        </p:txBody>
      </p:sp>
    </p:spTree>
    <p:extLst>
      <p:ext uri="{BB962C8B-B14F-4D97-AF65-F5344CB8AC3E}">
        <p14:creationId xmlns:p14="http://schemas.microsoft.com/office/powerpoint/2010/main" val="185121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dirty="0" smtClean="0">
                <a:latin typeface="Arial" panose="020B0604020202020204" pitchFamily="34" charset="0"/>
                <a:cs typeface="Arial" panose="020B0604020202020204" pitchFamily="34" charset="0"/>
              </a:rPr>
              <a:t>التطور التاريخي لنشاط التسويق</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160589"/>
            <a:ext cx="8596668" cy="3257572"/>
          </a:xfrm>
        </p:spPr>
        <p:txBody>
          <a:bodyPr>
            <a:normAutofit/>
          </a:bodyPr>
          <a:lstStyle/>
          <a:p>
            <a:pPr algn="r" rtl="1"/>
            <a:r>
              <a:rPr lang="ar-AE" sz="2000" dirty="0" smtClean="0">
                <a:latin typeface="Arial" panose="020B0604020202020204" pitchFamily="34" charset="0"/>
                <a:cs typeface="Arial" panose="020B0604020202020204" pitchFamily="34" charset="0"/>
              </a:rPr>
              <a:t>مرحلة المفهوم الإنتاجي </a:t>
            </a:r>
            <a:r>
              <a:rPr lang="en-GB" sz="2000" dirty="0" smtClean="0">
                <a:latin typeface="Arial" panose="020B0604020202020204" pitchFamily="34" charset="0"/>
                <a:cs typeface="Arial" panose="020B0604020202020204" pitchFamily="34" charset="0"/>
              </a:rPr>
              <a:t>The Production Concept</a:t>
            </a:r>
          </a:p>
          <a:p>
            <a:pPr algn="r" rtl="1"/>
            <a:r>
              <a:rPr lang="ar-AE" sz="2000" dirty="0" smtClean="0">
                <a:latin typeface="Arial" panose="020B0604020202020204" pitchFamily="34" charset="0"/>
                <a:cs typeface="Arial" panose="020B0604020202020204" pitchFamily="34" charset="0"/>
              </a:rPr>
              <a:t>مرحلة المفهوم البيعي </a:t>
            </a:r>
            <a:r>
              <a:rPr lang="en-GB" sz="2000" dirty="0" smtClean="0">
                <a:latin typeface="Arial" panose="020B0604020202020204" pitchFamily="34" charset="0"/>
                <a:cs typeface="Arial" panose="020B0604020202020204" pitchFamily="34" charset="0"/>
              </a:rPr>
              <a:t>The Selling Concept</a:t>
            </a:r>
            <a:endParaRPr lang="en-GB" sz="2000" dirty="0">
              <a:latin typeface="Arial" panose="020B0604020202020204" pitchFamily="34" charset="0"/>
              <a:cs typeface="Arial" panose="020B0604020202020204" pitchFamily="34" charset="0"/>
            </a:endParaRPr>
          </a:p>
          <a:p>
            <a:pPr algn="r" rtl="1"/>
            <a:r>
              <a:rPr lang="en-GB" sz="2000" dirty="0" smtClean="0">
                <a:latin typeface="Arial" panose="020B0604020202020204" pitchFamily="34" charset="0"/>
                <a:cs typeface="Arial" panose="020B0604020202020204" pitchFamily="34" charset="0"/>
              </a:rPr>
              <a:t>t</a:t>
            </a:r>
            <a:r>
              <a:rPr lang="ar-AE" sz="2000" dirty="0" smtClean="0">
                <a:latin typeface="Arial" panose="020B0604020202020204" pitchFamily="34" charset="0"/>
                <a:cs typeface="Arial" panose="020B0604020202020204" pitchFamily="34" charset="0"/>
              </a:rPr>
              <a:t>مرحلة مفهوم التسويق الحديث </a:t>
            </a:r>
            <a:r>
              <a:rPr lang="en-GB" sz="2000" dirty="0" smtClean="0">
                <a:latin typeface="Arial" panose="020B0604020202020204" pitchFamily="34" charset="0"/>
                <a:cs typeface="Arial" panose="020B0604020202020204" pitchFamily="34" charset="0"/>
              </a:rPr>
              <a:t>The Marketing Concept</a:t>
            </a:r>
          </a:p>
          <a:p>
            <a:pPr algn="r" rtl="1"/>
            <a:r>
              <a:rPr lang="ar-AE" sz="2000" dirty="0" smtClean="0">
                <a:latin typeface="Arial" panose="020B0604020202020204" pitchFamily="34" charset="0"/>
                <a:cs typeface="Arial" panose="020B0604020202020204" pitchFamily="34" charset="0"/>
              </a:rPr>
              <a:t>مرحلة المفهوم الإجتماعي </a:t>
            </a:r>
            <a:r>
              <a:rPr lang="en-GB" sz="2000" dirty="0" smtClean="0">
                <a:latin typeface="Arial" panose="020B0604020202020204" pitchFamily="34" charset="0"/>
                <a:cs typeface="Arial" panose="020B0604020202020204" pitchFamily="34" charset="0"/>
              </a:rPr>
              <a:t>The Social Marketing Concept</a:t>
            </a:r>
          </a:p>
          <a:p>
            <a:pPr algn="r" rtl="1"/>
            <a:r>
              <a:rPr lang="ar-AE" sz="2000" dirty="0" smtClean="0">
                <a:latin typeface="Arial" panose="020B0604020202020204" pitchFamily="34" charset="0"/>
                <a:cs typeface="Arial" panose="020B0604020202020204" pitchFamily="34" charset="0"/>
              </a:rPr>
              <a:t>مرحلة التسويق الإلكتروني </a:t>
            </a:r>
            <a:r>
              <a:rPr lang="en-GB" sz="2000" dirty="0" smtClean="0">
                <a:latin typeface="Arial" panose="020B0604020202020204" pitchFamily="34" charset="0"/>
                <a:cs typeface="Arial" panose="020B0604020202020204" pitchFamily="34" charset="0"/>
              </a:rPr>
              <a:t>The E-marketing Concept</a:t>
            </a:r>
            <a:endParaRPr lang="en-GB"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5</a:t>
            </a:fld>
            <a:endParaRPr lang="en-US"/>
          </a:p>
        </p:txBody>
      </p:sp>
    </p:spTree>
    <p:extLst>
      <p:ext uri="{BB962C8B-B14F-4D97-AF65-F5344CB8AC3E}">
        <p14:creationId xmlns:p14="http://schemas.microsoft.com/office/powerpoint/2010/main" val="1463163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dirty="0" smtClean="0">
                <a:latin typeface="Arial" panose="020B0604020202020204" pitchFamily="34" charset="0"/>
                <a:cs typeface="Arial" panose="020B0604020202020204" pitchFamily="34" charset="0"/>
              </a:rPr>
              <a:t>التطور التاريخي لنشاط التسويق</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6DAC59A-14F4-463C-8E69-4E75B362C4B0}" type="slidenum">
              <a:rPr lang="en-US" smtClean="0"/>
              <a:t>6</a:t>
            </a:fld>
            <a:endParaRPr lang="en-US"/>
          </a:p>
        </p:txBody>
      </p:sp>
      <p:pic>
        <p:nvPicPr>
          <p:cNvPr id="6" name="Picture 5"/>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320119" y="1270000"/>
            <a:ext cx="5827594" cy="4927600"/>
          </a:xfrm>
          <a:prstGeom prst="rect">
            <a:avLst/>
          </a:prstGeom>
        </p:spPr>
      </p:pic>
    </p:spTree>
    <p:extLst>
      <p:ext uri="{BB962C8B-B14F-4D97-AF65-F5344CB8AC3E}">
        <p14:creationId xmlns:p14="http://schemas.microsoft.com/office/powerpoint/2010/main" val="1262939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DAC59A-14F4-463C-8E69-4E75B362C4B0}" type="slidenum">
              <a:rPr lang="en-US" smtClean="0"/>
              <a:t>7</a:t>
            </a:fld>
            <a:endParaRPr lang="en-US"/>
          </a:p>
        </p:txBody>
      </p:sp>
      <p:sp>
        <p:nvSpPr>
          <p:cNvPr id="6" name="Content Placeholder 5"/>
          <p:cNvSpPr>
            <a:spLocks noGrp="1"/>
          </p:cNvSpPr>
          <p:nvPr>
            <p:ph idx="1"/>
          </p:nvPr>
        </p:nvSpPr>
        <p:spPr>
          <a:xfrm>
            <a:off x="677334" y="1296537"/>
            <a:ext cx="8596668" cy="5034936"/>
          </a:xfrm>
        </p:spPr>
        <p:txBody>
          <a:bodyPr/>
          <a:lstStyle/>
          <a:p>
            <a:pPr marL="0" indent="0" algn="r" rtl="1" eaLnBrk="1" hangingPunct="1">
              <a:buFont typeface="Arial" panose="020B0604020202020204" pitchFamily="34" charset="0"/>
              <a:buNone/>
              <a:defRPr/>
            </a:pPr>
            <a:r>
              <a:rPr lang="ar-SA" sz="2400" dirty="0" smtClean="0">
                <a:latin typeface="Arial" pitchFamily="34" charset="0"/>
                <a:cs typeface="Arial" pitchFamily="34" charset="0"/>
              </a:rPr>
              <a:t>أولا مرحلة المفهوم الإنتاجى:</a:t>
            </a:r>
          </a:p>
          <a:p>
            <a:pPr marL="0" indent="0" algn="r" rtl="1" eaLnBrk="1" hangingPunct="1">
              <a:buFont typeface="Arial" panose="020B0604020202020204" pitchFamily="34" charset="0"/>
              <a:buNone/>
              <a:defRPr/>
            </a:pPr>
            <a:r>
              <a:rPr lang="ar-SA" sz="2400" dirty="0" smtClean="0">
                <a:latin typeface="Arial" pitchFamily="34" charset="0"/>
                <a:cs typeface="Arial" pitchFamily="34" charset="0"/>
              </a:rPr>
              <a:t>من أبرز خصائص هذة المرحلة:</a:t>
            </a:r>
          </a:p>
          <a:p>
            <a:pPr marL="1146175" lvl="4" indent="-457200" algn="r" rtl="1" eaLnBrk="1" hangingPunct="1">
              <a:buFont typeface="+mj-lt"/>
              <a:buAutoNum type="arabicPeriod"/>
              <a:defRPr/>
            </a:pPr>
            <a:r>
              <a:rPr lang="ar-SA" sz="2000" dirty="0" smtClean="0">
                <a:latin typeface="Arial" pitchFamily="34" charset="0"/>
                <a:cs typeface="Arial" pitchFamily="34" charset="0"/>
              </a:rPr>
              <a:t>التركيز على الإنتاج و الإنتاجية</a:t>
            </a:r>
          </a:p>
          <a:p>
            <a:pPr marL="1146175" lvl="4" indent="-457200" algn="r" rtl="1" eaLnBrk="1" hangingPunct="1">
              <a:buFont typeface="+mj-lt"/>
              <a:buAutoNum type="arabicPeriod"/>
              <a:defRPr/>
            </a:pPr>
            <a:r>
              <a:rPr lang="ar-SA" sz="2000" dirty="0" smtClean="0">
                <a:latin typeface="Arial" pitchFamily="34" charset="0"/>
                <a:cs typeface="Arial" pitchFamily="34" charset="0"/>
              </a:rPr>
              <a:t>التركيز على الأنشطة الصناعية و الجوانب الهندسية</a:t>
            </a:r>
          </a:p>
          <a:p>
            <a:pPr marL="1146175" lvl="4" indent="-457200" algn="r" rtl="1" eaLnBrk="1" hangingPunct="1">
              <a:buFont typeface="+mj-lt"/>
              <a:buAutoNum type="arabicPeriod"/>
              <a:defRPr/>
            </a:pPr>
            <a:r>
              <a:rPr lang="ar-SA" sz="2000" dirty="0" smtClean="0">
                <a:latin typeface="Arial" pitchFamily="34" charset="0"/>
                <a:cs typeface="Arial" pitchFamily="34" charset="0"/>
              </a:rPr>
              <a:t>إنتاج ما يمكن إنتاجة و بالتالى تحقيق أهداف المنظمة أولا على حساب المستهلك</a:t>
            </a:r>
          </a:p>
          <a:p>
            <a:pPr marL="1146175" lvl="4" indent="-457200" algn="r" rtl="1" eaLnBrk="1" hangingPunct="1">
              <a:buFont typeface="+mj-lt"/>
              <a:buAutoNum type="arabicPeriod"/>
              <a:defRPr/>
            </a:pPr>
            <a:r>
              <a:rPr lang="ar-SA" sz="2000" dirty="0">
                <a:latin typeface="Arial" pitchFamily="34" charset="0"/>
                <a:cs typeface="Arial" pitchFamily="34" charset="0"/>
              </a:rPr>
              <a:t>ا</a:t>
            </a:r>
            <a:r>
              <a:rPr lang="ar-SA" sz="2000" dirty="0" smtClean="0">
                <a:latin typeface="Arial" pitchFamily="34" charset="0"/>
                <a:cs typeface="Arial" pitchFamily="34" charset="0"/>
              </a:rPr>
              <a:t>لطلب أكبر من العرض</a:t>
            </a:r>
          </a:p>
          <a:p>
            <a:pPr marL="1146175" lvl="4" indent="-457200" algn="r" rtl="1" eaLnBrk="1" hangingPunct="1">
              <a:buFont typeface="+mj-lt"/>
              <a:buAutoNum type="arabicPeriod"/>
              <a:defRPr/>
            </a:pPr>
            <a:r>
              <a:rPr lang="ar-SA" sz="2000" dirty="0" smtClean="0">
                <a:latin typeface="Arial" pitchFamily="34" charset="0"/>
                <a:cs typeface="Arial" pitchFamily="34" charset="0"/>
              </a:rPr>
              <a:t>حاولت المنظمات إنتاج </a:t>
            </a:r>
            <a:r>
              <a:rPr lang="ar-SA" sz="2000" dirty="0">
                <a:latin typeface="Arial" pitchFamily="34" charset="0"/>
                <a:cs typeface="Arial" pitchFamily="34" charset="0"/>
              </a:rPr>
              <a:t>أكبر قدر من المنتجات </a:t>
            </a:r>
            <a:r>
              <a:rPr lang="ar-SA" sz="2000" dirty="0" smtClean="0">
                <a:latin typeface="Arial" pitchFamily="34" charset="0"/>
                <a:cs typeface="Arial" pitchFamily="34" charset="0"/>
              </a:rPr>
              <a:t>لتخفيض تكاليف الإنتاج</a:t>
            </a:r>
            <a:endParaRPr lang="en-US" sz="2000" dirty="0" smtClean="0">
              <a:latin typeface="Arial" pitchFamily="34" charset="0"/>
              <a:cs typeface="Arial" pitchFamily="34" charset="0"/>
            </a:endParaRPr>
          </a:p>
          <a:p>
            <a:pPr marL="0" indent="0" algn="r" rtl="1" eaLnBrk="1" hangingPunct="1">
              <a:buFont typeface="Arial" panose="020B0604020202020204" pitchFamily="34" charset="0"/>
              <a:buNone/>
              <a:defRPr/>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40883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DAC59A-14F4-463C-8E69-4E75B362C4B0}" type="slidenum">
              <a:rPr lang="en-US" smtClean="0"/>
              <a:t>8</a:t>
            </a:fld>
            <a:endParaRPr lang="en-US"/>
          </a:p>
        </p:txBody>
      </p:sp>
      <p:sp>
        <p:nvSpPr>
          <p:cNvPr id="6" name="Content Placeholder 5"/>
          <p:cNvSpPr>
            <a:spLocks noGrp="1"/>
          </p:cNvSpPr>
          <p:nvPr>
            <p:ph idx="1"/>
          </p:nvPr>
        </p:nvSpPr>
        <p:spPr>
          <a:xfrm>
            <a:off x="695676" y="1123359"/>
            <a:ext cx="8596668" cy="4170884"/>
          </a:xfrm>
        </p:spPr>
        <p:txBody>
          <a:bodyPr>
            <a:normAutofit/>
          </a:bodyPr>
          <a:lstStyle/>
          <a:p>
            <a:pPr marL="0" indent="0" algn="r" rtl="1" eaLnBrk="1" hangingPunct="1">
              <a:buFont typeface="Arial" panose="020B0604020202020204" pitchFamily="34" charset="0"/>
              <a:buNone/>
              <a:defRPr/>
            </a:pPr>
            <a:r>
              <a:rPr lang="ar-SA" sz="2800" dirty="0" smtClean="0">
                <a:latin typeface="Arial" pitchFamily="34" charset="0"/>
                <a:cs typeface="Arial" pitchFamily="34" charset="0"/>
              </a:rPr>
              <a:t>ث</a:t>
            </a:r>
            <a:r>
              <a:rPr lang="ar-AE" sz="2800" dirty="0" smtClean="0">
                <a:latin typeface="Arial" pitchFamily="34" charset="0"/>
                <a:cs typeface="Arial" pitchFamily="34" charset="0"/>
              </a:rPr>
              <a:t>انيا</a:t>
            </a:r>
            <a:r>
              <a:rPr lang="ar-SA" sz="2800" dirty="0" smtClean="0">
                <a:latin typeface="Arial" pitchFamily="34" charset="0"/>
                <a:cs typeface="Arial" pitchFamily="34" charset="0"/>
              </a:rPr>
              <a:t>: مرحلة المفهوم البيعى:</a:t>
            </a:r>
          </a:p>
          <a:p>
            <a:pPr marL="0" indent="0" algn="r" rtl="1" eaLnBrk="1" hangingPunct="1">
              <a:buFont typeface="Arial" panose="020B0604020202020204" pitchFamily="34" charset="0"/>
              <a:buNone/>
              <a:defRPr/>
            </a:pPr>
            <a:r>
              <a:rPr lang="ar-SA" sz="2800" dirty="0" smtClean="0">
                <a:latin typeface="Arial" pitchFamily="34" charset="0"/>
                <a:cs typeface="Arial" pitchFamily="34" charset="0"/>
              </a:rPr>
              <a:t>من أبرز خصائص هذة المرحلة:</a:t>
            </a:r>
          </a:p>
          <a:p>
            <a:pPr marL="1146175" lvl="4" indent="-457200" algn="r" rtl="1" eaLnBrk="1" hangingPunct="1">
              <a:buFont typeface="+mj-lt"/>
              <a:buAutoNum type="arabicPeriod"/>
              <a:defRPr/>
            </a:pPr>
            <a:r>
              <a:rPr lang="ar-SA" sz="2400" dirty="0" smtClean="0">
                <a:latin typeface="Arial" pitchFamily="34" charset="0"/>
                <a:cs typeface="Arial" pitchFamily="34" charset="0"/>
              </a:rPr>
              <a:t>التركيز عل الق</a:t>
            </a:r>
            <a:r>
              <a:rPr lang="ar-AE" sz="2400" dirty="0">
                <a:latin typeface="Arial" pitchFamily="34" charset="0"/>
                <a:cs typeface="Arial" pitchFamily="34" charset="0"/>
              </a:rPr>
              <a:t>و</a:t>
            </a:r>
            <a:r>
              <a:rPr lang="ar-SA" sz="2400" dirty="0" smtClean="0">
                <a:latin typeface="Arial" pitchFamily="34" charset="0"/>
                <a:cs typeface="Arial" pitchFamily="34" charset="0"/>
              </a:rPr>
              <a:t>ى البيعية لتصريف المنتجات و تحقيق أقصى حجم ممكن من المبيعات</a:t>
            </a:r>
          </a:p>
          <a:p>
            <a:pPr marL="1146175" lvl="4" indent="-457200" algn="r" rtl="1" eaLnBrk="1" hangingPunct="1">
              <a:buFont typeface="+mj-lt"/>
              <a:buAutoNum type="arabicPeriod"/>
              <a:defRPr/>
            </a:pPr>
            <a:r>
              <a:rPr lang="ar-SA" sz="2400" dirty="0" smtClean="0">
                <a:latin typeface="Arial" pitchFamily="34" charset="0"/>
                <a:cs typeface="Arial" pitchFamily="34" charset="0"/>
              </a:rPr>
              <a:t>التركيز على ضرورة تصريف الفائض من الإنتاج</a:t>
            </a:r>
          </a:p>
          <a:p>
            <a:pPr marL="1146175" lvl="4" indent="-457200" algn="r" rtl="1" eaLnBrk="1" hangingPunct="1">
              <a:buFont typeface="+mj-lt"/>
              <a:buAutoNum type="arabicPeriod"/>
              <a:defRPr/>
            </a:pPr>
            <a:r>
              <a:rPr lang="ar-SA" sz="2400" dirty="0" smtClean="0">
                <a:latin typeface="Arial" pitchFamily="34" charset="0"/>
                <a:cs typeface="Arial" pitchFamily="34" charset="0"/>
              </a:rPr>
              <a:t>القيام بالحملات الترويجية </a:t>
            </a:r>
          </a:p>
          <a:p>
            <a:pPr marL="1146175" lvl="4" indent="-457200" algn="r" rtl="1" eaLnBrk="1" hangingPunct="1">
              <a:buFont typeface="+mj-lt"/>
              <a:buAutoNum type="arabicPeriod"/>
              <a:defRPr/>
            </a:pPr>
            <a:r>
              <a:rPr lang="ar-SA" sz="2400" dirty="0" smtClean="0">
                <a:latin typeface="Arial" pitchFamily="34" charset="0"/>
                <a:cs typeface="Arial" pitchFamily="34" charset="0"/>
              </a:rPr>
              <a:t>ظهور سوق مشترين حيث الطلب أقل من العرض</a:t>
            </a:r>
          </a:p>
          <a:p>
            <a:pPr marL="1146175" lvl="4" indent="-457200" algn="r" rtl="1" eaLnBrk="1" hangingPunct="1">
              <a:buFont typeface="+mj-lt"/>
              <a:buAutoNum type="arabicPeriod"/>
              <a:defRPr/>
            </a:pPr>
            <a:r>
              <a:rPr lang="ar-SA" sz="2400" dirty="0" smtClean="0">
                <a:latin typeface="Arial" pitchFamily="34" charset="0"/>
                <a:cs typeface="Arial" pitchFamily="34" charset="0"/>
              </a:rPr>
              <a:t>بيع ما تم إنتاج</a:t>
            </a:r>
            <a:r>
              <a:rPr lang="ar-AE" sz="2400" dirty="0" smtClean="0">
                <a:latin typeface="Arial" pitchFamily="34" charset="0"/>
                <a:cs typeface="Arial" pitchFamily="34" charset="0"/>
              </a:rPr>
              <a:t>ه</a:t>
            </a:r>
            <a:endParaRPr lang="ar-SA" sz="2400" dirty="0" smtClean="0">
              <a:latin typeface="Arial" pitchFamily="34" charset="0"/>
              <a:cs typeface="Arial" pitchFamily="34" charset="0"/>
            </a:endParaRPr>
          </a:p>
        </p:txBody>
      </p:sp>
    </p:spTree>
    <p:extLst>
      <p:ext uri="{BB962C8B-B14F-4D97-AF65-F5344CB8AC3E}">
        <p14:creationId xmlns:p14="http://schemas.microsoft.com/office/powerpoint/2010/main" val="246804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DAC59A-14F4-463C-8E69-4E75B362C4B0}" type="slidenum">
              <a:rPr lang="en-US" smtClean="0"/>
              <a:t>9</a:t>
            </a:fld>
            <a:endParaRPr lang="en-US"/>
          </a:p>
        </p:txBody>
      </p:sp>
      <p:sp>
        <p:nvSpPr>
          <p:cNvPr id="6" name="Content Placeholder 5"/>
          <p:cNvSpPr>
            <a:spLocks noGrp="1"/>
          </p:cNvSpPr>
          <p:nvPr>
            <p:ph idx="1"/>
          </p:nvPr>
        </p:nvSpPr>
        <p:spPr>
          <a:xfrm>
            <a:off x="695325" y="1314450"/>
            <a:ext cx="8596313" cy="4854338"/>
          </a:xfrm>
        </p:spPr>
        <p:txBody>
          <a:bodyPr>
            <a:normAutofit fontScale="92500"/>
          </a:bodyPr>
          <a:lstStyle/>
          <a:p>
            <a:pPr marL="0" indent="0" algn="r" rtl="1" eaLnBrk="1" hangingPunct="1">
              <a:buFont typeface="Arial" panose="020B0604020202020204" pitchFamily="34" charset="0"/>
              <a:buNone/>
              <a:defRPr/>
            </a:pPr>
            <a:r>
              <a:rPr lang="ar-AE" sz="2800" dirty="0" smtClean="0">
                <a:latin typeface="Arial" pitchFamily="34" charset="0"/>
                <a:cs typeface="Arial" pitchFamily="34" charset="0"/>
              </a:rPr>
              <a:t>ثالثا</a:t>
            </a:r>
            <a:r>
              <a:rPr lang="ar-SA" sz="2800" dirty="0" smtClean="0">
                <a:latin typeface="Arial" pitchFamily="34" charset="0"/>
                <a:cs typeface="Arial" pitchFamily="34" charset="0"/>
              </a:rPr>
              <a:t>: مرحلة المفهوم التسويقى</a:t>
            </a:r>
            <a:r>
              <a:rPr lang="ar-AE" sz="2800" dirty="0" smtClean="0">
                <a:latin typeface="Arial" pitchFamily="34" charset="0"/>
                <a:cs typeface="Arial" pitchFamily="34" charset="0"/>
              </a:rPr>
              <a:t> الحديث</a:t>
            </a:r>
            <a:r>
              <a:rPr lang="ar-SA" sz="2800" dirty="0" smtClean="0">
                <a:latin typeface="Arial" pitchFamily="34" charset="0"/>
                <a:cs typeface="Arial" pitchFamily="34" charset="0"/>
              </a:rPr>
              <a:t>:</a:t>
            </a:r>
          </a:p>
          <a:p>
            <a:pPr marL="457200" indent="-457200" algn="r" rtl="1">
              <a:defRPr/>
            </a:pPr>
            <a:r>
              <a:rPr lang="ar-SA" sz="2800" dirty="0">
                <a:latin typeface="Arial" pitchFamily="34" charset="0"/>
                <a:cs typeface="Arial" pitchFamily="34" charset="0"/>
              </a:rPr>
              <a:t>بدأ في هذه المرحلة تحول المؤسسات والشركات من مفهوم البيع إلى مفهوم التسويق,وتبنى بعض رجال الإدارة والتسويق العديد من الاستراتيجيات منها:</a:t>
            </a:r>
          </a:p>
          <a:p>
            <a:pPr marL="457200" indent="-457200" algn="r" rtl="1">
              <a:defRPr/>
            </a:pPr>
            <a:r>
              <a:rPr lang="ar-SA" sz="2800" dirty="0">
                <a:latin typeface="Arial" pitchFamily="34" charset="0"/>
                <a:cs typeface="Arial" pitchFamily="34" charset="0"/>
              </a:rPr>
              <a:t>الاستمرار في جهود البيع مع دعم نشاط التسويق,وإتباع نظم توزيع أكثر اتساعا وكفاءه, وهذا يعني إن التسويق الحديث جعل كلا من المستهلك واحتياجاته قبل الإنتاج وليس بعده</a:t>
            </a:r>
            <a:r>
              <a:rPr lang="ar-SA" sz="2800" dirty="0" smtClean="0">
                <a:latin typeface="Arial" pitchFamily="34" charset="0"/>
                <a:cs typeface="Arial" pitchFamily="34" charset="0"/>
              </a:rPr>
              <a:t>.</a:t>
            </a:r>
          </a:p>
          <a:p>
            <a:pPr marL="457200" indent="-457200" algn="r" rtl="1" eaLnBrk="1" hangingPunct="1">
              <a:defRPr/>
            </a:pPr>
            <a:r>
              <a:rPr lang="ar-SA" sz="2800" dirty="0" smtClean="0">
                <a:latin typeface="Arial" pitchFamily="34" charset="0"/>
                <a:cs typeface="Arial" pitchFamily="34" charset="0"/>
              </a:rPr>
              <a:t>أحدث فكرة فى تاريخ علاقات التبادل</a:t>
            </a:r>
          </a:p>
          <a:p>
            <a:pPr marL="457200" indent="-457200" algn="r" rtl="1" eaLnBrk="1" hangingPunct="1">
              <a:defRPr/>
            </a:pPr>
            <a:r>
              <a:rPr lang="ar-SA" sz="2800" dirty="0" smtClean="0">
                <a:latin typeface="Arial" pitchFamily="34" charset="0"/>
                <a:cs typeface="Arial" pitchFamily="34" charset="0"/>
              </a:rPr>
              <a:t>هو توجه إداري</a:t>
            </a:r>
          </a:p>
          <a:p>
            <a:pPr marL="457200" indent="-457200" algn="r" rtl="1" eaLnBrk="1" hangingPunct="1">
              <a:defRPr/>
            </a:pPr>
            <a:r>
              <a:rPr lang="ar-SA" sz="2800" dirty="0">
                <a:latin typeface="Arial" pitchFamily="34" charset="0"/>
                <a:cs typeface="Arial" pitchFamily="34" charset="0"/>
              </a:rPr>
              <a:t>ت</a:t>
            </a:r>
            <a:r>
              <a:rPr lang="ar-SA" sz="2800" dirty="0" smtClean="0">
                <a:latin typeface="Arial" pitchFamily="34" charset="0"/>
                <a:cs typeface="Arial" pitchFamily="34" charset="0"/>
              </a:rPr>
              <a:t>حديد حاجات و رغبات الأسواق المستهدفة</a:t>
            </a:r>
          </a:p>
          <a:p>
            <a:pPr marL="457200" indent="-457200" algn="r" rtl="1" eaLnBrk="1" hangingPunct="1">
              <a:defRPr/>
            </a:pPr>
            <a:r>
              <a:rPr lang="ar-SA" sz="2800" dirty="0" smtClean="0">
                <a:latin typeface="Arial" pitchFamily="34" charset="0"/>
                <a:cs typeface="Arial" pitchFamily="34" charset="0"/>
              </a:rPr>
              <a:t>تهيئة المنظمة لتحقيق الإشباع المطلوب بأعلى كفائة و فاعلية</a:t>
            </a:r>
          </a:p>
          <a:p>
            <a:pPr marL="0" indent="0" algn="r" rtl="1" eaLnBrk="1" hangingPunct="1">
              <a:buFont typeface="Arial" panose="020B0604020202020204" pitchFamily="34" charset="0"/>
              <a:buNone/>
              <a:defRPr/>
            </a:pPr>
            <a:endParaRPr lang="ar-SA" sz="2800" dirty="0" smtClean="0">
              <a:latin typeface="Arial" pitchFamily="34" charset="0"/>
              <a:cs typeface="Arial" pitchFamily="34" charset="0"/>
            </a:endParaRPr>
          </a:p>
          <a:p>
            <a:pPr marL="0" indent="0" algn="r" rtl="1" eaLnBrk="1" hangingPunct="1">
              <a:buFont typeface="Arial" panose="020B0604020202020204" pitchFamily="34" charset="0"/>
              <a:buNone/>
              <a:defRPr/>
            </a:pPr>
            <a:endParaRPr lang="ar-SA" sz="2800" dirty="0" smtClean="0">
              <a:latin typeface="Arial" pitchFamily="34" charset="0"/>
              <a:cs typeface="Arial" pitchFamily="34" charset="0"/>
            </a:endParaRPr>
          </a:p>
        </p:txBody>
      </p:sp>
    </p:spTree>
    <p:extLst>
      <p:ext uri="{BB962C8B-B14F-4D97-AF65-F5344CB8AC3E}">
        <p14:creationId xmlns:p14="http://schemas.microsoft.com/office/powerpoint/2010/main" val="351608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Facet">
  <a:themeElements>
    <a:clrScheme name="Custom 5">
      <a:dk1>
        <a:sysClr val="windowText" lastClr="000000"/>
      </a:dk1>
      <a:lt1>
        <a:sysClr val="window" lastClr="FFFFFF"/>
      </a:lt1>
      <a:dk2>
        <a:srgbClr val="A9A7BB"/>
      </a:dk2>
      <a:lt2>
        <a:srgbClr val="CEDBE6"/>
      </a:lt2>
      <a:accent1>
        <a:srgbClr val="7FC1DB"/>
      </a:accent1>
      <a:accent2>
        <a:srgbClr val="58B6C0"/>
      </a:accent2>
      <a:accent3>
        <a:srgbClr val="75BDA7"/>
      </a:accent3>
      <a:accent4>
        <a:srgbClr val="7A8C8E"/>
      </a:accent4>
      <a:accent5>
        <a:srgbClr val="84ACB6"/>
      </a:accent5>
      <a:accent6>
        <a:srgbClr val="D4EAF3"/>
      </a:accent6>
      <a:hlink>
        <a:srgbClr val="A9DB66"/>
      </a:hlink>
      <a:folHlink>
        <a:srgbClr val="EFC68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250</TotalTime>
  <Words>1056</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Akhbar MT</vt:lpstr>
      <vt:lpstr>Andalus</vt:lpstr>
      <vt:lpstr>Arial</vt:lpstr>
      <vt:lpstr>Calibri</vt:lpstr>
      <vt:lpstr>Tahoma</vt:lpstr>
      <vt:lpstr>Trebuchet MS</vt:lpstr>
      <vt:lpstr>Wingdings 3</vt:lpstr>
      <vt:lpstr>Facet</vt:lpstr>
      <vt:lpstr>الفصل الأول</vt:lpstr>
      <vt:lpstr>PowerPoint Presentation</vt:lpstr>
      <vt:lpstr>تعريف نشاط التسويق</vt:lpstr>
      <vt:lpstr>تعريف نشاط التسويق</vt:lpstr>
      <vt:lpstr>التطور التاريخي لنشاط التسويق</vt:lpstr>
      <vt:lpstr>التطور التاريخي لنشاط التسويق</vt:lpstr>
      <vt:lpstr>PowerPoint Presentation</vt:lpstr>
      <vt:lpstr>PowerPoint Presentation</vt:lpstr>
      <vt:lpstr>PowerPoint Presentation</vt:lpstr>
      <vt:lpstr>PowerPoint Presentation</vt:lpstr>
      <vt:lpstr>PowerPoint Presentation</vt:lpstr>
      <vt:lpstr>PowerPoint Presentation</vt:lpstr>
      <vt:lpstr>وظائف نشاط التسويق</vt:lpstr>
      <vt:lpstr>أهداف نشاط التسويق</vt:lpstr>
      <vt:lpstr>العلاقة بين نشاط التسويق و نشاط البيع</vt:lpstr>
      <vt:lpstr>العلاقة بين نشاط التسويق و نشاط البيع</vt:lpstr>
      <vt:lpstr>مفهوم إدارة المبيعات </vt:lpstr>
      <vt:lpstr>إدارة المبيعات والمزيج التسويقي</vt:lpstr>
      <vt:lpstr>وظائف إدارة المبيعات </vt:lpstr>
      <vt:lpstr>وظائف إدارة المبيعات </vt:lpstr>
      <vt:lpstr>وظائف إدارة المبيعات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dc:creator>
  <cp:lastModifiedBy>Windows User</cp:lastModifiedBy>
  <cp:revision>39</cp:revision>
  <dcterms:created xsi:type="dcterms:W3CDTF">2015-08-24T17:56:12Z</dcterms:created>
  <dcterms:modified xsi:type="dcterms:W3CDTF">2018-03-01T10:05:14Z</dcterms:modified>
</cp:coreProperties>
</file>