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366" r:id="rId3"/>
    <p:sldId id="357" r:id="rId4"/>
    <p:sldId id="370" r:id="rId5"/>
    <p:sldId id="371" r:id="rId6"/>
    <p:sldId id="347" r:id="rId7"/>
    <p:sldId id="299" r:id="rId8"/>
    <p:sldId id="369" r:id="rId9"/>
    <p:sldId id="349" r:id="rId10"/>
    <p:sldId id="351" r:id="rId11"/>
    <p:sldId id="3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EEE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31" autoAdjust="0"/>
    <p:restoredTop sz="94660"/>
  </p:normalViewPr>
  <p:slideViewPr>
    <p:cSldViewPr snapToGrid="0">
      <p:cViewPr varScale="1">
        <p:scale>
          <a:sx n="74" d="100"/>
          <a:sy n="74" d="100"/>
        </p:scale>
        <p:origin x="64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l">
              <a:defRPr sz="1200"/>
            </a:lvl1pPr>
          </a:lstStyle>
          <a:p>
            <a:endParaRPr lang="en-US"/>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r">
              <a:defRPr sz="1200"/>
            </a:lvl1pPr>
          </a:lstStyle>
          <a:p>
            <a:fld id="{DF867A2C-93C7-458C-8EDB-94CB365715D2}" type="datetimeFigureOut">
              <a:rPr lang="en-US" smtClean="0"/>
              <a:t>8/26/2020</a:t>
            </a:fld>
            <a:endParaRPr lang="en-US"/>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en-US"/>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r">
              <a:defRPr sz="1200"/>
            </a:lvl1pPr>
          </a:lstStyle>
          <a:p>
            <a:fld id="{95E7EEB7-7186-499B-A38B-1AAFFAA2C1F2}" type="slidenum">
              <a:rPr lang="en-US" smtClean="0"/>
              <a:t>‹#›</a:t>
            </a:fld>
            <a:endParaRPr lang="en-US"/>
          </a:p>
        </p:txBody>
      </p:sp>
    </p:spTree>
    <p:extLst>
      <p:ext uri="{BB962C8B-B14F-4D97-AF65-F5344CB8AC3E}">
        <p14:creationId xmlns:p14="http://schemas.microsoft.com/office/powerpoint/2010/main" val="85255900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BH" dirty="0"/>
              <a:t>توظيف الرؤوس المرقمة </a:t>
            </a:r>
            <a:endParaRPr lang="en-US" dirty="0"/>
          </a:p>
        </p:txBody>
      </p:sp>
      <p:sp>
        <p:nvSpPr>
          <p:cNvPr id="4" name="Slide Number Placeholder 3"/>
          <p:cNvSpPr>
            <a:spLocks noGrp="1"/>
          </p:cNvSpPr>
          <p:nvPr>
            <p:ph type="sldNum" sz="quarter" idx="5"/>
          </p:nvPr>
        </p:nvSpPr>
        <p:spPr/>
        <p:txBody>
          <a:bodyPr/>
          <a:lstStyle/>
          <a:p>
            <a:fld id="{CE1265ED-1274-48D1-8F94-10DD890EDB08}" type="slidenum">
              <a:rPr lang="en-GB" smtClean="0"/>
              <a:t>7</a:t>
            </a:fld>
            <a:endParaRPr lang="en-GB"/>
          </a:p>
        </p:txBody>
      </p:sp>
    </p:spTree>
    <p:extLst>
      <p:ext uri="{BB962C8B-B14F-4D97-AF65-F5344CB8AC3E}">
        <p14:creationId xmlns:p14="http://schemas.microsoft.com/office/powerpoint/2010/main" val="4037209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BH" dirty="0"/>
              <a:t>توظيف الرؤوس المرقمة </a:t>
            </a:r>
            <a:endParaRPr lang="en-US" dirty="0"/>
          </a:p>
        </p:txBody>
      </p:sp>
      <p:sp>
        <p:nvSpPr>
          <p:cNvPr id="4" name="Slide Number Placeholder 3"/>
          <p:cNvSpPr>
            <a:spLocks noGrp="1"/>
          </p:cNvSpPr>
          <p:nvPr>
            <p:ph type="sldNum" sz="quarter" idx="5"/>
          </p:nvPr>
        </p:nvSpPr>
        <p:spPr/>
        <p:txBody>
          <a:bodyPr/>
          <a:lstStyle/>
          <a:p>
            <a:fld id="{CE1265ED-1274-48D1-8F94-10DD890EDB08}" type="slidenum">
              <a:rPr lang="en-GB" smtClean="0"/>
              <a:t>8</a:t>
            </a:fld>
            <a:endParaRPr lang="en-GB"/>
          </a:p>
        </p:txBody>
      </p:sp>
    </p:spTree>
    <p:extLst>
      <p:ext uri="{BB962C8B-B14F-4D97-AF65-F5344CB8AC3E}">
        <p14:creationId xmlns:p14="http://schemas.microsoft.com/office/powerpoint/2010/main" val="4037209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BH" dirty="0"/>
              <a:t>توظيف الرؤوس المرقمة </a:t>
            </a:r>
            <a:endParaRPr lang="en-US" dirty="0"/>
          </a:p>
        </p:txBody>
      </p:sp>
      <p:sp>
        <p:nvSpPr>
          <p:cNvPr id="4" name="Slide Number Placeholder 3"/>
          <p:cNvSpPr>
            <a:spLocks noGrp="1"/>
          </p:cNvSpPr>
          <p:nvPr>
            <p:ph type="sldNum" sz="quarter" idx="5"/>
          </p:nvPr>
        </p:nvSpPr>
        <p:spPr/>
        <p:txBody>
          <a:bodyPr/>
          <a:lstStyle/>
          <a:p>
            <a:fld id="{CE1265ED-1274-48D1-8F94-10DD890EDB08}" type="slidenum">
              <a:rPr lang="en-GB" smtClean="0"/>
              <a:t>9</a:t>
            </a:fld>
            <a:endParaRPr lang="en-GB"/>
          </a:p>
        </p:txBody>
      </p:sp>
    </p:spTree>
    <p:extLst>
      <p:ext uri="{BB962C8B-B14F-4D97-AF65-F5344CB8AC3E}">
        <p14:creationId xmlns:p14="http://schemas.microsoft.com/office/powerpoint/2010/main" val="4037209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BH" dirty="0"/>
              <a:t>توظيف الرؤوس المرقمة </a:t>
            </a:r>
            <a:endParaRPr lang="en-US" dirty="0"/>
          </a:p>
        </p:txBody>
      </p:sp>
      <p:sp>
        <p:nvSpPr>
          <p:cNvPr id="4" name="Slide Number Placeholder 3"/>
          <p:cNvSpPr>
            <a:spLocks noGrp="1"/>
          </p:cNvSpPr>
          <p:nvPr>
            <p:ph type="sldNum" sz="quarter" idx="5"/>
          </p:nvPr>
        </p:nvSpPr>
        <p:spPr/>
        <p:txBody>
          <a:bodyPr/>
          <a:lstStyle/>
          <a:p>
            <a:fld id="{CE1265ED-1274-48D1-8F94-10DD890EDB08}" type="slidenum">
              <a:rPr lang="en-GB" smtClean="0"/>
              <a:t>10</a:t>
            </a:fld>
            <a:endParaRPr lang="en-GB"/>
          </a:p>
        </p:txBody>
      </p:sp>
    </p:spTree>
    <p:extLst>
      <p:ext uri="{BB962C8B-B14F-4D97-AF65-F5344CB8AC3E}">
        <p14:creationId xmlns:p14="http://schemas.microsoft.com/office/powerpoint/2010/main" val="4037209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5BB54EE-DF0D-4FA1-B48F-C292469C25C4}" type="datetimeFigureOut">
              <a:rPr lang="en-US" smtClean="0"/>
              <a:t>8/26/2020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2521196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BB54EE-DF0D-4FA1-B48F-C292469C25C4}" type="datetimeFigureOut">
              <a:rPr lang="en-US" smtClean="0"/>
              <a:t>8/26/2020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3517833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BB54EE-DF0D-4FA1-B48F-C292469C25C4}" type="datetimeFigureOut">
              <a:rPr lang="en-US" smtClean="0"/>
              <a:t>8/26/2020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3858995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BB54EE-DF0D-4FA1-B48F-C292469C25C4}" type="datetimeFigureOut">
              <a:rPr lang="en-US" smtClean="0"/>
              <a:t>8/26/2020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1101985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BB54EE-DF0D-4FA1-B48F-C292469C25C4}" type="datetimeFigureOut">
              <a:rPr lang="en-US" smtClean="0"/>
              <a:t>8/26/2020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1644887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BB54EE-DF0D-4FA1-B48F-C292469C25C4}" type="datetimeFigureOut">
              <a:rPr lang="en-US" smtClean="0"/>
              <a:t>8/26/2020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3405739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BB54EE-DF0D-4FA1-B48F-C292469C25C4}" type="datetimeFigureOut">
              <a:rPr lang="en-US" smtClean="0"/>
              <a:t>8/26/2020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1602588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BB54EE-DF0D-4FA1-B48F-C292469C25C4}" type="datetimeFigureOut">
              <a:rPr lang="en-US" smtClean="0"/>
              <a:t>8/26/2020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227546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BB54EE-DF0D-4FA1-B48F-C292469C25C4}" type="datetimeFigureOut">
              <a:rPr lang="en-US" smtClean="0"/>
              <a:t>8/26/2020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2040465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5BB54EE-DF0D-4FA1-B48F-C292469C25C4}" type="datetimeFigureOut">
              <a:rPr lang="en-US" smtClean="0"/>
              <a:t>8/26/2020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479861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5BB54EE-DF0D-4FA1-B48F-C292469C25C4}" type="datetimeFigureOut">
              <a:rPr lang="en-US" smtClean="0"/>
              <a:t>8/26/2020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2370401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BB54EE-DF0D-4FA1-B48F-C292469C25C4}" type="datetimeFigureOut">
              <a:rPr lang="en-US" smtClean="0"/>
              <a:t>8/26/2020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F20112-F681-4D23-BAD6-386DBC2EFDE9}" type="slidenum">
              <a:rPr lang="en-US" smtClean="0"/>
              <a:t>‹#›</a:t>
            </a:fld>
            <a:endParaRPr lang="en-US"/>
          </a:p>
        </p:txBody>
      </p:sp>
    </p:spTree>
    <p:extLst>
      <p:ext uri="{BB962C8B-B14F-4D97-AF65-F5344CB8AC3E}">
        <p14:creationId xmlns:p14="http://schemas.microsoft.com/office/powerpoint/2010/main" val="11039109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46000">
              <a:schemeClr val="bg1"/>
            </a:gs>
            <a:gs pos="0">
              <a:schemeClr val="bg1">
                <a:lumMod val="95000"/>
              </a:schemeClr>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clrChange>
              <a:clrFrom>
                <a:srgbClr val="FDFDFD"/>
              </a:clrFrom>
              <a:clrTo>
                <a:srgbClr val="FDFDFD">
                  <a:alpha val="0"/>
                </a:srgbClr>
              </a:clrTo>
            </a:clrChange>
            <a:extLst>
              <a:ext uri="{28A0092B-C50C-407E-A947-70E740481C1C}">
                <a14:useLocalDpi xmlns:a14="http://schemas.microsoft.com/office/drawing/2010/main" val="0"/>
              </a:ext>
            </a:extLst>
          </a:blip>
          <a:srcRect l="6723" t="25076" r="6723" b="21638"/>
          <a:stretch/>
        </p:blipFill>
        <p:spPr>
          <a:xfrm>
            <a:off x="2514600" y="306445"/>
            <a:ext cx="7162800" cy="1182210"/>
          </a:xfrm>
          <a:prstGeom prst="rect">
            <a:avLst/>
          </a:prstGeom>
        </p:spPr>
      </p:pic>
      <p:sp>
        <p:nvSpPr>
          <p:cNvPr id="7" name="Subtitle 4">
            <a:extLst>
              <a:ext uri="{FF2B5EF4-FFF2-40B4-BE49-F238E27FC236}">
                <a16:creationId xmlns="" xmlns:a16="http://schemas.microsoft.com/office/drawing/2014/main" id="{48024BBA-7773-4B10-B6BC-A451E95D5C08}"/>
              </a:ext>
            </a:extLst>
          </p:cNvPr>
          <p:cNvSpPr>
            <a:spLocks noGrp="1"/>
          </p:cNvSpPr>
          <p:nvPr>
            <p:ph type="subTitle" idx="1"/>
          </p:nvPr>
        </p:nvSpPr>
        <p:spPr>
          <a:xfrm>
            <a:off x="2686665" y="5149336"/>
            <a:ext cx="6990735" cy="2080259"/>
          </a:xfrm>
        </p:spPr>
        <p:txBody>
          <a:bodyPr>
            <a:normAutofit/>
          </a:bodyPr>
          <a:lstStyle/>
          <a:p>
            <a:pPr algn="ctr" rtl="1"/>
            <a:r>
              <a:rPr lang="ar-BH" sz="3600" b="1" dirty="0">
                <a:latin typeface="Sakkal Majalla" panose="02000000000000000000" pitchFamily="2" charset="-78"/>
                <a:cs typeface="Sakkal Majalla" panose="02000000000000000000" pitchFamily="2" charset="-78"/>
              </a:rPr>
              <a:t>الص</a:t>
            </a:r>
            <a:r>
              <a:rPr lang="ar-SA" sz="3600" b="1" dirty="0">
                <a:latin typeface="Sakkal Majalla" panose="02000000000000000000" pitchFamily="2" charset="-78"/>
                <a:cs typeface="Sakkal Majalla" panose="02000000000000000000" pitchFamily="2" charset="-78"/>
              </a:rPr>
              <a:t>ّ</a:t>
            </a:r>
            <a:r>
              <a:rPr lang="ar-BH" sz="3600" b="1" dirty="0">
                <a:latin typeface="Sakkal Majalla" panose="02000000000000000000" pitchFamily="2" charset="-78"/>
                <a:cs typeface="Sakkal Majalla" panose="02000000000000000000" pitchFamily="2" charset="-78"/>
              </a:rPr>
              <a:t>ف</a:t>
            </a:r>
            <a:r>
              <a:rPr lang="ar-SA" sz="3600" b="1" dirty="0">
                <a:latin typeface="Sakkal Majalla" panose="02000000000000000000" pitchFamily="2" charset="-78"/>
                <a:cs typeface="Sakkal Majalla" panose="02000000000000000000" pitchFamily="2" charset="-78"/>
              </a:rPr>
              <a:t>ّ</a:t>
            </a:r>
            <a:r>
              <a:rPr lang="ar-BH" sz="3600" b="1" dirty="0">
                <a:latin typeface="Sakkal Majalla" panose="02000000000000000000" pitchFamily="2" charset="-78"/>
                <a:cs typeface="Sakkal Majalla" panose="02000000000000000000" pitchFamily="2" charset="-78"/>
              </a:rPr>
              <a:t> الرّابع الابتدائي</a:t>
            </a:r>
            <a:r>
              <a:rPr lang="ar-SA" sz="3600" b="1" dirty="0">
                <a:latin typeface="Sakkal Majalla" panose="02000000000000000000" pitchFamily="2" charset="-78"/>
                <a:cs typeface="Sakkal Majalla" panose="02000000000000000000" pitchFamily="2" charset="-78"/>
              </a:rPr>
              <a:t>ّ</a:t>
            </a:r>
            <a:endParaRPr lang="ar-BH" sz="3600" b="1" dirty="0">
              <a:latin typeface="Sakkal Majalla" panose="02000000000000000000" pitchFamily="2" charset="-78"/>
              <a:cs typeface="Sakkal Majalla" panose="02000000000000000000" pitchFamily="2" charset="-78"/>
            </a:endParaRPr>
          </a:p>
        </p:txBody>
      </p:sp>
      <p:sp>
        <p:nvSpPr>
          <p:cNvPr id="8" name="مربع نص 7">
            <a:extLst>
              <a:ext uri="{FF2B5EF4-FFF2-40B4-BE49-F238E27FC236}">
                <a16:creationId xmlns="" xmlns:a16="http://schemas.microsoft.com/office/drawing/2014/main" id="{5BA305D1-C304-46EB-B4B1-426C2825E1C4}"/>
              </a:ext>
            </a:extLst>
          </p:cNvPr>
          <p:cNvSpPr txBox="1"/>
          <p:nvPr/>
        </p:nvSpPr>
        <p:spPr>
          <a:xfrm>
            <a:off x="1022014" y="1911372"/>
            <a:ext cx="10358983" cy="4031873"/>
          </a:xfrm>
          <a:prstGeom prst="rect">
            <a:avLst/>
          </a:prstGeom>
          <a:noFill/>
        </p:spPr>
        <p:txBody>
          <a:bodyPr wrap="square" rtlCol="0">
            <a:spAutoFit/>
          </a:bodyPr>
          <a:lstStyle/>
          <a:p>
            <a:pPr algn="ctr"/>
            <a:r>
              <a:rPr lang="ar-BH" sz="3600" b="1" dirty="0">
                <a:solidFill>
                  <a:srgbClr val="7030A0"/>
                </a:solidFill>
                <a:latin typeface="Sakkal Majalla" panose="02000000000000000000" pitchFamily="2" charset="-78"/>
                <a:cs typeface="Sakkal Majalla" panose="02000000000000000000" pitchFamily="2" charset="-78"/>
              </a:rPr>
              <a:t>درس في ماد</a:t>
            </a:r>
            <a:r>
              <a:rPr lang="ar-SA" sz="3600" b="1" dirty="0">
                <a:solidFill>
                  <a:srgbClr val="7030A0"/>
                </a:solidFill>
                <a:latin typeface="Sakkal Majalla" panose="02000000000000000000" pitchFamily="2" charset="-78"/>
                <a:cs typeface="Sakkal Majalla" panose="02000000000000000000" pitchFamily="2" charset="-78"/>
              </a:rPr>
              <a:t>ّ</a:t>
            </a:r>
            <a:r>
              <a:rPr lang="ar-BH" sz="3600" b="1" dirty="0">
                <a:solidFill>
                  <a:srgbClr val="7030A0"/>
                </a:solidFill>
                <a:latin typeface="Sakkal Majalla" panose="02000000000000000000" pitchFamily="2" charset="-78"/>
                <a:cs typeface="Sakkal Majalla" panose="02000000000000000000" pitchFamily="2" charset="-78"/>
              </a:rPr>
              <a:t>ة الل</a:t>
            </a:r>
            <a:r>
              <a:rPr lang="ar-SA" sz="3600" b="1" dirty="0">
                <a:solidFill>
                  <a:srgbClr val="7030A0"/>
                </a:solidFill>
                <a:latin typeface="Sakkal Majalla" panose="02000000000000000000" pitchFamily="2" charset="-78"/>
                <a:cs typeface="Sakkal Majalla" panose="02000000000000000000" pitchFamily="2" charset="-78"/>
              </a:rPr>
              <a:t>ّ</a:t>
            </a:r>
            <a:r>
              <a:rPr lang="ar-BH" sz="3600" b="1" dirty="0">
                <a:solidFill>
                  <a:srgbClr val="7030A0"/>
                </a:solidFill>
                <a:latin typeface="Sakkal Majalla" panose="02000000000000000000" pitchFamily="2" charset="-78"/>
                <a:cs typeface="Sakkal Majalla" panose="02000000000000000000" pitchFamily="2" charset="-78"/>
              </a:rPr>
              <a:t>غة العربية</a:t>
            </a:r>
            <a:endParaRPr lang="en-US" sz="3600" b="1" dirty="0">
              <a:solidFill>
                <a:srgbClr val="7030A0"/>
              </a:solidFill>
              <a:latin typeface="Sakkal Majalla" panose="02000000000000000000" pitchFamily="2" charset="-78"/>
              <a:cs typeface="Sakkal Majalla" panose="02000000000000000000" pitchFamily="2" charset="-78"/>
            </a:endParaRPr>
          </a:p>
          <a:p>
            <a:pPr algn="ctr"/>
            <a:r>
              <a:rPr lang="ar-BH" sz="3600" b="1" dirty="0">
                <a:solidFill>
                  <a:srgbClr val="7030A0"/>
                </a:solidFill>
                <a:latin typeface="Sakkal Majalla" panose="02000000000000000000" pitchFamily="2" charset="-78"/>
                <a:cs typeface="Sakkal Majalla" panose="02000000000000000000" pitchFamily="2" charset="-78"/>
              </a:rPr>
              <a:t>القواعد النحويّة - الفصل الدراسي الأوّل </a:t>
            </a:r>
            <a:r>
              <a:rPr lang="en-US" sz="3600" b="1" dirty="0">
                <a:solidFill>
                  <a:srgbClr val="7030A0"/>
                </a:solidFill>
                <a:latin typeface="Sakkal Majalla" panose="02000000000000000000" pitchFamily="2" charset="-78"/>
                <a:cs typeface="Sakkal Majalla" panose="02000000000000000000" pitchFamily="2" charset="-78"/>
              </a:rPr>
              <a:t> </a:t>
            </a:r>
            <a:r>
              <a:rPr lang="ar-BH" sz="3600" b="1" dirty="0">
                <a:solidFill>
                  <a:srgbClr val="7030A0"/>
                </a:solidFill>
                <a:latin typeface="Sakkal Majalla" panose="02000000000000000000" pitchFamily="2" charset="-78"/>
                <a:cs typeface="Sakkal Majalla" panose="02000000000000000000" pitchFamily="2" charset="-78"/>
              </a:rPr>
              <a:t> </a:t>
            </a:r>
          </a:p>
          <a:p>
            <a:pPr algn="ctr"/>
            <a:endParaRPr lang="ar-BH" sz="4400" b="1" dirty="0">
              <a:solidFill>
                <a:srgbClr val="7030A0"/>
              </a:solidFill>
              <a:latin typeface="Sakkal Majalla" panose="02000000000000000000" pitchFamily="2" charset="-78"/>
              <a:cs typeface="Sakkal Majalla" panose="02000000000000000000" pitchFamily="2" charset="-78"/>
            </a:endParaRPr>
          </a:p>
          <a:p>
            <a:pPr algn="ctr"/>
            <a:r>
              <a:rPr lang="ar-BH" sz="6000" b="1" dirty="0">
                <a:solidFill>
                  <a:srgbClr val="FF0000"/>
                </a:solidFill>
                <a:latin typeface="Sakkal Majalla" panose="02000000000000000000" pitchFamily="2" charset="-78"/>
                <a:cs typeface="Sakkal Majalla" panose="02000000000000000000" pitchFamily="2" charset="-78"/>
              </a:rPr>
              <a:t>فِعْلُ الأمْر </a:t>
            </a:r>
          </a:p>
          <a:p>
            <a:pPr algn="ctr"/>
            <a:r>
              <a:rPr lang="ar-BH" sz="4000" dirty="0">
                <a:solidFill>
                  <a:srgbClr val="7030A0"/>
                </a:solidFill>
                <a:latin typeface="Traditional Arabic" panose="02020603050405020304" pitchFamily="18" charset="-78"/>
                <a:cs typeface="Traditional Arabic" panose="02020603050405020304" pitchFamily="18" charset="-78"/>
              </a:rPr>
              <a:t/>
            </a:r>
            <a:br>
              <a:rPr lang="ar-BH" sz="4000" dirty="0">
                <a:solidFill>
                  <a:srgbClr val="7030A0"/>
                </a:solidFill>
                <a:latin typeface="Traditional Arabic" panose="02020603050405020304" pitchFamily="18" charset="-78"/>
                <a:cs typeface="Traditional Arabic" panose="02020603050405020304" pitchFamily="18" charset="-78"/>
              </a:rPr>
            </a:br>
            <a:endParaRPr lang="en-US" sz="4000" b="1" dirty="0">
              <a:solidFill>
                <a:srgbClr val="7030A0"/>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255457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2920" y="1356483"/>
            <a:ext cx="11708995" cy="5057667"/>
          </a:xfrm>
        </p:spPr>
        <p:txBody>
          <a:bodyPr>
            <a:normAutofit/>
          </a:bodyPr>
          <a:lstStyle/>
          <a:p>
            <a:pPr marL="0" indent="0">
              <a:buNone/>
            </a:pPr>
            <a:r>
              <a:rPr lang="ar-BH" sz="3600" b="1" dirty="0">
                <a:solidFill>
                  <a:srgbClr val="FF0000"/>
                </a:solidFill>
                <a:latin typeface="Sakkal Majalla" panose="02000000000000000000" pitchFamily="2" charset="-78"/>
                <a:cs typeface="Sakkal Majalla" panose="02000000000000000000" pitchFamily="2" charset="-78"/>
              </a:rPr>
              <a:t>كلّفك المعلّم بكتابة لوحات إرشادية </a:t>
            </a:r>
            <a:r>
              <a:rPr lang="ar-BH" sz="3600" b="1">
                <a:solidFill>
                  <a:srgbClr val="FF0000"/>
                </a:solidFill>
                <a:latin typeface="Sakkal Majalla" panose="02000000000000000000" pitchFamily="2" charset="-78"/>
                <a:cs typeface="Sakkal Majalla" panose="02000000000000000000" pitchFamily="2" charset="-78"/>
              </a:rPr>
              <a:t>لساحة </a:t>
            </a:r>
            <a:r>
              <a:rPr lang="ar-BH" sz="3600" b="1" smtClean="0">
                <a:solidFill>
                  <a:srgbClr val="FF0000"/>
                </a:solidFill>
                <a:latin typeface="Sakkal Majalla" panose="02000000000000000000" pitchFamily="2" charset="-78"/>
                <a:cs typeface="Sakkal Majalla" panose="02000000000000000000" pitchFamily="2" charset="-78"/>
              </a:rPr>
              <a:t>المدرسة. </a:t>
            </a:r>
            <a:endParaRPr lang="ar-BH" sz="3600" b="1" dirty="0">
              <a:solidFill>
                <a:srgbClr val="FF0000"/>
              </a:solidFill>
              <a:latin typeface="Sakkal Majalla" panose="02000000000000000000" pitchFamily="2" charset="-78"/>
              <a:cs typeface="Sakkal Majalla" panose="02000000000000000000" pitchFamily="2" charset="-78"/>
            </a:endParaRPr>
          </a:p>
          <a:p>
            <a:pPr marL="0" indent="0">
              <a:buNone/>
            </a:pPr>
            <a:r>
              <a:rPr lang="ar-BH" sz="3600" b="1" dirty="0">
                <a:solidFill>
                  <a:srgbClr val="FF0000"/>
                </a:solidFill>
                <a:latin typeface="Sakkal Majalla" panose="02000000000000000000" pitchFamily="2" charset="-78"/>
                <a:cs typeface="Sakkal Majalla" panose="02000000000000000000" pitchFamily="2" charset="-78"/>
              </a:rPr>
              <a:t> - أكتبُ اللوحات الإرشاديّة مستخدمًا فعل الأمر. </a:t>
            </a:r>
            <a:endParaRPr lang="ar-BH" sz="3200" b="1" dirty="0">
              <a:latin typeface="Sakkal Majalla" panose="02000000000000000000" pitchFamily="2" charset="-78"/>
              <a:cs typeface="Sakkal Majalla" panose="02000000000000000000" pitchFamily="2" charset="-78"/>
            </a:endParaRPr>
          </a:p>
          <a:p>
            <a:pPr marL="0" indent="0">
              <a:lnSpc>
                <a:spcPct val="150000"/>
              </a:lnSpc>
              <a:buNone/>
            </a:pPr>
            <a:endParaRPr lang="ar-BH" b="1" dirty="0">
              <a:latin typeface="Traditional Arabic" panose="02020603050405020304" pitchFamily="18" charset="-78"/>
              <a:cs typeface="Traditional Arabic" panose="02020603050405020304" pitchFamily="18" charset="-78"/>
            </a:endParaRPr>
          </a:p>
        </p:txBody>
      </p:sp>
      <p:sp>
        <p:nvSpPr>
          <p:cNvPr id="7" name="عنوان 1">
            <a:extLst>
              <a:ext uri="{FF2B5EF4-FFF2-40B4-BE49-F238E27FC236}">
                <a16:creationId xmlns="" xmlns:a16="http://schemas.microsoft.com/office/drawing/2014/main" id="{B5CD38D9-DD2C-49A9-8266-F4A1A105A670}"/>
              </a:ext>
            </a:extLst>
          </p:cNvPr>
          <p:cNvSpPr txBox="1">
            <a:spLocks/>
          </p:cNvSpPr>
          <p:nvPr/>
        </p:nvSpPr>
        <p:spPr>
          <a:xfrm>
            <a:off x="9753600" y="0"/>
            <a:ext cx="2438400" cy="839578"/>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t">
            <a:normAutofit/>
          </a:bodyPr>
          <a:lstStyle>
            <a:defPPr>
              <a:defRPr lang="ar-BH"/>
            </a:defPPr>
            <a:lvl1pPr defTabSz="457200">
              <a:spcBef>
                <a:spcPct val="0"/>
              </a:spcBef>
              <a:buNone/>
              <a:defRPr sz="4400" b="1">
                <a:solidFill>
                  <a:schemeClr val="bg1"/>
                </a:solidFill>
                <a:latin typeface="Sakkal Majalla" panose="02000000000000000000" pitchFamily="2" charset="-78"/>
                <a:ea typeface="+mj-ea"/>
                <a:cs typeface="Sakkal Majalla" panose="02000000000000000000" pitchFamily="2" charset="-7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ctr"/>
            <a:r>
              <a:rPr lang="ar-BH" dirty="0"/>
              <a:t>نشاط ختاميّ</a:t>
            </a:r>
            <a:endParaRPr lang="en-US" dirty="0"/>
          </a:p>
        </p:txBody>
      </p:sp>
      <p:sp>
        <p:nvSpPr>
          <p:cNvPr id="9" name="TextBox 8"/>
          <p:cNvSpPr txBox="1"/>
          <p:nvPr/>
        </p:nvSpPr>
        <p:spPr>
          <a:xfrm>
            <a:off x="4639227" y="2800248"/>
            <a:ext cx="7022123" cy="584775"/>
          </a:xfrm>
          <a:prstGeom prst="rect">
            <a:avLst/>
          </a:prstGeom>
          <a:noFill/>
        </p:spPr>
        <p:txBody>
          <a:bodyPr wrap="square" rtlCol="0">
            <a:spAutoFit/>
          </a:bodyPr>
          <a:lstStyle/>
          <a:p>
            <a:pPr algn="r"/>
            <a:r>
              <a:rPr lang="ar-BH" sz="3200" b="1" dirty="0">
                <a:solidFill>
                  <a:srgbClr val="00B050"/>
                </a:solidFill>
                <a:latin typeface="Sakkal Majalla" panose="02000000000000000000" pitchFamily="2" charset="-78"/>
                <a:cs typeface="Sakkal Majalla" panose="02000000000000000000" pitchFamily="2" charset="-78"/>
              </a:rPr>
              <a:t>1- حافظْ على نظافة الساحة. </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12" name="TextBox 11"/>
          <p:cNvSpPr txBox="1"/>
          <p:nvPr/>
        </p:nvSpPr>
        <p:spPr>
          <a:xfrm>
            <a:off x="4639227" y="3340571"/>
            <a:ext cx="7022123" cy="584775"/>
          </a:xfrm>
          <a:prstGeom prst="rect">
            <a:avLst/>
          </a:prstGeom>
          <a:noFill/>
        </p:spPr>
        <p:txBody>
          <a:bodyPr wrap="square" rtlCol="0">
            <a:spAutoFit/>
          </a:bodyPr>
          <a:lstStyle/>
          <a:p>
            <a:pPr algn="r"/>
            <a:r>
              <a:rPr lang="ar-BH" sz="3200" b="1" dirty="0">
                <a:solidFill>
                  <a:srgbClr val="00B050"/>
                </a:solidFill>
                <a:latin typeface="Sakkal Majalla" panose="02000000000000000000" pitchFamily="2" charset="-78"/>
                <a:cs typeface="Sakkal Majalla" panose="02000000000000000000" pitchFamily="2" charset="-78"/>
              </a:rPr>
              <a:t>2- شاركْ زملاءك اللعب دون شجار. </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13" name="TextBox 12"/>
          <p:cNvSpPr txBox="1"/>
          <p:nvPr/>
        </p:nvSpPr>
        <p:spPr>
          <a:xfrm>
            <a:off x="3411940" y="3925346"/>
            <a:ext cx="8265329" cy="584775"/>
          </a:xfrm>
          <a:prstGeom prst="rect">
            <a:avLst/>
          </a:prstGeom>
          <a:noFill/>
        </p:spPr>
        <p:txBody>
          <a:bodyPr wrap="square" rtlCol="0">
            <a:spAutoFit/>
          </a:bodyPr>
          <a:lstStyle/>
          <a:p>
            <a:pPr algn="r"/>
            <a:r>
              <a:rPr lang="ar-BH" sz="3200" b="1" dirty="0">
                <a:solidFill>
                  <a:srgbClr val="00B050"/>
                </a:solidFill>
                <a:latin typeface="Sakkal Majalla" panose="02000000000000000000" pitchFamily="2" charset="-78"/>
                <a:cs typeface="Sakkal Majalla" panose="02000000000000000000" pitchFamily="2" charset="-78"/>
              </a:rPr>
              <a:t>3- اجلسْ في الأماكن المخصصة للأكل أثناء تناولك طعامك. </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11" name="مستطيل 4">
            <a:extLst>
              <a:ext uri="{FF2B5EF4-FFF2-40B4-BE49-F238E27FC236}">
                <a16:creationId xmlns="" xmlns:a16="http://schemas.microsoft.com/office/drawing/2014/main" id="{C9EF4655-F281-4FD4-B855-9421374489CE}"/>
              </a:ext>
            </a:extLst>
          </p:cNvPr>
          <p:cNvSpPr/>
          <p:nvPr/>
        </p:nvSpPr>
        <p:spPr>
          <a:xfrm>
            <a:off x="29817" y="120459"/>
            <a:ext cx="4184960" cy="51683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BH" sz="2400" b="1" dirty="0">
                <a:solidFill>
                  <a:schemeClr val="bg1"/>
                </a:solidFill>
                <a:latin typeface="Sakkal Majalla" panose="02000000000000000000" pitchFamily="2" charset="-78"/>
                <a:cs typeface="Sakkal Majalla" panose="02000000000000000000" pitchFamily="2" charset="-78"/>
              </a:rPr>
              <a:t>فِعْلُ الأمْر </a:t>
            </a:r>
            <a:r>
              <a:rPr lang="ar-SA" sz="2400" b="1" dirty="0">
                <a:latin typeface="Sakkal Majalla" panose="02000000000000000000" pitchFamily="2" charset="-78"/>
                <a:cs typeface="Sakkal Majalla" panose="02000000000000000000" pitchFamily="2" charset="-78"/>
              </a:rPr>
              <a:t>– </a:t>
            </a:r>
            <a:r>
              <a:rPr lang="ar-BH" sz="2400" b="1" dirty="0">
                <a:latin typeface="Sakkal Majalla" panose="02000000000000000000" pitchFamily="2" charset="-78"/>
                <a:cs typeface="Sakkal Majalla" panose="02000000000000000000" pitchFamily="2" charset="-78"/>
              </a:rPr>
              <a:t>اللّغة العربيَة – الصف الرابع</a:t>
            </a:r>
            <a:endParaRPr lang="ar-BH" sz="2400" b="1" dirty="0">
              <a:solidFill>
                <a:schemeClr val="bg1"/>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139785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
                                            <p:txEl>
                                              <p:pRg st="0" end="0"/>
                                            </p:txEl>
                                          </p:spTgt>
                                        </p:tgtEl>
                                        <p:attrNameLst>
                                          <p:attrName>style.visibility</p:attrName>
                                        </p:attrNameLst>
                                      </p:cBhvr>
                                      <p:to>
                                        <p:strVal val="visible"/>
                                      </p:to>
                                    </p:set>
                                    <p:anim calcmode="lin" valueType="num">
                                      <p:cBhvr additive="base">
                                        <p:cTn id="13"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
                                            <p:txEl>
                                              <p:pRg st="0" end="0"/>
                                            </p:txEl>
                                          </p:spTgt>
                                        </p:tgtEl>
                                        <p:attrNameLst>
                                          <p:attrName>style.visibility</p:attrName>
                                        </p:attrNameLst>
                                      </p:cBhvr>
                                      <p:to>
                                        <p:strVal val="visible"/>
                                      </p:to>
                                    </p:set>
                                    <p:anim calcmode="lin" valueType="num">
                                      <p:cBhvr additive="base">
                                        <p:cTn id="19"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a:extLst>
              <a:ext uri="{FF2B5EF4-FFF2-40B4-BE49-F238E27FC236}">
                <a16:creationId xmlns="" xmlns:a16="http://schemas.microsoft.com/office/drawing/2014/main" id="{97CC3879-3E1E-4F0D-B1DB-6923CE5968C9}"/>
              </a:ext>
            </a:extLst>
          </p:cNvPr>
          <p:cNvSpPr txBox="1">
            <a:spLocks/>
          </p:cNvSpPr>
          <p:nvPr/>
        </p:nvSpPr>
        <p:spPr>
          <a:xfrm>
            <a:off x="838200" y="2756508"/>
            <a:ext cx="10515600" cy="1344984"/>
          </a:xfrm>
          <a:prstGeom prst="rect">
            <a:avLst/>
          </a:prstGeom>
          <a:solidFill>
            <a:schemeClr val="bg1">
              <a:lumMod val="95000"/>
            </a:schemeClr>
          </a:solidFill>
        </p:spPr>
        <p:txBody>
          <a:bodyPr vert="horz" wrap="square" lIns="91440" tIns="45720" rIns="91440" bIns="45720" rtlCol="0">
            <a:spAutoFit/>
          </a:bodyPr>
          <a:lstStyle>
            <a:defPPr>
              <a:defRPr lang="en-US"/>
            </a:defPPr>
            <a:lvl1pPr marL="0" indent="0" algn="l" defTabSz="914400" rtl="0" eaLnBrk="1" latinLnBrk="0" hangingPunct="1">
              <a:lnSpc>
                <a:spcPct val="9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9pPr>
          </a:lstStyle>
          <a:p>
            <a:pPr algn="ctr"/>
            <a:r>
              <a:rPr lang="ar-BH" sz="8800" dirty="0">
                <a:solidFill>
                  <a:srgbClr val="FF0000"/>
                </a:solidFill>
                <a:latin typeface="Sakkal Majalla" panose="02000000000000000000" pitchFamily="2" charset="-78"/>
                <a:cs typeface="Sakkal Majalla" panose="02000000000000000000" pitchFamily="2" charset="-78"/>
              </a:rPr>
              <a:t>انتهى الدّرسُ</a:t>
            </a:r>
            <a:endParaRPr lang="en-US" sz="8800" dirty="0">
              <a:solidFill>
                <a:srgbClr val="FF0000"/>
              </a:solidFill>
              <a:latin typeface="Sakkal Majalla" panose="02000000000000000000" pitchFamily="2" charset="-78"/>
              <a:cs typeface="Sakkal Majalla" panose="02000000000000000000" pitchFamily="2" charset="-78"/>
            </a:endParaRPr>
          </a:p>
        </p:txBody>
      </p:sp>
      <p:sp>
        <p:nvSpPr>
          <p:cNvPr id="4" name="مستطيل 4">
            <a:extLst>
              <a:ext uri="{FF2B5EF4-FFF2-40B4-BE49-F238E27FC236}">
                <a16:creationId xmlns="" xmlns:a16="http://schemas.microsoft.com/office/drawing/2014/main" id="{3728CC7D-9515-4D5F-83A1-C52DDCEDF1F1}"/>
              </a:ext>
            </a:extLst>
          </p:cNvPr>
          <p:cNvSpPr/>
          <p:nvPr/>
        </p:nvSpPr>
        <p:spPr>
          <a:xfrm>
            <a:off x="29817" y="120459"/>
            <a:ext cx="4184960" cy="51683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BH" sz="2400" b="1" dirty="0">
                <a:solidFill>
                  <a:schemeClr val="bg1"/>
                </a:solidFill>
                <a:latin typeface="Sakkal Majalla" panose="02000000000000000000" pitchFamily="2" charset="-78"/>
                <a:cs typeface="Sakkal Majalla" panose="02000000000000000000" pitchFamily="2" charset="-78"/>
              </a:rPr>
              <a:t>فِعْلُ الأمْر </a:t>
            </a:r>
            <a:r>
              <a:rPr lang="ar-SA" sz="2400" b="1" dirty="0">
                <a:latin typeface="Sakkal Majalla" panose="02000000000000000000" pitchFamily="2" charset="-78"/>
                <a:cs typeface="Sakkal Majalla" panose="02000000000000000000" pitchFamily="2" charset="-78"/>
              </a:rPr>
              <a:t>– </a:t>
            </a:r>
            <a:r>
              <a:rPr lang="ar-BH" sz="2400" b="1" dirty="0">
                <a:latin typeface="Sakkal Majalla" panose="02000000000000000000" pitchFamily="2" charset="-78"/>
                <a:cs typeface="Sakkal Majalla" panose="02000000000000000000" pitchFamily="2" charset="-78"/>
              </a:rPr>
              <a:t>اللّغة العربيَة – الصف الرابع</a:t>
            </a:r>
            <a:endParaRPr lang="ar-BH" sz="2400" b="1" dirty="0">
              <a:solidFill>
                <a:schemeClr val="bg1"/>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04201130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barn(inVertical)">
                                      <p:cBhvr>
                                        <p:cTn id="7" dur="500"/>
                                        <p:tgtEl>
                                          <p:spTgt spid="5">
                                            <p:bg/>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arn(inVertical)">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مربع نص 3">
            <a:extLst>
              <a:ext uri="{FF2B5EF4-FFF2-40B4-BE49-F238E27FC236}">
                <a16:creationId xmlns="" xmlns:a16="http://schemas.microsoft.com/office/drawing/2014/main" id="{8D0DCBC6-A4F1-4D70-BF9A-AA69D53ABD50}"/>
              </a:ext>
            </a:extLst>
          </p:cNvPr>
          <p:cNvSpPr txBox="1"/>
          <p:nvPr/>
        </p:nvSpPr>
        <p:spPr>
          <a:xfrm>
            <a:off x="6360459" y="1077987"/>
            <a:ext cx="3863513" cy="923330"/>
          </a:xfrm>
          <a:prstGeom prst="rect">
            <a:avLst/>
          </a:prstGeom>
          <a:noFill/>
        </p:spPr>
        <p:txBody>
          <a:bodyPr wrap="square" rtlCol="0">
            <a:spAutoFit/>
          </a:bodyPr>
          <a:lstStyle/>
          <a:p>
            <a:pPr algn="r" rtl="1"/>
            <a:r>
              <a:rPr lang="ar-BH" sz="5400" b="1" dirty="0">
                <a:solidFill>
                  <a:srgbClr val="FF0000"/>
                </a:solidFill>
                <a:latin typeface="Sakkal Majalla" panose="02000000000000000000" pitchFamily="2" charset="-78"/>
                <a:cs typeface="Sakkal Majalla" panose="02000000000000000000" pitchFamily="2" charset="-78"/>
              </a:rPr>
              <a:t>أَهْدَافُ الدَّرْسِ:</a:t>
            </a:r>
            <a:endParaRPr lang="en-US" sz="5400" b="1" dirty="0">
              <a:solidFill>
                <a:srgbClr val="FF0000"/>
              </a:solidFill>
              <a:latin typeface="Sakkal Majalla" panose="02000000000000000000" pitchFamily="2" charset="-78"/>
              <a:cs typeface="Sakkal Majalla" panose="02000000000000000000" pitchFamily="2" charset="-78"/>
            </a:endParaRPr>
          </a:p>
        </p:txBody>
      </p:sp>
      <p:sp>
        <p:nvSpPr>
          <p:cNvPr id="10" name="مربع نص 3">
            <a:extLst>
              <a:ext uri="{FF2B5EF4-FFF2-40B4-BE49-F238E27FC236}">
                <a16:creationId xmlns="" xmlns:a16="http://schemas.microsoft.com/office/drawing/2014/main" id="{8D0DCBC6-A4F1-4D70-BF9A-AA69D53ABD50}"/>
              </a:ext>
            </a:extLst>
          </p:cNvPr>
          <p:cNvSpPr txBox="1"/>
          <p:nvPr/>
        </p:nvSpPr>
        <p:spPr>
          <a:xfrm>
            <a:off x="1741666" y="3768922"/>
            <a:ext cx="9343465" cy="646331"/>
          </a:xfrm>
          <a:prstGeom prst="rect">
            <a:avLst/>
          </a:prstGeom>
          <a:noFill/>
        </p:spPr>
        <p:txBody>
          <a:bodyPr wrap="square" rtlCol="0">
            <a:spAutoFit/>
          </a:bodyPr>
          <a:lstStyle/>
          <a:p>
            <a:pPr algn="r" rtl="1"/>
            <a:r>
              <a:rPr lang="ar-BH" sz="3600" b="1" dirty="0">
                <a:latin typeface="Sakkal Majalla" panose="02000000000000000000" pitchFamily="2" charset="-78"/>
                <a:cs typeface="Sakkal Majalla" panose="02000000000000000000" pitchFamily="2" charset="-78"/>
              </a:rPr>
              <a:t>2- استنتاج قاعدة الدرس من خلال الأمثلة المعروضة.</a:t>
            </a:r>
            <a:endParaRPr lang="en-US" sz="3600" b="1" dirty="0">
              <a:latin typeface="Sakkal Majalla" panose="02000000000000000000" pitchFamily="2" charset="-78"/>
              <a:cs typeface="Sakkal Majalla" panose="02000000000000000000" pitchFamily="2" charset="-78"/>
            </a:endParaRPr>
          </a:p>
        </p:txBody>
      </p:sp>
      <p:sp>
        <p:nvSpPr>
          <p:cNvPr id="11" name="مربع نص 3">
            <a:extLst>
              <a:ext uri="{FF2B5EF4-FFF2-40B4-BE49-F238E27FC236}">
                <a16:creationId xmlns="" xmlns:a16="http://schemas.microsoft.com/office/drawing/2014/main" id="{8D0DCBC6-A4F1-4D70-BF9A-AA69D53ABD50}"/>
              </a:ext>
            </a:extLst>
          </p:cNvPr>
          <p:cNvSpPr txBox="1"/>
          <p:nvPr/>
        </p:nvSpPr>
        <p:spPr>
          <a:xfrm>
            <a:off x="1143000" y="4942946"/>
            <a:ext cx="9942131" cy="646331"/>
          </a:xfrm>
          <a:prstGeom prst="rect">
            <a:avLst/>
          </a:prstGeom>
          <a:noFill/>
        </p:spPr>
        <p:txBody>
          <a:bodyPr wrap="square" rtlCol="0">
            <a:spAutoFit/>
          </a:bodyPr>
          <a:lstStyle/>
          <a:p>
            <a:pPr algn="r" rtl="1"/>
            <a:r>
              <a:rPr lang="ar-BH" sz="3600" b="1" dirty="0">
                <a:latin typeface="Sakkal Majalla" panose="02000000000000000000" pitchFamily="2" charset="-78"/>
                <a:cs typeface="Sakkal Majalla" panose="02000000000000000000" pitchFamily="2" charset="-78"/>
              </a:rPr>
              <a:t>3- توظيف قاعدة الدرس في الإنتاج الكتابي بشكلٍ سليمٍ.</a:t>
            </a:r>
            <a:endParaRPr lang="en-US" sz="3600" b="1" dirty="0">
              <a:latin typeface="Sakkal Majalla" panose="02000000000000000000" pitchFamily="2" charset="-78"/>
              <a:cs typeface="Sakkal Majalla" panose="02000000000000000000" pitchFamily="2" charset="-78"/>
            </a:endParaRPr>
          </a:p>
        </p:txBody>
      </p:sp>
      <p:sp>
        <p:nvSpPr>
          <p:cNvPr id="12" name="مربع نص 3">
            <a:extLst>
              <a:ext uri="{FF2B5EF4-FFF2-40B4-BE49-F238E27FC236}">
                <a16:creationId xmlns="" xmlns:a16="http://schemas.microsoft.com/office/drawing/2014/main" id="{8D0DCBC6-A4F1-4D70-BF9A-AA69D53ABD50}"/>
              </a:ext>
            </a:extLst>
          </p:cNvPr>
          <p:cNvSpPr txBox="1"/>
          <p:nvPr/>
        </p:nvSpPr>
        <p:spPr>
          <a:xfrm>
            <a:off x="1425389" y="2813067"/>
            <a:ext cx="9625852" cy="646331"/>
          </a:xfrm>
          <a:prstGeom prst="rect">
            <a:avLst/>
          </a:prstGeom>
          <a:noFill/>
        </p:spPr>
        <p:txBody>
          <a:bodyPr wrap="square" rtlCol="0">
            <a:spAutoFit/>
          </a:bodyPr>
          <a:lstStyle/>
          <a:p>
            <a:pPr algn="r" rtl="1"/>
            <a:r>
              <a:rPr lang="ar-BH" sz="3600" b="1" dirty="0">
                <a:latin typeface="Sakkal Majalla" panose="02000000000000000000" pitchFamily="2" charset="-78"/>
                <a:cs typeface="Sakkal Majalla" panose="02000000000000000000" pitchFamily="2" charset="-78"/>
              </a:rPr>
              <a:t>1- تمييز فعل الأمر تمييزًا دقيقًا.</a:t>
            </a:r>
            <a:endParaRPr lang="en-US" sz="3600" b="1" dirty="0">
              <a:latin typeface="Sakkal Majalla" panose="02000000000000000000" pitchFamily="2" charset="-78"/>
              <a:cs typeface="Sakkal Majalla" panose="02000000000000000000" pitchFamily="2" charset="-78"/>
            </a:endParaRPr>
          </a:p>
        </p:txBody>
      </p:sp>
      <p:pic>
        <p:nvPicPr>
          <p:cNvPr id="7" name="Picture 5">
            <a:extLst>
              <a:ext uri="{FF2B5EF4-FFF2-40B4-BE49-F238E27FC236}">
                <a16:creationId xmlns="" xmlns:a16="http://schemas.microsoft.com/office/drawing/2014/main" id="{EBF5E2E6-636B-448E-830D-7BA0FE669B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57561" y="160216"/>
            <a:ext cx="1646183" cy="1268068"/>
          </a:xfrm>
          <a:prstGeom prst="rect">
            <a:avLst/>
          </a:prstGeom>
        </p:spPr>
      </p:pic>
      <p:sp>
        <p:nvSpPr>
          <p:cNvPr id="13" name="مستطيل 4">
            <a:extLst>
              <a:ext uri="{FF2B5EF4-FFF2-40B4-BE49-F238E27FC236}">
                <a16:creationId xmlns="" xmlns:a16="http://schemas.microsoft.com/office/drawing/2014/main" id="{5FE15FAF-2DA6-4152-844A-786488B098B4}"/>
              </a:ext>
            </a:extLst>
          </p:cNvPr>
          <p:cNvSpPr/>
          <p:nvPr/>
        </p:nvSpPr>
        <p:spPr>
          <a:xfrm>
            <a:off x="29817" y="120459"/>
            <a:ext cx="4184960" cy="51683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BH" sz="2400" b="1" dirty="0">
                <a:solidFill>
                  <a:schemeClr val="bg1"/>
                </a:solidFill>
                <a:latin typeface="Sakkal Majalla" panose="02000000000000000000" pitchFamily="2" charset="-78"/>
                <a:cs typeface="Sakkal Majalla" panose="02000000000000000000" pitchFamily="2" charset="-78"/>
              </a:rPr>
              <a:t>فِعْلُ الأمْر </a:t>
            </a:r>
            <a:r>
              <a:rPr lang="ar-SA" sz="2400" b="1" dirty="0">
                <a:latin typeface="Sakkal Majalla" panose="02000000000000000000" pitchFamily="2" charset="-78"/>
                <a:cs typeface="Sakkal Majalla" panose="02000000000000000000" pitchFamily="2" charset="-78"/>
              </a:rPr>
              <a:t>– </a:t>
            </a:r>
            <a:r>
              <a:rPr lang="ar-BH" sz="2400" b="1" dirty="0">
                <a:latin typeface="Sakkal Majalla" panose="02000000000000000000" pitchFamily="2" charset="-78"/>
                <a:cs typeface="Sakkal Majalla" panose="02000000000000000000" pitchFamily="2" charset="-78"/>
              </a:rPr>
              <a:t>اللّغة العربيَة – الصف الرابع</a:t>
            </a:r>
            <a:endParaRPr lang="ar-BH" sz="2400" b="1" dirty="0">
              <a:solidFill>
                <a:schemeClr val="bg1"/>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119511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 xmlns:a16="http://schemas.microsoft.com/office/drawing/2014/main" id="{FD8A2EA4-E80F-4C35-88C4-5FB5E33F85D3}"/>
              </a:ext>
            </a:extLst>
          </p:cNvPr>
          <p:cNvSpPr txBox="1">
            <a:spLocks/>
          </p:cNvSpPr>
          <p:nvPr/>
        </p:nvSpPr>
        <p:spPr>
          <a:xfrm>
            <a:off x="10477885" y="0"/>
            <a:ext cx="1714115" cy="909920"/>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t">
            <a:norm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r"/>
            <a:r>
              <a:rPr lang="ar-BH" sz="4400" b="1" dirty="0">
                <a:solidFill>
                  <a:schemeClr val="bg1"/>
                </a:solidFill>
                <a:latin typeface="Sakkal Majalla" panose="02000000000000000000" pitchFamily="2" charset="-78"/>
                <a:cs typeface="Sakkal Majalla" panose="02000000000000000000" pitchFamily="2" charset="-78"/>
              </a:rPr>
              <a:t>أ</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ك</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ت</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ش</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ف</a:t>
            </a:r>
            <a:r>
              <a:rPr lang="ar-SA" sz="4400" b="1" dirty="0">
                <a:solidFill>
                  <a:schemeClr val="bg1"/>
                </a:solidFill>
                <a:latin typeface="Sakkal Majalla" panose="02000000000000000000" pitchFamily="2" charset="-78"/>
                <a:cs typeface="Sakkal Majalla" panose="02000000000000000000" pitchFamily="2" charset="-78"/>
              </a:rPr>
              <a:t>ُ</a:t>
            </a:r>
            <a:endParaRPr lang="en-GB" sz="4400" b="1" dirty="0">
              <a:solidFill>
                <a:schemeClr val="bg1"/>
              </a:solidFill>
              <a:latin typeface="Sakkal Majalla" panose="02000000000000000000" pitchFamily="2" charset="-78"/>
              <a:cs typeface="Sakkal Majalla" panose="02000000000000000000" pitchFamily="2" charset="-78"/>
            </a:endParaRPr>
          </a:p>
        </p:txBody>
      </p:sp>
      <p:sp>
        <p:nvSpPr>
          <p:cNvPr id="11" name="مربع نص 3">
            <a:extLst>
              <a:ext uri="{FF2B5EF4-FFF2-40B4-BE49-F238E27FC236}">
                <a16:creationId xmlns="" xmlns:a16="http://schemas.microsoft.com/office/drawing/2014/main" id="{A73D69AF-4C52-4910-8A39-AF20FFF67942}"/>
              </a:ext>
            </a:extLst>
          </p:cNvPr>
          <p:cNvSpPr txBox="1"/>
          <p:nvPr/>
        </p:nvSpPr>
        <p:spPr>
          <a:xfrm>
            <a:off x="1472248" y="202034"/>
            <a:ext cx="8771176" cy="707886"/>
          </a:xfrm>
          <a:prstGeom prst="rect">
            <a:avLst/>
          </a:prstGeom>
          <a:noFill/>
        </p:spPr>
        <p:txBody>
          <a:bodyPr wrap="square" rtlCol="0">
            <a:spAutoFit/>
          </a:bodyPr>
          <a:lstStyle/>
          <a:p>
            <a:pPr algn="r" rtl="1"/>
            <a:r>
              <a:rPr lang="ar-BH" sz="4000" b="1" dirty="0" smtClean="0">
                <a:solidFill>
                  <a:srgbClr val="FF0000"/>
                </a:solidFill>
                <a:latin typeface="Sakkal Majalla" panose="02000000000000000000" pitchFamily="2" charset="-78"/>
                <a:ea typeface="+mj-ea"/>
                <a:cs typeface="Sakkal Majalla" panose="02000000000000000000" pitchFamily="2" charset="-78"/>
              </a:rPr>
              <a:t>أَقْرَأُ، ألاحظُ</a:t>
            </a:r>
            <a:r>
              <a:rPr lang="ar-BH" sz="4000" b="1" dirty="0">
                <a:solidFill>
                  <a:srgbClr val="FF0000"/>
                </a:solidFill>
                <a:latin typeface="Sakkal Majalla" panose="02000000000000000000" pitchFamily="2" charset="-78"/>
                <a:ea typeface="+mj-ea"/>
                <a:cs typeface="Sakkal Majalla" panose="02000000000000000000" pitchFamily="2" charset="-78"/>
              </a:rPr>
              <a:t>، ثم أُجِيبُ: </a:t>
            </a:r>
            <a:endParaRPr lang="en-US" sz="3600" b="1" dirty="0">
              <a:solidFill>
                <a:srgbClr val="FF0000"/>
              </a:solidFill>
              <a:latin typeface="Traditional Arabic" panose="02020603050405020304" pitchFamily="18" charset="-78"/>
              <a:cs typeface="Traditional Arabic" panose="02020603050405020304" pitchFamily="18" charset="-78"/>
            </a:endParaRPr>
          </a:p>
        </p:txBody>
      </p:sp>
      <p:sp>
        <p:nvSpPr>
          <p:cNvPr id="2" name="TextBox 1"/>
          <p:cNvSpPr txBox="1"/>
          <p:nvPr/>
        </p:nvSpPr>
        <p:spPr>
          <a:xfrm>
            <a:off x="562708" y="1512277"/>
            <a:ext cx="11418277" cy="5016758"/>
          </a:xfrm>
          <a:prstGeom prst="rect">
            <a:avLst/>
          </a:prstGeom>
          <a:noFill/>
        </p:spPr>
        <p:txBody>
          <a:bodyPr wrap="square" rtlCol="0">
            <a:spAutoFit/>
          </a:bodyPr>
          <a:lstStyle/>
          <a:p>
            <a:pPr algn="r"/>
            <a:r>
              <a:rPr lang="ar-BH" sz="3200" b="1" dirty="0">
                <a:latin typeface="Sakkal Majalla" panose="02000000000000000000" pitchFamily="2" charset="-78"/>
                <a:ea typeface="+mj-ea"/>
                <a:cs typeface="Sakkal Majalla" panose="02000000000000000000" pitchFamily="2" charset="-78"/>
              </a:rPr>
              <a:t>بينما كانت عائلة السيد أحمد جالسة تتناول وجبة العشاء، قال عيسى ابنهم: هل تعلمون أن زميلي هشام بالأمس قد فاز بالميدالية الذهبية في المسابقة الرياضية، وحصل في الشهر الماضي على شهادة تكريم لإنتهائه من دورة تعلم اللغات، كما كرّمه مركز تحفيظ القرآن لإتمامه حفظ الجزء العاشر. </a:t>
            </a:r>
          </a:p>
          <a:p>
            <a:pPr algn="r"/>
            <a:r>
              <a:rPr lang="ar-BH" sz="3200" b="1" dirty="0">
                <a:latin typeface="Sakkal Majalla" panose="02000000000000000000" pitchFamily="2" charset="-78"/>
                <a:ea typeface="+mj-ea"/>
                <a:cs typeface="Sakkal Majalla" panose="02000000000000000000" pitchFamily="2" charset="-78"/>
              </a:rPr>
              <a:t>فرحت الأسرة لسماع هذا الخبر  المفرح، ثم قال الأب لعيسى: أنت أيضًا فتى ذكي، وعندك مواهب ومهارات جيدة يا عيسى، ولكن فيم تقضي وقت فراغك؟ </a:t>
            </a:r>
          </a:p>
          <a:p>
            <a:pPr algn="r"/>
            <a:r>
              <a:rPr lang="ar-BH" sz="3200" b="1" dirty="0">
                <a:latin typeface="Sakkal Majalla" panose="02000000000000000000" pitchFamily="2" charset="-78"/>
                <a:ea typeface="+mj-ea"/>
                <a:cs typeface="Sakkal Majalla" panose="02000000000000000000" pitchFamily="2" charset="-78"/>
              </a:rPr>
              <a:t>أجاب عيسى بخجل: أقضي معظم الوقت في مشاهدة التلفاز وألعاب الفيديو.</a:t>
            </a:r>
          </a:p>
          <a:p>
            <a:pPr algn="r"/>
            <a:r>
              <a:rPr lang="ar-BH" sz="3200" b="1" dirty="0">
                <a:latin typeface="Sakkal Majalla" panose="02000000000000000000" pitchFamily="2" charset="-78"/>
                <a:ea typeface="+mj-ea"/>
                <a:cs typeface="Sakkal Majalla" panose="02000000000000000000" pitchFamily="2" charset="-78"/>
              </a:rPr>
              <a:t>قال الأب وهو يربت على كتف عيسى بحنان ناصحًا إياه: أنا أعلم جيدًا أنك متميز وموهوب، ادرسْ يا عيسى بعدها تتفوق ويحبك معلموك، رتبْ وقتك ونظمْ يومك، تجد نفسك تستطبع ممارسة كل ما تحب، اتعب اليوم واجن الثمار في الغد. </a:t>
            </a:r>
            <a:endParaRPr lang="en-US" sz="3200" b="1" dirty="0">
              <a:latin typeface="Sakkal Majalla" panose="02000000000000000000" pitchFamily="2" charset="-78"/>
              <a:ea typeface="+mj-ea"/>
              <a:cs typeface="Sakkal Majalla" panose="02000000000000000000" pitchFamily="2" charset="-78"/>
            </a:endParaRPr>
          </a:p>
        </p:txBody>
      </p:sp>
      <p:sp>
        <p:nvSpPr>
          <p:cNvPr id="8" name="مستطيل 4">
            <a:extLst>
              <a:ext uri="{FF2B5EF4-FFF2-40B4-BE49-F238E27FC236}">
                <a16:creationId xmlns="" xmlns:a16="http://schemas.microsoft.com/office/drawing/2014/main" id="{A887D2D0-FB90-423E-B4BD-525C78618EAB}"/>
              </a:ext>
            </a:extLst>
          </p:cNvPr>
          <p:cNvSpPr/>
          <p:nvPr/>
        </p:nvSpPr>
        <p:spPr>
          <a:xfrm>
            <a:off x="29817" y="120459"/>
            <a:ext cx="4184960" cy="51683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BH" sz="2400" b="1" dirty="0">
                <a:solidFill>
                  <a:schemeClr val="bg1"/>
                </a:solidFill>
                <a:latin typeface="Sakkal Majalla" panose="02000000000000000000" pitchFamily="2" charset="-78"/>
                <a:cs typeface="Sakkal Majalla" panose="02000000000000000000" pitchFamily="2" charset="-78"/>
              </a:rPr>
              <a:t>فِعْلُ الأمْر </a:t>
            </a:r>
            <a:r>
              <a:rPr lang="ar-SA" sz="2400" b="1" dirty="0">
                <a:latin typeface="Sakkal Majalla" panose="02000000000000000000" pitchFamily="2" charset="-78"/>
                <a:cs typeface="Sakkal Majalla" panose="02000000000000000000" pitchFamily="2" charset="-78"/>
              </a:rPr>
              <a:t>– </a:t>
            </a:r>
            <a:r>
              <a:rPr lang="ar-BH" sz="2400" b="1" dirty="0">
                <a:latin typeface="Sakkal Majalla" panose="02000000000000000000" pitchFamily="2" charset="-78"/>
                <a:cs typeface="Sakkal Majalla" panose="02000000000000000000" pitchFamily="2" charset="-78"/>
              </a:rPr>
              <a:t>اللّغة العربيَة – الصف الرابع</a:t>
            </a:r>
            <a:endParaRPr lang="ar-BH" sz="2400" b="1" dirty="0">
              <a:solidFill>
                <a:schemeClr val="bg1"/>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8381272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74770" y="876642"/>
            <a:ext cx="11092962" cy="4216539"/>
          </a:xfrm>
          <a:prstGeom prst="rect">
            <a:avLst/>
          </a:prstGeom>
          <a:noFill/>
        </p:spPr>
        <p:txBody>
          <a:bodyPr wrap="square" rtlCol="0">
            <a:spAutoFit/>
          </a:bodyPr>
          <a:lstStyle/>
          <a:p>
            <a:pPr algn="r"/>
            <a:r>
              <a:rPr lang="ar-BH" sz="3200" b="1" dirty="0">
                <a:latin typeface="Sakkal Majalla" panose="02000000000000000000" pitchFamily="2" charset="-78"/>
                <a:cs typeface="Sakkal Majalla" panose="02000000000000000000" pitchFamily="2" charset="-78"/>
              </a:rPr>
              <a:t>1- ما الانجازات التي حققها هشام زميل عيسى؟ </a:t>
            </a:r>
          </a:p>
          <a:p>
            <a:pPr algn="r"/>
            <a:endParaRPr lang="ar-BH" sz="3600" b="1" dirty="0">
              <a:latin typeface="Sakkal Majalla" panose="02000000000000000000" pitchFamily="2" charset="-78"/>
              <a:cs typeface="Sakkal Majalla" panose="02000000000000000000" pitchFamily="2" charset="-78"/>
            </a:endParaRPr>
          </a:p>
          <a:p>
            <a:pPr algn="r"/>
            <a:endParaRPr lang="ar-BH" sz="2800" b="1" dirty="0">
              <a:latin typeface="Sakkal Majalla" panose="02000000000000000000" pitchFamily="2" charset="-78"/>
              <a:cs typeface="Sakkal Majalla" panose="02000000000000000000" pitchFamily="2" charset="-78"/>
            </a:endParaRPr>
          </a:p>
          <a:p>
            <a:pPr algn="r"/>
            <a:endParaRPr lang="ar-BH" sz="2800" b="1" dirty="0">
              <a:latin typeface="Sakkal Majalla" panose="02000000000000000000" pitchFamily="2" charset="-78"/>
              <a:cs typeface="Sakkal Majalla" panose="02000000000000000000" pitchFamily="2" charset="-78"/>
            </a:endParaRPr>
          </a:p>
          <a:p>
            <a:pPr algn="r"/>
            <a:endParaRPr lang="ar-BH" sz="2800" b="1" dirty="0">
              <a:latin typeface="Sakkal Majalla" panose="02000000000000000000" pitchFamily="2" charset="-78"/>
              <a:cs typeface="Sakkal Majalla" panose="02000000000000000000" pitchFamily="2" charset="-78"/>
            </a:endParaRPr>
          </a:p>
          <a:p>
            <a:pPr algn="r"/>
            <a:r>
              <a:rPr lang="ar-BH" sz="3200" b="1" dirty="0">
                <a:latin typeface="Sakkal Majalla" panose="02000000000000000000" pitchFamily="2" charset="-78"/>
                <a:cs typeface="Sakkal Majalla" panose="02000000000000000000" pitchFamily="2" charset="-78"/>
              </a:rPr>
              <a:t>2-كيف كانت ردة فعل الأب بعد سماع الخبر الذي قاله عيسى؟ </a:t>
            </a:r>
          </a:p>
          <a:p>
            <a:pPr algn="r"/>
            <a:endParaRPr lang="ar-BH" sz="2800" b="1" dirty="0">
              <a:latin typeface="Sakkal Majalla" panose="02000000000000000000" pitchFamily="2" charset="-78"/>
              <a:cs typeface="Sakkal Majalla" panose="02000000000000000000" pitchFamily="2" charset="-78"/>
            </a:endParaRPr>
          </a:p>
          <a:p>
            <a:pPr algn="r"/>
            <a:endParaRPr lang="ar-BH" sz="2800" b="1" dirty="0">
              <a:latin typeface="Sakkal Majalla" panose="02000000000000000000" pitchFamily="2" charset="-78"/>
              <a:cs typeface="Sakkal Majalla" panose="02000000000000000000" pitchFamily="2" charset="-78"/>
            </a:endParaRPr>
          </a:p>
          <a:p>
            <a:pPr algn="r"/>
            <a:endParaRPr lang="ar-BH" sz="2800" b="1" dirty="0">
              <a:latin typeface="Sakkal Majalla" panose="02000000000000000000" pitchFamily="2" charset="-78"/>
              <a:cs typeface="Sakkal Majalla" panose="02000000000000000000" pitchFamily="2" charset="-78"/>
            </a:endParaRPr>
          </a:p>
        </p:txBody>
      </p:sp>
      <p:sp>
        <p:nvSpPr>
          <p:cNvPr id="6" name="TextBox 5"/>
          <p:cNvSpPr txBox="1"/>
          <p:nvPr/>
        </p:nvSpPr>
        <p:spPr>
          <a:xfrm>
            <a:off x="1201003" y="1417581"/>
            <a:ext cx="10420937" cy="1569660"/>
          </a:xfrm>
          <a:prstGeom prst="rect">
            <a:avLst/>
          </a:prstGeom>
          <a:noFill/>
        </p:spPr>
        <p:txBody>
          <a:bodyPr wrap="square" rtlCol="0">
            <a:spAutoFit/>
          </a:bodyPr>
          <a:lstStyle/>
          <a:p>
            <a:pPr algn="r"/>
            <a:r>
              <a:rPr lang="ar-BH" sz="3200" b="1" dirty="0">
                <a:solidFill>
                  <a:srgbClr val="00B050"/>
                </a:solidFill>
                <a:latin typeface="Sakkal Majalla" panose="02000000000000000000" pitchFamily="2" charset="-78"/>
                <a:cs typeface="Sakkal Majalla" panose="02000000000000000000" pitchFamily="2" charset="-78"/>
              </a:rPr>
              <a:t>1-فاز بالميدالية الذهبية في المسابقة الرياضية .</a:t>
            </a:r>
          </a:p>
          <a:p>
            <a:pPr algn="r"/>
            <a:r>
              <a:rPr lang="ar-BH" sz="3200" b="1" dirty="0">
                <a:solidFill>
                  <a:srgbClr val="00B050"/>
                </a:solidFill>
                <a:latin typeface="Sakkal Majalla" panose="02000000000000000000" pitchFamily="2" charset="-78"/>
                <a:cs typeface="Sakkal Majalla" panose="02000000000000000000" pitchFamily="2" charset="-78"/>
              </a:rPr>
              <a:t>2- حصل على شهادة تكريم لإنتهائه من دورة تعلم اللغات.</a:t>
            </a:r>
          </a:p>
          <a:p>
            <a:pPr algn="r"/>
            <a:r>
              <a:rPr lang="ar-BH" sz="3200" b="1" dirty="0">
                <a:solidFill>
                  <a:srgbClr val="00B050"/>
                </a:solidFill>
                <a:latin typeface="Sakkal Majalla" panose="02000000000000000000" pitchFamily="2" charset="-78"/>
                <a:cs typeface="Sakkal Majalla" panose="02000000000000000000" pitchFamily="2" charset="-78"/>
              </a:rPr>
              <a:t>3-كرّمه مركز تحفيظ القرآن لإتمامه حفظ الجزء العاشر. </a:t>
            </a:r>
          </a:p>
        </p:txBody>
      </p:sp>
      <p:sp>
        <p:nvSpPr>
          <p:cNvPr id="7" name="TextBox 6"/>
          <p:cNvSpPr txBox="1"/>
          <p:nvPr/>
        </p:nvSpPr>
        <p:spPr>
          <a:xfrm>
            <a:off x="5434885" y="3800604"/>
            <a:ext cx="6307935" cy="584775"/>
          </a:xfrm>
          <a:prstGeom prst="rect">
            <a:avLst/>
          </a:prstGeom>
          <a:noFill/>
        </p:spPr>
        <p:txBody>
          <a:bodyPr wrap="square" rtlCol="0">
            <a:spAutoFit/>
          </a:bodyPr>
          <a:lstStyle/>
          <a:p>
            <a:pPr algn="r"/>
            <a:r>
              <a:rPr lang="ar-BH" sz="3200" b="1" dirty="0">
                <a:solidFill>
                  <a:srgbClr val="00B050"/>
                </a:solidFill>
                <a:latin typeface="Sakkal Majalla" panose="02000000000000000000" pitchFamily="2" charset="-78"/>
                <a:cs typeface="Sakkal Majalla" panose="02000000000000000000" pitchFamily="2" charset="-78"/>
              </a:rPr>
              <a:t>كلم عيسى بهدوء وحنان ونصحه حتى يكون متميزًا. </a:t>
            </a:r>
            <a:endParaRPr lang="en-US" sz="2000" dirty="0">
              <a:solidFill>
                <a:srgbClr val="00B050"/>
              </a:solidFill>
            </a:endParaRPr>
          </a:p>
        </p:txBody>
      </p:sp>
      <p:sp>
        <p:nvSpPr>
          <p:cNvPr id="8" name="مستطيل 4">
            <a:extLst>
              <a:ext uri="{FF2B5EF4-FFF2-40B4-BE49-F238E27FC236}">
                <a16:creationId xmlns="" xmlns:a16="http://schemas.microsoft.com/office/drawing/2014/main" id="{F2B2BE1C-E6EB-4F4A-965F-FFD6572B66DE}"/>
              </a:ext>
            </a:extLst>
          </p:cNvPr>
          <p:cNvSpPr/>
          <p:nvPr/>
        </p:nvSpPr>
        <p:spPr>
          <a:xfrm>
            <a:off x="29817" y="120459"/>
            <a:ext cx="4184960" cy="51683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BH" sz="2400" b="1" dirty="0">
                <a:solidFill>
                  <a:schemeClr val="bg1"/>
                </a:solidFill>
                <a:latin typeface="Sakkal Majalla" panose="02000000000000000000" pitchFamily="2" charset="-78"/>
                <a:cs typeface="Sakkal Majalla" panose="02000000000000000000" pitchFamily="2" charset="-78"/>
              </a:rPr>
              <a:t>فِعْلُ الأمْر </a:t>
            </a:r>
            <a:r>
              <a:rPr lang="ar-SA" sz="2400" b="1" dirty="0">
                <a:latin typeface="Sakkal Majalla" panose="02000000000000000000" pitchFamily="2" charset="-78"/>
                <a:cs typeface="Sakkal Majalla" panose="02000000000000000000" pitchFamily="2" charset="-78"/>
              </a:rPr>
              <a:t>– </a:t>
            </a:r>
            <a:r>
              <a:rPr lang="ar-BH" sz="2400" b="1" dirty="0">
                <a:latin typeface="Sakkal Majalla" panose="02000000000000000000" pitchFamily="2" charset="-78"/>
                <a:cs typeface="Sakkal Majalla" panose="02000000000000000000" pitchFamily="2" charset="-78"/>
              </a:rPr>
              <a:t>اللّغة العربيَة – الصف الرابع</a:t>
            </a:r>
            <a:endParaRPr lang="ar-BH" sz="2400" b="1" dirty="0">
              <a:solidFill>
                <a:schemeClr val="bg1"/>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259878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748955" y="345933"/>
            <a:ext cx="3962400" cy="707886"/>
          </a:xfrm>
          <a:prstGeom prst="rect">
            <a:avLst/>
          </a:prstGeom>
          <a:noFill/>
        </p:spPr>
        <p:txBody>
          <a:bodyPr wrap="square" rtlCol="0">
            <a:spAutoFit/>
          </a:bodyPr>
          <a:lstStyle/>
          <a:p>
            <a:pPr algn="r"/>
            <a:r>
              <a:rPr lang="ar-BH" sz="4000" b="1" dirty="0">
                <a:solidFill>
                  <a:srgbClr val="FF0000"/>
                </a:solidFill>
                <a:latin typeface="Sakkal Majalla" panose="02000000000000000000" pitchFamily="2" charset="-78"/>
                <a:ea typeface="+mj-ea"/>
                <a:cs typeface="Sakkal Majalla" panose="02000000000000000000" pitchFamily="2" charset="-78"/>
              </a:rPr>
              <a:t>ألاحظ الجمل، ثم أجيب: </a:t>
            </a:r>
            <a:endParaRPr lang="en-US" sz="4000" b="1" dirty="0">
              <a:solidFill>
                <a:srgbClr val="FF0000"/>
              </a:solidFill>
              <a:latin typeface="Sakkal Majalla" panose="02000000000000000000" pitchFamily="2" charset="-78"/>
              <a:ea typeface="+mj-ea"/>
              <a:cs typeface="Sakkal Majalla" panose="02000000000000000000" pitchFamily="2" charset="-78"/>
            </a:endParaRPr>
          </a:p>
        </p:txBody>
      </p:sp>
      <p:sp>
        <p:nvSpPr>
          <p:cNvPr id="13" name="TextBox 12"/>
          <p:cNvSpPr txBox="1"/>
          <p:nvPr/>
        </p:nvSpPr>
        <p:spPr>
          <a:xfrm>
            <a:off x="3892064" y="2275550"/>
            <a:ext cx="7819291" cy="584775"/>
          </a:xfrm>
          <a:prstGeom prst="rect">
            <a:avLst/>
          </a:prstGeom>
          <a:noFill/>
        </p:spPr>
        <p:txBody>
          <a:bodyPr wrap="square" rtlCol="0">
            <a:spAutoFit/>
          </a:bodyPr>
          <a:lstStyle/>
          <a:p>
            <a:pPr algn="r"/>
            <a:r>
              <a:rPr lang="ar-BH" sz="3200" b="1" dirty="0">
                <a:solidFill>
                  <a:srgbClr val="00B050"/>
                </a:solidFill>
                <a:latin typeface="Sakkal Majalla" panose="02000000000000000000" pitchFamily="2" charset="-78"/>
                <a:ea typeface="+mj-ea"/>
                <a:cs typeface="Sakkal Majalla" panose="02000000000000000000" pitchFamily="2" charset="-78"/>
              </a:rPr>
              <a:t>فعل ماضي، يدل على انتهاء زمن الحدث. </a:t>
            </a:r>
            <a:endParaRPr lang="en-US" dirty="0"/>
          </a:p>
        </p:txBody>
      </p:sp>
      <p:sp>
        <p:nvSpPr>
          <p:cNvPr id="2" name="TextBox 1"/>
          <p:cNvSpPr txBox="1"/>
          <p:nvPr/>
        </p:nvSpPr>
        <p:spPr>
          <a:xfrm>
            <a:off x="1" y="1405719"/>
            <a:ext cx="11711354" cy="5262979"/>
          </a:xfrm>
          <a:prstGeom prst="rect">
            <a:avLst/>
          </a:prstGeom>
          <a:noFill/>
        </p:spPr>
        <p:txBody>
          <a:bodyPr wrap="square" rtlCol="0">
            <a:spAutoFit/>
          </a:bodyPr>
          <a:lstStyle/>
          <a:p>
            <a:pPr algn="r"/>
            <a:r>
              <a:rPr lang="ar-BH" sz="3200" dirty="0">
                <a:solidFill>
                  <a:srgbClr val="0070C0"/>
                </a:solidFill>
              </a:rPr>
              <a:t>-</a:t>
            </a:r>
            <a:r>
              <a:rPr lang="ar-BH" sz="3200" b="1" dirty="0">
                <a:solidFill>
                  <a:srgbClr val="0070C0"/>
                </a:solidFill>
                <a:latin typeface="Sakkal Majalla" panose="02000000000000000000" pitchFamily="2" charset="-78"/>
                <a:ea typeface="+mj-ea"/>
                <a:cs typeface="Sakkal Majalla" panose="02000000000000000000" pitchFamily="2" charset="-78"/>
              </a:rPr>
              <a:t> بالأمس فاز </a:t>
            </a:r>
            <a:r>
              <a:rPr lang="ar-BH" sz="3200" b="1" dirty="0" smtClean="0">
                <a:solidFill>
                  <a:srgbClr val="0070C0"/>
                </a:solidFill>
                <a:latin typeface="Sakkal Majalla" panose="02000000000000000000" pitchFamily="2" charset="-78"/>
                <a:ea typeface="+mj-ea"/>
                <a:cs typeface="Sakkal Majalla" panose="02000000000000000000" pitchFamily="2" charset="-78"/>
              </a:rPr>
              <a:t> هشام </a:t>
            </a:r>
            <a:r>
              <a:rPr lang="ar-BH" sz="3200" b="1" dirty="0">
                <a:solidFill>
                  <a:srgbClr val="0070C0"/>
                </a:solidFill>
                <a:latin typeface="Sakkal Majalla" panose="02000000000000000000" pitchFamily="2" charset="-78"/>
                <a:ea typeface="+mj-ea"/>
                <a:cs typeface="Sakkal Majalla" panose="02000000000000000000" pitchFamily="2" charset="-78"/>
              </a:rPr>
              <a:t>بالميدالية الذهبية. </a:t>
            </a:r>
          </a:p>
          <a:p>
            <a:pPr algn="r"/>
            <a:r>
              <a:rPr lang="ar-BH" sz="3200" b="1" dirty="0">
                <a:latin typeface="Sakkal Majalla" panose="02000000000000000000" pitchFamily="2" charset="-78"/>
                <a:ea typeface="+mj-ea"/>
                <a:cs typeface="Sakkal Majalla" panose="02000000000000000000" pitchFamily="2" charset="-78"/>
              </a:rPr>
              <a:t>أ- ما نوع الفعل في الجملة </a:t>
            </a:r>
            <a:r>
              <a:rPr lang="ar-BH" sz="3200" b="1" dirty="0" smtClean="0">
                <a:latin typeface="Sakkal Majalla" panose="02000000000000000000" pitchFamily="2" charset="-78"/>
                <a:ea typeface="+mj-ea"/>
                <a:cs typeface="Sakkal Majalla" panose="02000000000000000000" pitchFamily="2" charset="-78"/>
              </a:rPr>
              <a:t>السابقة؟ </a:t>
            </a:r>
            <a:r>
              <a:rPr lang="ar-BH" sz="3200" b="1" dirty="0">
                <a:latin typeface="Sakkal Majalla" panose="02000000000000000000" pitchFamily="2" charset="-78"/>
                <a:ea typeface="+mj-ea"/>
                <a:cs typeface="Sakkal Majalla" panose="02000000000000000000" pitchFamily="2" charset="-78"/>
              </a:rPr>
              <a:t>وعلام يدل؟</a:t>
            </a:r>
          </a:p>
          <a:p>
            <a:pPr algn="r"/>
            <a:endParaRPr lang="ar-BH" sz="3600" b="1" dirty="0">
              <a:latin typeface="Sakkal Majalla" panose="02000000000000000000" pitchFamily="2" charset="-78"/>
              <a:ea typeface="+mj-ea"/>
              <a:cs typeface="Sakkal Majalla" panose="02000000000000000000" pitchFamily="2" charset="-78"/>
            </a:endParaRPr>
          </a:p>
          <a:p>
            <a:pPr algn="r"/>
            <a:r>
              <a:rPr lang="ar-BH" sz="3200" b="1" dirty="0">
                <a:solidFill>
                  <a:srgbClr val="0070C0"/>
                </a:solidFill>
                <a:latin typeface="Sakkal Majalla" panose="02000000000000000000" pitchFamily="2" charset="-78"/>
                <a:ea typeface="+mj-ea"/>
                <a:cs typeface="Sakkal Majalla" panose="02000000000000000000" pitchFamily="2" charset="-78"/>
              </a:rPr>
              <a:t>- فيم تقضي وقت فراغك؟ </a:t>
            </a:r>
          </a:p>
          <a:p>
            <a:pPr algn="r"/>
            <a:r>
              <a:rPr lang="ar-BH" sz="3600" b="1" dirty="0">
                <a:latin typeface="Sakkal Majalla" panose="02000000000000000000" pitchFamily="2" charset="-78"/>
                <a:cs typeface="Sakkal Majalla" panose="02000000000000000000" pitchFamily="2" charset="-78"/>
              </a:rPr>
              <a:t>ب- ما نوع الفعل في الجملة </a:t>
            </a:r>
            <a:r>
              <a:rPr lang="ar-BH" sz="3600" b="1" dirty="0" smtClean="0">
                <a:latin typeface="Sakkal Majalla" panose="02000000000000000000" pitchFamily="2" charset="-78"/>
                <a:cs typeface="Sakkal Majalla" panose="02000000000000000000" pitchFamily="2" charset="-78"/>
              </a:rPr>
              <a:t>السابقة؟ </a:t>
            </a:r>
            <a:r>
              <a:rPr lang="ar-BH" sz="3600" b="1" dirty="0">
                <a:latin typeface="Sakkal Majalla" panose="02000000000000000000" pitchFamily="2" charset="-78"/>
                <a:cs typeface="Sakkal Majalla" panose="02000000000000000000" pitchFamily="2" charset="-78"/>
              </a:rPr>
              <a:t>وعلام يدل؟</a:t>
            </a:r>
          </a:p>
          <a:p>
            <a:pPr algn="r"/>
            <a:endParaRPr lang="ar-BH" sz="3600" b="1" dirty="0">
              <a:latin typeface="Sakkal Majalla" panose="02000000000000000000" pitchFamily="2" charset="-78"/>
              <a:cs typeface="Sakkal Majalla" panose="02000000000000000000" pitchFamily="2" charset="-78"/>
            </a:endParaRPr>
          </a:p>
          <a:p>
            <a:pPr algn="r"/>
            <a:r>
              <a:rPr lang="ar-BH" sz="3200" b="1" dirty="0">
                <a:solidFill>
                  <a:srgbClr val="0070C0"/>
                </a:solidFill>
                <a:latin typeface="Sakkal Majalla" panose="02000000000000000000" pitchFamily="2" charset="-78"/>
                <a:cs typeface="Sakkal Majalla" panose="02000000000000000000" pitchFamily="2" charset="-78"/>
              </a:rPr>
              <a:t>( ادرسْ – رتبْ- نظمْ – اتعبْ – اجن ) </a:t>
            </a:r>
          </a:p>
          <a:p>
            <a:pPr algn="r"/>
            <a:r>
              <a:rPr lang="ar-BH" sz="3200" b="1" dirty="0">
                <a:latin typeface="Sakkal Majalla" panose="02000000000000000000" pitchFamily="2" charset="-78"/>
                <a:cs typeface="Sakkal Majalla" panose="02000000000000000000" pitchFamily="2" charset="-78"/>
              </a:rPr>
              <a:t>ج- ما نوع الأفعال السابقة؟</a:t>
            </a:r>
          </a:p>
          <a:p>
            <a:pPr algn="r"/>
            <a:r>
              <a:rPr lang="ar-BH" sz="2800" b="1" dirty="0">
                <a:latin typeface="Sakkal Majalla" panose="02000000000000000000" pitchFamily="2" charset="-78"/>
                <a:cs typeface="Sakkal Majalla" panose="02000000000000000000" pitchFamily="2" charset="-78"/>
              </a:rPr>
              <a:t>           1- أفعال </a:t>
            </a:r>
            <a:r>
              <a:rPr lang="ar-BH" sz="2800" b="1" dirty="0" smtClean="0">
                <a:latin typeface="Sakkal Majalla" panose="02000000000000000000" pitchFamily="2" charset="-78"/>
                <a:cs typeface="Sakkal Majalla" panose="02000000000000000000" pitchFamily="2" charset="-78"/>
              </a:rPr>
              <a:t>ماضية.                    </a:t>
            </a:r>
            <a:r>
              <a:rPr lang="ar-BH" sz="2800" b="1" dirty="0">
                <a:latin typeface="Sakkal Majalla" panose="02000000000000000000" pitchFamily="2" charset="-78"/>
                <a:cs typeface="Sakkal Majalla" panose="02000000000000000000" pitchFamily="2" charset="-78"/>
              </a:rPr>
              <a:t>2- أفعال </a:t>
            </a:r>
            <a:r>
              <a:rPr lang="ar-BH" sz="2800" b="1" dirty="0" smtClean="0">
                <a:latin typeface="Sakkal Majalla" panose="02000000000000000000" pitchFamily="2" charset="-78"/>
                <a:cs typeface="Sakkal Majalla" panose="02000000000000000000" pitchFamily="2" charset="-78"/>
              </a:rPr>
              <a:t>مضارعة.                 </a:t>
            </a:r>
            <a:r>
              <a:rPr lang="ar-BH" sz="2800" b="1" dirty="0">
                <a:latin typeface="Sakkal Majalla" panose="02000000000000000000" pitchFamily="2" charset="-78"/>
                <a:cs typeface="Sakkal Majalla" panose="02000000000000000000" pitchFamily="2" charset="-78"/>
              </a:rPr>
              <a:t>3- أفعال أمر. </a:t>
            </a:r>
          </a:p>
          <a:p>
            <a:pPr algn="r"/>
            <a:r>
              <a:rPr lang="ar-BH" sz="3200" b="1" dirty="0">
                <a:latin typeface="Sakkal Majalla" panose="02000000000000000000" pitchFamily="2" charset="-78"/>
                <a:ea typeface="+mj-ea"/>
                <a:cs typeface="Sakkal Majalla" panose="02000000000000000000" pitchFamily="2" charset="-78"/>
              </a:rPr>
              <a:t>د- علام تدل؟  </a:t>
            </a:r>
            <a:endParaRPr lang="en-US" sz="3200" b="1" dirty="0">
              <a:latin typeface="Sakkal Majalla" panose="02000000000000000000" pitchFamily="2" charset="-78"/>
              <a:ea typeface="+mj-ea"/>
              <a:cs typeface="Sakkal Majalla" panose="02000000000000000000" pitchFamily="2" charset="-78"/>
            </a:endParaRPr>
          </a:p>
        </p:txBody>
      </p:sp>
      <p:sp>
        <p:nvSpPr>
          <p:cNvPr id="15" name="TextBox 14"/>
          <p:cNvSpPr txBox="1"/>
          <p:nvPr/>
        </p:nvSpPr>
        <p:spPr>
          <a:xfrm>
            <a:off x="3892064" y="3848905"/>
            <a:ext cx="7819291" cy="584775"/>
          </a:xfrm>
          <a:prstGeom prst="rect">
            <a:avLst/>
          </a:prstGeom>
          <a:noFill/>
        </p:spPr>
        <p:txBody>
          <a:bodyPr wrap="square" rtlCol="0">
            <a:spAutoFit/>
          </a:bodyPr>
          <a:lstStyle/>
          <a:p>
            <a:pPr algn="r"/>
            <a:r>
              <a:rPr lang="ar-BH" sz="3200" b="1" dirty="0">
                <a:solidFill>
                  <a:srgbClr val="00B050"/>
                </a:solidFill>
                <a:latin typeface="Sakkal Majalla" panose="02000000000000000000" pitchFamily="2" charset="-78"/>
                <a:ea typeface="+mj-ea"/>
                <a:cs typeface="Sakkal Majalla" panose="02000000000000000000" pitchFamily="2" charset="-78"/>
              </a:rPr>
              <a:t>فعل مضارع، يدل على الحدث الزمن الحالي ويحدث كل يوم. </a:t>
            </a:r>
            <a:endParaRPr lang="en-US" dirty="0"/>
          </a:p>
        </p:txBody>
      </p:sp>
      <p:sp>
        <p:nvSpPr>
          <p:cNvPr id="16" name="TextBox 15"/>
          <p:cNvSpPr txBox="1"/>
          <p:nvPr/>
        </p:nvSpPr>
        <p:spPr>
          <a:xfrm>
            <a:off x="2" y="5897854"/>
            <a:ext cx="10002932" cy="523220"/>
          </a:xfrm>
          <a:prstGeom prst="rect">
            <a:avLst/>
          </a:prstGeom>
          <a:noFill/>
        </p:spPr>
        <p:txBody>
          <a:bodyPr wrap="square" rtlCol="0">
            <a:spAutoFit/>
          </a:bodyPr>
          <a:lstStyle/>
          <a:p>
            <a:pPr algn="r"/>
            <a:r>
              <a:rPr lang="ar-BH" sz="2800" b="1" dirty="0">
                <a:solidFill>
                  <a:srgbClr val="00B050"/>
                </a:solidFill>
                <a:latin typeface="Sakkal Majalla" panose="02000000000000000000" pitchFamily="2" charset="-78"/>
                <a:ea typeface="+mj-ea"/>
                <a:cs typeface="Sakkal Majalla" panose="02000000000000000000" pitchFamily="2" charset="-78"/>
              </a:rPr>
              <a:t>تدل أفعال الأمر على طلب نريد من الفاعل أن يفعله بعد جملة الطلب مباشرة أو في المستقبل. </a:t>
            </a:r>
            <a:endParaRPr lang="en-US" sz="1600" dirty="0"/>
          </a:p>
        </p:txBody>
      </p:sp>
      <p:sp>
        <p:nvSpPr>
          <p:cNvPr id="17" name="Oval 16"/>
          <p:cNvSpPr/>
          <p:nvPr/>
        </p:nvSpPr>
        <p:spPr>
          <a:xfrm>
            <a:off x="3892064" y="5386224"/>
            <a:ext cx="1583140" cy="629955"/>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مستطيل 4">
            <a:extLst>
              <a:ext uri="{FF2B5EF4-FFF2-40B4-BE49-F238E27FC236}">
                <a16:creationId xmlns="" xmlns:a16="http://schemas.microsoft.com/office/drawing/2014/main" id="{A1B4450C-3CA3-448E-BBB8-17866BFC7E9D}"/>
              </a:ext>
            </a:extLst>
          </p:cNvPr>
          <p:cNvSpPr/>
          <p:nvPr/>
        </p:nvSpPr>
        <p:spPr>
          <a:xfrm>
            <a:off x="29817" y="120459"/>
            <a:ext cx="4184960" cy="51683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BH" sz="2400" b="1" dirty="0">
                <a:solidFill>
                  <a:schemeClr val="bg1"/>
                </a:solidFill>
                <a:latin typeface="Sakkal Majalla" panose="02000000000000000000" pitchFamily="2" charset="-78"/>
                <a:cs typeface="Sakkal Majalla" panose="02000000000000000000" pitchFamily="2" charset="-78"/>
              </a:rPr>
              <a:t>فِعْلُ الأمْر </a:t>
            </a:r>
            <a:r>
              <a:rPr lang="ar-SA" sz="2400" b="1" dirty="0">
                <a:latin typeface="Sakkal Majalla" panose="02000000000000000000" pitchFamily="2" charset="-78"/>
                <a:cs typeface="Sakkal Majalla" panose="02000000000000000000" pitchFamily="2" charset="-78"/>
              </a:rPr>
              <a:t>– </a:t>
            </a:r>
            <a:r>
              <a:rPr lang="ar-BH" sz="2400" b="1" dirty="0">
                <a:latin typeface="Sakkal Majalla" panose="02000000000000000000" pitchFamily="2" charset="-78"/>
                <a:cs typeface="Sakkal Majalla" panose="02000000000000000000" pitchFamily="2" charset="-78"/>
              </a:rPr>
              <a:t>اللّغة العربيَة – الصف الرابع</a:t>
            </a:r>
            <a:endParaRPr lang="ar-BH" sz="2400" b="1" dirty="0">
              <a:solidFill>
                <a:schemeClr val="bg1"/>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81471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ppt_x"/>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6" grpId="0"/>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عنوان 1">
            <a:extLst>
              <a:ext uri="{FF2B5EF4-FFF2-40B4-BE49-F238E27FC236}">
                <a16:creationId xmlns="" xmlns:a16="http://schemas.microsoft.com/office/drawing/2014/main" id="{B5CD38D9-DD2C-49A9-8266-F4A1A105A670}"/>
              </a:ext>
            </a:extLst>
          </p:cNvPr>
          <p:cNvSpPr txBox="1">
            <a:spLocks/>
          </p:cNvSpPr>
          <p:nvPr/>
        </p:nvSpPr>
        <p:spPr>
          <a:xfrm>
            <a:off x="8766513" y="550569"/>
            <a:ext cx="3042088" cy="998352"/>
          </a:xfrm>
          <a:prstGeom prst="rect">
            <a:avLst/>
          </a:prstGeom>
        </p:spPr>
        <p:txBody>
          <a:bodyPr vert="horz" lIns="91440" tIns="45720" rIns="91440" bIns="45720" rtlCol="0" anchor="t">
            <a:norm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r>
              <a:rPr lang="ar-SA" sz="5400" b="1" dirty="0">
                <a:solidFill>
                  <a:srgbClr val="FF0000"/>
                </a:solidFill>
                <a:latin typeface="Sakkal Majalla" panose="02000000000000000000" pitchFamily="2" charset="-78"/>
                <a:ea typeface="+mn-ea"/>
                <a:cs typeface="Sakkal Majalla" panose="02000000000000000000" pitchFamily="2" charset="-78"/>
              </a:rPr>
              <a:t>أَسْتَنْتِجُ أَنَّ</a:t>
            </a:r>
            <a:r>
              <a:rPr lang="ar-BH" sz="5400" b="1" dirty="0">
                <a:solidFill>
                  <a:srgbClr val="FF0000"/>
                </a:solidFill>
                <a:latin typeface="Sakkal Majalla" panose="02000000000000000000" pitchFamily="2" charset="-78"/>
                <a:ea typeface="+mn-ea"/>
                <a:cs typeface="Sakkal Majalla" panose="02000000000000000000" pitchFamily="2" charset="-78"/>
              </a:rPr>
              <a:t>:</a:t>
            </a:r>
            <a:endParaRPr lang="en-US" sz="5400" b="1" dirty="0">
              <a:solidFill>
                <a:srgbClr val="FF0000"/>
              </a:solidFill>
              <a:latin typeface="Sakkal Majalla" panose="02000000000000000000" pitchFamily="2" charset="-78"/>
              <a:ea typeface="+mn-ea"/>
              <a:cs typeface="Sakkal Majalla" panose="02000000000000000000" pitchFamily="2" charset="-78"/>
            </a:endParaRPr>
          </a:p>
        </p:txBody>
      </p:sp>
      <p:sp>
        <p:nvSpPr>
          <p:cNvPr id="4" name="Round Diagonal Corner Rectangle 3"/>
          <p:cNvSpPr/>
          <p:nvPr/>
        </p:nvSpPr>
        <p:spPr>
          <a:xfrm>
            <a:off x="1535723" y="1920630"/>
            <a:ext cx="9519139" cy="2323124"/>
          </a:xfrm>
          <a:prstGeom prst="round2Diag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BH" sz="4000" b="1" dirty="0">
                <a:solidFill>
                  <a:schemeClr val="tx1"/>
                </a:solidFill>
                <a:latin typeface="Sakkal Majalla" panose="02000000000000000000" pitchFamily="2" charset="-78"/>
                <a:cs typeface="Sakkal Majalla" panose="02000000000000000000" pitchFamily="2" charset="-78"/>
              </a:rPr>
              <a:t>فِعْلَ الأمْرِ: هو ما دَلَّ على طَلَبٍ سَيَقَعُ تَنْفيذُه بَعْدَ زمنِ التَّكلُّم. </a:t>
            </a:r>
          </a:p>
        </p:txBody>
      </p:sp>
      <p:sp>
        <p:nvSpPr>
          <p:cNvPr id="6" name="مستطيل 4">
            <a:extLst>
              <a:ext uri="{FF2B5EF4-FFF2-40B4-BE49-F238E27FC236}">
                <a16:creationId xmlns="" xmlns:a16="http://schemas.microsoft.com/office/drawing/2014/main" id="{3B6C6F7B-E5A1-42CD-897C-895C5ECDE818}"/>
              </a:ext>
            </a:extLst>
          </p:cNvPr>
          <p:cNvSpPr/>
          <p:nvPr/>
        </p:nvSpPr>
        <p:spPr>
          <a:xfrm>
            <a:off x="29817" y="120459"/>
            <a:ext cx="4184960" cy="51683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BH" sz="2400" b="1" dirty="0">
                <a:solidFill>
                  <a:schemeClr val="bg1"/>
                </a:solidFill>
                <a:latin typeface="Sakkal Majalla" panose="02000000000000000000" pitchFamily="2" charset="-78"/>
                <a:cs typeface="Sakkal Majalla" panose="02000000000000000000" pitchFamily="2" charset="-78"/>
              </a:rPr>
              <a:t>فِعْلُ الأمْر </a:t>
            </a:r>
            <a:r>
              <a:rPr lang="ar-SA" sz="2400" b="1" dirty="0">
                <a:latin typeface="Sakkal Majalla" panose="02000000000000000000" pitchFamily="2" charset="-78"/>
                <a:cs typeface="Sakkal Majalla" panose="02000000000000000000" pitchFamily="2" charset="-78"/>
              </a:rPr>
              <a:t>– </a:t>
            </a:r>
            <a:r>
              <a:rPr lang="ar-BH" sz="2400" b="1" dirty="0">
                <a:latin typeface="Sakkal Majalla" panose="02000000000000000000" pitchFamily="2" charset="-78"/>
                <a:cs typeface="Sakkal Majalla" panose="02000000000000000000" pitchFamily="2" charset="-78"/>
              </a:rPr>
              <a:t>اللّغة العربيَة – الصف الرابع</a:t>
            </a:r>
            <a:endParaRPr lang="ar-BH" sz="2400" b="1" dirty="0">
              <a:solidFill>
                <a:schemeClr val="bg1"/>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5613781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16544" y="162971"/>
            <a:ext cx="2028009" cy="660400"/>
          </a:xfrm>
        </p:spPr>
        <p:txBody>
          <a:bodyPr>
            <a:noAutofit/>
          </a:bodyPr>
          <a:lstStyle/>
          <a:p>
            <a:pPr algn="ctr"/>
            <a:r>
              <a:rPr lang="ar-BH" b="1" dirty="0">
                <a:solidFill>
                  <a:srgbClr val="FF0000"/>
                </a:solidFill>
                <a:latin typeface="Sakkal Majalla" panose="02000000000000000000" pitchFamily="2" charset="-78"/>
                <a:ea typeface="+mn-ea"/>
                <a:cs typeface="Sakkal Majalla" panose="02000000000000000000" pitchFamily="2" charset="-78"/>
              </a:rPr>
              <a:t>نشاط (1)</a:t>
            </a:r>
            <a:endParaRPr lang="en-GB" b="1" dirty="0">
              <a:solidFill>
                <a:srgbClr val="FF0000"/>
              </a:solidFill>
              <a:latin typeface="Sakkal Majalla" panose="02000000000000000000" pitchFamily="2" charset="-78"/>
              <a:ea typeface="+mn-ea"/>
              <a:cs typeface="Sakkal Majalla" panose="02000000000000000000" pitchFamily="2" charset="-78"/>
            </a:endParaRPr>
          </a:p>
        </p:txBody>
      </p:sp>
      <p:sp>
        <p:nvSpPr>
          <p:cNvPr id="3" name="Content Placeholder 2"/>
          <p:cNvSpPr>
            <a:spLocks noGrp="1"/>
          </p:cNvSpPr>
          <p:nvPr>
            <p:ph idx="1"/>
          </p:nvPr>
        </p:nvSpPr>
        <p:spPr>
          <a:xfrm>
            <a:off x="382921" y="926123"/>
            <a:ext cx="10900610" cy="5488027"/>
          </a:xfrm>
        </p:spPr>
        <p:txBody>
          <a:bodyPr>
            <a:normAutofit/>
          </a:bodyPr>
          <a:lstStyle/>
          <a:p>
            <a:pPr marL="0" indent="0">
              <a:buNone/>
            </a:pPr>
            <a:r>
              <a:rPr lang="ar-BH" sz="3600" b="1" dirty="0">
                <a:solidFill>
                  <a:srgbClr val="FF0000"/>
                </a:solidFill>
                <a:latin typeface="Sakkal Majalla" panose="02000000000000000000" pitchFamily="2" charset="-78"/>
                <a:cs typeface="Sakkal Majalla" panose="02000000000000000000" pitchFamily="2" charset="-78"/>
              </a:rPr>
              <a:t>أصنف الأفعال الآتية في الجدول: </a:t>
            </a:r>
          </a:p>
          <a:p>
            <a:pPr marL="0" indent="0">
              <a:buNone/>
            </a:pPr>
            <a:endParaRPr lang="ar-BH" sz="3600" b="1" dirty="0">
              <a:solidFill>
                <a:srgbClr val="FF0000"/>
              </a:solidFill>
              <a:latin typeface="Sakkal Majalla" panose="02000000000000000000" pitchFamily="2" charset="-78"/>
              <a:cs typeface="Sakkal Majalla" panose="02000000000000000000" pitchFamily="2" charset="-78"/>
            </a:endParaRPr>
          </a:p>
          <a:p>
            <a:pPr marL="0" indent="0">
              <a:buNone/>
            </a:pPr>
            <a:endParaRPr lang="ar-BH" b="1" dirty="0">
              <a:latin typeface="Sakkal Majalla" panose="02000000000000000000" pitchFamily="2" charset="-78"/>
              <a:cs typeface="Sakkal Majalla" panose="02000000000000000000" pitchFamily="2" charset="-78"/>
            </a:endParaRPr>
          </a:p>
          <a:p>
            <a:pPr marL="0" indent="0">
              <a:buNone/>
            </a:pPr>
            <a:endParaRPr lang="ar-BH" b="1" dirty="0">
              <a:latin typeface="Traditional Arabic" panose="02020603050405020304" pitchFamily="18" charset="-78"/>
              <a:cs typeface="Traditional Arabic" panose="02020603050405020304" pitchFamily="18" charset="-78"/>
            </a:endParaRPr>
          </a:p>
        </p:txBody>
      </p:sp>
      <p:sp>
        <p:nvSpPr>
          <p:cNvPr id="7" name="عنوان 1">
            <a:extLst>
              <a:ext uri="{FF2B5EF4-FFF2-40B4-BE49-F238E27FC236}">
                <a16:creationId xmlns="" xmlns:a16="http://schemas.microsoft.com/office/drawing/2014/main" id="{B5CD38D9-DD2C-49A9-8266-F4A1A105A670}"/>
              </a:ext>
            </a:extLst>
          </p:cNvPr>
          <p:cNvSpPr txBox="1">
            <a:spLocks/>
          </p:cNvSpPr>
          <p:nvPr/>
        </p:nvSpPr>
        <p:spPr>
          <a:xfrm>
            <a:off x="10897076" y="0"/>
            <a:ext cx="1294924" cy="839578"/>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t">
            <a:normAutofit/>
          </a:bodyPr>
          <a:lstStyle>
            <a:defPPr>
              <a:defRPr lang="ar-BH"/>
            </a:defPPr>
            <a:lvl1pPr defTabSz="457200">
              <a:spcBef>
                <a:spcPct val="0"/>
              </a:spcBef>
              <a:buNone/>
              <a:defRPr sz="4400" b="1">
                <a:solidFill>
                  <a:schemeClr val="bg1"/>
                </a:solidFill>
                <a:latin typeface="Sakkal Majalla" panose="02000000000000000000" pitchFamily="2" charset="-78"/>
                <a:ea typeface="+mj-ea"/>
                <a:cs typeface="Sakkal Majalla" panose="02000000000000000000" pitchFamily="2" charset="-7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ctr"/>
            <a:r>
              <a:rPr lang="ar-SA" dirty="0"/>
              <a:t>أُطَبِّقُ</a:t>
            </a:r>
            <a:endParaRPr lang="en-US" dirty="0"/>
          </a:p>
        </p:txBody>
      </p:sp>
      <p:sp>
        <p:nvSpPr>
          <p:cNvPr id="17" name="TextBox 16"/>
          <p:cNvSpPr txBox="1"/>
          <p:nvPr/>
        </p:nvSpPr>
        <p:spPr>
          <a:xfrm>
            <a:off x="1374265" y="1346690"/>
            <a:ext cx="9522811" cy="1077218"/>
          </a:xfrm>
          <a:prstGeom prst="rect">
            <a:avLst/>
          </a:prstGeom>
          <a:noFill/>
        </p:spPr>
        <p:txBody>
          <a:bodyPr wrap="square" rtlCol="0">
            <a:spAutoFit/>
          </a:bodyPr>
          <a:lstStyle/>
          <a:p>
            <a:pPr algn="ctr"/>
            <a:r>
              <a:rPr lang="ar-BH" sz="3200" b="1" dirty="0">
                <a:latin typeface="Sakkal Majalla" panose="02000000000000000000" pitchFamily="2" charset="-78"/>
                <a:cs typeface="Sakkal Majalla" panose="02000000000000000000" pitchFamily="2" charset="-78"/>
              </a:rPr>
              <a:t>يخرجُ – هطلَ – اغسلْ – ينشدان – سامحْ – حافظْ – أجبْ – أسكنُ – ساق - طبخت- يظهران – اشترى – ذاكرْ – يضربون – </a:t>
            </a:r>
            <a:r>
              <a:rPr lang="ar-BH" sz="3200" b="1" dirty="0" smtClean="0">
                <a:latin typeface="Sakkal Majalla" panose="02000000000000000000" pitchFamily="2" charset="-78"/>
                <a:cs typeface="Sakkal Majalla" panose="02000000000000000000" pitchFamily="2" charset="-78"/>
              </a:rPr>
              <a:t>لعبا. </a:t>
            </a:r>
            <a:endParaRPr lang="en-US" sz="3200" b="1" dirty="0">
              <a:latin typeface="Sakkal Majalla" panose="02000000000000000000" pitchFamily="2" charset="-78"/>
              <a:cs typeface="Sakkal Majalla" panose="02000000000000000000" pitchFamily="2" charset="-78"/>
            </a:endParaRPr>
          </a:p>
        </p:txBody>
      </p:sp>
      <p:graphicFrame>
        <p:nvGraphicFramePr>
          <p:cNvPr id="4" name="Table 3"/>
          <p:cNvGraphicFramePr>
            <a:graphicFrameLocks noGrp="1"/>
          </p:cNvGraphicFramePr>
          <p:nvPr>
            <p:extLst>
              <p:ext uri="{D42A27DB-BD31-4B8C-83A1-F6EECF244321}">
                <p14:modId xmlns:p14="http://schemas.microsoft.com/office/powerpoint/2010/main" val="3726753748"/>
              </p:ext>
            </p:extLst>
          </p:nvPr>
        </p:nvGraphicFramePr>
        <p:xfrm>
          <a:off x="2071670" y="2423908"/>
          <a:ext cx="8127999" cy="3779520"/>
        </p:xfrm>
        <a:graphic>
          <a:graphicData uri="http://schemas.openxmlformats.org/drawingml/2006/table">
            <a:tbl>
              <a:tblPr firstRow="1" bandRow="1">
                <a:tableStyleId>{BC89EF96-8CEA-46FF-86C4-4CE0E7609802}</a:tableStyleId>
              </a:tblPr>
              <a:tblGrid>
                <a:gridCol w="2709333">
                  <a:extLst>
                    <a:ext uri="{9D8B030D-6E8A-4147-A177-3AD203B41FA5}">
                      <a16:colId xmlns="" xmlns:a16="http://schemas.microsoft.com/office/drawing/2014/main" val="20000"/>
                    </a:ext>
                  </a:extLst>
                </a:gridCol>
                <a:gridCol w="2709333">
                  <a:extLst>
                    <a:ext uri="{9D8B030D-6E8A-4147-A177-3AD203B41FA5}">
                      <a16:colId xmlns="" xmlns:a16="http://schemas.microsoft.com/office/drawing/2014/main" val="20001"/>
                    </a:ext>
                  </a:extLst>
                </a:gridCol>
                <a:gridCol w="2709333">
                  <a:extLst>
                    <a:ext uri="{9D8B030D-6E8A-4147-A177-3AD203B41FA5}">
                      <a16:colId xmlns="" xmlns:a16="http://schemas.microsoft.com/office/drawing/2014/main" val="20002"/>
                    </a:ext>
                  </a:extLst>
                </a:gridCol>
              </a:tblGrid>
              <a:tr h="370840">
                <a:tc>
                  <a:txBody>
                    <a:bodyPr/>
                    <a:lstStyle/>
                    <a:p>
                      <a:pPr algn="ctr"/>
                      <a:r>
                        <a:rPr lang="ar-BH" sz="3200" b="1" kern="1200" dirty="0">
                          <a:solidFill>
                            <a:schemeClr val="tx1"/>
                          </a:solidFill>
                          <a:latin typeface="Sakkal Majalla" panose="02000000000000000000" pitchFamily="2" charset="-78"/>
                          <a:ea typeface="+mn-ea"/>
                          <a:cs typeface="Sakkal Majalla" panose="02000000000000000000" pitchFamily="2" charset="-78"/>
                        </a:rPr>
                        <a:t>أمر </a:t>
                      </a:r>
                      <a:endParaRPr lang="en-US" sz="3200" b="1" kern="1200" dirty="0">
                        <a:solidFill>
                          <a:schemeClr val="tx1"/>
                        </a:solidFill>
                        <a:latin typeface="Sakkal Majalla" panose="02000000000000000000" pitchFamily="2" charset="-78"/>
                        <a:ea typeface="+mn-ea"/>
                        <a:cs typeface="Sakkal Majalla" panose="02000000000000000000" pitchFamily="2" charset="-78"/>
                      </a:endParaRPr>
                    </a:p>
                  </a:txBody>
                  <a:tcPr/>
                </a:tc>
                <a:tc>
                  <a:txBody>
                    <a:bodyPr/>
                    <a:lstStyle/>
                    <a:p>
                      <a:pPr algn="ctr"/>
                      <a:r>
                        <a:rPr lang="ar-BH" sz="3200" b="1" kern="1200" dirty="0">
                          <a:solidFill>
                            <a:schemeClr val="tx1"/>
                          </a:solidFill>
                          <a:latin typeface="Sakkal Majalla" panose="02000000000000000000" pitchFamily="2" charset="-78"/>
                          <a:ea typeface="+mn-ea"/>
                          <a:cs typeface="Sakkal Majalla" panose="02000000000000000000" pitchFamily="2" charset="-78"/>
                        </a:rPr>
                        <a:t>مضارع </a:t>
                      </a:r>
                      <a:endParaRPr lang="en-US" sz="3200" b="1" kern="1200" dirty="0">
                        <a:solidFill>
                          <a:schemeClr val="tx1"/>
                        </a:solidFill>
                        <a:latin typeface="Sakkal Majalla" panose="02000000000000000000" pitchFamily="2" charset="-78"/>
                        <a:ea typeface="+mn-ea"/>
                        <a:cs typeface="Sakkal Majalla" panose="02000000000000000000" pitchFamily="2" charset="-78"/>
                      </a:endParaRPr>
                    </a:p>
                  </a:txBody>
                  <a:tcPr/>
                </a:tc>
                <a:tc>
                  <a:txBody>
                    <a:bodyPr/>
                    <a:lstStyle/>
                    <a:p>
                      <a:pPr algn="ctr"/>
                      <a:r>
                        <a:rPr lang="ar-BH" sz="3200" b="1" kern="1200" dirty="0">
                          <a:solidFill>
                            <a:schemeClr val="tx1"/>
                          </a:solidFill>
                          <a:latin typeface="Sakkal Majalla" panose="02000000000000000000" pitchFamily="2" charset="-78"/>
                          <a:ea typeface="+mn-ea"/>
                          <a:cs typeface="Sakkal Majalla" panose="02000000000000000000" pitchFamily="2" charset="-78"/>
                        </a:rPr>
                        <a:t>ماضٍ </a:t>
                      </a:r>
                      <a:endParaRPr lang="en-US" sz="3200" b="1" kern="1200" dirty="0">
                        <a:solidFill>
                          <a:schemeClr val="tx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 xmlns:a16="http://schemas.microsoft.com/office/drawing/2014/main" val="10000"/>
                  </a:ext>
                </a:extLst>
              </a:tr>
              <a:tr h="370840">
                <a:tc>
                  <a:txBody>
                    <a:bodyPr/>
                    <a:lstStyle/>
                    <a:p>
                      <a:endParaRPr lang="en-US"/>
                    </a:p>
                  </a:txBody>
                  <a:tcPr/>
                </a:tc>
                <a:tc>
                  <a:txBody>
                    <a:bodyPr/>
                    <a:lstStyle/>
                    <a:p>
                      <a:endParaRPr lang="en-US"/>
                    </a:p>
                  </a:txBody>
                  <a:tcPr/>
                </a:tc>
                <a:tc>
                  <a:txBody>
                    <a:bodyPr/>
                    <a:lstStyle/>
                    <a:p>
                      <a:endParaRPr lang="ar-BH" dirty="0"/>
                    </a:p>
                    <a:p>
                      <a:endParaRPr lang="en-US" dirty="0"/>
                    </a:p>
                  </a:txBody>
                  <a:tcPr/>
                </a:tc>
                <a:extLst>
                  <a:ext uri="{0D108BD9-81ED-4DB2-BD59-A6C34878D82A}">
                    <a16:rowId xmlns="" xmlns:a16="http://schemas.microsoft.com/office/drawing/2014/main" val="10001"/>
                  </a:ext>
                </a:extLst>
              </a:tr>
              <a:tr h="370840">
                <a:tc>
                  <a:txBody>
                    <a:bodyPr/>
                    <a:lstStyle/>
                    <a:p>
                      <a:endParaRPr lang="en-US"/>
                    </a:p>
                  </a:txBody>
                  <a:tcPr/>
                </a:tc>
                <a:tc>
                  <a:txBody>
                    <a:bodyPr/>
                    <a:lstStyle/>
                    <a:p>
                      <a:endParaRPr lang="en-US"/>
                    </a:p>
                  </a:txBody>
                  <a:tcPr/>
                </a:tc>
                <a:tc>
                  <a:txBody>
                    <a:bodyPr/>
                    <a:lstStyle/>
                    <a:p>
                      <a:endParaRPr lang="ar-BH" dirty="0"/>
                    </a:p>
                    <a:p>
                      <a:endParaRPr lang="en-US" dirty="0"/>
                    </a:p>
                  </a:txBody>
                  <a:tcPr/>
                </a:tc>
                <a:extLst>
                  <a:ext uri="{0D108BD9-81ED-4DB2-BD59-A6C34878D82A}">
                    <a16:rowId xmlns="" xmlns:a16="http://schemas.microsoft.com/office/drawing/2014/main" val="10002"/>
                  </a:ext>
                </a:extLst>
              </a:tr>
              <a:tr h="370840">
                <a:tc>
                  <a:txBody>
                    <a:bodyPr/>
                    <a:lstStyle/>
                    <a:p>
                      <a:endParaRPr lang="en-US"/>
                    </a:p>
                  </a:txBody>
                  <a:tcPr/>
                </a:tc>
                <a:tc>
                  <a:txBody>
                    <a:bodyPr/>
                    <a:lstStyle/>
                    <a:p>
                      <a:endParaRPr lang="en-US"/>
                    </a:p>
                  </a:txBody>
                  <a:tcPr/>
                </a:tc>
                <a:tc>
                  <a:txBody>
                    <a:bodyPr/>
                    <a:lstStyle/>
                    <a:p>
                      <a:endParaRPr lang="ar-BH" dirty="0"/>
                    </a:p>
                    <a:p>
                      <a:endParaRPr lang="en-US" dirty="0"/>
                    </a:p>
                  </a:txBody>
                  <a:tcPr/>
                </a:tc>
                <a:extLst>
                  <a:ext uri="{0D108BD9-81ED-4DB2-BD59-A6C34878D82A}">
                    <a16:rowId xmlns="" xmlns:a16="http://schemas.microsoft.com/office/drawing/2014/main" val="10003"/>
                  </a:ext>
                </a:extLst>
              </a:tr>
              <a:tr h="370840">
                <a:tc>
                  <a:txBody>
                    <a:bodyPr/>
                    <a:lstStyle/>
                    <a:p>
                      <a:endParaRPr lang="en-US"/>
                    </a:p>
                  </a:txBody>
                  <a:tcPr/>
                </a:tc>
                <a:tc>
                  <a:txBody>
                    <a:bodyPr/>
                    <a:lstStyle/>
                    <a:p>
                      <a:endParaRPr lang="en-US"/>
                    </a:p>
                  </a:txBody>
                  <a:tcPr/>
                </a:tc>
                <a:tc>
                  <a:txBody>
                    <a:bodyPr/>
                    <a:lstStyle/>
                    <a:p>
                      <a:endParaRPr lang="ar-BH" dirty="0"/>
                    </a:p>
                    <a:p>
                      <a:endParaRPr lang="en-US" dirty="0"/>
                    </a:p>
                  </a:txBody>
                  <a:tcPr/>
                </a:tc>
                <a:extLst>
                  <a:ext uri="{0D108BD9-81ED-4DB2-BD59-A6C34878D82A}">
                    <a16:rowId xmlns="" xmlns:a16="http://schemas.microsoft.com/office/drawing/2014/main" val="10004"/>
                  </a:ext>
                </a:extLst>
              </a:tr>
              <a:tr h="370840">
                <a:tc>
                  <a:txBody>
                    <a:bodyPr/>
                    <a:lstStyle/>
                    <a:p>
                      <a:endParaRPr lang="en-US"/>
                    </a:p>
                  </a:txBody>
                  <a:tcPr/>
                </a:tc>
                <a:tc>
                  <a:txBody>
                    <a:bodyPr/>
                    <a:lstStyle/>
                    <a:p>
                      <a:endParaRPr lang="en-US"/>
                    </a:p>
                  </a:txBody>
                  <a:tcPr/>
                </a:tc>
                <a:tc>
                  <a:txBody>
                    <a:bodyPr/>
                    <a:lstStyle/>
                    <a:p>
                      <a:endParaRPr lang="ar-BH" dirty="0"/>
                    </a:p>
                    <a:p>
                      <a:endParaRPr lang="en-US" dirty="0"/>
                    </a:p>
                  </a:txBody>
                  <a:tcPr/>
                </a:tc>
                <a:extLst>
                  <a:ext uri="{0D108BD9-81ED-4DB2-BD59-A6C34878D82A}">
                    <a16:rowId xmlns="" xmlns:a16="http://schemas.microsoft.com/office/drawing/2014/main" val="10005"/>
                  </a:ext>
                </a:extLst>
              </a:tr>
            </a:tbl>
          </a:graphicData>
        </a:graphic>
      </p:graphicFrame>
      <p:sp>
        <p:nvSpPr>
          <p:cNvPr id="18" name="TextBox 17"/>
          <p:cNvSpPr txBox="1"/>
          <p:nvPr/>
        </p:nvSpPr>
        <p:spPr>
          <a:xfrm>
            <a:off x="5412338" y="3014288"/>
            <a:ext cx="1446663"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يخرجُ</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20" name="TextBox 19"/>
          <p:cNvSpPr txBox="1"/>
          <p:nvPr/>
        </p:nvSpPr>
        <p:spPr>
          <a:xfrm>
            <a:off x="8130517" y="3014287"/>
            <a:ext cx="1446663"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هطلَ</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21" name="TextBox 20"/>
          <p:cNvSpPr txBox="1"/>
          <p:nvPr/>
        </p:nvSpPr>
        <p:spPr>
          <a:xfrm>
            <a:off x="5412338" y="3751463"/>
            <a:ext cx="1446663"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ينشدان</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22" name="TextBox 21"/>
          <p:cNvSpPr txBox="1"/>
          <p:nvPr/>
        </p:nvSpPr>
        <p:spPr>
          <a:xfrm>
            <a:off x="2616821" y="3067208"/>
            <a:ext cx="1446663"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سامحْ</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23" name="TextBox 22"/>
          <p:cNvSpPr txBox="1"/>
          <p:nvPr/>
        </p:nvSpPr>
        <p:spPr>
          <a:xfrm>
            <a:off x="2616821" y="3651983"/>
            <a:ext cx="1446663"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حافظْ</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24" name="TextBox 23"/>
          <p:cNvSpPr txBox="1"/>
          <p:nvPr/>
        </p:nvSpPr>
        <p:spPr>
          <a:xfrm>
            <a:off x="2616820" y="4293623"/>
            <a:ext cx="1446663"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أجبْ</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25" name="TextBox 24"/>
          <p:cNvSpPr txBox="1"/>
          <p:nvPr/>
        </p:nvSpPr>
        <p:spPr>
          <a:xfrm>
            <a:off x="2616821" y="4995488"/>
            <a:ext cx="1446663"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اغسلْ</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26" name="TextBox 25"/>
          <p:cNvSpPr txBox="1"/>
          <p:nvPr/>
        </p:nvSpPr>
        <p:spPr>
          <a:xfrm>
            <a:off x="5447458" y="4293622"/>
            <a:ext cx="1446663"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أسكنُ</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27" name="TextBox 26"/>
          <p:cNvSpPr txBox="1"/>
          <p:nvPr/>
        </p:nvSpPr>
        <p:spPr>
          <a:xfrm>
            <a:off x="8130516" y="3708848"/>
            <a:ext cx="1446663"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ساق</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28" name="TextBox 27"/>
          <p:cNvSpPr txBox="1"/>
          <p:nvPr/>
        </p:nvSpPr>
        <p:spPr>
          <a:xfrm>
            <a:off x="8130515" y="4293621"/>
            <a:ext cx="1446663"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طبخت</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29" name="TextBox 28"/>
          <p:cNvSpPr txBox="1"/>
          <p:nvPr/>
        </p:nvSpPr>
        <p:spPr>
          <a:xfrm>
            <a:off x="5412337" y="4878398"/>
            <a:ext cx="1446663"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يظهران</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30" name="TextBox 29"/>
          <p:cNvSpPr txBox="1"/>
          <p:nvPr/>
        </p:nvSpPr>
        <p:spPr>
          <a:xfrm>
            <a:off x="8130514" y="4978497"/>
            <a:ext cx="1446663"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اشترى</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31" name="TextBox 30"/>
          <p:cNvSpPr txBox="1"/>
          <p:nvPr/>
        </p:nvSpPr>
        <p:spPr>
          <a:xfrm>
            <a:off x="2616819" y="5580263"/>
            <a:ext cx="1446663"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ذاكرْ</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32" name="TextBox 31"/>
          <p:cNvSpPr txBox="1"/>
          <p:nvPr/>
        </p:nvSpPr>
        <p:spPr>
          <a:xfrm>
            <a:off x="5412336" y="5563272"/>
            <a:ext cx="1446663"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يضربون</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33" name="TextBox 32"/>
          <p:cNvSpPr txBox="1"/>
          <p:nvPr/>
        </p:nvSpPr>
        <p:spPr>
          <a:xfrm>
            <a:off x="8130513" y="5580263"/>
            <a:ext cx="1446663"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لعبا</a:t>
            </a:r>
            <a:endParaRPr lang="en-US" sz="3200" b="1" dirty="0">
              <a:solidFill>
                <a:srgbClr val="00B050"/>
              </a:solidFill>
              <a:latin typeface="Sakkal Majalla" panose="02000000000000000000" pitchFamily="2" charset="-78"/>
              <a:cs typeface="Sakkal Majalla" panose="02000000000000000000" pitchFamily="2" charset="-78"/>
            </a:endParaRPr>
          </a:p>
        </p:txBody>
      </p:sp>
      <p:sp>
        <p:nvSpPr>
          <p:cNvPr id="34" name="مستطيل 4">
            <a:extLst>
              <a:ext uri="{FF2B5EF4-FFF2-40B4-BE49-F238E27FC236}">
                <a16:creationId xmlns="" xmlns:a16="http://schemas.microsoft.com/office/drawing/2014/main" id="{B9ABD8F8-5EF6-42FB-A56F-22419335457D}"/>
              </a:ext>
            </a:extLst>
          </p:cNvPr>
          <p:cNvSpPr/>
          <p:nvPr/>
        </p:nvSpPr>
        <p:spPr>
          <a:xfrm>
            <a:off x="29817" y="120459"/>
            <a:ext cx="4184960" cy="51683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BH" sz="2400" b="1" dirty="0">
                <a:solidFill>
                  <a:schemeClr val="bg1"/>
                </a:solidFill>
                <a:latin typeface="Sakkal Majalla" panose="02000000000000000000" pitchFamily="2" charset="-78"/>
                <a:cs typeface="Sakkal Majalla" panose="02000000000000000000" pitchFamily="2" charset="-78"/>
              </a:rPr>
              <a:t>فِعْلُ الأمْر </a:t>
            </a:r>
            <a:r>
              <a:rPr lang="ar-SA" sz="2400" b="1" dirty="0">
                <a:latin typeface="Sakkal Majalla" panose="02000000000000000000" pitchFamily="2" charset="-78"/>
                <a:cs typeface="Sakkal Majalla" panose="02000000000000000000" pitchFamily="2" charset="-78"/>
              </a:rPr>
              <a:t>– </a:t>
            </a:r>
            <a:r>
              <a:rPr lang="ar-BH" sz="2400" b="1" dirty="0">
                <a:latin typeface="Sakkal Majalla" panose="02000000000000000000" pitchFamily="2" charset="-78"/>
                <a:cs typeface="Sakkal Majalla" panose="02000000000000000000" pitchFamily="2" charset="-78"/>
              </a:rPr>
              <a:t>اللّغة العربيَة – الصف الرابع</a:t>
            </a:r>
            <a:endParaRPr lang="ar-BH" sz="2400" b="1" dirty="0">
              <a:solidFill>
                <a:schemeClr val="bg1"/>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4073017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anim calcmode="lin" valueType="num">
                                      <p:cBhvr additive="base">
                                        <p:cTn id="25" dur="500" fill="hold"/>
                                        <p:tgtEl>
                                          <p:spTgt spid="22"/>
                                        </p:tgtEl>
                                        <p:attrNameLst>
                                          <p:attrName>ppt_x</p:attrName>
                                        </p:attrNameLst>
                                      </p:cBhvr>
                                      <p:tavLst>
                                        <p:tav tm="0">
                                          <p:val>
                                            <p:strVal val="#ppt_x"/>
                                          </p:val>
                                        </p:tav>
                                        <p:tav tm="100000">
                                          <p:val>
                                            <p:strVal val="#ppt_x"/>
                                          </p:val>
                                        </p:tav>
                                      </p:tavLst>
                                    </p:anim>
                                    <p:anim calcmode="lin" valueType="num">
                                      <p:cBhvr additive="base">
                                        <p:cTn id="2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anim calcmode="lin" valueType="num">
                                      <p:cBhvr additive="base">
                                        <p:cTn id="31" dur="500" fill="hold"/>
                                        <p:tgtEl>
                                          <p:spTgt spid="23"/>
                                        </p:tgtEl>
                                        <p:attrNameLst>
                                          <p:attrName>ppt_x</p:attrName>
                                        </p:attrNameLst>
                                      </p:cBhvr>
                                      <p:tavLst>
                                        <p:tav tm="0">
                                          <p:val>
                                            <p:strVal val="#ppt_x"/>
                                          </p:val>
                                        </p:tav>
                                        <p:tav tm="100000">
                                          <p:val>
                                            <p:strVal val="#ppt_x"/>
                                          </p:val>
                                        </p:tav>
                                      </p:tavLst>
                                    </p:anim>
                                    <p:anim calcmode="lin" valueType="num">
                                      <p:cBhvr additive="base">
                                        <p:cTn id="3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 calcmode="lin" valueType="num">
                                      <p:cBhvr additive="base">
                                        <p:cTn id="37" dur="500" fill="hold"/>
                                        <p:tgtEl>
                                          <p:spTgt spid="24"/>
                                        </p:tgtEl>
                                        <p:attrNameLst>
                                          <p:attrName>ppt_x</p:attrName>
                                        </p:attrNameLst>
                                      </p:cBhvr>
                                      <p:tavLst>
                                        <p:tav tm="0">
                                          <p:val>
                                            <p:strVal val="#ppt_x"/>
                                          </p:val>
                                        </p:tav>
                                        <p:tav tm="100000">
                                          <p:val>
                                            <p:strVal val="#ppt_x"/>
                                          </p:val>
                                        </p:tav>
                                      </p:tavLst>
                                    </p:anim>
                                    <p:anim calcmode="lin" valueType="num">
                                      <p:cBhvr additive="base">
                                        <p:cTn id="3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5"/>
                                        </p:tgtEl>
                                        <p:attrNameLst>
                                          <p:attrName>style.visibility</p:attrName>
                                        </p:attrNameLst>
                                      </p:cBhvr>
                                      <p:to>
                                        <p:strVal val="visible"/>
                                      </p:to>
                                    </p:set>
                                    <p:anim calcmode="lin" valueType="num">
                                      <p:cBhvr additive="base">
                                        <p:cTn id="43" dur="500" fill="hold"/>
                                        <p:tgtEl>
                                          <p:spTgt spid="25"/>
                                        </p:tgtEl>
                                        <p:attrNameLst>
                                          <p:attrName>ppt_x</p:attrName>
                                        </p:attrNameLst>
                                      </p:cBhvr>
                                      <p:tavLst>
                                        <p:tav tm="0">
                                          <p:val>
                                            <p:strVal val="#ppt_x"/>
                                          </p:val>
                                        </p:tav>
                                        <p:tav tm="100000">
                                          <p:val>
                                            <p:strVal val="#ppt_x"/>
                                          </p:val>
                                        </p:tav>
                                      </p:tavLst>
                                    </p:anim>
                                    <p:anim calcmode="lin" valueType="num">
                                      <p:cBhvr additive="base">
                                        <p:cTn id="4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anim calcmode="lin" valueType="num">
                                      <p:cBhvr additive="base">
                                        <p:cTn id="49" dur="500" fill="hold"/>
                                        <p:tgtEl>
                                          <p:spTgt spid="26"/>
                                        </p:tgtEl>
                                        <p:attrNameLst>
                                          <p:attrName>ppt_x</p:attrName>
                                        </p:attrNameLst>
                                      </p:cBhvr>
                                      <p:tavLst>
                                        <p:tav tm="0">
                                          <p:val>
                                            <p:strVal val="#ppt_x"/>
                                          </p:val>
                                        </p:tav>
                                        <p:tav tm="100000">
                                          <p:val>
                                            <p:strVal val="#ppt_x"/>
                                          </p:val>
                                        </p:tav>
                                      </p:tavLst>
                                    </p:anim>
                                    <p:anim calcmode="lin" valueType="num">
                                      <p:cBhvr additive="base">
                                        <p:cTn id="5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anim calcmode="lin" valueType="num">
                                      <p:cBhvr additive="base">
                                        <p:cTn id="55" dur="500" fill="hold"/>
                                        <p:tgtEl>
                                          <p:spTgt spid="27"/>
                                        </p:tgtEl>
                                        <p:attrNameLst>
                                          <p:attrName>ppt_x</p:attrName>
                                        </p:attrNameLst>
                                      </p:cBhvr>
                                      <p:tavLst>
                                        <p:tav tm="0">
                                          <p:val>
                                            <p:strVal val="#ppt_x"/>
                                          </p:val>
                                        </p:tav>
                                        <p:tav tm="100000">
                                          <p:val>
                                            <p:strVal val="#ppt_x"/>
                                          </p:val>
                                        </p:tav>
                                      </p:tavLst>
                                    </p:anim>
                                    <p:anim calcmode="lin" valueType="num">
                                      <p:cBhvr additive="base">
                                        <p:cTn id="5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8"/>
                                        </p:tgtEl>
                                        <p:attrNameLst>
                                          <p:attrName>style.visibility</p:attrName>
                                        </p:attrNameLst>
                                      </p:cBhvr>
                                      <p:to>
                                        <p:strVal val="visible"/>
                                      </p:to>
                                    </p:set>
                                    <p:anim calcmode="lin" valueType="num">
                                      <p:cBhvr additive="base">
                                        <p:cTn id="61" dur="500" fill="hold"/>
                                        <p:tgtEl>
                                          <p:spTgt spid="28"/>
                                        </p:tgtEl>
                                        <p:attrNameLst>
                                          <p:attrName>ppt_x</p:attrName>
                                        </p:attrNameLst>
                                      </p:cBhvr>
                                      <p:tavLst>
                                        <p:tav tm="0">
                                          <p:val>
                                            <p:strVal val="#ppt_x"/>
                                          </p:val>
                                        </p:tav>
                                        <p:tav tm="100000">
                                          <p:val>
                                            <p:strVal val="#ppt_x"/>
                                          </p:val>
                                        </p:tav>
                                      </p:tavLst>
                                    </p:anim>
                                    <p:anim calcmode="lin" valueType="num">
                                      <p:cBhvr additive="base">
                                        <p:cTn id="6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9"/>
                                        </p:tgtEl>
                                        <p:attrNameLst>
                                          <p:attrName>style.visibility</p:attrName>
                                        </p:attrNameLst>
                                      </p:cBhvr>
                                      <p:to>
                                        <p:strVal val="visible"/>
                                      </p:to>
                                    </p:set>
                                    <p:anim calcmode="lin" valueType="num">
                                      <p:cBhvr additive="base">
                                        <p:cTn id="67" dur="500" fill="hold"/>
                                        <p:tgtEl>
                                          <p:spTgt spid="29"/>
                                        </p:tgtEl>
                                        <p:attrNameLst>
                                          <p:attrName>ppt_x</p:attrName>
                                        </p:attrNameLst>
                                      </p:cBhvr>
                                      <p:tavLst>
                                        <p:tav tm="0">
                                          <p:val>
                                            <p:strVal val="#ppt_x"/>
                                          </p:val>
                                        </p:tav>
                                        <p:tav tm="100000">
                                          <p:val>
                                            <p:strVal val="#ppt_x"/>
                                          </p:val>
                                        </p:tav>
                                      </p:tavLst>
                                    </p:anim>
                                    <p:anim calcmode="lin" valueType="num">
                                      <p:cBhvr additive="base">
                                        <p:cTn id="6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0"/>
                                        </p:tgtEl>
                                        <p:attrNameLst>
                                          <p:attrName>style.visibility</p:attrName>
                                        </p:attrNameLst>
                                      </p:cBhvr>
                                      <p:to>
                                        <p:strVal val="visible"/>
                                      </p:to>
                                    </p:set>
                                    <p:anim calcmode="lin" valueType="num">
                                      <p:cBhvr additive="base">
                                        <p:cTn id="73" dur="500" fill="hold"/>
                                        <p:tgtEl>
                                          <p:spTgt spid="30"/>
                                        </p:tgtEl>
                                        <p:attrNameLst>
                                          <p:attrName>ppt_x</p:attrName>
                                        </p:attrNameLst>
                                      </p:cBhvr>
                                      <p:tavLst>
                                        <p:tav tm="0">
                                          <p:val>
                                            <p:strVal val="#ppt_x"/>
                                          </p:val>
                                        </p:tav>
                                        <p:tav tm="100000">
                                          <p:val>
                                            <p:strVal val="#ppt_x"/>
                                          </p:val>
                                        </p:tav>
                                      </p:tavLst>
                                    </p:anim>
                                    <p:anim calcmode="lin" valueType="num">
                                      <p:cBhvr additive="base">
                                        <p:cTn id="74"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1"/>
                                        </p:tgtEl>
                                        <p:attrNameLst>
                                          <p:attrName>style.visibility</p:attrName>
                                        </p:attrNameLst>
                                      </p:cBhvr>
                                      <p:to>
                                        <p:strVal val="visible"/>
                                      </p:to>
                                    </p:set>
                                    <p:anim calcmode="lin" valueType="num">
                                      <p:cBhvr additive="base">
                                        <p:cTn id="79" dur="500" fill="hold"/>
                                        <p:tgtEl>
                                          <p:spTgt spid="31"/>
                                        </p:tgtEl>
                                        <p:attrNameLst>
                                          <p:attrName>ppt_x</p:attrName>
                                        </p:attrNameLst>
                                      </p:cBhvr>
                                      <p:tavLst>
                                        <p:tav tm="0">
                                          <p:val>
                                            <p:strVal val="#ppt_x"/>
                                          </p:val>
                                        </p:tav>
                                        <p:tav tm="100000">
                                          <p:val>
                                            <p:strVal val="#ppt_x"/>
                                          </p:val>
                                        </p:tav>
                                      </p:tavLst>
                                    </p:anim>
                                    <p:anim calcmode="lin" valueType="num">
                                      <p:cBhvr additive="base">
                                        <p:cTn id="80"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2"/>
                                        </p:tgtEl>
                                        <p:attrNameLst>
                                          <p:attrName>style.visibility</p:attrName>
                                        </p:attrNameLst>
                                      </p:cBhvr>
                                      <p:to>
                                        <p:strVal val="visible"/>
                                      </p:to>
                                    </p:set>
                                    <p:anim calcmode="lin" valueType="num">
                                      <p:cBhvr additive="base">
                                        <p:cTn id="85" dur="500" fill="hold"/>
                                        <p:tgtEl>
                                          <p:spTgt spid="32"/>
                                        </p:tgtEl>
                                        <p:attrNameLst>
                                          <p:attrName>ppt_x</p:attrName>
                                        </p:attrNameLst>
                                      </p:cBhvr>
                                      <p:tavLst>
                                        <p:tav tm="0">
                                          <p:val>
                                            <p:strVal val="#ppt_x"/>
                                          </p:val>
                                        </p:tav>
                                        <p:tav tm="100000">
                                          <p:val>
                                            <p:strVal val="#ppt_x"/>
                                          </p:val>
                                        </p:tav>
                                      </p:tavLst>
                                    </p:anim>
                                    <p:anim calcmode="lin" valueType="num">
                                      <p:cBhvr additive="base">
                                        <p:cTn id="86"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3"/>
                                        </p:tgtEl>
                                        <p:attrNameLst>
                                          <p:attrName>style.visibility</p:attrName>
                                        </p:attrNameLst>
                                      </p:cBhvr>
                                      <p:to>
                                        <p:strVal val="visible"/>
                                      </p:to>
                                    </p:set>
                                    <p:anim calcmode="lin" valueType="num">
                                      <p:cBhvr additive="base">
                                        <p:cTn id="91" dur="500" fill="hold"/>
                                        <p:tgtEl>
                                          <p:spTgt spid="33"/>
                                        </p:tgtEl>
                                        <p:attrNameLst>
                                          <p:attrName>ppt_x</p:attrName>
                                        </p:attrNameLst>
                                      </p:cBhvr>
                                      <p:tavLst>
                                        <p:tav tm="0">
                                          <p:val>
                                            <p:strVal val="#ppt_x"/>
                                          </p:val>
                                        </p:tav>
                                        <p:tav tm="100000">
                                          <p:val>
                                            <p:strVal val="#ppt_x"/>
                                          </p:val>
                                        </p:tav>
                                      </p:tavLst>
                                    </p:anim>
                                    <p:anim calcmode="lin" valueType="num">
                                      <p:cBhvr additive="base">
                                        <p:cTn id="92"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0" grpId="0"/>
      <p:bldP spid="21" grpId="0"/>
      <p:bldP spid="22" grpId="0"/>
      <p:bldP spid="23" grpId="0"/>
      <p:bldP spid="24" grpId="0"/>
      <p:bldP spid="25" grpId="0"/>
      <p:bldP spid="26" grpId="0"/>
      <p:bldP spid="27" grpId="0"/>
      <p:bldP spid="28" grpId="0"/>
      <p:bldP spid="29" grpId="0"/>
      <p:bldP spid="30" grpId="0"/>
      <p:bldP spid="31" grpId="0"/>
      <p:bldP spid="32" grpId="0"/>
      <p:bldP spid="3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04384" y="248632"/>
            <a:ext cx="2028009" cy="660400"/>
          </a:xfrm>
        </p:spPr>
        <p:txBody>
          <a:bodyPr>
            <a:noAutofit/>
          </a:bodyPr>
          <a:lstStyle/>
          <a:p>
            <a:pPr algn="ctr"/>
            <a:r>
              <a:rPr lang="ar-BH" b="1" dirty="0">
                <a:solidFill>
                  <a:srgbClr val="FF0000"/>
                </a:solidFill>
                <a:latin typeface="Sakkal Majalla" panose="02000000000000000000" pitchFamily="2" charset="-78"/>
                <a:ea typeface="+mn-ea"/>
                <a:cs typeface="Sakkal Majalla" panose="02000000000000000000" pitchFamily="2" charset="-78"/>
              </a:rPr>
              <a:t>نشاط (2)</a:t>
            </a:r>
            <a:endParaRPr lang="en-GB" b="1" dirty="0">
              <a:solidFill>
                <a:srgbClr val="FF0000"/>
              </a:solidFill>
              <a:latin typeface="Sakkal Majalla" panose="02000000000000000000" pitchFamily="2" charset="-78"/>
              <a:ea typeface="+mn-ea"/>
              <a:cs typeface="Sakkal Majalla" panose="02000000000000000000" pitchFamily="2" charset="-78"/>
            </a:endParaRPr>
          </a:p>
        </p:txBody>
      </p:sp>
      <p:sp>
        <p:nvSpPr>
          <p:cNvPr id="3" name="Content Placeholder 2"/>
          <p:cNvSpPr>
            <a:spLocks noGrp="1"/>
          </p:cNvSpPr>
          <p:nvPr>
            <p:ph idx="1"/>
          </p:nvPr>
        </p:nvSpPr>
        <p:spPr>
          <a:xfrm>
            <a:off x="382920" y="1356483"/>
            <a:ext cx="11312551" cy="5057667"/>
          </a:xfrm>
        </p:spPr>
        <p:txBody>
          <a:bodyPr>
            <a:normAutofit/>
          </a:bodyPr>
          <a:lstStyle/>
          <a:p>
            <a:pPr marL="0" indent="0">
              <a:buNone/>
            </a:pPr>
            <a:r>
              <a:rPr lang="ar-BH" sz="3600" b="1" dirty="0">
                <a:solidFill>
                  <a:srgbClr val="FF0000"/>
                </a:solidFill>
                <a:latin typeface="Sakkal Majalla" panose="02000000000000000000" pitchFamily="2" charset="-78"/>
                <a:cs typeface="Sakkal Majalla" panose="02000000000000000000" pitchFamily="2" charset="-78"/>
              </a:rPr>
              <a:t>أكمل الجدول بإجابة صحيحة: </a:t>
            </a:r>
          </a:p>
          <a:p>
            <a:pPr marL="0" indent="0">
              <a:buNone/>
            </a:pPr>
            <a:endParaRPr lang="ar-BH" b="1" dirty="0">
              <a:latin typeface="Sakkal Majalla" panose="02000000000000000000" pitchFamily="2" charset="-78"/>
              <a:cs typeface="Sakkal Majalla" panose="02000000000000000000" pitchFamily="2" charset="-78"/>
            </a:endParaRPr>
          </a:p>
          <a:p>
            <a:pPr marL="0" indent="0">
              <a:buNone/>
            </a:pPr>
            <a:endParaRPr lang="ar-BH" b="1" dirty="0">
              <a:latin typeface="Traditional Arabic" panose="02020603050405020304" pitchFamily="18" charset="-78"/>
              <a:cs typeface="Traditional Arabic" panose="02020603050405020304" pitchFamily="18" charset="-78"/>
            </a:endParaRPr>
          </a:p>
        </p:txBody>
      </p:sp>
      <p:sp>
        <p:nvSpPr>
          <p:cNvPr id="7" name="عنوان 1">
            <a:extLst>
              <a:ext uri="{FF2B5EF4-FFF2-40B4-BE49-F238E27FC236}">
                <a16:creationId xmlns="" xmlns:a16="http://schemas.microsoft.com/office/drawing/2014/main" id="{B5CD38D9-DD2C-49A9-8266-F4A1A105A670}"/>
              </a:ext>
            </a:extLst>
          </p:cNvPr>
          <p:cNvSpPr txBox="1">
            <a:spLocks/>
          </p:cNvSpPr>
          <p:nvPr/>
        </p:nvSpPr>
        <p:spPr>
          <a:xfrm>
            <a:off x="10897076" y="0"/>
            <a:ext cx="1294924" cy="839578"/>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t">
            <a:normAutofit/>
          </a:bodyPr>
          <a:lstStyle>
            <a:defPPr>
              <a:defRPr lang="ar-BH"/>
            </a:defPPr>
            <a:lvl1pPr defTabSz="457200">
              <a:spcBef>
                <a:spcPct val="0"/>
              </a:spcBef>
              <a:buNone/>
              <a:defRPr sz="4400" b="1">
                <a:solidFill>
                  <a:schemeClr val="bg1"/>
                </a:solidFill>
                <a:latin typeface="Sakkal Majalla" panose="02000000000000000000" pitchFamily="2" charset="-78"/>
                <a:ea typeface="+mj-ea"/>
                <a:cs typeface="Sakkal Majalla" panose="02000000000000000000" pitchFamily="2" charset="-7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ctr"/>
            <a:r>
              <a:rPr lang="ar-SA" dirty="0"/>
              <a:t>أُطَبِّقُ</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349218202"/>
              </p:ext>
            </p:extLst>
          </p:nvPr>
        </p:nvGraphicFramePr>
        <p:xfrm>
          <a:off x="2468728" y="2248215"/>
          <a:ext cx="8127999" cy="2956560"/>
        </p:xfrm>
        <a:graphic>
          <a:graphicData uri="http://schemas.openxmlformats.org/drawingml/2006/table">
            <a:tbl>
              <a:tblPr firstRow="1" bandRow="1">
                <a:tableStyleId>{BC89EF96-8CEA-46FF-86C4-4CE0E7609802}</a:tableStyleId>
              </a:tblPr>
              <a:tblGrid>
                <a:gridCol w="2709333">
                  <a:extLst>
                    <a:ext uri="{9D8B030D-6E8A-4147-A177-3AD203B41FA5}">
                      <a16:colId xmlns="" xmlns:a16="http://schemas.microsoft.com/office/drawing/2014/main" val="20000"/>
                    </a:ext>
                  </a:extLst>
                </a:gridCol>
                <a:gridCol w="2709333">
                  <a:extLst>
                    <a:ext uri="{9D8B030D-6E8A-4147-A177-3AD203B41FA5}">
                      <a16:colId xmlns="" xmlns:a16="http://schemas.microsoft.com/office/drawing/2014/main" val="20001"/>
                    </a:ext>
                  </a:extLst>
                </a:gridCol>
                <a:gridCol w="2709333">
                  <a:extLst>
                    <a:ext uri="{9D8B030D-6E8A-4147-A177-3AD203B41FA5}">
                      <a16:colId xmlns="" xmlns:a16="http://schemas.microsoft.com/office/drawing/2014/main" val="20002"/>
                    </a:ext>
                  </a:extLst>
                </a:gridCol>
              </a:tblGrid>
              <a:tr h="370840">
                <a:tc>
                  <a:txBody>
                    <a:bodyPr/>
                    <a:lstStyle/>
                    <a:p>
                      <a:endParaRPr lang="en-US" dirty="0"/>
                    </a:p>
                  </a:txBody>
                  <a:tcPr/>
                </a:tc>
                <a:tc>
                  <a:txBody>
                    <a:bodyPr/>
                    <a:lstStyle/>
                    <a:p>
                      <a:pPr algn="ctr"/>
                      <a:r>
                        <a:rPr lang="ar-BH" sz="3600" b="1" kern="1200" dirty="0">
                          <a:solidFill>
                            <a:schemeClr val="tx1"/>
                          </a:solidFill>
                          <a:latin typeface="Sakkal Majalla" panose="02000000000000000000" pitchFamily="2" charset="-78"/>
                          <a:ea typeface="+mn-ea"/>
                          <a:cs typeface="Sakkal Majalla" panose="02000000000000000000" pitchFamily="2" charset="-78"/>
                        </a:rPr>
                        <a:t>يجلسُ</a:t>
                      </a:r>
                      <a:endParaRPr lang="en-US" sz="3600" b="1" kern="1200" dirty="0">
                        <a:solidFill>
                          <a:schemeClr val="tx1"/>
                        </a:solidFill>
                        <a:latin typeface="Sakkal Majalla" panose="02000000000000000000" pitchFamily="2" charset="-78"/>
                        <a:ea typeface="+mn-ea"/>
                        <a:cs typeface="Sakkal Majalla" panose="02000000000000000000" pitchFamily="2" charset="-78"/>
                      </a:endParaRPr>
                    </a:p>
                  </a:txBody>
                  <a:tcPr/>
                </a:tc>
                <a:tc>
                  <a:txBody>
                    <a:bodyPr/>
                    <a:lstStyle/>
                    <a:p>
                      <a:endParaRPr lang="en-US"/>
                    </a:p>
                  </a:txBody>
                  <a:tcPr/>
                </a:tc>
                <a:extLst>
                  <a:ext uri="{0D108BD9-81ED-4DB2-BD59-A6C34878D82A}">
                    <a16:rowId xmlns="" xmlns:a16="http://schemas.microsoft.com/office/drawing/2014/main" val="10000"/>
                  </a:ext>
                </a:extLst>
              </a:tr>
              <a:tr h="370840">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BH" sz="3200" b="1" kern="1200" dirty="0">
                          <a:solidFill>
                            <a:schemeClr val="tx1"/>
                          </a:solidFill>
                          <a:latin typeface="Sakkal Majalla" panose="02000000000000000000" pitchFamily="2" charset="-78"/>
                          <a:ea typeface="+mn-ea"/>
                          <a:cs typeface="Sakkal Majalla" panose="02000000000000000000" pitchFamily="2" charset="-78"/>
                        </a:rPr>
                        <a:t>اذهبْ</a:t>
                      </a:r>
                      <a:endParaRPr lang="en-US" sz="1800" b="1" kern="1200" dirty="0">
                        <a:solidFill>
                          <a:schemeClr val="tx1"/>
                        </a:solidFill>
                        <a:latin typeface="Sakkal Majalla" panose="02000000000000000000" pitchFamily="2" charset="-78"/>
                        <a:ea typeface="+mn-ea"/>
                        <a:cs typeface="Sakkal Majalla" panose="02000000000000000000" pitchFamily="2" charset="-78"/>
                      </a:endParaRPr>
                    </a:p>
                  </a:txBody>
                  <a:tcPr/>
                </a:tc>
                <a:tc>
                  <a:txBody>
                    <a:bodyPr/>
                    <a:lstStyle/>
                    <a:p>
                      <a:endParaRPr lang="en-US"/>
                    </a:p>
                  </a:txBody>
                  <a:tcPr/>
                </a:tc>
                <a:tc>
                  <a:txBody>
                    <a:bodyPr/>
                    <a:lstStyle/>
                    <a:p>
                      <a:endParaRPr lang="en-US"/>
                    </a:p>
                  </a:txBody>
                  <a:tcPr/>
                </a:tc>
                <a:extLst>
                  <a:ext uri="{0D108BD9-81ED-4DB2-BD59-A6C34878D82A}">
                    <a16:rowId xmlns="" xmlns:a16="http://schemas.microsoft.com/office/drawing/2014/main" val="10001"/>
                  </a:ext>
                </a:extLst>
              </a:tr>
              <a:tr h="370840">
                <a:tc>
                  <a:txBody>
                    <a:bodyPr/>
                    <a:lstStyle/>
                    <a:p>
                      <a:endParaRPr lang="en-US"/>
                    </a:p>
                  </a:txBody>
                  <a:tcPr/>
                </a:tc>
                <a:tc>
                  <a:txBody>
                    <a:bodyPr/>
                    <a:lstStyle/>
                    <a:p>
                      <a:endParaRPr lang="en-US"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BH" sz="3200" b="1" kern="1200" dirty="0">
                          <a:solidFill>
                            <a:schemeClr val="tx1"/>
                          </a:solidFill>
                          <a:latin typeface="Sakkal Majalla" panose="02000000000000000000" pitchFamily="2" charset="-78"/>
                          <a:ea typeface="+mn-ea"/>
                          <a:cs typeface="Sakkal Majalla" panose="02000000000000000000" pitchFamily="2" charset="-78"/>
                        </a:rPr>
                        <a:t>فحصَ</a:t>
                      </a:r>
                      <a:endParaRPr lang="en-US" sz="1800" b="1" kern="1200" dirty="0">
                        <a:solidFill>
                          <a:schemeClr val="tx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 xmlns:a16="http://schemas.microsoft.com/office/drawing/2014/main" val="10002"/>
                  </a:ext>
                </a:extLst>
              </a:tr>
              <a:tr h="370840">
                <a:tc>
                  <a:txBody>
                    <a:bodyPr/>
                    <a:lstStyle/>
                    <a:p>
                      <a:endParaRPr lang="en-US"/>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BH" sz="3200" b="1" kern="1200" dirty="0">
                          <a:solidFill>
                            <a:schemeClr val="tx1"/>
                          </a:solidFill>
                          <a:latin typeface="Sakkal Majalla" panose="02000000000000000000" pitchFamily="2" charset="-78"/>
                          <a:ea typeface="+mn-ea"/>
                          <a:cs typeface="Sakkal Majalla" panose="02000000000000000000" pitchFamily="2" charset="-78"/>
                        </a:rPr>
                        <a:t>ينظفُ</a:t>
                      </a:r>
                      <a:endParaRPr lang="en-US" sz="1800" b="1" kern="1200" dirty="0">
                        <a:solidFill>
                          <a:schemeClr val="tx1"/>
                        </a:solidFill>
                        <a:latin typeface="Sakkal Majalla" panose="02000000000000000000" pitchFamily="2" charset="-78"/>
                        <a:ea typeface="+mn-ea"/>
                        <a:cs typeface="Sakkal Majalla" panose="02000000000000000000" pitchFamily="2" charset="-78"/>
                      </a:endParaRPr>
                    </a:p>
                  </a:txBody>
                  <a:tcPr/>
                </a:tc>
                <a:tc>
                  <a:txBody>
                    <a:bodyPr/>
                    <a:lstStyle/>
                    <a:p>
                      <a:endParaRPr lang="en-US"/>
                    </a:p>
                  </a:txBody>
                  <a:tcPr/>
                </a:tc>
                <a:extLst>
                  <a:ext uri="{0D108BD9-81ED-4DB2-BD59-A6C34878D82A}">
                    <a16:rowId xmlns="" xmlns:a16="http://schemas.microsoft.com/office/drawing/2014/main" val="10003"/>
                  </a:ext>
                </a:extLst>
              </a:tr>
              <a:tr h="370840">
                <a:tc>
                  <a:txBody>
                    <a:bodyPr/>
                    <a:lstStyle/>
                    <a:p>
                      <a:endParaRPr lang="en-US"/>
                    </a:p>
                  </a:txBody>
                  <a:tcPr/>
                </a:tc>
                <a:tc>
                  <a:txBody>
                    <a:bodyPr/>
                    <a:lstStyle/>
                    <a:p>
                      <a:endParaRPr lang="en-US"/>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BH" sz="3200" b="1" kern="1200" dirty="0">
                          <a:solidFill>
                            <a:schemeClr val="tx1"/>
                          </a:solidFill>
                          <a:latin typeface="Sakkal Majalla" panose="02000000000000000000" pitchFamily="2" charset="-78"/>
                          <a:ea typeface="+mn-ea"/>
                          <a:cs typeface="Sakkal Majalla" panose="02000000000000000000" pitchFamily="2" charset="-78"/>
                        </a:rPr>
                        <a:t>حَملَ</a:t>
                      </a:r>
                      <a:endParaRPr lang="en-US" sz="1800" b="1" kern="1200" dirty="0">
                        <a:solidFill>
                          <a:schemeClr val="tx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 xmlns:a16="http://schemas.microsoft.com/office/drawing/2014/main" val="10004"/>
                  </a:ext>
                </a:extLst>
              </a:tr>
            </a:tbl>
          </a:graphicData>
        </a:graphic>
      </p:graphicFrame>
      <p:sp>
        <p:nvSpPr>
          <p:cNvPr id="14" name="TextBox 13"/>
          <p:cNvSpPr txBox="1"/>
          <p:nvPr/>
        </p:nvSpPr>
        <p:spPr>
          <a:xfrm>
            <a:off x="8666327" y="2272374"/>
            <a:ext cx="994819"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جلسَ</a:t>
            </a:r>
            <a:endParaRPr lang="en-US" sz="3600" b="1" dirty="0">
              <a:solidFill>
                <a:srgbClr val="00B050"/>
              </a:solidFill>
              <a:latin typeface="Sakkal Majalla" panose="02000000000000000000" pitchFamily="2" charset="-78"/>
              <a:cs typeface="Sakkal Majalla" panose="02000000000000000000" pitchFamily="2" charset="-78"/>
            </a:endParaRPr>
          </a:p>
        </p:txBody>
      </p:sp>
      <p:sp>
        <p:nvSpPr>
          <p:cNvPr id="13" name="TextBox 12"/>
          <p:cNvSpPr txBox="1"/>
          <p:nvPr/>
        </p:nvSpPr>
        <p:spPr>
          <a:xfrm>
            <a:off x="3332327" y="2272374"/>
            <a:ext cx="994819"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اجلسْ</a:t>
            </a:r>
            <a:endParaRPr lang="en-US" sz="3600" b="1" dirty="0">
              <a:solidFill>
                <a:srgbClr val="00B050"/>
              </a:solidFill>
              <a:latin typeface="Sakkal Majalla" panose="02000000000000000000" pitchFamily="2" charset="-78"/>
              <a:cs typeface="Sakkal Majalla" panose="02000000000000000000" pitchFamily="2" charset="-78"/>
            </a:endParaRPr>
          </a:p>
        </p:txBody>
      </p:sp>
      <p:sp>
        <p:nvSpPr>
          <p:cNvPr id="15" name="TextBox 14"/>
          <p:cNvSpPr txBox="1"/>
          <p:nvPr/>
        </p:nvSpPr>
        <p:spPr>
          <a:xfrm>
            <a:off x="8733097" y="2877838"/>
            <a:ext cx="994819"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ذهبَ</a:t>
            </a:r>
            <a:endParaRPr lang="en-US" sz="3600" b="1" dirty="0">
              <a:solidFill>
                <a:srgbClr val="00B050"/>
              </a:solidFill>
              <a:latin typeface="Sakkal Majalla" panose="02000000000000000000" pitchFamily="2" charset="-78"/>
              <a:cs typeface="Sakkal Majalla" panose="02000000000000000000" pitchFamily="2" charset="-78"/>
            </a:endParaRPr>
          </a:p>
        </p:txBody>
      </p:sp>
      <p:sp>
        <p:nvSpPr>
          <p:cNvPr id="16" name="TextBox 15"/>
          <p:cNvSpPr txBox="1"/>
          <p:nvPr/>
        </p:nvSpPr>
        <p:spPr>
          <a:xfrm>
            <a:off x="6007289" y="2884880"/>
            <a:ext cx="994819"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يذهبُ</a:t>
            </a:r>
            <a:endParaRPr lang="en-US" sz="3600" b="1" dirty="0">
              <a:solidFill>
                <a:srgbClr val="00B050"/>
              </a:solidFill>
              <a:latin typeface="Sakkal Majalla" panose="02000000000000000000" pitchFamily="2" charset="-78"/>
              <a:cs typeface="Sakkal Majalla" panose="02000000000000000000" pitchFamily="2" charset="-78"/>
            </a:endParaRPr>
          </a:p>
        </p:txBody>
      </p:sp>
      <p:sp>
        <p:nvSpPr>
          <p:cNvPr id="17" name="TextBox 16"/>
          <p:cNvSpPr txBox="1"/>
          <p:nvPr/>
        </p:nvSpPr>
        <p:spPr>
          <a:xfrm>
            <a:off x="5867871" y="3469655"/>
            <a:ext cx="1365441"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يفحصُ</a:t>
            </a:r>
            <a:endParaRPr lang="en-US" sz="3600" b="1" dirty="0">
              <a:solidFill>
                <a:srgbClr val="00B050"/>
              </a:solidFill>
              <a:latin typeface="Sakkal Majalla" panose="02000000000000000000" pitchFamily="2" charset="-78"/>
              <a:cs typeface="Sakkal Majalla" panose="02000000000000000000" pitchFamily="2" charset="-78"/>
            </a:endParaRPr>
          </a:p>
        </p:txBody>
      </p:sp>
      <p:sp>
        <p:nvSpPr>
          <p:cNvPr id="18" name="TextBox 17"/>
          <p:cNvSpPr txBox="1"/>
          <p:nvPr/>
        </p:nvSpPr>
        <p:spPr>
          <a:xfrm>
            <a:off x="3189428" y="3462613"/>
            <a:ext cx="1280616"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افحصْ</a:t>
            </a:r>
            <a:endParaRPr lang="en-US" sz="3600" b="1" dirty="0">
              <a:solidFill>
                <a:srgbClr val="00B050"/>
              </a:solidFill>
              <a:latin typeface="Sakkal Majalla" panose="02000000000000000000" pitchFamily="2" charset="-78"/>
              <a:cs typeface="Sakkal Majalla" panose="02000000000000000000" pitchFamily="2" charset="-78"/>
            </a:endParaRPr>
          </a:p>
        </p:txBody>
      </p:sp>
      <p:sp>
        <p:nvSpPr>
          <p:cNvPr id="19" name="TextBox 18"/>
          <p:cNvSpPr txBox="1"/>
          <p:nvPr/>
        </p:nvSpPr>
        <p:spPr>
          <a:xfrm>
            <a:off x="8733097" y="4047388"/>
            <a:ext cx="994819"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نظفَ</a:t>
            </a:r>
            <a:endParaRPr lang="en-US" sz="3600" b="1" dirty="0">
              <a:solidFill>
                <a:srgbClr val="00B050"/>
              </a:solidFill>
              <a:latin typeface="Sakkal Majalla" panose="02000000000000000000" pitchFamily="2" charset="-78"/>
              <a:cs typeface="Sakkal Majalla" panose="02000000000000000000" pitchFamily="2" charset="-78"/>
            </a:endParaRPr>
          </a:p>
        </p:txBody>
      </p:sp>
      <p:sp>
        <p:nvSpPr>
          <p:cNvPr id="20" name="TextBox 19"/>
          <p:cNvSpPr txBox="1"/>
          <p:nvPr/>
        </p:nvSpPr>
        <p:spPr>
          <a:xfrm>
            <a:off x="3332327" y="4054430"/>
            <a:ext cx="994819"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نظفْ</a:t>
            </a:r>
            <a:endParaRPr lang="en-US" sz="3600" b="1" dirty="0">
              <a:solidFill>
                <a:srgbClr val="00B050"/>
              </a:solidFill>
              <a:latin typeface="Sakkal Majalla" panose="02000000000000000000" pitchFamily="2" charset="-78"/>
              <a:cs typeface="Sakkal Majalla" panose="02000000000000000000" pitchFamily="2" charset="-78"/>
            </a:endParaRPr>
          </a:p>
        </p:txBody>
      </p:sp>
      <p:sp>
        <p:nvSpPr>
          <p:cNvPr id="21" name="TextBox 20"/>
          <p:cNvSpPr txBox="1"/>
          <p:nvPr/>
        </p:nvSpPr>
        <p:spPr>
          <a:xfrm>
            <a:off x="6019468" y="4639205"/>
            <a:ext cx="994819"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يحملُ</a:t>
            </a:r>
            <a:endParaRPr lang="en-US" sz="3600" b="1" dirty="0">
              <a:solidFill>
                <a:srgbClr val="00B050"/>
              </a:solidFill>
              <a:latin typeface="Sakkal Majalla" panose="02000000000000000000" pitchFamily="2" charset="-78"/>
              <a:cs typeface="Sakkal Majalla" panose="02000000000000000000" pitchFamily="2" charset="-78"/>
            </a:endParaRPr>
          </a:p>
        </p:txBody>
      </p:sp>
      <p:sp>
        <p:nvSpPr>
          <p:cNvPr id="22" name="TextBox 21"/>
          <p:cNvSpPr txBox="1"/>
          <p:nvPr/>
        </p:nvSpPr>
        <p:spPr>
          <a:xfrm>
            <a:off x="3189428" y="4632163"/>
            <a:ext cx="994819" cy="584775"/>
          </a:xfrm>
          <a:prstGeom prst="rect">
            <a:avLst/>
          </a:prstGeom>
          <a:noFill/>
        </p:spPr>
        <p:txBody>
          <a:bodyPr wrap="square" rtlCol="0">
            <a:spAutoFit/>
          </a:bodyPr>
          <a:lstStyle/>
          <a:p>
            <a:pPr algn="ctr"/>
            <a:r>
              <a:rPr lang="ar-BH" sz="3200" b="1" dirty="0">
                <a:solidFill>
                  <a:srgbClr val="00B050"/>
                </a:solidFill>
                <a:latin typeface="Sakkal Majalla" panose="02000000000000000000" pitchFamily="2" charset="-78"/>
                <a:cs typeface="Sakkal Majalla" panose="02000000000000000000" pitchFamily="2" charset="-78"/>
              </a:rPr>
              <a:t>احملْ</a:t>
            </a:r>
            <a:endParaRPr lang="en-US" sz="3600" b="1" dirty="0">
              <a:solidFill>
                <a:srgbClr val="00B050"/>
              </a:solidFill>
              <a:latin typeface="Sakkal Majalla" panose="02000000000000000000" pitchFamily="2" charset="-78"/>
              <a:cs typeface="Sakkal Majalla" panose="02000000000000000000" pitchFamily="2" charset="-78"/>
            </a:endParaRPr>
          </a:p>
        </p:txBody>
      </p:sp>
      <p:sp>
        <p:nvSpPr>
          <p:cNvPr id="23" name="مستطيل 4">
            <a:extLst>
              <a:ext uri="{FF2B5EF4-FFF2-40B4-BE49-F238E27FC236}">
                <a16:creationId xmlns="" xmlns:a16="http://schemas.microsoft.com/office/drawing/2014/main" id="{96B467D9-9E7E-494C-86FF-BBB24FB1723B}"/>
              </a:ext>
            </a:extLst>
          </p:cNvPr>
          <p:cNvSpPr/>
          <p:nvPr/>
        </p:nvSpPr>
        <p:spPr>
          <a:xfrm>
            <a:off x="29817" y="120459"/>
            <a:ext cx="4184960" cy="51683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BH" sz="2400" b="1" dirty="0">
                <a:solidFill>
                  <a:schemeClr val="bg1"/>
                </a:solidFill>
                <a:latin typeface="Sakkal Majalla" panose="02000000000000000000" pitchFamily="2" charset="-78"/>
                <a:cs typeface="Sakkal Majalla" panose="02000000000000000000" pitchFamily="2" charset="-78"/>
              </a:rPr>
              <a:t>فِعْلُ الأمْر </a:t>
            </a:r>
            <a:r>
              <a:rPr lang="ar-SA" sz="2400" b="1" dirty="0">
                <a:latin typeface="Sakkal Majalla" panose="02000000000000000000" pitchFamily="2" charset="-78"/>
                <a:cs typeface="Sakkal Majalla" panose="02000000000000000000" pitchFamily="2" charset="-78"/>
              </a:rPr>
              <a:t>– </a:t>
            </a:r>
            <a:r>
              <a:rPr lang="ar-BH" sz="2400" b="1" dirty="0">
                <a:latin typeface="Sakkal Majalla" panose="02000000000000000000" pitchFamily="2" charset="-78"/>
                <a:cs typeface="Sakkal Majalla" panose="02000000000000000000" pitchFamily="2" charset="-78"/>
              </a:rPr>
              <a:t>اللّغة العربيَة – الصف الرابع</a:t>
            </a:r>
            <a:endParaRPr lang="ar-BH" sz="2400" b="1" dirty="0">
              <a:solidFill>
                <a:schemeClr val="bg1"/>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66000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
                                            <p:txEl>
                                              <p:pRg st="0" end="0"/>
                                            </p:txEl>
                                          </p:spTgt>
                                        </p:tgtEl>
                                        <p:attrNameLst>
                                          <p:attrName>style.visibility</p:attrName>
                                        </p:attrNameLst>
                                      </p:cBhvr>
                                      <p:to>
                                        <p:strVal val="visible"/>
                                      </p:to>
                                    </p:set>
                                    <p:anim calcmode="lin" valueType="num">
                                      <p:cBhvr additive="base">
                                        <p:cTn id="13"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
                                            <p:txEl>
                                              <p:pRg st="0" end="0"/>
                                            </p:txEl>
                                          </p:spTgt>
                                        </p:tgtEl>
                                        <p:attrNameLst>
                                          <p:attrName>style.visibility</p:attrName>
                                        </p:attrNameLst>
                                      </p:cBhvr>
                                      <p:to>
                                        <p:strVal val="visible"/>
                                      </p:to>
                                    </p:set>
                                    <p:anim calcmode="lin" valueType="num">
                                      <p:cBhvr additive="base">
                                        <p:cTn id="19"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6">
                                            <p:txEl>
                                              <p:pRg st="0" end="0"/>
                                            </p:txEl>
                                          </p:spTgt>
                                        </p:tgtEl>
                                        <p:attrNameLst>
                                          <p:attrName>style.visibility</p:attrName>
                                        </p:attrNameLst>
                                      </p:cBhvr>
                                      <p:to>
                                        <p:strVal val="visible"/>
                                      </p:to>
                                    </p:set>
                                    <p:anim calcmode="lin" valueType="num">
                                      <p:cBhvr additive="base">
                                        <p:cTn id="25"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7">
                                            <p:txEl>
                                              <p:pRg st="0" end="0"/>
                                            </p:txEl>
                                          </p:spTgt>
                                        </p:tgtEl>
                                        <p:attrNameLst>
                                          <p:attrName>style.visibility</p:attrName>
                                        </p:attrNameLst>
                                      </p:cBhvr>
                                      <p:to>
                                        <p:strVal val="visible"/>
                                      </p:to>
                                    </p:set>
                                    <p:anim calcmode="lin" valueType="num">
                                      <p:cBhvr additive="base">
                                        <p:cTn id="31"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8">
                                            <p:txEl>
                                              <p:pRg st="0" end="0"/>
                                            </p:txEl>
                                          </p:spTgt>
                                        </p:tgtEl>
                                        <p:attrNameLst>
                                          <p:attrName>style.visibility</p:attrName>
                                        </p:attrNameLst>
                                      </p:cBhvr>
                                      <p:to>
                                        <p:strVal val="visible"/>
                                      </p:to>
                                    </p:set>
                                    <p:anim calcmode="lin" valueType="num">
                                      <p:cBhvr additive="base">
                                        <p:cTn id="37" dur="500" fill="hold"/>
                                        <p:tgtEl>
                                          <p:spTgt spid="18">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9">
                                            <p:txEl>
                                              <p:pRg st="0" end="0"/>
                                            </p:txEl>
                                          </p:spTgt>
                                        </p:tgtEl>
                                        <p:attrNameLst>
                                          <p:attrName>style.visibility</p:attrName>
                                        </p:attrNameLst>
                                      </p:cBhvr>
                                      <p:to>
                                        <p:strVal val="visible"/>
                                      </p:to>
                                    </p:set>
                                    <p:anim calcmode="lin" valueType="num">
                                      <p:cBhvr additive="base">
                                        <p:cTn id="43" dur="500" fill="hold"/>
                                        <p:tgtEl>
                                          <p:spTgt spid="19">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0">
                                            <p:txEl>
                                              <p:pRg st="0" end="0"/>
                                            </p:txEl>
                                          </p:spTgt>
                                        </p:tgtEl>
                                        <p:attrNameLst>
                                          <p:attrName>style.visibility</p:attrName>
                                        </p:attrNameLst>
                                      </p:cBhvr>
                                      <p:to>
                                        <p:strVal val="visible"/>
                                      </p:to>
                                    </p:set>
                                    <p:anim calcmode="lin" valueType="num">
                                      <p:cBhvr additive="base">
                                        <p:cTn id="49"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1">
                                            <p:txEl>
                                              <p:pRg st="0" end="0"/>
                                            </p:txEl>
                                          </p:spTgt>
                                        </p:tgtEl>
                                        <p:attrNameLst>
                                          <p:attrName>style.visibility</p:attrName>
                                        </p:attrNameLst>
                                      </p:cBhvr>
                                      <p:to>
                                        <p:strVal val="visible"/>
                                      </p:to>
                                    </p:set>
                                    <p:anim calcmode="lin" valueType="num">
                                      <p:cBhvr additive="base">
                                        <p:cTn id="55"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2">
                                            <p:txEl>
                                              <p:pRg st="0" end="0"/>
                                            </p:txEl>
                                          </p:spTgt>
                                        </p:tgtEl>
                                        <p:attrNameLst>
                                          <p:attrName>style.visibility</p:attrName>
                                        </p:attrNameLst>
                                      </p:cBhvr>
                                      <p:to>
                                        <p:strVal val="visible"/>
                                      </p:to>
                                    </p:set>
                                    <p:anim calcmode="lin" valueType="num">
                                      <p:cBhvr additive="base">
                                        <p:cTn id="61" dur="500" fill="hold"/>
                                        <p:tgtEl>
                                          <p:spTgt spid="22">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8985" y="89589"/>
            <a:ext cx="2028009" cy="660400"/>
          </a:xfrm>
        </p:spPr>
        <p:txBody>
          <a:bodyPr>
            <a:noAutofit/>
          </a:bodyPr>
          <a:lstStyle/>
          <a:p>
            <a:pPr algn="ctr"/>
            <a:r>
              <a:rPr lang="ar-BH" b="1" dirty="0">
                <a:solidFill>
                  <a:srgbClr val="FF0000"/>
                </a:solidFill>
                <a:latin typeface="Sakkal Majalla" panose="02000000000000000000" pitchFamily="2" charset="-78"/>
                <a:ea typeface="+mn-ea"/>
                <a:cs typeface="Sakkal Majalla" panose="02000000000000000000" pitchFamily="2" charset="-78"/>
              </a:rPr>
              <a:t>نشاط (3)</a:t>
            </a:r>
            <a:endParaRPr lang="en-GB" b="1" dirty="0">
              <a:solidFill>
                <a:srgbClr val="FF0000"/>
              </a:solidFill>
              <a:latin typeface="Sakkal Majalla" panose="02000000000000000000" pitchFamily="2" charset="-78"/>
              <a:ea typeface="+mn-ea"/>
              <a:cs typeface="Sakkal Majalla" panose="02000000000000000000" pitchFamily="2" charset="-78"/>
            </a:endParaRPr>
          </a:p>
        </p:txBody>
      </p:sp>
      <p:sp>
        <p:nvSpPr>
          <p:cNvPr id="3" name="Content Placeholder 2"/>
          <p:cNvSpPr>
            <a:spLocks noGrp="1"/>
          </p:cNvSpPr>
          <p:nvPr>
            <p:ph idx="1"/>
          </p:nvPr>
        </p:nvSpPr>
        <p:spPr>
          <a:xfrm>
            <a:off x="382920" y="968990"/>
            <a:ext cx="11633233" cy="5445159"/>
          </a:xfrm>
        </p:spPr>
        <p:txBody>
          <a:bodyPr>
            <a:normAutofit/>
          </a:bodyPr>
          <a:lstStyle/>
          <a:p>
            <a:pPr marL="0" indent="0">
              <a:buNone/>
            </a:pPr>
            <a:r>
              <a:rPr lang="ar-BH" sz="3600" b="1" dirty="0">
                <a:solidFill>
                  <a:srgbClr val="FF0000"/>
                </a:solidFill>
                <a:latin typeface="Sakkal Majalla" panose="02000000000000000000" pitchFamily="2" charset="-78"/>
                <a:cs typeface="Sakkal Majalla" panose="02000000000000000000" pitchFamily="2" charset="-78"/>
              </a:rPr>
              <a:t>لنساعد ناصر في الوصول إلى محل الألعاب. </a:t>
            </a:r>
          </a:p>
          <a:p>
            <a:pPr marL="0" indent="0">
              <a:buNone/>
            </a:pPr>
            <a:endParaRPr lang="ar-BH" sz="3200" b="1" dirty="0">
              <a:latin typeface="Sakkal Majalla" panose="02000000000000000000" pitchFamily="2" charset="-78"/>
              <a:cs typeface="Sakkal Majalla" panose="02000000000000000000" pitchFamily="2" charset="-78"/>
            </a:endParaRPr>
          </a:p>
          <a:p>
            <a:pPr marL="0" indent="0">
              <a:lnSpc>
                <a:spcPct val="150000"/>
              </a:lnSpc>
              <a:buNone/>
            </a:pPr>
            <a:r>
              <a:rPr lang="ar-BH" b="1" dirty="0">
                <a:latin typeface="Sakkal Majalla" panose="02000000000000000000" pitchFamily="2" charset="-78"/>
                <a:cs typeface="Sakkal Majalla" panose="02000000000000000000" pitchFamily="2" charset="-78"/>
              </a:rPr>
              <a:t>         </a:t>
            </a:r>
            <a:endParaRPr lang="ar-BH" b="1" dirty="0">
              <a:latin typeface="Traditional Arabic" panose="02020603050405020304" pitchFamily="18" charset="-78"/>
              <a:cs typeface="Traditional Arabic" panose="02020603050405020304" pitchFamily="18" charset="-78"/>
            </a:endParaRPr>
          </a:p>
        </p:txBody>
      </p:sp>
      <p:sp>
        <p:nvSpPr>
          <p:cNvPr id="7" name="عنوان 1">
            <a:extLst>
              <a:ext uri="{FF2B5EF4-FFF2-40B4-BE49-F238E27FC236}">
                <a16:creationId xmlns="" xmlns:a16="http://schemas.microsoft.com/office/drawing/2014/main" id="{B5CD38D9-DD2C-49A9-8266-F4A1A105A670}"/>
              </a:ext>
            </a:extLst>
          </p:cNvPr>
          <p:cNvSpPr txBox="1">
            <a:spLocks/>
          </p:cNvSpPr>
          <p:nvPr/>
        </p:nvSpPr>
        <p:spPr>
          <a:xfrm>
            <a:off x="10897076" y="0"/>
            <a:ext cx="1294924" cy="839578"/>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t">
            <a:normAutofit/>
          </a:bodyPr>
          <a:lstStyle>
            <a:defPPr>
              <a:defRPr lang="ar-BH"/>
            </a:defPPr>
            <a:lvl1pPr defTabSz="457200">
              <a:spcBef>
                <a:spcPct val="0"/>
              </a:spcBef>
              <a:buNone/>
              <a:defRPr sz="4400" b="1">
                <a:solidFill>
                  <a:schemeClr val="bg1"/>
                </a:solidFill>
                <a:latin typeface="Sakkal Majalla" panose="02000000000000000000" pitchFamily="2" charset="-78"/>
                <a:ea typeface="+mj-ea"/>
                <a:cs typeface="Sakkal Majalla" panose="02000000000000000000" pitchFamily="2" charset="-7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ctr"/>
            <a:r>
              <a:rPr lang="ar-SA" dirty="0"/>
              <a:t>أُطَبِّقُ</a:t>
            </a:r>
            <a:endParaRPr lang="en-US" dirty="0"/>
          </a:p>
        </p:txBody>
      </p:sp>
      <p:sp>
        <p:nvSpPr>
          <p:cNvPr id="8" name="TextBox 7"/>
          <p:cNvSpPr txBox="1"/>
          <p:nvPr/>
        </p:nvSpPr>
        <p:spPr>
          <a:xfrm>
            <a:off x="682388" y="2606722"/>
            <a:ext cx="10740789" cy="2516073"/>
          </a:xfrm>
          <a:prstGeom prst="rect">
            <a:avLst/>
          </a:prstGeom>
          <a:noFill/>
        </p:spPr>
        <p:txBody>
          <a:bodyPr wrap="square" rtlCol="0">
            <a:spAutoFit/>
          </a:bodyPr>
          <a:lstStyle/>
          <a:p>
            <a:pPr algn="ctr">
              <a:lnSpc>
                <a:spcPct val="150000"/>
              </a:lnSpc>
            </a:pPr>
            <a:r>
              <a:rPr lang="ar-BH" dirty="0"/>
              <a:t>...............................   </a:t>
            </a:r>
            <a:r>
              <a:rPr lang="ar-BH" sz="3600" b="1" dirty="0">
                <a:latin typeface="Sakkal Majalla" panose="02000000000000000000" pitchFamily="2" charset="-78"/>
                <a:cs typeface="Sakkal Majalla" panose="02000000000000000000" pitchFamily="2" charset="-78"/>
              </a:rPr>
              <a:t>على الرصيف وعندما تقترب من إشارة المرور </a:t>
            </a:r>
            <a:r>
              <a:rPr lang="ar-BH" dirty="0"/>
              <a:t>............................... </a:t>
            </a:r>
            <a:r>
              <a:rPr lang="ar-BH" sz="3600" b="1" dirty="0">
                <a:latin typeface="Sakkal Majalla" panose="02000000000000000000" pitchFamily="2" charset="-78"/>
                <a:cs typeface="Sakkal Majalla" panose="02000000000000000000" pitchFamily="2" charset="-78"/>
              </a:rPr>
              <a:t>عند الإشارة، ثم </a:t>
            </a:r>
            <a:r>
              <a:rPr lang="ar-BH" dirty="0"/>
              <a:t>............................... </a:t>
            </a:r>
            <a:r>
              <a:rPr lang="ar-BH" sz="3600" b="1" dirty="0">
                <a:latin typeface="Sakkal Majalla" panose="02000000000000000000" pitchFamily="2" charset="-78"/>
                <a:cs typeface="Sakkal Majalla" panose="02000000000000000000" pitchFamily="2" charset="-78"/>
              </a:rPr>
              <a:t>يمينًا وشمالًا، وبعد ذلك </a:t>
            </a:r>
            <a:r>
              <a:rPr lang="ar-BH" sz="2000" dirty="0"/>
              <a:t>............................... </a:t>
            </a:r>
            <a:r>
              <a:rPr lang="ar-BH" sz="3600" b="1" dirty="0">
                <a:latin typeface="Sakkal Majalla" panose="02000000000000000000" pitchFamily="2" charset="-78"/>
                <a:cs typeface="Sakkal Majalla" panose="02000000000000000000" pitchFamily="2" charset="-78"/>
              </a:rPr>
              <a:t>الشارع إلى الجانب الآخر، تجد محل الألعاب أمامك.  </a:t>
            </a:r>
            <a:endParaRPr lang="en-US" sz="3600" b="1" dirty="0">
              <a:latin typeface="Sakkal Majalla" panose="02000000000000000000" pitchFamily="2" charset="-78"/>
              <a:cs typeface="Sakkal Majalla" panose="02000000000000000000" pitchFamily="2" charset="-78"/>
            </a:endParaRPr>
          </a:p>
        </p:txBody>
      </p:sp>
      <p:sp>
        <p:nvSpPr>
          <p:cNvPr id="9" name="TextBox 8"/>
          <p:cNvSpPr txBox="1"/>
          <p:nvPr/>
        </p:nvSpPr>
        <p:spPr>
          <a:xfrm>
            <a:off x="9471546" y="2662156"/>
            <a:ext cx="1425530" cy="646331"/>
          </a:xfrm>
          <a:prstGeom prst="rect">
            <a:avLst/>
          </a:prstGeom>
          <a:noFill/>
        </p:spPr>
        <p:txBody>
          <a:bodyPr wrap="square" rtlCol="0">
            <a:spAutoFit/>
          </a:bodyPr>
          <a:lstStyle/>
          <a:p>
            <a:pPr algn="ctr"/>
            <a:r>
              <a:rPr lang="ar-BH" sz="3600" b="1" dirty="0">
                <a:solidFill>
                  <a:srgbClr val="00B050"/>
                </a:solidFill>
                <a:latin typeface="Sakkal Majalla" panose="02000000000000000000" pitchFamily="2" charset="-78"/>
                <a:cs typeface="Sakkal Majalla" panose="02000000000000000000" pitchFamily="2" charset="-78"/>
              </a:rPr>
              <a:t>امش</a:t>
            </a:r>
            <a:endParaRPr lang="en-US" sz="3600" b="1" dirty="0">
              <a:solidFill>
                <a:srgbClr val="00B050"/>
              </a:solidFill>
              <a:latin typeface="Sakkal Majalla" panose="02000000000000000000" pitchFamily="2" charset="-78"/>
              <a:cs typeface="Sakkal Majalla" panose="02000000000000000000" pitchFamily="2" charset="-78"/>
            </a:endParaRPr>
          </a:p>
        </p:txBody>
      </p:sp>
      <p:sp>
        <p:nvSpPr>
          <p:cNvPr id="26" name="TextBox 25"/>
          <p:cNvSpPr txBox="1"/>
          <p:nvPr/>
        </p:nvSpPr>
        <p:spPr>
          <a:xfrm>
            <a:off x="1312460" y="2688610"/>
            <a:ext cx="1425530" cy="646331"/>
          </a:xfrm>
          <a:prstGeom prst="rect">
            <a:avLst/>
          </a:prstGeom>
          <a:noFill/>
        </p:spPr>
        <p:txBody>
          <a:bodyPr wrap="square" rtlCol="0">
            <a:spAutoFit/>
          </a:bodyPr>
          <a:lstStyle/>
          <a:p>
            <a:pPr algn="ctr"/>
            <a:r>
              <a:rPr lang="ar-BH" sz="3600" b="1" dirty="0">
                <a:solidFill>
                  <a:srgbClr val="00B050"/>
                </a:solidFill>
                <a:latin typeface="Sakkal Majalla" panose="02000000000000000000" pitchFamily="2" charset="-78"/>
                <a:cs typeface="Sakkal Majalla" panose="02000000000000000000" pitchFamily="2" charset="-78"/>
              </a:rPr>
              <a:t>قفْ</a:t>
            </a:r>
            <a:endParaRPr lang="en-US" sz="3600" b="1" dirty="0">
              <a:solidFill>
                <a:srgbClr val="00B050"/>
              </a:solidFill>
              <a:latin typeface="Sakkal Majalla" panose="02000000000000000000" pitchFamily="2" charset="-78"/>
              <a:cs typeface="Sakkal Majalla" panose="02000000000000000000" pitchFamily="2" charset="-78"/>
            </a:endParaRPr>
          </a:p>
        </p:txBody>
      </p:sp>
      <p:sp>
        <p:nvSpPr>
          <p:cNvPr id="10" name="TextBox 9"/>
          <p:cNvSpPr txBox="1"/>
          <p:nvPr/>
        </p:nvSpPr>
        <p:spPr>
          <a:xfrm>
            <a:off x="8046016" y="3527488"/>
            <a:ext cx="1425530" cy="646331"/>
          </a:xfrm>
          <a:prstGeom prst="rect">
            <a:avLst/>
          </a:prstGeom>
          <a:noFill/>
        </p:spPr>
        <p:txBody>
          <a:bodyPr wrap="square" rtlCol="0">
            <a:spAutoFit/>
          </a:bodyPr>
          <a:lstStyle/>
          <a:p>
            <a:pPr algn="ctr"/>
            <a:r>
              <a:rPr lang="ar-BH" sz="3600" b="1" dirty="0">
                <a:solidFill>
                  <a:srgbClr val="00B050"/>
                </a:solidFill>
                <a:latin typeface="Sakkal Majalla" panose="02000000000000000000" pitchFamily="2" charset="-78"/>
                <a:cs typeface="Sakkal Majalla" panose="02000000000000000000" pitchFamily="2" charset="-78"/>
              </a:rPr>
              <a:t>التفت</a:t>
            </a:r>
            <a:endParaRPr lang="en-US" sz="3600" b="1" dirty="0">
              <a:solidFill>
                <a:srgbClr val="00B050"/>
              </a:solidFill>
              <a:latin typeface="Sakkal Majalla" panose="02000000000000000000" pitchFamily="2" charset="-78"/>
              <a:cs typeface="Sakkal Majalla" panose="02000000000000000000" pitchFamily="2" charset="-78"/>
            </a:endParaRPr>
          </a:p>
        </p:txBody>
      </p:sp>
      <p:sp>
        <p:nvSpPr>
          <p:cNvPr id="11" name="TextBox 10"/>
          <p:cNvSpPr txBox="1"/>
          <p:nvPr/>
        </p:nvSpPr>
        <p:spPr>
          <a:xfrm>
            <a:off x="2455102" y="3452135"/>
            <a:ext cx="1425530" cy="646331"/>
          </a:xfrm>
          <a:prstGeom prst="rect">
            <a:avLst/>
          </a:prstGeom>
          <a:noFill/>
        </p:spPr>
        <p:txBody>
          <a:bodyPr wrap="square" rtlCol="0">
            <a:spAutoFit/>
          </a:bodyPr>
          <a:lstStyle/>
          <a:p>
            <a:pPr algn="ctr"/>
            <a:r>
              <a:rPr lang="ar-BH" sz="3600" b="1" dirty="0">
                <a:solidFill>
                  <a:srgbClr val="00B050"/>
                </a:solidFill>
                <a:latin typeface="Sakkal Majalla" panose="02000000000000000000" pitchFamily="2" charset="-78"/>
                <a:cs typeface="Sakkal Majalla" panose="02000000000000000000" pitchFamily="2" charset="-78"/>
              </a:rPr>
              <a:t>اعبرْ</a:t>
            </a:r>
            <a:endParaRPr lang="en-US" sz="3600" b="1" dirty="0">
              <a:solidFill>
                <a:srgbClr val="00B050"/>
              </a:solidFill>
              <a:latin typeface="Sakkal Majalla" panose="02000000000000000000" pitchFamily="2" charset="-78"/>
              <a:cs typeface="Sakkal Majalla" panose="02000000000000000000" pitchFamily="2" charset="-78"/>
            </a:endParaRPr>
          </a:p>
        </p:txBody>
      </p:sp>
      <p:sp>
        <p:nvSpPr>
          <p:cNvPr id="12" name="مستطيل 4">
            <a:extLst>
              <a:ext uri="{FF2B5EF4-FFF2-40B4-BE49-F238E27FC236}">
                <a16:creationId xmlns="" xmlns:a16="http://schemas.microsoft.com/office/drawing/2014/main" id="{77830CF8-F0BB-4497-B169-BBA7F814C386}"/>
              </a:ext>
            </a:extLst>
          </p:cNvPr>
          <p:cNvSpPr/>
          <p:nvPr/>
        </p:nvSpPr>
        <p:spPr>
          <a:xfrm>
            <a:off x="29817" y="120459"/>
            <a:ext cx="4184960" cy="51683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BH" sz="2400" b="1" dirty="0">
                <a:solidFill>
                  <a:schemeClr val="bg1"/>
                </a:solidFill>
                <a:latin typeface="Sakkal Majalla" panose="02000000000000000000" pitchFamily="2" charset="-78"/>
                <a:cs typeface="Sakkal Majalla" panose="02000000000000000000" pitchFamily="2" charset="-78"/>
              </a:rPr>
              <a:t>فِعْلُ الأمْر </a:t>
            </a:r>
            <a:r>
              <a:rPr lang="ar-SA" sz="2400" b="1" dirty="0">
                <a:latin typeface="Sakkal Majalla" panose="02000000000000000000" pitchFamily="2" charset="-78"/>
                <a:cs typeface="Sakkal Majalla" panose="02000000000000000000" pitchFamily="2" charset="-78"/>
              </a:rPr>
              <a:t>– </a:t>
            </a:r>
            <a:r>
              <a:rPr lang="ar-BH" sz="2400" b="1" dirty="0">
                <a:latin typeface="Sakkal Majalla" panose="02000000000000000000" pitchFamily="2" charset="-78"/>
                <a:cs typeface="Sakkal Majalla" panose="02000000000000000000" pitchFamily="2" charset="-78"/>
              </a:rPr>
              <a:t>اللّغة العربيَة – الصف الرابع</a:t>
            </a:r>
            <a:endParaRPr lang="ar-BH" sz="2400" b="1" dirty="0">
              <a:solidFill>
                <a:schemeClr val="bg1"/>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495691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6">
                                            <p:txEl>
                                              <p:pRg st="0" end="0"/>
                                            </p:txEl>
                                          </p:spTgt>
                                        </p:tgtEl>
                                        <p:attrNameLst>
                                          <p:attrName>style.visibility</p:attrName>
                                        </p:attrNameLst>
                                      </p:cBhvr>
                                      <p:to>
                                        <p:strVal val="visible"/>
                                      </p:to>
                                    </p:set>
                                    <p:anim calcmode="lin" valueType="num">
                                      <p:cBhvr additive="base">
                                        <p:cTn id="13"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anim calcmode="lin" valueType="num">
                                      <p:cBhvr additive="base">
                                        <p:cTn id="19"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xEl>
                                              <p:pRg st="0" end="0"/>
                                            </p:txEl>
                                          </p:spTgt>
                                        </p:tgtEl>
                                        <p:attrNameLst>
                                          <p:attrName>style.visibility</p:attrName>
                                        </p:attrNameLst>
                                      </p:cBhvr>
                                      <p:to>
                                        <p:strVal val="visible"/>
                                      </p:to>
                                    </p:set>
                                    <p:anim calcmode="lin" valueType="num">
                                      <p:cBhvr additive="base">
                                        <p:cTn id="2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قالب الدروس">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9B6F7093-7B83-4D0A-BC1F-683D122F6A48}" vid="{1FAA4335-E554-4125-ACCC-D1CCCAA2166B}"/>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قالب الدروس</Template>
  <TotalTime>2608</TotalTime>
  <Words>668</Words>
  <Application>Microsoft Office PowerPoint</Application>
  <PresentationFormat>Widescreen</PresentationFormat>
  <Paragraphs>119</Paragraphs>
  <Slides>11</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Sakkal Majalla</vt:lpstr>
      <vt:lpstr>Traditional Arabic</vt:lpstr>
      <vt:lpstr>قالب الدروس</vt:lpstr>
      <vt:lpstr>PowerPoint Presentation</vt:lpstr>
      <vt:lpstr>PowerPoint Presentation</vt:lpstr>
      <vt:lpstr>PowerPoint Presentation</vt:lpstr>
      <vt:lpstr>PowerPoint Presentation</vt:lpstr>
      <vt:lpstr>PowerPoint Presentation</vt:lpstr>
      <vt:lpstr>PowerPoint Presentation</vt:lpstr>
      <vt:lpstr>نشاط (1)</vt:lpstr>
      <vt:lpstr>نشاط (2)</vt:lpstr>
      <vt:lpstr>نشاط (3)</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بِيئتُنَا...حَيَاتُنَا (للحفظ 1-6)</dc:title>
  <dc:creator>Hatem bin Saleh Darwish</dc:creator>
  <cp:lastModifiedBy>Mohamed Salameh Mfadi Alsalimeh</cp:lastModifiedBy>
  <cp:revision>252</cp:revision>
  <dcterms:created xsi:type="dcterms:W3CDTF">2020-03-04T09:54:10Z</dcterms:created>
  <dcterms:modified xsi:type="dcterms:W3CDTF">2020-08-26T10:01:08Z</dcterms:modified>
</cp:coreProperties>
</file>