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7"/>
  </p:sldMasterIdLst>
  <p:sldIdLst>
    <p:sldId id="259" r:id="rId8"/>
    <p:sldId id="256" r:id="rId9"/>
    <p:sldId id="257" r:id="rId10"/>
    <p:sldId id="271" r:id="rId11"/>
    <p:sldId id="260" r:id="rId12"/>
    <p:sldId id="261" r:id="rId13"/>
    <p:sldId id="274" r:id="rId14"/>
    <p:sldId id="263" r:id="rId15"/>
    <p:sldId id="264" r:id="rId16"/>
    <p:sldId id="265" r:id="rId17"/>
    <p:sldId id="266" r:id="rId18"/>
    <p:sldId id="267" r:id="rId19"/>
    <p:sldId id="268" r:id="rId20"/>
    <p:sldId id="273" r:id="rId21"/>
    <p:sldId id="272"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9" d="100"/>
          <a:sy n="79" d="100"/>
        </p:scale>
        <p:origin x="-126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tags" Target="../tags/tag4.xml"/><Relationship Id="rId4"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customXml" Target="../../customXml/item2.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customXml" Target="../../customXml/item3.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xml"/><Relationship Id="rId7" Type="http://schemas.openxmlformats.org/officeDocument/2006/relationships/image" Target="../media/image1.png"/><Relationship Id="rId2" Type="http://schemas.openxmlformats.org/officeDocument/2006/relationships/tags" Target="../tags/tag10.xml"/><Relationship Id="rId1" Type="http://schemas.openxmlformats.org/officeDocument/2006/relationships/customXml" Target="../../customXml/item4.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xml"/><Relationship Id="rId7" Type="http://schemas.openxmlformats.org/officeDocument/2006/relationships/image" Target="../media/image1.png"/><Relationship Id="rId2" Type="http://schemas.openxmlformats.org/officeDocument/2006/relationships/tags" Target="../tags/tag14.xml"/><Relationship Id="rId1" Type="http://schemas.openxmlformats.org/officeDocument/2006/relationships/customXml" Target="../../customXml/item5.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xml"/><Relationship Id="rId7" Type="http://schemas.openxmlformats.org/officeDocument/2006/relationships/image" Target="../media/image1.png"/><Relationship Id="rId2" Type="http://schemas.openxmlformats.org/officeDocument/2006/relationships/tags" Target="../tags/tag18.xml"/><Relationship Id="rId1" Type="http://schemas.openxmlformats.org/officeDocument/2006/relationships/customXml" Target="../../customXml/item6.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D5BE2A4-10D7-4063-8FA1-5E3731C1AF84}" type="datetimeFigureOut">
              <a:rPr lang="ar-SA" smtClean="0"/>
              <a:t>18/04/36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307823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D5BE2A4-10D7-4063-8FA1-5E3731C1AF84}" type="datetimeFigureOut">
              <a:rPr lang="ar-SA" smtClean="0"/>
              <a:t>18/04/36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17267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D5BE2A4-10D7-4063-8FA1-5E3731C1AF84}" type="datetimeFigureOut">
              <a:rPr lang="ar-SA" smtClean="0"/>
              <a:t>18/04/36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1671537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2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1" eaLnBrk="1" latinLnBrk="0" hangingPunct="1">
              <a:spcBef>
                <a:spcPct val="20000"/>
              </a:spcBef>
              <a:buFont typeface="Arial" pitchFamily="34" charset="0"/>
              <a:buNone/>
              <a:defRPr/>
            </a:lvl1pPr>
            <a:lvl2pPr marL="457200" indent="0" algn="ctr" defTabSz="914400" rtl="1" eaLnBrk="1" latinLnBrk="0" hangingPunct="1">
              <a:spcBef>
                <a:spcPct val="20000"/>
              </a:spcBef>
              <a:buFont typeface="Arial" pitchFamily="34" charset="0"/>
              <a:buNone/>
              <a:defRPr/>
            </a:lvl2pPr>
            <a:lvl3pPr marL="914400" indent="0" algn="ctr" defTabSz="914400" rtl="1" eaLnBrk="1" latinLnBrk="0" hangingPunct="1">
              <a:spcBef>
                <a:spcPct val="20000"/>
              </a:spcBef>
              <a:buFont typeface="Arial" pitchFamily="34" charset="0"/>
              <a:buNone/>
              <a:defRPr/>
            </a:lvl3pPr>
            <a:lvl4pPr marL="1371600" indent="0" algn="ctr" defTabSz="914400" rtl="1" eaLnBrk="1" latinLnBrk="0" hangingPunct="1">
              <a:spcBef>
                <a:spcPct val="20000"/>
              </a:spcBef>
              <a:buFont typeface="Arial" pitchFamily="34" charset="0"/>
              <a:buNone/>
              <a:defRPr/>
            </a:lvl4pPr>
            <a:lvl5pPr marL="1828800" indent="0"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محتوى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defTabSz="914400" rtl="1" eaLnBrk="1" latinLnBrk="0" hangingPunct="1">
              <a:spcBef>
                <a:spcPct val="20000"/>
              </a:spcBef>
              <a:buFont typeface="Arial" pitchFamily="34" charset="0"/>
              <a:buNone/>
              <a:defRPr sz="3200"/>
            </a:lvl1pPr>
            <a:lvl2pPr marL="457200" indent="0" algn="r" defTabSz="914400" rtl="1" eaLnBrk="1" latinLnBrk="0" hangingPunct="1">
              <a:spcBef>
                <a:spcPct val="20000"/>
              </a:spcBef>
              <a:buFont typeface="Arial" pitchFamily="34" charset="0"/>
              <a:buNone/>
              <a:defRPr sz="3200"/>
            </a:lvl2pPr>
            <a:lvl3pPr marL="914400" indent="0" algn="r" defTabSz="914400" rtl="1" eaLnBrk="1" latinLnBrk="0" hangingPunct="1">
              <a:spcBef>
                <a:spcPct val="20000"/>
              </a:spcBef>
              <a:buFont typeface="Arial" pitchFamily="34" charset="0"/>
              <a:buNone/>
              <a:defRPr sz="3200"/>
            </a:lvl3pPr>
            <a:lvl4pPr marL="1371600" indent="0" algn="r" defTabSz="914400" rtl="1" eaLnBrk="1" latinLnBrk="0" hangingPunct="1">
              <a:spcBef>
                <a:spcPct val="20000"/>
              </a:spcBef>
              <a:buFont typeface="Arial" pitchFamily="34" charset="0"/>
              <a:buNone/>
              <a:defRPr sz="3200"/>
            </a:lvl4pPr>
            <a:lvl5pPr marL="1828800" indent="0"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defTabSz="914400" rtl="1" eaLnBrk="1" latinLnBrk="0" hangingPunct="1">
              <a:spcBef>
                <a:spcPct val="20000"/>
              </a:spcBef>
              <a:buFont typeface="Arial" pitchFamily="34" charset="0"/>
              <a:buNone/>
              <a:defRPr sz="3200"/>
            </a:lvl1pPr>
            <a:lvl2pPr marL="457200" indent="0" algn="r" defTabSz="914400" rtl="1" eaLnBrk="1" latinLnBrk="0" hangingPunct="1">
              <a:spcBef>
                <a:spcPct val="20000"/>
              </a:spcBef>
              <a:buFont typeface="Arial" pitchFamily="34" charset="0"/>
              <a:buNone/>
              <a:defRPr sz="3200"/>
            </a:lvl2pPr>
            <a:lvl3pPr marL="914400" indent="0" algn="r" defTabSz="914400" rtl="1" eaLnBrk="1" latinLnBrk="0" hangingPunct="1">
              <a:spcBef>
                <a:spcPct val="20000"/>
              </a:spcBef>
              <a:buFont typeface="Arial" pitchFamily="34" charset="0"/>
              <a:buNone/>
              <a:defRPr sz="3200"/>
            </a:lvl3pPr>
            <a:lvl4pPr marL="1371600" indent="0" algn="r" defTabSz="914400" rtl="1" eaLnBrk="1" latinLnBrk="0" hangingPunct="1">
              <a:spcBef>
                <a:spcPct val="20000"/>
              </a:spcBef>
              <a:buFont typeface="Arial" pitchFamily="34" charset="0"/>
              <a:buNone/>
              <a:defRPr sz="3200"/>
            </a:lvl4pPr>
            <a:lvl5pPr marL="1828800" indent="0"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pic>
        <p:nvPicPr>
          <p:cNvPr id="9" name="صورة 8"/>
          <p:cNvPicPr>
            <a:picLocks/>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7845552" y="2234336"/>
            <a:ext cx="857250" cy="857250"/>
          </a:xfrm>
          <a:prstGeom prst="rect">
            <a:avLst/>
          </a:prstGeom>
        </p:spPr>
      </p:pic>
      <p:pic>
        <p:nvPicPr>
          <p:cNvPr id="10" name="صورة 9"/>
          <p:cNvPicPr>
            <a:picLocks/>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p14="http://schemas.microsoft.com/office/powerpoint/2010/main" val="372606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use Mischief 3 - 2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1" eaLnBrk="1" latinLnBrk="0" hangingPunct="1">
              <a:spcBef>
                <a:spcPct val="20000"/>
              </a:spcBef>
              <a:buFont typeface="Arial" pitchFamily="34" charset="0"/>
              <a:buNone/>
              <a:defRPr/>
            </a:lvl1pPr>
            <a:lvl2pPr marL="457200" indent="0" algn="ctr" defTabSz="914400" rtl="1" eaLnBrk="1" latinLnBrk="0" hangingPunct="1">
              <a:spcBef>
                <a:spcPct val="20000"/>
              </a:spcBef>
              <a:buFont typeface="Arial" pitchFamily="34" charset="0"/>
              <a:buNone/>
              <a:defRPr/>
            </a:lvl2pPr>
            <a:lvl3pPr marL="914400" indent="0" algn="ctr" defTabSz="914400" rtl="1" eaLnBrk="1" latinLnBrk="0" hangingPunct="1">
              <a:spcBef>
                <a:spcPct val="20000"/>
              </a:spcBef>
              <a:buFont typeface="Arial" pitchFamily="34" charset="0"/>
              <a:buNone/>
              <a:defRPr/>
            </a:lvl3pPr>
            <a:lvl4pPr marL="1371600" indent="0" algn="ctr" defTabSz="914400" rtl="1" eaLnBrk="1" latinLnBrk="0" hangingPunct="1">
              <a:spcBef>
                <a:spcPct val="20000"/>
              </a:spcBef>
              <a:buFont typeface="Arial" pitchFamily="34" charset="0"/>
              <a:buNone/>
              <a:defRPr/>
            </a:lvl4pPr>
            <a:lvl5pPr marL="1828800" indent="0"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محتوى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defTabSz="914400" rtl="1" eaLnBrk="1" latinLnBrk="0" hangingPunct="1">
              <a:spcBef>
                <a:spcPct val="20000"/>
              </a:spcBef>
              <a:buFont typeface="Arial" pitchFamily="34" charset="0"/>
              <a:buNone/>
              <a:defRPr sz="3200"/>
            </a:lvl1pPr>
            <a:lvl2pPr marL="457200" indent="0" algn="r" defTabSz="914400" rtl="1" eaLnBrk="1" latinLnBrk="0" hangingPunct="1">
              <a:spcBef>
                <a:spcPct val="20000"/>
              </a:spcBef>
              <a:buFont typeface="Arial" pitchFamily="34" charset="0"/>
              <a:buNone/>
              <a:defRPr sz="3200"/>
            </a:lvl2pPr>
            <a:lvl3pPr marL="914400" indent="0" algn="r" defTabSz="914400" rtl="1" eaLnBrk="1" latinLnBrk="0" hangingPunct="1">
              <a:spcBef>
                <a:spcPct val="20000"/>
              </a:spcBef>
              <a:buFont typeface="Arial" pitchFamily="34" charset="0"/>
              <a:buNone/>
              <a:defRPr sz="3200"/>
            </a:lvl3pPr>
            <a:lvl4pPr marL="1371600" indent="0" algn="r" defTabSz="914400" rtl="1" eaLnBrk="1" latinLnBrk="0" hangingPunct="1">
              <a:spcBef>
                <a:spcPct val="20000"/>
              </a:spcBef>
              <a:buFont typeface="Arial" pitchFamily="34" charset="0"/>
              <a:buNone/>
              <a:defRPr sz="3200"/>
            </a:lvl4pPr>
            <a:lvl5pPr marL="1828800" indent="0"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defTabSz="914400" rtl="1" eaLnBrk="1" latinLnBrk="0" hangingPunct="1">
              <a:spcBef>
                <a:spcPct val="20000"/>
              </a:spcBef>
              <a:buFont typeface="Arial" pitchFamily="34" charset="0"/>
              <a:buNone/>
              <a:defRPr sz="3200"/>
            </a:lvl1pPr>
            <a:lvl2pPr marL="457200" indent="0" algn="r" defTabSz="914400" rtl="1" eaLnBrk="1" latinLnBrk="0" hangingPunct="1">
              <a:spcBef>
                <a:spcPct val="20000"/>
              </a:spcBef>
              <a:buFont typeface="Arial" pitchFamily="34" charset="0"/>
              <a:buNone/>
              <a:defRPr sz="3200"/>
            </a:lvl2pPr>
            <a:lvl3pPr marL="914400" indent="0" algn="r" defTabSz="914400" rtl="1" eaLnBrk="1" latinLnBrk="0" hangingPunct="1">
              <a:spcBef>
                <a:spcPct val="20000"/>
              </a:spcBef>
              <a:buFont typeface="Arial" pitchFamily="34" charset="0"/>
              <a:buNone/>
              <a:defRPr sz="3200"/>
            </a:lvl3pPr>
            <a:lvl4pPr marL="1371600" indent="0" algn="r" defTabSz="914400" rtl="1" eaLnBrk="1" latinLnBrk="0" hangingPunct="1">
              <a:spcBef>
                <a:spcPct val="20000"/>
              </a:spcBef>
              <a:buFont typeface="Arial" pitchFamily="34" charset="0"/>
              <a:buNone/>
              <a:defRPr sz="3200"/>
            </a:lvl4pPr>
            <a:lvl5pPr marL="1828800" indent="0"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pic>
        <p:nvPicPr>
          <p:cNvPr id="9" name="صورة 8"/>
          <p:cNvPicPr>
            <a:picLocks/>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7845552" y="2234336"/>
            <a:ext cx="857250" cy="857250"/>
          </a:xfrm>
          <a:prstGeom prst="rect">
            <a:avLst/>
          </a:prstGeom>
        </p:spPr>
      </p:pic>
      <p:pic>
        <p:nvPicPr>
          <p:cNvPr id="10" name="صورة 9"/>
          <p:cNvPicPr>
            <a:picLocks/>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p14="http://schemas.microsoft.com/office/powerpoint/2010/main" val="141923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use Mischief 1 - Drawing">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1" eaLnBrk="1" latinLnBrk="0" hangingPunct="1">
              <a:spcBef>
                <a:spcPct val="20000"/>
              </a:spcBef>
              <a:buFont typeface="Arial" pitchFamily="34" charset="0"/>
              <a:buNone/>
              <a:defRPr/>
            </a:lvl1pPr>
            <a:lvl2pPr marL="457200" indent="0" algn="ctr" defTabSz="914400" rtl="1" eaLnBrk="1" latinLnBrk="0" hangingPunct="1">
              <a:spcBef>
                <a:spcPct val="20000"/>
              </a:spcBef>
              <a:buFont typeface="Arial" pitchFamily="34" charset="0"/>
              <a:buNone/>
              <a:defRPr/>
            </a:lvl2pPr>
            <a:lvl3pPr marL="914400" indent="0" algn="ctr" defTabSz="914400" rtl="1" eaLnBrk="1" latinLnBrk="0" hangingPunct="1">
              <a:spcBef>
                <a:spcPct val="20000"/>
              </a:spcBef>
              <a:buFont typeface="Arial" pitchFamily="34" charset="0"/>
              <a:buNone/>
              <a:defRPr/>
            </a:lvl3pPr>
            <a:lvl4pPr marL="1371600" indent="0" algn="ctr" defTabSz="914400" rtl="1" eaLnBrk="1" latinLnBrk="0" hangingPunct="1">
              <a:spcBef>
                <a:spcPct val="20000"/>
              </a:spcBef>
              <a:buFont typeface="Arial" pitchFamily="34" charset="0"/>
              <a:buNone/>
              <a:defRPr/>
            </a:lvl4pPr>
            <a:lvl5pPr marL="1828800" indent="0"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pic>
        <p:nvPicPr>
          <p:cNvPr id="7" name="صورة 6"/>
          <p:cNvPicPr>
            <a:picLocks/>
          </p:cNvPicPr>
          <p:nvPr userDrawn="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8183880" y="1523390"/>
            <a:ext cx="804672" cy="5065410"/>
          </a:xfrm>
          <a:prstGeom prst="rect">
            <a:avLst/>
          </a:prstGeom>
        </p:spPr>
      </p:pic>
    </p:spTree>
    <p:custDataLst>
      <p:custData r:id="rId1"/>
    </p:custDataLst>
    <p:extLst>
      <p:ext uri="{BB962C8B-B14F-4D97-AF65-F5344CB8AC3E}">
        <p14:creationId xmlns:p14="http://schemas.microsoft.com/office/powerpoint/2010/main" val="896354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use Mischief 4 - 2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1" eaLnBrk="1" latinLnBrk="0" hangingPunct="1">
              <a:spcBef>
                <a:spcPct val="20000"/>
              </a:spcBef>
              <a:buFont typeface="Arial" pitchFamily="34" charset="0"/>
              <a:buNone/>
              <a:defRPr/>
            </a:lvl1pPr>
            <a:lvl2pPr marL="457200" indent="0" algn="ctr" defTabSz="914400" rtl="1" eaLnBrk="1" latinLnBrk="0" hangingPunct="1">
              <a:spcBef>
                <a:spcPct val="20000"/>
              </a:spcBef>
              <a:buFont typeface="Arial" pitchFamily="34" charset="0"/>
              <a:buNone/>
              <a:defRPr/>
            </a:lvl2pPr>
            <a:lvl3pPr marL="914400" indent="0" algn="ctr" defTabSz="914400" rtl="1" eaLnBrk="1" latinLnBrk="0" hangingPunct="1">
              <a:spcBef>
                <a:spcPct val="20000"/>
              </a:spcBef>
              <a:buFont typeface="Arial" pitchFamily="34" charset="0"/>
              <a:buNone/>
              <a:defRPr/>
            </a:lvl3pPr>
            <a:lvl4pPr marL="1371600" indent="0" algn="ctr" defTabSz="914400" rtl="1" eaLnBrk="1" latinLnBrk="0" hangingPunct="1">
              <a:spcBef>
                <a:spcPct val="20000"/>
              </a:spcBef>
              <a:buFont typeface="Arial" pitchFamily="34" charset="0"/>
              <a:buNone/>
              <a:defRPr/>
            </a:lvl4pPr>
            <a:lvl5pPr marL="1828800" indent="0"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محتوى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defTabSz="914400" rtl="1" eaLnBrk="1" latinLnBrk="0" hangingPunct="1">
              <a:spcBef>
                <a:spcPct val="20000"/>
              </a:spcBef>
              <a:buFont typeface="Arial" pitchFamily="34" charset="0"/>
              <a:buNone/>
              <a:defRPr sz="3200"/>
            </a:lvl1pPr>
            <a:lvl2pPr marL="457200" indent="0" algn="r" defTabSz="914400" rtl="1" eaLnBrk="1" latinLnBrk="0" hangingPunct="1">
              <a:spcBef>
                <a:spcPct val="20000"/>
              </a:spcBef>
              <a:buFont typeface="Arial" pitchFamily="34" charset="0"/>
              <a:buNone/>
              <a:defRPr sz="3200"/>
            </a:lvl2pPr>
            <a:lvl3pPr marL="914400" indent="0" algn="r" defTabSz="914400" rtl="1" eaLnBrk="1" latinLnBrk="0" hangingPunct="1">
              <a:spcBef>
                <a:spcPct val="20000"/>
              </a:spcBef>
              <a:buFont typeface="Arial" pitchFamily="34" charset="0"/>
              <a:buNone/>
              <a:defRPr sz="3200"/>
            </a:lvl3pPr>
            <a:lvl4pPr marL="1371600" indent="0" algn="r" defTabSz="914400" rtl="1" eaLnBrk="1" latinLnBrk="0" hangingPunct="1">
              <a:spcBef>
                <a:spcPct val="20000"/>
              </a:spcBef>
              <a:buFont typeface="Arial" pitchFamily="34" charset="0"/>
              <a:buNone/>
              <a:defRPr sz="3200"/>
            </a:lvl4pPr>
            <a:lvl5pPr marL="1828800" indent="0"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defTabSz="914400" rtl="1" eaLnBrk="1" latinLnBrk="0" hangingPunct="1">
              <a:spcBef>
                <a:spcPct val="20000"/>
              </a:spcBef>
              <a:buFont typeface="Arial" pitchFamily="34" charset="0"/>
              <a:buNone/>
              <a:defRPr sz="3200"/>
            </a:lvl1pPr>
            <a:lvl2pPr marL="457200" indent="0" algn="r" defTabSz="914400" rtl="1" eaLnBrk="1" latinLnBrk="0" hangingPunct="1">
              <a:spcBef>
                <a:spcPct val="20000"/>
              </a:spcBef>
              <a:buFont typeface="Arial" pitchFamily="34" charset="0"/>
              <a:buNone/>
              <a:defRPr sz="3200"/>
            </a:lvl2pPr>
            <a:lvl3pPr marL="914400" indent="0" algn="r" defTabSz="914400" rtl="1" eaLnBrk="1" latinLnBrk="0" hangingPunct="1">
              <a:spcBef>
                <a:spcPct val="20000"/>
              </a:spcBef>
              <a:buFont typeface="Arial" pitchFamily="34" charset="0"/>
              <a:buNone/>
              <a:defRPr sz="3200"/>
            </a:lvl3pPr>
            <a:lvl4pPr marL="1371600" indent="0" algn="r" defTabSz="914400" rtl="1" eaLnBrk="1" latinLnBrk="0" hangingPunct="1">
              <a:spcBef>
                <a:spcPct val="20000"/>
              </a:spcBef>
              <a:buFont typeface="Arial" pitchFamily="34" charset="0"/>
              <a:buNone/>
              <a:defRPr sz="3200"/>
            </a:lvl4pPr>
            <a:lvl5pPr marL="1828800" indent="0"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pic>
        <p:nvPicPr>
          <p:cNvPr id="9" name="صورة 8"/>
          <p:cNvPicPr>
            <a:picLocks/>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7845552" y="2234336"/>
            <a:ext cx="857250" cy="857250"/>
          </a:xfrm>
          <a:prstGeom prst="rect">
            <a:avLst/>
          </a:prstGeom>
        </p:spPr>
      </p:pic>
      <p:pic>
        <p:nvPicPr>
          <p:cNvPr id="10" name="صورة 9"/>
          <p:cNvPicPr>
            <a:picLocks/>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p14="http://schemas.microsoft.com/office/powerpoint/2010/main" val="231079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use Mischief 1 - نعم/لا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1" eaLnBrk="1" latinLnBrk="0" hangingPunct="1">
              <a:spcBef>
                <a:spcPct val="20000"/>
              </a:spcBef>
              <a:buFont typeface="Arial" pitchFamily="34" charset="0"/>
              <a:buNone/>
              <a:defRPr/>
            </a:lvl1pPr>
            <a:lvl2pPr marL="457200" indent="0" algn="ctr" defTabSz="914400" rtl="1" eaLnBrk="1" latinLnBrk="0" hangingPunct="1">
              <a:spcBef>
                <a:spcPct val="20000"/>
              </a:spcBef>
              <a:buFont typeface="Arial" pitchFamily="34" charset="0"/>
              <a:buNone/>
              <a:defRPr/>
            </a:lvl2pPr>
            <a:lvl3pPr marL="914400" indent="0" algn="ctr" defTabSz="914400" rtl="1" eaLnBrk="1" latinLnBrk="0" hangingPunct="1">
              <a:spcBef>
                <a:spcPct val="20000"/>
              </a:spcBef>
              <a:buFont typeface="Arial" pitchFamily="34" charset="0"/>
              <a:buNone/>
              <a:defRPr/>
            </a:lvl3pPr>
            <a:lvl4pPr marL="1371600" indent="0" algn="ctr" defTabSz="914400" rtl="1" eaLnBrk="1" latinLnBrk="0" hangingPunct="1">
              <a:spcBef>
                <a:spcPct val="20000"/>
              </a:spcBef>
              <a:buFont typeface="Arial" pitchFamily="34" charset="0"/>
              <a:buNone/>
              <a:defRPr/>
            </a:lvl4pPr>
            <a:lvl5pPr marL="1828800" indent="0"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ربع نص 6"/>
          <p:cNvSpPr txBox="1"/>
          <p:nvPr userDrawn="1">
            <p:custDataLst>
              <p:tags r:id="rId2"/>
            </p:custDataLst>
          </p:nvPr>
        </p:nvSpPr>
        <p:spPr>
          <a:xfrm>
            <a:off x="384048" y="1901722"/>
            <a:ext cx="7388352" cy="1522476"/>
          </a:xfrm>
          <a:prstGeom prst="rect">
            <a:avLst/>
          </a:prstGeom>
          <a:noFill/>
        </p:spPr>
        <p:txBody>
          <a:bodyPr vert="horz" rtlCol="1" anchor="ctr">
            <a:noAutofit/>
          </a:bodyPr>
          <a:lstStyle/>
          <a:p>
            <a:pPr marL="0" algn="r" defTabSz="914400" rtl="1" eaLnBrk="1" latinLnBrk="0" hangingPunct="1">
              <a:buNone/>
            </a:pPr>
            <a:r>
              <a:rPr lang="ar-SA" sz="3200" smtClean="0"/>
              <a:t>نعم</a:t>
            </a:r>
            <a:endParaRPr lang="ar-SA" sz="3200"/>
          </a:p>
        </p:txBody>
      </p:sp>
      <p:sp>
        <p:nvSpPr>
          <p:cNvPr id="8" name="مربع نص 7"/>
          <p:cNvSpPr txBox="1"/>
          <p:nvPr userDrawn="1">
            <p:custDataLst>
              <p:tags r:id="rId3"/>
            </p:custDataLst>
          </p:nvPr>
        </p:nvSpPr>
        <p:spPr>
          <a:xfrm>
            <a:off x="384048" y="3540784"/>
            <a:ext cx="7388352" cy="1522476"/>
          </a:xfrm>
          <a:prstGeom prst="rect">
            <a:avLst/>
          </a:prstGeom>
          <a:noFill/>
        </p:spPr>
        <p:txBody>
          <a:bodyPr vert="horz" rtlCol="1" anchor="ctr">
            <a:noAutofit/>
          </a:bodyPr>
          <a:lstStyle/>
          <a:p>
            <a:pPr marL="0" algn="r" defTabSz="914400" rtl="1" eaLnBrk="1" latinLnBrk="0" hangingPunct="1">
              <a:buNone/>
            </a:pPr>
            <a:r>
              <a:rPr lang="ar-SA" sz="3200" smtClean="0"/>
              <a:t>لا</a:t>
            </a:r>
            <a:endParaRPr lang="ar-SA" sz="3200"/>
          </a:p>
        </p:txBody>
      </p:sp>
      <p:pic>
        <p:nvPicPr>
          <p:cNvPr id="9" name="صورة 8"/>
          <p:cNvPicPr>
            <a:picLocks/>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7845552" y="2234336"/>
            <a:ext cx="857250" cy="857250"/>
          </a:xfrm>
          <a:prstGeom prst="rect">
            <a:avLst/>
          </a:prstGeom>
        </p:spPr>
      </p:pic>
      <p:pic>
        <p:nvPicPr>
          <p:cNvPr id="10" name="صورة 9"/>
          <p:cNvPicPr>
            <a:picLocks/>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p14="http://schemas.microsoft.com/office/powerpoint/2010/main" val="2312599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use Mischief 2 - نعم/لا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1" eaLnBrk="1" latinLnBrk="0" hangingPunct="1">
              <a:spcBef>
                <a:spcPct val="20000"/>
              </a:spcBef>
              <a:buFont typeface="Arial" pitchFamily="34" charset="0"/>
              <a:buNone/>
              <a:defRPr/>
            </a:lvl1pPr>
            <a:lvl2pPr marL="457200" indent="0" algn="ctr" defTabSz="914400" rtl="1" eaLnBrk="1" latinLnBrk="0" hangingPunct="1">
              <a:spcBef>
                <a:spcPct val="20000"/>
              </a:spcBef>
              <a:buFont typeface="Arial" pitchFamily="34" charset="0"/>
              <a:buNone/>
              <a:defRPr/>
            </a:lvl2pPr>
            <a:lvl3pPr marL="914400" indent="0" algn="ctr" defTabSz="914400" rtl="1" eaLnBrk="1" latinLnBrk="0" hangingPunct="1">
              <a:spcBef>
                <a:spcPct val="20000"/>
              </a:spcBef>
              <a:buFont typeface="Arial" pitchFamily="34" charset="0"/>
              <a:buNone/>
              <a:defRPr/>
            </a:lvl3pPr>
            <a:lvl4pPr marL="1371600" indent="0" algn="ctr" defTabSz="914400" rtl="1" eaLnBrk="1" latinLnBrk="0" hangingPunct="1">
              <a:spcBef>
                <a:spcPct val="20000"/>
              </a:spcBef>
              <a:buFont typeface="Arial" pitchFamily="34" charset="0"/>
              <a:buNone/>
              <a:defRPr/>
            </a:lvl4pPr>
            <a:lvl5pPr marL="1828800" indent="0"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ربع نص 6"/>
          <p:cNvSpPr txBox="1"/>
          <p:nvPr userDrawn="1">
            <p:custDataLst>
              <p:tags r:id="rId2"/>
            </p:custDataLst>
          </p:nvPr>
        </p:nvSpPr>
        <p:spPr>
          <a:xfrm>
            <a:off x="384048" y="1901722"/>
            <a:ext cx="7388352" cy="1522476"/>
          </a:xfrm>
          <a:prstGeom prst="rect">
            <a:avLst/>
          </a:prstGeom>
          <a:noFill/>
        </p:spPr>
        <p:txBody>
          <a:bodyPr vert="horz" rtlCol="1" anchor="ctr">
            <a:noAutofit/>
          </a:bodyPr>
          <a:lstStyle/>
          <a:p>
            <a:pPr marL="0" algn="r" defTabSz="914400" rtl="1" eaLnBrk="1" latinLnBrk="0" hangingPunct="1">
              <a:buNone/>
            </a:pPr>
            <a:r>
              <a:rPr lang="ar-SA" sz="3200" smtClean="0"/>
              <a:t>نعم</a:t>
            </a:r>
            <a:endParaRPr lang="ar-SA" sz="3200"/>
          </a:p>
        </p:txBody>
      </p:sp>
      <p:sp>
        <p:nvSpPr>
          <p:cNvPr id="8" name="مربع نص 7"/>
          <p:cNvSpPr txBox="1"/>
          <p:nvPr userDrawn="1">
            <p:custDataLst>
              <p:tags r:id="rId3"/>
            </p:custDataLst>
          </p:nvPr>
        </p:nvSpPr>
        <p:spPr>
          <a:xfrm>
            <a:off x="384048" y="3540784"/>
            <a:ext cx="7388352" cy="1522476"/>
          </a:xfrm>
          <a:prstGeom prst="rect">
            <a:avLst/>
          </a:prstGeom>
          <a:noFill/>
        </p:spPr>
        <p:txBody>
          <a:bodyPr vert="horz" rtlCol="1" anchor="ctr">
            <a:noAutofit/>
          </a:bodyPr>
          <a:lstStyle/>
          <a:p>
            <a:pPr marL="0" algn="r" defTabSz="914400" rtl="1" eaLnBrk="1" latinLnBrk="0" hangingPunct="1">
              <a:buNone/>
            </a:pPr>
            <a:r>
              <a:rPr lang="ar-SA" sz="3200" smtClean="0"/>
              <a:t>لا</a:t>
            </a:r>
            <a:endParaRPr lang="ar-SA" sz="3200"/>
          </a:p>
        </p:txBody>
      </p:sp>
      <p:pic>
        <p:nvPicPr>
          <p:cNvPr id="9" name="صورة 8"/>
          <p:cNvPicPr>
            <a:picLocks/>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7845552" y="2234336"/>
            <a:ext cx="857250" cy="857250"/>
          </a:xfrm>
          <a:prstGeom prst="rect">
            <a:avLst/>
          </a:prstGeom>
        </p:spPr>
      </p:pic>
      <p:pic>
        <p:nvPicPr>
          <p:cNvPr id="10" name="صورة 9"/>
          <p:cNvPicPr>
            <a:picLocks/>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p14="http://schemas.microsoft.com/office/powerpoint/2010/main" val="96160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D5BE2A4-10D7-4063-8FA1-5E3731C1AF84}" type="datetimeFigureOut">
              <a:rPr lang="ar-SA" smtClean="0"/>
              <a:t>18/04/36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205772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D5BE2A4-10D7-4063-8FA1-5E3731C1AF84}" type="datetimeFigureOut">
              <a:rPr lang="ar-SA" smtClean="0"/>
              <a:t>18/04/36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131748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D5BE2A4-10D7-4063-8FA1-5E3731C1AF84}" type="datetimeFigureOut">
              <a:rPr lang="ar-SA" smtClean="0"/>
              <a:t>18/04/36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127108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D5BE2A4-10D7-4063-8FA1-5E3731C1AF84}" type="datetimeFigureOut">
              <a:rPr lang="ar-SA" smtClean="0"/>
              <a:t>18/04/36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274164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D5BE2A4-10D7-4063-8FA1-5E3731C1AF84}" type="datetimeFigureOut">
              <a:rPr lang="ar-SA" smtClean="0"/>
              <a:t>18/04/36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38061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D5BE2A4-10D7-4063-8FA1-5E3731C1AF84}" type="datetimeFigureOut">
              <a:rPr lang="ar-SA" smtClean="0"/>
              <a:t>18/04/36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2189038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5BE2A4-10D7-4063-8FA1-5E3731C1AF84}" type="datetimeFigureOut">
              <a:rPr lang="ar-SA" smtClean="0"/>
              <a:t>18/04/36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268802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5BE2A4-10D7-4063-8FA1-5E3731C1AF84}" type="datetimeFigureOut">
              <a:rPr lang="ar-SA" smtClean="0"/>
              <a:t>18/04/36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3D2913-D16C-4867-8262-F7D4F0619987}" type="slidenum">
              <a:rPr lang="ar-SA" smtClean="0"/>
              <a:t>‹#›</a:t>
            </a:fld>
            <a:endParaRPr lang="ar-SA"/>
          </a:p>
        </p:txBody>
      </p:sp>
    </p:spTree>
    <p:extLst>
      <p:ext uri="{BB962C8B-B14F-4D97-AF65-F5344CB8AC3E}">
        <p14:creationId xmlns:p14="http://schemas.microsoft.com/office/powerpoint/2010/main" val="12214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5BE2A4-10D7-4063-8FA1-5E3731C1AF84}" type="datetimeFigureOut">
              <a:rPr lang="ar-SA" smtClean="0"/>
              <a:t>18/04/36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F3D2913-D16C-4867-8262-F7D4F0619987}" type="slidenum">
              <a:rPr lang="ar-SA" smtClean="0"/>
              <a:t>‹#›</a:t>
            </a:fld>
            <a:endParaRPr lang="ar-SA"/>
          </a:p>
        </p:txBody>
      </p:sp>
    </p:spTree>
    <p:extLst>
      <p:ext uri="{BB962C8B-B14F-4D97-AF65-F5344CB8AC3E}">
        <p14:creationId xmlns:p14="http://schemas.microsoft.com/office/powerpoint/2010/main" val="277697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BS\Desktop\54465f6474bfc5cf92f8028e7ba25c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323528" y="548680"/>
            <a:ext cx="8229600" cy="1143000"/>
          </a:xfrm>
        </p:spPr>
        <p:txBody>
          <a:bodyPr>
            <a:normAutofit/>
          </a:bodyPr>
          <a:lstStyle/>
          <a:p>
            <a:r>
              <a:rPr lang="ar-SA" sz="5400" b="1" dirty="0" smtClean="0">
                <a:latin typeface="Arabic Typesetting" pitchFamily="66" charset="-78"/>
                <a:cs typeface="Arabic Typesetting" pitchFamily="66" charset="-78"/>
              </a:rPr>
              <a:t>بسم الله الرحمن الرحيم</a:t>
            </a:r>
            <a:endParaRPr lang="ar-SA" sz="5400" b="1" dirty="0">
              <a:latin typeface="Arabic Typesetting" pitchFamily="66" charset="-78"/>
              <a:cs typeface="Arabic Typesetting" pitchFamily="66" charset="-78"/>
            </a:endParaRPr>
          </a:p>
        </p:txBody>
      </p:sp>
      <p:sp>
        <p:nvSpPr>
          <p:cNvPr id="3" name="عنصر نائب للمحتوى 2"/>
          <p:cNvSpPr>
            <a:spLocks noGrp="1"/>
          </p:cNvSpPr>
          <p:nvPr>
            <p:ph idx="1"/>
          </p:nvPr>
        </p:nvSpPr>
        <p:spPr/>
        <p:txBody>
          <a:bodyPr/>
          <a:lstStyle/>
          <a:p>
            <a:pPr marL="0" indent="0">
              <a:buNone/>
            </a:pPr>
            <a:endParaRPr lang="ar-SA" dirty="0" smtClean="0"/>
          </a:p>
          <a:p>
            <a:pPr marL="0" indent="0">
              <a:buNone/>
            </a:pPr>
            <a:r>
              <a:rPr lang="ar-SA" dirty="0"/>
              <a:t> </a:t>
            </a:r>
            <a:r>
              <a:rPr lang="ar-SA" dirty="0" smtClean="0"/>
              <a:t>              </a:t>
            </a:r>
          </a:p>
          <a:p>
            <a:pPr marL="0" indent="0">
              <a:buNone/>
            </a:pPr>
            <a:r>
              <a:rPr lang="ar-SA" dirty="0"/>
              <a:t> </a:t>
            </a:r>
            <a:r>
              <a:rPr lang="ar-SA" dirty="0" smtClean="0"/>
              <a:t>                    </a:t>
            </a:r>
            <a:r>
              <a:rPr lang="ar-SA" sz="4000" dirty="0" smtClean="0">
                <a:latin typeface="Arial Unicode MS" pitchFamily="34" charset="-128"/>
                <a:ea typeface="Arial Unicode MS" pitchFamily="34" charset="-128"/>
                <a:cs typeface="Arial Unicode MS" pitchFamily="34" charset="-128"/>
              </a:rPr>
              <a:t>مادة التربية المهنية</a:t>
            </a:r>
            <a:endParaRPr lang="ar-SA" sz="40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522915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6"/>
          <p:cNvSpPr/>
          <p:nvPr/>
        </p:nvSpPr>
        <p:spPr>
          <a:xfrm>
            <a:off x="467544" y="260648"/>
            <a:ext cx="8424936" cy="1584176"/>
          </a:xfrm>
          <a:prstGeom prst="roundRect">
            <a:avLst/>
          </a:prstGeom>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p>
        </p:txBody>
      </p:sp>
      <p:sp>
        <p:nvSpPr>
          <p:cNvPr id="3" name="عنصر نائب للمحتوى 2"/>
          <p:cNvSpPr>
            <a:spLocks noGrp="1"/>
          </p:cNvSpPr>
          <p:nvPr>
            <p:ph type="body" idx="10"/>
          </p:nvPr>
        </p:nvSpPr>
        <p:spPr/>
        <p:txBody>
          <a:bodyPr/>
          <a:lstStyle/>
          <a:p>
            <a:pPr marL="0" indent="0">
              <a:buNone/>
            </a:pPr>
            <a:r>
              <a:rPr lang="ar-SA" dirty="0" smtClean="0"/>
              <a:t> </a:t>
            </a:r>
            <a:endParaRPr lang="ar-SA" dirty="0"/>
          </a:p>
        </p:txBody>
      </p:sp>
      <p:sp>
        <p:nvSpPr>
          <p:cNvPr id="2" name="عنوان 1"/>
          <p:cNvSpPr>
            <a:spLocks noGrp="1"/>
          </p:cNvSpPr>
          <p:nvPr>
            <p:ph type="title" idx="4294967295"/>
          </p:nvPr>
        </p:nvSpPr>
        <p:spPr>
          <a:xfrm>
            <a:off x="726976" y="303436"/>
            <a:ext cx="7906072" cy="1498600"/>
          </a:xfrm>
        </p:spPr>
        <p:txBody>
          <a:bodyPr>
            <a:noAutofit/>
          </a:bodyPr>
          <a:lstStyle/>
          <a:p>
            <a:r>
              <a:rPr lang="ar-SA" sz="3200" b="1" dirty="0" smtClean="0">
                <a:solidFill>
                  <a:schemeClr val="bg1"/>
                </a:solidFill>
                <a:latin typeface="Arial Unicode MS" pitchFamily="34" charset="-128"/>
                <a:ea typeface="Arial Unicode MS" pitchFamily="34" charset="-128"/>
                <a:cs typeface="Arial Unicode MS" pitchFamily="34" charset="-128"/>
              </a:rPr>
              <a:t>بعد اطلاعك على الشكل العام للمذكرة قومي بكتابة مذكرة لسعادة مديرة المدرسة حول موضوع تأخر صرف كتب الرياضيات والعلوم لطالبات الفصل</a:t>
            </a:r>
            <a:endParaRPr lang="ar-SA" sz="3200" b="1" dirty="0">
              <a:solidFill>
                <a:schemeClr val="bg1"/>
              </a:solidFill>
              <a:latin typeface="Arial Unicode MS" pitchFamily="34" charset="-128"/>
              <a:ea typeface="Arial Unicode MS" pitchFamily="34" charset="-128"/>
              <a:cs typeface="Arial Unicode MS" pitchFamily="34" charset="-128"/>
            </a:endParaRPr>
          </a:p>
        </p:txBody>
      </p:sp>
      <p:pic>
        <p:nvPicPr>
          <p:cNvPr id="8" name="صورة 7"/>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845552" y="2234336"/>
            <a:ext cx="857250" cy="857250"/>
          </a:xfrm>
          <a:prstGeom prst="rect">
            <a:avLst/>
          </a:prstGeom>
        </p:spPr>
      </p:pic>
    </p:spTree>
    <p:custDataLst>
      <p:tags r:id="rId1"/>
    </p:custDataLst>
    <p:extLst>
      <p:ext uri="{BB962C8B-B14F-4D97-AF65-F5344CB8AC3E}">
        <p14:creationId xmlns:p14="http://schemas.microsoft.com/office/powerpoint/2010/main" val="2289773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BS\Desktop\54465f6474bfc5cf92f8028e7ba25c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p:txBody>
          <a:bodyPr/>
          <a:lstStyle/>
          <a:p>
            <a:r>
              <a:rPr lang="ar-SA" b="1" dirty="0" smtClean="0">
                <a:latin typeface="Arial Unicode MS" pitchFamily="34" charset="-128"/>
                <a:ea typeface="Arial Unicode MS" pitchFamily="34" charset="-128"/>
                <a:cs typeface="Arial Unicode MS" pitchFamily="34" charset="-128"/>
              </a:rPr>
              <a:t>أنواع المذكرات</a:t>
            </a:r>
            <a:endParaRPr lang="ar-SA" b="1" dirty="0">
              <a:latin typeface="Arial Unicode MS" pitchFamily="34" charset="-128"/>
              <a:ea typeface="Arial Unicode MS" pitchFamily="34" charset="-128"/>
              <a:cs typeface="Arial Unicode MS" pitchFamily="34" charset="-128"/>
            </a:endParaRPr>
          </a:p>
        </p:txBody>
      </p:sp>
      <p:sp>
        <p:nvSpPr>
          <p:cNvPr id="4" name="شكل بيضاوي 3"/>
          <p:cNvSpPr/>
          <p:nvPr/>
        </p:nvSpPr>
        <p:spPr>
          <a:xfrm>
            <a:off x="5868144" y="1412776"/>
            <a:ext cx="2880000" cy="2520000"/>
          </a:xfrm>
          <a:prstGeom prst="ellipse">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3200" b="1" dirty="0" smtClean="0">
                <a:solidFill>
                  <a:schemeClr val="accent6">
                    <a:lumMod val="75000"/>
                  </a:schemeClr>
                </a:solidFill>
                <a:latin typeface="Arial Unicode MS" pitchFamily="34" charset="-128"/>
                <a:ea typeface="Arial Unicode MS" pitchFamily="34" charset="-128"/>
                <a:cs typeface="Arial Unicode MS" pitchFamily="34" charset="-128"/>
              </a:rPr>
              <a:t>مذكرة الإحاطة</a:t>
            </a:r>
            <a:endParaRPr lang="ar-SA" sz="32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5" name="شكل بيضاوي 4"/>
          <p:cNvSpPr/>
          <p:nvPr/>
        </p:nvSpPr>
        <p:spPr>
          <a:xfrm>
            <a:off x="878855" y="1412776"/>
            <a:ext cx="2880000" cy="2520000"/>
          </a:xfrm>
          <a:prstGeom prst="ellipse">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3200" b="1" dirty="0" smtClean="0">
                <a:solidFill>
                  <a:schemeClr val="accent6">
                    <a:lumMod val="75000"/>
                  </a:schemeClr>
                </a:solidFill>
                <a:latin typeface="Arial Unicode MS" pitchFamily="34" charset="-128"/>
                <a:ea typeface="Arial Unicode MS" pitchFamily="34" charset="-128"/>
                <a:cs typeface="Arial Unicode MS" pitchFamily="34" charset="-128"/>
              </a:rPr>
              <a:t>مذكرة الاستفسار</a:t>
            </a:r>
            <a:endParaRPr lang="ar-SA" sz="32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6" name="شكل بيضاوي 5"/>
          <p:cNvSpPr/>
          <p:nvPr/>
        </p:nvSpPr>
        <p:spPr>
          <a:xfrm>
            <a:off x="5940152" y="4149080"/>
            <a:ext cx="2880000" cy="2520000"/>
          </a:xfrm>
          <a:prstGeom prst="ellipse">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3200" b="1" dirty="0" smtClean="0">
                <a:solidFill>
                  <a:schemeClr val="accent6">
                    <a:lumMod val="75000"/>
                  </a:schemeClr>
                </a:solidFill>
                <a:latin typeface="Arial Unicode MS" pitchFamily="34" charset="-128"/>
                <a:ea typeface="Arial Unicode MS" pitchFamily="34" charset="-128"/>
                <a:cs typeface="Arial Unicode MS" pitchFamily="34" charset="-128"/>
              </a:rPr>
              <a:t>مذكرة المعلومات</a:t>
            </a:r>
            <a:endParaRPr lang="ar-SA" sz="32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7" name="شكل بيضاوي 6"/>
          <p:cNvSpPr/>
          <p:nvPr/>
        </p:nvSpPr>
        <p:spPr>
          <a:xfrm>
            <a:off x="862516" y="4149080"/>
            <a:ext cx="2880000" cy="2520000"/>
          </a:xfrm>
          <a:prstGeom prst="ellipse">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3200" b="1" dirty="0" smtClean="0">
                <a:solidFill>
                  <a:schemeClr val="accent6">
                    <a:lumMod val="75000"/>
                  </a:schemeClr>
                </a:solidFill>
                <a:latin typeface="Arial Unicode MS" pitchFamily="34" charset="-128"/>
                <a:ea typeface="Arial Unicode MS" pitchFamily="34" charset="-128"/>
                <a:cs typeface="Arial Unicode MS" pitchFamily="34" charset="-128"/>
              </a:rPr>
              <a:t>مذكرة التهنئة أو الشكر</a:t>
            </a:r>
            <a:endParaRPr lang="ar-SA" sz="3200" b="1" dirty="0">
              <a:solidFill>
                <a:schemeClr val="accent6">
                  <a:lumMod val="7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9393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endParaRPr lang="ar-SA" dirty="0"/>
          </a:p>
        </p:txBody>
      </p:sp>
      <p:pic>
        <p:nvPicPr>
          <p:cNvPr id="112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مستدير الزوايا 3"/>
          <p:cNvSpPr/>
          <p:nvPr/>
        </p:nvSpPr>
        <p:spPr>
          <a:xfrm>
            <a:off x="611560" y="1412776"/>
            <a:ext cx="7488832" cy="3672408"/>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ar-SA" sz="2800" dirty="0" smtClean="0"/>
          </a:p>
          <a:p>
            <a:pPr algn="ctr"/>
            <a:r>
              <a:rPr lang="ar-SA" sz="2800" b="1" dirty="0" smtClean="0">
                <a:solidFill>
                  <a:srgbClr val="00B050"/>
                </a:solidFill>
                <a:latin typeface="Arial Unicode MS" pitchFamily="34" charset="-128"/>
                <a:ea typeface="Arial Unicode MS" pitchFamily="34" charset="-128"/>
                <a:cs typeface="Arial Unicode MS" pitchFamily="34" charset="-128"/>
              </a:rPr>
              <a:t>مذكرة الإحاطة: </a:t>
            </a:r>
            <a:r>
              <a:rPr lang="ar-SA" sz="2800" b="1" dirty="0" smtClean="0">
                <a:solidFill>
                  <a:srgbClr val="FFC000"/>
                </a:solidFill>
              </a:rPr>
              <a:t>تكون مجرد إشارة لموضوع ما مثل: (الإعلان عن إجازة أو نقل أو استقالة موظف)</a:t>
            </a:r>
          </a:p>
          <a:p>
            <a:pPr algn="ctr"/>
            <a:r>
              <a:rPr lang="ar-SA" sz="2800" b="1" dirty="0" smtClean="0">
                <a:solidFill>
                  <a:srgbClr val="00B050"/>
                </a:solidFill>
                <a:latin typeface="Arial Unicode MS" pitchFamily="34" charset="-128"/>
                <a:ea typeface="Arial Unicode MS" pitchFamily="34" charset="-128"/>
                <a:cs typeface="Arial Unicode MS" pitchFamily="34" charset="-128"/>
              </a:rPr>
              <a:t>مذكرة الاستفسار:</a:t>
            </a:r>
            <a:r>
              <a:rPr lang="ar-SA" sz="2800" b="1" dirty="0" smtClean="0">
                <a:solidFill>
                  <a:srgbClr val="00B050"/>
                </a:solidFill>
              </a:rPr>
              <a:t> </a:t>
            </a:r>
            <a:r>
              <a:rPr lang="ar-SA" sz="2800" b="1" dirty="0" smtClean="0">
                <a:solidFill>
                  <a:srgbClr val="FFC000"/>
                </a:solidFill>
              </a:rPr>
              <a:t>تكون للاستفسار أو السؤال عن معلومة معينة خاصة بالعمل مثل: (الاتصال </a:t>
            </a:r>
            <a:r>
              <a:rPr lang="ar-SA" sz="2800" b="1" dirty="0" smtClean="0">
                <a:solidFill>
                  <a:srgbClr val="FFC000"/>
                </a:solidFill>
                <a:sym typeface="Wingdings" pitchFamily="2" charset="2"/>
              </a:rPr>
              <a:t>بأحد العملاء)</a:t>
            </a:r>
          </a:p>
          <a:p>
            <a:pPr algn="ctr"/>
            <a:r>
              <a:rPr lang="ar-SA" sz="2800" b="1" dirty="0" smtClean="0">
                <a:solidFill>
                  <a:srgbClr val="00B050"/>
                </a:solidFill>
                <a:latin typeface="Arial Unicode MS" pitchFamily="34" charset="-128"/>
                <a:ea typeface="Arial Unicode MS" pitchFamily="34" charset="-128"/>
                <a:cs typeface="Arial Unicode MS" pitchFamily="34" charset="-128"/>
                <a:sym typeface="Wingdings" pitchFamily="2" charset="2"/>
              </a:rPr>
              <a:t>مذكرة المعلومات : </a:t>
            </a:r>
            <a:r>
              <a:rPr lang="ar-SA" sz="2800" b="1" dirty="0" smtClean="0">
                <a:solidFill>
                  <a:srgbClr val="FFC000"/>
                </a:solidFill>
                <a:sym typeface="Wingdings" pitchFamily="2" charset="2"/>
              </a:rPr>
              <a:t>تكون موجهة إلى الرئيس الأعلى في العمل لشرح بعض الحقائق أو عرض موضوعا ما</a:t>
            </a:r>
          </a:p>
          <a:p>
            <a:pPr algn="ctr"/>
            <a:r>
              <a:rPr lang="ar-SA" sz="2800" b="1" dirty="0" smtClean="0">
                <a:solidFill>
                  <a:srgbClr val="00B050"/>
                </a:solidFill>
                <a:latin typeface="Arial Unicode MS" pitchFamily="34" charset="-128"/>
                <a:ea typeface="Arial Unicode MS" pitchFamily="34" charset="-128"/>
                <a:cs typeface="Arial Unicode MS" pitchFamily="34" charset="-128"/>
                <a:sym typeface="Wingdings" pitchFamily="2" charset="2"/>
              </a:rPr>
              <a:t>مذكرة التهنئة او الشكر: </a:t>
            </a:r>
            <a:r>
              <a:rPr lang="ar-SA" sz="2800" b="1" dirty="0" smtClean="0">
                <a:solidFill>
                  <a:srgbClr val="FFC000"/>
                </a:solidFill>
                <a:sym typeface="Wingdings" pitchFamily="2" charset="2"/>
              </a:rPr>
              <a:t>يتم إرسالها إلى فرد أدى عملا جيدا أو حصل على ترقية</a:t>
            </a:r>
          </a:p>
          <a:p>
            <a:pPr algn="ctr"/>
            <a:r>
              <a:rPr lang="ar-SA" sz="2800" dirty="0" smtClean="0">
                <a:sym typeface="Wingdings" pitchFamily="2" charset="2"/>
              </a:rPr>
              <a:t> </a:t>
            </a:r>
            <a:r>
              <a:rPr lang="ar-SA" sz="2800" dirty="0" smtClean="0"/>
              <a:t> </a:t>
            </a:r>
            <a:endParaRPr lang="ar-SA" sz="2800" dirty="0"/>
          </a:p>
        </p:txBody>
      </p:sp>
    </p:spTree>
    <p:extLst>
      <p:ext uri="{BB962C8B-B14F-4D97-AF65-F5344CB8AC3E}">
        <p14:creationId xmlns:p14="http://schemas.microsoft.com/office/powerpoint/2010/main" val="2776085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BS\Desktop\tumblr_m2zpaiqXcT1rpt2juo1_500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457200" y="1600200"/>
            <a:ext cx="8229600" cy="5069000"/>
          </a:xfrm>
        </p:spPr>
        <p:txBody>
          <a:bodyPr>
            <a:normAutofit lnSpcReduction="10000"/>
          </a:bodyPr>
          <a:lstStyle/>
          <a:p>
            <a:pPr marL="0" indent="0">
              <a:buNone/>
            </a:pPr>
            <a:r>
              <a:rPr lang="ar-SA" b="1" dirty="0" smtClean="0">
                <a:solidFill>
                  <a:srgbClr val="00B050"/>
                </a:solidFill>
              </a:rPr>
              <a:t>                                 تشبه</a:t>
            </a:r>
          </a:p>
          <a:p>
            <a:pPr marL="0" indent="0">
              <a:buNone/>
            </a:pPr>
            <a:endParaRPr lang="ar-SA" dirty="0"/>
          </a:p>
          <a:p>
            <a:pPr marL="0" indent="0">
              <a:buNone/>
            </a:pPr>
            <a:r>
              <a:rPr lang="ar-SA" dirty="0" smtClean="0"/>
              <a:t> </a:t>
            </a:r>
          </a:p>
          <a:p>
            <a:pPr marL="0" indent="0">
              <a:buNone/>
            </a:pPr>
            <a:r>
              <a:rPr lang="ar-SA" b="1" dirty="0">
                <a:solidFill>
                  <a:srgbClr val="00B050"/>
                </a:solidFill>
              </a:rPr>
              <a:t> </a:t>
            </a:r>
            <a:r>
              <a:rPr lang="ar-SA" b="1" dirty="0" smtClean="0">
                <a:solidFill>
                  <a:srgbClr val="00B050"/>
                </a:solidFill>
              </a:rPr>
              <a:t>           فوائدها                                أنواعها</a:t>
            </a:r>
          </a:p>
          <a:p>
            <a:pPr marL="0" indent="0">
              <a:buNone/>
            </a:pPr>
            <a:endParaRPr lang="ar-SA" dirty="0"/>
          </a:p>
          <a:p>
            <a:pPr marL="0" indent="0">
              <a:buNone/>
            </a:pPr>
            <a:r>
              <a:rPr lang="ar-SA" dirty="0" smtClean="0"/>
              <a:t>                                 </a:t>
            </a:r>
          </a:p>
          <a:p>
            <a:pPr marL="0" indent="0">
              <a:buNone/>
            </a:pPr>
            <a:r>
              <a:rPr lang="ar-SA" dirty="0"/>
              <a:t> </a:t>
            </a:r>
            <a:r>
              <a:rPr lang="ar-SA" dirty="0" smtClean="0"/>
              <a:t>                                 </a:t>
            </a:r>
            <a:r>
              <a:rPr lang="ar-SA" b="1" dirty="0" smtClean="0">
                <a:solidFill>
                  <a:srgbClr val="00B050"/>
                </a:solidFill>
              </a:rPr>
              <a:t>لها</a:t>
            </a:r>
          </a:p>
          <a:p>
            <a:pPr marL="0" indent="0">
              <a:buNone/>
            </a:pPr>
            <a:endParaRPr lang="ar-SA" dirty="0"/>
          </a:p>
          <a:p>
            <a:pPr marL="0" indent="0">
              <a:buNone/>
            </a:pPr>
            <a:r>
              <a:rPr lang="ar-SA" dirty="0" smtClean="0"/>
              <a:t>  </a:t>
            </a:r>
            <a:r>
              <a:rPr lang="ar-SA" dirty="0"/>
              <a:t> </a:t>
            </a:r>
            <a:r>
              <a:rPr lang="ar-SA" dirty="0" smtClean="0"/>
              <a:t>                              </a:t>
            </a:r>
          </a:p>
        </p:txBody>
      </p:sp>
      <p:sp>
        <p:nvSpPr>
          <p:cNvPr id="4" name="شكل بيضاوي 3"/>
          <p:cNvSpPr/>
          <p:nvPr/>
        </p:nvSpPr>
        <p:spPr>
          <a:xfrm>
            <a:off x="2987824" y="2151347"/>
            <a:ext cx="3240360" cy="2501789"/>
          </a:xfrm>
          <a:prstGeom prst="ellipse">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3200" b="1" dirty="0" smtClean="0">
                <a:solidFill>
                  <a:srgbClr val="FF0000"/>
                </a:solidFill>
                <a:latin typeface="Arial Unicode MS" pitchFamily="34" charset="-128"/>
                <a:ea typeface="Arial Unicode MS" pitchFamily="34" charset="-128"/>
                <a:cs typeface="Arial Unicode MS" pitchFamily="34" charset="-128"/>
              </a:rPr>
              <a:t>المذكرة الداخلية </a:t>
            </a:r>
            <a:endParaRPr lang="ar-SA" sz="3200" b="1" dirty="0">
              <a:solidFill>
                <a:srgbClr val="FF0000"/>
              </a:solidFill>
              <a:latin typeface="Arial Unicode MS" pitchFamily="34" charset="-128"/>
              <a:ea typeface="Arial Unicode MS" pitchFamily="34" charset="-128"/>
              <a:cs typeface="Arial Unicode MS" pitchFamily="34" charset="-128"/>
            </a:endParaRPr>
          </a:p>
        </p:txBody>
      </p:sp>
      <p:sp>
        <p:nvSpPr>
          <p:cNvPr id="5" name="شكل بيضاوي 4"/>
          <p:cNvSpPr/>
          <p:nvPr/>
        </p:nvSpPr>
        <p:spPr>
          <a:xfrm>
            <a:off x="3851920" y="188640"/>
            <a:ext cx="1440000" cy="144016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التقرير</a:t>
            </a:r>
            <a:endParaRPr lang="ar-SA" sz="2000" b="1" dirty="0"/>
          </a:p>
        </p:txBody>
      </p:sp>
      <p:sp>
        <p:nvSpPr>
          <p:cNvPr id="6" name="شكل بيضاوي 5"/>
          <p:cNvSpPr/>
          <p:nvPr/>
        </p:nvSpPr>
        <p:spPr>
          <a:xfrm>
            <a:off x="7380312" y="2043335"/>
            <a:ext cx="1440160" cy="14400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يمكن حفظها والرجوع إليها</a:t>
            </a:r>
            <a:endParaRPr lang="ar-SA" sz="2000" b="1" dirty="0"/>
          </a:p>
        </p:txBody>
      </p:sp>
      <p:sp>
        <p:nvSpPr>
          <p:cNvPr id="7" name="شكل بيضاوي 6"/>
          <p:cNvSpPr/>
          <p:nvPr/>
        </p:nvSpPr>
        <p:spPr>
          <a:xfrm>
            <a:off x="7368025" y="3609020"/>
            <a:ext cx="1440160" cy="14400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تضمن تفاصيل كثيرة</a:t>
            </a:r>
            <a:endParaRPr lang="ar-SA" sz="2000" b="1" dirty="0"/>
          </a:p>
        </p:txBody>
      </p:sp>
      <p:sp>
        <p:nvSpPr>
          <p:cNvPr id="8" name="شكل بيضاوي 7"/>
          <p:cNvSpPr/>
          <p:nvPr/>
        </p:nvSpPr>
        <p:spPr>
          <a:xfrm>
            <a:off x="7380312" y="476672"/>
            <a:ext cx="1440000" cy="14400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التدقيق السريع للمعلومات</a:t>
            </a:r>
            <a:endParaRPr lang="ar-SA" sz="2000" b="1" dirty="0"/>
          </a:p>
        </p:txBody>
      </p:sp>
      <p:sp>
        <p:nvSpPr>
          <p:cNvPr id="9" name="شكل بيضاوي 8"/>
          <p:cNvSpPr/>
          <p:nvPr/>
        </p:nvSpPr>
        <p:spPr>
          <a:xfrm>
            <a:off x="467544" y="476672"/>
            <a:ext cx="1440000" cy="14400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مذكرة إحاطة</a:t>
            </a:r>
            <a:endParaRPr lang="ar-SA" sz="2000" b="1" dirty="0"/>
          </a:p>
        </p:txBody>
      </p:sp>
      <p:sp>
        <p:nvSpPr>
          <p:cNvPr id="10" name="شكل بيضاوي 9"/>
          <p:cNvSpPr/>
          <p:nvPr/>
        </p:nvSpPr>
        <p:spPr>
          <a:xfrm>
            <a:off x="467544" y="2043335"/>
            <a:ext cx="1440000" cy="144016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مذكرة استفسار</a:t>
            </a:r>
            <a:endParaRPr lang="ar-SA" sz="2000" b="1" dirty="0"/>
          </a:p>
        </p:txBody>
      </p:sp>
      <p:sp>
        <p:nvSpPr>
          <p:cNvPr id="11" name="شكل بيضاوي 10"/>
          <p:cNvSpPr/>
          <p:nvPr/>
        </p:nvSpPr>
        <p:spPr>
          <a:xfrm>
            <a:off x="455503" y="5256278"/>
            <a:ext cx="1440160" cy="14400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مذكرة تهنئة أو شكر</a:t>
            </a:r>
            <a:endParaRPr lang="ar-SA" sz="2000" b="1" dirty="0"/>
          </a:p>
        </p:txBody>
      </p:sp>
      <p:sp>
        <p:nvSpPr>
          <p:cNvPr id="12" name="شكل بيضاوي 11"/>
          <p:cNvSpPr/>
          <p:nvPr/>
        </p:nvSpPr>
        <p:spPr>
          <a:xfrm>
            <a:off x="7368185" y="5229200"/>
            <a:ext cx="1440000" cy="14400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لا تحتاج الى وقت طويل</a:t>
            </a:r>
            <a:endParaRPr lang="ar-SA" sz="2000" b="1" dirty="0"/>
          </a:p>
        </p:txBody>
      </p:sp>
      <p:sp>
        <p:nvSpPr>
          <p:cNvPr id="13" name="شكل بيضاوي 12"/>
          <p:cNvSpPr/>
          <p:nvPr/>
        </p:nvSpPr>
        <p:spPr>
          <a:xfrm>
            <a:off x="3824582" y="5270905"/>
            <a:ext cx="1440000" cy="14400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هيكل ومضمون</a:t>
            </a:r>
            <a:endParaRPr lang="ar-SA" sz="2000" b="1" dirty="0"/>
          </a:p>
        </p:txBody>
      </p:sp>
      <p:sp>
        <p:nvSpPr>
          <p:cNvPr id="14" name="شكل بيضاوي 13"/>
          <p:cNvSpPr/>
          <p:nvPr/>
        </p:nvSpPr>
        <p:spPr>
          <a:xfrm>
            <a:off x="450138" y="3609020"/>
            <a:ext cx="1440000" cy="14400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sz="2000" b="1" dirty="0" smtClean="0"/>
              <a:t>مذكرة معلومات</a:t>
            </a:r>
            <a:endParaRPr lang="ar-SA" sz="2000" b="1" dirty="0"/>
          </a:p>
        </p:txBody>
      </p:sp>
    </p:spTree>
    <p:extLst>
      <p:ext uri="{BB962C8B-B14F-4D97-AF65-F5344CB8AC3E}">
        <p14:creationId xmlns:p14="http://schemas.microsoft.com/office/powerpoint/2010/main" val="222478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محتوى 7"/>
          <p:cNvSpPr>
            <a:spLocks noGrp="1"/>
          </p:cNvSpPr>
          <p:nvPr>
            <p:ph sz="quarter" idx="11"/>
          </p:nvPr>
        </p:nvSpPr>
        <p:spPr>
          <a:xfrm>
            <a:off x="384048" y="2427702"/>
            <a:ext cx="7388352" cy="1522476"/>
          </a:xfrm>
        </p:spPr>
        <p:txBody>
          <a:bodyPr>
            <a:normAutofit/>
          </a:bodyPr>
          <a:lstStyle/>
          <a:p>
            <a:r>
              <a:rPr lang="ar-SA" sz="2800" dirty="0" smtClean="0"/>
              <a:t>نعم</a:t>
            </a:r>
            <a:endParaRPr lang="ar-SA" sz="2800" dirty="0"/>
          </a:p>
        </p:txBody>
      </p:sp>
      <p:sp>
        <p:nvSpPr>
          <p:cNvPr id="9" name="عنصر نائب للمحتوى 8"/>
          <p:cNvSpPr>
            <a:spLocks noGrp="1"/>
          </p:cNvSpPr>
          <p:nvPr>
            <p:ph sz="quarter" idx="12"/>
          </p:nvPr>
        </p:nvSpPr>
        <p:spPr>
          <a:xfrm>
            <a:off x="384048" y="4066764"/>
            <a:ext cx="7388352" cy="1522476"/>
          </a:xfrm>
        </p:spPr>
        <p:txBody>
          <a:bodyPr>
            <a:normAutofit/>
          </a:bodyPr>
          <a:lstStyle/>
          <a:p>
            <a:r>
              <a:rPr lang="ar-SA" sz="2400" dirty="0" smtClean="0"/>
              <a:t>لا</a:t>
            </a:r>
            <a:endParaRPr lang="ar-SA" sz="2400" dirty="0"/>
          </a:p>
        </p:txBody>
      </p:sp>
      <p:sp>
        <p:nvSpPr>
          <p:cNvPr id="11" name="عنوان 1"/>
          <p:cNvSpPr txBox="1">
            <a:spLocks/>
          </p:cNvSpPr>
          <p:nvPr/>
        </p:nvSpPr>
        <p:spPr>
          <a:xfrm>
            <a:off x="457200" y="274638"/>
            <a:ext cx="8229600" cy="1143000"/>
          </a:xfrm>
          <a:prstGeom prst="rect">
            <a:avLst/>
          </a:prstGeom>
        </p:spPr>
        <p:txBody>
          <a:bodyPr>
            <a:normAutofit fontScale="97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600" dirty="0" smtClean="0">
                <a:solidFill>
                  <a:srgbClr val="FF0000"/>
                </a:solidFill>
                <a:latin typeface="Arial Unicode MS" pitchFamily="34" charset="-128"/>
                <a:ea typeface="Arial Unicode MS" pitchFamily="34" charset="-128"/>
                <a:cs typeface="Arial Unicode MS" pitchFamily="34" charset="-128"/>
              </a:rPr>
              <a:t>من فوائد المذكرة الداخلية أنها لا تضمن تفاصيل كثيرة </a:t>
            </a:r>
            <a:endParaRPr lang="ar-SA" sz="3600" dirty="0">
              <a:solidFill>
                <a:srgbClr val="FF0000"/>
              </a:solidFill>
              <a:latin typeface="Arial Unicode MS" pitchFamily="34" charset="-128"/>
              <a:ea typeface="Arial Unicode MS" pitchFamily="34" charset="-128"/>
              <a:cs typeface="Arial Unicode MS" pitchFamily="34" charset="-128"/>
            </a:endParaRPr>
          </a:p>
        </p:txBody>
      </p:sp>
      <p:pic>
        <p:nvPicPr>
          <p:cNvPr id="12" name="صورة 11"/>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845552" y="3873398"/>
            <a:ext cx="857250" cy="857250"/>
          </a:xfrm>
          <a:prstGeom prst="rect">
            <a:avLst/>
          </a:prstGeom>
        </p:spPr>
      </p:pic>
    </p:spTree>
    <p:custDataLst>
      <p:tags r:id="rId1"/>
    </p:custDataLst>
    <p:extLst>
      <p:ext uri="{BB962C8B-B14F-4D97-AF65-F5344CB8AC3E}">
        <p14:creationId xmlns:p14="http://schemas.microsoft.com/office/powerpoint/2010/main" val="516416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1"/>
          <p:cNvSpPr txBox="1">
            <a:spLocks/>
          </p:cNvSpPr>
          <p:nvPr/>
        </p:nvSpPr>
        <p:spPr>
          <a:xfrm>
            <a:off x="-57360" y="301474"/>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000" smtClean="0">
                <a:solidFill>
                  <a:srgbClr val="92D050"/>
                </a:solidFill>
                <a:latin typeface="Arial Unicode MS" pitchFamily="34" charset="-128"/>
                <a:ea typeface="Arial Unicode MS" pitchFamily="34" charset="-128"/>
                <a:cs typeface="Arial Unicode MS" pitchFamily="34" charset="-128"/>
              </a:rPr>
              <a:t>صلي كل نوع مذكرة بما يناسبها</a:t>
            </a:r>
            <a:endParaRPr lang="ar-SA" sz="4000" dirty="0">
              <a:solidFill>
                <a:srgbClr val="92D050"/>
              </a:solidFill>
              <a:latin typeface="Arial Unicode MS" pitchFamily="34" charset="-128"/>
              <a:ea typeface="Arial Unicode MS" pitchFamily="34" charset="-128"/>
              <a:cs typeface="Arial Unicode MS" pitchFamily="34" charset="-128"/>
            </a:endParaRPr>
          </a:p>
        </p:txBody>
      </p:sp>
      <p:sp>
        <p:nvSpPr>
          <p:cNvPr id="8" name="عنصر نائب للمحتوى 2"/>
          <p:cNvSpPr txBox="1">
            <a:spLocks/>
          </p:cNvSpPr>
          <p:nvPr/>
        </p:nvSpPr>
        <p:spPr>
          <a:xfrm>
            <a:off x="-57360" y="1627036"/>
            <a:ext cx="8229600" cy="4525963"/>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ar-SA" b="1" smtClean="0">
                <a:solidFill>
                  <a:srgbClr val="FFC000"/>
                </a:solidFill>
              </a:rPr>
              <a:t>1- الإعلان عن اجتماع</a:t>
            </a:r>
          </a:p>
          <a:p>
            <a:pPr marL="0" indent="0">
              <a:buFont typeface="Arial" pitchFamily="34" charset="0"/>
              <a:buNone/>
            </a:pPr>
            <a:r>
              <a:rPr lang="ar-SA" b="1" smtClean="0">
                <a:solidFill>
                  <a:srgbClr val="FFC000"/>
                </a:solidFill>
              </a:rPr>
              <a:t>2- استفسار عن قاعدة بيانات موظفين الإدارة</a:t>
            </a:r>
          </a:p>
          <a:p>
            <a:pPr marL="0" indent="0">
              <a:buFont typeface="Arial" pitchFamily="34" charset="0"/>
              <a:buNone/>
            </a:pPr>
            <a:r>
              <a:rPr lang="ar-SA" b="1" smtClean="0">
                <a:solidFill>
                  <a:srgbClr val="FFC000"/>
                </a:solidFill>
              </a:rPr>
              <a:t>3- كتابة مذكرة حول تأخر صرف كتب الرياضيات </a:t>
            </a:r>
          </a:p>
          <a:p>
            <a:pPr marL="0" indent="0">
              <a:buFont typeface="Arial" pitchFamily="34" charset="0"/>
              <a:buNone/>
            </a:pPr>
            <a:r>
              <a:rPr lang="ar-SA" b="1" smtClean="0">
                <a:solidFill>
                  <a:srgbClr val="FFC000"/>
                </a:solidFill>
              </a:rPr>
              <a:t>4- شخص حصل على ترقية </a:t>
            </a:r>
            <a:endParaRPr lang="ar-SA" b="1" dirty="0">
              <a:solidFill>
                <a:srgbClr val="FFC000"/>
              </a:solidFill>
            </a:endParaRPr>
          </a:p>
        </p:txBody>
      </p:sp>
      <p:sp>
        <p:nvSpPr>
          <p:cNvPr id="9" name="شكل بيضاوي 8"/>
          <p:cNvSpPr/>
          <p:nvPr/>
        </p:nvSpPr>
        <p:spPr>
          <a:xfrm>
            <a:off x="312944" y="4824887"/>
            <a:ext cx="1440000" cy="144016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smtClean="0"/>
              <a:t>مذكرة الإحاطة</a:t>
            </a:r>
            <a:endParaRPr lang="ar-SA" sz="2000" b="1" dirty="0"/>
          </a:p>
        </p:txBody>
      </p:sp>
      <p:sp>
        <p:nvSpPr>
          <p:cNvPr id="10" name="شكل بيضاوي 9"/>
          <p:cNvSpPr/>
          <p:nvPr/>
        </p:nvSpPr>
        <p:spPr>
          <a:xfrm>
            <a:off x="2257240" y="4823988"/>
            <a:ext cx="1440000" cy="1440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smtClean="0"/>
              <a:t>مذكرة التهنئة أو الشكر</a:t>
            </a:r>
            <a:endParaRPr lang="ar-SA" sz="2000" b="1" dirty="0"/>
          </a:p>
        </p:txBody>
      </p:sp>
      <p:sp>
        <p:nvSpPr>
          <p:cNvPr id="11" name="شكل بيضاوي 10"/>
          <p:cNvSpPr/>
          <p:nvPr/>
        </p:nvSpPr>
        <p:spPr>
          <a:xfrm>
            <a:off x="4345472" y="4823988"/>
            <a:ext cx="1440000" cy="1440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smtClean="0"/>
              <a:t>مذكرة الاستفسار</a:t>
            </a:r>
            <a:endParaRPr lang="ar-SA" sz="2000" b="1" dirty="0"/>
          </a:p>
        </p:txBody>
      </p:sp>
      <p:sp>
        <p:nvSpPr>
          <p:cNvPr id="12" name="شكل بيضاوي 11"/>
          <p:cNvSpPr/>
          <p:nvPr/>
        </p:nvSpPr>
        <p:spPr>
          <a:xfrm>
            <a:off x="6217680" y="4823988"/>
            <a:ext cx="1440000" cy="1440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smtClean="0"/>
              <a:t>مذكرة المعلومات</a:t>
            </a:r>
            <a:endParaRPr lang="ar-SA" sz="2000" b="1" dirty="0"/>
          </a:p>
        </p:txBody>
      </p:sp>
    </p:spTree>
    <p:custDataLst>
      <p:tags r:id="rId1"/>
    </p:custDataLst>
    <p:extLst>
      <p:ext uri="{BB962C8B-B14F-4D97-AF65-F5344CB8AC3E}">
        <p14:creationId xmlns:p14="http://schemas.microsoft.com/office/powerpoint/2010/main" val="2395841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2050" name="Picture 2" descr="C:\Users\ABS\Desktop\1335170228_491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S\Desktop\1e0c93b26210b6c04a8880606fdb9f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p:txBody>
          <a:bodyPr>
            <a:normAutofit/>
          </a:bodyPr>
          <a:lstStyle/>
          <a:p>
            <a:r>
              <a:rPr lang="ar-SA" sz="3600" dirty="0" smtClean="0">
                <a:solidFill>
                  <a:srgbClr val="FF0000"/>
                </a:solidFill>
                <a:latin typeface="Arial Unicode MS" pitchFamily="34" charset="-128"/>
                <a:ea typeface="Arial Unicode MS" pitchFamily="34" charset="-128"/>
                <a:cs typeface="Arial Unicode MS" pitchFamily="34" charset="-128"/>
              </a:rPr>
              <a:t>موضوع الدرس : إعداد المذكرة الداخلية</a:t>
            </a:r>
            <a:endParaRPr lang="ar-SA" sz="3600" dirty="0">
              <a:solidFill>
                <a:srgbClr val="FF0000"/>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idx="1"/>
          </p:nvPr>
        </p:nvSpPr>
        <p:spPr/>
        <p:txBody>
          <a:bodyPr/>
          <a:lstStyle/>
          <a:p>
            <a:pPr marL="0" indent="0">
              <a:buNone/>
            </a:pPr>
            <a:r>
              <a:rPr lang="ar-SA" dirty="0" smtClean="0"/>
              <a:t> </a:t>
            </a:r>
            <a:r>
              <a:rPr lang="ar-SA" b="1" dirty="0" smtClean="0">
                <a:latin typeface="Arial Unicode MS" pitchFamily="34" charset="-128"/>
                <a:ea typeface="Arial Unicode MS" pitchFamily="34" charset="-128"/>
                <a:cs typeface="Arial Unicode MS" pitchFamily="34" charset="-128"/>
              </a:rPr>
              <a:t>الأهداف :</a:t>
            </a:r>
          </a:p>
          <a:p>
            <a:pPr marL="0" indent="0">
              <a:buNone/>
            </a:pPr>
            <a:r>
              <a:rPr lang="ar-SA" b="1" dirty="0" smtClean="0">
                <a:latin typeface="Arial Unicode MS" pitchFamily="34" charset="-128"/>
                <a:ea typeface="Arial Unicode MS" pitchFamily="34" charset="-128"/>
                <a:cs typeface="Arial Unicode MS" pitchFamily="34" charset="-128"/>
              </a:rPr>
              <a:t>1- التعرف على ماهية المذكرة الداخلية </a:t>
            </a:r>
          </a:p>
          <a:p>
            <a:pPr marL="0" indent="0">
              <a:buNone/>
            </a:pPr>
            <a:r>
              <a:rPr lang="ar-SA" b="1" dirty="0" smtClean="0">
                <a:latin typeface="Arial Unicode MS" pitchFamily="34" charset="-128"/>
                <a:ea typeface="Arial Unicode MS" pitchFamily="34" charset="-128"/>
                <a:cs typeface="Arial Unicode MS" pitchFamily="34" charset="-128"/>
              </a:rPr>
              <a:t>2- إبراز هيكل كتابة المذكرة الداخلية</a:t>
            </a:r>
          </a:p>
          <a:p>
            <a:pPr marL="0" indent="0">
              <a:buNone/>
            </a:pPr>
            <a:r>
              <a:rPr lang="ar-SA" b="1" dirty="0" smtClean="0">
                <a:latin typeface="Arial Unicode MS" pitchFamily="34" charset="-128"/>
                <a:ea typeface="Arial Unicode MS" pitchFamily="34" charset="-128"/>
                <a:cs typeface="Arial Unicode MS" pitchFamily="34" charset="-128"/>
              </a:rPr>
              <a:t>3- الوعي بأهمية المذكرة في توفير المعلومات لمؤسسة ما</a:t>
            </a:r>
          </a:p>
        </p:txBody>
      </p:sp>
    </p:spTree>
    <p:extLst>
      <p:ext uri="{BB962C8B-B14F-4D97-AF65-F5344CB8AC3E}">
        <p14:creationId xmlns:p14="http://schemas.microsoft.com/office/powerpoint/2010/main" val="419853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نص 6"/>
          <p:cNvSpPr>
            <a:spLocks noGrp="1"/>
          </p:cNvSpPr>
          <p:nvPr>
            <p:ph type="body" idx="10"/>
          </p:nvPr>
        </p:nvSpPr>
        <p:spPr>
          <a:xfrm>
            <a:off x="310896" y="692696"/>
            <a:ext cx="8833104" cy="759181"/>
          </a:xfrm>
        </p:spPr>
        <p:txBody>
          <a:bodyPr>
            <a:noAutofit/>
          </a:bodyPr>
          <a:lstStyle/>
          <a:p>
            <a:r>
              <a:rPr lang="ar-SA" sz="2800" dirty="0"/>
              <a:t>سألنا مجموعة من الطالبات عن ما إذا كانوا يعرفون معنى المذكرة الداخلية وكانت إجابة الأغلبية منهم (لا</a:t>
            </a:r>
            <a:r>
              <a:rPr lang="ar-SA" sz="2800" dirty="0" smtClean="0"/>
              <a:t>)</a:t>
            </a:r>
          </a:p>
          <a:p>
            <a:r>
              <a:rPr lang="ar-SA" sz="2800" dirty="0"/>
              <a:t>فما هي توقعاتك عن معنى المذكرة الداخلية؟</a:t>
            </a:r>
          </a:p>
          <a:p>
            <a:endParaRPr lang="ar-SA" sz="2800" dirty="0"/>
          </a:p>
        </p:txBody>
      </p:sp>
      <p:sp>
        <p:nvSpPr>
          <p:cNvPr id="8" name="عنصر نائب للمحتوى 7"/>
          <p:cNvSpPr>
            <a:spLocks noGrp="1"/>
          </p:cNvSpPr>
          <p:nvPr>
            <p:ph sz="quarter" idx="11"/>
          </p:nvPr>
        </p:nvSpPr>
        <p:spPr>
          <a:xfrm>
            <a:off x="384048" y="2427702"/>
            <a:ext cx="7388352" cy="1522476"/>
          </a:xfrm>
        </p:spPr>
        <p:txBody>
          <a:bodyPr>
            <a:normAutofit/>
          </a:bodyPr>
          <a:lstStyle/>
          <a:p>
            <a:r>
              <a:rPr lang="ar-SA" sz="2800" dirty="0"/>
              <a:t>وسيلة اتصال داخلية بين المؤسسات وغيرها-توفر التدفق السريع للمعلومات-لا تتضمن تفاصيل كثيرة-لا تحتاج الى وقت طويل</a:t>
            </a:r>
          </a:p>
          <a:p>
            <a:endParaRPr lang="ar-SA" sz="2800" dirty="0"/>
          </a:p>
        </p:txBody>
      </p:sp>
      <p:sp>
        <p:nvSpPr>
          <p:cNvPr id="9" name="عنصر نائب للمحتوى 8"/>
          <p:cNvSpPr>
            <a:spLocks noGrp="1"/>
          </p:cNvSpPr>
          <p:nvPr>
            <p:ph sz="quarter" idx="12"/>
          </p:nvPr>
        </p:nvSpPr>
        <p:spPr>
          <a:xfrm>
            <a:off x="384048" y="4066764"/>
            <a:ext cx="7388352" cy="1522476"/>
          </a:xfrm>
        </p:spPr>
        <p:txBody>
          <a:bodyPr>
            <a:normAutofit/>
          </a:bodyPr>
          <a:lstStyle/>
          <a:p>
            <a:r>
              <a:rPr lang="ar-SA" sz="2400" dirty="0"/>
              <a:t>وسيلة اتصال بين الاشخاص- تتضمن تفاصيل كثيرة – تحتاج الى وقت </a:t>
            </a:r>
          </a:p>
        </p:txBody>
      </p:sp>
      <p:pic>
        <p:nvPicPr>
          <p:cNvPr id="11" name="صورة 10"/>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845552" y="2234336"/>
            <a:ext cx="857250" cy="857250"/>
          </a:xfrm>
          <a:prstGeom prst="rect">
            <a:avLst/>
          </a:prstGeom>
        </p:spPr>
      </p:pic>
    </p:spTree>
    <p:custDataLst>
      <p:tags r:id="rId1"/>
    </p:custDataLst>
    <p:extLst>
      <p:ext uri="{BB962C8B-B14F-4D97-AF65-F5344CB8AC3E}">
        <p14:creationId xmlns:p14="http://schemas.microsoft.com/office/powerpoint/2010/main" val="2565277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S\Desktop\1e0c93b26210b6c04a8880606fdb9f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مستدير الزوايا 3"/>
          <p:cNvSpPr/>
          <p:nvPr/>
        </p:nvSpPr>
        <p:spPr>
          <a:xfrm>
            <a:off x="1007603" y="1484784"/>
            <a:ext cx="7128792" cy="3744416"/>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sp>
        <p:nvSpPr>
          <p:cNvPr id="2" name="عنوان 1"/>
          <p:cNvSpPr>
            <a:spLocks noGrp="1"/>
          </p:cNvSpPr>
          <p:nvPr>
            <p:ph type="title"/>
          </p:nvPr>
        </p:nvSpPr>
        <p:spPr>
          <a:xfrm>
            <a:off x="1007603" y="1484784"/>
            <a:ext cx="7128792" cy="3744416"/>
          </a:xfrm>
        </p:spPr>
        <p:txBody>
          <a:bodyPr>
            <a:normAutofit/>
          </a:bodyPr>
          <a:lstStyle/>
          <a:p>
            <a:r>
              <a:rPr lang="ar-SA" sz="3200" dirty="0" smtClean="0">
                <a:solidFill>
                  <a:srgbClr val="C00000"/>
                </a:solidFill>
                <a:latin typeface="Arial Unicode MS" pitchFamily="34" charset="-128"/>
                <a:ea typeface="Arial Unicode MS" pitchFamily="34" charset="-128"/>
                <a:cs typeface="Arial Unicode MS" pitchFamily="34" charset="-128"/>
              </a:rPr>
              <a:t>المذكرة الداخلية : </a:t>
            </a:r>
            <a:r>
              <a:rPr lang="ar-SA" sz="2800" b="1" dirty="0" smtClean="0">
                <a:solidFill>
                  <a:srgbClr val="00B050"/>
                </a:solidFill>
              </a:rPr>
              <a:t>تؤدي المذكرة الداخلية دورا مهما في عمل المؤسسات فهي توفر التدفق السريع للمعلومات في جميع الاتجاهات ويمكن حفظها والرجوع إليها في حالة الضرورة ولا تتضمن تفاصيل كثيرة كما أنها لا تحتاج إلى وقت طويل في الكتابة </a:t>
            </a:r>
            <a:endParaRPr lang="ar-SA" sz="2800" b="1" dirty="0">
              <a:solidFill>
                <a:srgbClr val="00B050"/>
              </a:solidFill>
            </a:endParaRPr>
          </a:p>
        </p:txBody>
      </p:sp>
    </p:spTree>
    <p:extLst>
      <p:ext uri="{BB962C8B-B14F-4D97-AF65-F5344CB8AC3E}">
        <p14:creationId xmlns:p14="http://schemas.microsoft.com/office/powerpoint/2010/main" val="4235680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395536" y="2708920"/>
            <a:ext cx="8136904" cy="1296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200" dirty="0" smtClean="0">
                <a:latin typeface="Arial Unicode MS" pitchFamily="34" charset="-128"/>
                <a:ea typeface="Arial Unicode MS" pitchFamily="34" charset="-128"/>
                <a:cs typeface="Arial Unicode MS" pitchFamily="34" charset="-128"/>
              </a:rPr>
              <a:t>تذكري : أن المذكرة يجب أن تكتب بطريقة سهلة وواضحة كي يمكن فهمها واستيعابها</a:t>
            </a:r>
            <a:endParaRPr lang="ar-SA" sz="32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9679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457200" y="274638"/>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600" b="1" smtClean="0">
                <a:latin typeface="Arial Unicode MS" pitchFamily="34" charset="-128"/>
                <a:ea typeface="Arial Unicode MS" pitchFamily="34" charset="-128"/>
                <a:cs typeface="Arial Unicode MS" pitchFamily="34" charset="-128"/>
              </a:rPr>
              <a:t>هل برأيك المذكرة أكثر اختصارا من التقرير ؟</a:t>
            </a:r>
            <a:endParaRPr lang="ar-SA" sz="3600" b="1" dirty="0">
              <a:latin typeface="Arial Unicode MS" pitchFamily="34" charset="-128"/>
              <a:ea typeface="Arial Unicode MS" pitchFamily="34" charset="-128"/>
              <a:cs typeface="Arial Unicode MS" pitchFamily="34" charset="-128"/>
            </a:endParaRPr>
          </a:p>
        </p:txBody>
      </p:sp>
      <p:sp>
        <p:nvSpPr>
          <p:cNvPr id="7" name="عنصر نائب للمحتوى 6"/>
          <p:cNvSpPr>
            <a:spLocks noGrp="1"/>
          </p:cNvSpPr>
          <p:nvPr>
            <p:ph sz="quarter" idx="11"/>
          </p:nvPr>
        </p:nvSpPr>
        <p:spPr/>
        <p:txBody>
          <a:bodyPr/>
          <a:lstStyle/>
          <a:p>
            <a:r>
              <a:rPr lang="ar-SA" dirty="0" smtClean="0"/>
              <a:t>نعم</a:t>
            </a:r>
            <a:endParaRPr lang="ar-SA" dirty="0"/>
          </a:p>
        </p:txBody>
      </p:sp>
      <p:sp>
        <p:nvSpPr>
          <p:cNvPr id="8" name="عنصر نائب للمحتوى 7"/>
          <p:cNvSpPr>
            <a:spLocks noGrp="1"/>
          </p:cNvSpPr>
          <p:nvPr>
            <p:ph sz="quarter" idx="12"/>
          </p:nvPr>
        </p:nvSpPr>
        <p:spPr/>
        <p:txBody>
          <a:bodyPr/>
          <a:lstStyle/>
          <a:p>
            <a:r>
              <a:rPr lang="ar-SA" dirty="0" smtClean="0"/>
              <a:t>لا</a:t>
            </a:r>
            <a:endParaRPr lang="ar-SA" dirty="0"/>
          </a:p>
        </p:txBody>
      </p:sp>
      <p:pic>
        <p:nvPicPr>
          <p:cNvPr id="10" name="صورة 9"/>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7845552" y="2234336"/>
            <a:ext cx="857250" cy="857250"/>
          </a:xfrm>
          <a:prstGeom prst="rect">
            <a:avLst/>
          </a:prstGeom>
        </p:spPr>
      </p:pic>
    </p:spTree>
    <p:custDataLst>
      <p:tags r:id="rId1"/>
    </p:custDataLst>
    <p:extLst>
      <p:ext uri="{BB962C8B-B14F-4D97-AF65-F5344CB8AC3E}">
        <p14:creationId xmlns:p14="http://schemas.microsoft.com/office/powerpoint/2010/main" val="1040831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BS\Desktop\tumblr_m2zpaiqXcT1rpt2juo1_500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p:txBody>
          <a:bodyPr>
            <a:normAutofit fontScale="90000"/>
          </a:bodyPr>
          <a:lstStyle/>
          <a:p>
            <a:r>
              <a:rPr lang="ar-SA" sz="3600" b="1" dirty="0" smtClean="0">
                <a:solidFill>
                  <a:srgbClr val="FF0000"/>
                </a:solidFill>
                <a:latin typeface="Arial Unicode MS" pitchFamily="34" charset="-128"/>
                <a:ea typeface="Arial Unicode MS" pitchFamily="34" charset="-128"/>
                <a:cs typeface="Arial Unicode MS" pitchFamily="34" charset="-128"/>
              </a:rPr>
              <a:t>إلى أن المذكرة قريبة إلى حد ما من التقرير ولكن تتميز المذكرة عن التقرير في أنها:</a:t>
            </a:r>
            <a:endParaRPr lang="ar-SA" sz="3600" b="1" dirty="0">
              <a:solidFill>
                <a:srgbClr val="FF0000"/>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idx="1"/>
          </p:nvPr>
        </p:nvSpPr>
        <p:spPr/>
        <p:txBody>
          <a:bodyPr>
            <a:normAutofit/>
          </a:bodyPr>
          <a:lstStyle/>
          <a:p>
            <a:pPr marL="0" indent="0">
              <a:buNone/>
            </a:pPr>
            <a:r>
              <a:rPr lang="ar-SA" sz="2800" b="1" dirty="0" smtClean="0">
                <a:latin typeface="Arial Unicode MS" pitchFamily="34" charset="-128"/>
                <a:ea typeface="Arial Unicode MS" pitchFamily="34" charset="-128"/>
                <a:cs typeface="Arial Unicode MS" pitchFamily="34" charset="-128"/>
              </a:rPr>
              <a:t>1- أكثر اختصارا من التقرير </a:t>
            </a:r>
          </a:p>
          <a:p>
            <a:pPr marL="0" indent="0">
              <a:buNone/>
            </a:pPr>
            <a:r>
              <a:rPr lang="ar-SA" sz="2800" b="1" dirty="0" smtClean="0">
                <a:latin typeface="Arial Unicode MS" pitchFamily="34" charset="-128"/>
                <a:ea typeface="Arial Unicode MS" pitchFamily="34" charset="-128"/>
                <a:cs typeface="Arial Unicode MS" pitchFamily="34" charset="-128"/>
              </a:rPr>
              <a:t>2- المعلومات بها واضحة وسريعة </a:t>
            </a:r>
          </a:p>
          <a:p>
            <a:pPr marL="0" indent="0">
              <a:buNone/>
            </a:pPr>
            <a:r>
              <a:rPr lang="ar-SA" sz="2800" b="1" dirty="0" smtClean="0">
                <a:latin typeface="Arial Unicode MS" pitchFamily="34" charset="-128"/>
                <a:ea typeface="Arial Unicode MS" pitchFamily="34" charset="-128"/>
                <a:cs typeface="Arial Unicode MS" pitchFamily="34" charset="-128"/>
              </a:rPr>
              <a:t>3- تخضع للتصرف من المعد</a:t>
            </a:r>
          </a:p>
          <a:p>
            <a:pPr marL="0" indent="0">
              <a:buNone/>
            </a:pPr>
            <a:r>
              <a:rPr lang="ar-SA" sz="2800" b="1" dirty="0" smtClean="0">
                <a:latin typeface="Arial Unicode MS" pitchFamily="34" charset="-128"/>
                <a:ea typeface="Arial Unicode MS" pitchFamily="34" charset="-128"/>
                <a:cs typeface="Arial Unicode MS" pitchFamily="34" charset="-128"/>
              </a:rPr>
              <a:t>4- تحتاج الى تصرف سريع </a:t>
            </a:r>
          </a:p>
          <a:p>
            <a:pPr marL="0" indent="0">
              <a:buNone/>
            </a:pPr>
            <a:r>
              <a:rPr lang="ar-SA" sz="2800" b="1" dirty="0" smtClean="0">
                <a:latin typeface="Arial Unicode MS" pitchFamily="34" charset="-128"/>
                <a:ea typeface="Arial Unicode MS" pitchFamily="34" charset="-128"/>
                <a:cs typeface="Arial Unicode MS" pitchFamily="34" charset="-128"/>
              </a:rPr>
              <a:t>5- المعلومات المعروضة أساسية ودون تحليل كبير </a:t>
            </a:r>
          </a:p>
          <a:p>
            <a:pPr marL="0" indent="0">
              <a:buNone/>
            </a:pPr>
            <a:r>
              <a:rPr lang="ar-SA" sz="2800" b="1" dirty="0" smtClean="0">
                <a:latin typeface="Arial Unicode MS" pitchFamily="34" charset="-128"/>
                <a:ea typeface="Arial Unicode MS" pitchFamily="34" charset="-128"/>
                <a:cs typeface="Arial Unicode MS" pitchFamily="34" charset="-128"/>
              </a:rPr>
              <a:t>6- تبرز الموضوع المطلوب (في رأس المذكرة)</a:t>
            </a:r>
          </a:p>
          <a:p>
            <a:pPr marL="0" indent="0">
              <a:buNone/>
            </a:pPr>
            <a:r>
              <a:rPr lang="ar-SA" sz="2800" b="1" dirty="0" smtClean="0">
                <a:latin typeface="Arial Unicode MS" pitchFamily="34" charset="-128"/>
                <a:ea typeface="Arial Unicode MS" pitchFamily="34" charset="-128"/>
                <a:cs typeface="Arial Unicode MS" pitchFamily="34" charset="-128"/>
              </a:rPr>
              <a:t>7- داخلية </a:t>
            </a:r>
            <a:endParaRPr lang="ar-SA" sz="2800"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47442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79512" y="188640"/>
            <a:ext cx="8784976" cy="655272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ar-SA" dirty="0"/>
          </a:p>
        </p:txBody>
      </p:sp>
      <p:sp>
        <p:nvSpPr>
          <p:cNvPr id="2" name="عنوان 1"/>
          <p:cNvSpPr>
            <a:spLocks noGrp="1"/>
          </p:cNvSpPr>
          <p:nvPr>
            <p:ph type="title"/>
          </p:nvPr>
        </p:nvSpPr>
        <p:spPr/>
        <p:txBody>
          <a:bodyPr>
            <a:normAutofit/>
          </a:bodyPr>
          <a:lstStyle/>
          <a:p>
            <a:r>
              <a:rPr lang="ar-SA" sz="4000" dirty="0" smtClean="0">
                <a:solidFill>
                  <a:schemeClr val="bg1"/>
                </a:solidFill>
                <a:latin typeface="Arial Unicode MS" pitchFamily="34" charset="-128"/>
                <a:ea typeface="Arial Unicode MS" pitchFamily="34" charset="-128"/>
                <a:cs typeface="Arial Unicode MS" pitchFamily="34" charset="-128"/>
              </a:rPr>
              <a:t>الشكل العام للمذكرة </a:t>
            </a:r>
            <a:endParaRPr lang="ar-SA" sz="4000" dirty="0">
              <a:solidFill>
                <a:schemeClr val="bg1"/>
              </a:solidFill>
              <a:latin typeface="Arial Unicode MS" pitchFamily="34" charset="-128"/>
              <a:ea typeface="Arial Unicode MS" pitchFamily="34" charset="-128"/>
              <a:cs typeface="Arial Unicode MS" pitchFamily="34" charset="-128"/>
            </a:endParaRPr>
          </a:p>
        </p:txBody>
      </p:sp>
      <p:sp>
        <p:nvSpPr>
          <p:cNvPr id="3" name="عنصر نائب للمحتوى 2"/>
          <p:cNvSpPr>
            <a:spLocks noGrp="1"/>
          </p:cNvSpPr>
          <p:nvPr>
            <p:ph idx="1"/>
          </p:nvPr>
        </p:nvSpPr>
        <p:spPr/>
        <p:txBody>
          <a:bodyPr>
            <a:normAutofit lnSpcReduction="10000"/>
          </a:bodyPr>
          <a:lstStyle/>
          <a:p>
            <a:pPr marL="0" indent="0">
              <a:buNone/>
            </a:pPr>
            <a:r>
              <a:rPr lang="ar-SA" sz="2800" dirty="0" smtClean="0">
                <a:latin typeface="Arial Unicode MS" pitchFamily="34" charset="-128"/>
                <a:ea typeface="Arial Unicode MS" pitchFamily="34" charset="-128"/>
                <a:cs typeface="Arial Unicode MS" pitchFamily="34" charset="-128"/>
              </a:rPr>
              <a:t>اسم الإدارة أو القسم</a:t>
            </a:r>
          </a:p>
          <a:p>
            <a:pPr marL="0" indent="0">
              <a:buNone/>
            </a:pPr>
            <a:r>
              <a:rPr lang="ar-SA" sz="2800" dirty="0" smtClean="0">
                <a:latin typeface="Arial Unicode MS" pitchFamily="34" charset="-128"/>
                <a:ea typeface="Arial Unicode MS" pitchFamily="34" charset="-128"/>
                <a:cs typeface="Arial Unicode MS" pitchFamily="34" charset="-128"/>
              </a:rPr>
              <a:t>العنوان ...............(مذكرة للعرض على سعادة/.........)</a:t>
            </a:r>
          </a:p>
          <a:p>
            <a:pPr marL="0" indent="0">
              <a:buNone/>
            </a:pPr>
            <a:r>
              <a:rPr lang="ar-SA" sz="2800" dirty="0" smtClean="0">
                <a:latin typeface="Arial Unicode MS" pitchFamily="34" charset="-128"/>
                <a:ea typeface="Arial Unicode MS" pitchFamily="34" charset="-128"/>
                <a:cs typeface="Arial Unicode MS" pitchFamily="34" charset="-128"/>
              </a:rPr>
              <a:t>الموضوع.............(الموضوع......... بشأن ..........)</a:t>
            </a:r>
          </a:p>
          <a:p>
            <a:pPr marL="0" indent="0">
              <a:buNone/>
            </a:pPr>
            <a:endParaRPr lang="ar-SA" sz="2800" dirty="0">
              <a:latin typeface="Arial Unicode MS" pitchFamily="34" charset="-128"/>
              <a:ea typeface="Arial Unicode MS" pitchFamily="34" charset="-128"/>
              <a:cs typeface="Arial Unicode MS" pitchFamily="34" charset="-128"/>
            </a:endParaRPr>
          </a:p>
          <a:p>
            <a:pPr marL="0" indent="0">
              <a:buNone/>
            </a:pPr>
            <a:r>
              <a:rPr lang="ar-SA" sz="2800" dirty="0" smtClean="0">
                <a:latin typeface="Arial Unicode MS" pitchFamily="34" charset="-128"/>
                <a:ea typeface="Arial Unicode MS" pitchFamily="34" charset="-128"/>
                <a:cs typeface="Arial Unicode MS" pitchFamily="34" charset="-128"/>
              </a:rPr>
              <a:t>عرض الموضوع(أي المعلومات)</a:t>
            </a:r>
          </a:p>
          <a:p>
            <a:pPr marL="0" indent="0">
              <a:buNone/>
            </a:pPr>
            <a:r>
              <a:rPr lang="ar-SA" sz="2800" dirty="0" smtClean="0">
                <a:latin typeface="Arial Unicode MS" pitchFamily="34" charset="-128"/>
                <a:ea typeface="Arial Unicode MS" pitchFamily="34" charset="-128"/>
                <a:cs typeface="Arial Unicode MS" pitchFamily="34" charset="-128"/>
              </a:rPr>
              <a:t>التصرف المطلوب(الموافقة على , تعديل في........برجاء اعتماد.......)</a:t>
            </a:r>
          </a:p>
          <a:p>
            <a:pPr marL="0" indent="0">
              <a:buNone/>
            </a:pPr>
            <a:r>
              <a:rPr lang="ar-SA" dirty="0" smtClean="0">
                <a:latin typeface="Arial Unicode MS" pitchFamily="34" charset="-128"/>
                <a:ea typeface="Arial Unicode MS" pitchFamily="34" charset="-128"/>
                <a:cs typeface="Arial Unicode MS" pitchFamily="34" charset="-128"/>
              </a:rPr>
              <a:t> </a:t>
            </a:r>
          </a:p>
          <a:p>
            <a:pPr marL="0" indent="0">
              <a:buNone/>
            </a:pPr>
            <a:r>
              <a:rPr lang="ar-SA" dirty="0">
                <a:latin typeface="Arial Unicode MS" pitchFamily="34" charset="-128"/>
                <a:ea typeface="Arial Unicode MS" pitchFamily="34" charset="-128"/>
                <a:cs typeface="Arial Unicode MS" pitchFamily="34" charset="-128"/>
              </a:rPr>
              <a:t> </a:t>
            </a:r>
            <a:r>
              <a:rPr lang="ar-SA" dirty="0" smtClean="0">
                <a:latin typeface="Arial Unicode MS" pitchFamily="34" charset="-128"/>
                <a:ea typeface="Arial Unicode MS" pitchFamily="34" charset="-128"/>
                <a:cs typeface="Arial Unicode MS" pitchFamily="34" charset="-128"/>
              </a:rPr>
              <a:t>                                                     التوقيع........</a:t>
            </a:r>
            <a:endParaRPr lang="ar-SA"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4464988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2.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3.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4.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5.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6.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7.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8.xml><?xml version="1.0" encoding="utf-8"?>
<p:tagLst xmlns:a="http://schemas.openxmlformats.org/drawingml/2006/main" xmlns:r="http://schemas.openxmlformats.org/officeDocument/2006/relationships" xmlns:p="http://schemas.openxmlformats.org/presentationml/2006/main">
  <p:tag name="CHOICESCOUNT" val="2"/>
  <p:tag name="CORRECTANSWER" val="2"/>
</p:tagLst>
</file>

<file path=ppt/tags/tag29.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0.xml><?xml version="1.0" encoding="utf-8"?>
<p:tagLst xmlns:a="http://schemas.openxmlformats.org/drawingml/2006/main" xmlns:r="http://schemas.openxmlformats.org/officeDocument/2006/relationships" xmlns:p="http://schemas.openxmlformats.org/presentationml/2006/main">
  <p:tag name="CHOICESCOUNT" val="0"/>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xml><?xml version="1.0" encoding="utf-8"?>
<p:tagLst xmlns:a="http://schemas.openxmlformats.org/drawingml/2006/main" xmlns:r="http://schemas.openxmlformats.org/officeDocument/2006/relationships" xmlns:p="http://schemas.openxmlformats.org/presentationml/2006/main">
  <p:tag name="SHAPETYPE" val="DrawingPalett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Layout>
  <Type>MultipleChoice</Type>
  <ChoicesCount>2</ChoicesCount>
  <Orientation>Right</Orientation>
</Layout>
</file>

<file path=customXml/item2.xml><?xml version="1.0" encoding="utf-8"?>
<Layout>
  <Type>MultipleChoice</Type>
  <ChoicesCount>2</ChoicesCount>
  <Orientation>Right</Orientation>
</Layout>
</file>

<file path=customXml/item3.xml><?xml version="1.0" encoding="utf-8"?>
<Layout>
  <Type>Drawing</Type>
  <ChoicesCount>0</ChoicesCount>
  <Orientation>Right</Orientation>
</Layout>
</file>

<file path=customXml/item4.xml><?xml version="1.0" encoding="utf-8"?>
<Layout>
  <Type>MultipleChoice</Type>
  <ChoicesCount>2</ChoicesCount>
  <Orientation>Right</Orientation>
</Layout>
</file>

<file path=customXml/item5.xml><?xml version="1.0" encoding="utf-8"?>
<Layout>
  <Type>YesNo</Type>
  <ChoicesCount>2</ChoicesCount>
  <Orientation>Right</Orientation>
</Layout>
</file>

<file path=customXml/item6.xml><?xml version="1.0" encoding="utf-8"?>
<Layout>
  <Type>YesNo</Type>
  <ChoicesCount>2</ChoicesCount>
  <Orientation>Right</Orientation>
</Layout>
</file>

<file path=customXml/itemProps1.xml><?xml version="1.0" encoding="utf-8"?>
<ds:datastoreItem xmlns:ds="http://schemas.openxmlformats.org/officeDocument/2006/customXml" ds:itemID="{D1708B48-A3D1-4003-BE25-B8A5AA5AE002}">
  <ds:schemaRefs/>
</ds:datastoreItem>
</file>

<file path=customXml/itemProps2.xml><?xml version="1.0" encoding="utf-8"?>
<ds:datastoreItem xmlns:ds="http://schemas.openxmlformats.org/officeDocument/2006/customXml" ds:itemID="{F8D0A87F-5C44-4F59-A2BB-E7DB8A330204}">
  <ds:schemaRefs/>
</ds:datastoreItem>
</file>

<file path=customXml/itemProps3.xml><?xml version="1.0" encoding="utf-8"?>
<ds:datastoreItem xmlns:ds="http://schemas.openxmlformats.org/officeDocument/2006/customXml" ds:itemID="{1ED820B1-4391-4C68-8A16-4F17EC6FCBCD}">
  <ds:schemaRefs/>
</ds:datastoreItem>
</file>

<file path=customXml/itemProps4.xml><?xml version="1.0" encoding="utf-8"?>
<ds:datastoreItem xmlns:ds="http://schemas.openxmlformats.org/officeDocument/2006/customXml" ds:itemID="{6EB17D42-61A1-405E-80EB-D86417DDA68B}">
  <ds:schemaRefs/>
</ds:datastoreItem>
</file>

<file path=customXml/itemProps5.xml><?xml version="1.0" encoding="utf-8"?>
<ds:datastoreItem xmlns:ds="http://schemas.openxmlformats.org/officeDocument/2006/customXml" ds:itemID="{B081E37E-B9FF-48B4-987F-BD92BCC2C71D}">
  <ds:schemaRefs/>
</ds:datastoreItem>
</file>

<file path=customXml/itemProps6.xml><?xml version="1.0" encoding="utf-8"?>
<ds:datastoreItem xmlns:ds="http://schemas.openxmlformats.org/officeDocument/2006/customXml" ds:itemID="{8D736C20-1EFD-4287-92D4-DA72E241472F}">
  <ds:schemaRefs/>
</ds:datastoreItem>
</file>

<file path=docProps/app.xml><?xml version="1.0" encoding="utf-8"?>
<Properties xmlns="http://schemas.openxmlformats.org/officeDocument/2006/extended-properties" xmlns:vt="http://schemas.openxmlformats.org/officeDocument/2006/docPropsVTypes">
  <TotalTime>277</TotalTime>
  <Words>447</Words>
  <Application>Microsoft Office PowerPoint</Application>
  <PresentationFormat>عرض على الشاشة (3:4)‏</PresentationFormat>
  <Paragraphs>80</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بسم الله الرحمن الرحيم</vt:lpstr>
      <vt:lpstr>عرض تقديمي في PowerPoint</vt:lpstr>
      <vt:lpstr>موضوع الدرس : إعداد المذكرة الداخلية</vt:lpstr>
      <vt:lpstr>عرض تقديمي في PowerPoint</vt:lpstr>
      <vt:lpstr>المذكرة الداخلية : تؤدي المذكرة الداخلية دورا مهما في عمل المؤسسات فهي توفر التدفق السريع للمعلومات في جميع الاتجاهات ويمكن حفظها والرجوع إليها في حالة الضرورة ولا تتضمن تفاصيل كثيرة كما أنها لا تحتاج إلى وقت طويل في الكتابة </vt:lpstr>
      <vt:lpstr>عرض تقديمي في PowerPoint</vt:lpstr>
      <vt:lpstr>عرض تقديمي في PowerPoint</vt:lpstr>
      <vt:lpstr>إلى أن المذكرة قريبة إلى حد ما من التقرير ولكن تتميز المذكرة عن التقرير في أنها:</vt:lpstr>
      <vt:lpstr>الشكل العام للمذكرة </vt:lpstr>
      <vt:lpstr>بعد اطلاعك على الشكل العام للمذكرة قومي بكتابة مذكرة لسعادة مديرة المدرسة حول موضوع تأخر صرف كتب الرياضيات والعلوم لطالبات الفصل</vt:lpstr>
      <vt:lpstr>أنواع المذكرات</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ABS</dc:creator>
  <cp:lastModifiedBy>SanamIT</cp:lastModifiedBy>
  <cp:revision>32</cp:revision>
  <dcterms:created xsi:type="dcterms:W3CDTF">2014-04-09T15:31:31Z</dcterms:created>
  <dcterms:modified xsi:type="dcterms:W3CDTF">2015-02-07T10:33:00Z</dcterms:modified>
</cp:coreProperties>
</file>