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2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edge/>
    <p:sndAc>
      <p:stSnd>
        <p:snd r:embed="rId1" name="BONGO2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77EDC-7881-40A5-B655-5FBDB6D3D101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4A38C-F737-4690-BD61-ED9A03057D1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  <p:sndAc>
      <p:stSnd>
        <p:snd r:embed="rId13" name="BONGO2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audio" Target="../media/audio10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2.wav"/><Relationship Id="rId5" Type="http://schemas.openxmlformats.org/officeDocument/2006/relationships/audio" Target="../media/audio13.wav"/><Relationship Id="rId4" Type="http://schemas.openxmlformats.org/officeDocument/2006/relationships/audio" Target="../media/audio9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audio" Target="../media/audio10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audio" Target="../media/audio1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4.wav"/><Relationship Id="rId5" Type="http://schemas.openxmlformats.org/officeDocument/2006/relationships/audio" Target="../media/audio2.wav"/><Relationship Id="rId4" Type="http://schemas.openxmlformats.org/officeDocument/2006/relationships/audio" Target="../media/audio15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4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4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4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4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4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4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17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2.wav"/><Relationship Id="rId4" Type="http://schemas.openxmlformats.org/officeDocument/2006/relationships/audio" Target="../media/audio19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8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692274" y="511175"/>
            <a:ext cx="6120085" cy="2224088"/>
            <a:chOff x="5072065" y="642918"/>
            <a:chExt cx="2916661" cy="2143140"/>
          </a:xfrm>
        </p:grpSpPr>
        <p:grpSp>
          <p:nvGrpSpPr>
            <p:cNvPr id="5" name="Group 5"/>
            <p:cNvGrpSpPr/>
            <p:nvPr/>
          </p:nvGrpSpPr>
          <p:grpSpPr>
            <a:xfrm>
              <a:off x="5072065" y="642918"/>
              <a:ext cx="2916661" cy="2143140"/>
              <a:chOff x="1428726" y="517902"/>
              <a:chExt cx="6854156" cy="5893634"/>
            </a:xfrm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</p:grpSpPr>
          <p:sp>
            <p:nvSpPr>
              <p:cNvPr id="7" name="Rounded Rectangle 8"/>
              <p:cNvSpPr/>
              <p:nvPr/>
            </p:nvSpPr>
            <p:spPr>
              <a:xfrm>
                <a:off x="1428726" y="785792"/>
                <a:ext cx="6854155" cy="5625744"/>
              </a:xfrm>
              <a:prstGeom prst="roundRect">
                <a:avLst>
                  <a:gd name="adj" fmla="val 9548"/>
                </a:avLst>
              </a:prstGeom>
              <a:solidFill>
                <a:srgbClr val="0000CC"/>
              </a:solidFill>
              <a:ln w="57150">
                <a:solidFill>
                  <a:srgbClr val="FFC000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sz="1100"/>
              </a:p>
            </p:txBody>
          </p:sp>
          <p:sp>
            <p:nvSpPr>
              <p:cNvPr id="8" name="Rounded Rectangle 9"/>
              <p:cNvSpPr/>
              <p:nvPr/>
            </p:nvSpPr>
            <p:spPr>
              <a:xfrm>
                <a:off x="1428727" y="517902"/>
                <a:ext cx="6854155" cy="4786345"/>
              </a:xfrm>
              <a:prstGeom prst="roundRect">
                <a:avLst>
                  <a:gd name="adj" fmla="val 7456"/>
                </a:avLst>
              </a:prstGeom>
              <a:solidFill>
                <a:srgbClr val="FFFF00"/>
              </a:solidFill>
              <a:ln w="57150"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sz="1100"/>
              </a:p>
            </p:txBody>
          </p:sp>
          <p:sp>
            <p:nvSpPr>
              <p:cNvPr id="9" name="Rectangle 2"/>
              <p:cNvSpPr/>
              <p:nvPr/>
            </p:nvSpPr>
            <p:spPr>
              <a:xfrm>
                <a:off x="1669996" y="1000109"/>
                <a:ext cx="6473906" cy="5072098"/>
              </a:xfrm>
              <a:prstGeom prst="rect">
                <a:avLst/>
              </a:prstGeom>
              <a:solidFill>
                <a:srgbClr val="FF0000"/>
              </a:solidFill>
              <a:ln w="57150"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sz="1100"/>
              </a:p>
            </p:txBody>
          </p:sp>
        </p:grpSp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5390304" y="1086139"/>
              <a:ext cx="2352796" cy="1275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EG" sz="8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  <a:cs typeface="+mn-cs"/>
                </a:rPr>
                <a:t>الوحدة </a:t>
              </a:r>
              <a:r>
                <a:rPr lang="ar-EG" sz="8000" b="1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  <a:cs typeface="+mn-cs"/>
                </a:rPr>
                <a:t>الثانية</a:t>
              </a:r>
              <a:endParaRPr lang="en-US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1763688" y="3645024"/>
            <a:ext cx="5832648" cy="2663701"/>
            <a:chOff x="1285852" y="-49407"/>
            <a:chExt cx="6429421" cy="2121085"/>
          </a:xfrm>
        </p:grpSpPr>
        <p:sp>
          <p:nvSpPr>
            <p:cNvPr id="11" name="Oval 12"/>
            <p:cNvSpPr/>
            <p:nvPr/>
          </p:nvSpPr>
          <p:spPr>
            <a:xfrm>
              <a:off x="1285852" y="-49407"/>
              <a:ext cx="6429421" cy="2121085"/>
            </a:xfrm>
            <a:prstGeom prst="pentagon">
              <a:avLst/>
            </a:prstGeom>
            <a:solidFill>
              <a:srgbClr val="00FFFF"/>
            </a:solidFill>
            <a:ln w="57150"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 b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0033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12" name="Group 13"/>
            <p:cNvGrpSpPr>
              <a:grpSpLocks/>
            </p:cNvGrpSpPr>
            <p:nvPr/>
          </p:nvGrpSpPr>
          <p:grpSpPr bwMode="auto">
            <a:xfrm>
              <a:off x="1500166" y="285728"/>
              <a:ext cx="6000792" cy="1714512"/>
              <a:chOff x="1500166" y="285728"/>
              <a:chExt cx="6000792" cy="1714512"/>
            </a:xfrm>
          </p:grpSpPr>
          <p:sp>
            <p:nvSpPr>
              <p:cNvPr id="13" name="Wave 14"/>
              <p:cNvSpPr/>
              <p:nvPr/>
            </p:nvSpPr>
            <p:spPr>
              <a:xfrm>
                <a:off x="1500166" y="285728"/>
                <a:ext cx="6000792" cy="1714512"/>
              </a:xfrm>
              <a:prstGeom prst="round2DiagRect">
                <a:avLst/>
              </a:prstGeom>
              <a:solidFill>
                <a:srgbClr val="FFFF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0033CC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14" name="Rectangle 1"/>
              <p:cNvSpPr>
                <a:spLocks noChangeArrowheads="1"/>
              </p:cNvSpPr>
              <p:nvPr/>
            </p:nvSpPr>
            <p:spPr bwMode="auto">
              <a:xfrm>
                <a:off x="2079607" y="535546"/>
                <a:ext cx="5000661" cy="12499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anchor="ctr">
                <a:spAutoFit/>
              </a:bodyPr>
              <a:lstStyle/>
              <a:p>
                <a:pPr algn="ctr">
                  <a:defRPr/>
                </a:pPr>
                <a:r>
                  <a:rPr lang="ar-EG" sz="4800" b="1" dirty="0" smtClean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المتممات </a:t>
                </a:r>
                <a:r>
                  <a:rPr lang="ar-EG" sz="4800" b="1" dirty="0" err="1" smtClean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المنصوبة </a:t>
                </a:r>
                <a:r>
                  <a:rPr lang="ar-EG" sz="48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(2</a:t>
                </a:r>
                <a:r>
                  <a:rPr lang="ar-EG" sz="48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)</a:t>
                </a:r>
                <a:endParaRPr lang="en-US" sz="48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endParaRPr>
              </a:p>
            </p:txBody>
          </p:sp>
        </p:grpSp>
      </p:grp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4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3" tmFilter="0, 0; 0.125,0.2665; 0.25,0.4; 0.375,0.465; 0.5,0.5;  0.625,0.535; 0.75,0.6; 0.875,0.7335; 1,1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int_label_simpl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خ.</a:t>
            </a:r>
            <a:r>
              <a:rPr lang="ar-EG" sz="3600" b="1" dirty="0" smtClean="0"/>
              <a:t> </a:t>
            </a:r>
            <a:r>
              <a:rPr lang="ar-EG" sz="3600" b="1" dirty="0" err="1" smtClean="0"/>
              <a:t>المعلمون.</a:t>
            </a:r>
            <a:r>
              <a:rPr lang="ar-EG" sz="3600" b="1" dirty="0" smtClean="0"/>
              <a:t> رغم كثرة </a:t>
            </a:r>
            <a:r>
              <a:rPr lang="ar-EG" sz="3600" b="1" dirty="0" err="1" smtClean="0"/>
              <a:t>أعبائهم.</a:t>
            </a:r>
            <a:r>
              <a:rPr lang="ar-EG" sz="3600" b="1" dirty="0" smtClean="0"/>
              <a:t> يبذلون جهداً مشكوراً تجاه الأجيال.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071934" y="4221088"/>
            <a:ext cx="17946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المعلمون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428860" y="5446965"/>
            <a:ext cx="346684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يبذلون جهداً مشكوراً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028.jpg"/>
          <p:cNvPicPr>
            <a:picLocks noChangeAspect="1"/>
          </p:cNvPicPr>
          <p:nvPr/>
        </p:nvPicPr>
        <p:blipFill>
          <a:blip r:embed="rId5" cstate="print">
            <a:lum bright="-10000" contrast="40000"/>
          </a:blip>
          <a:stretch>
            <a:fillRect/>
          </a:stretch>
        </p:blipFill>
        <p:spPr>
          <a:xfrm>
            <a:off x="5148064" y="260648"/>
            <a:ext cx="3672408" cy="1080120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5436096" y="355303"/>
            <a:ext cx="28200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400" b="1" dirty="0" smtClean="0"/>
              <a:t>مهارات حياتية</a:t>
            </a:r>
            <a:endParaRPr lang="ar-SA" sz="4400" dirty="0"/>
          </a:p>
        </p:txBody>
      </p:sp>
      <p:pic>
        <p:nvPicPr>
          <p:cNvPr id="4" name="صورة 3" descr="0052.jpg"/>
          <p:cNvPicPr>
            <a:picLocks noChangeAspect="1"/>
          </p:cNvPicPr>
          <p:nvPr/>
        </p:nvPicPr>
        <p:blipFill>
          <a:blip r:embed="rId6" cstate="print">
            <a:lum contrast="40000"/>
          </a:blip>
          <a:stretch>
            <a:fillRect/>
          </a:stretch>
        </p:blipFill>
        <p:spPr>
          <a:xfrm>
            <a:off x="323528" y="3052172"/>
            <a:ext cx="8568952" cy="2177028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899592" y="3212976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9900CC"/>
                </a:solidFill>
              </a:rPr>
              <a:t>عقوق الوالدين يختصر سوء الأخلاق جميعها؛ فاحرص على أن يكون تعاملك مع والديك مثالاً مشرقاً لأخلاقك.</a:t>
            </a: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07504" y="1700808"/>
            <a:ext cx="8892480" cy="4752528"/>
            <a:chOff x="107504" y="1412776"/>
            <a:chExt cx="8892480" cy="4752528"/>
          </a:xfrm>
        </p:grpSpPr>
        <p:sp>
          <p:nvSpPr>
            <p:cNvPr id="3" name="مستطيل ذو زاويتين مستديرتين في نفس الجانب 2"/>
            <p:cNvSpPr/>
            <p:nvPr/>
          </p:nvSpPr>
          <p:spPr>
            <a:xfrm>
              <a:off x="107504" y="1556792"/>
              <a:ext cx="8892480" cy="4608512"/>
            </a:xfrm>
            <a:prstGeom prst="round2Same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مستدير الزوايا 3"/>
            <p:cNvSpPr/>
            <p:nvPr/>
          </p:nvSpPr>
          <p:spPr>
            <a:xfrm>
              <a:off x="179512" y="1412776"/>
              <a:ext cx="8712968" cy="460851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" name="مستطيل مستدير الزوايا 5"/>
          <p:cNvSpPr/>
          <p:nvPr/>
        </p:nvSpPr>
        <p:spPr>
          <a:xfrm>
            <a:off x="395536" y="210344"/>
            <a:ext cx="8424936" cy="914400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22251" y="332656"/>
            <a:ext cx="79977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اذكر علامة النصب للأسماء على اختلاف </a:t>
            </a:r>
            <a:r>
              <a:rPr lang="ar-EG" sz="36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أنواعها:</a:t>
            </a:r>
            <a:endParaRPr lang="ar-EG" sz="36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827584" y="2636912"/>
            <a:ext cx="7632848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أنواع الإعراب أربعة: الرفع – النصب – الجر – الجزم والنصب من أنواع الإعراب ويدخل على الأفعال والأسماء وعلامة النصب الأصلية الفتحة كما في الاسم المفرد وجمع التكسير والفعل المضارع.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21 - thu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995936" y="3645024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قال </a:t>
            </a:r>
            <a:r>
              <a:rPr lang="ar-EG" sz="3200" b="1" dirty="0" err="1" smtClean="0"/>
              <a:t>تعالى: {</a:t>
            </a:r>
            <a:r>
              <a:rPr lang="ar-SA" sz="3200" b="1" dirty="0" smtClean="0"/>
              <a:t> </a:t>
            </a:r>
            <a:r>
              <a:rPr lang="ar-SA" sz="3200" b="1" dirty="0" smtClean="0">
                <a:solidFill>
                  <a:srgbClr val="006600"/>
                </a:solidFill>
              </a:rPr>
              <a:t>فَوَرَبِّكَ لَنَحْشُرَنَّهُمْ </a:t>
            </a:r>
            <a:r>
              <a:rPr lang="ar-SA" sz="3200" b="1" u="sng" dirty="0" smtClean="0">
                <a:solidFill>
                  <a:srgbClr val="006600"/>
                </a:solidFill>
              </a:rPr>
              <a:t>والشَّيَاطِينَ</a:t>
            </a:r>
            <a:r>
              <a:rPr lang="ar-SA" sz="3200" b="1" dirty="0" smtClean="0">
                <a:solidFill>
                  <a:srgbClr val="006600"/>
                </a:solidFill>
              </a:rPr>
              <a:t> ثُمَّ لَنُحْضِرَنَّهُمْ حَوْلَ جَهَنَّمَ جِثِيًا </a:t>
            </a:r>
            <a:r>
              <a:rPr lang="ar-EG" sz="3200" b="1" dirty="0" smtClean="0"/>
              <a:t>} مريم 68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الفتحة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8" grpId="0"/>
      <p:bldP spid="9" grpId="0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995936" y="3645024"/>
            <a:ext cx="41764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قال رسول الله صلى الله عليه </a:t>
            </a:r>
            <a:r>
              <a:rPr lang="ar-EG" sz="3200" b="1" dirty="0" err="1" smtClean="0"/>
              <a:t>وسلم: </a:t>
            </a:r>
            <a:r>
              <a:rPr lang="ar-EG" sz="3200" b="1" dirty="0" smtClean="0"/>
              <a:t>(</a:t>
            </a:r>
            <a:r>
              <a:rPr lang="ar-EG" sz="3200" b="1" dirty="0" smtClean="0">
                <a:solidFill>
                  <a:srgbClr val="0000FF"/>
                </a:solidFill>
              </a:rPr>
              <a:t>من صام </a:t>
            </a:r>
            <a:r>
              <a:rPr lang="ar-EG" sz="3200" b="1" u="sng" dirty="0" smtClean="0">
                <a:solidFill>
                  <a:srgbClr val="0000FF"/>
                </a:solidFill>
              </a:rPr>
              <a:t>رمضان</a:t>
            </a:r>
            <a:r>
              <a:rPr lang="ar-EG" sz="3200" b="1" dirty="0" smtClean="0">
                <a:solidFill>
                  <a:srgbClr val="0000FF"/>
                </a:solidFill>
              </a:rPr>
              <a:t> إيمانًا واحتسابًا غُفِر له ما تقدم من ذنبه</a:t>
            </a:r>
            <a:r>
              <a:rPr lang="ar-EG" sz="3200" b="1" dirty="0" smtClean="0"/>
              <a:t>) رواه البخاري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الفتحة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923928" y="3645024"/>
            <a:ext cx="42484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حُقَّ لكلِّ سعوديٍّ أن يرفع </a:t>
            </a:r>
            <a:r>
              <a:rPr lang="ar-EG" sz="3200" b="1" u="sng" dirty="0" smtClean="0"/>
              <a:t>رأسه</a:t>
            </a:r>
            <a:r>
              <a:rPr lang="ar-EG" sz="3200" b="1" dirty="0" smtClean="0"/>
              <a:t> بإنجازات بلاده.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الفتحة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563888" y="3645024"/>
            <a:ext cx="4608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احذر </a:t>
            </a:r>
            <a:r>
              <a:rPr lang="ar-EG" sz="3200" b="1" u="sng" dirty="0" smtClean="0"/>
              <a:t>المغريات</a:t>
            </a:r>
            <a:r>
              <a:rPr lang="ar-EG" sz="3200" b="1" dirty="0" smtClean="0"/>
              <a:t> في هذا العصر؛ فهي أكبر تحدٍّ يواجه الجيل الحاضر.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الكسرة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645024"/>
            <a:ext cx="4464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إن </a:t>
            </a:r>
            <a:r>
              <a:rPr lang="ar-EG" sz="3200" b="1" u="sng" dirty="0" smtClean="0"/>
              <a:t>المخلصين</a:t>
            </a:r>
            <a:r>
              <a:rPr lang="ar-EG" sz="3200" b="1" dirty="0" smtClean="0"/>
              <a:t> لدينهم كثرٌ ولله الحمد.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الياء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645024"/>
            <a:ext cx="4464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الحياءُ يزين </a:t>
            </a:r>
            <a:r>
              <a:rPr lang="ar-EG" sz="3200" b="1" u="sng" dirty="0" smtClean="0"/>
              <a:t>صاحبه</a:t>
            </a:r>
            <a:r>
              <a:rPr lang="ar-EG" sz="3200" b="1" dirty="0" smtClean="0"/>
              <a:t>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الفتحة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437764"/>
            <a:ext cx="841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حدّد علامة نصب الاسم الذي تحته خط فيما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645024"/>
            <a:ext cx="4464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وقّر </a:t>
            </a:r>
            <a:r>
              <a:rPr lang="ar-EG" sz="3200" b="1" u="sng" dirty="0" smtClean="0"/>
              <a:t>أخاك</a:t>
            </a:r>
            <a:r>
              <a:rPr lang="ar-EG" sz="3200" b="1" dirty="0" smtClean="0"/>
              <a:t> الكبير، وارحم أخاك الصغير.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7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الألف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2204864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علامة النصب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7"/>
          <p:cNvSpPr/>
          <p:nvPr/>
        </p:nvSpPr>
        <p:spPr bwMode="auto">
          <a:xfrm>
            <a:off x="2483768" y="4293096"/>
            <a:ext cx="4608512" cy="1800200"/>
          </a:xfrm>
          <a:prstGeom prst="roundRect">
            <a:avLst/>
          </a:prstGeom>
          <a:gradFill flip="none" rotWithShape="1">
            <a:gsLst>
              <a:gs pos="0">
                <a:srgbClr val="00FFFF"/>
              </a:gs>
              <a:gs pos="45000">
                <a:srgbClr val="FFC000"/>
              </a:gs>
              <a:gs pos="70000">
                <a:srgbClr val="FFFF00"/>
              </a:gs>
              <a:gs pos="100000">
                <a:srgbClr val="4D0808"/>
              </a:gs>
            </a:gsLst>
            <a:lin ang="54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 b="1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2123728" y="782729"/>
            <a:ext cx="5943604" cy="1713942"/>
            <a:chOff x="3428992" y="5000636"/>
            <a:chExt cx="4286280" cy="1571636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4" name="Pentagon 4"/>
            <p:cNvSpPr/>
            <p:nvPr/>
          </p:nvSpPr>
          <p:spPr>
            <a:xfrm>
              <a:off x="3428992" y="5000636"/>
              <a:ext cx="4286280" cy="1571636"/>
            </a:xfrm>
            <a:prstGeom prst="homePlat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>
                <a:ln>
                  <a:solidFill>
                    <a:srgbClr val="FF0000"/>
                  </a:solidFill>
                </a:ln>
                <a:solidFill>
                  <a:srgbClr val="990099"/>
                </a:solidFill>
              </a:endParaRPr>
            </a:p>
          </p:txBody>
        </p:sp>
        <p:sp>
          <p:nvSpPr>
            <p:cNvPr id="5" name="Flowchart: Terminator 5"/>
            <p:cNvSpPr/>
            <p:nvPr/>
          </p:nvSpPr>
          <p:spPr>
            <a:xfrm>
              <a:off x="3428992" y="5143512"/>
              <a:ext cx="4214842" cy="1285884"/>
            </a:xfrm>
            <a:prstGeom prst="flowChartTerminator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2"/>
              </a:solidFill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>
                <a:ln>
                  <a:solidFill>
                    <a:srgbClr val="FF0000"/>
                  </a:solidFill>
                </a:ln>
                <a:solidFill>
                  <a:srgbClr val="990099"/>
                </a:solidFill>
              </a:endParaRP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137978" y="980728"/>
            <a:ext cx="5643602" cy="1200329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7200" b="1" dirty="0">
                <a:latin typeface="+mn-lt"/>
                <a:cs typeface="+mn-cs"/>
              </a:rPr>
              <a:t>الدرس </a:t>
            </a:r>
            <a:r>
              <a:rPr lang="ar-EG" sz="7200" b="1" dirty="0" smtClean="0">
                <a:latin typeface="+mn-lt"/>
                <a:cs typeface="+mn-cs"/>
              </a:rPr>
              <a:t>الرابع</a:t>
            </a:r>
            <a:endParaRPr lang="ar-EG" sz="7200" b="1" dirty="0">
              <a:latin typeface="+mn-lt"/>
              <a:cs typeface="+mn-cs"/>
            </a:endParaRPr>
          </a:p>
        </p:txBody>
      </p:sp>
      <p:sp>
        <p:nvSpPr>
          <p:cNvPr id="7" name="TextBox 18"/>
          <p:cNvSpPr txBox="1"/>
          <p:nvPr/>
        </p:nvSpPr>
        <p:spPr bwMode="auto">
          <a:xfrm>
            <a:off x="899592" y="4509120"/>
            <a:ext cx="7615518" cy="1446550"/>
          </a:xfrm>
          <a:prstGeom prst="rect">
            <a:avLst/>
          </a:prstGeom>
          <a:noFill/>
        </p:spPr>
        <p:txBody>
          <a:bodyPr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8800" b="1" dirty="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الاختصاص</a:t>
            </a:r>
            <a:endParaRPr lang="en-US" sz="8800" b="1" dirty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4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3" tmFilter="0, 0; 0.125,0.2665; 0.25,0.4; 0.375,0.465; 0.5,0.5;  0.625,0.535; 0.75,0.6; 0.875,0.7335; 1,1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996 - science fiction 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4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3" tmFilter="0, 0; 0.125,0.2665; 0.25,0.4; 0.375,0.465; 0.5,0.5;  0.625,0.535; 0.75,0.6; 0.875,0.7335; 1,1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" tmFilter="0, 0; 0.125,0.2665; 0.25,0.4; 0.375,0.465; 0.5,0.5;  0.625,0.535; 0.75,0.6; 0.875,0.7335; 1,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" tmFilter="0, 0; 0.125,0.2665; 0.25,0.4; 0.375,0.465; 0.5,0.5;  0.625,0.535; 0.75,0.6; 0.875,0.7335; 1,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" decel="50000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" decel="50000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996 - science fiction 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45 - alar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45 - alar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028.jpg"/>
          <p:cNvPicPr>
            <a:picLocks noChangeAspect="1"/>
          </p:cNvPicPr>
          <p:nvPr/>
        </p:nvPicPr>
        <p:blipFill>
          <a:blip r:embed="rId5" cstate="print">
            <a:lum bright="-10000" contrast="40000"/>
          </a:blip>
          <a:stretch>
            <a:fillRect/>
          </a:stretch>
        </p:blipFill>
        <p:spPr>
          <a:xfrm>
            <a:off x="5148064" y="260648"/>
            <a:ext cx="3672408" cy="1080120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5436096" y="355303"/>
            <a:ext cx="28200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400" b="1" dirty="0" smtClean="0"/>
              <a:t>مهارات حياتية</a:t>
            </a:r>
            <a:endParaRPr lang="ar-SA" sz="4400" dirty="0"/>
          </a:p>
        </p:txBody>
      </p:sp>
      <p:pic>
        <p:nvPicPr>
          <p:cNvPr id="4" name="صورة 3" descr="0052.jpg"/>
          <p:cNvPicPr>
            <a:picLocks noChangeAspect="1"/>
          </p:cNvPicPr>
          <p:nvPr/>
        </p:nvPicPr>
        <p:blipFill>
          <a:blip r:embed="rId6" cstate="print">
            <a:lum contrast="40000"/>
          </a:blip>
          <a:stretch>
            <a:fillRect/>
          </a:stretch>
        </p:blipFill>
        <p:spPr>
          <a:xfrm>
            <a:off x="323528" y="3052172"/>
            <a:ext cx="8568952" cy="2537068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899592" y="3212976"/>
            <a:ext cx="73448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9900CC"/>
                </a:solidFill>
              </a:rPr>
              <a:t>رحمك هم قرابتك الذين من بينهم خرجت، وإليهم </a:t>
            </a:r>
            <a:r>
              <a:rPr lang="ar-SA" sz="3600" b="1" dirty="0" err="1" smtClean="0">
                <a:solidFill>
                  <a:srgbClr val="9900CC"/>
                </a:solidFill>
              </a:rPr>
              <a:t>تنتمي..</a:t>
            </a:r>
            <a:r>
              <a:rPr lang="ar-SA" sz="3600" b="1" dirty="0" smtClean="0">
                <a:solidFill>
                  <a:srgbClr val="9900CC"/>
                </a:solidFill>
              </a:rPr>
              <a:t> فمن كريم الأخلاق أن تصلهم ولا تقطعهم امتثالاً لتعاليم الدين، واعترافاً بمكانتهم في حياتك.</a:t>
            </a: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2195736" y="2060848"/>
            <a:ext cx="5256584" cy="2520280"/>
            <a:chOff x="2689124" y="1196752"/>
            <a:chExt cx="4477830" cy="3386626"/>
          </a:xfrm>
        </p:grpSpPr>
        <p:sp>
          <p:nvSpPr>
            <p:cNvPr id="3" name="مستطيل 2"/>
            <p:cNvSpPr/>
            <p:nvPr/>
          </p:nvSpPr>
          <p:spPr>
            <a:xfrm>
              <a:off x="2915816" y="1772816"/>
              <a:ext cx="3744416" cy="21602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" name="صورة 3" descr="0866.gif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lum bright="-20000" contrast="40000"/>
            </a:blip>
            <a:stretch>
              <a:fillRect/>
            </a:stretch>
          </p:blipFill>
          <p:spPr>
            <a:xfrm>
              <a:off x="2689124" y="1196752"/>
              <a:ext cx="4477830" cy="3386626"/>
            </a:xfrm>
            <a:prstGeom prst="rect">
              <a:avLst/>
            </a:prstGeom>
          </p:spPr>
        </p:pic>
      </p:grp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3808" y="2780928"/>
            <a:ext cx="361028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6000" b="1" dirty="0" smtClean="0">
                <a:solidFill>
                  <a:srgbClr val="66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نشاطات التعلّم</a:t>
            </a: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220072" y="3068960"/>
            <a:ext cx="3312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قال </a:t>
            </a:r>
            <a:r>
              <a:rPr lang="ar-EG" sz="3200" b="1" dirty="0" err="1" smtClean="0"/>
              <a:t>تعالى: {</a:t>
            </a:r>
            <a:r>
              <a:rPr lang="ar-SA" sz="3200" b="1" dirty="0" smtClean="0"/>
              <a:t> </a:t>
            </a:r>
            <a:r>
              <a:rPr lang="ar-SA" sz="3200" b="1" dirty="0" smtClean="0">
                <a:solidFill>
                  <a:srgbClr val="006600"/>
                </a:solidFill>
              </a:rPr>
              <a:t>مَا أَنزَلْنَا عَلَيْكَ القُرْآنَ لِتَشْقَى </a:t>
            </a:r>
            <a:r>
              <a:rPr lang="ar-EG" sz="3200" b="1" dirty="0" smtClean="0"/>
              <a:t>} طه 2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القرآن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323528" y="3212976"/>
            <a:ext cx="18002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مفعول به منصوب بالفتحة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220072" y="3068960"/>
            <a:ext cx="3312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قال </a:t>
            </a:r>
            <a:r>
              <a:rPr lang="ar-EG" sz="3200" b="1" dirty="0" err="1" smtClean="0"/>
              <a:t>تعالى: </a:t>
            </a:r>
            <a:r>
              <a:rPr lang="ar-EG" sz="3200" b="1" dirty="0" err="1" smtClean="0">
                <a:solidFill>
                  <a:srgbClr val="006600"/>
                </a:solidFill>
              </a:rPr>
              <a:t>{</a:t>
            </a:r>
            <a:r>
              <a:rPr lang="ar-SA" sz="3200" b="1" dirty="0" smtClean="0">
                <a:solidFill>
                  <a:srgbClr val="006600"/>
                </a:solidFill>
              </a:rPr>
              <a:t> </a:t>
            </a:r>
            <a:r>
              <a:rPr lang="ar-SA" sz="3200" b="1" dirty="0" err="1" smtClean="0">
                <a:solidFill>
                  <a:srgbClr val="006600"/>
                </a:solidFill>
              </a:rPr>
              <a:t>وفَوْقَ</a:t>
            </a:r>
            <a:r>
              <a:rPr lang="ar-SA" sz="3200" b="1" dirty="0" smtClean="0">
                <a:solidFill>
                  <a:srgbClr val="006600"/>
                </a:solidFill>
              </a:rPr>
              <a:t> كُلِّ ذِي عِلْمٍ عَلِيمٌ </a:t>
            </a:r>
            <a:r>
              <a:rPr lang="ar-EG" sz="3200" b="1" dirty="0" smtClean="0"/>
              <a:t>} يوسف 76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dirty="0" smtClean="0"/>
              <a:t>فوق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323528" y="3212976"/>
            <a:ext cx="18002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ظرف مكان منصوب بالفتحة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220072" y="3068960"/>
            <a:ext cx="3312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قال رسول الله صلى الله عليه </a:t>
            </a:r>
            <a:r>
              <a:rPr lang="ar-EG" sz="3200" b="1" dirty="0" err="1" smtClean="0"/>
              <a:t>وسلم: </a:t>
            </a:r>
            <a:r>
              <a:rPr lang="ar-EG" sz="3200" b="1" dirty="0" smtClean="0"/>
              <a:t>(</a:t>
            </a:r>
            <a:r>
              <a:rPr lang="ar-EG" sz="3200" b="1" dirty="0" smtClean="0">
                <a:solidFill>
                  <a:srgbClr val="0000FF"/>
                </a:solidFill>
              </a:rPr>
              <a:t>من سره أن يبسط له في رزقه أو يُنسأ له في أثره فليصل رحمه</a:t>
            </a:r>
            <a:r>
              <a:rPr lang="ar-EG" sz="3200" b="1" dirty="0" smtClean="0"/>
              <a:t>) متفق عليه.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57488" y="35718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dirty="0" smtClean="0"/>
              <a:t>رحمة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مفعول به منصوب بالفتحة</a:t>
            </a:r>
            <a:endParaRPr lang="en-US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 smtClean="0"/>
              <a:t>قال كعب بن زهير في مدح النبي صلى الله عليه وسلم:</a:t>
            </a:r>
            <a:endParaRPr lang="en-US" sz="2800" dirty="0" smtClean="0"/>
          </a:p>
          <a:p>
            <a:r>
              <a:rPr lang="ar-EG" sz="2800" b="1" dirty="0" smtClean="0"/>
              <a:t>إن الرسول لنورٌ يستضاءُ </a:t>
            </a:r>
            <a:r>
              <a:rPr lang="ar-EG" sz="2800" b="1" dirty="0" err="1" smtClean="0"/>
              <a:t>به</a:t>
            </a:r>
            <a:endParaRPr lang="en-US" sz="2800" dirty="0" smtClean="0"/>
          </a:p>
          <a:p>
            <a:r>
              <a:rPr lang="ar-EG" sz="2800" b="1" dirty="0" smtClean="0"/>
              <a:t>مهنّدٌ من سيوف الله مسلولُ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dirty="0" smtClean="0"/>
              <a:t>الرسول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اسم إن منصوب بالفتحة</a:t>
            </a:r>
            <a:endParaRPr lang="en-US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 smtClean="0"/>
              <a:t>وقال حسان بن ثابت في رثائه صلى الله عليه وسلم:</a:t>
            </a:r>
            <a:endParaRPr lang="en-US" sz="2800" dirty="0" smtClean="0"/>
          </a:p>
          <a:p>
            <a:r>
              <a:rPr lang="ar-EG" sz="2800" b="1" dirty="0" smtClean="0"/>
              <a:t>وأمست بلاد الحرْم وحشًا بقاعها</a:t>
            </a:r>
            <a:endParaRPr lang="en-US" sz="2800" dirty="0" smtClean="0"/>
          </a:p>
          <a:p>
            <a:r>
              <a:rPr lang="ar-EG" sz="2800" b="1" dirty="0" smtClean="0"/>
              <a:t>لغّيبة ما كانت من الوحي تعهد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57488" y="4214818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وحشاً</a:t>
            </a:r>
            <a:endParaRPr lang="en-US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خبر أمست منصوب وعلامة نصبه الفتحة</a:t>
            </a:r>
            <a:endParaRPr lang="en-US" sz="3200" dirty="0" smtClean="0"/>
          </a:p>
        </p:txBody>
      </p:sp>
      <p:sp>
        <p:nvSpPr>
          <p:cNvPr id="11" name="مستطيل 10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571876"/>
            <a:ext cx="3528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 smtClean="0"/>
              <a:t>أُحرصُ على البرِّ بوالدي إرضاء لربي.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571876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57488" y="3714752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إرضاءً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500034" y="378619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مفعول لأجله</a:t>
            </a:r>
            <a:endParaRPr lang="en-US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 smtClean="0"/>
              <a:t>عاد أبي البارحة من سفره.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 smtClean="0"/>
              <a:t>البارحة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ظرف زمان منصوب</a:t>
            </a:r>
            <a:endParaRPr lang="en-US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755576" y="2204864"/>
            <a:ext cx="1047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إعرابه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55776" y="2204864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الاسم المنصوب</a:t>
            </a:r>
            <a:endParaRPr lang="ar-SA" sz="3200" dirty="0"/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51520" y="210344"/>
            <a:ext cx="8568952" cy="1202432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9" y="201994"/>
            <a:ext cx="82964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ضع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كلمة </a:t>
            </a: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(أعني) في المكان المناسب في كل جملة مما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6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1814225"/>
            <a:ext cx="8964488" cy="5032257"/>
            <a:chOff x="107504" y="1814225"/>
            <a:chExt cx="8964488" cy="5032257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مستطيل 4"/>
            <p:cNvSpPr/>
            <p:nvPr/>
          </p:nvSpPr>
          <p:spPr>
            <a:xfrm>
              <a:off x="107504" y="3068960"/>
              <a:ext cx="8964488" cy="2592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" name="مجموعة 20"/>
            <p:cNvGrpSpPr/>
            <p:nvPr/>
          </p:nvGrpSpPr>
          <p:grpSpPr>
            <a:xfrm>
              <a:off x="224129" y="1814225"/>
              <a:ext cx="8767750" cy="5032257"/>
              <a:chOff x="224129" y="1814225"/>
              <a:chExt cx="8767750" cy="5032257"/>
            </a:xfrm>
          </p:grpSpPr>
          <p:sp>
            <p:nvSpPr>
              <p:cNvPr id="7" name="دمعة 6"/>
              <p:cNvSpPr/>
              <p:nvPr/>
            </p:nvSpPr>
            <p:spPr>
              <a:xfrm rot="18754159">
                <a:off x="146892" y="5062426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دمعة 7"/>
              <p:cNvSpPr/>
              <p:nvPr/>
            </p:nvSpPr>
            <p:spPr>
              <a:xfrm rot="18754159">
                <a:off x="1159154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" name="دمعة 8"/>
              <p:cNvSpPr/>
              <p:nvPr/>
            </p:nvSpPr>
            <p:spPr>
              <a:xfrm rot="18754159">
                <a:off x="2163116" y="5062427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" name="دمعة 9"/>
              <p:cNvSpPr/>
              <p:nvPr/>
            </p:nvSpPr>
            <p:spPr>
              <a:xfrm rot="18754159">
                <a:off x="3175378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دمعة 10"/>
              <p:cNvSpPr/>
              <p:nvPr/>
            </p:nvSpPr>
            <p:spPr>
              <a:xfrm rot="18754159">
                <a:off x="4179340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دمعة 11"/>
              <p:cNvSpPr/>
              <p:nvPr/>
            </p:nvSpPr>
            <p:spPr>
              <a:xfrm rot="18754159">
                <a:off x="5191602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دمعة 12"/>
              <p:cNvSpPr/>
              <p:nvPr/>
            </p:nvSpPr>
            <p:spPr>
              <a:xfrm rot="18754159">
                <a:off x="6195564" y="5062428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دمعة 13"/>
              <p:cNvSpPr/>
              <p:nvPr/>
            </p:nvSpPr>
            <p:spPr>
              <a:xfrm rot="18754159">
                <a:off x="7207826" y="5062429"/>
                <a:ext cx="1861290" cy="1706816"/>
              </a:xfrm>
              <a:prstGeom prst="teardrop">
                <a:avLst/>
              </a:prstGeom>
              <a:solidFill>
                <a:srgbClr val="6600CC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" name="دمعة 14"/>
              <p:cNvSpPr/>
              <p:nvPr/>
            </p:nvSpPr>
            <p:spPr>
              <a:xfrm rot="18754159">
                <a:off x="146892" y="1891462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" name="دمعة 5"/>
              <p:cNvSpPr/>
              <p:nvPr/>
            </p:nvSpPr>
            <p:spPr>
              <a:xfrm rot="18754159">
                <a:off x="1159154" y="1891463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دمعة 16"/>
              <p:cNvSpPr/>
              <p:nvPr/>
            </p:nvSpPr>
            <p:spPr>
              <a:xfrm rot="18754159">
                <a:off x="2163116" y="1891463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دمعة 17"/>
              <p:cNvSpPr/>
              <p:nvPr/>
            </p:nvSpPr>
            <p:spPr>
              <a:xfrm rot="18754159">
                <a:off x="3175378" y="1891464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دمعة 18"/>
              <p:cNvSpPr/>
              <p:nvPr/>
            </p:nvSpPr>
            <p:spPr>
              <a:xfrm rot="18754159">
                <a:off x="4179340" y="1891463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" name="دمعة 19"/>
              <p:cNvSpPr/>
              <p:nvPr/>
            </p:nvSpPr>
            <p:spPr>
              <a:xfrm rot="18754159">
                <a:off x="5191602" y="1891464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دمعة 20"/>
              <p:cNvSpPr/>
              <p:nvPr/>
            </p:nvSpPr>
            <p:spPr>
              <a:xfrm rot="18754159">
                <a:off x="6195564" y="1891464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دمعة 21"/>
              <p:cNvSpPr/>
              <p:nvPr/>
            </p:nvSpPr>
            <p:spPr>
              <a:xfrm rot="18754159">
                <a:off x="7207826" y="1891465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ستطيل 3"/>
              <p:cNvSpPr/>
              <p:nvPr/>
            </p:nvSpPr>
            <p:spPr>
              <a:xfrm>
                <a:off x="323528" y="1844824"/>
                <a:ext cx="8568952" cy="482453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39552" y="2666042"/>
            <a:ext cx="8185409" cy="119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 smtClean="0"/>
              <a:t>أ- نحن المسلمين خير أمة أخرجت للناس.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ar-EG" sz="1600" dirty="0" smtClean="0"/>
              <a:t>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741418" y="4737920"/>
            <a:ext cx="700704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lang="ar-EG" sz="32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ب.</a:t>
            </a:r>
            <a:r>
              <a:rPr lang="ar-EG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أنتم معاشر المعلمين تبذلون من أجلنا شيئًا كثيراً.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lang="ar-EG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57159" y="3357562"/>
            <a:ext cx="7929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نحن اعني المسلمين خير أمت أخرجت للناس.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1805434" y="5786454"/>
            <a:ext cx="67670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00FF"/>
                </a:solidFill>
              </a:rPr>
              <a:t>أنتم أعني معاشر المعلمين تبذلون من أجلنا شيئاً كثيراً. </a:t>
            </a:r>
            <a:endParaRPr lang="en-US" sz="28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062 - snow ski on hard pa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062 - snow ski on hard pa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4" grpId="0"/>
      <p:bldP spid="25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763688" y="1844824"/>
            <a:ext cx="5832648" cy="2304256"/>
            <a:chOff x="2627784" y="1196752"/>
            <a:chExt cx="4968552" cy="3096344"/>
          </a:xfrm>
        </p:grpSpPr>
        <p:sp>
          <p:nvSpPr>
            <p:cNvPr id="3" name="مستطيل 2"/>
            <p:cNvSpPr/>
            <p:nvPr/>
          </p:nvSpPr>
          <p:spPr>
            <a:xfrm>
              <a:off x="2915816" y="1772816"/>
              <a:ext cx="3744416" cy="21602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" name="صورة 3" descr="0866.gif"/>
            <p:cNvPicPr>
              <a:picLocks noChangeAspect="1"/>
            </p:cNvPicPr>
            <p:nvPr/>
          </p:nvPicPr>
          <p:blipFill>
            <a:blip r:embed="rId4" cstate="print">
              <a:lum bright="30000" contrast="40000"/>
            </a:blip>
            <a:stretch>
              <a:fillRect/>
            </a:stretch>
          </p:blipFill>
          <p:spPr>
            <a:xfrm>
              <a:off x="2627784" y="1196752"/>
              <a:ext cx="4968552" cy="3096344"/>
            </a:xfrm>
            <a:prstGeom prst="rect">
              <a:avLst/>
            </a:prstGeom>
          </p:spPr>
        </p:pic>
      </p:grp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11760" y="2647365"/>
            <a:ext cx="33890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نشاطات تمهيدية</a:t>
            </a:r>
            <a:endParaRPr kumimoji="0" lang="ar-EG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51520" y="210344"/>
            <a:ext cx="8568952" cy="1202432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9" y="201994"/>
            <a:ext cx="82964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ضع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كلمة </a:t>
            </a: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(أعني) في المكان المناسب في كل جملة مما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6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1814225"/>
            <a:ext cx="8964488" cy="5032257"/>
            <a:chOff x="107504" y="1814225"/>
            <a:chExt cx="8964488" cy="5032257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مستطيل 4"/>
            <p:cNvSpPr/>
            <p:nvPr/>
          </p:nvSpPr>
          <p:spPr>
            <a:xfrm>
              <a:off x="107504" y="3068960"/>
              <a:ext cx="8964488" cy="2592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" name="مجموعة 20"/>
            <p:cNvGrpSpPr/>
            <p:nvPr/>
          </p:nvGrpSpPr>
          <p:grpSpPr>
            <a:xfrm>
              <a:off x="224129" y="1814225"/>
              <a:ext cx="8767750" cy="5032257"/>
              <a:chOff x="224129" y="1814225"/>
              <a:chExt cx="8767750" cy="5032257"/>
            </a:xfrm>
          </p:grpSpPr>
          <p:sp>
            <p:nvSpPr>
              <p:cNvPr id="7" name="دمعة 6"/>
              <p:cNvSpPr/>
              <p:nvPr/>
            </p:nvSpPr>
            <p:spPr>
              <a:xfrm rot="18754159">
                <a:off x="146892" y="5062426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دمعة 7"/>
              <p:cNvSpPr/>
              <p:nvPr/>
            </p:nvSpPr>
            <p:spPr>
              <a:xfrm rot="18754159">
                <a:off x="1159154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" name="دمعة 8"/>
              <p:cNvSpPr/>
              <p:nvPr/>
            </p:nvSpPr>
            <p:spPr>
              <a:xfrm rot="18754159">
                <a:off x="2163116" y="5062427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" name="دمعة 9"/>
              <p:cNvSpPr/>
              <p:nvPr/>
            </p:nvSpPr>
            <p:spPr>
              <a:xfrm rot="18754159">
                <a:off x="3175378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دمعة 10"/>
              <p:cNvSpPr/>
              <p:nvPr/>
            </p:nvSpPr>
            <p:spPr>
              <a:xfrm rot="18754159">
                <a:off x="4179340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دمعة 11"/>
              <p:cNvSpPr/>
              <p:nvPr/>
            </p:nvSpPr>
            <p:spPr>
              <a:xfrm rot="18754159">
                <a:off x="5191602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دمعة 12"/>
              <p:cNvSpPr/>
              <p:nvPr/>
            </p:nvSpPr>
            <p:spPr>
              <a:xfrm rot="18754159">
                <a:off x="6195564" y="5062428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دمعة 13"/>
              <p:cNvSpPr/>
              <p:nvPr/>
            </p:nvSpPr>
            <p:spPr>
              <a:xfrm rot="18754159">
                <a:off x="7207826" y="5062429"/>
                <a:ext cx="1861290" cy="1706816"/>
              </a:xfrm>
              <a:prstGeom prst="teardrop">
                <a:avLst/>
              </a:prstGeom>
              <a:solidFill>
                <a:srgbClr val="6600CC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" name="دمعة 14"/>
              <p:cNvSpPr/>
              <p:nvPr/>
            </p:nvSpPr>
            <p:spPr>
              <a:xfrm rot="18754159">
                <a:off x="146892" y="1891462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" name="دمعة 5"/>
              <p:cNvSpPr/>
              <p:nvPr/>
            </p:nvSpPr>
            <p:spPr>
              <a:xfrm rot="18754159">
                <a:off x="1159154" y="1891463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دمعة 16"/>
              <p:cNvSpPr/>
              <p:nvPr/>
            </p:nvSpPr>
            <p:spPr>
              <a:xfrm rot="18754159">
                <a:off x="2163116" y="1891463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دمعة 17"/>
              <p:cNvSpPr/>
              <p:nvPr/>
            </p:nvSpPr>
            <p:spPr>
              <a:xfrm rot="18754159">
                <a:off x="3175378" y="1891464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دمعة 18"/>
              <p:cNvSpPr/>
              <p:nvPr/>
            </p:nvSpPr>
            <p:spPr>
              <a:xfrm rot="18754159">
                <a:off x="4179340" y="1891463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" name="دمعة 19"/>
              <p:cNvSpPr/>
              <p:nvPr/>
            </p:nvSpPr>
            <p:spPr>
              <a:xfrm rot="18754159">
                <a:off x="5191602" y="1891464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دمعة 20"/>
              <p:cNvSpPr/>
              <p:nvPr/>
            </p:nvSpPr>
            <p:spPr>
              <a:xfrm rot="18754159">
                <a:off x="6195564" y="1891464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دمعة 21"/>
              <p:cNvSpPr/>
              <p:nvPr/>
            </p:nvSpPr>
            <p:spPr>
              <a:xfrm rot="18754159">
                <a:off x="7207826" y="1891465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ستطيل 3"/>
              <p:cNvSpPr/>
              <p:nvPr/>
            </p:nvSpPr>
            <p:spPr>
              <a:xfrm>
                <a:off x="323528" y="1844824"/>
                <a:ext cx="8568952" cy="482453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39552" y="2666043"/>
            <a:ext cx="8185409" cy="119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 err="1" smtClean="0"/>
              <a:t>ت.</a:t>
            </a:r>
            <a:r>
              <a:rPr lang="ar-EG" sz="3200" b="1" dirty="0" smtClean="0"/>
              <a:t> نحن رجال الدفاع المدني نواجه النار لننقذ الأرواح.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ar-EG" sz="1600" dirty="0" smtClean="0"/>
              <a:t>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710687" y="4739875"/>
            <a:ext cx="8037777" cy="119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lang="ar-EG" sz="32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ث.</a:t>
            </a:r>
            <a:r>
              <a:rPr lang="ar-EG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أنا معلم اللغة العربية أقوّم ألسنة الطلاب بتدريسهم النحو.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lang="ar-EG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96266" y="3357562"/>
            <a:ext cx="7747634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نحن أعني رجال الدفاع المدني نواجه النار لننقذ الأرواح. 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00034" y="5373216"/>
            <a:ext cx="800105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أنا أعني معلم اللغة العربية أقوّم ألسنة الطلاب بتدريسهم النحو. 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51520" y="210344"/>
            <a:ext cx="8568952" cy="1202432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9" y="201994"/>
            <a:ext cx="82964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ضع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كلمة </a:t>
            </a: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(أعني) في المكان المناسب في كل جملة مما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6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1814225"/>
            <a:ext cx="8964488" cy="5032257"/>
            <a:chOff x="107504" y="1814225"/>
            <a:chExt cx="8964488" cy="5032257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مستطيل 4"/>
            <p:cNvSpPr/>
            <p:nvPr/>
          </p:nvSpPr>
          <p:spPr>
            <a:xfrm>
              <a:off x="107504" y="3068960"/>
              <a:ext cx="8964488" cy="2592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" name="مجموعة 20"/>
            <p:cNvGrpSpPr/>
            <p:nvPr/>
          </p:nvGrpSpPr>
          <p:grpSpPr>
            <a:xfrm>
              <a:off x="224129" y="1814225"/>
              <a:ext cx="8767750" cy="5032257"/>
              <a:chOff x="224129" y="1814225"/>
              <a:chExt cx="8767750" cy="5032257"/>
            </a:xfrm>
          </p:grpSpPr>
          <p:sp>
            <p:nvSpPr>
              <p:cNvPr id="7" name="دمعة 6"/>
              <p:cNvSpPr/>
              <p:nvPr/>
            </p:nvSpPr>
            <p:spPr>
              <a:xfrm rot="18754159">
                <a:off x="146892" y="5062426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دمعة 7"/>
              <p:cNvSpPr/>
              <p:nvPr/>
            </p:nvSpPr>
            <p:spPr>
              <a:xfrm rot="18754159">
                <a:off x="1159154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" name="دمعة 8"/>
              <p:cNvSpPr/>
              <p:nvPr/>
            </p:nvSpPr>
            <p:spPr>
              <a:xfrm rot="18754159">
                <a:off x="2163116" y="5062427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" name="دمعة 9"/>
              <p:cNvSpPr/>
              <p:nvPr/>
            </p:nvSpPr>
            <p:spPr>
              <a:xfrm rot="18754159">
                <a:off x="3175378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دمعة 10"/>
              <p:cNvSpPr/>
              <p:nvPr/>
            </p:nvSpPr>
            <p:spPr>
              <a:xfrm rot="18754159">
                <a:off x="4179340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دمعة 11"/>
              <p:cNvSpPr/>
              <p:nvPr/>
            </p:nvSpPr>
            <p:spPr>
              <a:xfrm rot="18754159">
                <a:off x="5191602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دمعة 12"/>
              <p:cNvSpPr/>
              <p:nvPr/>
            </p:nvSpPr>
            <p:spPr>
              <a:xfrm rot="18754159">
                <a:off x="6195564" y="5062428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دمعة 13"/>
              <p:cNvSpPr/>
              <p:nvPr/>
            </p:nvSpPr>
            <p:spPr>
              <a:xfrm rot="18754159">
                <a:off x="7207826" y="5062429"/>
                <a:ext cx="1861290" cy="1706816"/>
              </a:xfrm>
              <a:prstGeom prst="teardrop">
                <a:avLst/>
              </a:prstGeom>
              <a:solidFill>
                <a:srgbClr val="6600CC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" name="دمعة 14"/>
              <p:cNvSpPr/>
              <p:nvPr/>
            </p:nvSpPr>
            <p:spPr>
              <a:xfrm rot="18754159">
                <a:off x="146892" y="1891462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" name="دمعة 5"/>
              <p:cNvSpPr/>
              <p:nvPr/>
            </p:nvSpPr>
            <p:spPr>
              <a:xfrm rot="18754159">
                <a:off x="1159154" y="1891463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دمعة 16"/>
              <p:cNvSpPr/>
              <p:nvPr/>
            </p:nvSpPr>
            <p:spPr>
              <a:xfrm rot="18754159">
                <a:off x="2163116" y="1891463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دمعة 17"/>
              <p:cNvSpPr/>
              <p:nvPr/>
            </p:nvSpPr>
            <p:spPr>
              <a:xfrm rot="18754159">
                <a:off x="3175378" y="1891464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دمعة 18"/>
              <p:cNvSpPr/>
              <p:nvPr/>
            </p:nvSpPr>
            <p:spPr>
              <a:xfrm rot="18754159">
                <a:off x="4179340" y="1891463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" name="دمعة 19"/>
              <p:cNvSpPr/>
              <p:nvPr/>
            </p:nvSpPr>
            <p:spPr>
              <a:xfrm rot="18754159">
                <a:off x="5191602" y="1891464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دمعة 20"/>
              <p:cNvSpPr/>
              <p:nvPr/>
            </p:nvSpPr>
            <p:spPr>
              <a:xfrm rot="18754159">
                <a:off x="6195564" y="1891464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دمعة 21"/>
              <p:cNvSpPr/>
              <p:nvPr/>
            </p:nvSpPr>
            <p:spPr>
              <a:xfrm rot="18754159">
                <a:off x="7207826" y="1891465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ستطيل 3"/>
              <p:cNvSpPr/>
              <p:nvPr/>
            </p:nvSpPr>
            <p:spPr>
              <a:xfrm>
                <a:off x="323528" y="1844824"/>
                <a:ext cx="8568952" cy="482453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39552" y="2686306"/>
            <a:ext cx="8185409" cy="11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 err="1" smtClean="0"/>
              <a:t>ج.</a:t>
            </a:r>
            <a:r>
              <a:rPr lang="ar-EG" sz="3200" b="1" dirty="0" smtClean="0"/>
              <a:t> نحن رجال الأمن تقع على عواتقنا مهمة جسيمة.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ar-EG" sz="1600" dirty="0" smtClean="0"/>
              <a:t>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539552" y="4390838"/>
            <a:ext cx="8208912" cy="189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 err="1" smtClean="0"/>
              <a:t>ح.</a:t>
            </a:r>
            <a:r>
              <a:rPr lang="ar-EG" sz="3200" b="1" dirty="0" smtClean="0"/>
              <a:t> أنتم طلاب تحفيظ القرآن الكريم مطالبون بالتحلي بفضائل الأخلاق أكثر من غيركم.</a:t>
            </a:r>
            <a:endParaRPr lang="en-US" sz="3200" dirty="0" smtClean="0"/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lang="ar-EG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000101" y="3284984"/>
            <a:ext cx="750099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نحن أعني رجال الأمن تقع على عواتقنا مهمة جسيمة. 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00034" y="5715016"/>
            <a:ext cx="795538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00FF"/>
                </a:solidFill>
              </a:rPr>
              <a:t>أنتم أعني طلاب تحفيظ القرآن الكريم مطالبون بالتحلي بفضائل الأخلاق أكثر من غيركم. 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51520" y="210344"/>
            <a:ext cx="8568952" cy="1202432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9" y="201994"/>
            <a:ext cx="82964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ضع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كلمة </a:t>
            </a:r>
            <a:r>
              <a:rPr lang="ar-EG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(أعني) في المكان المناسب في كل جملة مما </a:t>
            </a:r>
            <a:r>
              <a:rPr lang="ar-EG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6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1814225"/>
            <a:ext cx="8964488" cy="5032257"/>
            <a:chOff x="107504" y="1814225"/>
            <a:chExt cx="8964488" cy="5032257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5" name="مستطيل 4"/>
            <p:cNvSpPr/>
            <p:nvPr/>
          </p:nvSpPr>
          <p:spPr>
            <a:xfrm>
              <a:off x="107504" y="3068960"/>
              <a:ext cx="8964488" cy="2592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" name="مجموعة 20"/>
            <p:cNvGrpSpPr/>
            <p:nvPr/>
          </p:nvGrpSpPr>
          <p:grpSpPr>
            <a:xfrm>
              <a:off x="224129" y="1814225"/>
              <a:ext cx="8767750" cy="5032257"/>
              <a:chOff x="224129" y="1814225"/>
              <a:chExt cx="8767750" cy="5032257"/>
            </a:xfrm>
          </p:grpSpPr>
          <p:sp>
            <p:nvSpPr>
              <p:cNvPr id="7" name="دمعة 6"/>
              <p:cNvSpPr/>
              <p:nvPr/>
            </p:nvSpPr>
            <p:spPr>
              <a:xfrm rot="18754159">
                <a:off x="146892" y="5062426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دمعة 7"/>
              <p:cNvSpPr/>
              <p:nvPr/>
            </p:nvSpPr>
            <p:spPr>
              <a:xfrm rot="18754159">
                <a:off x="1159154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" name="دمعة 8"/>
              <p:cNvSpPr/>
              <p:nvPr/>
            </p:nvSpPr>
            <p:spPr>
              <a:xfrm rot="18754159">
                <a:off x="2163116" y="5062427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" name="دمعة 9"/>
              <p:cNvSpPr/>
              <p:nvPr/>
            </p:nvSpPr>
            <p:spPr>
              <a:xfrm rot="18754159">
                <a:off x="3175378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دمعة 10"/>
              <p:cNvSpPr/>
              <p:nvPr/>
            </p:nvSpPr>
            <p:spPr>
              <a:xfrm rot="18754159">
                <a:off x="4179340" y="5062427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دمعة 11"/>
              <p:cNvSpPr/>
              <p:nvPr/>
            </p:nvSpPr>
            <p:spPr>
              <a:xfrm rot="18754159">
                <a:off x="5191602" y="5062428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دمعة 12"/>
              <p:cNvSpPr/>
              <p:nvPr/>
            </p:nvSpPr>
            <p:spPr>
              <a:xfrm rot="18754159">
                <a:off x="6195564" y="5062428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دمعة 13"/>
              <p:cNvSpPr/>
              <p:nvPr/>
            </p:nvSpPr>
            <p:spPr>
              <a:xfrm rot="18754159">
                <a:off x="7207826" y="5062429"/>
                <a:ext cx="1861290" cy="1706816"/>
              </a:xfrm>
              <a:prstGeom prst="teardrop">
                <a:avLst/>
              </a:prstGeom>
              <a:solidFill>
                <a:srgbClr val="6600CC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" name="دمعة 14"/>
              <p:cNvSpPr/>
              <p:nvPr/>
            </p:nvSpPr>
            <p:spPr>
              <a:xfrm rot="18754159">
                <a:off x="146892" y="1891462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" name="دمعة 5"/>
              <p:cNvSpPr/>
              <p:nvPr/>
            </p:nvSpPr>
            <p:spPr>
              <a:xfrm rot="18754159">
                <a:off x="1159154" y="1891463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دمعة 16"/>
              <p:cNvSpPr/>
              <p:nvPr/>
            </p:nvSpPr>
            <p:spPr>
              <a:xfrm rot="18754159">
                <a:off x="2163116" y="1891463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دمعة 17"/>
              <p:cNvSpPr/>
              <p:nvPr/>
            </p:nvSpPr>
            <p:spPr>
              <a:xfrm rot="18754159">
                <a:off x="3175378" y="1891464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دمعة 18"/>
              <p:cNvSpPr/>
              <p:nvPr/>
            </p:nvSpPr>
            <p:spPr>
              <a:xfrm rot="18754159">
                <a:off x="4179340" y="1891463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" name="دمعة 19"/>
              <p:cNvSpPr/>
              <p:nvPr/>
            </p:nvSpPr>
            <p:spPr>
              <a:xfrm rot="18754159">
                <a:off x="5191602" y="1891464"/>
                <a:ext cx="1861290" cy="1706816"/>
              </a:xfrm>
              <a:prstGeom prst="teardrop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دمعة 20"/>
              <p:cNvSpPr/>
              <p:nvPr/>
            </p:nvSpPr>
            <p:spPr>
              <a:xfrm rot="18754159">
                <a:off x="6195564" y="1891464"/>
                <a:ext cx="1861290" cy="1706816"/>
              </a:xfrm>
              <a:prstGeom prst="teardrop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دمعة 21"/>
              <p:cNvSpPr/>
              <p:nvPr/>
            </p:nvSpPr>
            <p:spPr>
              <a:xfrm rot="18754159">
                <a:off x="7207826" y="1891465"/>
                <a:ext cx="1861290" cy="1706816"/>
              </a:xfrm>
              <a:prstGeom prst="teardrop">
                <a:avLst/>
              </a:prstGeom>
              <a:solidFill>
                <a:srgbClr val="00FFFF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ستطيل 3"/>
              <p:cNvSpPr/>
              <p:nvPr/>
            </p:nvSpPr>
            <p:spPr>
              <a:xfrm>
                <a:off x="323528" y="1844824"/>
                <a:ext cx="8568952" cy="482453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539552" y="2686307"/>
            <a:ext cx="8185409" cy="11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 err="1" smtClean="0"/>
              <a:t>خ.</a:t>
            </a:r>
            <a:r>
              <a:rPr lang="ar-EG" sz="3200" b="1" dirty="0" smtClean="0"/>
              <a:t> أنت أيها المرابط على حدود الوطن فخر لكل مواطن.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ar-EG" sz="1600" dirty="0" smtClean="0"/>
              <a:t>.............................................................................................................................</a:t>
            </a:r>
            <a:endParaRPr kumimoji="0" lang="ar-EG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714348" y="3344291"/>
            <a:ext cx="7929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أنت أعني أيها المرابط على حدود الوطن فخر لكل مواطن. 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11 - 6 beeps fade 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07504" y="1700808"/>
            <a:ext cx="8892480" cy="4752528"/>
            <a:chOff x="107504" y="1412776"/>
            <a:chExt cx="8892480" cy="4752528"/>
          </a:xfrm>
        </p:grpSpPr>
        <p:sp>
          <p:nvSpPr>
            <p:cNvPr id="3" name="مستطيل ذو زاويتين مستديرتين في نفس الجانب 2"/>
            <p:cNvSpPr/>
            <p:nvPr/>
          </p:nvSpPr>
          <p:spPr>
            <a:xfrm>
              <a:off x="107504" y="1556792"/>
              <a:ext cx="8892480" cy="4608512"/>
            </a:xfrm>
            <a:prstGeom prst="round2Same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مستدير الزوايا 3"/>
            <p:cNvSpPr/>
            <p:nvPr/>
          </p:nvSpPr>
          <p:spPr>
            <a:xfrm>
              <a:off x="179512" y="1412776"/>
              <a:ext cx="8712968" cy="460851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2214736"/>
            <a:ext cx="81369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4000" b="1" dirty="0" smtClean="0"/>
              <a:t>أ- نحن </a:t>
            </a:r>
            <a:r>
              <a:rPr lang="ar-EG" sz="4000" b="1" dirty="0" err="1" smtClean="0"/>
              <a:t>الأطباءّ </a:t>
            </a:r>
            <a:r>
              <a:rPr lang="ar-EG" dirty="0" smtClean="0"/>
              <a:t>.................................................................................</a:t>
            </a:r>
            <a:endParaRPr lang="en-US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699792" y="210344"/>
            <a:ext cx="6120680" cy="914400"/>
          </a:xfrm>
          <a:prstGeom prst="roundRect">
            <a:avLst/>
          </a:prstGeom>
          <a:solidFill>
            <a:srgbClr val="00FF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68057" y="332656"/>
            <a:ext cx="5751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ضع خبراً مناسباً في الجمل </a:t>
            </a:r>
            <a:r>
              <a:rPr lang="ar-EG" sz="3600" b="1" dirty="0" err="1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التالية:</a:t>
            </a:r>
            <a:endParaRPr lang="ar-EG" sz="3600" b="1" dirty="0" smtClean="0">
              <a:solidFill>
                <a:srgbClr val="0000CC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67544" y="3257689"/>
            <a:ext cx="81369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4000" b="1" dirty="0" smtClean="0"/>
              <a:t>ب- أنتم </a:t>
            </a:r>
            <a:r>
              <a:rPr lang="ar-EG" sz="4000" b="1" dirty="0" err="1" smtClean="0"/>
              <a:t>الكتابَ </a:t>
            </a:r>
            <a:r>
              <a:rPr lang="ar-EG" dirty="0" err="1" smtClean="0"/>
              <a:t>....................................................</a:t>
            </a:r>
            <a:r>
              <a:rPr lang="ar-EG" sz="4000" b="1" dirty="0" smtClean="0"/>
              <a:t> مؤتمنون على الكلمة.</a:t>
            </a:r>
            <a:endParaRPr lang="en-US" sz="4000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67544" y="5097378"/>
            <a:ext cx="81369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4000" b="1" dirty="0" smtClean="0"/>
              <a:t>ت- إنا معشرَ </a:t>
            </a:r>
            <a:r>
              <a:rPr lang="ar-EG" sz="4000" b="1" dirty="0" err="1" smtClean="0"/>
              <a:t>الطلاب </a:t>
            </a:r>
            <a:r>
              <a:rPr lang="ar-EG" dirty="0" smtClean="0"/>
              <a:t>.....................................................................</a:t>
            </a:r>
            <a:endParaRPr lang="en-US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2000232" y="2415597"/>
            <a:ext cx="39479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3200" b="1" dirty="0" smtClean="0">
                <a:solidFill>
                  <a:srgbClr val="0000FF"/>
                </a:solidFill>
              </a:rPr>
              <a:t>نسهرُ لخدمة الناس. 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491880" y="3275113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مؤتمنون</a:t>
            </a:r>
            <a:endParaRPr lang="ar-SA" sz="3200" dirty="0">
              <a:solidFill>
                <a:srgbClr val="0000FF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714612" y="5072074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3200" b="1" dirty="0" smtClean="0">
                <a:solidFill>
                  <a:srgbClr val="0000FF"/>
                </a:solidFill>
              </a:rPr>
              <a:t>أملُ الأمة.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TRE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TRE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07504" y="1700808"/>
            <a:ext cx="8892480" cy="4752528"/>
            <a:chOff x="107504" y="1412776"/>
            <a:chExt cx="8892480" cy="4752528"/>
          </a:xfrm>
        </p:grpSpPr>
        <p:sp>
          <p:nvSpPr>
            <p:cNvPr id="3" name="مستطيل ذو زاويتين مستديرتين في نفس الجانب 2"/>
            <p:cNvSpPr/>
            <p:nvPr/>
          </p:nvSpPr>
          <p:spPr>
            <a:xfrm>
              <a:off x="107504" y="1556792"/>
              <a:ext cx="8892480" cy="4608512"/>
            </a:xfrm>
            <a:prstGeom prst="round2Same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مستدير الزوايا 3"/>
            <p:cNvSpPr/>
            <p:nvPr/>
          </p:nvSpPr>
          <p:spPr>
            <a:xfrm>
              <a:off x="179512" y="1412776"/>
              <a:ext cx="8712968" cy="460851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1906960"/>
            <a:ext cx="81369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000" b="1" dirty="0" smtClean="0"/>
              <a:t>ث- أنت طالبَ </a:t>
            </a:r>
            <a:r>
              <a:rPr lang="ar-EG" sz="4000" b="1" dirty="0" err="1" smtClean="0"/>
              <a:t>العلم </a:t>
            </a:r>
            <a:r>
              <a:rPr lang="ar-EG" dirty="0" smtClean="0"/>
              <a:t>................................................................. </a:t>
            </a:r>
            <a:r>
              <a:rPr lang="ar-EG" sz="4000" b="1" dirty="0" smtClean="0"/>
              <a:t>لغيرك من الناس.</a:t>
            </a:r>
            <a:endParaRPr lang="en-US" sz="4000" dirty="0" smtClean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699792" y="210344"/>
            <a:ext cx="6120680" cy="914400"/>
          </a:xfrm>
          <a:prstGeom prst="roundRect">
            <a:avLst/>
          </a:prstGeom>
          <a:solidFill>
            <a:srgbClr val="00FF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68057" y="332656"/>
            <a:ext cx="5751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ضع خبراً مناسباً في الجمل </a:t>
            </a:r>
            <a:r>
              <a:rPr lang="ar-EG" sz="3600" b="1" dirty="0" err="1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التالية:</a:t>
            </a:r>
            <a:endParaRPr lang="ar-EG" sz="3600" b="1" dirty="0" smtClean="0">
              <a:solidFill>
                <a:srgbClr val="0000CC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67544" y="3565465"/>
            <a:ext cx="81369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4000" b="1" dirty="0" smtClean="0"/>
              <a:t>ج- أنا حافظَ </a:t>
            </a:r>
            <a:r>
              <a:rPr lang="ar-EG" sz="4000" b="1" dirty="0" err="1" smtClean="0"/>
              <a:t>القرآن </a:t>
            </a:r>
            <a:r>
              <a:rPr lang="ar-EG" dirty="0" smtClean="0"/>
              <a:t>..........................................................................</a:t>
            </a:r>
            <a:endParaRPr lang="en-US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67544" y="4651103"/>
            <a:ext cx="8136904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000" b="1" dirty="0" err="1" smtClean="0"/>
              <a:t>ح.</a:t>
            </a:r>
            <a:r>
              <a:rPr lang="ar-EG" sz="4000" b="1" dirty="0" smtClean="0"/>
              <a:t> نحن المرابطين على </a:t>
            </a:r>
            <a:r>
              <a:rPr lang="ar-EG" sz="4000" b="1" dirty="0" err="1" smtClean="0"/>
              <a:t>الحدود </a:t>
            </a:r>
            <a:r>
              <a:rPr lang="ar-EG" dirty="0" smtClean="0"/>
              <a:t>....................................................................................</a:t>
            </a:r>
            <a:r>
              <a:rPr lang="ar-EG" sz="4000" b="1" dirty="0" smtClean="0"/>
              <a:t> عن بلادنا.</a:t>
            </a:r>
            <a:endParaRPr lang="en-US" sz="4000" dirty="0" smtClean="0"/>
          </a:p>
          <a:p>
            <a:pPr lvl="0"/>
            <a:endParaRPr lang="en-US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000100" y="1915531"/>
            <a:ext cx="4286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00FF"/>
                </a:solidFill>
              </a:rPr>
              <a:t>قدوة لغيرك من الناس</a:t>
            </a:r>
            <a:endParaRPr lang="ar-SA" sz="3200" dirty="0">
              <a:solidFill>
                <a:srgbClr val="0000FF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57158" y="3558605"/>
            <a:ext cx="49292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3200" b="1" dirty="0" smtClean="0">
                <a:solidFill>
                  <a:srgbClr val="0000FF"/>
                </a:solidFill>
              </a:rPr>
              <a:t>مطالب بالتحلي بالأخلاق الفاضلة.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000496" y="5357826"/>
            <a:ext cx="1800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dirty="0" smtClean="0">
                <a:solidFill>
                  <a:srgbClr val="0000CC"/>
                </a:solidFill>
              </a:rPr>
              <a:t>ندافع</a:t>
            </a:r>
            <a:endParaRPr lang="ar-SA" sz="4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07504" y="1700808"/>
            <a:ext cx="8892480" cy="4752528"/>
            <a:chOff x="107504" y="1412776"/>
            <a:chExt cx="8892480" cy="4752528"/>
          </a:xfrm>
        </p:grpSpPr>
        <p:sp>
          <p:nvSpPr>
            <p:cNvPr id="3" name="مستطيل ذو زاويتين مستديرتين في نفس الجانب 2"/>
            <p:cNvSpPr/>
            <p:nvPr/>
          </p:nvSpPr>
          <p:spPr>
            <a:xfrm>
              <a:off x="107504" y="1556792"/>
              <a:ext cx="8892480" cy="4608512"/>
            </a:xfrm>
            <a:prstGeom prst="round2SameRect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مستدير الزوايا 3"/>
            <p:cNvSpPr/>
            <p:nvPr/>
          </p:nvSpPr>
          <p:spPr>
            <a:xfrm>
              <a:off x="179512" y="1412776"/>
              <a:ext cx="8712968" cy="460851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1906959"/>
            <a:ext cx="81369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4000" b="1" dirty="0" smtClean="0"/>
              <a:t>خ- أنتم أيها </a:t>
            </a:r>
            <a:r>
              <a:rPr lang="ar-EG" sz="4000" b="1" dirty="0" err="1" smtClean="0"/>
              <a:t>التجار </a:t>
            </a:r>
            <a:r>
              <a:rPr lang="ar-EG" dirty="0" err="1" smtClean="0"/>
              <a:t>..............................................................</a:t>
            </a:r>
            <a:r>
              <a:rPr lang="ar-EG" sz="4000" b="1" dirty="0" smtClean="0"/>
              <a:t> بالمحافظة على حق المستهلك.</a:t>
            </a:r>
            <a:endParaRPr lang="en-US" sz="4000" dirty="0" smtClean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699792" y="210344"/>
            <a:ext cx="6120680" cy="914400"/>
          </a:xfrm>
          <a:prstGeom prst="roundRect">
            <a:avLst/>
          </a:prstGeom>
          <a:solidFill>
            <a:srgbClr val="00FF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68057" y="332656"/>
            <a:ext cx="5751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600" b="1" dirty="0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ضع خبراً مناسباً في الجمل </a:t>
            </a:r>
            <a:r>
              <a:rPr lang="ar-EG" sz="3600" b="1" dirty="0" err="1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التالية:</a:t>
            </a:r>
            <a:endParaRPr lang="ar-EG" sz="3600" b="1" dirty="0" smtClean="0">
              <a:solidFill>
                <a:srgbClr val="0000CC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195736" y="17728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>
                <a:solidFill>
                  <a:srgbClr val="0000CC"/>
                </a:solidFill>
              </a:rPr>
              <a:t>مطالبون</a:t>
            </a:r>
            <a:endParaRPr lang="ar-SA" sz="3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أ.</a:t>
            </a:r>
            <a:r>
              <a:rPr lang="ar-EG" sz="3600" b="1" dirty="0" smtClean="0"/>
              <a:t> العلم في هذا الزمان سهل تحصيله رغم كثرة المُلهيات.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071934" y="4221088"/>
            <a:ext cx="17946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00FF"/>
                </a:solidFill>
              </a:rPr>
              <a:t>العلم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016486" y="5446965"/>
            <a:ext cx="18792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00FF"/>
                </a:solidFill>
              </a:rPr>
              <a:t>سهل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ب.</a:t>
            </a:r>
            <a:r>
              <a:rPr lang="ar-EG" sz="3600" b="1" dirty="0" smtClean="0"/>
              <a:t> كلُّ ابنِ أنثى وإنْ طالتْ سلامته</a:t>
            </a:r>
            <a:endParaRPr lang="en-US" sz="3600" dirty="0" smtClean="0"/>
          </a:p>
          <a:p>
            <a:r>
              <a:rPr lang="ar-EG" sz="3600" b="1" dirty="0" smtClean="0"/>
              <a:t>                           يوماً على آلةٍ حدباءَ محمول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071934" y="4221088"/>
            <a:ext cx="17946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كل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4016486" y="5446965"/>
            <a:ext cx="18792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محمول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ت.</a:t>
            </a:r>
            <a:r>
              <a:rPr lang="ar-EG" sz="3600" b="1" dirty="0" smtClean="0"/>
              <a:t> آخر الدواء الكيّ.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357422" y="4221088"/>
            <a:ext cx="350913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اخر الدواء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221148" y="5446965"/>
            <a:ext cx="36745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الكي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ث.</a:t>
            </a:r>
            <a:r>
              <a:rPr lang="ar-EG" sz="3600" b="1" dirty="0" smtClean="0"/>
              <a:t> </a:t>
            </a:r>
            <a:r>
              <a:rPr lang="ar-EG" sz="3600" b="1" dirty="0" err="1" smtClean="0"/>
              <a:t>الوالدان.</a:t>
            </a:r>
            <a:r>
              <a:rPr lang="ar-EG" sz="3600" b="1" dirty="0" smtClean="0"/>
              <a:t> الأب </a:t>
            </a:r>
            <a:r>
              <a:rPr lang="ar-EG" sz="3600" b="1" dirty="0" err="1" smtClean="0"/>
              <a:t>والأمّ.</a:t>
            </a:r>
            <a:r>
              <a:rPr lang="ar-EG" sz="3600" b="1" dirty="0" smtClean="0"/>
              <a:t> حريصان على كل ما يسعدك؛ فاحرص على إسعادهما.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071934" y="4221088"/>
            <a:ext cx="17946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الوالدان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4016486" y="5446965"/>
            <a:ext cx="18792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حريصان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ج.</a:t>
            </a:r>
            <a:r>
              <a:rPr lang="ar-EG" sz="3600" b="1" dirty="0" smtClean="0"/>
              <a:t> الحرُّ تكفيه الإشارة.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071934" y="4221088"/>
            <a:ext cx="17946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الحر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857488" y="5446965"/>
            <a:ext cx="30382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تكفيه الإشارة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827584" y="0"/>
            <a:ext cx="8064896" cy="1535088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855040" y="476672"/>
            <a:ext cx="789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 smtClean="0">
                <a:solidFill>
                  <a:sysClr val="windowText" lastClr="000000"/>
                </a:solidFill>
              </a:rPr>
              <a:t>1- حدّد ركني الجملة </a:t>
            </a:r>
            <a:r>
              <a:rPr lang="ar-EG" sz="2800" b="1" dirty="0" err="1" smtClean="0">
                <a:solidFill>
                  <a:sysClr val="windowText" lastClr="000000"/>
                </a:solidFill>
              </a:rPr>
              <a:t>الاسمية </a:t>
            </a:r>
            <a:r>
              <a:rPr lang="ar-EG" sz="2800" b="1" dirty="0" smtClean="0">
                <a:solidFill>
                  <a:sysClr val="windowText" lastClr="000000"/>
                </a:solidFill>
              </a:rPr>
              <a:t>(المبتدأ والخبر) في كل جملة مما يلي</a:t>
            </a:r>
            <a:endParaRPr lang="ar-SA" sz="2800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>
            <a:off x="107504" y="2060848"/>
            <a:ext cx="8964488" cy="4608512"/>
            <a:chOff x="107504" y="2060848"/>
            <a:chExt cx="8964488" cy="4608512"/>
          </a:xfrm>
        </p:grpSpPr>
        <p:sp>
          <p:nvSpPr>
            <p:cNvPr id="5" name="دمعة 4"/>
            <p:cNvSpPr/>
            <p:nvPr/>
          </p:nvSpPr>
          <p:spPr>
            <a:xfrm>
              <a:off x="107504" y="2060848"/>
              <a:ext cx="8964488" cy="4608512"/>
            </a:xfrm>
            <a:prstGeom prst="teardrop">
              <a:avLst/>
            </a:prstGeom>
            <a:solidFill>
              <a:srgbClr val="FFC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323528" y="2204864"/>
              <a:ext cx="8568952" cy="3938736"/>
            </a:xfrm>
            <a:prstGeom prst="roundRect">
              <a:avLst/>
            </a:prstGeom>
            <a:solidFill>
              <a:srgbClr val="00B05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ذو زوايا قطرية مستديرة 6"/>
            <p:cNvSpPr/>
            <p:nvPr/>
          </p:nvSpPr>
          <p:spPr>
            <a:xfrm>
              <a:off x="539552" y="2348880"/>
              <a:ext cx="8064896" cy="4104456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8" name="مستطيل 7"/>
          <p:cNvSpPr/>
          <p:nvPr/>
        </p:nvSpPr>
        <p:spPr>
          <a:xfrm>
            <a:off x="683568" y="278092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err="1" smtClean="0"/>
              <a:t>ح.</a:t>
            </a:r>
            <a:r>
              <a:rPr lang="ar-EG" sz="3600" b="1" dirty="0" smtClean="0"/>
              <a:t> الصديق الوفيُّ يظهر وقت الحاجة إليه.</a:t>
            </a:r>
            <a:endParaRPr lang="en-US" sz="36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833253" y="4293096"/>
            <a:ext cx="64540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المبتدأ: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08279" y="5518973"/>
            <a:ext cx="63081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81125" algn="l"/>
              </a:tabLst>
            </a:pPr>
            <a:r>
              <a:rPr lang="ar-EG" sz="3600" b="1" dirty="0" err="1" smtClean="0"/>
              <a:t>الخبر</a:t>
            </a: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ar-EG" sz="16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...................................................................................................</a:t>
            </a:r>
            <a:endParaRPr kumimoji="0" lang="ar-EG" i="0" u="none" strike="noStrike" cap="none" normalizeH="0" baseline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071934" y="4221088"/>
            <a:ext cx="17946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الصديق</a:t>
            </a:r>
            <a:endParaRPr lang="ar-SA" sz="3600" dirty="0">
              <a:solidFill>
                <a:srgbClr val="0000FF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928794" y="5446965"/>
            <a:ext cx="3966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00FF"/>
                </a:solidFill>
              </a:rPr>
              <a:t>يظهر وقت الحاجة إليه</a:t>
            </a:r>
            <a:endParaRPr lang="ar-SA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edge/>
    <p:sndAc>
      <p:stSnd>
        <p:snd r:embed="rId2" name="BONGO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1117</Words>
  <Application>Microsoft Office PowerPoint</Application>
  <PresentationFormat>عرض على الشاشة (3:4)‏</PresentationFormat>
  <Paragraphs>213</Paragraphs>
  <Slides>35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35</vt:i4>
      </vt:variant>
    </vt:vector>
  </HeadingPairs>
  <TitlesOfParts>
    <vt:vector size="3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النحو و الصرف 3 المستوى الخامس</dc:title>
  <dc:subject> الدرس الرابع - الاختصاص </dc:subject>
  <dc:creator>أ / بندر الحازمي</dc:creator>
  <cp:keywords>حقيبة إنجاز المعلم</cp:keywords>
  <cp:lastModifiedBy>secretools world</cp:lastModifiedBy>
  <cp:revision>339</cp:revision>
  <dcterms:created xsi:type="dcterms:W3CDTF">2016-08-18T07:29:32Z</dcterms:created>
  <dcterms:modified xsi:type="dcterms:W3CDTF">2016-09-27T06:35:46Z</dcterms:modified>
</cp:coreProperties>
</file>