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0"/>
  </p:notesMasterIdLst>
  <p:handoutMasterIdLst>
    <p:handoutMasterId r:id="rId141"/>
  </p:handoutMasterIdLst>
  <p:sldIdLst>
    <p:sldId id="380" r:id="rId2"/>
    <p:sldId id="381" r:id="rId3"/>
    <p:sldId id="382" r:id="rId4"/>
    <p:sldId id="379" r:id="rId5"/>
    <p:sldId id="274" r:id="rId6"/>
    <p:sldId id="376" r:id="rId7"/>
    <p:sldId id="383" r:id="rId8"/>
    <p:sldId id="377" r:id="rId9"/>
    <p:sldId id="378" r:id="rId10"/>
    <p:sldId id="388" r:id="rId11"/>
    <p:sldId id="384" r:id="rId12"/>
    <p:sldId id="385" r:id="rId13"/>
    <p:sldId id="389" r:id="rId14"/>
    <p:sldId id="391" r:id="rId15"/>
    <p:sldId id="390" r:id="rId16"/>
    <p:sldId id="392" r:id="rId17"/>
    <p:sldId id="393" r:id="rId18"/>
    <p:sldId id="387"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7" r:id="rId32"/>
    <p:sldId id="406" r:id="rId33"/>
    <p:sldId id="303" r:id="rId34"/>
    <p:sldId id="408" r:id="rId35"/>
    <p:sldId id="409" r:id="rId36"/>
    <p:sldId id="410" r:id="rId37"/>
    <p:sldId id="411" r:id="rId38"/>
    <p:sldId id="412" r:id="rId39"/>
    <p:sldId id="413" r:id="rId40"/>
    <p:sldId id="414" r:id="rId41"/>
    <p:sldId id="415" r:id="rId42"/>
    <p:sldId id="478" r:id="rId43"/>
    <p:sldId id="479" r:id="rId44"/>
    <p:sldId id="480" r:id="rId45"/>
    <p:sldId id="481" r:id="rId46"/>
    <p:sldId id="482" r:id="rId47"/>
    <p:sldId id="483" r:id="rId48"/>
    <p:sldId id="484" r:id="rId49"/>
    <p:sldId id="485" r:id="rId50"/>
    <p:sldId id="486" r:id="rId51"/>
    <p:sldId id="487" r:id="rId52"/>
    <p:sldId id="426" r:id="rId53"/>
    <p:sldId id="427" r:id="rId54"/>
    <p:sldId id="489" r:id="rId55"/>
    <p:sldId id="428" r:id="rId56"/>
    <p:sldId id="429" r:id="rId57"/>
    <p:sldId id="430" r:id="rId58"/>
    <p:sldId id="431" r:id="rId59"/>
    <p:sldId id="432" r:id="rId60"/>
    <p:sldId id="433" r:id="rId61"/>
    <p:sldId id="434" r:id="rId62"/>
    <p:sldId id="435" r:id="rId63"/>
    <p:sldId id="436" r:id="rId64"/>
    <p:sldId id="437" r:id="rId65"/>
    <p:sldId id="438" r:id="rId66"/>
    <p:sldId id="439" r:id="rId67"/>
    <p:sldId id="440" r:id="rId68"/>
    <p:sldId id="441" r:id="rId69"/>
    <p:sldId id="442" r:id="rId70"/>
    <p:sldId id="443" r:id="rId71"/>
    <p:sldId id="444" r:id="rId72"/>
    <p:sldId id="445" r:id="rId73"/>
    <p:sldId id="446" r:id="rId74"/>
    <p:sldId id="447" r:id="rId75"/>
    <p:sldId id="448" r:id="rId76"/>
    <p:sldId id="449" r:id="rId77"/>
    <p:sldId id="450" r:id="rId78"/>
    <p:sldId id="451" r:id="rId79"/>
    <p:sldId id="452" r:id="rId80"/>
    <p:sldId id="453" r:id="rId81"/>
    <p:sldId id="492" r:id="rId82"/>
    <p:sldId id="454" r:id="rId83"/>
    <p:sldId id="455" r:id="rId84"/>
    <p:sldId id="493" r:id="rId85"/>
    <p:sldId id="456" r:id="rId86"/>
    <p:sldId id="457" r:id="rId87"/>
    <p:sldId id="458" r:id="rId88"/>
    <p:sldId id="459" r:id="rId89"/>
    <p:sldId id="460" r:id="rId90"/>
    <p:sldId id="461" r:id="rId91"/>
    <p:sldId id="462" r:id="rId92"/>
    <p:sldId id="463" r:id="rId93"/>
    <p:sldId id="464" r:id="rId94"/>
    <p:sldId id="465" r:id="rId95"/>
    <p:sldId id="466" r:id="rId96"/>
    <p:sldId id="467" r:id="rId97"/>
    <p:sldId id="468" r:id="rId98"/>
    <p:sldId id="469" r:id="rId99"/>
    <p:sldId id="470" r:id="rId100"/>
    <p:sldId id="471" r:id="rId101"/>
    <p:sldId id="472" r:id="rId102"/>
    <p:sldId id="473" r:id="rId103"/>
    <p:sldId id="494" r:id="rId104"/>
    <p:sldId id="474" r:id="rId105"/>
    <p:sldId id="475" r:id="rId106"/>
    <p:sldId id="476" r:id="rId107"/>
    <p:sldId id="477" r:id="rId108"/>
    <p:sldId id="495" r:id="rId109"/>
    <p:sldId id="496" r:id="rId110"/>
    <p:sldId id="497" r:id="rId111"/>
    <p:sldId id="498" r:id="rId112"/>
    <p:sldId id="499" r:id="rId113"/>
    <p:sldId id="500" r:id="rId114"/>
    <p:sldId id="501" r:id="rId115"/>
    <p:sldId id="502" r:id="rId116"/>
    <p:sldId id="503" r:id="rId117"/>
    <p:sldId id="504" r:id="rId118"/>
    <p:sldId id="505" r:id="rId119"/>
    <p:sldId id="506" r:id="rId120"/>
    <p:sldId id="507" r:id="rId121"/>
    <p:sldId id="508" r:id="rId122"/>
    <p:sldId id="509" r:id="rId123"/>
    <p:sldId id="510" r:id="rId124"/>
    <p:sldId id="511" r:id="rId125"/>
    <p:sldId id="512" r:id="rId126"/>
    <p:sldId id="514" r:id="rId127"/>
    <p:sldId id="515" r:id="rId128"/>
    <p:sldId id="516" r:id="rId129"/>
    <p:sldId id="517" r:id="rId130"/>
    <p:sldId id="518" r:id="rId131"/>
    <p:sldId id="519" r:id="rId132"/>
    <p:sldId id="520" r:id="rId133"/>
    <p:sldId id="521" r:id="rId134"/>
    <p:sldId id="522" r:id="rId135"/>
    <p:sldId id="523" r:id="rId136"/>
    <p:sldId id="524" r:id="rId137"/>
    <p:sldId id="525" r:id="rId138"/>
    <p:sldId id="526" r:id="rId1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08"/>
    <p:restoredTop sz="84936" autoAdjust="0"/>
  </p:normalViewPr>
  <p:slideViewPr>
    <p:cSldViewPr snapToGrid="0">
      <p:cViewPr varScale="1">
        <p:scale>
          <a:sx n="57" d="100"/>
          <a:sy n="57" d="100"/>
        </p:scale>
        <p:origin x="38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17E88F-6920-5646-BCCD-45B39FD7FEA9}" type="datetimeFigureOut">
              <a:rPr lang="en-US" smtClean="0"/>
              <a:t>10/29/2018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ar-SA" smtClean="0"/>
              <a:t>مهارات الحاسب الالي</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6D851B-2D31-3F47-8AF7-6C2730691421}" type="slidenum">
              <a:rPr lang="en-US" smtClean="0"/>
              <a:t>‹#›</a:t>
            </a:fld>
            <a:endParaRPr lang="en-US"/>
          </a:p>
        </p:txBody>
      </p:sp>
    </p:spTree>
    <p:extLst>
      <p:ext uri="{BB962C8B-B14F-4D97-AF65-F5344CB8AC3E}">
        <p14:creationId xmlns:p14="http://schemas.microsoft.com/office/powerpoint/2010/main" val="20550506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88397-BD2D-455F-96B4-5129EB271243}" type="datetimeFigureOut">
              <a:rPr lang="en-US" smtClean="0"/>
              <a:t>10/29/2018</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ar-SA" smtClean="0"/>
              <a:t>مهارات الحاسب الالي</a:t>
            </a:r>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83CE2-A40A-405E-893C-2363636CA952}" type="slidenum">
              <a:rPr lang="en-US" smtClean="0"/>
              <a:t>‹#›</a:t>
            </a:fld>
            <a:endParaRPr lang="en-US"/>
          </a:p>
        </p:txBody>
      </p:sp>
    </p:spTree>
    <p:extLst>
      <p:ext uri="{BB962C8B-B14F-4D97-AF65-F5344CB8AC3E}">
        <p14:creationId xmlns:p14="http://schemas.microsoft.com/office/powerpoint/2010/main" val="1562544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t>1</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978728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19</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093659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21</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201315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23</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019859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24</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364284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27</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5381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33</a:t>
            </a:fld>
            <a:endParaRPr lang="en-US" dirty="0"/>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778409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34</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088961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35</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313534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36</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439962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38</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67033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t>2</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3775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39</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552341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41</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784091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42</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747408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43</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758524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44</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201788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45</a:t>
            </a:fld>
            <a:endParaRPr lang="en-US" dirty="0"/>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109206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47</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730514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36EEF-3ACC-4468-87D3-BB2E9E995702}" type="slidenum">
              <a:rPr lang="en-US" smtClean="0"/>
              <a:t>48</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649184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t>49</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890128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50</a:t>
            </a:fld>
            <a:endParaRPr lang="en-US" dirty="0"/>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43921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113513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52</a:t>
            </a:fld>
            <a:endParaRPr lang="en-US" dirty="0"/>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3086746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pPr/>
              <a:t>56</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25380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15436EEF-3ACC-4468-87D3-BB2E9E995702}" type="slidenum">
              <a:rPr lang="en-US" smtClean="0"/>
              <a:pPr/>
              <a:t>58</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3827734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15436EEF-3ACC-4468-87D3-BB2E9E995702}" type="slidenum">
              <a:rPr lang="en-US" smtClean="0"/>
              <a:pPr/>
              <a:t>60</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4032852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15436EEF-3ACC-4468-87D3-BB2E9E995702}" type="slidenum">
              <a:rPr lang="en-US" smtClean="0"/>
              <a:pPr/>
              <a:t>61</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598461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pPr/>
              <a:t>62</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3950962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36EEF-3ACC-4468-87D3-BB2E9E995702}" type="slidenum">
              <a:rPr lang="en-US" smtClean="0"/>
              <a:pPr/>
              <a:t>63</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705587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pPr/>
              <a:t>64</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738044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solidFill>
                  <a:prstClr val="black"/>
                </a:solidFill>
              </a:rPr>
              <a:pPr/>
              <a:t>65</a:t>
            </a:fld>
            <a:endParaRPr lang="en-US" dirty="0">
              <a:solidFill>
                <a:prstClr val="black"/>
              </a:solidFill>
            </a:endParaRPr>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3955644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pPr/>
              <a:t>66</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83570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36EEF-3ACC-4468-87D3-BB2E9E995702}" type="slidenum">
              <a:rPr lang="en-US" smtClean="0"/>
              <a:t>6</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747509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pPr/>
              <a:t>67</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48931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pPr/>
              <a:t>68</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3014578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pPr/>
              <a:t>69</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112607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pPr/>
              <a:t>71</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881453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pPr/>
              <a:t>73</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39248625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pPr/>
              <a:t>74</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718292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solidFill>
                  <a:prstClr val="black"/>
                </a:solidFill>
              </a:rPr>
              <a:pPr/>
              <a:t>77</a:t>
            </a:fld>
            <a:endParaRPr lang="en-US" dirty="0">
              <a:solidFill>
                <a:prstClr val="black"/>
              </a:solidFill>
            </a:endParaRPr>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837910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pPr/>
              <a:t>82</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675842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436EEF-3ACC-4468-87D3-BB2E9E995702}" type="slidenum">
              <a:rPr lang="en-US" smtClean="0">
                <a:solidFill>
                  <a:prstClr val="black"/>
                </a:solidFill>
              </a:rPr>
              <a:pPr/>
              <a:t>87</a:t>
            </a:fld>
            <a:endParaRPr lang="en-US">
              <a:solidFill>
                <a:prstClr val="black"/>
              </a:solidFill>
            </a:endParaRPr>
          </a:p>
        </p:txBody>
      </p:sp>
      <p:sp>
        <p:nvSpPr>
          <p:cNvPr id="5" name="عنصر نائب للتذييل 4"/>
          <p:cNvSpPr>
            <a:spLocks noGrp="1"/>
          </p:cNvSpPr>
          <p:nvPr>
            <p:ph type="ftr" sz="quarter" idx="10"/>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133689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لتذييل 3"/>
          <p:cNvSpPr>
            <a:spLocks noGrp="1"/>
          </p:cNvSpPr>
          <p:nvPr>
            <p:ph type="ftr" sz="quarter" idx="10"/>
          </p:nvPr>
        </p:nvSpPr>
        <p:spPr/>
        <p:txBody>
          <a:bodyPr/>
          <a:lstStyle/>
          <a:p>
            <a:r>
              <a:rPr lang="ar-SA" smtClean="0"/>
              <a:t>مهارات الحاسب الالي</a:t>
            </a:r>
            <a:endParaRPr lang="en-US"/>
          </a:p>
        </p:txBody>
      </p:sp>
      <p:sp>
        <p:nvSpPr>
          <p:cNvPr id="5" name="عنصر نائب لرقم الشريحة 4"/>
          <p:cNvSpPr>
            <a:spLocks noGrp="1"/>
          </p:cNvSpPr>
          <p:nvPr>
            <p:ph type="sldNum" sz="quarter" idx="11"/>
          </p:nvPr>
        </p:nvSpPr>
        <p:spPr/>
        <p:txBody>
          <a:bodyPr/>
          <a:lstStyle/>
          <a:p>
            <a:fld id="{9DE83CE2-A40A-405E-893C-2363636CA952}" type="slidenum">
              <a:rPr lang="en-US" smtClean="0"/>
              <a:t>95</a:t>
            </a:fld>
            <a:endParaRPr lang="en-US"/>
          </a:p>
        </p:txBody>
      </p:sp>
    </p:spTree>
    <p:extLst>
      <p:ext uri="{BB962C8B-B14F-4D97-AF65-F5344CB8AC3E}">
        <p14:creationId xmlns:p14="http://schemas.microsoft.com/office/powerpoint/2010/main" val="241049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7</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8482340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36EEF-3ACC-4468-87D3-BB2E9E995702}" type="slidenum">
              <a:rPr lang="en-US" smtClean="0">
                <a:solidFill>
                  <a:prstClr val="black"/>
                </a:solidFill>
              </a:rPr>
              <a:pPr/>
              <a:t>97</a:t>
            </a:fld>
            <a:endParaRPr lang="en-US">
              <a:solidFill>
                <a:prstClr val="black"/>
              </a:solidFill>
            </a:endParaRPr>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5613743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solidFill>
                  <a:prstClr val="black"/>
                </a:solidFill>
              </a:rPr>
              <a:pPr/>
              <a:t>98</a:t>
            </a:fld>
            <a:endParaRPr lang="en-US" dirty="0">
              <a:solidFill>
                <a:prstClr val="black"/>
              </a:solidFill>
            </a:endParaRPr>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7757051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solidFill>
                  <a:prstClr val="black"/>
                </a:solidFill>
              </a:rPr>
              <a:pPr/>
              <a:t>101</a:t>
            </a:fld>
            <a:endParaRPr lang="en-US" dirty="0">
              <a:solidFill>
                <a:prstClr val="black"/>
              </a:solidFill>
            </a:endParaRPr>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2292132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436EEF-3ACC-4468-87D3-BB2E9E995702}" type="slidenum">
              <a:rPr lang="en-US" smtClean="0">
                <a:solidFill>
                  <a:prstClr val="black"/>
                </a:solidFill>
              </a:rPr>
              <a:pPr/>
              <a:t>107</a:t>
            </a:fld>
            <a:endParaRPr lang="en-US">
              <a:solidFill>
                <a:prstClr val="black"/>
              </a:solidFill>
            </a:endParaRPr>
          </a:p>
        </p:txBody>
      </p:sp>
      <p:sp>
        <p:nvSpPr>
          <p:cNvPr id="5" name="عنصر نائب للتذييل 4"/>
          <p:cNvSpPr>
            <a:spLocks noGrp="1"/>
          </p:cNvSpPr>
          <p:nvPr>
            <p:ph type="ftr" sz="quarter" idx="10"/>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5790652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solidFill>
                  <a:prstClr val="black"/>
                </a:solidFill>
              </a:rPr>
              <a:pPr/>
              <a:t>108</a:t>
            </a:fld>
            <a:endParaRPr lang="en-US" dirty="0">
              <a:solidFill>
                <a:prstClr val="black"/>
              </a:solidFill>
            </a:endParaRPr>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2176332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109</a:t>
            </a:fld>
            <a:endParaRPr lang="en-US" dirty="0"/>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6020946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112</a:t>
            </a:fld>
            <a:endParaRPr lang="en-US" dirty="0"/>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32917478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113</a:t>
            </a:fld>
            <a:endParaRPr lang="en-US" dirty="0"/>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406235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117</a:t>
            </a:fld>
            <a:endParaRPr lang="en-US" dirty="0"/>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662822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127</a:t>
            </a:fld>
            <a:endParaRPr lang="en-US" dirty="0"/>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396099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8</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0666955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128</a:t>
            </a:fld>
            <a:endParaRPr lang="en-US" dirty="0"/>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977091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12</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34094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3CE2-A40A-405E-893C-2363636CA952}" type="slidenum">
              <a:rPr lang="en-US" smtClean="0"/>
              <a:t>15</a:t>
            </a:fld>
            <a:endParaRPr lang="en-US"/>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2027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18</a:t>
            </a:fld>
            <a:endParaRPr lang="en-US" dirty="0"/>
          </a:p>
        </p:txBody>
      </p:sp>
      <p:sp>
        <p:nvSpPr>
          <p:cNvPr id="5" name="عنصر نائب للتذييل 4"/>
          <p:cNvSpPr>
            <a:spLocks noGrp="1"/>
          </p:cNvSpPr>
          <p:nvPr>
            <p:ph type="ftr" sz="quarter" idx="11"/>
          </p:nvPr>
        </p:nvSpPr>
        <p:spPr/>
        <p:txBody>
          <a:bodyPr/>
          <a:lstStyle/>
          <a:p>
            <a:r>
              <a:rPr lang="ar-SA" smtClean="0"/>
              <a:t>مهارات الحاسب الالي</a:t>
            </a:r>
            <a:endParaRPr lang="en-US"/>
          </a:p>
        </p:txBody>
      </p:sp>
    </p:spTree>
    <p:extLst>
      <p:ext uri="{BB962C8B-B14F-4D97-AF65-F5344CB8AC3E}">
        <p14:creationId xmlns:p14="http://schemas.microsoft.com/office/powerpoint/2010/main" val="1150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dirty="0" smtClean="0"/>
              <a:t>انقر لتحرير نمط العنوان الرئيسي</a:t>
            </a:r>
            <a:endParaRPr lang="en-US" dirty="0"/>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8" name="عنصر نائب للتذييل 4"/>
          <p:cNvSpPr>
            <a:spLocks noGrp="1"/>
          </p:cNvSpPr>
          <p:nvPr>
            <p:ph type="ftr" sz="quarter" idx="11"/>
          </p:nvPr>
        </p:nvSpPr>
        <p:spPr>
          <a:xfrm>
            <a:off x="4038600" y="5878678"/>
            <a:ext cx="4114800" cy="365125"/>
          </a:xfrm>
        </p:spPr>
        <p:txBody>
          <a:bodyPr/>
          <a:lstStyle/>
          <a:p>
            <a:r>
              <a:rPr lang="ar-SA" dirty="0" smtClean="0"/>
              <a:t>إعداد فرع شطر الطالبات (الشرفية والسلامة)</a:t>
            </a:r>
            <a:endParaRPr lang="ar-SA" dirty="0"/>
          </a:p>
        </p:txBody>
      </p:sp>
      <p:sp>
        <p:nvSpPr>
          <p:cNvPr id="9" name="عنصر نائب لرقم الشريحة 5"/>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D41A4D-7EE4-4285-965B-D5FF5774E0B6}" type="slidenum">
              <a:rPr lang="ar-SA" smtClean="0"/>
              <a:pPr/>
              <a:t>‹#›</a:t>
            </a:fld>
            <a:endParaRPr lang="ar-SA" dirty="0"/>
          </a:p>
        </p:txBody>
      </p:sp>
    </p:spTree>
    <p:extLst>
      <p:ext uri="{BB962C8B-B14F-4D97-AF65-F5344CB8AC3E}">
        <p14:creationId xmlns:p14="http://schemas.microsoft.com/office/powerpoint/2010/main" val="463831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a:xfrm>
            <a:off x="4005465" y="6356350"/>
            <a:ext cx="2743200" cy="365125"/>
          </a:xfrm>
          <a:prstGeom prst="rect">
            <a:avLst/>
          </a:prstGeom>
        </p:spPr>
        <p:txBody>
          <a:bodyPr/>
          <a:lstStyle/>
          <a:p>
            <a:endParaRPr lang="en-US"/>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2238251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a:xfrm>
            <a:off x="4005465" y="6356350"/>
            <a:ext cx="2743200" cy="365125"/>
          </a:xfrm>
          <a:prstGeom prst="rect">
            <a:avLst/>
          </a:prstGeom>
        </p:spPr>
        <p:txBody>
          <a:bodyPr/>
          <a:lstStyle/>
          <a:p>
            <a:endParaRPr lang="en-US"/>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601198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انقر لتحرير نمط العنوان الرئيسي</a:t>
            </a:r>
            <a:endParaRPr lang="en-US" dirty="0"/>
          </a:p>
        </p:txBody>
      </p:sp>
      <p:sp>
        <p:nvSpPr>
          <p:cNvPr id="3" name="عنصر نائب للمحتوى 2"/>
          <p:cNvSpPr>
            <a:spLocks noGrp="1"/>
          </p:cNvSpPr>
          <p:nvPr>
            <p:ph idx="1" hasCustomPrompt="1"/>
          </p:nvPr>
        </p:nvSpPr>
        <p:spPr/>
        <p:txBody>
          <a:bodyPr/>
          <a:lstStyle/>
          <a:p>
            <a:pPr lvl="0"/>
            <a:r>
              <a:rPr lang="en-US" dirty="0" smtClean="0"/>
              <a:t>First</a:t>
            </a:r>
            <a:endParaRPr lang="ar-SA" dirty="0" smtClean="0"/>
          </a:p>
          <a:p>
            <a:pPr lvl="1"/>
            <a:r>
              <a:rPr lang="en-US" dirty="0" smtClean="0"/>
              <a:t>Second</a:t>
            </a:r>
            <a:endParaRPr lang="ar-SA" dirty="0" smtClean="0"/>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a:xfrm>
            <a:off x="182223" y="6356349"/>
            <a:ext cx="2743200" cy="365125"/>
          </a:xfrm>
        </p:spPr>
        <p:txBody>
          <a:bodyPr/>
          <a:lstStyle>
            <a:lvl1pPr algn="l">
              <a:defRPr/>
            </a:lvl1pPr>
          </a:lstStyle>
          <a:p>
            <a:fld id="{71C56BB4-51E4-4C61-98FC-972CACCF2C5A}" type="slidenum">
              <a:rPr lang="en-US" smtClean="0"/>
              <a:pPr/>
              <a:t>‹#›</a:t>
            </a:fld>
            <a:endParaRPr lang="en-US" dirty="0"/>
          </a:p>
        </p:txBody>
      </p:sp>
    </p:spTree>
    <p:extLst>
      <p:ext uri="{BB962C8B-B14F-4D97-AF65-F5344CB8AC3E}">
        <p14:creationId xmlns:p14="http://schemas.microsoft.com/office/powerpoint/2010/main" val="4140305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a:xfrm>
            <a:off x="4005465" y="6356350"/>
            <a:ext cx="2743200" cy="365125"/>
          </a:xfrm>
          <a:prstGeom prst="rect">
            <a:avLst/>
          </a:prstGeom>
        </p:spPr>
        <p:txBody>
          <a:bodyPr/>
          <a:lstStyle/>
          <a:p>
            <a:endParaRPr lang="en-US"/>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20175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a:xfrm>
            <a:off x="4005465" y="6356350"/>
            <a:ext cx="2743200" cy="365125"/>
          </a:xfrm>
          <a:prstGeom prst="rect">
            <a:avLst/>
          </a:prstGeom>
        </p:spPr>
        <p:txBody>
          <a:bodyPr/>
          <a:lstStyle/>
          <a:p>
            <a:endParaRPr lang="en-US"/>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2312595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a:xfrm>
            <a:off x="4005465" y="6356350"/>
            <a:ext cx="2743200" cy="365125"/>
          </a:xfrm>
          <a:prstGeom prst="rect">
            <a:avLst/>
          </a:prstGeom>
        </p:spPr>
        <p:txBody>
          <a:bodyPr/>
          <a:lstStyle/>
          <a:p>
            <a:endParaRPr lang="en-US"/>
          </a:p>
        </p:txBody>
      </p:sp>
      <p:sp>
        <p:nvSpPr>
          <p:cNvPr id="8" name="عنصر نائب للتذييل 7"/>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9" name="عنصر نائب لرقم الشريحة 8"/>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252721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a:xfrm>
            <a:off x="4005465" y="6356350"/>
            <a:ext cx="2743200" cy="365125"/>
          </a:xfrm>
          <a:prstGeom prst="rect">
            <a:avLst/>
          </a:prstGeom>
        </p:spPr>
        <p:txBody>
          <a:bodyPr/>
          <a:lstStyle/>
          <a:p>
            <a:endParaRPr lang="en-US"/>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5" name="عنصر نائب لرقم الشريحة 4"/>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3786568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005465" y="6356350"/>
            <a:ext cx="2743200" cy="365125"/>
          </a:xfrm>
          <a:prstGeom prst="rect">
            <a:avLst/>
          </a:prstGeom>
        </p:spPr>
        <p:txBody>
          <a:bodyPr/>
          <a:lstStyle/>
          <a:p>
            <a:endParaRPr lang="en-US"/>
          </a:p>
        </p:txBody>
      </p:sp>
      <p:sp>
        <p:nvSpPr>
          <p:cNvPr id="3" name="عنصر نائب للتذييل 2"/>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4" name="عنصر نائب لرقم الشريحة 3"/>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332551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a:xfrm>
            <a:off x="4005465" y="6356350"/>
            <a:ext cx="2743200" cy="365125"/>
          </a:xfrm>
          <a:prstGeom prst="rect">
            <a:avLst/>
          </a:prstGeom>
        </p:spPr>
        <p:txBody>
          <a:bodyPr/>
          <a:lstStyle/>
          <a:p>
            <a:endParaRPr lang="en-US"/>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3816266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a:xfrm>
            <a:off x="4005465" y="6356350"/>
            <a:ext cx="2743200" cy="365125"/>
          </a:xfrm>
          <a:prstGeom prst="rect">
            <a:avLst/>
          </a:prstGeom>
        </p:spPr>
        <p:txBody>
          <a:bodyPr/>
          <a:lstStyle/>
          <a:p>
            <a:endParaRPr lang="en-US"/>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2380558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T</a:t>
            </a:r>
            <a:endParaRPr lang="en-US" dirty="0"/>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First</a:t>
            </a:r>
            <a:endParaRPr lang="ar-SA" dirty="0" smtClean="0"/>
          </a:p>
          <a:p>
            <a:pPr lvl="1"/>
            <a:r>
              <a:rPr lang="en-US" dirty="0" smtClean="0"/>
              <a:t>Second</a:t>
            </a:r>
            <a:endParaRPr lang="ar-SA" dirty="0" smtClean="0"/>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5" name="عنصر نائب للتذييل 4"/>
          <p:cNvSpPr>
            <a:spLocks noGrp="1"/>
          </p:cNvSpPr>
          <p:nvPr>
            <p:ph type="ftr" sz="quarter" idx="3"/>
          </p:nvPr>
        </p:nvSpPr>
        <p:spPr>
          <a:xfrm>
            <a:off x="4170114"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smtClean="0"/>
              <a:t>إعداد شطر الطالبات فرع (الشرفية والسلامة)</a:t>
            </a:r>
            <a:endParaRPr lang="en-US" dirty="0"/>
          </a:p>
        </p:txBody>
      </p:sp>
      <p:sp>
        <p:nvSpPr>
          <p:cNvPr id="6" name="عنصر نائب لرقم الشريحة 5"/>
          <p:cNvSpPr>
            <a:spLocks noGrp="1"/>
          </p:cNvSpPr>
          <p:nvPr>
            <p:ph type="sldNum" sz="quarter" idx="4"/>
          </p:nvPr>
        </p:nvSpPr>
        <p:spPr>
          <a:xfrm>
            <a:off x="248493" y="6356349"/>
            <a:ext cx="2743200" cy="365125"/>
          </a:xfrm>
          <a:prstGeom prst="rect">
            <a:avLst/>
          </a:prstGeom>
        </p:spPr>
        <p:txBody>
          <a:bodyPr vert="horz" lIns="91440" tIns="45720" rIns="91440" bIns="45720" rtlCol="0" anchor="ctr"/>
          <a:lstStyle>
            <a:lvl1pPr algn="l">
              <a:defRPr sz="1400" b="1">
                <a:solidFill>
                  <a:schemeClr val="tx1">
                    <a:tint val="75000"/>
                  </a:schemeClr>
                </a:solidFill>
              </a:defRPr>
            </a:lvl1pPr>
          </a:lstStyle>
          <a:p>
            <a:r>
              <a:rPr lang="ar-SA" dirty="0" smtClean="0"/>
              <a:t> </a:t>
            </a:r>
            <a:r>
              <a:rPr lang="en-US" dirty="0" smtClean="0"/>
              <a:t>CPIT100                                    </a:t>
            </a:r>
            <a:fld id="{71C56BB4-51E4-4C61-98FC-972CACCF2C5A}" type="slidenum">
              <a:rPr lang="en-US" smtClean="0"/>
              <a:pPr/>
              <a:t>‹#›</a:t>
            </a:fld>
            <a:endParaRPr lang="en-US" dirty="0"/>
          </a:p>
        </p:txBody>
      </p:sp>
      <p:pic>
        <p:nvPicPr>
          <p:cNvPr id="7" name="Picture 4" descr="340647.jpg"/>
          <p:cNvPicPr>
            <a:picLocks noChangeAspect="1"/>
          </p:cNvPicPr>
          <p:nvPr userDrawn="1"/>
        </p:nvPicPr>
        <p:blipFill>
          <a:blip r:embed="rId13" cstate="print">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8" name="Picture 3" descr="Unknown.jpg"/>
          <p:cNvPicPr>
            <a:picLocks noChangeAspect="1"/>
          </p:cNvPicPr>
          <p:nvPr userDrawn="1"/>
        </p:nvPicPr>
        <p:blipFill rotWithShape="1">
          <a:blip r:embed="rId15" cstate="print">
            <a:extLst>
              <a:ext uri="{BEBA8EAE-BF5A-486C-A8C5-ECC9F3942E4B}">
                <a14:imgProps xmlns:a14="http://schemas.microsoft.com/office/drawing/2010/main">
                  <a14:imgLayer r:embed="rId1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9" name="عنصر نائب للتاريخ 1"/>
          <p:cNvSpPr txBox="1">
            <a:spLocks/>
          </p:cNvSpPr>
          <p:nvPr userDrawn="1"/>
        </p:nvSpPr>
        <p:spPr>
          <a:xfrm>
            <a:off x="9463335" y="633568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SA" dirty="0" smtClean="0"/>
              <a:t>مهارات الحاسب الآلي</a:t>
            </a:r>
            <a:endParaRPr lang="ar-SA" dirty="0"/>
          </a:p>
        </p:txBody>
      </p:sp>
    </p:spTree>
    <p:extLst>
      <p:ext uri="{BB962C8B-B14F-4D97-AF65-F5344CB8AC3E}">
        <p14:creationId xmlns:p14="http://schemas.microsoft.com/office/powerpoint/2010/main" val="3625182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ctr" defTabSz="914400" rtl="0" eaLnBrk="1" latinLnBrk="0" hangingPunct="1">
        <a:lnSpc>
          <a:spcPct val="90000"/>
        </a:lnSpc>
        <a:spcBef>
          <a:spcPct val="0"/>
        </a:spcBef>
        <a:buNone/>
        <a:defRPr sz="4400" b="1" kern="1200">
          <a:solidFill>
            <a:schemeClr val="tx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Narrow" panose="020B0606020202030204" pitchFamily="34" charset="0"/>
              </a:rPr>
              <a:t>Securing Your System: Protecting Your Digital Data and </a:t>
            </a:r>
            <a:r>
              <a:rPr lang="en-US" b="1" dirty="0" smtClean="0">
                <a:latin typeface="Arial Narrow" panose="020B0606020202030204" pitchFamily="34" charset="0"/>
              </a:rPr>
              <a:t>Devices</a:t>
            </a:r>
            <a:endParaRPr lang="en-US" dirty="0"/>
          </a:p>
        </p:txBody>
      </p:sp>
      <p:sp>
        <p:nvSpPr>
          <p:cNvPr id="3" name="Subtitle 2"/>
          <p:cNvSpPr>
            <a:spLocks noGrp="1"/>
          </p:cNvSpPr>
          <p:nvPr>
            <p:ph type="subTitle" idx="1"/>
          </p:nvPr>
        </p:nvSpPr>
        <p:spPr/>
        <p:txBody>
          <a:bodyPr/>
          <a:lstStyle/>
          <a:p>
            <a:r>
              <a:rPr lang="en-US" b="1" dirty="0"/>
              <a:t>Chapter 3</a:t>
            </a:r>
            <a:endParaRPr lang="en-US" dirty="0"/>
          </a:p>
        </p:txBody>
      </p:sp>
      <p:sp>
        <p:nvSpPr>
          <p:cNvPr id="8" name="عنصر نائب للتذييل 5"/>
          <p:cNvSpPr>
            <a:spLocks noGrp="1"/>
          </p:cNvSpPr>
          <p:nvPr>
            <p:ph type="ftr" sz="quarter" idx="11"/>
          </p:nvPr>
        </p:nvSpPr>
        <p:spPr>
          <a:xfrm>
            <a:off x="4038600" y="6356349"/>
            <a:ext cx="4114800" cy="365125"/>
          </a:xfrm>
        </p:spPr>
        <p:txBody>
          <a:bodyPr/>
          <a:lstStyle/>
          <a:p>
            <a:r>
              <a:rPr lang="ar-SA" dirty="0" smtClean="0"/>
              <a:t>إعداد شطر الطالبات فرع (الشرفية والسلامة)</a:t>
            </a:r>
            <a:endParaRPr lang="en-US" dirty="0"/>
          </a:p>
        </p:txBody>
      </p:sp>
    </p:spTree>
    <p:extLst>
      <p:ext uri="{BB962C8B-B14F-4D97-AF65-F5344CB8AC3E}">
        <p14:creationId xmlns:p14="http://schemas.microsoft.com/office/powerpoint/2010/main" val="52667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Identity Theft</a:t>
            </a:r>
            <a:endParaRPr lang="en-US" dirty="0"/>
          </a:p>
        </p:txBody>
      </p:sp>
      <p:sp>
        <p:nvSpPr>
          <p:cNvPr id="3" name="Content Placeholder 2"/>
          <p:cNvSpPr>
            <a:spLocks noGrp="1"/>
          </p:cNvSpPr>
          <p:nvPr>
            <p:ph idx="1"/>
          </p:nvPr>
        </p:nvSpPr>
        <p:spPr/>
        <p:txBody>
          <a:bodyPr/>
          <a:lstStyle/>
          <a:p>
            <a:pPr marL="0" indent="0">
              <a:buNone/>
            </a:pPr>
            <a:r>
              <a:rPr lang="en-US" b="1" dirty="0" smtClean="0"/>
              <a:t>With all the news coverage about identity theft, and other cybercrimes, aren’t people being more cautions?</a:t>
            </a:r>
          </a:p>
          <a:p>
            <a:pPr lvl="1"/>
            <a:r>
              <a:rPr lang="en-US" sz="2800" b="1" dirty="0" smtClean="0"/>
              <a:t>M3AAWG: </a:t>
            </a:r>
            <a:r>
              <a:rPr lang="en-US" sz="2800" dirty="0" smtClean="0"/>
              <a:t>Half of e-mail users have opened spam, some of which are designed to trick you into divulging sensitive information.</a:t>
            </a:r>
          </a:p>
          <a:p>
            <a:pPr lvl="1"/>
            <a:r>
              <a:rPr lang="en-US" sz="2800" dirty="0" smtClean="0"/>
              <a:t>46% of them follow links to unsubscribe to unwanted emails (which only brings more emails)</a:t>
            </a:r>
          </a:p>
          <a:p>
            <a:pPr lvl="1"/>
            <a:r>
              <a:rPr lang="en-US" sz="2800" dirty="0" smtClean="0"/>
              <a:t>Or because they are interested in the product being offered.</a:t>
            </a:r>
            <a:endParaRPr lang="en-US" sz="28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10</a:t>
            </a:fld>
            <a:endParaRPr lang="en-US" dirty="0"/>
          </a:p>
        </p:txBody>
      </p:sp>
    </p:spTree>
    <p:extLst>
      <p:ext uri="{BB962C8B-B14F-4D97-AF65-F5344CB8AC3E}">
        <p14:creationId xmlns:p14="http://schemas.microsoft.com/office/powerpoint/2010/main" val="1869506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12A8C4-B88C-46C0-895A-2F3EBB6089D8}"/>
              </a:ext>
            </a:extLst>
          </p:cNvPr>
          <p:cNvSpPr>
            <a:spLocks noGrp="1"/>
          </p:cNvSpPr>
          <p:nvPr>
            <p:ph type="title"/>
          </p:nvPr>
        </p:nvSpPr>
        <p:spPr/>
        <p:txBody>
          <a:bodyPr>
            <a:normAutofit/>
          </a:bodyPr>
          <a:lstStyle/>
          <a:p>
            <a:r>
              <a:rPr lang="en-GB" dirty="0"/>
              <a:t>Biometric Authentication Devices</a:t>
            </a:r>
          </a:p>
        </p:txBody>
      </p:sp>
      <p:sp>
        <p:nvSpPr>
          <p:cNvPr id="3" name="Content Placeholder 2">
            <a:extLst>
              <a:ext uri="{FF2B5EF4-FFF2-40B4-BE49-F238E27FC236}">
                <a16:creationId xmlns="" xmlns:a16="http://schemas.microsoft.com/office/drawing/2014/main" id="{C5EE3136-F412-4791-921F-FCF6E725B7A5}"/>
              </a:ext>
            </a:extLst>
          </p:cNvPr>
          <p:cNvSpPr>
            <a:spLocks noGrp="1"/>
          </p:cNvSpPr>
          <p:nvPr>
            <p:ph idx="1"/>
          </p:nvPr>
        </p:nvSpPr>
        <p:spPr/>
        <p:txBody>
          <a:bodyPr>
            <a:normAutofit/>
          </a:bodyPr>
          <a:lstStyle/>
          <a:p>
            <a:pPr marL="0" indent="0">
              <a:buNone/>
            </a:pPr>
            <a:r>
              <a:rPr lang="en-US" b="1" dirty="0"/>
              <a:t>Beside </a:t>
            </a:r>
            <a:r>
              <a:rPr lang="en-US" b="1" dirty="0" smtClean="0"/>
              <a:t>passwords, </a:t>
            </a:r>
            <a:r>
              <a:rPr lang="en-US" b="1" dirty="0"/>
              <a:t>how else can I restrict the use of my computer?</a:t>
            </a:r>
          </a:p>
          <a:p>
            <a:r>
              <a:rPr lang="en-US" b="1" dirty="0"/>
              <a:t>Biometric authentication device: </a:t>
            </a:r>
            <a:r>
              <a:rPr lang="en-US" dirty="0"/>
              <a:t>is a device that reads a unique personal characteristic such as a fingerprint or iris pattern in your eye and converts its pattern to digital code.</a:t>
            </a:r>
          </a:p>
          <a:p>
            <a:r>
              <a:rPr lang="en-US" dirty="0"/>
              <a:t>These devices provide a high level of security because no two people have the same biometric characteristics.</a:t>
            </a:r>
          </a:p>
          <a:p>
            <a:r>
              <a:rPr lang="en-US" dirty="0"/>
              <a:t>They eliminate the human error that can occur in password protection.</a:t>
            </a:r>
          </a:p>
          <a:p>
            <a:pPr lvl="1"/>
            <a:r>
              <a:rPr lang="en-US" dirty="0"/>
              <a:t>Example, iPhone and Samsung Galaxy phones have fingerprint readers and facial recognitions systems.</a:t>
            </a:r>
          </a:p>
          <a:p>
            <a:endParaRPr lang="en-US" dirty="0"/>
          </a:p>
          <a:p>
            <a:endParaRPr lang="en-GB"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100</a:t>
            </a:fld>
            <a:endParaRPr lang="en-US" dirty="0"/>
          </a:p>
        </p:txBody>
      </p:sp>
    </p:spTree>
    <p:extLst>
      <p:ext uri="{BB962C8B-B14F-4D97-AF65-F5344CB8AC3E}">
        <p14:creationId xmlns:p14="http://schemas.microsoft.com/office/powerpoint/2010/main" val="3633574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Authentication: Passwords and Biometrics</a:t>
            </a:r>
            <a:endParaRPr lang="en-US" sz="4800" dirty="0"/>
          </a:p>
        </p:txBody>
      </p:sp>
      <p:sp>
        <p:nvSpPr>
          <p:cNvPr id="3" name="Content Placeholder 2"/>
          <p:cNvSpPr>
            <a:spLocks noGrp="1"/>
          </p:cNvSpPr>
          <p:nvPr>
            <p:ph idx="1"/>
          </p:nvPr>
        </p:nvSpPr>
        <p:spPr/>
        <p:txBody>
          <a:bodyPr/>
          <a:lstStyle/>
          <a:p>
            <a:pPr>
              <a:spcAft>
                <a:spcPts val="1200"/>
              </a:spcAft>
            </a:pPr>
            <a:r>
              <a:rPr lang="en-US" dirty="0"/>
              <a:t>Fingerprint</a:t>
            </a:r>
          </a:p>
          <a:p>
            <a:pPr>
              <a:spcAft>
                <a:spcPts val="1200"/>
              </a:spcAft>
            </a:pPr>
            <a:r>
              <a:rPr lang="en-US" dirty="0"/>
              <a:t>Iris pattern in eye</a:t>
            </a:r>
          </a:p>
          <a:p>
            <a:pPr>
              <a:spcAft>
                <a:spcPts val="1200"/>
              </a:spcAft>
            </a:pPr>
            <a:r>
              <a:rPr lang="en-US" dirty="0"/>
              <a:t>Voice authentication</a:t>
            </a:r>
          </a:p>
          <a:p>
            <a:pPr>
              <a:spcAft>
                <a:spcPts val="1200"/>
              </a:spcAft>
            </a:pPr>
            <a:r>
              <a:rPr lang="en-US" dirty="0"/>
              <a:t>Face pattern recognition</a:t>
            </a:r>
          </a:p>
          <a:p>
            <a:pPr>
              <a:spcAft>
                <a:spcPts val="1200"/>
              </a:spcAft>
            </a:pPr>
            <a:r>
              <a:rPr lang="en-US" dirty="0"/>
              <a:t>Provide a high level of security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713" y="1682999"/>
            <a:ext cx="2361438" cy="4729751"/>
          </a:xfrm>
          <a:prstGeom prst="rect">
            <a:avLst/>
          </a:prstGeom>
        </p:spPr>
      </p:pic>
      <p:sp>
        <p:nvSpPr>
          <p:cNvPr id="7" name="عنصر نائب للتذييل 6"/>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8" name="عنصر نائب لرقم الشريحة 7"/>
          <p:cNvSpPr>
            <a:spLocks noGrp="1"/>
          </p:cNvSpPr>
          <p:nvPr>
            <p:ph type="sldNum" sz="quarter" idx="12"/>
          </p:nvPr>
        </p:nvSpPr>
        <p:spPr/>
        <p:txBody>
          <a:bodyPr/>
          <a:lstStyle/>
          <a:p>
            <a:fld id="{71C56BB4-51E4-4C61-98FC-972CACCF2C5A}" type="slidenum">
              <a:rPr lang="en-US" smtClean="0"/>
              <a:pPr/>
              <a:t>101</a:t>
            </a:fld>
            <a:endParaRPr lang="en-US" dirty="0"/>
          </a:p>
        </p:txBody>
      </p:sp>
    </p:spTree>
    <p:extLst>
      <p:ext uri="{BB962C8B-B14F-4D97-AF65-F5344CB8AC3E}">
        <p14:creationId xmlns:p14="http://schemas.microsoft.com/office/powerpoint/2010/main" val="365559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B1E54F-0EF0-46BA-8A42-EDF9B376CF4A}"/>
              </a:ext>
            </a:extLst>
          </p:cNvPr>
          <p:cNvSpPr>
            <a:spLocks noGrp="1"/>
          </p:cNvSpPr>
          <p:nvPr>
            <p:ph type="title"/>
          </p:nvPr>
        </p:nvSpPr>
        <p:spPr/>
        <p:txBody>
          <a:bodyPr>
            <a:normAutofit/>
          </a:bodyPr>
          <a:lstStyle/>
          <a:p>
            <a:r>
              <a:rPr lang="en-US" dirty="0"/>
              <a:t>Anonymous Web Surfing: Hiding from Prying Eyes</a:t>
            </a:r>
          </a:p>
        </p:txBody>
      </p:sp>
      <p:sp>
        <p:nvSpPr>
          <p:cNvPr id="3" name="Content Placeholder 2">
            <a:extLst>
              <a:ext uri="{FF2B5EF4-FFF2-40B4-BE49-F238E27FC236}">
                <a16:creationId xmlns="" xmlns:a16="http://schemas.microsoft.com/office/drawing/2014/main" id="{FCC0769C-A42A-4648-9A0C-530B969361FE}"/>
              </a:ext>
            </a:extLst>
          </p:cNvPr>
          <p:cNvSpPr>
            <a:spLocks noGrp="1"/>
          </p:cNvSpPr>
          <p:nvPr>
            <p:ph idx="1"/>
          </p:nvPr>
        </p:nvSpPr>
        <p:spPr/>
        <p:txBody>
          <a:bodyPr>
            <a:normAutofit/>
          </a:bodyPr>
          <a:lstStyle/>
          <a:p>
            <a:pPr marL="0" indent="0">
              <a:buNone/>
            </a:pPr>
            <a:r>
              <a:rPr lang="en-US" b="1" dirty="0"/>
              <a:t>Should I be concerned about surfing the internet on shared public or work computer?</a:t>
            </a:r>
          </a:p>
          <a:p>
            <a:r>
              <a:rPr lang="en-US" dirty="0"/>
              <a:t>You never know what nefarious tools have been installed by hackers on public computers</a:t>
            </a:r>
          </a:p>
          <a:p>
            <a:r>
              <a:rPr lang="en-US" dirty="0"/>
              <a:t>Many employers routinely review the internet browsing history of employees to ensure workers are spending their time on the Internet productively</a:t>
            </a:r>
            <a:r>
              <a:rPr lang="en-US" dirty="0" smtClean="0"/>
              <a:t>.</a:t>
            </a:r>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102</a:t>
            </a:fld>
            <a:endParaRPr lang="en-US" dirty="0"/>
          </a:p>
        </p:txBody>
      </p:sp>
    </p:spTree>
    <p:extLst>
      <p:ext uri="{BB962C8B-B14F-4D97-AF65-F5344CB8AC3E}">
        <p14:creationId xmlns:p14="http://schemas.microsoft.com/office/powerpoint/2010/main" val="278576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Anonymous Web Surfing: Hiding from Prying Eyes</a:t>
            </a:r>
          </a:p>
        </p:txBody>
      </p:sp>
      <p:sp>
        <p:nvSpPr>
          <p:cNvPr id="3" name="Content Placeholder 2"/>
          <p:cNvSpPr>
            <a:spLocks noGrp="1"/>
          </p:cNvSpPr>
          <p:nvPr>
            <p:ph idx="1"/>
          </p:nvPr>
        </p:nvSpPr>
        <p:spPr/>
        <p:txBody>
          <a:bodyPr>
            <a:normAutofit/>
          </a:bodyPr>
          <a:lstStyle/>
          <a:p>
            <a:pPr marL="0" indent="0">
              <a:buNone/>
            </a:pPr>
            <a:r>
              <a:rPr lang="en-US" b="1" dirty="0"/>
              <a:t>What tools can I use to keep my browsing activities private when surfing the internet?</a:t>
            </a:r>
          </a:p>
          <a:p>
            <a:r>
              <a:rPr lang="en-US" dirty="0"/>
              <a:t>The current versions of Mozilla Firefox, Microsoft Edge and Google Chrome include privacy tools (called Private Browsing, InPrivate, and Incognito, respectively).</a:t>
            </a:r>
          </a:p>
          <a:p>
            <a:r>
              <a:rPr lang="en-US" dirty="0"/>
              <a:t>If you choose to surf anonymous: </a:t>
            </a:r>
          </a:p>
          <a:p>
            <a:pPr lvl="1"/>
            <a:r>
              <a:rPr lang="en-US" dirty="0"/>
              <a:t>a special version of the browser windows will open.</a:t>
            </a:r>
          </a:p>
          <a:p>
            <a:pPr lvl="1"/>
            <a:r>
              <a:rPr lang="en-US" dirty="0"/>
              <a:t>Every records if websites you visit and files you download don’t appear in the web history. also any temporary files generated in that browsing are deleted when you exit the special window.</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103</a:t>
            </a:fld>
            <a:endParaRPr lang="en-US" dirty="0"/>
          </a:p>
        </p:txBody>
      </p:sp>
    </p:spTree>
    <p:extLst>
      <p:ext uri="{BB962C8B-B14F-4D97-AF65-F5344CB8AC3E}">
        <p14:creationId xmlns:p14="http://schemas.microsoft.com/office/powerpoint/2010/main" val="777827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8A8B2C-0490-450D-A54D-E6102C3921FA}"/>
              </a:ext>
            </a:extLst>
          </p:cNvPr>
          <p:cNvSpPr>
            <a:spLocks noGrp="1"/>
          </p:cNvSpPr>
          <p:nvPr>
            <p:ph type="title"/>
          </p:nvPr>
        </p:nvSpPr>
        <p:spPr/>
        <p:txBody>
          <a:bodyPr>
            <a:normAutofit/>
          </a:bodyPr>
          <a:lstStyle/>
          <a:p>
            <a:r>
              <a:rPr lang="en-US" dirty="0"/>
              <a:t>Anonymous Web Surfing: Hiding from Prying Eyes</a:t>
            </a:r>
            <a:endParaRPr lang="en-GB" dirty="0"/>
          </a:p>
        </p:txBody>
      </p:sp>
      <p:pic>
        <p:nvPicPr>
          <p:cNvPr id="5" name="Content Placeholder 4">
            <a:extLst>
              <a:ext uri="{FF2B5EF4-FFF2-40B4-BE49-F238E27FC236}">
                <a16:creationId xmlns="" xmlns:a16="http://schemas.microsoft.com/office/drawing/2014/main" id="{BDF9B42C-D163-4273-B510-022C06D3E5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8555" y="1825625"/>
            <a:ext cx="7294890" cy="435133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104</a:t>
            </a:fld>
            <a:endParaRPr lang="en-US" dirty="0"/>
          </a:p>
        </p:txBody>
      </p:sp>
    </p:spTree>
    <p:extLst>
      <p:ext uri="{BB962C8B-B14F-4D97-AF65-F5344CB8AC3E}">
        <p14:creationId xmlns:p14="http://schemas.microsoft.com/office/powerpoint/2010/main" val="51846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44552C-3C57-4004-9AF6-1AC9F2B0B99C}"/>
              </a:ext>
            </a:extLst>
          </p:cNvPr>
          <p:cNvSpPr>
            <a:spLocks noGrp="1"/>
          </p:cNvSpPr>
          <p:nvPr>
            <p:ph type="title"/>
          </p:nvPr>
        </p:nvSpPr>
        <p:spPr/>
        <p:txBody>
          <a:bodyPr>
            <a:normAutofit/>
          </a:bodyPr>
          <a:lstStyle/>
          <a:p>
            <a:r>
              <a:rPr lang="en-US" dirty="0"/>
              <a:t>Anonymous Web Surfing: Hiding from Prying Eyes</a:t>
            </a:r>
            <a:endParaRPr lang="en-GB" dirty="0"/>
          </a:p>
        </p:txBody>
      </p:sp>
      <p:sp>
        <p:nvSpPr>
          <p:cNvPr id="3" name="Content Placeholder 2">
            <a:extLst>
              <a:ext uri="{FF2B5EF4-FFF2-40B4-BE49-F238E27FC236}">
                <a16:creationId xmlns="" xmlns:a16="http://schemas.microsoft.com/office/drawing/2014/main" id="{2A1D1DB0-59AE-4A69-8004-99CB08E954C1}"/>
              </a:ext>
            </a:extLst>
          </p:cNvPr>
          <p:cNvSpPr>
            <a:spLocks noGrp="1"/>
          </p:cNvSpPr>
          <p:nvPr>
            <p:ph idx="1"/>
          </p:nvPr>
        </p:nvSpPr>
        <p:spPr/>
        <p:txBody>
          <a:bodyPr>
            <a:normAutofit/>
          </a:bodyPr>
          <a:lstStyle/>
          <a:p>
            <a:pPr marL="0" indent="0" algn="l" rtl="0">
              <a:buNone/>
            </a:pPr>
            <a:r>
              <a:rPr lang="en-US" b="1" dirty="0"/>
              <a:t>Are there any other tools I could use to protect my privacy? </a:t>
            </a:r>
          </a:p>
          <a:p>
            <a:r>
              <a:rPr lang="en-GB" dirty="0"/>
              <a:t>Portable privacy devices such as </a:t>
            </a:r>
            <a:r>
              <a:rPr lang="en-GB" dirty="0" err="1"/>
              <a:t>Ironkey</a:t>
            </a:r>
            <a:r>
              <a:rPr lang="en-GB" dirty="0"/>
              <a:t> Personal Flash Drives (ironkey.com)</a:t>
            </a:r>
          </a:p>
          <a:p>
            <a:r>
              <a:rPr lang="en-GB" dirty="0"/>
              <a:t>All sensitive Internet files, such as cookies, passwords, Internet history, and browser caches will be stored on the privacy device, not on the computer you’re using.</a:t>
            </a:r>
          </a:p>
          <a:p>
            <a:r>
              <a:rPr lang="en-GB" dirty="0"/>
              <a:t>Shield your IP address from prying eyes.</a:t>
            </a:r>
          </a:p>
          <a:p>
            <a:r>
              <a:rPr lang="en-GB" dirty="0"/>
              <a:t>Have password management tools that store all your login information and encrypt it.</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105</a:t>
            </a:fld>
            <a:endParaRPr lang="en-US" dirty="0"/>
          </a:p>
        </p:txBody>
      </p:sp>
    </p:spTree>
    <p:extLst>
      <p:ext uri="{BB962C8B-B14F-4D97-AF65-F5344CB8AC3E}">
        <p14:creationId xmlns:p14="http://schemas.microsoft.com/office/powerpoint/2010/main" val="301043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2F6880-713E-488E-9E85-0315F4EF24B4}"/>
              </a:ext>
            </a:extLst>
          </p:cNvPr>
          <p:cNvSpPr>
            <a:spLocks noGrp="1"/>
          </p:cNvSpPr>
          <p:nvPr>
            <p:ph type="title"/>
          </p:nvPr>
        </p:nvSpPr>
        <p:spPr/>
        <p:txBody>
          <a:bodyPr>
            <a:normAutofit/>
          </a:bodyPr>
          <a:lstStyle/>
          <a:p>
            <a:r>
              <a:rPr lang="en-US" dirty="0"/>
              <a:t>Anonymous Web Surfing: Hiding from Prying Eyes</a:t>
            </a:r>
          </a:p>
        </p:txBody>
      </p:sp>
      <p:sp>
        <p:nvSpPr>
          <p:cNvPr id="3" name="Content Placeholder 2">
            <a:extLst>
              <a:ext uri="{FF2B5EF4-FFF2-40B4-BE49-F238E27FC236}">
                <a16:creationId xmlns="" xmlns:a16="http://schemas.microsoft.com/office/drawing/2014/main" id="{C6524AB0-3DBE-4359-8CA6-41B3280952EA}"/>
              </a:ext>
            </a:extLst>
          </p:cNvPr>
          <p:cNvSpPr>
            <a:spLocks noGrp="1"/>
          </p:cNvSpPr>
          <p:nvPr>
            <p:ph idx="1"/>
          </p:nvPr>
        </p:nvSpPr>
        <p:spPr/>
        <p:txBody>
          <a:bodyPr>
            <a:normAutofit fontScale="85000" lnSpcReduction="20000"/>
          </a:bodyPr>
          <a:lstStyle/>
          <a:p>
            <a:pPr marL="0" indent="0" algn="l" rtl="0">
              <a:buNone/>
            </a:pPr>
            <a:r>
              <a:rPr lang="en-US" sz="3000" b="1" dirty="0"/>
              <a:t>Is there anything else I can do to keep my data safe on shared computer?</a:t>
            </a:r>
          </a:p>
          <a:p>
            <a:r>
              <a:rPr lang="en-US" sz="3300" dirty="0">
                <a:solidFill>
                  <a:schemeClr val="tx1"/>
                </a:solidFill>
              </a:rPr>
              <a:t>Take the Linux OS with you on a flash drive and avoid using the public or work computer ‘s OS.</a:t>
            </a:r>
          </a:p>
          <a:p>
            <a:pPr lvl="1" algn="l" rtl="0"/>
            <a:r>
              <a:rPr lang="en-US" sz="2800" b="1" dirty="0"/>
              <a:t>Advantages of using a Linux OS:</a:t>
            </a:r>
          </a:p>
          <a:p>
            <a:pPr lvl="2" algn="l" rtl="0"/>
            <a:r>
              <a:rPr lang="en-US" sz="2800" dirty="0">
                <a:solidFill>
                  <a:schemeClr val="tx1"/>
                </a:solidFill>
                <a:latin typeface="Times New Roman" charset="0"/>
                <a:ea typeface="Times New Roman" charset="0"/>
                <a:cs typeface="Times New Roman" charset="0"/>
              </a:rPr>
              <a:t>Significantly reducing of pick up viruses and other malicious program. Because booting a computer from a flash drive completely eliminates any interaction with the computer’s OS.</a:t>
            </a:r>
          </a:p>
          <a:p>
            <a:pPr lvl="2" algn="l" rtl="0"/>
            <a:r>
              <a:rPr lang="en-US" sz="2800" dirty="0">
                <a:solidFill>
                  <a:schemeClr val="tx1"/>
                </a:solidFill>
                <a:latin typeface="Times New Roman" charset="0"/>
                <a:ea typeface="Times New Roman" charset="0"/>
                <a:cs typeface="Times New Roman" charset="0"/>
              </a:rPr>
              <a:t>Virus and hacking against Linux ar</a:t>
            </a:r>
            <a:r>
              <a:rPr lang="en-US" sz="2800" dirty="0">
                <a:latin typeface="Times New Roman" charset="0"/>
                <a:ea typeface="Times New Roman" charset="0"/>
                <a:cs typeface="Times New Roman" charset="0"/>
              </a:rPr>
              <a:t>e far less likely than attacks against Windows.</a:t>
            </a:r>
          </a:p>
          <a:p>
            <a:pPr lvl="2" algn="l" rtl="0"/>
            <a:r>
              <a:rPr lang="en-US" sz="2800" dirty="0">
                <a:solidFill>
                  <a:schemeClr val="tx1"/>
                </a:solidFill>
                <a:latin typeface="Times New Roman" charset="0"/>
                <a:ea typeface="Times New Roman" charset="0"/>
                <a:cs typeface="Times New Roman" charset="0"/>
              </a:rPr>
              <a:t>You don’t leave </a:t>
            </a:r>
            <a:r>
              <a:rPr lang="en-US" sz="2800" dirty="0">
                <a:latin typeface="Times New Roman" charset="0"/>
                <a:ea typeface="Times New Roman" charset="0"/>
                <a:cs typeface="Times New Roman" charset="0"/>
              </a:rPr>
              <a:t>traces of your activity behind because you avoid reading and writing to the hard disk of the computer.</a:t>
            </a:r>
          </a:p>
          <a:p>
            <a:pPr lvl="1" algn="l" rtl="0"/>
            <a:r>
              <a:rPr lang="en-US" sz="2800" dirty="0">
                <a:solidFill>
                  <a:schemeClr val="tx1"/>
                </a:solidFill>
              </a:rPr>
              <a:t>Pendrivelinux.com excellent resource that offer different versions of Linux.</a:t>
            </a:r>
          </a:p>
          <a:p>
            <a:pPr lvl="1" algn="l" rtl="0"/>
            <a:r>
              <a:rPr lang="en-US" sz="2800" dirty="0"/>
              <a:t>For Mac, the Elementary OS Luna distro of Linux provides a close approximation of OS X.</a:t>
            </a:r>
            <a:endParaRPr lang="en-US" sz="2800" dirty="0">
              <a:solidFill>
                <a:schemeClr val="tx1"/>
              </a:solidFill>
            </a:endParaRP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106</a:t>
            </a:fld>
            <a:endParaRPr lang="en-US" dirty="0"/>
          </a:p>
        </p:txBody>
      </p:sp>
    </p:spTree>
    <p:extLst>
      <p:ext uri="{BB962C8B-B14F-4D97-AF65-F5344CB8AC3E}">
        <p14:creationId xmlns:p14="http://schemas.microsoft.com/office/powerpoint/2010/main" val="4260889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2AD09F-3B10-4BBA-A4C0-FA33CD272121}"/>
              </a:ext>
            </a:extLst>
          </p:cNvPr>
          <p:cNvSpPr>
            <a:spLocks noGrp="1"/>
          </p:cNvSpPr>
          <p:nvPr>
            <p:ph type="title"/>
          </p:nvPr>
        </p:nvSpPr>
        <p:spPr/>
        <p:txBody>
          <a:bodyPr>
            <a:normAutofit/>
          </a:bodyPr>
          <a:lstStyle/>
          <a:p>
            <a:r>
              <a:rPr lang="en-US" dirty="0"/>
              <a:t>Anonymous Web Surfing: Hiding from Prying Eyes</a:t>
            </a:r>
            <a:endParaRPr lang="en-GB" dirty="0"/>
          </a:p>
        </p:txBody>
      </p:sp>
      <p:sp>
        <p:nvSpPr>
          <p:cNvPr id="3" name="Content Placeholder 2">
            <a:extLst>
              <a:ext uri="{FF2B5EF4-FFF2-40B4-BE49-F238E27FC236}">
                <a16:creationId xmlns="" xmlns:a16="http://schemas.microsoft.com/office/drawing/2014/main" id="{2C0FE0BD-C5E9-4587-B14A-03DBBB45613C}"/>
              </a:ext>
            </a:extLst>
          </p:cNvPr>
          <p:cNvSpPr>
            <a:spLocks noGrp="1"/>
          </p:cNvSpPr>
          <p:nvPr>
            <p:ph idx="1"/>
          </p:nvPr>
        </p:nvSpPr>
        <p:spPr/>
        <p:txBody>
          <a:bodyPr/>
          <a:lstStyle/>
          <a:p>
            <a:pPr marL="0" indent="0" algn="l" rtl="0">
              <a:buNone/>
            </a:pPr>
            <a:r>
              <a:rPr lang="en-US" b="1" dirty="0"/>
              <a:t>How can I protect sensitive data transmission if I have to use a public wireless network? </a:t>
            </a:r>
          </a:p>
          <a:p>
            <a:pPr algn="l" rtl="0"/>
            <a:r>
              <a:rPr lang="en-US" b="1" dirty="0"/>
              <a:t>Virtual private network </a:t>
            </a:r>
            <a:r>
              <a:rPr lang="en-US" dirty="0">
                <a:solidFill>
                  <a:schemeClr val="tx1"/>
                </a:solidFill>
              </a:rPr>
              <a:t>are secure networks that are established using the public Internet infrastructure. </a:t>
            </a:r>
          </a:p>
          <a:p>
            <a:pPr lvl="1" algn="l" rtl="0"/>
            <a:r>
              <a:rPr lang="en-US" dirty="0"/>
              <a:t>Using specialized software, servers and data transmission protocols. (data sent is as secure as sending it on a private network)</a:t>
            </a:r>
          </a:p>
          <a:p>
            <a:pPr lvl="1" algn="l" rtl="0"/>
            <a:endParaRPr lang="en-US" dirty="0"/>
          </a:p>
          <a:p>
            <a:pPr lvl="1" algn="l" rtl="0"/>
            <a:endParaRPr lang="en-US" dirty="0">
              <a:solidFill>
                <a:schemeClr val="tx1"/>
              </a:solidFill>
            </a:endParaRPr>
          </a:p>
          <a:p>
            <a:pPr algn="l" rtl="0"/>
            <a:endParaRPr lang="en-GB"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107</a:t>
            </a:fld>
            <a:endParaRPr lang="en-US" dirty="0"/>
          </a:p>
        </p:txBody>
      </p:sp>
    </p:spTree>
    <p:extLst>
      <p:ext uri="{BB962C8B-B14F-4D97-AF65-F5344CB8AC3E}">
        <p14:creationId xmlns:p14="http://schemas.microsoft.com/office/powerpoint/2010/main" val="4215354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93616" y="121920"/>
            <a:ext cx="9144000" cy="1744101"/>
          </a:xfrm>
        </p:spPr>
        <p:txBody>
          <a:bodyPr>
            <a:normAutofit/>
          </a:bodyPr>
          <a:lstStyle/>
          <a:p>
            <a:r>
              <a:rPr lang="en-US" sz="4800" dirty="0"/>
              <a:t>Protecting Your Digital Property</a:t>
            </a:r>
          </a:p>
        </p:txBody>
      </p:sp>
      <p:sp>
        <p:nvSpPr>
          <p:cNvPr id="7" name="Subtitle 6"/>
          <p:cNvSpPr>
            <a:spLocks noGrp="1"/>
          </p:cNvSpPr>
          <p:nvPr>
            <p:ph type="subTitle" idx="1"/>
          </p:nvPr>
        </p:nvSpPr>
        <p:spPr>
          <a:xfrm>
            <a:off x="1793616" y="2546175"/>
            <a:ext cx="9404593" cy="2849880"/>
          </a:xfrm>
        </p:spPr>
        <p:txBody>
          <a:bodyPr>
            <a:normAutofit/>
          </a:bodyPr>
          <a:lstStyle/>
          <a:p>
            <a:pPr marL="514350" indent="-514350" algn="l">
              <a:buFont typeface="+mj-lt"/>
              <a:buAutoNum type="arabicPeriod"/>
            </a:pPr>
            <a:r>
              <a:rPr lang="en-US" sz="3500" dirty="0"/>
              <a:t>Restricting Access to Your Digital Assets</a:t>
            </a:r>
          </a:p>
          <a:p>
            <a:pPr marL="514350" indent="-514350" algn="l">
              <a:buFont typeface="+mj-lt"/>
              <a:buAutoNum type="arabicPeriod"/>
            </a:pPr>
            <a:r>
              <a:rPr lang="en-US" sz="3500" dirty="0"/>
              <a:t>Keeping Your Data Safe</a:t>
            </a:r>
          </a:p>
          <a:p>
            <a:pPr marL="514350" indent="-514350" algn="l">
              <a:buFont typeface="+mj-lt"/>
              <a:buAutoNum type="arabicPeriod"/>
            </a:pPr>
            <a:r>
              <a:rPr lang="en-US" sz="3500" dirty="0"/>
              <a:t>Protecting Your Physical Computing Assets</a:t>
            </a:r>
          </a:p>
        </p:txBody>
      </p:sp>
      <p:sp>
        <p:nvSpPr>
          <p:cNvPr id="4" name="عنصر نائب للتذييل 3"/>
          <p:cNvSpPr>
            <a:spLocks noGrp="1"/>
          </p:cNvSpPr>
          <p:nvPr>
            <p:ph type="ftr" sz="quarter" idx="11"/>
          </p:nvPr>
        </p:nvSpPr>
        <p:spPr>
          <a:xfrm>
            <a:off x="7232379" y="6356350"/>
            <a:ext cx="4114800" cy="365125"/>
          </a:xfrm>
        </p:spPr>
        <p:txBody>
          <a:bodyPr/>
          <a:lstStyle/>
          <a:p>
            <a:r>
              <a:rPr lang="ar-SA" smtClean="0"/>
              <a:t>إعداد شطر الطالبات فرع (الشرفية والسلامة)</a:t>
            </a:r>
            <a:endParaRPr lang="en-US"/>
          </a:p>
        </p:txBody>
      </p:sp>
      <p:sp>
        <p:nvSpPr>
          <p:cNvPr id="5" name="عنصر نائب لرقم الشريحة 4"/>
          <p:cNvSpPr>
            <a:spLocks noGrp="1"/>
          </p:cNvSpPr>
          <p:nvPr>
            <p:ph type="sldNum" sz="quarter" idx="4294967295"/>
          </p:nvPr>
        </p:nvSpPr>
        <p:spPr>
          <a:xfrm>
            <a:off x="248493" y="6356349"/>
            <a:ext cx="2743200" cy="365125"/>
          </a:xfrm>
        </p:spPr>
        <p:txBody>
          <a:bodyPr/>
          <a:lstStyle/>
          <a:p>
            <a:fld id="{71C56BB4-51E4-4C61-98FC-972CACCF2C5A}" type="slidenum">
              <a:rPr lang="en-US" smtClean="0"/>
              <a:t>108</a:t>
            </a:fld>
            <a:endParaRPr lang="en-US"/>
          </a:p>
        </p:txBody>
      </p:sp>
    </p:spTree>
    <p:extLst>
      <p:ext uri="{BB962C8B-B14F-4D97-AF65-F5344CB8AC3E}">
        <p14:creationId xmlns:p14="http://schemas.microsoft.com/office/powerpoint/2010/main" val="378429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dirty="0"/>
              <a:t>Protect your personal Information</a:t>
            </a:r>
          </a:p>
        </p:txBody>
      </p:sp>
      <p:sp>
        <p:nvSpPr>
          <p:cNvPr id="3" name="Content Placeholder 2"/>
          <p:cNvSpPr>
            <a:spLocks noGrp="1"/>
          </p:cNvSpPr>
          <p:nvPr>
            <p:ph idx="1"/>
          </p:nvPr>
        </p:nvSpPr>
        <p:spPr>
          <a:xfrm>
            <a:off x="1241947" y="1642053"/>
            <a:ext cx="9867331" cy="4867929"/>
          </a:xfrm>
        </p:spPr>
        <p:txBody>
          <a:bodyPr>
            <a:normAutofit/>
          </a:bodyPr>
          <a:lstStyle/>
          <a:p>
            <a:pPr>
              <a:spcAft>
                <a:spcPts val="600"/>
              </a:spcAft>
            </a:pPr>
            <a:r>
              <a:rPr lang="en-US" dirty="0"/>
              <a:t>With cybercrimes like identify theft rampant, you need to take steps to protect your personal information.</a:t>
            </a:r>
          </a:p>
          <a:p>
            <a:pPr>
              <a:spcAft>
                <a:spcPts val="600"/>
              </a:spcAft>
            </a:pPr>
            <a:r>
              <a:rPr lang="en-US" b="1" dirty="0"/>
              <a:t>What information should I never share on websites?</a:t>
            </a:r>
          </a:p>
          <a:p>
            <a:pPr lvl="1">
              <a:spcAft>
                <a:spcPts val="600"/>
              </a:spcAft>
            </a:pPr>
            <a:r>
              <a:rPr lang="en-US" sz="2800" dirty="0"/>
              <a:t>Reveal as little information as possible, especially if the information would be available to everyone.</a:t>
            </a:r>
          </a:p>
          <a:p>
            <a:pPr lvl="1">
              <a:spcAft>
                <a:spcPts val="600"/>
              </a:spcAft>
            </a:pPr>
            <a:r>
              <a:rPr lang="en-US" sz="2800" b="1" dirty="0"/>
              <a:t>Four keys of information </a:t>
            </a:r>
            <a:r>
              <a:rPr lang="en-US" sz="2800" dirty="0"/>
              <a:t>needed to steel an identity:</a:t>
            </a:r>
          </a:p>
          <a:p>
            <a:pPr lvl="2">
              <a:spcAft>
                <a:spcPts val="600"/>
              </a:spcAft>
            </a:pPr>
            <a:r>
              <a:rPr lang="en-US" sz="2400" dirty="0"/>
              <a:t>Social security number</a:t>
            </a:r>
          </a:p>
          <a:p>
            <a:pPr lvl="2">
              <a:spcAft>
                <a:spcPts val="600"/>
              </a:spcAft>
            </a:pPr>
            <a:r>
              <a:rPr lang="en-US" sz="2400" dirty="0"/>
              <a:t>Phone number</a:t>
            </a:r>
          </a:p>
          <a:p>
            <a:pPr lvl="2">
              <a:spcAft>
                <a:spcPts val="600"/>
              </a:spcAft>
            </a:pPr>
            <a:r>
              <a:rPr lang="en-US" sz="2400" dirty="0"/>
              <a:t>Date of birth</a:t>
            </a:r>
          </a:p>
          <a:p>
            <a:pPr lvl="2">
              <a:spcAft>
                <a:spcPts val="600"/>
              </a:spcAft>
            </a:pPr>
            <a:r>
              <a:rPr lang="en-US" sz="2400" dirty="0"/>
              <a:t>Street address</a:t>
            </a:r>
            <a:endParaRPr lang="en-US" dirty="0"/>
          </a:p>
          <a:p>
            <a:pPr lvl="1">
              <a:spcAft>
                <a:spcPts val="600"/>
              </a:spcAft>
            </a:pPr>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109</a:t>
            </a:fld>
            <a:endParaRPr lang="en-US" dirty="0"/>
          </a:p>
        </p:txBody>
      </p:sp>
    </p:spTree>
    <p:extLst>
      <p:ext uri="{BB962C8B-B14F-4D97-AF65-F5344CB8AC3E}">
        <p14:creationId xmlns:p14="http://schemas.microsoft.com/office/powerpoint/2010/main" val="100861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646A2A-9538-4D64-A32A-44AE669AEE48}"/>
              </a:ext>
            </a:extLst>
          </p:cNvPr>
          <p:cNvSpPr>
            <a:spLocks noGrp="1"/>
          </p:cNvSpPr>
          <p:nvPr>
            <p:ph type="title"/>
          </p:nvPr>
        </p:nvSpPr>
        <p:spPr/>
        <p:txBody>
          <a:bodyPr/>
          <a:lstStyle/>
          <a:p>
            <a:pPr algn="ctr"/>
            <a:r>
              <a:rPr lang="en-US" b="1" dirty="0" smtClean="0"/>
              <a:t>Hacking</a:t>
            </a:r>
            <a:endParaRPr lang="en-US" b="1" dirty="0"/>
          </a:p>
        </p:txBody>
      </p:sp>
      <p:sp>
        <p:nvSpPr>
          <p:cNvPr id="3" name="Content Placeholder 2">
            <a:extLst>
              <a:ext uri="{FF2B5EF4-FFF2-40B4-BE49-F238E27FC236}">
                <a16:creationId xmlns="" xmlns:a16="http://schemas.microsoft.com/office/drawing/2014/main" id="{7EB71705-0B7B-4EE8-A195-0200DA221586}"/>
              </a:ext>
            </a:extLst>
          </p:cNvPr>
          <p:cNvSpPr>
            <a:spLocks noGrp="1"/>
          </p:cNvSpPr>
          <p:nvPr>
            <p:ph idx="1"/>
          </p:nvPr>
        </p:nvSpPr>
        <p:spPr/>
        <p:txBody>
          <a:bodyPr>
            <a:normAutofit/>
          </a:bodyPr>
          <a:lstStyle/>
          <a:p>
            <a:pPr marL="0" indent="0">
              <a:buNone/>
            </a:pPr>
            <a:r>
              <a:rPr lang="en-US" sz="3600" b="1" dirty="0" smtClean="0"/>
              <a:t>What exactly defines a hacker?</a:t>
            </a:r>
          </a:p>
          <a:p>
            <a:r>
              <a:rPr lang="en-US" sz="3600" b="1" dirty="0" smtClean="0"/>
              <a:t>Hacker</a:t>
            </a:r>
            <a:r>
              <a:rPr lang="en-US" sz="3600" dirty="0" smtClean="0"/>
              <a:t> </a:t>
            </a:r>
            <a:r>
              <a:rPr lang="en-US" dirty="0" smtClean="0"/>
              <a:t>is </a:t>
            </a:r>
            <a:r>
              <a:rPr lang="en-US" dirty="0"/>
              <a:t>most commonly defined as anyone who unlawfully breaks into a computer system either an individual computer or a network</a:t>
            </a:r>
          </a:p>
          <a:p>
            <a:pPr>
              <a:spcAft>
                <a:spcPts val="1200"/>
              </a:spcAft>
            </a:pPr>
            <a:r>
              <a:rPr lang="en-US" dirty="0"/>
              <a:t>Types of hackers</a:t>
            </a:r>
          </a:p>
          <a:p>
            <a:pPr lvl="1">
              <a:spcAft>
                <a:spcPts val="1200"/>
              </a:spcAft>
            </a:pPr>
            <a:r>
              <a:rPr lang="en-US" dirty="0"/>
              <a:t>White-hat (ethical hackers)</a:t>
            </a:r>
          </a:p>
          <a:p>
            <a:pPr lvl="1">
              <a:spcAft>
                <a:spcPts val="1200"/>
              </a:spcAft>
            </a:pPr>
            <a:r>
              <a:rPr lang="en-US" dirty="0"/>
              <a:t>Black-hat hackers</a:t>
            </a:r>
          </a:p>
          <a:p>
            <a:pPr lvl="1">
              <a:spcAft>
                <a:spcPts val="1200"/>
              </a:spcAft>
            </a:pPr>
            <a:r>
              <a:rPr lang="en-US" dirty="0"/>
              <a:t>Grey-hat hackers</a:t>
            </a:r>
          </a:p>
          <a:p>
            <a:endParaRPr lang="en-US" dirty="0">
              <a:solidFill>
                <a:schemeClr val="tx1"/>
              </a:solidFill>
            </a:endParaRPr>
          </a:p>
          <a:p>
            <a:endParaRPr lang="en-US" dirty="0">
              <a:solidFill>
                <a:schemeClr val="tx1"/>
              </a:solidFill>
            </a:endParaRP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11</a:t>
            </a:fld>
            <a:endParaRPr lang="en-US" dirty="0"/>
          </a:p>
        </p:txBody>
      </p:sp>
    </p:spTree>
    <p:extLst>
      <p:ext uri="{BB962C8B-B14F-4D97-AF65-F5344CB8AC3E}">
        <p14:creationId xmlns:p14="http://schemas.microsoft.com/office/powerpoint/2010/main" val="670181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your personal Information</a:t>
            </a:r>
            <a:endParaRPr lang="ar-SA" dirty="0"/>
          </a:p>
        </p:txBody>
      </p:sp>
      <p:sp>
        <p:nvSpPr>
          <p:cNvPr id="3" name="Content Placeholder 2"/>
          <p:cNvSpPr>
            <a:spLocks noGrp="1"/>
          </p:cNvSpPr>
          <p:nvPr>
            <p:ph idx="1"/>
          </p:nvPr>
        </p:nvSpPr>
        <p:spPr/>
        <p:txBody>
          <a:bodyPr/>
          <a:lstStyle/>
          <a:p>
            <a:r>
              <a:rPr lang="en-US" dirty="0"/>
              <a:t>Good guidelines:</a:t>
            </a:r>
            <a:endParaRPr lang="ar-SA" dirty="0"/>
          </a:p>
        </p:txBody>
      </p:sp>
      <p:pic>
        <p:nvPicPr>
          <p:cNvPr id="4" name="Picture 3" descr="new doc 2018-10-21 10.25.05_1.jpg"/>
          <p:cNvPicPr>
            <a:picLocks noChangeAspect="1"/>
          </p:cNvPicPr>
          <p:nvPr/>
        </p:nvPicPr>
        <p:blipFill>
          <a:blip r:embed="rId2" cstate="print"/>
          <a:stretch>
            <a:fillRect/>
          </a:stretch>
        </p:blipFill>
        <p:spPr>
          <a:xfrm>
            <a:off x="3799490" y="1592201"/>
            <a:ext cx="6569165" cy="4818185"/>
          </a:xfrm>
          <a:prstGeom prst="rect">
            <a:avLst/>
          </a:prstGeom>
          <a:ln>
            <a:noFill/>
          </a:ln>
          <a:effectLst>
            <a:outerShdw blurRad="292100" dist="139700" dir="2700000" algn="tl" rotWithShape="0">
              <a:srgbClr val="333333">
                <a:alpha val="65000"/>
              </a:srgbClr>
            </a:outerShdw>
          </a:effectLst>
        </p:spPr>
      </p:pic>
      <p:sp>
        <p:nvSpPr>
          <p:cNvPr id="7" name="عنصر نائب للتذييل 6"/>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8" name="عنصر نائب لرقم الشريحة 7"/>
          <p:cNvSpPr>
            <a:spLocks noGrp="1"/>
          </p:cNvSpPr>
          <p:nvPr>
            <p:ph type="sldNum" sz="quarter" idx="12"/>
          </p:nvPr>
        </p:nvSpPr>
        <p:spPr/>
        <p:txBody>
          <a:bodyPr/>
          <a:lstStyle/>
          <a:p>
            <a:fld id="{71C56BB4-51E4-4C61-98FC-972CACCF2C5A}" type="slidenum">
              <a:rPr lang="en-US" smtClean="0"/>
              <a:pPr/>
              <a:t>110</a:t>
            </a:fld>
            <a:endParaRPr lang="en-US" dirty="0"/>
          </a:p>
        </p:txBody>
      </p:sp>
    </p:spTree>
    <p:extLst>
      <p:ext uri="{BB962C8B-B14F-4D97-AF65-F5344CB8AC3E}">
        <p14:creationId xmlns:p14="http://schemas.microsoft.com/office/powerpoint/2010/main" val="255163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your personal Information</a:t>
            </a:r>
            <a:endParaRPr lang="ar-SA" dirty="0"/>
          </a:p>
        </p:txBody>
      </p:sp>
      <p:sp>
        <p:nvSpPr>
          <p:cNvPr id="3" name="Content Placeholder 2"/>
          <p:cNvSpPr>
            <a:spLocks noGrp="1"/>
          </p:cNvSpPr>
          <p:nvPr>
            <p:ph idx="1"/>
          </p:nvPr>
        </p:nvSpPr>
        <p:spPr/>
        <p:txBody>
          <a:bodyPr/>
          <a:lstStyle/>
          <a:p>
            <a:r>
              <a:rPr lang="en-US" b="1" dirty="0"/>
              <a:t>How can I tell who can see my information on a social network?</a:t>
            </a:r>
          </a:p>
          <a:p>
            <a:pPr>
              <a:buNone/>
            </a:pPr>
            <a:r>
              <a:rPr lang="en-US" dirty="0"/>
              <a:t>Change the default privacy settings in your profile on Facebook for example, to ensure that you aren’t sharing information more widely than you should.</a:t>
            </a:r>
          </a:p>
          <a:p>
            <a:r>
              <a:rPr lang="en-US" b="1" dirty="0"/>
              <a:t>How I can protect my information on Facebook?</a:t>
            </a:r>
          </a:p>
          <a:p>
            <a:pPr lvl="1"/>
            <a:r>
              <a:rPr lang="en-US" sz="2800" dirty="0"/>
              <a:t>Change your privacy settings in your profile</a:t>
            </a:r>
          </a:p>
          <a:p>
            <a:pPr lvl="2"/>
            <a:r>
              <a:rPr lang="en-US" sz="2400" dirty="0"/>
              <a:t>Set most of the options in your profile’s Basic information section to Friends or to Only Me.</a:t>
            </a:r>
          </a:p>
          <a:p>
            <a:pPr lvl="2"/>
            <a:r>
              <a:rPr lang="en-US" sz="2400" dirty="0"/>
              <a:t>In the Contact Information section, restricting this information only to friends or to yourself is imperative.</a:t>
            </a:r>
            <a:endParaRPr lang="ar-SA" sz="24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111</a:t>
            </a:fld>
            <a:endParaRPr lang="en-US" dirty="0"/>
          </a:p>
        </p:txBody>
      </p:sp>
    </p:spTree>
    <p:extLst>
      <p:ext uri="{BB962C8B-B14F-4D97-AF65-F5344CB8AC3E}">
        <p14:creationId xmlns:p14="http://schemas.microsoft.com/office/powerpoint/2010/main" val="110658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Backing up your Data</a:t>
            </a:r>
            <a:endParaRPr lang="en-US" sz="3600" dirty="0"/>
          </a:p>
        </p:txBody>
      </p:sp>
      <p:sp>
        <p:nvSpPr>
          <p:cNvPr id="8" name="Content Placeholder 7"/>
          <p:cNvSpPr>
            <a:spLocks noGrp="1"/>
          </p:cNvSpPr>
          <p:nvPr>
            <p:ph idx="1"/>
          </p:nvPr>
        </p:nvSpPr>
        <p:spPr>
          <a:xfrm>
            <a:off x="838200" y="1825624"/>
            <a:ext cx="10515600" cy="4820835"/>
          </a:xfrm>
        </p:spPr>
        <p:txBody>
          <a:bodyPr/>
          <a:lstStyle/>
          <a:p>
            <a:r>
              <a:rPr lang="en-US" b="1" dirty="0"/>
              <a:t>How might I damage the data on my computer?</a:t>
            </a:r>
            <a:endParaRPr lang="ar-SA" sz="2400" b="1" dirty="0"/>
          </a:p>
          <a:p>
            <a:r>
              <a:rPr lang="en-US" dirty="0"/>
              <a:t>Three major threats that the data faces on your computer:</a:t>
            </a:r>
          </a:p>
          <a:p>
            <a:pPr lvl="1"/>
            <a:r>
              <a:rPr lang="en-US" dirty="0"/>
              <a:t>Unauthorized access</a:t>
            </a:r>
          </a:p>
          <a:p>
            <a:pPr lvl="1"/>
            <a:r>
              <a:rPr lang="en-US" dirty="0"/>
              <a:t>Tampering</a:t>
            </a:r>
          </a:p>
          <a:p>
            <a:pPr lvl="1"/>
            <a:r>
              <a:rPr lang="en-US" dirty="0"/>
              <a:t>Destruction</a:t>
            </a:r>
          </a:p>
          <a:p>
            <a:pPr>
              <a:buNone/>
            </a:pPr>
            <a:r>
              <a:rPr lang="en-US" dirty="0"/>
              <a:t>You might lose your data unintentionally:</a:t>
            </a:r>
          </a:p>
          <a:p>
            <a:pPr lvl="1"/>
            <a:r>
              <a:rPr lang="en-US" dirty="0"/>
              <a:t>Accidently deleted files</a:t>
            </a:r>
          </a:p>
          <a:p>
            <a:pPr lvl="1"/>
            <a:r>
              <a:rPr lang="en-US" dirty="0"/>
              <a:t>Drop your laptop on the ground.</a:t>
            </a:r>
          </a:p>
          <a:p>
            <a:pPr lvl="1"/>
            <a:r>
              <a:rPr lang="en-US" dirty="0"/>
              <a:t>Virus from an Email attachment.</a:t>
            </a:r>
          </a:p>
          <a:p>
            <a:pPr lvl="1"/>
            <a:r>
              <a:rPr lang="en-US" dirty="0"/>
              <a:t>Your house catch fire</a:t>
            </a:r>
          </a:p>
          <a:p>
            <a:pPr lvl="1"/>
            <a:endParaRPr lang="en-US" dirty="0"/>
          </a:p>
          <a:p>
            <a:pPr lvl="1">
              <a:buNone/>
            </a:pPr>
            <a:endParaRPr lang="en-US" dirty="0"/>
          </a:p>
          <a:p>
            <a:pPr lvl="1"/>
            <a:endParaRPr lang="ar-SA"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fld id="{71C56BB4-51E4-4C61-98FC-972CACCF2C5A}" type="slidenum">
              <a:rPr lang="en-US" smtClean="0"/>
              <a:pPr/>
              <a:t>112</a:t>
            </a:fld>
            <a:endParaRPr lang="en-US" dirty="0"/>
          </a:p>
        </p:txBody>
      </p:sp>
    </p:spTree>
    <p:extLst>
      <p:ext uri="{BB962C8B-B14F-4D97-AF65-F5344CB8AC3E}">
        <p14:creationId xmlns:p14="http://schemas.microsoft.com/office/powerpoint/2010/main" val="320618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Backing up your Data</a:t>
            </a:r>
            <a:endParaRPr lang="en-US" sz="3600" dirty="0"/>
          </a:p>
        </p:txBody>
      </p:sp>
      <p:sp>
        <p:nvSpPr>
          <p:cNvPr id="3" name="Content Placeholder 2"/>
          <p:cNvSpPr>
            <a:spLocks noGrp="1"/>
          </p:cNvSpPr>
          <p:nvPr>
            <p:ph idx="1"/>
          </p:nvPr>
        </p:nvSpPr>
        <p:spPr>
          <a:xfrm>
            <a:off x="928049" y="1396394"/>
            <a:ext cx="6267473" cy="4565887"/>
          </a:xfrm>
        </p:spPr>
        <p:txBody>
          <a:bodyPr>
            <a:normAutofit/>
          </a:bodyPr>
          <a:lstStyle/>
          <a:p>
            <a:pPr>
              <a:spcAft>
                <a:spcPts val="600"/>
              </a:spcAft>
            </a:pPr>
            <a:r>
              <a:rPr lang="en-US" dirty="0"/>
              <a:t>Strategy for Backing up your files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8171" y="1897998"/>
            <a:ext cx="4346275" cy="4809878"/>
          </a:xfrm>
          <a:prstGeom prst="rect">
            <a:avLst/>
          </a:prstGeom>
        </p:spPr>
      </p:pic>
      <p:sp>
        <p:nvSpPr>
          <p:cNvPr id="7" name="عنصر نائب للتذييل 6"/>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8" name="عنصر نائب لرقم الشريحة 7"/>
          <p:cNvSpPr>
            <a:spLocks noGrp="1"/>
          </p:cNvSpPr>
          <p:nvPr>
            <p:ph type="sldNum" sz="quarter" idx="12"/>
          </p:nvPr>
        </p:nvSpPr>
        <p:spPr/>
        <p:txBody>
          <a:bodyPr/>
          <a:lstStyle/>
          <a:p>
            <a:fld id="{71C56BB4-51E4-4C61-98FC-972CACCF2C5A}" type="slidenum">
              <a:rPr lang="en-US" smtClean="0"/>
              <a:pPr/>
              <a:t>113</a:t>
            </a:fld>
            <a:endParaRPr lang="en-US" dirty="0"/>
          </a:p>
        </p:txBody>
      </p:sp>
    </p:spTree>
    <p:extLst>
      <p:ext uri="{BB962C8B-B14F-4D97-AF65-F5344CB8AC3E}">
        <p14:creationId xmlns:p14="http://schemas.microsoft.com/office/powerpoint/2010/main" val="393691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your Data</a:t>
            </a:r>
            <a:endParaRPr lang="ar-SA" dirty="0"/>
          </a:p>
        </p:txBody>
      </p:sp>
      <p:sp>
        <p:nvSpPr>
          <p:cNvPr id="3" name="Content Placeholder 2"/>
          <p:cNvSpPr>
            <a:spLocks noGrp="1"/>
          </p:cNvSpPr>
          <p:nvPr>
            <p:ph idx="1"/>
          </p:nvPr>
        </p:nvSpPr>
        <p:spPr>
          <a:xfrm>
            <a:off x="838200" y="1825625"/>
            <a:ext cx="10515600" cy="4820836"/>
          </a:xfrm>
        </p:spPr>
        <p:txBody>
          <a:bodyPr>
            <a:normAutofit/>
          </a:bodyPr>
          <a:lstStyle/>
          <a:p>
            <a:pPr>
              <a:spcAft>
                <a:spcPts val="600"/>
              </a:spcAft>
            </a:pPr>
            <a:r>
              <a:rPr lang="en-US" b="1" dirty="0"/>
              <a:t>Backups</a:t>
            </a:r>
            <a:r>
              <a:rPr lang="en-US" dirty="0"/>
              <a:t> are copies of files that you can use to replace the originals if they’re lost or damaged.</a:t>
            </a:r>
          </a:p>
          <a:p>
            <a:pPr marL="0" indent="0">
              <a:buNone/>
            </a:pPr>
            <a:r>
              <a:rPr lang="en-US" b="1" dirty="0"/>
              <a:t>What type of files do I need to backup ?</a:t>
            </a:r>
          </a:p>
          <a:p>
            <a:pPr marL="514350" indent="-514350">
              <a:buFont typeface="+mj-lt"/>
              <a:buAutoNum type="arabicPeriod"/>
            </a:pPr>
            <a:r>
              <a:rPr lang="en-US" b="1" dirty="0"/>
              <a:t>Program file: </a:t>
            </a:r>
            <a:r>
              <a:rPr lang="en-US" dirty="0"/>
              <a:t>files used to install software</a:t>
            </a:r>
          </a:p>
          <a:p>
            <a:pPr marL="971550" lvl="1" indent="-514350"/>
            <a:r>
              <a:rPr lang="en-US" dirty="0"/>
              <a:t>DVD</a:t>
            </a:r>
          </a:p>
          <a:p>
            <a:pPr marL="971550" lvl="1" indent="-514350"/>
            <a:r>
              <a:rPr lang="en-US" dirty="0"/>
              <a:t>Downloaded from the Internet.</a:t>
            </a:r>
          </a:p>
          <a:p>
            <a:pPr marL="514350" indent="-514350">
              <a:buFont typeface="+mj-lt"/>
              <a:buAutoNum type="arabicPeriod"/>
            </a:pPr>
            <a:r>
              <a:rPr lang="en-US" b="1" dirty="0"/>
              <a:t> data file: </a:t>
            </a:r>
            <a:r>
              <a:rPr lang="en-US" dirty="0"/>
              <a:t>files you’ve created or purchased (research papers, spreadsheets, music, photo files, contact lists, address books….</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114</a:t>
            </a:fld>
            <a:endParaRPr lang="en-US" dirty="0"/>
          </a:p>
        </p:txBody>
      </p:sp>
    </p:spTree>
    <p:extLst>
      <p:ext uri="{BB962C8B-B14F-4D97-AF65-F5344CB8AC3E}">
        <p14:creationId xmlns:p14="http://schemas.microsoft.com/office/powerpoint/2010/main" val="1547791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your Data</a:t>
            </a:r>
            <a:endParaRPr lang="ar-SA" dirty="0"/>
          </a:p>
        </p:txBody>
      </p:sp>
      <p:sp>
        <p:nvSpPr>
          <p:cNvPr id="3" name="Content Placeholder 2"/>
          <p:cNvSpPr>
            <a:spLocks noGrp="1"/>
          </p:cNvSpPr>
          <p:nvPr>
            <p:ph idx="1"/>
          </p:nvPr>
        </p:nvSpPr>
        <p:spPr>
          <a:xfrm>
            <a:off x="838200" y="1593613"/>
            <a:ext cx="10515600" cy="5264387"/>
          </a:xfrm>
        </p:spPr>
        <p:txBody>
          <a:bodyPr>
            <a:normAutofit fontScale="92500" lnSpcReduction="10000"/>
          </a:bodyPr>
          <a:lstStyle/>
          <a:p>
            <a:pPr marL="0" indent="0">
              <a:buNone/>
            </a:pPr>
            <a:r>
              <a:rPr lang="en-US" b="1" dirty="0"/>
              <a:t>What type of backup can I perform?</a:t>
            </a:r>
          </a:p>
          <a:p>
            <a:pPr marL="0" indent="0">
              <a:buNone/>
            </a:pPr>
            <a:r>
              <a:rPr lang="en-US" dirty="0"/>
              <a:t>There are two main options for backing up your files:</a:t>
            </a:r>
          </a:p>
          <a:p>
            <a:pPr marL="514350" indent="-514350">
              <a:buFont typeface="+mj-lt"/>
              <a:buAutoNum type="arabicPeriod"/>
            </a:pPr>
            <a:r>
              <a:rPr lang="en-US" sz="3000" b="1" dirty="0"/>
              <a:t>An incremental backup (partial backup):</a:t>
            </a:r>
          </a:p>
          <a:p>
            <a:pPr marL="971550" lvl="1" indent="-514350"/>
            <a:r>
              <a:rPr lang="en-US" sz="2600" dirty="0"/>
              <a:t>Backing up only files that have changed or have been created since the last backup was performed</a:t>
            </a:r>
          </a:p>
          <a:p>
            <a:pPr marL="971550" lvl="1" indent="-514350"/>
            <a:r>
              <a:rPr lang="en-US" sz="2600" dirty="0"/>
              <a:t>Save time.</a:t>
            </a:r>
          </a:p>
          <a:p>
            <a:pPr marL="971550" lvl="1" indent="-514350"/>
            <a:r>
              <a:rPr lang="en-US" sz="2600" dirty="0"/>
              <a:t>More efficient than image backup.</a:t>
            </a:r>
          </a:p>
          <a:p>
            <a:pPr marL="514350" indent="-514350">
              <a:buFont typeface="+mj-lt"/>
              <a:buAutoNum type="arabicPeriod"/>
            </a:pPr>
            <a:r>
              <a:rPr lang="en-US" sz="3000" b="1" dirty="0"/>
              <a:t>An image backup (system backup):</a:t>
            </a:r>
          </a:p>
          <a:p>
            <a:pPr marL="971550" lvl="1" indent="-514350"/>
            <a:r>
              <a:rPr lang="en-US" sz="2600" dirty="0"/>
              <a:t>All system, application, and data files are backed up, not just the files that changed.</a:t>
            </a:r>
          </a:p>
          <a:p>
            <a:pPr marL="971550" lvl="1" indent="-514350"/>
            <a:r>
              <a:rPr lang="en-US" sz="2600" dirty="0"/>
              <a:t>Ensures you capture changes to application files such as automatic software updates which incremental backup might not capture.</a:t>
            </a:r>
          </a:p>
          <a:p>
            <a:pPr marL="971550" lvl="1" indent="-514350"/>
            <a:r>
              <a:rPr lang="en-US" sz="2600" dirty="0"/>
              <a:t>Helpful in a total hard drive failure, your computer configured will be exactly the way it was before.</a:t>
            </a:r>
          </a:p>
          <a:p>
            <a:pPr marL="0" indent="0">
              <a:buNone/>
            </a:pPr>
            <a:endParaRPr lang="en-US" dirty="0"/>
          </a:p>
          <a:p>
            <a:endParaRPr lang="ar-SA" dirty="0"/>
          </a:p>
          <a:p>
            <a:endParaRPr lang="ar-SA"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115</a:t>
            </a:fld>
            <a:endParaRPr lang="en-US" dirty="0"/>
          </a:p>
        </p:txBody>
      </p:sp>
    </p:spTree>
    <p:extLst>
      <p:ext uri="{BB962C8B-B14F-4D97-AF65-F5344CB8AC3E}">
        <p14:creationId xmlns:p14="http://schemas.microsoft.com/office/powerpoint/2010/main" val="219864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your Data</a:t>
            </a:r>
            <a:endParaRPr lang="ar-SA" dirty="0"/>
          </a:p>
        </p:txBody>
      </p:sp>
      <p:sp>
        <p:nvSpPr>
          <p:cNvPr id="3" name="Content Placeholder 2"/>
          <p:cNvSpPr>
            <a:spLocks noGrp="1"/>
          </p:cNvSpPr>
          <p:nvPr>
            <p:ph idx="1"/>
          </p:nvPr>
        </p:nvSpPr>
        <p:spPr/>
        <p:txBody>
          <a:bodyPr>
            <a:normAutofit/>
          </a:bodyPr>
          <a:lstStyle/>
          <a:p>
            <a:r>
              <a:rPr lang="en-US" b="1" dirty="0"/>
              <a:t>Where should I store my backup?</a:t>
            </a:r>
          </a:p>
          <a:p>
            <a:pPr lvl="1"/>
            <a:r>
              <a:rPr lang="en-US" dirty="0"/>
              <a:t>Must be stored away from where your computer is located</a:t>
            </a:r>
          </a:p>
          <a:p>
            <a:pPr lvl="1"/>
            <a:r>
              <a:rPr lang="en-US" dirty="0"/>
              <a:t>Should be stored at least two different places.</a:t>
            </a:r>
          </a:p>
          <a:p>
            <a:pPr lvl="1"/>
            <a:r>
              <a:rPr lang="en-US" dirty="0"/>
              <a:t>Where to back up:</a:t>
            </a:r>
          </a:p>
          <a:p>
            <a:pPr marL="971550" lvl="1" indent="-514350">
              <a:buFont typeface="+mj-lt"/>
              <a:buAutoNum type="arabicPeriod"/>
            </a:pPr>
            <a:r>
              <a:rPr lang="en-US" dirty="0"/>
              <a:t>Online (in the cloud)</a:t>
            </a:r>
          </a:p>
          <a:p>
            <a:pPr marL="971550" lvl="1" indent="-514350">
              <a:buFont typeface="+mj-lt"/>
              <a:buAutoNum type="arabicPeriod"/>
            </a:pPr>
            <a:r>
              <a:rPr lang="en-US" dirty="0"/>
              <a:t>External hard drives </a:t>
            </a:r>
          </a:p>
          <a:p>
            <a:pPr marL="971550" lvl="1" indent="-514350">
              <a:buFont typeface="+mj-lt"/>
              <a:buAutoNum type="arabicPeriod"/>
            </a:pPr>
            <a:r>
              <a:rPr lang="en-US" dirty="0"/>
              <a:t>Network attached storage </a:t>
            </a:r>
            <a:r>
              <a:rPr lang="en-US" b="1" dirty="0"/>
              <a:t>(NAS) </a:t>
            </a:r>
            <a:r>
              <a:rPr lang="en-US" dirty="0"/>
              <a:t>devices and home servers.</a:t>
            </a:r>
          </a:p>
          <a:p>
            <a:pPr marL="0" indent="0"/>
            <a:endParaRPr lang="en-US" dirty="0"/>
          </a:p>
          <a:p>
            <a:pPr marL="0" indent="0">
              <a:buNone/>
            </a:pPr>
            <a:endParaRPr lang="en-US" dirty="0"/>
          </a:p>
          <a:p>
            <a:endParaRPr lang="ar-SA"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116</a:t>
            </a:fld>
            <a:endParaRPr lang="en-US" dirty="0"/>
          </a:p>
        </p:txBody>
      </p:sp>
    </p:spTree>
    <p:extLst>
      <p:ext uri="{BB962C8B-B14F-4D97-AF65-F5344CB8AC3E}">
        <p14:creationId xmlns:p14="http://schemas.microsoft.com/office/powerpoint/2010/main" val="153931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Keeping Your Data Safe</a:t>
            </a:r>
            <a:r>
              <a:rPr lang="en-US" sz="4000" dirty="0"/>
              <a:t/>
            </a:r>
            <a:br>
              <a:rPr lang="en-US" sz="4000" dirty="0"/>
            </a:br>
            <a:r>
              <a:rPr lang="en-US" sz="3600" dirty="0"/>
              <a:t>Backing Up Your Data</a:t>
            </a:r>
          </a:p>
        </p:txBody>
      </p:sp>
      <p:pic>
        <p:nvPicPr>
          <p:cNvPr id="8" name="Picture 7"/>
          <p:cNvPicPr>
            <a:picLocks noChangeAspect="1"/>
          </p:cNvPicPr>
          <p:nvPr/>
        </p:nvPicPr>
        <p:blipFill>
          <a:blip r:embed="rId3" cstate="print"/>
          <a:stretch>
            <a:fillRect/>
          </a:stretch>
        </p:blipFill>
        <p:spPr>
          <a:xfrm>
            <a:off x="3106160" y="1653915"/>
            <a:ext cx="7491389" cy="4838961"/>
          </a:xfrm>
          <a:prstGeom prst="rect">
            <a:avLst/>
          </a:prstGeom>
        </p:spPr>
      </p:pic>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fld id="{71C56BB4-51E4-4C61-98FC-972CACCF2C5A}" type="slidenum">
              <a:rPr lang="en-US" smtClean="0"/>
              <a:pPr/>
              <a:t>117</a:t>
            </a:fld>
            <a:endParaRPr lang="en-US" dirty="0"/>
          </a:p>
        </p:txBody>
      </p:sp>
    </p:spTree>
    <p:extLst>
      <p:ext uri="{BB962C8B-B14F-4D97-AF65-F5344CB8AC3E}">
        <p14:creationId xmlns:p14="http://schemas.microsoft.com/office/powerpoint/2010/main" val="170589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your Data</a:t>
            </a:r>
            <a:endParaRPr lang="ar-SA" dirty="0"/>
          </a:p>
        </p:txBody>
      </p:sp>
      <p:sp>
        <p:nvSpPr>
          <p:cNvPr id="3" name="Content Placeholder 2"/>
          <p:cNvSpPr>
            <a:spLocks noGrp="1"/>
          </p:cNvSpPr>
          <p:nvPr>
            <p:ph idx="1"/>
          </p:nvPr>
        </p:nvSpPr>
        <p:spPr/>
        <p:txBody>
          <a:bodyPr/>
          <a:lstStyle/>
          <a:p>
            <a:r>
              <a:rPr lang="en-US" dirty="0"/>
              <a:t>1</a:t>
            </a:r>
            <a:r>
              <a:rPr lang="en-US" b="1" dirty="0"/>
              <a:t>. Online (in the cloud):</a:t>
            </a:r>
          </a:p>
          <a:p>
            <a:pPr marL="971550" lvl="1" indent="-514350"/>
            <a:r>
              <a:rPr lang="en-US" dirty="0"/>
              <a:t>No need to be at home or lug around your external hard drive.</a:t>
            </a:r>
          </a:p>
          <a:p>
            <a:pPr marL="971550" lvl="1" indent="-514350"/>
            <a:r>
              <a:rPr lang="en-US" dirty="0"/>
              <a:t>Secure.</a:t>
            </a:r>
          </a:p>
          <a:p>
            <a:pPr marL="971550" lvl="1" indent="-514350"/>
            <a:r>
              <a:rPr lang="en-US" dirty="0"/>
              <a:t>Remote location</a:t>
            </a:r>
          </a:p>
          <a:p>
            <a:pPr marL="971550" lvl="1" indent="-514350"/>
            <a:r>
              <a:rPr lang="en-US" dirty="0"/>
              <a:t>Data is much less vulnerable to the disasters.</a:t>
            </a:r>
          </a:p>
          <a:p>
            <a:pPr marL="971550" lvl="1" indent="-514350"/>
            <a:r>
              <a:rPr lang="en-US" dirty="0"/>
              <a:t>Free Microsoft </a:t>
            </a:r>
            <a:r>
              <a:rPr lang="en-US" dirty="0" err="1"/>
              <a:t>OneDrive</a:t>
            </a:r>
            <a:r>
              <a:rPr lang="en-US" dirty="0"/>
              <a:t> and </a:t>
            </a:r>
            <a:r>
              <a:rPr lang="en-US" dirty="0" err="1"/>
              <a:t>Adrive</a:t>
            </a:r>
            <a:r>
              <a:rPr lang="en-US" dirty="0"/>
              <a:t> (not enough for image backup). </a:t>
            </a:r>
          </a:p>
          <a:p>
            <a:pPr marL="971550" lvl="1" indent="-514350"/>
            <a:r>
              <a:rPr lang="en-US" dirty="0"/>
              <a:t>With Fee: </a:t>
            </a:r>
            <a:r>
              <a:rPr lang="en-US" dirty="0" err="1"/>
              <a:t>Carbonite</a:t>
            </a:r>
            <a:r>
              <a:rPr lang="en-US" dirty="0"/>
              <a:t> and </a:t>
            </a:r>
            <a:r>
              <a:rPr lang="en-US" dirty="0" err="1"/>
              <a:t>Ibackup</a:t>
            </a:r>
            <a:r>
              <a:rPr lang="en-US" dirty="0"/>
              <a:t>: more storage capacity (image backup).</a:t>
            </a:r>
          </a:p>
          <a:p>
            <a:endParaRPr lang="ar-SA"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118</a:t>
            </a:fld>
            <a:endParaRPr lang="en-US" dirty="0"/>
          </a:p>
        </p:txBody>
      </p:sp>
    </p:spTree>
    <p:extLst>
      <p:ext uri="{BB962C8B-B14F-4D97-AF65-F5344CB8AC3E}">
        <p14:creationId xmlns:p14="http://schemas.microsoft.com/office/powerpoint/2010/main" val="195795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your Data</a:t>
            </a:r>
            <a:endParaRPr lang="ar-SA" dirty="0"/>
          </a:p>
        </p:txBody>
      </p:sp>
      <p:sp>
        <p:nvSpPr>
          <p:cNvPr id="3" name="Content Placeholder 2"/>
          <p:cNvSpPr>
            <a:spLocks noGrp="1"/>
          </p:cNvSpPr>
          <p:nvPr>
            <p:ph idx="1"/>
          </p:nvPr>
        </p:nvSpPr>
        <p:spPr>
          <a:xfrm>
            <a:off x="838200" y="1416148"/>
            <a:ext cx="10837985" cy="4516975"/>
          </a:xfrm>
        </p:spPr>
        <p:txBody>
          <a:bodyPr>
            <a:noAutofit/>
          </a:bodyPr>
          <a:lstStyle/>
          <a:p>
            <a:pPr>
              <a:buNone/>
            </a:pPr>
            <a:r>
              <a:rPr lang="en-US" sz="3200" dirty="0"/>
              <a:t>2</a:t>
            </a:r>
            <a:r>
              <a:rPr lang="en-US" sz="3200" b="1" dirty="0"/>
              <a:t>. External hard drives:</a:t>
            </a:r>
          </a:p>
          <a:p>
            <a:pPr marL="971550" lvl="1" indent="-514350"/>
            <a:r>
              <a:rPr lang="en-US" sz="2800" dirty="0"/>
              <a:t>Or large capacity flash drives</a:t>
            </a:r>
          </a:p>
          <a:p>
            <a:pPr marL="971550" lvl="1" indent="-514350"/>
            <a:r>
              <a:rPr lang="en-US" sz="2800" dirty="0"/>
              <a:t>External hard drives can fail and loss your backed up data</a:t>
            </a:r>
          </a:p>
          <a:p>
            <a:pPr marL="971550" lvl="1" indent="-514350"/>
            <a:r>
              <a:rPr lang="en-US" sz="2800" dirty="0"/>
              <a:t>For more safety, better to use an external hard drives in conjunction with an online backup strategy. </a:t>
            </a:r>
          </a:p>
          <a:p>
            <a:pPr marL="514350" indent="-514350">
              <a:buNone/>
            </a:pPr>
            <a:r>
              <a:rPr lang="en-US" sz="3200" dirty="0"/>
              <a:t>3. </a:t>
            </a:r>
            <a:r>
              <a:rPr lang="en-US" sz="3200" b="1" dirty="0"/>
              <a:t>Network-attached storage (NAS) devices and home services:</a:t>
            </a:r>
          </a:p>
          <a:p>
            <a:pPr lvl="1"/>
            <a:r>
              <a:rPr lang="en-US" sz="2800" dirty="0"/>
              <a:t>They are essentially large hard drives connected to a network of computers instead of one computer.</a:t>
            </a:r>
          </a:p>
          <a:p>
            <a:pPr lvl="1"/>
            <a:r>
              <a:rPr lang="en-US" sz="2800" dirty="0"/>
              <a:t>They can be used to back up multiple computers simultaneously.</a:t>
            </a:r>
          </a:p>
          <a:p>
            <a:pPr lvl="1"/>
            <a:r>
              <a:rPr lang="en-US" sz="2800" dirty="0"/>
              <a:t>Home servers act as high-capacity NAS devices for automatically backing update and sharing files.</a:t>
            </a:r>
            <a:endParaRPr lang="ar-SA" sz="28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119</a:t>
            </a:fld>
            <a:endParaRPr lang="en-US" dirty="0"/>
          </a:p>
        </p:txBody>
      </p:sp>
    </p:spTree>
    <p:extLst>
      <p:ext uri="{BB962C8B-B14F-4D97-AF65-F5344CB8AC3E}">
        <p14:creationId xmlns:p14="http://schemas.microsoft.com/office/powerpoint/2010/main" val="325435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93C08D-FB65-4763-BDD8-0C881585A1E7}"/>
              </a:ext>
            </a:extLst>
          </p:cNvPr>
          <p:cNvSpPr>
            <a:spLocks noGrp="1"/>
          </p:cNvSpPr>
          <p:nvPr>
            <p:ph type="title"/>
          </p:nvPr>
        </p:nvSpPr>
        <p:spPr/>
        <p:txBody>
          <a:bodyPr/>
          <a:lstStyle/>
          <a:p>
            <a:pPr algn="ctr"/>
            <a:r>
              <a:rPr lang="en-US" b="1" dirty="0"/>
              <a:t>Types of </a:t>
            </a:r>
            <a:r>
              <a:rPr lang="en-US" b="1" dirty="0" smtClean="0"/>
              <a:t>hackers</a:t>
            </a:r>
            <a:endParaRPr lang="en-US" b="1" dirty="0"/>
          </a:p>
        </p:txBody>
      </p:sp>
      <p:sp>
        <p:nvSpPr>
          <p:cNvPr id="3" name="Content Placeholder 2">
            <a:extLst>
              <a:ext uri="{FF2B5EF4-FFF2-40B4-BE49-F238E27FC236}">
                <a16:creationId xmlns="" xmlns:a16="http://schemas.microsoft.com/office/drawing/2014/main" id="{C1A8C817-CA57-4E5E-8CB5-B2DD4BA9DF9A}"/>
              </a:ext>
            </a:extLst>
          </p:cNvPr>
          <p:cNvSpPr>
            <a:spLocks noGrp="1"/>
          </p:cNvSpPr>
          <p:nvPr>
            <p:ph idx="1"/>
          </p:nvPr>
        </p:nvSpPr>
        <p:spPr/>
        <p:txBody>
          <a:bodyPr>
            <a:normAutofit/>
          </a:bodyPr>
          <a:lstStyle/>
          <a:p>
            <a:pPr marL="628650" lvl="1" indent="-171450"/>
            <a:r>
              <a:rPr lang="en-US" sz="3200" b="1" dirty="0" smtClean="0"/>
              <a:t>Are there different kinds of hackers?</a:t>
            </a:r>
          </a:p>
          <a:p>
            <a:pPr marL="628650" lvl="1" indent="-171450"/>
            <a:r>
              <a:rPr lang="en-US" sz="3200" b="1" dirty="0" smtClean="0"/>
              <a:t>White-hat </a:t>
            </a:r>
            <a:r>
              <a:rPr lang="en-US" sz="3200" b="1" dirty="0"/>
              <a:t>hackers </a:t>
            </a:r>
            <a:r>
              <a:rPr lang="en-US" sz="3200" dirty="0"/>
              <a:t>break into systems for nonmalicious reasons such as to test system security vulnerabilities or to expose undisclosed weaknesses.</a:t>
            </a:r>
          </a:p>
          <a:p>
            <a:pPr marL="628650" lvl="1" indent="-171450"/>
            <a:r>
              <a:rPr lang="en-US" sz="3200" b="1" dirty="0"/>
              <a:t>Black-hat hackers </a:t>
            </a:r>
            <a:r>
              <a:rPr lang="en-US" sz="3200" dirty="0"/>
              <a:t>break into systems to destroy information or for illegal gain.</a:t>
            </a:r>
          </a:p>
          <a:p>
            <a:pPr marL="628650" lvl="1" indent="-171450"/>
            <a:r>
              <a:rPr lang="en-US" sz="3200" b="1" dirty="0"/>
              <a:t>Grey-hat hackers </a:t>
            </a:r>
            <a:r>
              <a:rPr lang="en-US" sz="3200" dirty="0"/>
              <a:t>illegally break into systems to flaunt their expertise or to attempt to sell their services in repairing security breaches.</a:t>
            </a:r>
          </a:p>
          <a:p>
            <a:endParaRPr lang="en-US" sz="32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12</a:t>
            </a:fld>
            <a:endParaRPr lang="en-US" dirty="0"/>
          </a:p>
        </p:txBody>
      </p:sp>
    </p:spTree>
    <p:extLst>
      <p:ext uri="{BB962C8B-B14F-4D97-AF65-F5344CB8AC3E}">
        <p14:creationId xmlns:p14="http://schemas.microsoft.com/office/powerpoint/2010/main" val="18422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your Data</a:t>
            </a:r>
            <a:endParaRPr lang="ar-SA" dirty="0"/>
          </a:p>
        </p:txBody>
      </p:sp>
      <p:sp>
        <p:nvSpPr>
          <p:cNvPr id="3" name="Content Placeholder 2"/>
          <p:cNvSpPr>
            <a:spLocks noGrp="1"/>
          </p:cNvSpPr>
          <p:nvPr>
            <p:ph idx="1"/>
          </p:nvPr>
        </p:nvSpPr>
        <p:spPr/>
        <p:txBody>
          <a:bodyPr>
            <a:noAutofit/>
          </a:bodyPr>
          <a:lstStyle/>
          <a:p>
            <a:pPr marL="0" indent="0"/>
            <a:r>
              <a:rPr lang="en-US" sz="3200" b="1" dirty="0"/>
              <a:t>How often should I back up my data?</a:t>
            </a:r>
          </a:p>
          <a:p>
            <a:pPr marL="457200" lvl="1" indent="0"/>
            <a:r>
              <a:rPr lang="en-US" sz="2800" dirty="0"/>
              <a:t>Every time you make changes to them (difficult to remember).</a:t>
            </a:r>
          </a:p>
          <a:p>
            <a:pPr marL="457200" lvl="1" indent="0"/>
            <a:r>
              <a:rPr lang="en-US" sz="2800" dirty="0"/>
              <a:t>Back up software can be configured to do backups automatically.</a:t>
            </a:r>
          </a:p>
          <a:p>
            <a:pPr marL="457200" lvl="1" indent="0"/>
            <a:r>
              <a:rPr lang="en-US" sz="2800" dirty="0"/>
              <a:t>Example: Windows File History utility. </a:t>
            </a:r>
          </a:p>
          <a:p>
            <a:pPr marL="0" indent="0"/>
            <a:r>
              <a:rPr lang="en-US" sz="3200" b="1" dirty="0"/>
              <a:t>How often should I create an image backup?</a:t>
            </a:r>
          </a:p>
          <a:p>
            <a:pPr marL="457200" lvl="1" indent="0"/>
            <a:r>
              <a:rPr lang="en-US" sz="2800" dirty="0"/>
              <a:t>Because your program and OS files don’t change as often as your data files, you can perform image backups on </a:t>
            </a:r>
            <a:r>
              <a:rPr lang="en-US" sz="2800" b="1" dirty="0"/>
              <a:t>a less frequent </a:t>
            </a:r>
            <a:r>
              <a:rPr lang="en-US" sz="2800" dirty="0"/>
              <a:t>basis.</a:t>
            </a:r>
          </a:p>
          <a:p>
            <a:pPr marL="457200" lvl="1" indent="0"/>
            <a:r>
              <a:rPr lang="en-US" sz="2800" dirty="0"/>
              <a:t>You can do it on a weekly basis</a:t>
            </a:r>
          </a:p>
          <a:p>
            <a:pPr marL="457200" lvl="1" indent="0"/>
            <a:r>
              <a:rPr lang="en-US" sz="2800" dirty="0"/>
              <a:t>Should definitely perform one </a:t>
            </a:r>
            <a:r>
              <a:rPr lang="en-US" sz="2800" b="1" dirty="0"/>
              <a:t>after installing </a:t>
            </a:r>
            <a:r>
              <a:rPr lang="en-US" sz="2800" dirty="0"/>
              <a:t>new software.</a:t>
            </a:r>
            <a:endParaRPr lang="ar-SA" sz="28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120</a:t>
            </a:fld>
            <a:endParaRPr lang="en-US" dirty="0"/>
          </a:p>
        </p:txBody>
      </p:sp>
    </p:spTree>
    <p:extLst>
      <p:ext uri="{BB962C8B-B14F-4D97-AF65-F5344CB8AC3E}">
        <p14:creationId xmlns:p14="http://schemas.microsoft.com/office/powerpoint/2010/main" val="4075156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your Data</a:t>
            </a:r>
            <a:endParaRPr lang="ar-SA" dirty="0"/>
          </a:p>
        </p:txBody>
      </p:sp>
      <p:sp>
        <p:nvSpPr>
          <p:cNvPr id="3" name="Content Placeholder 2"/>
          <p:cNvSpPr>
            <a:spLocks noGrp="1"/>
          </p:cNvSpPr>
          <p:nvPr>
            <p:ph idx="1"/>
          </p:nvPr>
        </p:nvSpPr>
        <p:spPr>
          <a:xfrm>
            <a:off x="810065" y="1614610"/>
            <a:ext cx="10515600" cy="4351338"/>
          </a:xfrm>
        </p:spPr>
        <p:txBody>
          <a:bodyPr/>
          <a:lstStyle/>
          <a:p>
            <a:r>
              <a:rPr lang="en-US" dirty="0"/>
              <a:t>System Image Backup utility</a:t>
            </a:r>
            <a:endParaRPr lang="ar-SA" dirty="0"/>
          </a:p>
        </p:txBody>
      </p:sp>
      <p:pic>
        <p:nvPicPr>
          <p:cNvPr id="5" name="Picture 4" descr="new doc 2018-10-21 10.25.05_2.jpg"/>
          <p:cNvPicPr>
            <a:picLocks noChangeAspect="1"/>
          </p:cNvPicPr>
          <p:nvPr/>
        </p:nvPicPr>
        <p:blipFill>
          <a:blip r:embed="rId2" cstate="print"/>
          <a:stretch>
            <a:fillRect/>
          </a:stretch>
        </p:blipFill>
        <p:spPr>
          <a:xfrm>
            <a:off x="1688123" y="2138348"/>
            <a:ext cx="8736037" cy="4442053"/>
          </a:xfrm>
          <a:prstGeom prst="rect">
            <a:avLst/>
          </a:prstGeom>
          <a:ln>
            <a:noFill/>
          </a:ln>
          <a:effectLst>
            <a:outerShdw blurRad="292100" dist="139700" dir="2700000" algn="tl" rotWithShape="0">
              <a:srgbClr val="333333">
                <a:alpha val="65000"/>
              </a:srgbClr>
            </a:outerShdw>
          </a:effectLst>
        </p:spPr>
      </p:pic>
      <p:sp>
        <p:nvSpPr>
          <p:cNvPr id="7" name="عنصر نائب للتذييل 6"/>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8" name="عنصر نائب لرقم الشريحة 7"/>
          <p:cNvSpPr>
            <a:spLocks noGrp="1"/>
          </p:cNvSpPr>
          <p:nvPr>
            <p:ph type="sldNum" sz="quarter" idx="12"/>
          </p:nvPr>
        </p:nvSpPr>
        <p:spPr/>
        <p:txBody>
          <a:bodyPr/>
          <a:lstStyle/>
          <a:p>
            <a:fld id="{71C56BB4-51E4-4C61-98FC-972CACCF2C5A}" type="slidenum">
              <a:rPr lang="en-US" smtClean="0"/>
              <a:pPr/>
              <a:t>121</a:t>
            </a:fld>
            <a:endParaRPr lang="en-US" dirty="0"/>
          </a:p>
        </p:txBody>
      </p:sp>
    </p:spTree>
    <p:extLst>
      <p:ext uri="{BB962C8B-B14F-4D97-AF65-F5344CB8AC3E}">
        <p14:creationId xmlns:p14="http://schemas.microsoft.com/office/powerpoint/2010/main" val="2944684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your Data</a:t>
            </a:r>
            <a:endParaRPr lang="ar-SA" dirty="0"/>
          </a:p>
        </p:txBody>
      </p:sp>
      <p:sp>
        <p:nvSpPr>
          <p:cNvPr id="3" name="Content Placeholder 2"/>
          <p:cNvSpPr>
            <a:spLocks noGrp="1"/>
          </p:cNvSpPr>
          <p:nvPr>
            <p:ph idx="1"/>
          </p:nvPr>
        </p:nvSpPr>
        <p:spPr>
          <a:xfrm>
            <a:off x="838200" y="1825624"/>
            <a:ext cx="10515600" cy="5032375"/>
          </a:xfrm>
        </p:spPr>
        <p:txBody>
          <a:bodyPr>
            <a:normAutofit fontScale="92500"/>
          </a:bodyPr>
          <a:lstStyle/>
          <a:p>
            <a:r>
              <a:rPr lang="en-US" b="1" dirty="0"/>
              <a:t>How do I perform an image backup?</a:t>
            </a:r>
          </a:p>
          <a:p>
            <a:pPr lvl="1"/>
            <a:r>
              <a:rPr lang="en-US" dirty="0"/>
              <a:t>Windows include the System Image Backup utility.</a:t>
            </a:r>
          </a:p>
          <a:p>
            <a:pPr lvl="1"/>
            <a:r>
              <a:rPr lang="en-US" dirty="0"/>
              <a:t>From the File History screen (Windows 10), Backup and Restore (Windows 7).</a:t>
            </a:r>
          </a:p>
          <a:p>
            <a:pPr lvl="1"/>
            <a:r>
              <a:rPr lang="en-US" dirty="0"/>
              <a:t>Need external hard drive or NAS device or network.</a:t>
            </a:r>
          </a:p>
          <a:p>
            <a:pPr lvl="1"/>
            <a:r>
              <a:rPr lang="en-US" dirty="0"/>
              <a:t>Steps:</a:t>
            </a:r>
          </a:p>
          <a:p>
            <a:pPr marL="1371600" lvl="2" indent="-457200">
              <a:buFont typeface="+mj-lt"/>
              <a:buAutoNum type="arabicPeriod"/>
            </a:pPr>
            <a:r>
              <a:rPr lang="en-US" dirty="0"/>
              <a:t>Click  the Create a system image link, select the location, click next.</a:t>
            </a:r>
          </a:p>
          <a:p>
            <a:pPr marL="1371600" lvl="2" indent="-457200">
              <a:buFont typeface="+mj-lt"/>
              <a:buAutoNum type="arabicPeriod"/>
            </a:pPr>
            <a:r>
              <a:rPr lang="en-US" dirty="0"/>
              <a:t>Select the drives/partitions from your computer to be backed up. Then Windows will back up all data files and system files on all selected drives/partitions.</a:t>
            </a:r>
          </a:p>
          <a:p>
            <a:pPr marL="1371600" lvl="2" indent="-457200">
              <a:buFont typeface="+mj-lt"/>
              <a:buAutoNum type="arabicPeriod"/>
            </a:pPr>
            <a:r>
              <a:rPr lang="en-US" dirty="0"/>
              <a:t> click start backup to start your system image.</a:t>
            </a:r>
          </a:p>
          <a:p>
            <a:pPr marL="1371600" lvl="2" indent="-457200">
              <a:buFont typeface="+mj-lt"/>
              <a:buAutoNum type="arabicPeriod"/>
            </a:pPr>
            <a:endParaRPr lang="en-US" dirty="0"/>
          </a:p>
          <a:p>
            <a:pPr marL="914400" lvl="1" indent="-457200"/>
            <a:r>
              <a:rPr lang="en-US" sz="2600" dirty="0"/>
              <a:t>After running the system image for the first time, you can see the result of the last backup and the date of the next scheduled backup. You can change the time. You can create system </a:t>
            </a:r>
            <a:r>
              <a:rPr lang="en-US" sz="2600" b="1" dirty="0"/>
              <a:t>repair disc in case </a:t>
            </a:r>
            <a:r>
              <a:rPr lang="en-US" sz="2600" dirty="0"/>
              <a:t>that contain files used to boot your computer in case of a serious Windows error.</a:t>
            </a:r>
            <a:endParaRPr lang="en-US" sz="2600" b="1" dirty="0"/>
          </a:p>
          <a:p>
            <a:pPr marL="1371600" lvl="2" indent="-457200">
              <a:buFont typeface="+mj-lt"/>
              <a:buAutoNum type="arabicPeriod"/>
            </a:pPr>
            <a:endParaRPr lang="en-US" sz="22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122</a:t>
            </a:fld>
            <a:endParaRPr lang="en-US" dirty="0"/>
          </a:p>
        </p:txBody>
      </p:sp>
    </p:spTree>
    <p:extLst>
      <p:ext uri="{BB962C8B-B14F-4D97-AF65-F5344CB8AC3E}">
        <p14:creationId xmlns:p14="http://schemas.microsoft.com/office/powerpoint/2010/main" val="393033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778" y="1488000"/>
            <a:ext cx="10515600" cy="4351338"/>
          </a:xfrm>
        </p:spPr>
        <p:txBody>
          <a:bodyPr/>
          <a:lstStyle/>
          <a:p>
            <a:r>
              <a:rPr lang="en-US" dirty="0"/>
              <a:t>System image backup</a:t>
            </a:r>
            <a:endParaRPr lang="ar-SA" dirty="0"/>
          </a:p>
        </p:txBody>
      </p:sp>
      <p:sp>
        <p:nvSpPr>
          <p:cNvPr id="4" name="Title 1"/>
          <p:cNvSpPr>
            <a:spLocks noGrp="1"/>
          </p:cNvSpPr>
          <p:nvPr>
            <p:ph type="title"/>
          </p:nvPr>
        </p:nvSpPr>
        <p:spPr/>
        <p:txBody>
          <a:bodyPr/>
          <a:lstStyle/>
          <a:p>
            <a:r>
              <a:rPr lang="en-US" dirty="0"/>
              <a:t>Backing up your Data</a:t>
            </a:r>
            <a:endParaRPr lang="ar-SA" dirty="0"/>
          </a:p>
        </p:txBody>
      </p:sp>
      <p:pic>
        <p:nvPicPr>
          <p:cNvPr id="5" name="Picture 4" descr="new doc 2018-10-21 10.25.05_3.jpg"/>
          <p:cNvPicPr>
            <a:picLocks noChangeAspect="1"/>
          </p:cNvPicPr>
          <p:nvPr/>
        </p:nvPicPr>
        <p:blipFill>
          <a:blip r:embed="rId2" cstate="print"/>
          <a:stretch>
            <a:fillRect/>
          </a:stretch>
        </p:blipFill>
        <p:spPr>
          <a:xfrm>
            <a:off x="2680138" y="2112822"/>
            <a:ext cx="7205570" cy="4192332"/>
          </a:xfrm>
          <a:prstGeom prst="rect">
            <a:avLst/>
          </a:prstGeom>
          <a:ln>
            <a:noFill/>
          </a:ln>
          <a:effectLst>
            <a:outerShdw blurRad="292100" dist="139700" dir="2700000" algn="tl" rotWithShape="0">
              <a:srgbClr val="333333">
                <a:alpha val="65000"/>
              </a:srgbClr>
            </a:outerShdw>
          </a:effectLst>
        </p:spPr>
      </p:pic>
      <p:sp>
        <p:nvSpPr>
          <p:cNvPr id="7" name="عنصر نائب للتذييل 6"/>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8" name="عنصر نائب لرقم الشريحة 7"/>
          <p:cNvSpPr>
            <a:spLocks noGrp="1"/>
          </p:cNvSpPr>
          <p:nvPr>
            <p:ph type="sldNum" sz="quarter" idx="12"/>
          </p:nvPr>
        </p:nvSpPr>
        <p:spPr/>
        <p:txBody>
          <a:bodyPr/>
          <a:lstStyle/>
          <a:p>
            <a:fld id="{71C56BB4-51E4-4C61-98FC-972CACCF2C5A}" type="slidenum">
              <a:rPr lang="en-US" smtClean="0"/>
              <a:pPr/>
              <a:t>123</a:t>
            </a:fld>
            <a:endParaRPr lang="en-US" dirty="0"/>
          </a:p>
        </p:txBody>
      </p:sp>
    </p:spTree>
    <p:extLst>
      <p:ext uri="{BB962C8B-B14F-4D97-AF65-F5344CB8AC3E}">
        <p14:creationId xmlns:p14="http://schemas.microsoft.com/office/powerpoint/2010/main" val="121364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ew doc 2018-10-21 10.25.05_4.jpg"/>
          <p:cNvPicPr>
            <a:picLocks noGrp="1" noChangeAspect="1"/>
          </p:cNvPicPr>
          <p:nvPr>
            <p:ph idx="1"/>
          </p:nvPr>
        </p:nvPicPr>
        <p:blipFill>
          <a:blip r:embed="rId2" cstate="print"/>
          <a:stretch>
            <a:fillRect/>
          </a:stretch>
        </p:blipFill>
        <p:spPr>
          <a:xfrm>
            <a:off x="1150883" y="1690688"/>
            <a:ext cx="9187518" cy="4515898"/>
          </a:xfrm>
          <a:prstGeom prst="rect">
            <a:avLst/>
          </a:prstGeom>
          <a:ln>
            <a:noFill/>
          </a:ln>
          <a:effectLst>
            <a:outerShdw blurRad="292100" dist="139700" dir="2700000" algn="tl" rotWithShape="0">
              <a:srgbClr val="333333">
                <a:alpha val="65000"/>
              </a:srgbClr>
            </a:outerShdw>
          </a:effectLst>
        </p:spPr>
      </p:pic>
      <p:sp>
        <p:nvSpPr>
          <p:cNvPr id="4" name="Title 1"/>
          <p:cNvSpPr>
            <a:spLocks noGrp="1"/>
          </p:cNvSpPr>
          <p:nvPr>
            <p:ph type="title"/>
          </p:nvPr>
        </p:nvSpPr>
        <p:spPr/>
        <p:txBody>
          <a:bodyPr/>
          <a:lstStyle/>
          <a:p>
            <a:r>
              <a:rPr lang="en-US" dirty="0"/>
              <a:t>Backing up your Data</a:t>
            </a:r>
            <a:endParaRPr lang="ar-SA"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124</a:t>
            </a:fld>
            <a:endParaRPr lang="en-US" dirty="0"/>
          </a:p>
        </p:txBody>
      </p:sp>
    </p:spTree>
    <p:extLst>
      <p:ext uri="{BB962C8B-B14F-4D97-AF65-F5344CB8AC3E}">
        <p14:creationId xmlns:p14="http://schemas.microsoft.com/office/powerpoint/2010/main" val="692464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your Data</a:t>
            </a:r>
            <a:endParaRPr lang="ar-SA" dirty="0"/>
          </a:p>
        </p:txBody>
      </p:sp>
      <p:sp>
        <p:nvSpPr>
          <p:cNvPr id="3" name="Content Placeholder 2"/>
          <p:cNvSpPr>
            <a:spLocks noGrp="1"/>
          </p:cNvSpPr>
          <p:nvPr>
            <p:ph idx="1"/>
          </p:nvPr>
        </p:nvSpPr>
        <p:spPr>
          <a:xfrm>
            <a:off x="838200" y="1544270"/>
            <a:ext cx="10795782" cy="5489575"/>
          </a:xfrm>
        </p:spPr>
        <p:txBody>
          <a:bodyPr>
            <a:noAutofit/>
          </a:bodyPr>
          <a:lstStyle/>
          <a:p>
            <a:r>
              <a:rPr lang="en-US" b="1" dirty="0"/>
              <a:t>What about backing up Apple computer?</a:t>
            </a:r>
          </a:p>
          <a:p>
            <a:pPr lvl="1"/>
            <a:r>
              <a:rPr lang="en-US" sz="2800" dirty="0"/>
              <a:t>Very easy to configure.</a:t>
            </a:r>
          </a:p>
          <a:p>
            <a:pPr lvl="1"/>
            <a:r>
              <a:rPr lang="en-US" sz="2800" dirty="0"/>
              <a:t>Time Machine feature detects when an external hard derive is connected to the computer or NAS device is connected to your network.</a:t>
            </a:r>
          </a:p>
          <a:p>
            <a:pPr lvl="1"/>
            <a:r>
              <a:rPr lang="en-US" sz="2800" dirty="0"/>
              <a:t>Then you will be asked if you want this to be your backup drive.</a:t>
            </a:r>
          </a:p>
          <a:p>
            <a:pPr lvl="1"/>
            <a:r>
              <a:rPr lang="en-US" sz="2800" dirty="0"/>
              <a:t>All files will backed up including OS files if you answered by YES.</a:t>
            </a:r>
            <a:endParaRPr lang="en-US" dirty="0"/>
          </a:p>
          <a:p>
            <a:r>
              <a:rPr lang="en-US" dirty="0"/>
              <a:t>Should I back up my files that are stored on my school's network?</a:t>
            </a:r>
          </a:p>
          <a:p>
            <a:pPr lvl="1"/>
            <a:r>
              <a:rPr lang="en-US" sz="2800" dirty="0"/>
              <a:t>If you’re allowed to store files there, they are most likely backed up regularly.</a:t>
            </a:r>
          </a:p>
          <a:p>
            <a:pPr lvl="1"/>
            <a:r>
              <a:rPr lang="en-US" sz="2800" dirty="0"/>
              <a:t>Ask school’s network administrator.</a:t>
            </a:r>
          </a:p>
          <a:p>
            <a:pPr lvl="1"/>
            <a:r>
              <a:rPr lang="en-US" sz="2800" dirty="0"/>
              <a:t>It’s better to keep backups of your files yourself.</a:t>
            </a:r>
            <a:endParaRPr lang="ar-SA" sz="28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125</a:t>
            </a:fld>
            <a:endParaRPr lang="en-US" dirty="0"/>
          </a:p>
        </p:txBody>
      </p:sp>
    </p:spTree>
    <p:extLst>
      <p:ext uri="{BB962C8B-B14F-4D97-AF65-F5344CB8AC3E}">
        <p14:creationId xmlns:p14="http://schemas.microsoft.com/office/powerpoint/2010/main" val="2930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09055B-A724-4AFA-9343-51893547D0B2}"/>
              </a:ext>
            </a:extLst>
          </p:cNvPr>
          <p:cNvSpPr>
            <a:spLocks noGrp="1"/>
          </p:cNvSpPr>
          <p:nvPr>
            <p:ph type="title"/>
          </p:nvPr>
        </p:nvSpPr>
        <p:spPr>
          <a:xfrm>
            <a:off x="426721" y="1291612"/>
            <a:ext cx="10927078" cy="1325563"/>
          </a:xfrm>
        </p:spPr>
        <p:txBody>
          <a:bodyPr/>
          <a:lstStyle/>
          <a:p>
            <a:r>
              <a:rPr lang="en-US" dirty="0"/>
              <a:t>Protecting Your Physical Computing Assets</a:t>
            </a:r>
            <a:endParaRPr lang="en-GB" dirty="0"/>
          </a:p>
        </p:txBody>
      </p:sp>
      <p:sp>
        <p:nvSpPr>
          <p:cNvPr id="3" name="Content Placeholder 2">
            <a:extLst>
              <a:ext uri="{FF2B5EF4-FFF2-40B4-BE49-F238E27FC236}">
                <a16:creationId xmlns="" xmlns:a16="http://schemas.microsoft.com/office/drawing/2014/main" id="{ED02EA61-6226-4DD0-A017-536C874C7DBD}"/>
              </a:ext>
            </a:extLst>
          </p:cNvPr>
          <p:cNvSpPr>
            <a:spLocks noGrp="1"/>
          </p:cNvSpPr>
          <p:nvPr>
            <p:ph idx="1"/>
          </p:nvPr>
        </p:nvSpPr>
        <p:spPr>
          <a:xfrm>
            <a:off x="838199" y="2892425"/>
            <a:ext cx="10515600" cy="4351338"/>
          </a:xfrm>
        </p:spPr>
        <p:txBody>
          <a:bodyPr>
            <a:normAutofit/>
          </a:bodyPr>
          <a:lstStyle/>
          <a:p>
            <a:r>
              <a:rPr lang="en-GB" sz="3200" dirty="0"/>
              <a:t>Protecting your computer components, tablet or phones from:</a:t>
            </a:r>
          </a:p>
          <a:p>
            <a:pPr marL="514350" indent="-514350">
              <a:buFont typeface="+mj-lt"/>
              <a:buAutoNum type="arabicPeriod"/>
            </a:pPr>
            <a:r>
              <a:rPr lang="en-GB" sz="3200" dirty="0"/>
              <a:t>Environmental Factors </a:t>
            </a:r>
          </a:p>
          <a:p>
            <a:pPr marL="514350" indent="-514350">
              <a:buFont typeface="+mj-lt"/>
              <a:buAutoNum type="arabicPeriod"/>
            </a:pPr>
            <a:r>
              <a:rPr lang="en-GB" sz="3200" dirty="0"/>
              <a:t>Power Surges and Power outages</a:t>
            </a:r>
          </a:p>
          <a:p>
            <a:pPr marL="514350" indent="-514350">
              <a:buFont typeface="+mj-lt"/>
              <a:buAutoNum type="arabicPeriod"/>
            </a:pPr>
            <a:r>
              <a:rPr lang="en-GB" sz="3200" dirty="0"/>
              <a:t>Theft.</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126</a:t>
            </a:fld>
            <a:endParaRPr lang="en-US" dirty="0"/>
          </a:p>
        </p:txBody>
      </p:sp>
    </p:spTree>
    <p:extLst>
      <p:ext uri="{BB962C8B-B14F-4D97-AF65-F5344CB8AC3E}">
        <p14:creationId xmlns:p14="http://schemas.microsoft.com/office/powerpoint/2010/main" val="1706284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949" y="421277"/>
            <a:ext cx="8117699" cy="1325563"/>
          </a:xfrm>
        </p:spPr>
        <p:txBody>
          <a:bodyPr>
            <a:noAutofit/>
          </a:bodyPr>
          <a:lstStyle/>
          <a:p>
            <a:r>
              <a:rPr lang="en-US" dirty="0"/>
              <a:t>Environmental Factors and Power Surges</a:t>
            </a:r>
            <a:br>
              <a:rPr lang="en-US" dirty="0"/>
            </a:br>
            <a:endParaRPr lang="en-US" dirty="0"/>
          </a:p>
        </p:txBody>
      </p:sp>
      <p:sp>
        <p:nvSpPr>
          <p:cNvPr id="3" name="Content Placeholder 2"/>
          <p:cNvSpPr>
            <a:spLocks noGrp="1"/>
          </p:cNvSpPr>
          <p:nvPr>
            <p:ph idx="1"/>
          </p:nvPr>
        </p:nvSpPr>
        <p:spPr>
          <a:xfrm>
            <a:off x="487680" y="1472520"/>
            <a:ext cx="10566239" cy="5238523"/>
          </a:xfrm>
        </p:spPr>
        <p:txBody>
          <a:bodyPr>
            <a:normAutofit fontScale="70000" lnSpcReduction="20000"/>
          </a:bodyPr>
          <a:lstStyle/>
          <a:p>
            <a:pPr marL="0" indent="0">
              <a:buNone/>
            </a:pPr>
            <a:r>
              <a:rPr lang="en-US" sz="4600" b="1" dirty="0" smtClean="0"/>
              <a:t>Why </a:t>
            </a:r>
            <a:r>
              <a:rPr lang="en-US" sz="4600" b="1" dirty="0"/>
              <a:t>is the environment critical to the operations of my computer equipment?</a:t>
            </a:r>
          </a:p>
          <a:p>
            <a:pPr marL="0" indent="0">
              <a:buNone/>
            </a:pPr>
            <a:r>
              <a:rPr lang="en-US" sz="3600" dirty="0"/>
              <a:t>Computers are delicate devices and can damaged by the adverse effects of abuse or poor environment.</a:t>
            </a:r>
          </a:p>
          <a:p>
            <a:pPr lvl="1">
              <a:lnSpc>
                <a:spcPct val="110000"/>
              </a:lnSpc>
            </a:pPr>
            <a:r>
              <a:rPr lang="en-US" sz="3600" dirty="0"/>
              <a:t>Protect your computer from sudden movement as fail by: sits the computer on flat level surface. If it’s laptop, carry it in a protective case.</a:t>
            </a:r>
          </a:p>
          <a:p>
            <a:pPr lvl="1">
              <a:lnSpc>
                <a:spcPct val="110000"/>
              </a:lnSpc>
            </a:pPr>
            <a:r>
              <a:rPr lang="en-US" sz="3600" dirty="0"/>
              <a:t>Electronic devices don’t like excessive heat or cold. Don’t leave in car.</a:t>
            </a:r>
          </a:p>
          <a:p>
            <a:pPr lvl="1">
              <a:lnSpc>
                <a:spcPct val="110000"/>
              </a:lnSpc>
            </a:pPr>
            <a:r>
              <a:rPr lang="en-US" sz="3600" dirty="0"/>
              <a:t>Computes generate a lot of heat, that’s why they contain cooling fans. Make sure you place your desktop where the fan’s intake vents are unblocked.</a:t>
            </a:r>
          </a:p>
          <a:p>
            <a:pPr lvl="1">
              <a:lnSpc>
                <a:spcPct val="110000"/>
              </a:lnSpc>
            </a:pPr>
            <a:r>
              <a:rPr lang="en-US" sz="3600" dirty="0"/>
              <a:t>If it’s laptop, use Chill mats that contain cooling fans.</a:t>
            </a:r>
          </a:p>
          <a:p>
            <a:pPr lvl="1">
              <a:lnSpc>
                <a:spcPct val="110000"/>
              </a:lnSpc>
            </a:pPr>
            <a:r>
              <a:rPr lang="en-US" sz="3600" dirty="0"/>
              <a:t>Place your computer in a room that is as clean as possible.</a:t>
            </a:r>
          </a:p>
          <a:p>
            <a:pPr lvl="1">
              <a:lnSpc>
                <a:spcPct val="110000"/>
              </a:lnSpc>
            </a:pPr>
            <a:r>
              <a:rPr lang="en-US" sz="3600" dirty="0"/>
              <a:t>Consume food and beverages away from your computer</a:t>
            </a:r>
          </a:p>
          <a:p>
            <a:pPr lvl="2"/>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127</a:t>
            </a:fld>
            <a:endParaRPr lang="en-US" dirty="0"/>
          </a:p>
        </p:txBody>
      </p:sp>
    </p:spTree>
    <p:extLst>
      <p:ext uri="{BB962C8B-B14F-4D97-AF65-F5344CB8AC3E}">
        <p14:creationId xmlns:p14="http://schemas.microsoft.com/office/powerpoint/2010/main" val="225546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55724" y="3315971"/>
            <a:ext cx="3284483" cy="3063395"/>
          </a:xfrm>
          <a:prstGeom prst="rect">
            <a:avLst/>
          </a:prstGeom>
          <a:ln>
            <a:noFill/>
          </a:ln>
          <a:effectLst>
            <a:softEdge rad="112500"/>
          </a:effectLst>
        </p:spPr>
      </p:pic>
      <p:sp>
        <p:nvSpPr>
          <p:cNvPr id="2" name="Title 1"/>
          <p:cNvSpPr>
            <a:spLocks noGrp="1"/>
          </p:cNvSpPr>
          <p:nvPr>
            <p:ph type="title"/>
          </p:nvPr>
        </p:nvSpPr>
        <p:spPr>
          <a:xfrm>
            <a:off x="1767840" y="623111"/>
            <a:ext cx="8732520" cy="1325563"/>
          </a:xfrm>
        </p:spPr>
        <p:txBody>
          <a:bodyPr>
            <a:noAutofit/>
          </a:bodyPr>
          <a:lstStyle/>
          <a:p>
            <a:r>
              <a:rPr lang="en-US" dirty="0"/>
              <a:t>Environmental Factors and Power Surges</a:t>
            </a:r>
            <a:br>
              <a:rPr lang="en-US" dirty="0"/>
            </a:br>
            <a:endParaRPr lang="en-US" dirty="0"/>
          </a:p>
        </p:txBody>
      </p:sp>
      <p:sp>
        <p:nvSpPr>
          <p:cNvPr id="3" name="Content Placeholder 2"/>
          <p:cNvSpPr>
            <a:spLocks noGrp="1"/>
          </p:cNvSpPr>
          <p:nvPr>
            <p:ph idx="1"/>
          </p:nvPr>
        </p:nvSpPr>
        <p:spPr>
          <a:xfrm>
            <a:off x="334713" y="1906940"/>
            <a:ext cx="9443483" cy="5044374"/>
          </a:xfrm>
        </p:spPr>
        <p:txBody>
          <a:bodyPr>
            <a:noAutofit/>
          </a:bodyPr>
          <a:lstStyle/>
          <a:p>
            <a:pPr marL="0" indent="0">
              <a:buNone/>
            </a:pPr>
            <a:r>
              <a:rPr lang="en-US" sz="3200" b="1" dirty="0" smtClean="0"/>
              <a:t>What is a power surges?</a:t>
            </a:r>
            <a:endParaRPr lang="en-US" sz="3200" b="1" dirty="0"/>
          </a:p>
          <a:p>
            <a:pPr marL="0" indent="0">
              <a:buNone/>
            </a:pPr>
            <a:r>
              <a:rPr lang="en-US" dirty="0"/>
              <a:t>Power surges occur when:</a:t>
            </a:r>
          </a:p>
          <a:p>
            <a:pPr lvl="1"/>
            <a:r>
              <a:rPr lang="en-US" sz="2800" dirty="0"/>
              <a:t>An electrical current is supplied in excess of normal voltage</a:t>
            </a:r>
          </a:p>
          <a:p>
            <a:pPr lvl="1"/>
            <a:r>
              <a:rPr lang="en-US" sz="2800" dirty="0"/>
              <a:t>Old or faulty wiring</a:t>
            </a:r>
          </a:p>
          <a:p>
            <a:pPr lvl="1"/>
            <a:r>
              <a:rPr lang="en-US" sz="2800" dirty="0"/>
              <a:t>Downed power lines</a:t>
            </a:r>
          </a:p>
          <a:p>
            <a:pPr lvl="1"/>
            <a:r>
              <a:rPr lang="en-US" sz="2800" dirty="0"/>
              <a:t>Lightning strikes</a:t>
            </a:r>
          </a:p>
          <a:p>
            <a:pPr lvl="1"/>
            <a:r>
              <a:rPr lang="en-US" sz="2800" dirty="0"/>
              <a:t>Malfunctions at electric company substations</a:t>
            </a:r>
          </a:p>
        </p:txBody>
      </p:sp>
      <p:sp>
        <p:nvSpPr>
          <p:cNvPr id="7" name="عنصر نائب للتذييل 6"/>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8" name="عنصر نائب لرقم الشريحة 7"/>
          <p:cNvSpPr>
            <a:spLocks noGrp="1"/>
          </p:cNvSpPr>
          <p:nvPr>
            <p:ph type="sldNum" sz="quarter" idx="12"/>
          </p:nvPr>
        </p:nvSpPr>
        <p:spPr/>
        <p:txBody>
          <a:bodyPr/>
          <a:lstStyle/>
          <a:p>
            <a:fld id="{71C56BB4-51E4-4C61-98FC-972CACCF2C5A}" type="slidenum">
              <a:rPr lang="en-US" smtClean="0"/>
              <a:pPr/>
              <a:t>128</a:t>
            </a:fld>
            <a:endParaRPr lang="en-US" dirty="0"/>
          </a:p>
        </p:txBody>
      </p:sp>
    </p:spTree>
    <p:extLst>
      <p:ext uri="{BB962C8B-B14F-4D97-AF65-F5344CB8AC3E}">
        <p14:creationId xmlns:p14="http://schemas.microsoft.com/office/powerpoint/2010/main" val="273443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5624"/>
            <a:ext cx="10820400" cy="4879975"/>
          </a:xfrm>
        </p:spPr>
        <p:txBody>
          <a:bodyPr>
            <a:normAutofit/>
          </a:bodyPr>
          <a:lstStyle/>
          <a:p>
            <a:r>
              <a:rPr lang="en-US" sz="3200" b="1" dirty="0"/>
              <a:t>Surge protector</a:t>
            </a:r>
          </a:p>
          <a:p>
            <a:pPr marL="0" indent="0">
              <a:buNone/>
            </a:pPr>
            <a:r>
              <a:rPr lang="en-US" dirty="0"/>
              <a:t>Is a device that protects your computer against power surges</a:t>
            </a:r>
          </a:p>
          <a:p>
            <a:pPr lvl="1"/>
            <a:r>
              <a:rPr lang="en-US" sz="2800" dirty="0"/>
              <a:t>Replace every 2–3 years or after a major surge.</a:t>
            </a:r>
          </a:p>
          <a:p>
            <a:pPr lvl="1"/>
            <a:r>
              <a:rPr lang="en-US" sz="2800" dirty="0"/>
              <a:t>Buy surge protector that include indicator lights</a:t>
            </a:r>
            <a:r>
              <a:rPr lang="en-US" sz="2800" dirty="0" smtClean="0"/>
              <a:t>.</a:t>
            </a:r>
          </a:p>
          <a:p>
            <a:pPr marL="0" indent="0">
              <a:buNone/>
            </a:pPr>
            <a:r>
              <a:rPr lang="en-US" sz="3200" b="1" dirty="0" smtClean="0"/>
              <a:t>Besides my computer, what other devices need to be connected to surge protector? </a:t>
            </a:r>
            <a:endParaRPr lang="en-US" sz="3200" b="1" dirty="0"/>
          </a:p>
          <a:p>
            <a:pPr lvl="1"/>
            <a:r>
              <a:rPr lang="en-US" sz="2800" dirty="0"/>
              <a:t>Use with all electronic devices that have solid-state components such as TV, stereos, printers, and smart phones when charging.</a:t>
            </a:r>
          </a:p>
          <a:p>
            <a:pPr lvl="1"/>
            <a:r>
              <a:rPr lang="en-US" sz="2800" dirty="0"/>
              <a:t>More convenient to use a </a:t>
            </a:r>
            <a:r>
              <a:rPr lang="en-US" sz="2800" b="1" dirty="0"/>
              <a:t>whole house surge protectors</a:t>
            </a:r>
            <a:r>
              <a:rPr lang="en-US" sz="2800" dirty="0"/>
              <a:t> that protect all electrical devices in the house</a:t>
            </a:r>
          </a:p>
          <a:p>
            <a:endParaRPr lang="ar-SA" sz="3200" dirty="0"/>
          </a:p>
        </p:txBody>
      </p:sp>
      <p:sp>
        <p:nvSpPr>
          <p:cNvPr id="4" name="Title 1"/>
          <p:cNvSpPr>
            <a:spLocks noGrp="1"/>
          </p:cNvSpPr>
          <p:nvPr>
            <p:ph type="title"/>
          </p:nvPr>
        </p:nvSpPr>
        <p:spPr>
          <a:xfrm>
            <a:off x="1280160" y="790269"/>
            <a:ext cx="9326880" cy="1325563"/>
          </a:xfrm>
        </p:spPr>
        <p:txBody>
          <a:bodyPr>
            <a:noAutofit/>
          </a:bodyPr>
          <a:lstStyle/>
          <a:p>
            <a:r>
              <a:rPr lang="en-US" dirty="0"/>
              <a:t>Environmental Factors and Power Surges</a:t>
            </a:r>
            <a:br>
              <a:rPr lang="en-US" dirty="0"/>
            </a:br>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129</a:t>
            </a:fld>
            <a:endParaRPr lang="en-US" dirty="0"/>
          </a:p>
        </p:txBody>
      </p:sp>
    </p:spTree>
    <p:extLst>
      <p:ext uri="{BB962C8B-B14F-4D97-AF65-F5344CB8AC3E}">
        <p14:creationId xmlns:p14="http://schemas.microsoft.com/office/powerpoint/2010/main" val="248748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Hacking Tools and Attack Types</a:t>
            </a:r>
            <a:endParaRPr lang="en-US" b="1" dirty="0"/>
          </a:p>
        </p:txBody>
      </p:sp>
      <p:sp>
        <p:nvSpPr>
          <p:cNvPr id="5" name="عنصر نائب للمحتوى 2"/>
          <p:cNvSpPr>
            <a:spLocks noGrp="1"/>
          </p:cNvSpPr>
          <p:nvPr>
            <p:ph idx="1"/>
          </p:nvPr>
        </p:nvSpPr>
        <p:spPr/>
        <p:txBody>
          <a:bodyPr>
            <a:normAutofit lnSpcReduction="10000"/>
          </a:bodyPr>
          <a:lstStyle/>
          <a:p>
            <a:pPr marL="0" indent="0">
              <a:buNone/>
            </a:pPr>
            <a:r>
              <a:rPr lang="en-US" sz="3200" b="1" dirty="0" smtClean="0">
                <a:latin typeface="+mn-lt"/>
              </a:rPr>
              <a:t>Could a hacker steal my debit card or bank account number?</a:t>
            </a:r>
          </a:p>
          <a:p>
            <a:r>
              <a:rPr lang="en-US" sz="3200" dirty="0">
                <a:latin typeface="+mn-lt"/>
              </a:rPr>
              <a:t>H</a:t>
            </a:r>
            <a:r>
              <a:rPr lang="en-US" sz="3200" dirty="0" smtClean="0">
                <a:latin typeface="+mn-lt"/>
              </a:rPr>
              <a:t>ackers </a:t>
            </a:r>
            <a:r>
              <a:rPr lang="en-US" sz="3200" dirty="0">
                <a:latin typeface="+mn-lt"/>
              </a:rPr>
              <a:t>often try to break in to computers or websites that contain credit </a:t>
            </a:r>
            <a:r>
              <a:rPr lang="en-US" sz="3200" dirty="0" smtClean="0">
                <a:latin typeface="+mn-lt"/>
              </a:rPr>
              <a:t>card information.</a:t>
            </a:r>
          </a:p>
          <a:p>
            <a:r>
              <a:rPr lang="en-US" sz="3200" dirty="0" smtClean="0">
                <a:latin typeface="+mn-lt"/>
              </a:rPr>
              <a:t> </a:t>
            </a:r>
            <a:r>
              <a:rPr lang="en-US" sz="3200" dirty="0">
                <a:latin typeface="+mn-lt"/>
              </a:rPr>
              <a:t>If you perform financial transaction online, such as banking or buying goods and services you will </a:t>
            </a:r>
            <a:r>
              <a:rPr lang="en-US" sz="3200" dirty="0" smtClean="0">
                <a:latin typeface="+mn-lt"/>
              </a:rPr>
              <a:t>be exposing your personal </a:t>
            </a:r>
            <a:r>
              <a:rPr lang="en-US" sz="3200" dirty="0">
                <a:latin typeface="+mn-lt"/>
              </a:rPr>
              <a:t>data to cyber </a:t>
            </a:r>
            <a:r>
              <a:rPr lang="en-US" sz="3200" dirty="0" smtClean="0">
                <a:latin typeface="+mn-lt"/>
              </a:rPr>
              <a:t>criminals. </a:t>
            </a:r>
          </a:p>
          <a:p>
            <a:r>
              <a:rPr lang="en-US" sz="3200" dirty="0" smtClean="0">
                <a:latin typeface="+mn-lt"/>
              </a:rPr>
              <a:t>your information can be stored  on your hard drive or on an online business hard drive which can be detectable by a hacker .</a:t>
            </a:r>
          </a:p>
          <a:p>
            <a:endParaRPr lang="en-US" sz="3200" dirty="0" smtClean="0">
              <a:latin typeface="+mn-lt"/>
            </a:endParaRP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13</a:t>
            </a:fld>
            <a:endParaRPr lang="en-US" dirty="0"/>
          </a:p>
        </p:txBody>
      </p:sp>
    </p:spTree>
    <p:extLst>
      <p:ext uri="{BB962C8B-B14F-4D97-AF65-F5344CB8AC3E}">
        <p14:creationId xmlns:p14="http://schemas.microsoft.com/office/powerpoint/2010/main" val="49819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74248A-7E3A-4D39-9D86-7163FA3F4DFD}"/>
              </a:ext>
            </a:extLst>
          </p:cNvPr>
          <p:cNvSpPr>
            <a:spLocks noGrp="1"/>
          </p:cNvSpPr>
          <p:nvPr>
            <p:ph type="title"/>
          </p:nvPr>
        </p:nvSpPr>
        <p:spPr>
          <a:xfrm>
            <a:off x="1600200" y="500062"/>
            <a:ext cx="8625840" cy="1325563"/>
          </a:xfrm>
        </p:spPr>
        <p:txBody>
          <a:bodyPr>
            <a:normAutofit fontScale="90000"/>
          </a:bodyPr>
          <a:lstStyle/>
          <a:p>
            <a:r>
              <a:rPr lang="en-US" dirty="0"/>
              <a:t>Environmental Factors and Power Surges</a:t>
            </a:r>
            <a:br>
              <a:rPr lang="en-US" dirty="0"/>
            </a:br>
            <a:endParaRPr lang="en-GB" dirty="0"/>
          </a:p>
        </p:txBody>
      </p:sp>
      <p:sp>
        <p:nvSpPr>
          <p:cNvPr id="3" name="Content Placeholder 2">
            <a:extLst>
              <a:ext uri="{FF2B5EF4-FFF2-40B4-BE49-F238E27FC236}">
                <a16:creationId xmlns="" xmlns:a16="http://schemas.microsoft.com/office/drawing/2014/main" id="{2CB3BD9F-DD30-4284-B2A1-1293AC3603F2}"/>
              </a:ext>
            </a:extLst>
          </p:cNvPr>
          <p:cNvSpPr>
            <a:spLocks noGrp="1"/>
          </p:cNvSpPr>
          <p:nvPr>
            <p:ph idx="1"/>
          </p:nvPr>
        </p:nvSpPr>
        <p:spPr/>
        <p:txBody>
          <a:bodyPr/>
          <a:lstStyle/>
          <a:p>
            <a:r>
              <a:rPr lang="en-GB" dirty="0"/>
              <a:t>Whole-house surge protector</a:t>
            </a:r>
          </a:p>
        </p:txBody>
      </p:sp>
      <p:pic>
        <p:nvPicPr>
          <p:cNvPr id="4" name="Picture 3" descr="new doc 2018-10-23 11.57.48_1.jpg"/>
          <p:cNvPicPr>
            <a:picLocks noChangeAspect="1"/>
          </p:cNvPicPr>
          <p:nvPr/>
        </p:nvPicPr>
        <p:blipFill>
          <a:blip r:embed="rId2" cstate="print"/>
          <a:stretch>
            <a:fillRect/>
          </a:stretch>
        </p:blipFill>
        <p:spPr>
          <a:xfrm>
            <a:off x="6818141" y="1825625"/>
            <a:ext cx="3991540" cy="4930726"/>
          </a:xfrm>
          <a:prstGeom prst="rect">
            <a:avLst/>
          </a:prstGeom>
          <a:ln>
            <a:noFill/>
          </a:ln>
          <a:effectLst>
            <a:outerShdw blurRad="292100" dist="139700" dir="2700000" algn="tl" rotWithShape="0">
              <a:srgbClr val="333333">
                <a:alpha val="65000"/>
              </a:srgbClr>
            </a:outerShdw>
          </a:effectLst>
        </p:spPr>
      </p:pic>
      <p:sp>
        <p:nvSpPr>
          <p:cNvPr id="7" name="عنصر نائب للتذييل 6"/>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8" name="عنصر نائب لرقم الشريحة 7"/>
          <p:cNvSpPr>
            <a:spLocks noGrp="1"/>
          </p:cNvSpPr>
          <p:nvPr>
            <p:ph type="sldNum" sz="quarter" idx="12"/>
          </p:nvPr>
        </p:nvSpPr>
        <p:spPr/>
        <p:txBody>
          <a:bodyPr/>
          <a:lstStyle/>
          <a:p>
            <a:fld id="{71C56BB4-51E4-4C61-98FC-972CACCF2C5A}" type="slidenum">
              <a:rPr lang="en-US" smtClean="0"/>
              <a:pPr/>
              <a:t>130</a:t>
            </a:fld>
            <a:endParaRPr lang="en-US" dirty="0"/>
          </a:p>
        </p:txBody>
      </p:sp>
    </p:spTree>
    <p:extLst>
      <p:ext uri="{BB962C8B-B14F-4D97-AF65-F5344CB8AC3E}">
        <p14:creationId xmlns:p14="http://schemas.microsoft.com/office/powerpoint/2010/main" val="1797573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458537-3EAA-4C18-A19C-CE00D2507116}"/>
              </a:ext>
            </a:extLst>
          </p:cNvPr>
          <p:cNvSpPr>
            <a:spLocks noGrp="1"/>
          </p:cNvSpPr>
          <p:nvPr>
            <p:ph type="title"/>
          </p:nvPr>
        </p:nvSpPr>
        <p:spPr>
          <a:xfrm>
            <a:off x="1280160" y="302063"/>
            <a:ext cx="9342120" cy="1325563"/>
          </a:xfrm>
        </p:spPr>
        <p:txBody>
          <a:bodyPr>
            <a:normAutofit fontScale="90000"/>
          </a:bodyPr>
          <a:lstStyle/>
          <a:p>
            <a:r>
              <a:rPr lang="en-US" dirty="0"/>
              <a:t>Environmental Factors and Power Surges</a:t>
            </a:r>
            <a:br>
              <a:rPr lang="en-US" dirty="0"/>
            </a:br>
            <a:endParaRPr lang="en-GB" dirty="0"/>
          </a:p>
        </p:txBody>
      </p:sp>
      <p:sp>
        <p:nvSpPr>
          <p:cNvPr id="3" name="Content Placeholder 2">
            <a:extLst>
              <a:ext uri="{FF2B5EF4-FFF2-40B4-BE49-F238E27FC236}">
                <a16:creationId xmlns="" xmlns:a16="http://schemas.microsoft.com/office/drawing/2014/main" id="{86134AF1-2444-41BE-9CDC-CBE39EF7E510}"/>
              </a:ext>
            </a:extLst>
          </p:cNvPr>
          <p:cNvSpPr>
            <a:spLocks noGrp="1"/>
          </p:cNvSpPr>
          <p:nvPr>
            <p:ph idx="1"/>
          </p:nvPr>
        </p:nvSpPr>
        <p:spPr/>
        <p:txBody>
          <a:bodyPr>
            <a:normAutofit/>
          </a:bodyPr>
          <a:lstStyle/>
          <a:p>
            <a:r>
              <a:rPr lang="en-GB" sz="3200" b="1" dirty="0"/>
              <a:t>Is my equipment 100% safe when plugged into a surge protector?</a:t>
            </a:r>
          </a:p>
          <a:p>
            <a:pPr lvl="1"/>
            <a:r>
              <a:rPr lang="en-GB" sz="3200" dirty="0"/>
              <a:t>Lightning strikes can generate such high voltages that they can overwhelm a surge protector.</a:t>
            </a:r>
          </a:p>
          <a:p>
            <a:pPr lvl="1"/>
            <a:r>
              <a:rPr lang="en-GB" sz="3200" dirty="0"/>
              <a:t>Unplugging electronic devices during an electrical storm</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131</a:t>
            </a:fld>
            <a:endParaRPr lang="en-US" dirty="0"/>
          </a:p>
        </p:txBody>
      </p:sp>
    </p:spTree>
    <p:extLst>
      <p:ext uri="{BB962C8B-B14F-4D97-AF65-F5344CB8AC3E}">
        <p14:creationId xmlns:p14="http://schemas.microsoft.com/office/powerpoint/2010/main" val="1263288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3EE73E-508A-40C8-B928-F8DB212B7F9E}"/>
              </a:ext>
            </a:extLst>
          </p:cNvPr>
          <p:cNvSpPr>
            <a:spLocks noGrp="1"/>
          </p:cNvSpPr>
          <p:nvPr>
            <p:ph type="title"/>
          </p:nvPr>
        </p:nvSpPr>
        <p:spPr>
          <a:xfrm>
            <a:off x="1483658" y="219402"/>
            <a:ext cx="8910145" cy="1325563"/>
          </a:xfrm>
        </p:spPr>
        <p:txBody>
          <a:bodyPr/>
          <a:lstStyle/>
          <a:p>
            <a:r>
              <a:rPr lang="en-GB" dirty="0"/>
              <a:t>Preventing and Handling Theft</a:t>
            </a:r>
          </a:p>
        </p:txBody>
      </p:sp>
      <p:sp>
        <p:nvSpPr>
          <p:cNvPr id="3" name="Content Placeholder 2">
            <a:extLst>
              <a:ext uri="{FF2B5EF4-FFF2-40B4-BE49-F238E27FC236}">
                <a16:creationId xmlns="" xmlns:a16="http://schemas.microsoft.com/office/drawing/2014/main" id="{6AB69CA9-7B1E-4C34-AAC5-B729F8BA7326}"/>
              </a:ext>
            </a:extLst>
          </p:cNvPr>
          <p:cNvSpPr>
            <a:spLocks noGrp="1"/>
          </p:cNvSpPr>
          <p:nvPr>
            <p:ph idx="1"/>
          </p:nvPr>
        </p:nvSpPr>
        <p:spPr/>
        <p:txBody>
          <a:bodyPr>
            <a:normAutofit/>
          </a:bodyPr>
          <a:lstStyle/>
          <a:p>
            <a:pPr marL="0" indent="0">
              <a:buNone/>
            </a:pPr>
            <a:r>
              <a:rPr lang="en-GB" sz="3200" b="1" dirty="0" smtClean="0"/>
              <a:t>What </a:t>
            </a:r>
            <a:r>
              <a:rPr lang="en-GB" sz="3200" b="1" dirty="0"/>
              <a:t>do I need to worry about if my computing device is stolen?</a:t>
            </a:r>
          </a:p>
          <a:p>
            <a:r>
              <a:rPr lang="en-GB" sz="3200" dirty="0"/>
              <a:t>Security Concerns for mobile devices:</a:t>
            </a:r>
          </a:p>
          <a:p>
            <a:pPr marL="971550" lvl="1" indent="-514350">
              <a:buFont typeface="+mj-lt"/>
              <a:buAutoNum type="arabicPeriod"/>
            </a:pPr>
            <a:r>
              <a:rPr lang="en-GB" sz="2800" dirty="0"/>
              <a:t>Keeping them from being stolen.</a:t>
            </a:r>
          </a:p>
          <a:p>
            <a:pPr marL="971550" lvl="1" indent="-514350">
              <a:buFont typeface="+mj-lt"/>
              <a:buAutoNum type="arabicPeriod"/>
            </a:pPr>
            <a:r>
              <a:rPr lang="en-GB" sz="2800" dirty="0"/>
              <a:t>Keeping data secure in case they are stolen.</a:t>
            </a:r>
          </a:p>
          <a:p>
            <a:pPr marL="971550" lvl="1" indent="-514350">
              <a:buFont typeface="+mj-lt"/>
              <a:buAutoNum type="arabicPeriod"/>
            </a:pPr>
            <a:r>
              <a:rPr lang="en-GB" sz="2800" dirty="0"/>
              <a:t>Finding a deice if it is stolen</a:t>
            </a:r>
          </a:p>
          <a:p>
            <a:pPr marL="971550" lvl="1" indent="-514350">
              <a:buFont typeface="+mj-lt"/>
              <a:buAutoNum type="arabicPeriod"/>
            </a:pPr>
            <a:r>
              <a:rPr lang="en-GB" sz="2800" dirty="0"/>
              <a:t>Remotely recovering and wiping data off a stolen device.</a:t>
            </a:r>
          </a:p>
          <a:p>
            <a:pPr marL="0" indent="0">
              <a:buNone/>
            </a:pPr>
            <a:endParaRPr lang="en-GB" sz="32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132</a:t>
            </a:fld>
            <a:endParaRPr lang="en-US" dirty="0"/>
          </a:p>
        </p:txBody>
      </p:sp>
    </p:spTree>
    <p:extLst>
      <p:ext uri="{BB962C8B-B14F-4D97-AF65-F5344CB8AC3E}">
        <p14:creationId xmlns:p14="http://schemas.microsoft.com/office/powerpoint/2010/main" val="3474639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5EC93F-0BE3-4B2E-9898-7B810655E0BC}"/>
              </a:ext>
            </a:extLst>
          </p:cNvPr>
          <p:cNvSpPr>
            <a:spLocks noGrp="1"/>
          </p:cNvSpPr>
          <p:nvPr>
            <p:ph type="title"/>
          </p:nvPr>
        </p:nvSpPr>
        <p:spPr>
          <a:xfrm>
            <a:off x="1939158" y="270532"/>
            <a:ext cx="8639504" cy="1325563"/>
          </a:xfrm>
        </p:spPr>
        <p:txBody>
          <a:bodyPr/>
          <a:lstStyle/>
          <a:p>
            <a:r>
              <a:rPr lang="en-GB" dirty="0"/>
              <a:t>Keep Them Safe: Alarms</a:t>
            </a:r>
          </a:p>
        </p:txBody>
      </p:sp>
      <p:sp>
        <p:nvSpPr>
          <p:cNvPr id="3" name="Content Placeholder 2">
            <a:extLst>
              <a:ext uri="{FF2B5EF4-FFF2-40B4-BE49-F238E27FC236}">
                <a16:creationId xmlns="" xmlns:a16="http://schemas.microsoft.com/office/drawing/2014/main" id="{E8827590-BB34-4A47-A7A3-78B8DCAB4D51}"/>
              </a:ext>
            </a:extLst>
          </p:cNvPr>
          <p:cNvSpPr>
            <a:spLocks noGrp="1"/>
          </p:cNvSpPr>
          <p:nvPr>
            <p:ph idx="1"/>
          </p:nvPr>
        </p:nvSpPr>
        <p:spPr>
          <a:xfrm>
            <a:off x="579120" y="1386840"/>
            <a:ext cx="10774680" cy="5090160"/>
          </a:xfrm>
        </p:spPr>
        <p:txBody>
          <a:bodyPr>
            <a:normAutofit/>
          </a:bodyPr>
          <a:lstStyle/>
          <a:p>
            <a:pPr marL="0" indent="0">
              <a:buNone/>
            </a:pPr>
            <a:r>
              <a:rPr lang="en-GB" sz="3200" b="1" dirty="0" smtClean="0"/>
              <a:t>What type of alarm can I install on my mobile device?</a:t>
            </a:r>
          </a:p>
          <a:p>
            <a:pPr marL="0" indent="0">
              <a:buNone/>
            </a:pPr>
            <a:r>
              <a:rPr lang="en-GB" sz="3200" dirty="0" smtClean="0"/>
              <a:t>Alarm </a:t>
            </a:r>
            <a:r>
              <a:rPr lang="en-GB" sz="3200" dirty="0"/>
              <a:t>software either detects motion like your device being picked up or sounds near your device and then sets off an ear – piercing alarm until you enter the disable code.</a:t>
            </a:r>
          </a:p>
          <a:p>
            <a:pPr marL="457200" lvl="1" indent="0">
              <a:buNone/>
            </a:pPr>
            <a:r>
              <a:rPr lang="en-GB" sz="3200" dirty="0"/>
              <a:t>Types of alarm software you can install:</a:t>
            </a:r>
          </a:p>
          <a:p>
            <a:pPr lvl="1"/>
            <a:r>
              <a:rPr lang="en-GB" sz="2800" dirty="0"/>
              <a:t>Motion alarm software is good , inexpensive theft deterrent.</a:t>
            </a:r>
          </a:p>
          <a:p>
            <a:pPr lvl="1"/>
            <a:r>
              <a:rPr lang="en-GB" sz="2800" dirty="0"/>
              <a:t>Example of free software:</a:t>
            </a:r>
          </a:p>
          <a:p>
            <a:pPr lvl="2"/>
            <a:r>
              <a:rPr lang="en-GB" sz="2400" dirty="0"/>
              <a:t> </a:t>
            </a:r>
            <a:r>
              <a:rPr lang="en-GB" sz="2800" dirty="0" err="1"/>
              <a:t>Lalarm</a:t>
            </a:r>
            <a:r>
              <a:rPr lang="en-GB" sz="2800" dirty="0"/>
              <a:t> is effective for Laptops.</a:t>
            </a:r>
          </a:p>
          <a:p>
            <a:pPr lvl="2"/>
            <a:r>
              <a:rPr lang="en-GB" sz="2800" dirty="0" smtClean="0"/>
              <a:t>App such as Motion </a:t>
            </a:r>
            <a:r>
              <a:rPr lang="en-GB" sz="2800" dirty="0"/>
              <a:t>Alarm and </a:t>
            </a:r>
            <a:r>
              <a:rPr lang="en-GB" sz="2800" dirty="0" err="1"/>
              <a:t>Alarmomatic</a:t>
            </a:r>
            <a:r>
              <a:rPr lang="en-GB" sz="2800" dirty="0"/>
              <a:t> for iPad and iPhone.</a:t>
            </a:r>
          </a:p>
          <a:p>
            <a:pPr lvl="2"/>
            <a:endParaRPr lang="en-GB" sz="2800" dirty="0"/>
          </a:p>
          <a:p>
            <a:pPr lvl="1"/>
            <a:endParaRPr lang="en-GB" sz="2800" dirty="0"/>
          </a:p>
          <a:p>
            <a:pPr lvl="1"/>
            <a:endParaRPr lang="en-GB" sz="2800" dirty="0"/>
          </a:p>
          <a:p>
            <a:pPr lvl="1"/>
            <a:endParaRPr lang="en-GB" sz="2800" dirty="0"/>
          </a:p>
          <a:p>
            <a:pPr lvl="1"/>
            <a:endParaRPr lang="en-GB" sz="2800" dirty="0"/>
          </a:p>
          <a:p>
            <a:pPr marL="0" indent="0">
              <a:buNone/>
            </a:pPr>
            <a:endParaRPr lang="en-GB" sz="32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133</a:t>
            </a:fld>
            <a:endParaRPr lang="en-US" dirty="0"/>
          </a:p>
        </p:txBody>
      </p:sp>
    </p:spTree>
    <p:extLst>
      <p:ext uri="{BB962C8B-B14F-4D97-AF65-F5344CB8AC3E}">
        <p14:creationId xmlns:p14="http://schemas.microsoft.com/office/powerpoint/2010/main" val="139740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C00E42-ECEB-498E-AC8F-CB95BB9398E9}"/>
              </a:ext>
            </a:extLst>
          </p:cNvPr>
          <p:cNvSpPr>
            <a:spLocks noGrp="1"/>
          </p:cNvSpPr>
          <p:nvPr>
            <p:ph type="title"/>
          </p:nvPr>
        </p:nvSpPr>
        <p:spPr>
          <a:xfrm>
            <a:off x="1718014" y="128397"/>
            <a:ext cx="8755972" cy="1460499"/>
          </a:xfrm>
        </p:spPr>
        <p:txBody>
          <a:bodyPr/>
          <a:lstStyle/>
          <a:p>
            <a:r>
              <a:rPr lang="en-GB" dirty="0"/>
              <a:t>Keeping Mobile Device Data Secure</a:t>
            </a:r>
          </a:p>
        </p:txBody>
      </p:sp>
      <p:sp>
        <p:nvSpPr>
          <p:cNvPr id="3" name="Content Placeholder 2">
            <a:extLst>
              <a:ext uri="{FF2B5EF4-FFF2-40B4-BE49-F238E27FC236}">
                <a16:creationId xmlns="" xmlns:a16="http://schemas.microsoft.com/office/drawing/2014/main" id="{8BDCA332-6304-49AC-817A-9A71FCC89D6F}"/>
              </a:ext>
            </a:extLst>
          </p:cNvPr>
          <p:cNvSpPr>
            <a:spLocks noGrp="1"/>
          </p:cNvSpPr>
          <p:nvPr>
            <p:ph idx="1"/>
          </p:nvPr>
        </p:nvSpPr>
        <p:spPr>
          <a:xfrm>
            <a:off x="633051" y="1825624"/>
            <a:ext cx="11086509" cy="4504837"/>
          </a:xfrm>
        </p:spPr>
        <p:txBody>
          <a:bodyPr>
            <a:normAutofit/>
          </a:bodyPr>
          <a:lstStyle/>
          <a:p>
            <a:pPr marL="0" indent="0">
              <a:buNone/>
            </a:pPr>
            <a:r>
              <a:rPr lang="en-GB" sz="3200" b="1" dirty="0" smtClean="0"/>
              <a:t>How can I secure the data on my mobile devices?</a:t>
            </a:r>
            <a:endParaRPr lang="en-GB" sz="3200" b="1" dirty="0"/>
          </a:p>
          <a:p>
            <a:pPr lvl="1"/>
            <a:r>
              <a:rPr lang="en-GB" sz="2800" dirty="0"/>
              <a:t>Encrypting the data on your mobile device.</a:t>
            </a:r>
          </a:p>
          <a:p>
            <a:pPr lvl="1"/>
            <a:r>
              <a:rPr lang="en-GB" sz="2800" dirty="0"/>
              <a:t>Example: Safe is an app (for image and data in iPhone, iPad)</a:t>
            </a:r>
          </a:p>
          <a:p>
            <a:pPr lvl="1">
              <a:buNone/>
            </a:pPr>
            <a:r>
              <a:rPr lang="en-GB" sz="2800" dirty="0"/>
              <a:t>, that provides 256-bit encryption which is very hard to crack</a:t>
            </a:r>
          </a:p>
          <a:p>
            <a:pPr lvl="1"/>
            <a:r>
              <a:rPr lang="en-GB" sz="2800" dirty="0"/>
              <a:t>Example; Mobile Strong Box is similar app for Android devices</a:t>
            </a:r>
          </a:p>
          <a:p>
            <a:pPr lvl="1"/>
            <a:r>
              <a:rPr lang="en-GB" sz="2800" dirty="0" err="1"/>
              <a:t>SensiGuard</a:t>
            </a:r>
            <a:r>
              <a:rPr lang="en-GB" sz="2800" dirty="0"/>
              <a:t> and </a:t>
            </a:r>
            <a:r>
              <a:rPr lang="en-GB" sz="2800" dirty="0" err="1"/>
              <a:t>SafeHouse</a:t>
            </a:r>
            <a:r>
              <a:rPr lang="en-GB" sz="2800" dirty="0"/>
              <a:t> are for laptop computers to </a:t>
            </a:r>
          </a:p>
          <a:p>
            <a:pPr lvl="1">
              <a:buNone/>
            </a:pPr>
            <a:r>
              <a:rPr lang="en-GB" sz="2800" dirty="0"/>
              <a:t>provide encryption for files and entire hard drives.</a:t>
            </a:r>
          </a:p>
          <a:p>
            <a:pPr lvl="1"/>
            <a:endParaRPr lang="en-GB" sz="28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134</a:t>
            </a:fld>
            <a:endParaRPr lang="en-US" dirty="0"/>
          </a:p>
        </p:txBody>
      </p:sp>
    </p:spTree>
    <p:extLst>
      <p:ext uri="{BB962C8B-B14F-4D97-AF65-F5344CB8AC3E}">
        <p14:creationId xmlns:p14="http://schemas.microsoft.com/office/powerpoint/2010/main" val="131569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223235"/>
            <a:ext cx="8202010" cy="1325563"/>
          </a:xfrm>
        </p:spPr>
        <p:txBody>
          <a:bodyPr/>
          <a:lstStyle/>
          <a:p>
            <a:r>
              <a:rPr lang="en-US" dirty="0"/>
              <a:t>Software Alerts and Data Wipes</a:t>
            </a:r>
          </a:p>
        </p:txBody>
      </p:sp>
      <p:sp>
        <p:nvSpPr>
          <p:cNvPr id="3" name="Content Placeholder 2"/>
          <p:cNvSpPr>
            <a:spLocks noGrp="1"/>
          </p:cNvSpPr>
          <p:nvPr>
            <p:ph idx="1"/>
          </p:nvPr>
        </p:nvSpPr>
        <p:spPr>
          <a:xfrm>
            <a:off x="838200" y="1825624"/>
            <a:ext cx="10515600" cy="4648917"/>
          </a:xfrm>
        </p:spPr>
        <p:txBody>
          <a:bodyPr>
            <a:noAutofit/>
          </a:bodyPr>
          <a:lstStyle/>
          <a:p>
            <a:pPr>
              <a:buNone/>
            </a:pPr>
            <a:r>
              <a:rPr lang="en-US" sz="3200" b="1" dirty="0" smtClean="0"/>
              <a:t>How </a:t>
            </a:r>
            <a:r>
              <a:rPr lang="en-US" sz="3200" b="1" dirty="0"/>
              <a:t>can my computer helps me recover it when it is stolen?</a:t>
            </a:r>
          </a:p>
          <a:p>
            <a:r>
              <a:rPr lang="en-US" sz="3200" dirty="0"/>
              <a:t>Similar system to </a:t>
            </a:r>
            <a:r>
              <a:rPr lang="en-US" sz="3200" dirty="0" err="1"/>
              <a:t>LoJack</a:t>
            </a:r>
            <a:r>
              <a:rPr lang="en-US" sz="3200" dirty="0"/>
              <a:t> the theft tracking device used in cars is the tracking software as:</a:t>
            </a:r>
          </a:p>
          <a:p>
            <a:pPr lvl="1"/>
            <a:r>
              <a:rPr lang="en-US" sz="2800" dirty="0"/>
              <a:t>Absolute </a:t>
            </a:r>
            <a:r>
              <a:rPr lang="en-US" sz="2800" dirty="0" err="1"/>
              <a:t>LoJack</a:t>
            </a:r>
            <a:r>
              <a:rPr lang="en-US" sz="2800" dirty="0"/>
              <a:t>, PC </a:t>
            </a:r>
            <a:r>
              <a:rPr lang="en-US" sz="2800" dirty="0" err="1"/>
              <a:t>PhoneHome</a:t>
            </a:r>
            <a:r>
              <a:rPr lang="en-US" sz="2800" dirty="0"/>
              <a:t>, and Mac </a:t>
            </a:r>
            <a:r>
              <a:rPr lang="en-US" sz="2800" dirty="0" err="1"/>
              <a:t>PhoneHome</a:t>
            </a:r>
            <a:r>
              <a:rPr lang="en-US" sz="2800" dirty="0"/>
              <a:t>: enables your computer to alert authorities to the computer’s location if it is stolen.</a:t>
            </a:r>
          </a:p>
          <a:p>
            <a:pPr lvl="1"/>
            <a:r>
              <a:rPr lang="en-US" sz="2800" dirty="0" err="1"/>
              <a:t>iHound</a:t>
            </a:r>
            <a:r>
              <a:rPr lang="en-US" sz="2800" dirty="0"/>
              <a:t>: tracking app for Android and iOS.</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135</a:t>
            </a:fld>
            <a:endParaRPr lang="en-US" dirty="0"/>
          </a:p>
        </p:txBody>
      </p:sp>
    </p:spTree>
    <p:extLst>
      <p:ext uri="{BB962C8B-B14F-4D97-AF65-F5344CB8AC3E}">
        <p14:creationId xmlns:p14="http://schemas.microsoft.com/office/powerpoint/2010/main" val="82279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61653"/>
            <a:ext cx="10515600" cy="2699078"/>
          </a:xfrm>
        </p:spPr>
        <p:txBody>
          <a:bodyPr/>
          <a:lstStyle/>
          <a:p>
            <a:r>
              <a:rPr lang="en-US" sz="3200" dirty="0" smtClean="0"/>
              <a:t>If </a:t>
            </a:r>
            <a:r>
              <a:rPr lang="en-US" sz="3200" dirty="0"/>
              <a:t>your device is stolen, </a:t>
            </a:r>
          </a:p>
          <a:p>
            <a:pPr lvl="1"/>
            <a:r>
              <a:rPr lang="en-US" sz="2800" dirty="0"/>
              <a:t>Contact the tracking software’s manufacture which will tracks your device (transmit tracking information) via IP, Wi-Fi hotspot or cell tower location.</a:t>
            </a:r>
          </a:p>
          <a:p>
            <a:pPr lvl="1"/>
            <a:r>
              <a:rPr lang="en-US" sz="2800" dirty="0"/>
              <a:t>That will assist the authorities in locating and retrieving your mobile device.</a:t>
            </a:r>
            <a:endParaRPr lang="ar-SA" sz="2800" dirty="0"/>
          </a:p>
          <a:p>
            <a:endParaRPr lang="ar-SA" dirty="0"/>
          </a:p>
        </p:txBody>
      </p:sp>
      <p:sp>
        <p:nvSpPr>
          <p:cNvPr id="4" name="Title 1"/>
          <p:cNvSpPr>
            <a:spLocks noGrp="1"/>
          </p:cNvSpPr>
          <p:nvPr>
            <p:ph type="title"/>
          </p:nvPr>
        </p:nvSpPr>
        <p:spPr>
          <a:xfrm>
            <a:off x="1932589" y="349360"/>
            <a:ext cx="8326821" cy="1325563"/>
          </a:xfrm>
        </p:spPr>
        <p:txBody>
          <a:bodyPr/>
          <a:lstStyle/>
          <a:p>
            <a:r>
              <a:rPr lang="en-US" dirty="0"/>
              <a:t>Protecting Your Physical Computing Assets</a:t>
            </a:r>
            <a:endParaRPr lang="ar-SA"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136</a:t>
            </a:fld>
            <a:endParaRPr lang="en-US" dirty="0"/>
          </a:p>
        </p:txBody>
      </p:sp>
    </p:spTree>
    <p:extLst>
      <p:ext uri="{BB962C8B-B14F-4D97-AF65-F5344CB8AC3E}">
        <p14:creationId xmlns:p14="http://schemas.microsoft.com/office/powerpoint/2010/main" val="4227338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406" y="239001"/>
            <a:ext cx="8121869" cy="1325563"/>
          </a:xfrm>
        </p:spPr>
        <p:txBody>
          <a:bodyPr/>
          <a:lstStyle/>
          <a:p>
            <a:r>
              <a:rPr lang="en-US" dirty="0"/>
              <a:t>Protecting Your Physical Computing Assets</a:t>
            </a:r>
            <a:endParaRPr lang="ar-SA" dirty="0"/>
          </a:p>
        </p:txBody>
      </p:sp>
      <p:sp>
        <p:nvSpPr>
          <p:cNvPr id="3" name="Content Placeholder 2"/>
          <p:cNvSpPr>
            <a:spLocks noGrp="1"/>
          </p:cNvSpPr>
          <p:nvPr>
            <p:ph idx="1"/>
          </p:nvPr>
        </p:nvSpPr>
        <p:spPr>
          <a:xfrm>
            <a:off x="838200" y="1825624"/>
            <a:ext cx="10515600" cy="5032376"/>
          </a:xfrm>
        </p:spPr>
        <p:txBody>
          <a:bodyPr>
            <a:normAutofit fontScale="92500" lnSpcReduction="20000"/>
          </a:bodyPr>
          <a:lstStyle/>
          <a:p>
            <a:pPr>
              <a:buNone/>
            </a:pPr>
            <a:r>
              <a:rPr lang="en-US" sz="3000" b="1" dirty="0"/>
              <a:t>What if thieves find the tracking software and delete it?</a:t>
            </a:r>
          </a:p>
          <a:p>
            <a:r>
              <a:rPr lang="en-US" sz="3000" dirty="0"/>
              <a:t>The tracking software’s files and directories are invisible.</a:t>
            </a:r>
          </a:p>
          <a:p>
            <a:r>
              <a:rPr lang="en-US" sz="3000" dirty="0"/>
              <a:t>The tracking software can reinstall itself after the</a:t>
            </a:r>
          </a:p>
          <a:p>
            <a:pPr>
              <a:buNone/>
            </a:pPr>
            <a:r>
              <a:rPr lang="en-US" sz="3000" dirty="0"/>
              <a:t>reformatting process.</a:t>
            </a:r>
          </a:p>
          <a:p>
            <a:endParaRPr lang="en-US" dirty="0"/>
          </a:p>
          <a:p>
            <a:pPr>
              <a:buNone/>
            </a:pPr>
            <a:r>
              <a:rPr lang="en-US" sz="3000" b="1" dirty="0"/>
              <a:t>What if my device can’t be recovered by the authorities?</a:t>
            </a:r>
          </a:p>
          <a:p>
            <a:r>
              <a:rPr lang="en-US" sz="3000" dirty="0"/>
              <a:t>Software packages for Remote recovery and deleting of files.</a:t>
            </a:r>
          </a:p>
          <a:p>
            <a:r>
              <a:rPr lang="en-US" sz="3000" dirty="0"/>
              <a:t>Absolute </a:t>
            </a:r>
            <a:r>
              <a:rPr lang="en-US" sz="3000" dirty="0" err="1"/>
              <a:t>LoJack</a:t>
            </a:r>
            <a:r>
              <a:rPr lang="en-US" sz="3000" dirty="0"/>
              <a:t> has these  features and allows you to lock your device or to remotely wipe its contents by deleting all your data</a:t>
            </a:r>
          </a:p>
          <a:p>
            <a:r>
              <a:rPr lang="en-US" sz="3000" dirty="0"/>
              <a:t>Find My iPhone for all iOS devices which is part of iCloud</a:t>
            </a:r>
          </a:p>
          <a:p>
            <a:r>
              <a:rPr lang="en-US" sz="3000" dirty="0"/>
              <a:t>Where is My Droid for all Android devices.(sending text and reply by location, capture images with front or rear cameras.</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137</a:t>
            </a:fld>
            <a:endParaRPr lang="en-US" dirty="0"/>
          </a:p>
        </p:txBody>
      </p:sp>
    </p:spTree>
    <p:extLst>
      <p:ext uri="{BB962C8B-B14F-4D97-AF65-F5344CB8AC3E}">
        <p14:creationId xmlns:p14="http://schemas.microsoft.com/office/powerpoint/2010/main" val="338520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48" y="77067"/>
            <a:ext cx="8715703" cy="1325563"/>
          </a:xfrm>
        </p:spPr>
        <p:txBody>
          <a:bodyPr/>
          <a:lstStyle/>
          <a:p>
            <a:r>
              <a:rPr lang="en-US" dirty="0"/>
              <a:t>Protecting Your Physical Computing Assets</a:t>
            </a:r>
            <a:endParaRPr lang="ar-SA" dirty="0"/>
          </a:p>
        </p:txBody>
      </p:sp>
      <p:sp>
        <p:nvSpPr>
          <p:cNvPr id="3" name="Content Placeholder 2"/>
          <p:cNvSpPr>
            <a:spLocks noGrp="1"/>
          </p:cNvSpPr>
          <p:nvPr>
            <p:ph idx="1"/>
          </p:nvPr>
        </p:nvSpPr>
        <p:spPr>
          <a:xfrm>
            <a:off x="228600" y="1825624"/>
            <a:ext cx="7573297" cy="5032376"/>
          </a:xfrm>
        </p:spPr>
        <p:txBody>
          <a:bodyPr>
            <a:normAutofit/>
          </a:bodyPr>
          <a:lstStyle/>
          <a:p>
            <a:pPr>
              <a:buNone/>
            </a:pPr>
            <a:r>
              <a:rPr lang="en-US" sz="3200" b="1" dirty="0"/>
              <a:t>How can I ensure that I’ve covered all aspects of protecting my digital devices?</a:t>
            </a:r>
          </a:p>
          <a:p>
            <a:pPr>
              <a:buNone/>
            </a:pPr>
            <a:r>
              <a:rPr lang="en-US" sz="3200" dirty="0"/>
              <a:t>A Guide to ensure you haven’t missed critical aspects of security.</a:t>
            </a:r>
          </a:p>
        </p:txBody>
      </p:sp>
      <p:pic>
        <p:nvPicPr>
          <p:cNvPr id="6" name="Picture 5"/>
          <p:cNvPicPr>
            <a:picLocks noChangeAspect="1"/>
          </p:cNvPicPr>
          <p:nvPr/>
        </p:nvPicPr>
        <p:blipFill>
          <a:blip r:embed="rId2" cstate="print"/>
          <a:stretch>
            <a:fillRect/>
          </a:stretch>
        </p:blipFill>
        <p:spPr>
          <a:xfrm>
            <a:off x="7477434" y="1402630"/>
            <a:ext cx="4085301" cy="5455370"/>
          </a:xfrm>
          <a:prstGeom prst="rect">
            <a:avLst/>
          </a:prstGeom>
        </p:spPr>
      </p:pic>
      <p:sp>
        <p:nvSpPr>
          <p:cNvPr id="7" name="Right Arrow 6"/>
          <p:cNvSpPr/>
          <p:nvPr/>
        </p:nvSpPr>
        <p:spPr>
          <a:xfrm>
            <a:off x="5364479" y="3648638"/>
            <a:ext cx="1730911" cy="69317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صر نائب للتذييل 7"/>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9" name="عنصر نائب لرقم الشريحة 8"/>
          <p:cNvSpPr>
            <a:spLocks noGrp="1"/>
          </p:cNvSpPr>
          <p:nvPr>
            <p:ph type="sldNum" sz="quarter" idx="12"/>
          </p:nvPr>
        </p:nvSpPr>
        <p:spPr/>
        <p:txBody>
          <a:bodyPr/>
          <a:lstStyle/>
          <a:p>
            <a:fld id="{71C56BB4-51E4-4C61-98FC-972CACCF2C5A}" type="slidenum">
              <a:rPr lang="en-US" smtClean="0"/>
              <a:pPr/>
              <a:t>138</a:t>
            </a:fld>
            <a:endParaRPr lang="en-US" dirty="0"/>
          </a:p>
        </p:txBody>
      </p:sp>
    </p:spTree>
    <p:extLst>
      <p:ext uri="{BB962C8B-B14F-4D97-AF65-F5344CB8AC3E}">
        <p14:creationId xmlns:p14="http://schemas.microsoft.com/office/powerpoint/2010/main" val="296050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Hacking Tools and Attack Types</a:t>
            </a:r>
            <a:endParaRPr lang="en-US" dirty="0"/>
          </a:p>
        </p:txBody>
      </p:sp>
      <p:sp>
        <p:nvSpPr>
          <p:cNvPr id="3" name="Content Placeholder 2"/>
          <p:cNvSpPr>
            <a:spLocks noGrp="1"/>
          </p:cNvSpPr>
          <p:nvPr>
            <p:ph idx="1"/>
          </p:nvPr>
        </p:nvSpPr>
        <p:spPr/>
        <p:txBody>
          <a:bodyPr/>
          <a:lstStyle/>
          <a:p>
            <a:r>
              <a:rPr lang="en-US" dirty="0"/>
              <a:t>Personal data can be stored on various websites for example many sites require that you provide a login ID and a password to gain access. Even if this data isn’t stored on your computer a hacker may be able to capture it when you're online by using a packet analyzer (sniffer) or a Key logger.</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14</a:t>
            </a:fld>
            <a:endParaRPr lang="en-US" dirty="0"/>
          </a:p>
        </p:txBody>
      </p:sp>
    </p:spTree>
    <p:extLst>
      <p:ext uri="{BB962C8B-B14F-4D97-AF65-F5344CB8AC3E}">
        <p14:creationId xmlns:p14="http://schemas.microsoft.com/office/powerpoint/2010/main" val="275501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Hacking Tools and Attack Types</a:t>
            </a:r>
            <a:endParaRPr lang="en-US" dirty="0"/>
          </a:p>
        </p:txBody>
      </p:sp>
      <p:sp>
        <p:nvSpPr>
          <p:cNvPr id="3" name="Content Placeholder 2"/>
          <p:cNvSpPr>
            <a:spLocks noGrp="1"/>
          </p:cNvSpPr>
          <p:nvPr>
            <p:ph idx="1"/>
          </p:nvPr>
        </p:nvSpPr>
        <p:spPr/>
        <p:txBody>
          <a:bodyPr/>
          <a:lstStyle/>
          <a:p>
            <a:r>
              <a:rPr lang="en-US" b="1" dirty="0" smtClean="0"/>
              <a:t>What is a packet analyzer?</a:t>
            </a:r>
          </a:p>
          <a:p>
            <a:r>
              <a:rPr lang="en-US" dirty="0" smtClean="0"/>
              <a:t>Data travels through the Internet in small pieces called </a:t>
            </a:r>
            <a:r>
              <a:rPr lang="en-US" i="1" dirty="0" smtClean="0"/>
              <a:t>packets</a:t>
            </a:r>
          </a:p>
          <a:p>
            <a:r>
              <a:rPr lang="en-US" dirty="0" smtClean="0"/>
              <a:t>The packet are identified with an </a:t>
            </a:r>
            <a:r>
              <a:rPr lang="en-US" i="1" dirty="0" smtClean="0"/>
              <a:t>IP address</a:t>
            </a:r>
          </a:p>
          <a:p>
            <a:r>
              <a:rPr lang="en-US" dirty="0" smtClean="0"/>
              <a:t>Once the packets reach their destination, they are reassembled into cohesive messages. </a:t>
            </a:r>
          </a:p>
          <a:p>
            <a:pPr>
              <a:spcAft>
                <a:spcPts val="1200"/>
              </a:spcAft>
            </a:pPr>
            <a:r>
              <a:rPr lang="en-US" b="1" dirty="0"/>
              <a:t>Packet analyzer (</a:t>
            </a:r>
            <a:r>
              <a:rPr lang="en-US" b="1" dirty="0" smtClean="0"/>
              <a:t>sniffer) </a:t>
            </a:r>
            <a:r>
              <a:rPr lang="en-US" dirty="0" smtClean="0"/>
              <a:t>is </a:t>
            </a:r>
            <a:r>
              <a:rPr lang="en-US" dirty="0"/>
              <a:t>a program deployed by hackers that looks at (or sniffs) each packet as it travels on the Internet.</a:t>
            </a:r>
          </a:p>
          <a:p>
            <a:r>
              <a:rPr lang="en-US" b="1" dirty="0" err="1"/>
              <a:t>Keylogger</a:t>
            </a:r>
            <a:r>
              <a:rPr lang="en-US" b="1" dirty="0"/>
              <a:t> </a:t>
            </a:r>
            <a:r>
              <a:rPr lang="en-US" dirty="0"/>
              <a:t>is a program that captures all keystrokes made on a computer</a:t>
            </a:r>
          </a:p>
          <a:p>
            <a:endParaRPr lang="en-US" dirty="0" smtClean="0"/>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15</a:t>
            </a:fld>
            <a:endParaRPr lang="en-US" dirty="0"/>
          </a:p>
        </p:txBody>
      </p:sp>
    </p:spTree>
    <p:extLst>
      <p:ext uri="{BB962C8B-B14F-4D97-AF65-F5344CB8AC3E}">
        <p14:creationId xmlns:p14="http://schemas.microsoft.com/office/powerpoint/2010/main" val="173824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Hacking Tools and Attack Types</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a:t>What do hackers do with the information they sniff?</a:t>
            </a:r>
          </a:p>
          <a:p>
            <a:pPr marL="0" indent="0">
              <a:buNone/>
            </a:pPr>
            <a:r>
              <a:rPr lang="en-US" sz="3200" dirty="0"/>
              <a:t>Once a hacker has your debit/credit card information he or she can use it to purchase items illegally or can sell it to someone how will. If a hacker can gather enough information they may be able to commit identity theft.</a:t>
            </a:r>
          </a:p>
          <a:p>
            <a:pPr marL="0" indent="0">
              <a:buNone/>
            </a:pPr>
            <a:r>
              <a:rPr lang="en-US" sz="3200" dirty="0"/>
              <a:t>You can protect yourself from packet sniffing by installing a firewall and using data encryption on wireless network.</a:t>
            </a:r>
          </a:p>
          <a:p>
            <a:endParaRPr lang="en-US" sz="32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16</a:t>
            </a:fld>
            <a:endParaRPr lang="en-US" dirty="0"/>
          </a:p>
        </p:txBody>
      </p:sp>
    </p:spTree>
    <p:extLst>
      <p:ext uri="{BB962C8B-B14F-4D97-AF65-F5344CB8AC3E}">
        <p14:creationId xmlns:p14="http://schemas.microsoft.com/office/powerpoint/2010/main" val="1663200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Trojan Horses and  Rootkits</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a:t>Beside stealing information what other problems can hackers cause if they break in to my computer?</a:t>
            </a:r>
          </a:p>
          <a:p>
            <a:pPr marL="0" indent="0">
              <a:buNone/>
            </a:pPr>
            <a:r>
              <a:rPr lang="en-US" sz="3200" dirty="0"/>
              <a:t>Hackers often use individual computers to commit widespread attacks. For example, hackers need to control many computers at the same time. To do so they often use </a:t>
            </a:r>
            <a:r>
              <a:rPr lang="en-US" sz="3200" b="1" dirty="0"/>
              <a:t>Trojan</a:t>
            </a:r>
            <a:r>
              <a:rPr lang="en-US" sz="3200" dirty="0"/>
              <a:t> horses to install other programs on the victims computer.</a:t>
            </a:r>
          </a:p>
          <a:p>
            <a:pPr marL="0" indent="0">
              <a:buNone/>
            </a:pPr>
            <a:r>
              <a:rPr lang="en-US" sz="3200" dirty="0"/>
              <a:t> </a:t>
            </a:r>
          </a:p>
          <a:p>
            <a:pPr marL="0" indent="0">
              <a:buNone/>
            </a:pPr>
            <a:endParaRPr lang="en-US" sz="3200" dirty="0"/>
          </a:p>
          <a:p>
            <a:endParaRPr lang="en-US" sz="32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17</a:t>
            </a:fld>
            <a:endParaRPr lang="en-US" dirty="0"/>
          </a:p>
        </p:txBody>
      </p:sp>
    </p:spTree>
    <p:extLst>
      <p:ext uri="{BB962C8B-B14F-4D97-AF65-F5344CB8AC3E}">
        <p14:creationId xmlns:p14="http://schemas.microsoft.com/office/powerpoint/2010/main" val="9717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557" y="3774922"/>
            <a:ext cx="3550596" cy="2946552"/>
          </a:xfrm>
          <a:prstGeom prst="rect">
            <a:avLst/>
          </a:prstGeom>
        </p:spPr>
      </p:pic>
      <p:sp>
        <p:nvSpPr>
          <p:cNvPr id="2" name="Title 1"/>
          <p:cNvSpPr>
            <a:spLocks noGrp="1"/>
          </p:cNvSpPr>
          <p:nvPr>
            <p:ph type="title"/>
          </p:nvPr>
        </p:nvSpPr>
        <p:spPr/>
        <p:txBody>
          <a:bodyPr>
            <a:normAutofit/>
          </a:bodyPr>
          <a:lstStyle/>
          <a:p>
            <a:pPr algn="ctr"/>
            <a:r>
              <a:rPr lang="en-US" sz="5400" b="1" dirty="0"/>
              <a:t>Trojan Horses and  Rootkits</a:t>
            </a:r>
          </a:p>
        </p:txBody>
      </p:sp>
      <p:sp>
        <p:nvSpPr>
          <p:cNvPr id="3" name="Content Placeholder 2"/>
          <p:cNvSpPr>
            <a:spLocks noGrp="1"/>
          </p:cNvSpPr>
          <p:nvPr>
            <p:ph idx="1"/>
          </p:nvPr>
        </p:nvSpPr>
        <p:spPr>
          <a:xfrm>
            <a:off x="231420" y="1682996"/>
            <a:ext cx="9853873" cy="4809878"/>
          </a:xfrm>
        </p:spPr>
        <p:txBody>
          <a:bodyPr>
            <a:noAutofit/>
          </a:bodyPr>
          <a:lstStyle/>
          <a:p>
            <a:pPr>
              <a:spcBef>
                <a:spcPts val="0"/>
              </a:spcBef>
            </a:pPr>
            <a:r>
              <a:rPr lang="en-US" sz="3200" b="1" dirty="0"/>
              <a:t>Trojan </a:t>
            </a:r>
            <a:r>
              <a:rPr lang="en-US" sz="3200" b="1" dirty="0" smtClean="0"/>
              <a:t>horses</a:t>
            </a:r>
            <a:r>
              <a:rPr lang="en-US" sz="3200" dirty="0" smtClean="0"/>
              <a:t>: is </a:t>
            </a:r>
            <a:r>
              <a:rPr lang="en-US" sz="3200" dirty="0"/>
              <a:t>a program that appears to be something useful or desirable, but does something malicious in the background without your knowledge </a:t>
            </a:r>
          </a:p>
          <a:p>
            <a:pPr>
              <a:spcBef>
                <a:spcPts val="0"/>
              </a:spcBef>
            </a:pPr>
            <a:r>
              <a:rPr lang="en-US" sz="3200" b="1" dirty="0" smtClean="0"/>
              <a:t>What damage can Trojan horses do?</a:t>
            </a:r>
          </a:p>
          <a:p>
            <a:pPr lvl="1">
              <a:spcBef>
                <a:spcPts val="0"/>
              </a:spcBef>
            </a:pPr>
            <a:r>
              <a:rPr lang="en-US" dirty="0"/>
              <a:t>Often hackers use a Trojan program to install a backdoor program or a rootkit which allow them to gain access to the victim computer</a:t>
            </a:r>
            <a:r>
              <a:rPr lang="en-US" dirty="0" smtClean="0"/>
              <a:t>.</a:t>
            </a:r>
            <a:endParaRPr lang="en-US" b="1" dirty="0" smtClean="0"/>
          </a:p>
          <a:p>
            <a:pPr lvl="1">
              <a:spcBef>
                <a:spcPts val="0"/>
              </a:spcBef>
            </a:pPr>
            <a:r>
              <a:rPr lang="en-US" b="1" dirty="0" smtClean="0"/>
              <a:t>Backdoor and Rootkits</a:t>
            </a:r>
            <a:r>
              <a:rPr lang="en-US" dirty="0" smtClean="0"/>
              <a:t>: Backdoor </a:t>
            </a:r>
            <a:r>
              <a:rPr lang="en-US" dirty="0"/>
              <a:t>program that allow hackers to gain access to your computer and take almost complete control of it without your knowledge</a:t>
            </a:r>
            <a:r>
              <a:rPr lang="en-US" dirty="0" smtClean="0"/>
              <a:t>.</a:t>
            </a:r>
          </a:p>
          <a:p>
            <a:pPr lvl="1">
              <a:spcBef>
                <a:spcPts val="0"/>
              </a:spcBef>
            </a:pPr>
            <a:r>
              <a:rPr lang="en-US" b="1" dirty="0" smtClean="0"/>
              <a:t>Zombies</a:t>
            </a:r>
            <a:r>
              <a:rPr lang="en-US" dirty="0" smtClean="0"/>
              <a:t>:</a:t>
            </a:r>
            <a:r>
              <a:rPr lang="en-US" dirty="0"/>
              <a:t> </a:t>
            </a:r>
            <a:r>
              <a:rPr lang="en-US" dirty="0" smtClean="0"/>
              <a:t>Rootkits </a:t>
            </a:r>
            <a:r>
              <a:rPr lang="en-US" dirty="0"/>
              <a:t>are A computer that a hacker controls is referred to as a zombie. Zombies are often used to launch </a:t>
            </a:r>
            <a:r>
              <a:rPr lang="en-US" i="1" dirty="0"/>
              <a:t>denial-of-service </a:t>
            </a:r>
            <a:r>
              <a:rPr lang="en-US" dirty="0"/>
              <a:t>attacks on other </a:t>
            </a:r>
            <a:r>
              <a:rPr lang="en-US" dirty="0" smtClean="0"/>
              <a:t>computers.</a:t>
            </a:r>
          </a:p>
          <a:p>
            <a:pPr marL="0" indent="0">
              <a:spcBef>
                <a:spcPts val="0"/>
              </a:spcBef>
              <a:buNone/>
            </a:pPr>
            <a:endParaRPr lang="en-US" sz="2400"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8" name="عنصر نائب لرقم الشريحة 7"/>
          <p:cNvSpPr>
            <a:spLocks noGrp="1"/>
          </p:cNvSpPr>
          <p:nvPr>
            <p:ph type="sldNum" sz="quarter" idx="12"/>
          </p:nvPr>
        </p:nvSpPr>
        <p:spPr/>
        <p:txBody>
          <a:bodyPr/>
          <a:lstStyle/>
          <a:p>
            <a:fld id="{71C56BB4-51E4-4C61-98FC-972CACCF2C5A}" type="slidenum">
              <a:rPr lang="en-US" smtClean="0"/>
              <a:pPr/>
              <a:t>18</a:t>
            </a:fld>
            <a:endParaRPr lang="en-US" dirty="0"/>
          </a:p>
        </p:txBody>
      </p:sp>
    </p:spTree>
    <p:extLst>
      <p:ext uri="{BB962C8B-B14F-4D97-AF65-F5344CB8AC3E}">
        <p14:creationId xmlns:p14="http://schemas.microsoft.com/office/powerpoint/2010/main" val="2312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Denial-of-Service Attacks</a:t>
            </a:r>
            <a:endParaRPr lang="en-US" b="1" dirty="0"/>
          </a:p>
        </p:txBody>
      </p:sp>
      <p:sp>
        <p:nvSpPr>
          <p:cNvPr id="3" name="Content Placeholder 2"/>
          <p:cNvSpPr>
            <a:spLocks noGrp="1"/>
          </p:cNvSpPr>
          <p:nvPr>
            <p:ph idx="1"/>
          </p:nvPr>
        </p:nvSpPr>
        <p:spPr/>
        <p:txBody>
          <a:bodyPr>
            <a:normAutofit/>
          </a:bodyPr>
          <a:lstStyle/>
          <a:p>
            <a:r>
              <a:rPr lang="en-US" b="1" dirty="0" smtClean="0"/>
              <a:t>What are denial-of-service attacks?</a:t>
            </a:r>
          </a:p>
          <a:p>
            <a:r>
              <a:rPr lang="en-US" dirty="0" smtClean="0"/>
              <a:t>legitimate </a:t>
            </a:r>
            <a:r>
              <a:rPr lang="en-US" dirty="0"/>
              <a:t>users are denied access to a system because a hacker is repeatedly making requests of that system through a computer the hacker has taken over as a zombie. </a:t>
            </a:r>
          </a:p>
          <a:p>
            <a:pPr>
              <a:lnSpc>
                <a:spcPct val="120000"/>
              </a:lnSpc>
              <a:spcBef>
                <a:spcPts val="0"/>
              </a:spcBef>
            </a:pPr>
            <a:r>
              <a:rPr lang="en-US" dirty="0"/>
              <a:t>A computer can handle only a certain number of requests for information at one time.</a:t>
            </a:r>
          </a:p>
          <a:p>
            <a:pPr>
              <a:lnSpc>
                <a:spcPct val="120000"/>
              </a:lnSpc>
              <a:spcBef>
                <a:spcPts val="0"/>
              </a:spcBef>
            </a:pPr>
            <a:r>
              <a:rPr lang="en-US" dirty="0"/>
              <a:t> When it is flooded with requests, it shuts down and refuses to answer any requests for information, even if the requests are from a legitimate user.</a:t>
            </a:r>
          </a:p>
          <a:p>
            <a:endParaRPr lang="en-US" b="1"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19</a:t>
            </a:fld>
            <a:endParaRPr lang="en-US" dirty="0"/>
          </a:p>
        </p:txBody>
      </p:sp>
    </p:spTree>
    <p:extLst>
      <p:ext uri="{BB962C8B-B14F-4D97-AF65-F5344CB8AC3E}">
        <p14:creationId xmlns:p14="http://schemas.microsoft.com/office/powerpoint/2010/main" val="156923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985" y="914400"/>
            <a:ext cx="9625330" cy="706755"/>
          </a:xfrm>
        </p:spPr>
        <p:txBody>
          <a:bodyPr>
            <a:normAutofit fontScale="90000"/>
          </a:bodyPr>
          <a:lstStyle/>
          <a:p>
            <a:r>
              <a:rPr lang="en-US" sz="4800" dirty="0"/>
              <a:t>Threats to Your Digital Assets</a:t>
            </a:r>
          </a:p>
        </p:txBody>
      </p:sp>
      <p:sp>
        <p:nvSpPr>
          <p:cNvPr id="3" name="Text Placeholder 2"/>
          <p:cNvSpPr>
            <a:spLocks noGrp="1"/>
          </p:cNvSpPr>
          <p:nvPr>
            <p:ph type="body" idx="1"/>
          </p:nvPr>
        </p:nvSpPr>
        <p:spPr>
          <a:xfrm>
            <a:off x="1075690" y="2745423"/>
            <a:ext cx="10515600" cy="1500187"/>
          </a:xfrm>
        </p:spPr>
        <p:txBody>
          <a:bodyPr>
            <a:normAutofit/>
          </a:bodyPr>
          <a:lstStyle/>
          <a:p>
            <a:pPr marL="514350" indent="-514350">
              <a:lnSpc>
                <a:spcPct val="70000"/>
              </a:lnSpc>
              <a:buFont typeface="Arial" panose="020B0604020202020204" pitchFamily="34" charset="0"/>
              <a:buChar char="•"/>
            </a:pPr>
            <a:r>
              <a:rPr lang="en-US" sz="3400" dirty="0">
                <a:solidFill>
                  <a:schemeClr val="tx1"/>
                </a:solidFill>
              </a:rPr>
              <a:t>Identity Theft and Hackers</a:t>
            </a:r>
          </a:p>
          <a:p>
            <a:pPr marL="514350" indent="-514350">
              <a:lnSpc>
                <a:spcPct val="70000"/>
              </a:lnSpc>
              <a:buFont typeface="Arial" panose="020B0604020202020204" pitchFamily="34" charset="0"/>
              <a:buChar char="•"/>
            </a:pPr>
            <a:r>
              <a:rPr lang="en-US" sz="3400" dirty="0">
                <a:solidFill>
                  <a:schemeClr val="tx1"/>
                </a:solidFill>
              </a:rPr>
              <a:t>Computer Viruses</a:t>
            </a:r>
          </a:p>
          <a:p>
            <a:pPr marL="514350" indent="-514350">
              <a:lnSpc>
                <a:spcPct val="70000"/>
              </a:lnSpc>
              <a:buFont typeface="Arial" panose="020B0604020202020204" pitchFamily="34" charset="0"/>
              <a:buChar char="•"/>
            </a:pPr>
            <a:r>
              <a:rPr lang="en-US" sz="3400" dirty="0">
                <a:solidFill>
                  <a:schemeClr val="tx1"/>
                </a:solidFill>
              </a:rPr>
              <a:t>Online Annoyances and Social Engineering</a:t>
            </a:r>
          </a:p>
        </p:txBody>
      </p:sp>
      <p:sp>
        <p:nvSpPr>
          <p:cNvPr id="6" name="عنصر نائب للتذييل 5"/>
          <p:cNvSpPr>
            <a:spLocks noGrp="1"/>
          </p:cNvSpPr>
          <p:nvPr>
            <p:ph type="ftr" sz="quarter" idx="11"/>
          </p:nvPr>
        </p:nvSpPr>
        <p:spPr/>
        <p:txBody>
          <a:bodyPr/>
          <a:lstStyle/>
          <a:p>
            <a:r>
              <a:rPr lang="ar-SA" dirty="0" smtClean="0"/>
              <a:t>إعداد شطر الطالبات فرع (الشرفية والسلامة)</a:t>
            </a:r>
            <a:endParaRPr lang="en-US" dirty="0"/>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t>2</a:t>
            </a:fld>
            <a:endParaRPr lang="en-US"/>
          </a:p>
        </p:txBody>
      </p:sp>
    </p:spTree>
    <p:extLst>
      <p:ext uri="{BB962C8B-B14F-4D97-AF65-F5344CB8AC3E}">
        <p14:creationId xmlns:p14="http://schemas.microsoft.com/office/powerpoint/2010/main" val="2026127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Denial-of-Service Attacks</a:t>
            </a:r>
          </a:p>
        </p:txBody>
      </p:sp>
      <p:sp>
        <p:nvSpPr>
          <p:cNvPr id="3" name="Content Placeholder 2"/>
          <p:cNvSpPr>
            <a:spLocks noGrp="1"/>
          </p:cNvSpPr>
          <p:nvPr>
            <p:ph idx="1"/>
          </p:nvPr>
        </p:nvSpPr>
        <p:spPr/>
        <p:txBody>
          <a:bodyPr/>
          <a:lstStyle/>
          <a:p>
            <a:r>
              <a:rPr lang="en-US" b="1" dirty="0" smtClean="0"/>
              <a:t>Could not a </a:t>
            </a:r>
            <a:r>
              <a:rPr lang="en-US" b="1" dirty="0" err="1" smtClean="0"/>
              <a:t>DoS</a:t>
            </a:r>
            <a:r>
              <a:rPr lang="en-US" b="1" dirty="0" smtClean="0"/>
              <a:t> attack be traced back to the computer that launched it?</a:t>
            </a:r>
          </a:p>
          <a:p>
            <a:r>
              <a:rPr lang="en-US" dirty="0" smtClean="0"/>
              <a:t>Yes, it is easy.</a:t>
            </a:r>
          </a:p>
          <a:p>
            <a:r>
              <a:rPr lang="en-US" b="1" dirty="0" smtClean="0"/>
              <a:t>Distributed </a:t>
            </a:r>
            <a:r>
              <a:rPr lang="en-US" b="1" dirty="0"/>
              <a:t>denial-of-service (DDoS) attack</a:t>
            </a:r>
            <a:r>
              <a:rPr lang="en-US" dirty="0"/>
              <a:t>, launches </a:t>
            </a:r>
            <a:r>
              <a:rPr lang="en-US" dirty="0" err="1"/>
              <a:t>DoS</a:t>
            </a:r>
            <a:r>
              <a:rPr lang="en-US" dirty="0"/>
              <a:t> attacks from more than one zombie at the same time.</a:t>
            </a:r>
          </a:p>
          <a:p>
            <a:endParaRPr lang="en-US" b="1"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20</a:t>
            </a:fld>
            <a:endParaRPr lang="en-US" dirty="0"/>
          </a:p>
        </p:txBody>
      </p:sp>
    </p:spTree>
    <p:extLst>
      <p:ext uri="{BB962C8B-B14F-4D97-AF65-F5344CB8AC3E}">
        <p14:creationId xmlns:p14="http://schemas.microsoft.com/office/powerpoint/2010/main" val="36111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Denial-of-Service Attacks</a:t>
            </a:r>
            <a:endParaRPr lang="en-US" dirty="0"/>
          </a:p>
        </p:txBody>
      </p:sp>
      <p:sp>
        <p:nvSpPr>
          <p:cNvPr id="3" name="Content Placeholder 2"/>
          <p:cNvSpPr>
            <a:spLocks noGrp="1"/>
          </p:cNvSpPr>
          <p:nvPr>
            <p:ph idx="1"/>
          </p:nvPr>
        </p:nvSpPr>
        <p:spPr/>
        <p:txBody>
          <a:bodyPr>
            <a:noAutofit/>
          </a:bodyPr>
          <a:lstStyle/>
          <a:p>
            <a:r>
              <a:rPr lang="en-US" dirty="0"/>
              <a:t>Hackers creates many zombies and coordinate them so that they begin sending bogus requests to the same computer at the same time. </a:t>
            </a:r>
          </a:p>
          <a:p>
            <a:r>
              <a:rPr lang="en-US" dirty="0"/>
              <a:t>Administrative of the victim computer often have a great deal of difficulty stopping the attack because it comes from so many computers.</a:t>
            </a:r>
          </a:p>
          <a:p>
            <a:r>
              <a:rPr lang="en-US" dirty="0"/>
              <a:t> Often the attacks are coordinated automatically by </a:t>
            </a:r>
            <a:r>
              <a:rPr lang="en-US" b="1" dirty="0" smtClean="0"/>
              <a:t>botnets</a:t>
            </a:r>
          </a:p>
          <a:p>
            <a:r>
              <a:rPr lang="en-US" b="1" dirty="0" smtClean="0"/>
              <a:t>Botnet </a:t>
            </a:r>
            <a:r>
              <a:rPr lang="en-US" dirty="0" smtClean="0"/>
              <a:t>Is </a:t>
            </a:r>
            <a:r>
              <a:rPr lang="en-US" dirty="0"/>
              <a:t>a large group of software programs that runs autonomously on zombie computer.</a:t>
            </a:r>
          </a:p>
          <a:p>
            <a:r>
              <a:rPr lang="en-US" dirty="0"/>
              <a:t>Because it is easy to trace it from a single computer hackers launches DOS attack from more than one zombie at time</a:t>
            </a:r>
            <a:r>
              <a:rPr lang="en-US" dirty="0" smtClean="0">
                <a:solidFill>
                  <a:srgbClr val="00B050"/>
                </a:solidFill>
              </a:rPr>
              <a:t>.</a:t>
            </a:r>
            <a:endParaRPr lang="en-US" dirty="0">
              <a:solidFill>
                <a:srgbClr val="00B050"/>
              </a:solidFill>
            </a:endParaRP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21</a:t>
            </a:fld>
            <a:endParaRPr lang="en-US" dirty="0"/>
          </a:p>
        </p:txBody>
      </p:sp>
    </p:spTree>
    <p:extLst>
      <p:ext uri="{BB962C8B-B14F-4D97-AF65-F5344CB8AC3E}">
        <p14:creationId xmlns:p14="http://schemas.microsoft.com/office/powerpoint/2010/main" val="439796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Denial-of-Service Attacks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58432" y="1543389"/>
            <a:ext cx="5875135" cy="5178085"/>
          </a:xfrm>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22</a:t>
            </a:fld>
            <a:endParaRPr lang="en-US" dirty="0"/>
          </a:p>
        </p:txBody>
      </p:sp>
    </p:spTree>
    <p:extLst>
      <p:ext uri="{BB962C8B-B14F-4D97-AF65-F5344CB8AC3E}">
        <p14:creationId xmlns:p14="http://schemas.microsoft.com/office/powerpoint/2010/main" val="422020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can hackers gain computer </a:t>
            </a:r>
            <a:r>
              <a:rPr lang="en-US" b="1" dirty="0" smtClean="0"/>
              <a:t>access</a:t>
            </a:r>
            <a:endParaRPr lang="en-US" dirty="0"/>
          </a:p>
        </p:txBody>
      </p:sp>
      <p:sp>
        <p:nvSpPr>
          <p:cNvPr id="3" name="Content Placeholder 2"/>
          <p:cNvSpPr>
            <a:spLocks noGrp="1"/>
          </p:cNvSpPr>
          <p:nvPr>
            <p:ph idx="1"/>
          </p:nvPr>
        </p:nvSpPr>
        <p:spPr/>
        <p:txBody>
          <a:bodyPr/>
          <a:lstStyle/>
          <a:p>
            <a:r>
              <a:rPr lang="en-US" b="1" dirty="0"/>
              <a:t>How </a:t>
            </a:r>
            <a:r>
              <a:rPr lang="en-US" b="1" dirty="0" smtClean="0"/>
              <a:t>exactly does a hackers </a:t>
            </a:r>
            <a:r>
              <a:rPr lang="en-US" b="1" dirty="0"/>
              <a:t>gain </a:t>
            </a:r>
            <a:r>
              <a:rPr lang="en-US" b="1" dirty="0" smtClean="0"/>
              <a:t>access to a </a:t>
            </a:r>
            <a:r>
              <a:rPr lang="en-US" b="1" dirty="0"/>
              <a:t>computer </a:t>
            </a:r>
            <a:r>
              <a:rPr lang="en-US" b="1" dirty="0" smtClean="0"/>
              <a:t>?</a:t>
            </a:r>
          </a:p>
          <a:p>
            <a:pPr marL="0" indent="0">
              <a:buNone/>
            </a:pPr>
            <a:r>
              <a:rPr lang="en-US" b="1" dirty="0"/>
              <a:t>Direct </a:t>
            </a:r>
            <a:r>
              <a:rPr lang="en-US" b="1" dirty="0" smtClean="0"/>
              <a:t>access</a:t>
            </a:r>
            <a:r>
              <a:rPr lang="en-US" dirty="0" smtClean="0"/>
              <a:t>: Involve </a:t>
            </a:r>
            <a:r>
              <a:rPr lang="en-US" dirty="0"/>
              <a:t>sitting down at a </a:t>
            </a:r>
            <a:r>
              <a:rPr lang="en-US" dirty="0" smtClean="0"/>
              <a:t>computer </a:t>
            </a:r>
            <a:r>
              <a:rPr lang="en-US" dirty="0"/>
              <a:t>and installing hacking software.</a:t>
            </a:r>
          </a:p>
          <a:p>
            <a:pPr marL="0" indent="0">
              <a:buNone/>
            </a:pPr>
            <a:r>
              <a:rPr lang="en-US" b="1" dirty="0"/>
              <a:t>Indirect </a:t>
            </a:r>
            <a:r>
              <a:rPr lang="en-US" b="1" dirty="0" smtClean="0"/>
              <a:t>access</a:t>
            </a:r>
            <a:r>
              <a:rPr lang="en-US" dirty="0" smtClean="0"/>
              <a:t>: exploit kits and </a:t>
            </a:r>
            <a:r>
              <a:rPr lang="en-US" dirty="0"/>
              <a:t>internet connection  </a:t>
            </a:r>
          </a:p>
          <a:p>
            <a:pPr marL="0" indent="0">
              <a:buNone/>
            </a:pPr>
            <a:r>
              <a:rPr lang="en-US" dirty="0"/>
              <a:t>Many professional hackers use exploit kits.</a:t>
            </a:r>
          </a:p>
          <a:p>
            <a:pPr marL="0" indent="0">
              <a:buNone/>
            </a:pPr>
            <a:endParaRPr lang="en-US" dirty="0"/>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23</a:t>
            </a:fld>
            <a:endParaRPr lang="en-US" dirty="0"/>
          </a:p>
        </p:txBody>
      </p:sp>
    </p:spTree>
    <p:extLst>
      <p:ext uri="{BB962C8B-B14F-4D97-AF65-F5344CB8AC3E}">
        <p14:creationId xmlns:p14="http://schemas.microsoft.com/office/powerpoint/2010/main" val="70413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Exploit kit</a:t>
            </a:r>
            <a:endParaRPr lang="en-US" dirty="0"/>
          </a:p>
        </p:txBody>
      </p:sp>
      <p:sp>
        <p:nvSpPr>
          <p:cNvPr id="3" name="Content Placeholder 2"/>
          <p:cNvSpPr>
            <a:spLocks noGrp="1"/>
          </p:cNvSpPr>
          <p:nvPr>
            <p:ph idx="1"/>
          </p:nvPr>
        </p:nvSpPr>
        <p:spPr/>
        <p:txBody>
          <a:bodyPr>
            <a:normAutofit/>
          </a:bodyPr>
          <a:lstStyle/>
          <a:p>
            <a:pPr>
              <a:spcBef>
                <a:spcPts val="0"/>
              </a:spcBef>
            </a:pPr>
            <a:r>
              <a:rPr lang="en-US" sz="3200" dirty="0" smtClean="0"/>
              <a:t>Software </a:t>
            </a:r>
            <a:r>
              <a:rPr lang="en-US" sz="3200" dirty="0"/>
              <a:t>program that run on servers </a:t>
            </a:r>
            <a:r>
              <a:rPr lang="en-US" sz="3200" dirty="0" smtClean="0"/>
              <a:t>and </a:t>
            </a:r>
            <a:r>
              <a:rPr lang="en-US" sz="3200" dirty="0"/>
              <a:t>search for vulnerability of </a:t>
            </a:r>
            <a:r>
              <a:rPr lang="en-US" sz="3200" dirty="0" smtClean="0"/>
              <a:t>computers that </a:t>
            </a:r>
            <a:r>
              <a:rPr lang="en-US" sz="3200" dirty="0"/>
              <a:t>visit the server.</a:t>
            </a:r>
          </a:p>
          <a:p>
            <a:pPr>
              <a:spcBef>
                <a:spcPts val="0"/>
              </a:spcBef>
            </a:pPr>
            <a:r>
              <a:rPr lang="en-US" sz="3200" dirty="0"/>
              <a:t>Exploit kits look for security holes in b</a:t>
            </a:r>
            <a:r>
              <a:rPr lang="en-US" sz="3200" dirty="0" smtClean="0"/>
              <a:t>rowsers </a:t>
            </a:r>
            <a:r>
              <a:rPr lang="en-US" sz="3200" dirty="0"/>
              <a:t>and operating system that haven’t </a:t>
            </a:r>
            <a:r>
              <a:rPr lang="en-US" sz="3200" dirty="0" smtClean="0"/>
              <a:t>yet </a:t>
            </a:r>
            <a:r>
              <a:rPr lang="en-US" sz="3200" dirty="0"/>
              <a:t>been patched by the user. </a:t>
            </a:r>
          </a:p>
          <a:p>
            <a:r>
              <a:rPr lang="en-US" sz="3200" dirty="0"/>
              <a:t>They can deliver spyware, bots, backdoor program, or other malicious software to your </a:t>
            </a:r>
            <a:r>
              <a:rPr lang="en-US" sz="3200" dirty="0" smtClean="0"/>
              <a:t>computer.</a:t>
            </a:r>
          </a:p>
          <a:p>
            <a:r>
              <a:rPr lang="en-US" sz="3200" dirty="0" smtClean="0"/>
              <a:t>Most </a:t>
            </a:r>
            <a:r>
              <a:rPr lang="en-US" sz="3200" dirty="0"/>
              <a:t>exploit kits take advantage of known vulnerabilities, so if your antivirus software and operating system is up to date, you should be </a:t>
            </a:r>
            <a:r>
              <a:rPr lang="en-US" sz="3200" dirty="0" smtClean="0"/>
              <a:t>secure.</a:t>
            </a:r>
          </a:p>
          <a:p>
            <a:endParaRPr lang="en-US" sz="3200" dirty="0"/>
          </a:p>
          <a:p>
            <a:endParaRPr lang="en-US" sz="3200" dirty="0"/>
          </a:p>
          <a:p>
            <a:endParaRPr lang="en-US" sz="3200" dirty="0"/>
          </a:p>
          <a:p>
            <a:endParaRPr lang="en-US" sz="32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24</a:t>
            </a:fld>
            <a:endParaRPr lang="en-US" dirty="0"/>
          </a:p>
        </p:txBody>
      </p:sp>
    </p:spTree>
    <p:extLst>
      <p:ext uri="{BB962C8B-B14F-4D97-AF65-F5344CB8AC3E}">
        <p14:creationId xmlns:p14="http://schemas.microsoft.com/office/powerpoint/2010/main" val="172949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Internet Connection</a:t>
            </a:r>
            <a:endParaRPr lang="en-US" b="1" dirty="0"/>
          </a:p>
        </p:txBody>
      </p:sp>
      <p:sp>
        <p:nvSpPr>
          <p:cNvPr id="3" name="Content Placeholder 2"/>
          <p:cNvSpPr>
            <a:spLocks noGrp="1"/>
          </p:cNvSpPr>
          <p:nvPr>
            <p:ph idx="1"/>
          </p:nvPr>
        </p:nvSpPr>
        <p:spPr/>
        <p:txBody>
          <a:bodyPr/>
          <a:lstStyle/>
          <a:p>
            <a:r>
              <a:rPr lang="en-US" dirty="0"/>
              <a:t>Hackers also can access a computer indirectly through its internet connection. </a:t>
            </a:r>
          </a:p>
          <a:p>
            <a:r>
              <a:rPr lang="en-US" dirty="0"/>
              <a:t>The internet connection is a two way street. Not only can you access the internet, but people can access you computer.  </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25</a:t>
            </a:fld>
            <a:endParaRPr lang="en-US" dirty="0"/>
          </a:p>
        </p:txBody>
      </p:sp>
    </p:spTree>
    <p:extLst>
      <p:ext uri="{BB962C8B-B14F-4D97-AF65-F5344CB8AC3E}">
        <p14:creationId xmlns:p14="http://schemas.microsoft.com/office/powerpoint/2010/main" val="142913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What are logical ports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5492" y="1825625"/>
            <a:ext cx="6821016" cy="4351338"/>
          </a:xfrm>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26</a:t>
            </a:fld>
            <a:endParaRPr lang="en-US" dirty="0"/>
          </a:p>
        </p:txBody>
      </p:sp>
    </p:spTree>
    <p:extLst>
      <p:ext uri="{BB962C8B-B14F-4D97-AF65-F5344CB8AC3E}">
        <p14:creationId xmlns:p14="http://schemas.microsoft.com/office/powerpoint/2010/main" val="86264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What are logical ports</a:t>
            </a:r>
            <a:endParaRPr lang="en-US" dirty="0"/>
          </a:p>
        </p:txBody>
      </p:sp>
      <p:sp>
        <p:nvSpPr>
          <p:cNvPr id="3" name="Content Placeholder 2"/>
          <p:cNvSpPr>
            <a:spLocks noGrp="1"/>
          </p:cNvSpPr>
          <p:nvPr>
            <p:ph idx="1"/>
          </p:nvPr>
        </p:nvSpPr>
        <p:spPr/>
        <p:txBody>
          <a:bodyPr>
            <a:noAutofit/>
          </a:bodyPr>
          <a:lstStyle/>
          <a:p>
            <a:r>
              <a:rPr lang="en-US" sz="2400" dirty="0" smtClean="0"/>
              <a:t>Are </a:t>
            </a:r>
            <a:r>
              <a:rPr lang="en-US" sz="2400" dirty="0"/>
              <a:t>virtual not physical communications gateways or paths that allow a computer to organize requests for information, such as web page downloads or e mail routing, from other networks or computers.</a:t>
            </a:r>
          </a:p>
          <a:p>
            <a:r>
              <a:rPr lang="en-US" sz="2400" dirty="0"/>
              <a:t>Logical ports are numbered and assigned to specific service ex logical port 80 designated for hypertext transfer protocol “HTTP”, the main communication protocol for the web.</a:t>
            </a:r>
          </a:p>
          <a:p>
            <a:r>
              <a:rPr lang="en-US" sz="2400" dirty="0"/>
              <a:t>All requests for information from your browser to the web flow through logical port 80. </a:t>
            </a:r>
          </a:p>
          <a:p>
            <a:r>
              <a:rPr lang="en-US" sz="2400" dirty="0" smtClean="0"/>
              <a:t>Unless you take precaution to restrict access to your logical port, other people on the internet may be able to access your computer through them.</a:t>
            </a:r>
          </a:p>
          <a:p>
            <a:r>
              <a:rPr lang="en-US" sz="2400" dirty="0" smtClean="0"/>
              <a:t>You can prevent most hacking problems by installing firewall.</a:t>
            </a:r>
            <a:endParaRPr lang="en-US" sz="24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27</a:t>
            </a:fld>
            <a:endParaRPr lang="en-US" dirty="0"/>
          </a:p>
        </p:txBody>
      </p:sp>
    </p:spTree>
    <p:extLst>
      <p:ext uri="{BB962C8B-B14F-4D97-AF65-F5344CB8AC3E}">
        <p14:creationId xmlns:p14="http://schemas.microsoft.com/office/powerpoint/2010/main" val="88774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Computer Viruses</a:t>
            </a:r>
            <a:r>
              <a:rPr lang="en-US" dirty="0" smtClean="0"/>
              <a:t/>
            </a:r>
            <a:br>
              <a:rPr lang="en-US" dirty="0" smtClean="0"/>
            </a:br>
            <a:r>
              <a:rPr lang="en-US" dirty="0" smtClean="0"/>
              <a:t>Virus Basics</a:t>
            </a:r>
            <a:endParaRPr lang="en-US" dirty="0"/>
          </a:p>
        </p:txBody>
      </p:sp>
      <p:sp>
        <p:nvSpPr>
          <p:cNvPr id="3" name="Content Placeholder 2"/>
          <p:cNvSpPr>
            <a:spLocks noGrp="1"/>
          </p:cNvSpPr>
          <p:nvPr>
            <p:ph idx="1"/>
          </p:nvPr>
        </p:nvSpPr>
        <p:spPr/>
        <p:txBody>
          <a:bodyPr/>
          <a:lstStyle/>
          <a:p>
            <a:pPr marL="0" indent="0">
              <a:buNone/>
            </a:pPr>
            <a:r>
              <a:rPr lang="en-US" b="1" dirty="0"/>
              <a:t>What is a Computer virus?</a:t>
            </a:r>
          </a:p>
          <a:p>
            <a:pPr>
              <a:spcBef>
                <a:spcPts val="0"/>
              </a:spcBef>
            </a:pPr>
            <a:r>
              <a:rPr lang="en-US" dirty="0"/>
              <a:t>Is a computer program that attaches its self to another computer program and spread to other </a:t>
            </a:r>
            <a:r>
              <a:rPr lang="en-US"/>
              <a:t>computers </a:t>
            </a:r>
            <a:r>
              <a:rPr lang="en-US" smtClean="0"/>
              <a:t>when </a:t>
            </a:r>
            <a:r>
              <a:rPr lang="en-US" dirty="0"/>
              <a:t>files are exchange</a:t>
            </a:r>
            <a:r>
              <a:rPr lang="en-US" dirty="0" smtClean="0"/>
              <a:t>.</a:t>
            </a:r>
          </a:p>
          <a:p>
            <a:pPr marL="0" indent="0">
              <a:spcBef>
                <a:spcPts val="0"/>
              </a:spcBef>
              <a:buNone/>
            </a:pPr>
            <a:r>
              <a:rPr lang="en-US" b="1" dirty="0" smtClean="0"/>
              <a:t>Why are viruses such a threat to my security?</a:t>
            </a:r>
          </a:p>
          <a:p>
            <a:pPr>
              <a:spcBef>
                <a:spcPts val="0"/>
              </a:spcBef>
            </a:pPr>
            <a:r>
              <a:rPr lang="en-US" dirty="0"/>
              <a:t>Viruses are threat because they </a:t>
            </a:r>
            <a:r>
              <a:rPr lang="en-US" u="sng" dirty="0" smtClean="0"/>
              <a:t>evade detection</a:t>
            </a:r>
            <a:r>
              <a:rPr lang="en-US" dirty="0" smtClean="0"/>
              <a:t>, hide </a:t>
            </a:r>
            <a:r>
              <a:rPr lang="en-US" dirty="0"/>
              <a:t>within the code of a host program to avoid Detection. </a:t>
            </a:r>
          </a:p>
          <a:p>
            <a:pPr>
              <a:spcBef>
                <a:spcPts val="0"/>
              </a:spcBef>
            </a:pPr>
            <a:r>
              <a:rPr lang="en-US" dirty="0"/>
              <a:t>Viruses are not limited to computers. Smartphones, tablet computers, and other devices can be infected.</a:t>
            </a:r>
          </a:p>
          <a:p>
            <a:pPr marL="0" indent="0">
              <a:spcBef>
                <a:spcPts val="0"/>
              </a:spcBef>
              <a:buNone/>
            </a:pPr>
            <a:r>
              <a:rPr lang="en-US" b="1" dirty="0" smtClean="0"/>
              <a:t>Apple user</a:t>
            </a:r>
          </a:p>
          <a:p>
            <a:pPr>
              <a:spcBef>
                <a:spcPts val="0"/>
              </a:spcBef>
            </a:pPr>
            <a:r>
              <a:rPr lang="en-US" dirty="0" smtClean="0"/>
              <a:t>Need to worry about viruses</a:t>
            </a:r>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28</a:t>
            </a:fld>
            <a:endParaRPr lang="en-US" dirty="0"/>
          </a:p>
        </p:txBody>
      </p:sp>
    </p:spTree>
    <p:extLst>
      <p:ext uri="{BB962C8B-B14F-4D97-AF65-F5344CB8AC3E}">
        <p14:creationId xmlns:p14="http://schemas.microsoft.com/office/powerpoint/2010/main" val="173209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Virus Basics</a:t>
            </a:r>
          </a:p>
        </p:txBody>
      </p:sp>
      <p:sp>
        <p:nvSpPr>
          <p:cNvPr id="3" name="Content Placeholder 2"/>
          <p:cNvSpPr>
            <a:spLocks noGrp="1"/>
          </p:cNvSpPr>
          <p:nvPr>
            <p:ph idx="1"/>
          </p:nvPr>
        </p:nvSpPr>
        <p:spPr/>
        <p:txBody>
          <a:bodyPr/>
          <a:lstStyle/>
          <a:p>
            <a:pPr marL="171450" lvl="0" indent="-171450">
              <a:lnSpc>
                <a:spcPct val="110000"/>
              </a:lnSpc>
              <a:spcBef>
                <a:spcPts val="0"/>
              </a:spcBef>
            </a:pPr>
            <a:r>
              <a:rPr lang="en-US" b="1" dirty="0" smtClean="0"/>
              <a:t>What do viruses do?</a:t>
            </a:r>
          </a:p>
          <a:p>
            <a:pPr marL="171450" lvl="0" indent="-171450">
              <a:lnSpc>
                <a:spcPct val="110000"/>
              </a:lnSpc>
              <a:spcBef>
                <a:spcPts val="0"/>
              </a:spcBef>
            </a:pPr>
            <a:r>
              <a:rPr lang="en-US" dirty="0" smtClean="0"/>
              <a:t>A </a:t>
            </a:r>
            <a:r>
              <a:rPr lang="en-US" dirty="0"/>
              <a:t>virus’s main purpose is to replicate itself and copy its code into as many other host files as possible.</a:t>
            </a:r>
          </a:p>
          <a:p>
            <a:pPr marL="171450" lvl="0" indent="-171450">
              <a:lnSpc>
                <a:spcPct val="110000"/>
              </a:lnSpc>
              <a:spcBef>
                <a:spcPts val="0"/>
              </a:spcBef>
            </a:pPr>
            <a:r>
              <a:rPr lang="en-US" dirty="0"/>
              <a:t>Computer viruses require human interaction to spread.</a:t>
            </a:r>
          </a:p>
          <a:p>
            <a:pPr marL="171450" lvl="0" indent="-171450">
              <a:lnSpc>
                <a:spcPct val="110000"/>
              </a:lnSpc>
              <a:spcBef>
                <a:spcPts val="0"/>
              </a:spcBef>
            </a:pPr>
            <a:r>
              <a:rPr lang="en-US" dirty="0"/>
              <a:t>A virus cant infect your computer until the infected file is opened </a:t>
            </a:r>
          </a:p>
          <a:p>
            <a:pPr marL="171450" lvl="0" indent="-171450">
              <a:lnSpc>
                <a:spcPct val="110000"/>
              </a:lnSpc>
              <a:spcBef>
                <a:spcPts val="0"/>
              </a:spcBef>
            </a:pPr>
            <a:r>
              <a:rPr lang="en-US" dirty="0"/>
              <a:t>The majority of viruses have secondary objectives or side effects.</a:t>
            </a:r>
          </a:p>
          <a:p>
            <a:pPr marL="171450" lvl="0" indent="-171450">
              <a:lnSpc>
                <a:spcPct val="110000"/>
              </a:lnSpc>
              <a:spcBef>
                <a:spcPts val="0"/>
              </a:spcBef>
            </a:pPr>
            <a:r>
              <a:rPr lang="en-US" dirty="0"/>
              <a:t>Downloading and running a file that’s attached to the e-mail are common ways to infect your computer.</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29</a:t>
            </a:fld>
            <a:endParaRPr lang="en-US" dirty="0"/>
          </a:p>
        </p:txBody>
      </p:sp>
    </p:spTree>
    <p:extLst>
      <p:ext uri="{BB962C8B-B14F-4D97-AF65-F5344CB8AC3E}">
        <p14:creationId xmlns:p14="http://schemas.microsoft.com/office/powerpoint/2010/main" val="18537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4800" b="1" dirty="0"/>
              <a:t>Objectives</a:t>
            </a:r>
          </a:p>
        </p:txBody>
      </p:sp>
      <p:sp>
        <p:nvSpPr>
          <p:cNvPr id="7" name="Subtitle 6"/>
          <p:cNvSpPr>
            <a:spLocks noGrp="1"/>
          </p:cNvSpPr>
          <p:nvPr>
            <p:ph idx="1"/>
          </p:nvPr>
        </p:nvSpPr>
        <p:spPr/>
        <p:txBody>
          <a:bodyPr>
            <a:normAutofit fontScale="77500" lnSpcReduction="20000"/>
          </a:bodyPr>
          <a:lstStyle/>
          <a:p>
            <a:pPr marL="1380744" indent="-923544">
              <a:buNone/>
            </a:pPr>
            <a:r>
              <a:rPr lang="en-US" sz="2800" dirty="0" smtClean="0">
                <a:solidFill>
                  <a:schemeClr val="tx1"/>
                </a:solidFill>
              </a:rPr>
              <a:t>9.1  </a:t>
            </a:r>
            <a:r>
              <a:rPr lang="en-US" sz="2800" dirty="0">
                <a:solidFill>
                  <a:schemeClr val="tx1"/>
                </a:solidFill>
              </a:rPr>
              <a:t>Describe how identity theft is committed and the types of scams identity thieves perpetrate.</a:t>
            </a:r>
          </a:p>
          <a:p>
            <a:pPr marL="1380744" indent="-923544">
              <a:buNone/>
            </a:pPr>
            <a:r>
              <a:rPr lang="en-US" sz="2800" dirty="0">
                <a:solidFill>
                  <a:schemeClr val="tx1"/>
                </a:solidFill>
              </a:rPr>
              <a:t>9.2  List and describe the different types of hackers.</a:t>
            </a:r>
          </a:p>
          <a:p>
            <a:pPr marL="1380744" indent="-923544">
              <a:buNone/>
            </a:pPr>
            <a:r>
              <a:rPr lang="en-US" sz="2800" dirty="0">
                <a:solidFill>
                  <a:schemeClr val="tx1"/>
                </a:solidFill>
              </a:rPr>
              <a:t>9.3  Describe the various tools hackers use and the types of attacks they might launch against computers</a:t>
            </a:r>
            <a:r>
              <a:rPr lang="en-US" sz="2800" dirty="0" smtClean="0">
                <a:solidFill>
                  <a:schemeClr val="tx1"/>
                </a:solidFill>
              </a:rPr>
              <a:t>.</a:t>
            </a:r>
          </a:p>
          <a:p>
            <a:pPr marL="1380744" indent="-923544">
              <a:buNone/>
            </a:pPr>
            <a:r>
              <a:rPr lang="en-US" dirty="0" smtClean="0"/>
              <a:t>9.4  </a:t>
            </a:r>
            <a:r>
              <a:rPr lang="en-US" dirty="0"/>
              <a:t>Explain what a computer virus is, why they are a threat to your security, how a computing device catches a virus, and the symptoms it may display.</a:t>
            </a:r>
          </a:p>
          <a:p>
            <a:pPr marL="1380744" indent="-923544">
              <a:buNone/>
            </a:pPr>
            <a:r>
              <a:rPr lang="en-US" dirty="0"/>
              <a:t>9.5  List the different categories of computer viruses, and describe their behaviors.</a:t>
            </a:r>
          </a:p>
          <a:p>
            <a:pPr marL="1380744" indent="-923544">
              <a:buNone/>
            </a:pPr>
            <a:r>
              <a:rPr lang="en-US" dirty="0"/>
              <a:t>9.6  Explain what malware is, and list the common types of malware.</a:t>
            </a:r>
          </a:p>
          <a:p>
            <a:pPr marL="1380744" indent="-923544">
              <a:buNone/>
            </a:pPr>
            <a:r>
              <a:rPr lang="en-US" dirty="0"/>
              <a:t>9.7  Define spam, and describe strategies to combat it.</a:t>
            </a:r>
          </a:p>
          <a:p>
            <a:pPr marL="1380744" indent="-923544">
              <a:buNone/>
            </a:pPr>
            <a:r>
              <a:rPr lang="en-US" dirty="0"/>
              <a:t>9.8  Explain what cookies are and whether they pose a security threat.</a:t>
            </a:r>
          </a:p>
          <a:p>
            <a:pPr marL="1380744" indent="-923544">
              <a:buNone/>
            </a:pPr>
            <a:r>
              <a:rPr lang="en-US" dirty="0"/>
              <a:t>9.9  Describe social engineering techniques, and explain strategies to avoid falling prey to them.</a:t>
            </a:r>
          </a:p>
          <a:p>
            <a:pPr marL="1380744" indent="-923544">
              <a:buNone/>
            </a:pPr>
            <a:endParaRPr lang="en-US" dirty="0"/>
          </a:p>
          <a:p>
            <a:pPr marL="1380744" indent="-923544">
              <a:buNone/>
            </a:pPr>
            <a:endParaRPr lang="en-US" sz="2800" dirty="0">
              <a:solidFill>
                <a:schemeClr val="tx1"/>
              </a:solidFill>
            </a:endParaRPr>
          </a:p>
        </p:txBody>
      </p:sp>
      <p:sp>
        <p:nvSpPr>
          <p:cNvPr id="3" name="عنصر نائب للتذييل 2"/>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5" name="عنصر نائب لرقم الشريحة 4"/>
          <p:cNvSpPr>
            <a:spLocks noGrp="1"/>
          </p:cNvSpPr>
          <p:nvPr>
            <p:ph type="sldNum" sz="quarter" idx="12"/>
          </p:nvPr>
        </p:nvSpPr>
        <p:spPr/>
        <p:txBody>
          <a:bodyPr/>
          <a:lstStyle/>
          <a:p>
            <a:fld id="{71C56BB4-51E4-4C61-98FC-972CACCF2C5A}" type="slidenum">
              <a:rPr lang="en-US" smtClean="0"/>
              <a:pPr/>
              <a:t>3</a:t>
            </a:fld>
            <a:endParaRPr lang="en-US" dirty="0"/>
          </a:p>
        </p:txBody>
      </p:sp>
    </p:spTree>
    <p:extLst>
      <p:ext uri="{BB962C8B-B14F-4D97-AF65-F5344CB8AC3E}">
        <p14:creationId xmlns:p14="http://schemas.microsoft.com/office/powerpoint/2010/main" val="48476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Virus Basics</a:t>
            </a:r>
            <a:endParaRPr lang="en-US" dirty="0"/>
          </a:p>
        </p:txBody>
      </p:sp>
      <p:sp>
        <p:nvSpPr>
          <p:cNvPr id="3" name="Content Placeholder 2"/>
          <p:cNvSpPr>
            <a:spLocks noGrp="1"/>
          </p:cNvSpPr>
          <p:nvPr>
            <p:ph idx="1"/>
          </p:nvPr>
        </p:nvSpPr>
        <p:spPr/>
        <p:txBody>
          <a:bodyPr/>
          <a:lstStyle/>
          <a:p>
            <a:pPr marL="0" indent="0">
              <a:buNone/>
            </a:pPr>
            <a:r>
              <a:rPr lang="en-US" b="1" dirty="0" smtClean="0"/>
              <a:t>How does my computer catch a virus?</a:t>
            </a:r>
          </a:p>
          <a:p>
            <a:r>
              <a:rPr lang="en-US" dirty="0" smtClean="0"/>
              <a:t>Downloading infected audio and video files </a:t>
            </a:r>
          </a:p>
          <a:p>
            <a:r>
              <a:rPr lang="en-US" dirty="0" smtClean="0"/>
              <a:t>Shared flash drives</a:t>
            </a:r>
          </a:p>
          <a:p>
            <a:r>
              <a:rPr lang="en-US" dirty="0" smtClean="0"/>
              <a:t>Email</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30</a:t>
            </a:fld>
            <a:endParaRPr lang="en-US" dirty="0"/>
          </a:p>
        </p:txBody>
      </p:sp>
    </p:spTree>
    <p:extLst>
      <p:ext uri="{BB962C8B-B14F-4D97-AF65-F5344CB8AC3E}">
        <p14:creationId xmlns:p14="http://schemas.microsoft.com/office/powerpoint/2010/main" val="170557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Virus Basics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3897973" y="47830"/>
            <a:ext cx="4796559" cy="7820479"/>
          </a:xfrm>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31</a:t>
            </a:fld>
            <a:endParaRPr lang="en-US" dirty="0"/>
          </a:p>
        </p:txBody>
      </p:sp>
    </p:spTree>
    <p:extLst>
      <p:ext uri="{BB962C8B-B14F-4D97-AF65-F5344CB8AC3E}">
        <p14:creationId xmlns:p14="http://schemas.microsoft.com/office/powerpoint/2010/main" val="867384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Virus Basics</a:t>
            </a:r>
            <a:endParaRPr lang="en-US" dirty="0"/>
          </a:p>
        </p:txBody>
      </p:sp>
      <p:sp>
        <p:nvSpPr>
          <p:cNvPr id="3" name="Content Placeholder 2"/>
          <p:cNvSpPr>
            <a:spLocks noGrp="1"/>
          </p:cNvSpPr>
          <p:nvPr>
            <p:ph idx="1"/>
          </p:nvPr>
        </p:nvSpPr>
        <p:spPr/>
        <p:txBody>
          <a:bodyPr/>
          <a:lstStyle/>
          <a:p>
            <a:pPr marL="0" indent="0">
              <a:spcBef>
                <a:spcPts val="0"/>
              </a:spcBef>
              <a:buNone/>
            </a:pPr>
            <a:r>
              <a:rPr lang="en-US" b="1" dirty="0"/>
              <a:t>How can I tell if a computer is infected with a virus? </a:t>
            </a:r>
          </a:p>
          <a:p>
            <a:pPr marL="514350" indent="-514350">
              <a:spcBef>
                <a:spcPts val="0"/>
              </a:spcBef>
              <a:buFont typeface="+mj-lt"/>
              <a:buAutoNum type="arabicPeriod"/>
            </a:pPr>
            <a:r>
              <a:rPr lang="en-US" dirty="0"/>
              <a:t>Existing program icons or files suddenly disappear. </a:t>
            </a:r>
          </a:p>
          <a:p>
            <a:pPr marL="514350" indent="-514350">
              <a:spcBef>
                <a:spcPts val="0"/>
              </a:spcBef>
              <a:buFont typeface="+mj-lt"/>
              <a:buAutoNum type="arabicPeriod"/>
            </a:pPr>
            <a:r>
              <a:rPr lang="en-US" dirty="0"/>
              <a:t>You start your browser and it takes you to an unusual home page.</a:t>
            </a:r>
          </a:p>
          <a:p>
            <a:pPr marL="514350" indent="-514350">
              <a:spcBef>
                <a:spcPts val="0"/>
              </a:spcBef>
              <a:buFont typeface="+mj-lt"/>
              <a:buAutoNum type="arabicPeriod"/>
            </a:pPr>
            <a:r>
              <a:rPr lang="en-US" dirty="0"/>
              <a:t>Odd messages pop ups or images are displayed on the Screen or strange music or sound play.</a:t>
            </a:r>
          </a:p>
          <a:p>
            <a:pPr marL="514350" indent="-514350">
              <a:spcBef>
                <a:spcPts val="0"/>
              </a:spcBef>
              <a:buFont typeface="+mj-lt"/>
              <a:buAutoNum type="arabicPeriod"/>
            </a:pPr>
            <a:r>
              <a:rPr lang="en-US" dirty="0"/>
              <a:t>Data files become corrupted.</a:t>
            </a:r>
          </a:p>
          <a:p>
            <a:pPr marL="514350" indent="-514350">
              <a:spcBef>
                <a:spcPts val="0"/>
              </a:spcBef>
              <a:buFont typeface="+mj-lt"/>
              <a:buAutoNum type="arabicPeriod"/>
            </a:pPr>
            <a:r>
              <a:rPr lang="en-US" dirty="0"/>
              <a:t>Program stop working properly.</a:t>
            </a:r>
          </a:p>
          <a:p>
            <a:pPr marL="514350" indent="-514350">
              <a:spcBef>
                <a:spcPts val="0"/>
              </a:spcBef>
              <a:buFont typeface="+mj-lt"/>
              <a:buAutoNum type="arabicPeriod"/>
            </a:pPr>
            <a:r>
              <a:rPr lang="en-US" dirty="0"/>
              <a:t>Your system shuts down unexpectedly.</a:t>
            </a:r>
          </a:p>
          <a:p>
            <a:pPr marL="0" indent="0">
              <a:spcBef>
                <a:spcPts val="0"/>
              </a:spcBef>
              <a:buNone/>
            </a:pPr>
            <a:endParaRPr lang="en-US" dirty="0">
              <a:solidFill>
                <a:schemeClr val="accent1">
                  <a:lumMod val="75000"/>
                </a:schemeClr>
              </a:solidFill>
            </a:endParaRPr>
          </a:p>
          <a:p>
            <a:pPr marL="0" indent="0">
              <a:buNone/>
            </a:pPr>
            <a:endParaRPr lang="en-US" dirty="0"/>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32</a:t>
            </a:fld>
            <a:endParaRPr lang="en-US" dirty="0"/>
          </a:p>
        </p:txBody>
      </p:sp>
    </p:spTree>
    <p:extLst>
      <p:ext uri="{BB962C8B-B14F-4D97-AF65-F5344CB8AC3E}">
        <p14:creationId xmlns:p14="http://schemas.microsoft.com/office/powerpoint/2010/main" val="106923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365125"/>
            <a:ext cx="4114800" cy="1325563"/>
          </a:xfrm>
        </p:spPr>
        <p:txBody>
          <a:bodyPr>
            <a:noAutofit/>
          </a:bodyPr>
          <a:lstStyle/>
          <a:p>
            <a:r>
              <a:rPr lang="en-US" b="1" dirty="0" smtClean="0"/>
              <a:t>Types of viruses</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480" y="1923394"/>
            <a:ext cx="6434904" cy="4569480"/>
          </a:xfrm>
          <a:prstGeom prst="rect">
            <a:avLst/>
          </a:prstGeom>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33</a:t>
            </a:fld>
            <a:endParaRPr lang="en-US" dirty="0"/>
          </a:p>
        </p:txBody>
      </p:sp>
    </p:spTree>
    <p:extLst>
      <p:ext uri="{BB962C8B-B14F-4D97-AF65-F5344CB8AC3E}">
        <p14:creationId xmlns:p14="http://schemas.microsoft.com/office/powerpoint/2010/main" val="622598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Boot sector </a:t>
            </a:r>
            <a:r>
              <a:rPr lang="en-US" b="1" dirty="0" smtClean="0"/>
              <a:t>viruses</a:t>
            </a:r>
            <a:endParaRPr lang="en-US" dirty="0"/>
          </a:p>
        </p:txBody>
      </p:sp>
      <p:sp>
        <p:nvSpPr>
          <p:cNvPr id="3" name="Content Placeholder 2"/>
          <p:cNvSpPr>
            <a:spLocks noGrp="1"/>
          </p:cNvSpPr>
          <p:nvPr>
            <p:ph idx="1"/>
          </p:nvPr>
        </p:nvSpPr>
        <p:spPr/>
        <p:txBody>
          <a:bodyPr/>
          <a:lstStyle/>
          <a:p>
            <a:r>
              <a:rPr lang="en-US" dirty="0"/>
              <a:t>Replicate itself into a hard drive master boot record. </a:t>
            </a:r>
          </a:p>
          <a:p>
            <a:r>
              <a:rPr lang="en-US" b="1" dirty="0"/>
              <a:t>Master boot record </a:t>
            </a:r>
            <a:r>
              <a:rPr lang="en-US" dirty="0" smtClean="0"/>
              <a:t>Is </a:t>
            </a:r>
            <a:r>
              <a:rPr lang="en-US" dirty="0"/>
              <a:t>a program that execute whenever a computer boots up, ensuring that the virus will be loaded into memory Immediately, even before some virus protection program can load.</a:t>
            </a:r>
          </a:p>
          <a:p>
            <a:r>
              <a:rPr lang="en-US" dirty="0"/>
              <a:t> Boot sector viruses are often transmitted by flash drive connected to a USB port. </a:t>
            </a:r>
          </a:p>
          <a:p>
            <a:r>
              <a:rPr lang="en-US" dirty="0"/>
              <a:t>The computer tries to lunch a master boot record from the flash drive which is usually the trigger for the virus to infect the hard drive.</a:t>
            </a:r>
          </a:p>
          <a:p>
            <a:pPr marL="0" indent="0">
              <a:buNone/>
            </a:pPr>
            <a:endParaRPr lang="en-US" dirty="0"/>
          </a:p>
          <a:p>
            <a:pPr marL="0" indent="0">
              <a:buNone/>
            </a:pPr>
            <a:endParaRPr lang="en-US" dirty="0"/>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34</a:t>
            </a:fld>
            <a:endParaRPr lang="en-US" dirty="0"/>
          </a:p>
        </p:txBody>
      </p:sp>
    </p:spTree>
    <p:extLst>
      <p:ext uri="{BB962C8B-B14F-4D97-AF65-F5344CB8AC3E}">
        <p14:creationId xmlns:p14="http://schemas.microsoft.com/office/powerpoint/2010/main" val="1367058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Logic </a:t>
            </a:r>
            <a:r>
              <a:rPr lang="en-US" b="1" dirty="0" smtClean="0"/>
              <a:t>and Time bomb</a:t>
            </a:r>
            <a:endParaRPr lang="en-US" dirty="0"/>
          </a:p>
        </p:txBody>
      </p:sp>
      <p:sp>
        <p:nvSpPr>
          <p:cNvPr id="3" name="Content Placeholder 2"/>
          <p:cNvSpPr>
            <a:spLocks noGrp="1"/>
          </p:cNvSpPr>
          <p:nvPr>
            <p:ph idx="1"/>
          </p:nvPr>
        </p:nvSpPr>
        <p:spPr/>
        <p:txBody>
          <a:bodyPr/>
          <a:lstStyle/>
          <a:p>
            <a:r>
              <a:rPr lang="en-US" b="1" dirty="0" smtClean="0"/>
              <a:t>Logic bomb </a:t>
            </a:r>
            <a:r>
              <a:rPr lang="en-US" dirty="0" smtClean="0"/>
              <a:t>A </a:t>
            </a:r>
            <a:r>
              <a:rPr lang="en-US" dirty="0"/>
              <a:t>computer virus that runs when a certain set of conditions is met, such as when a program is launched a specific number of times.</a:t>
            </a:r>
          </a:p>
          <a:p>
            <a:r>
              <a:rPr lang="en-US" b="1" dirty="0"/>
              <a:t>Time </a:t>
            </a:r>
            <a:r>
              <a:rPr lang="en-US" b="1" dirty="0" smtClean="0"/>
              <a:t>bomb </a:t>
            </a:r>
            <a:r>
              <a:rPr lang="en-US" dirty="0" smtClean="0"/>
              <a:t>A </a:t>
            </a:r>
            <a:r>
              <a:rPr lang="en-US" dirty="0"/>
              <a:t>virus that's triggered by the passage of time or on a certain date..</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35</a:t>
            </a:fld>
            <a:endParaRPr lang="en-US" dirty="0"/>
          </a:p>
        </p:txBody>
      </p:sp>
    </p:spTree>
    <p:extLst>
      <p:ext uri="{BB962C8B-B14F-4D97-AF65-F5344CB8AC3E}">
        <p14:creationId xmlns:p14="http://schemas.microsoft.com/office/powerpoint/2010/main" val="101667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Worms</a:t>
            </a:r>
            <a:endParaRPr lang="en-US" b="1" dirty="0"/>
          </a:p>
        </p:txBody>
      </p:sp>
      <p:sp>
        <p:nvSpPr>
          <p:cNvPr id="3" name="Content Placeholder 2"/>
          <p:cNvSpPr>
            <a:spLocks noGrp="1"/>
          </p:cNvSpPr>
          <p:nvPr>
            <p:ph idx="1"/>
          </p:nvPr>
        </p:nvSpPr>
        <p:spPr/>
        <p:txBody>
          <a:bodyPr/>
          <a:lstStyle/>
          <a:p>
            <a:r>
              <a:rPr lang="en-US" b="1" dirty="0" smtClean="0"/>
              <a:t>Worms </a:t>
            </a:r>
            <a:r>
              <a:rPr lang="en-US" dirty="0" smtClean="0"/>
              <a:t>an </a:t>
            </a:r>
            <a:r>
              <a:rPr lang="en-US" dirty="0"/>
              <a:t>independent program that multiplies itself by copying a segment of itself onto another computer</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36</a:t>
            </a:fld>
            <a:endParaRPr lang="en-US" dirty="0"/>
          </a:p>
        </p:txBody>
      </p:sp>
    </p:spTree>
    <p:extLst>
      <p:ext uri="{BB962C8B-B14F-4D97-AF65-F5344CB8AC3E}">
        <p14:creationId xmlns:p14="http://schemas.microsoft.com/office/powerpoint/2010/main" val="1472357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Worms Vs. Viruses</a:t>
            </a:r>
            <a:endParaRPr lang="en-US" dirty="0"/>
          </a:p>
        </p:txBody>
      </p:sp>
      <p:graphicFrame>
        <p:nvGraphicFramePr>
          <p:cNvPr id="5" name="Content Placeholder 4">
            <a:extLst>
              <a:ext uri="{FF2B5EF4-FFF2-40B4-BE49-F238E27FC236}">
                <a16:creationId xmlns="" xmlns:a16="http://schemas.microsoft.com/office/drawing/2014/main" id="{C706D865-2958-44F8-AF21-66F8B7AA7DC0}"/>
              </a:ext>
            </a:extLst>
          </p:cNvPr>
          <p:cNvGraphicFramePr>
            <a:graphicFrameLocks noGrp="1"/>
          </p:cNvGraphicFramePr>
          <p:nvPr>
            <p:ph idx="1"/>
            <p:extLst>
              <p:ext uri="{D42A27DB-BD31-4B8C-83A1-F6EECF244321}">
                <p14:modId xmlns:p14="http://schemas.microsoft.com/office/powerpoint/2010/main" val="1028683042"/>
              </p:ext>
            </p:extLst>
          </p:nvPr>
        </p:nvGraphicFramePr>
        <p:xfrm>
          <a:off x="981072" y="1868488"/>
          <a:ext cx="9734552" cy="3887551"/>
        </p:xfrm>
        <a:graphic>
          <a:graphicData uri="http://schemas.openxmlformats.org/drawingml/2006/table">
            <a:tbl>
              <a:tblPr firstRow="1" bandRow="1">
                <a:tableStyleId>{5C22544A-7EE6-4342-B048-85BDC9FD1C3A}</a:tableStyleId>
              </a:tblPr>
              <a:tblGrid>
                <a:gridCol w="4867276">
                  <a:extLst>
                    <a:ext uri="{9D8B030D-6E8A-4147-A177-3AD203B41FA5}">
                      <a16:colId xmlns="" xmlns:a16="http://schemas.microsoft.com/office/drawing/2014/main" val="389927323"/>
                    </a:ext>
                  </a:extLst>
                </a:gridCol>
                <a:gridCol w="4867276">
                  <a:extLst>
                    <a:ext uri="{9D8B030D-6E8A-4147-A177-3AD203B41FA5}">
                      <a16:colId xmlns="" xmlns:a16="http://schemas.microsoft.com/office/drawing/2014/main" val="4075389053"/>
                    </a:ext>
                  </a:extLst>
                </a:gridCol>
              </a:tblGrid>
              <a:tr h="917575">
                <a:tc>
                  <a:txBody>
                    <a:bodyPr/>
                    <a:lstStyle/>
                    <a:p>
                      <a:pPr algn="ctr"/>
                      <a:r>
                        <a:rPr lang="en-US" sz="2800" dirty="0"/>
                        <a:t>worm</a:t>
                      </a:r>
                    </a:p>
                  </a:txBody>
                  <a:tcPr/>
                </a:tc>
                <a:tc>
                  <a:txBody>
                    <a:bodyPr/>
                    <a:lstStyle/>
                    <a:p>
                      <a:pPr algn="ctr"/>
                      <a:r>
                        <a:rPr lang="en-US" sz="2800" dirty="0"/>
                        <a:t>virus</a:t>
                      </a:r>
                    </a:p>
                  </a:txBody>
                  <a:tcPr/>
                </a:tc>
                <a:extLst>
                  <a:ext uri="{0D108BD9-81ED-4DB2-BD59-A6C34878D82A}">
                    <a16:rowId xmlns="" xmlns:a16="http://schemas.microsoft.com/office/drawing/2014/main" val="1631845922"/>
                  </a:ext>
                </a:extLst>
              </a:tr>
              <a:tr h="1171656">
                <a:tc>
                  <a:txBody>
                    <a:bodyPr/>
                    <a:lstStyle/>
                    <a:p>
                      <a:pPr algn="ctr"/>
                      <a:r>
                        <a:rPr lang="en-US" sz="2800" dirty="0"/>
                        <a:t>Take advantage of file transport methods to spread on their own</a:t>
                      </a:r>
                    </a:p>
                  </a:txBody>
                  <a:tcPr/>
                </a:tc>
                <a:tc>
                  <a:txBody>
                    <a:bodyPr/>
                    <a:lstStyle/>
                    <a:p>
                      <a:pPr algn="ctr"/>
                      <a:r>
                        <a:rPr lang="en-US" sz="2800" dirty="0"/>
                        <a:t>Require human interaction to spread </a:t>
                      </a:r>
                    </a:p>
                  </a:txBody>
                  <a:tcPr/>
                </a:tc>
                <a:extLst>
                  <a:ext uri="{0D108BD9-81ED-4DB2-BD59-A6C34878D82A}">
                    <a16:rowId xmlns="" xmlns:a16="http://schemas.microsoft.com/office/drawing/2014/main" val="2648049425"/>
                  </a:ext>
                </a:extLst>
              </a:tr>
              <a:tr h="1273125">
                <a:tc>
                  <a:txBody>
                    <a:bodyPr/>
                    <a:lstStyle/>
                    <a:p>
                      <a:pPr algn="ctr"/>
                      <a:r>
                        <a:rPr lang="en-US" sz="2800" dirty="0"/>
                        <a:t>Work independently spreading itself </a:t>
                      </a:r>
                    </a:p>
                    <a:p>
                      <a:pPr algn="ctr"/>
                      <a:r>
                        <a:rPr lang="en-US" sz="2800" dirty="0"/>
                        <a:t>And can generate a lot of traffic when trying to spread</a:t>
                      </a:r>
                    </a:p>
                  </a:txBody>
                  <a:tcPr/>
                </a:tc>
                <a:tc>
                  <a:txBody>
                    <a:bodyPr/>
                    <a:lstStyle/>
                    <a:p>
                      <a:pPr algn="ctr"/>
                      <a:r>
                        <a:rPr lang="en-US" sz="2800" dirty="0"/>
                        <a:t>Infect a host file and waits until that file is executed to replicate and infect the computer system </a:t>
                      </a:r>
                    </a:p>
                  </a:txBody>
                  <a:tcPr/>
                </a:tc>
                <a:extLst>
                  <a:ext uri="{0D108BD9-81ED-4DB2-BD59-A6C34878D82A}">
                    <a16:rowId xmlns="" xmlns:a16="http://schemas.microsoft.com/office/drawing/2014/main" val="3169242542"/>
                  </a:ext>
                </a:extLst>
              </a:tr>
            </a:tbl>
          </a:graphicData>
        </a:graphic>
      </p:graphicFrame>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37</a:t>
            </a:fld>
            <a:endParaRPr lang="en-US" dirty="0"/>
          </a:p>
        </p:txBody>
      </p:sp>
    </p:spTree>
    <p:extLst>
      <p:ext uri="{BB962C8B-B14F-4D97-AF65-F5344CB8AC3E}">
        <p14:creationId xmlns:p14="http://schemas.microsoft.com/office/powerpoint/2010/main" val="2129771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Script and Macro viruses</a:t>
            </a:r>
            <a:endParaRPr lang="en-US" dirty="0"/>
          </a:p>
        </p:txBody>
      </p:sp>
      <p:sp>
        <p:nvSpPr>
          <p:cNvPr id="3" name="Content Placeholder 2"/>
          <p:cNvSpPr>
            <a:spLocks noGrp="1"/>
          </p:cNvSpPr>
          <p:nvPr>
            <p:ph idx="1"/>
          </p:nvPr>
        </p:nvSpPr>
        <p:spPr/>
        <p:txBody>
          <a:bodyPr/>
          <a:lstStyle/>
          <a:p>
            <a:pPr marL="0" indent="0">
              <a:spcBef>
                <a:spcPts val="0"/>
              </a:spcBef>
              <a:buNone/>
            </a:pPr>
            <a:r>
              <a:rPr lang="en-US" b="1" dirty="0" smtClean="0"/>
              <a:t>Script: </a:t>
            </a:r>
            <a:r>
              <a:rPr lang="en-US" dirty="0" smtClean="0"/>
              <a:t>A </a:t>
            </a:r>
            <a:r>
              <a:rPr lang="en-US" dirty="0"/>
              <a:t>list of commands that can be executed on a computer without user interaction or knowledge. </a:t>
            </a:r>
          </a:p>
          <a:p>
            <a:pPr marL="0" indent="0">
              <a:spcBef>
                <a:spcPts val="0"/>
              </a:spcBef>
              <a:buNone/>
            </a:pPr>
            <a:r>
              <a:rPr lang="en-US" dirty="0"/>
              <a:t>script are often used to perform useful legitimate function on websites such as collecting information from customers. However some script are malicious.</a:t>
            </a:r>
          </a:p>
          <a:p>
            <a:pPr marL="0" indent="0">
              <a:spcBef>
                <a:spcPts val="0"/>
              </a:spcBef>
              <a:buNone/>
            </a:pPr>
            <a:r>
              <a:rPr lang="en-US" b="1" dirty="0"/>
              <a:t>Macro </a:t>
            </a:r>
            <a:r>
              <a:rPr lang="en-US" b="1" dirty="0" smtClean="0"/>
              <a:t>virus: </a:t>
            </a:r>
            <a:r>
              <a:rPr lang="en-US" dirty="0" smtClean="0"/>
              <a:t>Is </a:t>
            </a:r>
            <a:r>
              <a:rPr lang="en-US" dirty="0"/>
              <a:t>a virus that attaches itself to a document that uses macros.</a:t>
            </a:r>
          </a:p>
          <a:p>
            <a:pPr marL="0" indent="0">
              <a:spcBef>
                <a:spcPts val="0"/>
              </a:spcBef>
              <a:buNone/>
            </a:pPr>
            <a:r>
              <a:rPr lang="en-US" b="1" dirty="0" smtClean="0"/>
              <a:t>Macro</a:t>
            </a:r>
            <a:r>
              <a:rPr lang="en-US" dirty="0" smtClean="0"/>
              <a:t>: Is </a:t>
            </a:r>
            <a:r>
              <a:rPr lang="en-US" dirty="0"/>
              <a:t>a short series of commands that usually automates repetitive tasks.</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38</a:t>
            </a:fld>
            <a:endParaRPr lang="en-US" dirty="0"/>
          </a:p>
        </p:txBody>
      </p:sp>
    </p:spTree>
    <p:extLst>
      <p:ext uri="{BB962C8B-B14F-4D97-AF65-F5344CB8AC3E}">
        <p14:creationId xmlns:p14="http://schemas.microsoft.com/office/powerpoint/2010/main" val="83102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 mail viruses</a:t>
            </a:r>
            <a:endParaRPr lang="en-US" dirty="0"/>
          </a:p>
        </p:txBody>
      </p:sp>
      <p:sp>
        <p:nvSpPr>
          <p:cNvPr id="3" name="Content Placeholder 2"/>
          <p:cNvSpPr>
            <a:spLocks noGrp="1"/>
          </p:cNvSpPr>
          <p:nvPr>
            <p:ph idx="1"/>
          </p:nvPr>
        </p:nvSpPr>
        <p:spPr/>
        <p:txBody>
          <a:bodyPr>
            <a:normAutofit/>
          </a:bodyPr>
          <a:lstStyle/>
          <a:p>
            <a:pPr marL="0" indent="0">
              <a:buNone/>
            </a:pPr>
            <a:r>
              <a:rPr lang="en-US" b="1" dirty="0"/>
              <a:t>E mail viruses </a:t>
            </a:r>
            <a:r>
              <a:rPr lang="en-US" dirty="0" smtClean="0"/>
              <a:t>Use </a:t>
            </a:r>
            <a:r>
              <a:rPr lang="en-US" dirty="0"/>
              <a:t>the address book in the victims e mail system to </a:t>
            </a:r>
          </a:p>
          <a:p>
            <a:pPr marL="0" indent="0">
              <a:buNone/>
            </a:pPr>
            <a:r>
              <a:rPr lang="en-US" dirty="0"/>
              <a:t>Distribute the virus.</a:t>
            </a:r>
          </a:p>
          <a:p>
            <a:pPr marL="0" indent="0">
              <a:buNone/>
            </a:pPr>
            <a:endParaRPr lang="en-US" dirty="0">
              <a:solidFill>
                <a:srgbClr val="002060"/>
              </a:solidFill>
            </a:endParaRP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39</a:t>
            </a:fld>
            <a:endParaRPr lang="en-US" dirty="0"/>
          </a:p>
        </p:txBody>
      </p:sp>
    </p:spTree>
    <p:extLst>
      <p:ext uri="{BB962C8B-B14F-4D97-AF65-F5344CB8AC3E}">
        <p14:creationId xmlns:p14="http://schemas.microsoft.com/office/powerpoint/2010/main" val="197722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99518E-EA45-4653-B810-100E155DDC9F}"/>
              </a:ext>
            </a:extLst>
          </p:cNvPr>
          <p:cNvSpPr>
            <a:spLocks noGrp="1"/>
          </p:cNvSpPr>
          <p:nvPr>
            <p:ph type="title"/>
          </p:nvPr>
        </p:nvSpPr>
        <p:spPr/>
        <p:txBody>
          <a:bodyPr/>
          <a:lstStyle/>
          <a:p>
            <a:pPr algn="ctr"/>
            <a:r>
              <a:rPr lang="en-US" sz="4800" b="1" dirty="0" smtClean="0"/>
              <a:t>Cybercrime</a:t>
            </a:r>
            <a:endParaRPr lang="en-US" sz="4800" b="1" dirty="0"/>
          </a:p>
        </p:txBody>
      </p:sp>
      <p:sp>
        <p:nvSpPr>
          <p:cNvPr id="3" name="Content Placeholder 2">
            <a:extLst>
              <a:ext uri="{FF2B5EF4-FFF2-40B4-BE49-F238E27FC236}">
                <a16:creationId xmlns="" xmlns:a16="http://schemas.microsoft.com/office/drawing/2014/main" id="{F252B282-9EA5-4667-BC70-7D60E4404278}"/>
              </a:ext>
            </a:extLst>
          </p:cNvPr>
          <p:cNvSpPr>
            <a:spLocks noGrp="1"/>
          </p:cNvSpPr>
          <p:nvPr>
            <p:ph idx="1"/>
          </p:nvPr>
        </p:nvSpPr>
        <p:spPr>
          <a:xfrm>
            <a:off x="838200" y="1554259"/>
            <a:ext cx="10144030" cy="4938520"/>
          </a:xfrm>
        </p:spPr>
        <p:txBody>
          <a:bodyPr>
            <a:normAutofit/>
          </a:bodyPr>
          <a:lstStyle/>
          <a:p>
            <a:r>
              <a:rPr lang="en-US" b="1" dirty="0" smtClean="0">
                <a:solidFill>
                  <a:schemeClr val="tx1"/>
                </a:solidFill>
              </a:rPr>
              <a:t>Cybercrime</a:t>
            </a:r>
            <a:r>
              <a:rPr lang="en-US" dirty="0" smtClean="0">
                <a:solidFill>
                  <a:schemeClr val="tx1"/>
                </a:solidFill>
              </a:rPr>
              <a:t>: Any </a:t>
            </a:r>
            <a:r>
              <a:rPr lang="en-US" dirty="0">
                <a:solidFill>
                  <a:schemeClr val="tx1"/>
                </a:solidFill>
              </a:rPr>
              <a:t>criminal action </a:t>
            </a:r>
            <a:r>
              <a:rPr lang="en-US" dirty="0" smtClean="0">
                <a:solidFill>
                  <a:schemeClr val="tx1"/>
                </a:solidFill>
              </a:rPr>
              <a:t>perpetrated primarily </a:t>
            </a:r>
            <a:r>
              <a:rPr lang="en-US" dirty="0">
                <a:solidFill>
                  <a:schemeClr val="tx1"/>
                </a:solidFill>
              </a:rPr>
              <a:t>through </a:t>
            </a:r>
            <a:r>
              <a:rPr lang="en-US" dirty="0" smtClean="0">
                <a:solidFill>
                  <a:schemeClr val="tx1"/>
                </a:solidFill>
              </a:rPr>
              <a:t>the </a:t>
            </a:r>
            <a:r>
              <a:rPr lang="en-US" dirty="0">
                <a:solidFill>
                  <a:schemeClr val="tx1"/>
                </a:solidFill>
              </a:rPr>
              <a:t>use of a computer</a:t>
            </a:r>
          </a:p>
          <a:p>
            <a:r>
              <a:rPr lang="en-US" b="1" dirty="0" smtClean="0"/>
              <a:t>Cybercriminals</a:t>
            </a:r>
            <a:r>
              <a:rPr lang="en-US" dirty="0" smtClean="0"/>
              <a:t>:</a:t>
            </a:r>
            <a:r>
              <a:rPr lang="en-US" dirty="0"/>
              <a:t> </a:t>
            </a:r>
            <a:r>
              <a:rPr lang="en-US" dirty="0" smtClean="0">
                <a:solidFill>
                  <a:schemeClr val="tx1"/>
                </a:solidFill>
              </a:rPr>
              <a:t>Are </a:t>
            </a:r>
            <a:r>
              <a:rPr lang="en-US" dirty="0">
                <a:solidFill>
                  <a:schemeClr val="tx1"/>
                </a:solidFill>
              </a:rPr>
              <a:t>individuals who use </a:t>
            </a:r>
            <a:r>
              <a:rPr lang="en-US" dirty="0"/>
              <a:t>c</a:t>
            </a:r>
            <a:r>
              <a:rPr lang="en-US" dirty="0" smtClean="0">
                <a:solidFill>
                  <a:schemeClr val="tx1"/>
                </a:solidFill>
              </a:rPr>
              <a:t>omputers </a:t>
            </a:r>
            <a:r>
              <a:rPr lang="en-US" dirty="0">
                <a:solidFill>
                  <a:schemeClr val="tx1"/>
                </a:solidFill>
              </a:rPr>
              <a:t>network </a:t>
            </a:r>
            <a:r>
              <a:rPr lang="en-US" dirty="0" smtClean="0">
                <a:solidFill>
                  <a:schemeClr val="tx1"/>
                </a:solidFill>
              </a:rPr>
              <a:t>and </a:t>
            </a:r>
            <a:r>
              <a:rPr lang="en-US" dirty="0">
                <a:solidFill>
                  <a:schemeClr val="tx1"/>
                </a:solidFill>
              </a:rPr>
              <a:t>the internet </a:t>
            </a:r>
            <a:r>
              <a:rPr lang="en-US" dirty="0" smtClean="0">
                <a:solidFill>
                  <a:schemeClr val="tx1"/>
                </a:solidFill>
              </a:rPr>
              <a:t>perpetrate crime </a:t>
            </a:r>
            <a:endParaRPr lang="en-US" dirty="0">
              <a:solidFill>
                <a:schemeClr val="tx1"/>
              </a:solidFill>
            </a:endParaRPr>
          </a:p>
          <a:p>
            <a:pPr marL="0" indent="0">
              <a:buNone/>
            </a:pPr>
            <a:endParaRPr lang="en-US" dirty="0">
              <a:solidFill>
                <a:schemeClr val="tx1"/>
              </a:solidFill>
            </a:endParaRP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4</a:t>
            </a:fld>
            <a:endParaRPr lang="en-US" dirty="0"/>
          </a:p>
        </p:txBody>
      </p:sp>
    </p:spTree>
    <p:extLst>
      <p:ext uri="{BB962C8B-B14F-4D97-AF65-F5344CB8AC3E}">
        <p14:creationId xmlns:p14="http://schemas.microsoft.com/office/powerpoint/2010/main" val="1512179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Encryption viruses</a:t>
            </a:r>
            <a:endParaRPr lang="en-US" dirty="0"/>
          </a:p>
        </p:txBody>
      </p:sp>
      <p:sp>
        <p:nvSpPr>
          <p:cNvPr id="3" name="Content Placeholder 2"/>
          <p:cNvSpPr>
            <a:spLocks noGrp="1"/>
          </p:cNvSpPr>
          <p:nvPr>
            <p:ph idx="1"/>
          </p:nvPr>
        </p:nvSpPr>
        <p:spPr/>
        <p:txBody>
          <a:bodyPr/>
          <a:lstStyle/>
          <a:p>
            <a:r>
              <a:rPr lang="en-US" b="1" dirty="0"/>
              <a:t>Encryption viruses (ransomware) </a:t>
            </a:r>
            <a:r>
              <a:rPr lang="en-US" dirty="0"/>
              <a:t>They run a program that searches for common type of files, such as Microsoft word files, and compress them using complex encryption key that renders your files unusable. You then receive a message that asks you to send payment to an account if you want to receive the program to decrypt your files. The flaw with this type of virus, which keeps it from being widespread,  is that law enforcement officials can trace the payments and catch the perpetrators.                    </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40</a:t>
            </a:fld>
            <a:endParaRPr lang="en-US" dirty="0"/>
          </a:p>
        </p:txBody>
      </p:sp>
    </p:spTree>
    <p:extLst>
      <p:ext uri="{BB962C8B-B14F-4D97-AF65-F5344CB8AC3E}">
        <p14:creationId xmlns:p14="http://schemas.microsoft.com/office/powerpoint/2010/main" val="98588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Virus Classification</a:t>
            </a:r>
            <a:endParaRPr lang="en-US" b="1" dirty="0"/>
          </a:p>
        </p:txBody>
      </p:sp>
      <p:sp>
        <p:nvSpPr>
          <p:cNvPr id="3" name="Content Placeholder 2"/>
          <p:cNvSpPr>
            <a:spLocks noGrp="1"/>
          </p:cNvSpPr>
          <p:nvPr>
            <p:ph idx="1"/>
          </p:nvPr>
        </p:nvSpPr>
        <p:spPr/>
        <p:txBody>
          <a:bodyPr>
            <a:normAutofit fontScale="92500" lnSpcReduction="10000"/>
          </a:bodyPr>
          <a:lstStyle/>
          <a:p>
            <a:pPr marL="0" indent="0">
              <a:spcAft>
                <a:spcPts val="1200"/>
              </a:spcAft>
              <a:buNone/>
            </a:pPr>
            <a:r>
              <a:rPr lang="en-US" b="1" dirty="0"/>
              <a:t>Viruses can be Classified by methods thy take to avoid detection by antivirus software</a:t>
            </a:r>
          </a:p>
          <a:p>
            <a:pPr lvl="1">
              <a:spcAft>
                <a:spcPts val="1200"/>
              </a:spcAft>
            </a:pPr>
            <a:r>
              <a:rPr lang="en-US" sz="2800" b="1" dirty="0"/>
              <a:t>Polymorphic viruses </a:t>
            </a:r>
            <a:r>
              <a:rPr lang="en-US" sz="2800" dirty="0"/>
              <a:t>changes its own code to avoid detection. Most polymorphic viruses infect a particular type of file.</a:t>
            </a:r>
          </a:p>
          <a:p>
            <a:pPr lvl="1">
              <a:spcAft>
                <a:spcPts val="1200"/>
              </a:spcAft>
            </a:pPr>
            <a:r>
              <a:rPr lang="en-US" sz="2800" b="1" dirty="0"/>
              <a:t>Multipartite viruses  </a:t>
            </a:r>
            <a:r>
              <a:rPr lang="en-US" sz="2800" dirty="0"/>
              <a:t>is designed to infect multiple file types in an effort to fool the antivirus software that is looking for it.</a:t>
            </a:r>
          </a:p>
          <a:p>
            <a:pPr lvl="1">
              <a:spcAft>
                <a:spcPts val="1200"/>
              </a:spcAft>
            </a:pPr>
            <a:r>
              <a:rPr lang="en-US" sz="2800" b="1" dirty="0"/>
              <a:t>Stealth viruses </a:t>
            </a:r>
            <a:r>
              <a:rPr lang="en-US" sz="2800" dirty="0"/>
              <a:t>temporarily erase their code from the files where they reside and hide in the active memory of the computer. This help them avoid detection if only the hard drive is being searched for viruses. current antivirus software scans memory as well as the hard drive. </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41</a:t>
            </a:fld>
            <a:endParaRPr lang="en-US" dirty="0"/>
          </a:p>
        </p:txBody>
      </p:sp>
    </p:spTree>
    <p:extLst>
      <p:ext uri="{BB962C8B-B14F-4D97-AF65-F5344CB8AC3E}">
        <p14:creationId xmlns:p14="http://schemas.microsoft.com/office/powerpoint/2010/main" val="185934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040"/>
            <a:ext cx="10180320" cy="837248"/>
          </a:xfrm>
        </p:spPr>
        <p:txBody>
          <a:bodyPr>
            <a:normAutofit fontScale="90000"/>
          </a:bodyPr>
          <a:lstStyle/>
          <a:p>
            <a:r>
              <a:rPr lang="en-US" b="1" dirty="0" smtClean="0"/>
              <a:t/>
            </a:r>
            <a:br>
              <a:rPr lang="en-US" b="1" dirty="0" smtClean="0"/>
            </a:br>
            <a:r>
              <a:rPr lang="en-US" b="1" dirty="0" smtClean="0"/>
              <a:t>Malware: Adware and Spyware</a:t>
            </a:r>
            <a:endParaRPr lang="en-US" b="1" dirty="0"/>
          </a:p>
        </p:txBody>
      </p:sp>
      <p:sp>
        <p:nvSpPr>
          <p:cNvPr id="3" name="Content Placeholder 2"/>
          <p:cNvSpPr>
            <a:spLocks noGrp="1"/>
          </p:cNvSpPr>
          <p:nvPr>
            <p:ph idx="1"/>
          </p:nvPr>
        </p:nvSpPr>
        <p:spPr/>
        <p:txBody>
          <a:bodyPr/>
          <a:lstStyle/>
          <a:p>
            <a:pPr>
              <a:spcBef>
                <a:spcPts val="0"/>
              </a:spcBef>
            </a:pPr>
            <a:r>
              <a:rPr lang="en-US" b="1" dirty="0" smtClean="0"/>
              <a:t>Malware: </a:t>
            </a:r>
            <a:r>
              <a:rPr lang="en-US" dirty="0"/>
              <a:t>i</a:t>
            </a:r>
            <a:r>
              <a:rPr lang="en-US" dirty="0" smtClean="0"/>
              <a:t>s a Malicious </a:t>
            </a:r>
            <a:r>
              <a:rPr lang="en-US" dirty="0"/>
              <a:t>software </a:t>
            </a:r>
            <a:r>
              <a:rPr lang="en-US" dirty="0" smtClean="0"/>
              <a:t>created with the intent.</a:t>
            </a:r>
          </a:p>
          <a:p>
            <a:r>
              <a:rPr lang="en-US" b="1" dirty="0" smtClean="0"/>
              <a:t>There </a:t>
            </a:r>
            <a:r>
              <a:rPr lang="en-US" b="1" dirty="0"/>
              <a:t>are three primary forms of Malware: </a:t>
            </a:r>
            <a:r>
              <a:rPr lang="en-US" dirty="0"/>
              <a:t>Adware, Spyware ,and Viruses</a:t>
            </a:r>
            <a:r>
              <a:rPr lang="en-US" dirty="0" smtClean="0"/>
              <a:t>.</a:t>
            </a:r>
          </a:p>
          <a:p>
            <a:endParaRPr lang="en-US" dirty="0" smtClean="0"/>
          </a:p>
          <a:p>
            <a:endParaRPr lang="en-US" dirty="0"/>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42</a:t>
            </a:fld>
            <a:endParaRPr lang="en-US" dirty="0"/>
          </a:p>
        </p:txBody>
      </p:sp>
    </p:spTree>
    <p:extLst>
      <p:ext uri="{BB962C8B-B14F-4D97-AF65-F5344CB8AC3E}">
        <p14:creationId xmlns:p14="http://schemas.microsoft.com/office/powerpoint/2010/main" val="135168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Malware: Adware and Spyware</a:t>
            </a:r>
            <a:endParaRPr lang="en-US" dirty="0"/>
          </a:p>
        </p:txBody>
      </p:sp>
      <p:sp>
        <p:nvSpPr>
          <p:cNvPr id="3" name="Content Placeholder 2"/>
          <p:cNvSpPr>
            <a:spLocks noGrp="1"/>
          </p:cNvSpPr>
          <p:nvPr>
            <p:ph idx="1"/>
          </p:nvPr>
        </p:nvSpPr>
        <p:spPr/>
        <p:txBody>
          <a:bodyPr/>
          <a:lstStyle/>
          <a:p>
            <a:pPr marL="0" indent="0">
              <a:buNone/>
            </a:pPr>
            <a:r>
              <a:rPr lang="en-US" b="1" dirty="0" smtClean="0"/>
              <a:t>What is adware?</a:t>
            </a:r>
          </a:p>
          <a:p>
            <a:r>
              <a:rPr lang="en-US" b="1" dirty="0" smtClean="0"/>
              <a:t>Adware: </a:t>
            </a:r>
            <a:r>
              <a:rPr lang="en-US" dirty="0" smtClean="0"/>
              <a:t>software </a:t>
            </a:r>
            <a:r>
              <a:rPr lang="en-US" dirty="0"/>
              <a:t>that display sponsored advertisements in a section of your browser window or as pop-up box.</a:t>
            </a:r>
          </a:p>
          <a:p>
            <a:r>
              <a:rPr lang="en-US" dirty="0"/>
              <a:t>Consider </a:t>
            </a:r>
            <a:r>
              <a:rPr lang="en-US" dirty="0" smtClean="0"/>
              <a:t>legitimate.</a:t>
            </a:r>
            <a:endParaRPr lang="en-US" dirty="0"/>
          </a:p>
          <a:p>
            <a:r>
              <a:rPr lang="en-US" dirty="0"/>
              <a:t>Means of generating revenue for those developers who do not charge for their software or </a:t>
            </a:r>
            <a:r>
              <a:rPr lang="en-US" dirty="0" smtClean="0"/>
              <a:t>information.</a:t>
            </a:r>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43</a:t>
            </a:fld>
            <a:endParaRPr lang="en-US" dirty="0"/>
          </a:p>
        </p:txBody>
      </p:sp>
    </p:spTree>
    <p:extLst>
      <p:ext uri="{BB962C8B-B14F-4D97-AF65-F5344CB8AC3E}">
        <p14:creationId xmlns:p14="http://schemas.microsoft.com/office/powerpoint/2010/main" val="185192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Malware: Adware and Spyware</a:t>
            </a:r>
            <a:endParaRPr lang="en-US" dirty="0"/>
          </a:p>
        </p:txBody>
      </p:sp>
      <p:sp>
        <p:nvSpPr>
          <p:cNvPr id="3" name="Content Placeholder 2"/>
          <p:cNvSpPr>
            <a:spLocks noGrp="1"/>
          </p:cNvSpPr>
          <p:nvPr>
            <p:ph idx="1"/>
          </p:nvPr>
        </p:nvSpPr>
        <p:spPr/>
        <p:txBody>
          <a:bodyPr/>
          <a:lstStyle/>
          <a:p>
            <a:pPr marL="0" indent="0">
              <a:buNone/>
            </a:pPr>
            <a:r>
              <a:rPr lang="en-US" b="1" dirty="0"/>
              <a:t>What is </a:t>
            </a:r>
            <a:r>
              <a:rPr lang="en-US" b="1" dirty="0" smtClean="0"/>
              <a:t>spyware?</a:t>
            </a:r>
            <a:endParaRPr lang="en-US" b="1" dirty="0"/>
          </a:p>
          <a:p>
            <a:r>
              <a:rPr lang="en-US" b="1" dirty="0" smtClean="0"/>
              <a:t>Spyware: </a:t>
            </a:r>
            <a:r>
              <a:rPr lang="en-US" dirty="0" smtClean="0"/>
              <a:t>Is </a:t>
            </a:r>
            <a:r>
              <a:rPr lang="en-US" dirty="0"/>
              <a:t>an </a:t>
            </a:r>
            <a:r>
              <a:rPr lang="en-US" dirty="0" smtClean="0"/>
              <a:t>piggyback </a:t>
            </a:r>
            <a:r>
              <a:rPr lang="en-US" dirty="0"/>
              <a:t>program that usually downloads with other software unwanted you install from the Internet and runs in the background of your </a:t>
            </a:r>
            <a:r>
              <a:rPr lang="en-US" dirty="0" smtClean="0"/>
              <a:t>system, without </a:t>
            </a:r>
            <a:r>
              <a:rPr lang="en-US" dirty="0"/>
              <a:t>your knowledge. </a:t>
            </a:r>
          </a:p>
          <a:p>
            <a:r>
              <a:rPr lang="en-US" dirty="0"/>
              <a:t>S</a:t>
            </a:r>
            <a:r>
              <a:rPr lang="en-US" dirty="0" smtClean="0"/>
              <a:t>pyware </a:t>
            </a:r>
            <a:r>
              <a:rPr lang="en-US" dirty="0"/>
              <a:t>transmit information about you such as your internet surfing habits, to the owner of the program so that the information can be used for marketing purposes.</a:t>
            </a:r>
          </a:p>
          <a:p>
            <a:r>
              <a:rPr lang="en-US" dirty="0"/>
              <a:t> Many spyware programs use tracking cookies to collect information. </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44</a:t>
            </a:fld>
            <a:endParaRPr lang="en-US" dirty="0"/>
          </a:p>
        </p:txBody>
      </p:sp>
    </p:spTree>
    <p:extLst>
      <p:ext uri="{BB962C8B-B14F-4D97-AF65-F5344CB8AC3E}">
        <p14:creationId xmlns:p14="http://schemas.microsoft.com/office/powerpoint/2010/main" val="184601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Malware: Adware and Spyware</a:t>
            </a:r>
            <a:endParaRPr lang="en-US" dirty="0"/>
          </a:p>
        </p:txBody>
      </p:sp>
      <p:sp>
        <p:nvSpPr>
          <p:cNvPr id="3" name="Content Placeholder 2"/>
          <p:cNvSpPr>
            <a:spLocks noGrp="1"/>
          </p:cNvSpPr>
          <p:nvPr>
            <p:ph idx="1"/>
          </p:nvPr>
        </p:nvSpPr>
        <p:spPr/>
        <p:txBody>
          <a:bodyPr>
            <a:noAutofit/>
          </a:bodyPr>
          <a:lstStyle/>
          <a:p>
            <a:pPr>
              <a:spcBef>
                <a:spcPts val="0"/>
              </a:spcBef>
            </a:pPr>
            <a:r>
              <a:rPr lang="en-US" b="1" dirty="0" smtClean="0">
                <a:latin typeface="+mn-lt"/>
              </a:rPr>
              <a:t>Cookie: </a:t>
            </a:r>
            <a:r>
              <a:rPr lang="en-US" dirty="0" smtClean="0">
                <a:latin typeface="+mn-lt"/>
              </a:rPr>
              <a:t>Small text files stored on your computer.</a:t>
            </a:r>
          </a:p>
          <a:p>
            <a:pPr>
              <a:spcBef>
                <a:spcPts val="0"/>
              </a:spcBef>
            </a:pPr>
            <a:r>
              <a:rPr lang="en-US" b="1" dirty="0" smtClean="0">
                <a:latin typeface="+mn-lt"/>
              </a:rPr>
              <a:t>Keystroke logger: </a:t>
            </a:r>
            <a:r>
              <a:rPr lang="en-US" dirty="0" smtClean="0">
                <a:latin typeface="+mn-lt"/>
              </a:rPr>
              <a:t>Monitors </a:t>
            </a:r>
            <a:r>
              <a:rPr lang="en-US" dirty="0">
                <a:latin typeface="+mn-lt"/>
              </a:rPr>
              <a:t>keystrokes with the intent </a:t>
            </a:r>
            <a:r>
              <a:rPr lang="en-US" dirty="0" smtClean="0">
                <a:latin typeface="+mn-lt"/>
              </a:rPr>
              <a:t>of </a:t>
            </a:r>
            <a:r>
              <a:rPr lang="en-US" dirty="0">
                <a:latin typeface="+mn-lt"/>
              </a:rPr>
              <a:t>stealing passwords login IDs </a:t>
            </a:r>
            <a:r>
              <a:rPr lang="en-US" dirty="0" smtClean="0">
                <a:latin typeface="+mn-lt"/>
              </a:rPr>
              <a:t>Or </a:t>
            </a:r>
            <a:r>
              <a:rPr lang="en-US" dirty="0">
                <a:latin typeface="+mn-lt"/>
              </a:rPr>
              <a:t>credit card </a:t>
            </a:r>
            <a:r>
              <a:rPr lang="en-US" dirty="0" smtClean="0">
                <a:latin typeface="+mn-lt"/>
              </a:rPr>
              <a:t>information.</a:t>
            </a:r>
            <a:endParaRPr lang="en-US" dirty="0">
              <a:latin typeface="+mn-lt"/>
            </a:endParaRP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45</a:t>
            </a:fld>
            <a:endParaRPr lang="en-US" dirty="0"/>
          </a:p>
        </p:txBody>
      </p:sp>
    </p:spTree>
    <p:extLst>
      <p:ext uri="{BB962C8B-B14F-4D97-AF65-F5344CB8AC3E}">
        <p14:creationId xmlns:p14="http://schemas.microsoft.com/office/powerpoint/2010/main" val="137240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Malware: Adware and Spyware</a:t>
            </a:r>
            <a:endParaRPr lang="en-US" dirty="0"/>
          </a:p>
        </p:txBody>
      </p:sp>
      <p:sp>
        <p:nvSpPr>
          <p:cNvPr id="3" name="Content Placeholder 2"/>
          <p:cNvSpPr>
            <a:spLocks noGrp="1"/>
          </p:cNvSpPr>
          <p:nvPr>
            <p:ph idx="1"/>
          </p:nvPr>
        </p:nvSpPr>
        <p:spPr/>
        <p:txBody>
          <a:bodyPr/>
          <a:lstStyle/>
          <a:p>
            <a:r>
              <a:rPr lang="en-US" b="1" dirty="0" smtClean="0"/>
              <a:t>Can I prevent spyware from spying on me?</a:t>
            </a:r>
          </a:p>
          <a:p>
            <a:r>
              <a:rPr lang="en-US" dirty="0"/>
              <a:t>We can prevent spyware by installing anti-spyware programs.</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46</a:t>
            </a:fld>
            <a:endParaRPr lang="en-US" dirty="0"/>
          </a:p>
        </p:txBody>
      </p:sp>
    </p:spTree>
    <p:extLst>
      <p:ext uri="{BB962C8B-B14F-4D97-AF65-F5344CB8AC3E}">
        <p14:creationId xmlns:p14="http://schemas.microsoft.com/office/powerpoint/2010/main" val="928076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Spam</a:t>
            </a:r>
            <a:endParaRPr lang="en-US" dirty="0"/>
          </a:p>
        </p:txBody>
      </p:sp>
      <p:sp>
        <p:nvSpPr>
          <p:cNvPr id="3" name="Content Placeholder 2"/>
          <p:cNvSpPr>
            <a:spLocks noGrp="1"/>
          </p:cNvSpPr>
          <p:nvPr>
            <p:ph idx="1"/>
          </p:nvPr>
        </p:nvSpPr>
        <p:spPr/>
        <p:txBody>
          <a:bodyPr>
            <a:noAutofit/>
          </a:bodyPr>
          <a:lstStyle/>
          <a:p>
            <a:r>
              <a:rPr lang="en-US" b="1" dirty="0"/>
              <a:t>Spam:</a:t>
            </a:r>
            <a:r>
              <a:rPr lang="en-US" dirty="0"/>
              <a:t> is unwanted or junk e-mail</a:t>
            </a:r>
            <a:r>
              <a:rPr lang="en-US" dirty="0" smtClean="0"/>
              <a:t>.</a:t>
            </a:r>
          </a:p>
          <a:p>
            <a:r>
              <a:rPr lang="en-US" b="1" dirty="0" smtClean="0"/>
              <a:t>How can I best avoid spam?</a:t>
            </a:r>
            <a:endParaRPr lang="en-US" b="1" dirty="0"/>
          </a:p>
          <a:p>
            <a:r>
              <a:rPr lang="en-US" dirty="0"/>
              <a:t>Companies that send out spam find your email address either from a list they purchase or with software that looks for email addresses on the internet. </a:t>
            </a:r>
          </a:p>
          <a:p>
            <a:r>
              <a:rPr lang="en-US" dirty="0"/>
              <a:t>Unsolicited instant messages are also a form of spam called </a:t>
            </a:r>
            <a:r>
              <a:rPr lang="en-US" b="1" i="1" dirty="0" err="1"/>
              <a:t>spim</a:t>
            </a:r>
            <a:r>
              <a:rPr lang="en-US" dirty="0"/>
              <a:t>.</a:t>
            </a:r>
          </a:p>
          <a:p>
            <a:r>
              <a:rPr lang="en-US" dirty="0"/>
              <a:t>If you have used your email address to purchase anything online, open an online account, or participate in a social network such as Facebook your email address eventually will appear on one of the lists that spammers get</a:t>
            </a:r>
            <a:r>
              <a:rPr lang="en-US" dirty="0" smtClean="0"/>
              <a:t>.</a:t>
            </a:r>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47</a:t>
            </a:fld>
            <a:endParaRPr lang="en-US" dirty="0"/>
          </a:p>
        </p:txBody>
      </p:sp>
    </p:spTree>
    <p:extLst>
      <p:ext uri="{BB962C8B-B14F-4D97-AF65-F5344CB8AC3E}">
        <p14:creationId xmlns:p14="http://schemas.microsoft.com/office/powerpoint/2010/main" val="100267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Spam</a:t>
            </a:r>
            <a:endParaRPr lang="en-US" dirty="0"/>
          </a:p>
        </p:txBody>
      </p:sp>
      <p:sp>
        <p:nvSpPr>
          <p:cNvPr id="3" name="Content Placeholder 2">
            <a:extLst>
              <a:ext uri="{FF2B5EF4-FFF2-40B4-BE49-F238E27FC236}">
                <a16:creationId xmlns="" xmlns:a16="http://schemas.microsoft.com/office/drawing/2014/main" id="{A5BC19F3-1575-4D50-8AEB-15B8E449B2A7}"/>
              </a:ext>
            </a:extLst>
          </p:cNvPr>
          <p:cNvSpPr>
            <a:spLocks noGrp="1"/>
          </p:cNvSpPr>
          <p:nvPr>
            <p:ph idx="1"/>
          </p:nvPr>
        </p:nvSpPr>
        <p:spPr/>
        <p:txBody>
          <a:bodyPr>
            <a:normAutofit/>
          </a:bodyPr>
          <a:lstStyle/>
          <a:p>
            <a:pPr marL="0" lvl="0" indent="0">
              <a:buNone/>
            </a:pPr>
            <a:r>
              <a:rPr lang="en-US" b="1" dirty="0" smtClean="0">
                <a:latin typeface="+mn-lt"/>
              </a:rPr>
              <a:t>There </a:t>
            </a:r>
            <a:r>
              <a:rPr lang="en-US" b="1" dirty="0">
                <a:latin typeface="+mn-lt"/>
              </a:rPr>
              <a:t>are several ways to help avoid spam:</a:t>
            </a:r>
          </a:p>
          <a:p>
            <a:pPr marL="171450" indent="-171450"/>
            <a:r>
              <a:rPr lang="en-US" dirty="0">
                <a:latin typeface="+mn-lt"/>
              </a:rPr>
              <a:t>Create a free e-mail </a:t>
            </a:r>
            <a:r>
              <a:rPr lang="en-US" dirty="0" smtClean="0">
                <a:latin typeface="+mn-lt"/>
              </a:rPr>
              <a:t>address.</a:t>
            </a:r>
            <a:endParaRPr lang="en-US" dirty="0">
              <a:latin typeface="+mn-lt"/>
            </a:endParaRPr>
          </a:p>
          <a:p>
            <a:pPr marL="171450" indent="-171450"/>
            <a:r>
              <a:rPr lang="en-US" dirty="0">
                <a:latin typeface="+mn-lt"/>
              </a:rPr>
              <a:t>Spam filters </a:t>
            </a:r>
            <a:r>
              <a:rPr lang="en-US" dirty="0" smtClean="0">
                <a:latin typeface="+mn-lt"/>
              </a:rPr>
              <a:t>(is an option you can select in your email account that places known or suspected spam in to special folder called “spam” or “junk mail”).</a:t>
            </a:r>
            <a:endParaRPr lang="en-US" dirty="0">
              <a:latin typeface="+mn-lt"/>
            </a:endParaRPr>
          </a:p>
          <a:p>
            <a:pPr marL="171450" indent="-171450"/>
            <a:r>
              <a:rPr lang="en-US" dirty="0">
                <a:latin typeface="+mn-lt"/>
              </a:rPr>
              <a:t>Buy third-party </a:t>
            </a:r>
            <a:r>
              <a:rPr lang="en-US" dirty="0" smtClean="0">
                <a:latin typeface="+mn-lt"/>
              </a:rPr>
              <a:t>programs.</a:t>
            </a:r>
            <a:endParaRPr lang="en-US" dirty="0">
              <a:latin typeface="+mn-lt"/>
            </a:endParaRPr>
          </a:p>
          <a:p>
            <a:pPr marL="171450" indent="-171450"/>
            <a:r>
              <a:rPr lang="en-US" dirty="0">
                <a:latin typeface="+mn-lt"/>
              </a:rPr>
              <a:t>Reclassify e-mails that have been misidentified as </a:t>
            </a:r>
            <a:r>
              <a:rPr lang="en-US" dirty="0" smtClean="0">
                <a:latin typeface="+mn-lt"/>
              </a:rPr>
              <a:t>spam.</a:t>
            </a:r>
            <a:endParaRPr lang="en-US" dirty="0">
              <a:latin typeface="+mn-lt"/>
            </a:endParaRP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48</a:t>
            </a:fld>
            <a:endParaRPr lang="en-US" dirty="0"/>
          </a:p>
        </p:txBody>
      </p:sp>
    </p:spTree>
    <p:extLst>
      <p:ext uri="{BB962C8B-B14F-4D97-AF65-F5344CB8AC3E}">
        <p14:creationId xmlns:p14="http://schemas.microsoft.com/office/powerpoint/2010/main" val="59539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Spam</a:t>
            </a:r>
            <a:endParaRPr lang="en-US" dirty="0"/>
          </a:p>
        </p:txBody>
      </p:sp>
      <p:sp>
        <p:nvSpPr>
          <p:cNvPr id="3" name="عنصر نائب للمحتوى 2"/>
          <p:cNvSpPr>
            <a:spLocks noGrp="1"/>
          </p:cNvSpPr>
          <p:nvPr>
            <p:ph idx="1"/>
          </p:nvPr>
        </p:nvSpPr>
        <p:spPr/>
        <p:txBody>
          <a:bodyPr>
            <a:normAutofit/>
          </a:bodyPr>
          <a:lstStyle/>
          <a:p>
            <a:pPr marL="0" indent="0">
              <a:buNone/>
            </a:pPr>
            <a:r>
              <a:rPr lang="en-US" b="1" dirty="0" smtClean="0"/>
              <a:t>How do spam filters work?</a:t>
            </a:r>
          </a:p>
          <a:p>
            <a:r>
              <a:rPr lang="en-US" dirty="0" smtClean="0"/>
              <a:t>Spam filters and filtering software can catch as much as 95% of spam by checking incoming email addresses against database of known spam.</a:t>
            </a:r>
          </a:p>
          <a:p>
            <a:r>
              <a:rPr lang="en-US" dirty="0" smtClean="0"/>
              <a:t> Spam filters also check your email for frequently used spam patterns and keywords such as “for free” and “over 21”.</a:t>
            </a:r>
          </a:p>
          <a:p>
            <a:r>
              <a:rPr lang="en-US" dirty="0" smtClean="0"/>
              <a:t>Spam filter aren’t perfect, and you should check the spam folder before deleting its contents because legitimate email might end up there by mistake.</a:t>
            </a:r>
          </a:p>
          <a:p>
            <a:pPr marL="0" indent="0">
              <a:buNone/>
            </a:pPr>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49</a:t>
            </a:fld>
            <a:endParaRPr lang="en-US" dirty="0"/>
          </a:p>
        </p:txBody>
      </p:sp>
    </p:spTree>
    <p:extLst>
      <p:ext uri="{BB962C8B-B14F-4D97-AF65-F5344CB8AC3E}">
        <p14:creationId xmlns:p14="http://schemas.microsoft.com/office/powerpoint/2010/main" val="26830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8ACDCBD-69FD-4879-9FC7-684E9ED1C2DA}"/>
              </a:ext>
            </a:extLst>
          </p:cNvPr>
          <p:cNvSpPr>
            <a:spLocks noGrp="1"/>
          </p:cNvSpPr>
          <p:nvPr>
            <p:ph idx="1"/>
          </p:nvPr>
        </p:nvSpPr>
        <p:spPr>
          <a:xfrm>
            <a:off x="2766060" y="1303021"/>
            <a:ext cx="7347519" cy="1303020"/>
          </a:xfrm>
        </p:spPr>
        <p:txBody>
          <a:bodyPr/>
          <a:lstStyle/>
          <a:p>
            <a:pPr marL="0" indent="0">
              <a:buNone/>
            </a:pPr>
            <a:r>
              <a:rPr lang="en-US" dirty="0">
                <a:solidFill>
                  <a:srgbClr val="C00000"/>
                </a:solidFill>
              </a:rPr>
              <a:t> </a:t>
            </a:r>
            <a:r>
              <a:rPr lang="en-US" dirty="0" smtClean="0">
                <a:solidFill>
                  <a:srgbClr val="C00000"/>
                </a:solidFill>
              </a:rPr>
              <a:t>                </a:t>
            </a:r>
            <a:r>
              <a:rPr lang="en-US" dirty="0" smtClean="0">
                <a:solidFill>
                  <a:srgbClr val="0070C0"/>
                </a:solidFill>
              </a:rPr>
              <a:t>Common </a:t>
            </a:r>
            <a:r>
              <a:rPr lang="en-US" dirty="0">
                <a:solidFill>
                  <a:srgbClr val="0070C0"/>
                </a:solidFill>
              </a:rPr>
              <a:t>types of cybercrimes</a:t>
            </a:r>
          </a:p>
          <a:p>
            <a:endParaRPr lang="en-US" dirty="0">
              <a:solidFill>
                <a:srgbClr val="C00000"/>
              </a:solidFill>
            </a:endParaRPr>
          </a:p>
        </p:txBody>
      </p:sp>
      <p:pic>
        <p:nvPicPr>
          <p:cNvPr id="4" name="Picture 3">
            <a:extLst>
              <a:ext uri="{FF2B5EF4-FFF2-40B4-BE49-F238E27FC236}">
                <a16:creationId xmlns="" xmlns:a16="http://schemas.microsoft.com/office/drawing/2014/main" id="{F6011A4D-4F30-4904-BBB6-D2CD2B160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302" y="2114551"/>
            <a:ext cx="7646277" cy="3953678"/>
          </a:xfrm>
          <a:prstGeom prst="rect">
            <a:avLst/>
          </a:prstGeom>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5</a:t>
            </a:fld>
            <a:endParaRPr lang="en-US" dirty="0"/>
          </a:p>
        </p:txBody>
      </p:sp>
    </p:spTree>
    <p:extLst>
      <p:ext uri="{BB962C8B-B14F-4D97-AF65-F5344CB8AC3E}">
        <p14:creationId xmlns:p14="http://schemas.microsoft.com/office/powerpoint/2010/main" val="39340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Spam</a:t>
            </a:r>
            <a:endParaRPr lang="en-US" dirty="0"/>
          </a:p>
        </p:txBody>
      </p:sp>
      <p:sp>
        <p:nvSpPr>
          <p:cNvPr id="3" name="Content Placeholder 2"/>
          <p:cNvSpPr>
            <a:spLocks noGrp="1"/>
          </p:cNvSpPr>
          <p:nvPr>
            <p:ph idx="1"/>
          </p:nvPr>
        </p:nvSpPr>
        <p:spPr/>
        <p:txBody>
          <a:bodyPr/>
          <a:lstStyle/>
          <a:p>
            <a:pPr>
              <a:spcAft>
                <a:spcPts val="600"/>
              </a:spcAft>
            </a:pPr>
            <a:endParaRPr lang="en-US" dirty="0">
              <a:solidFill>
                <a:schemeClr val="accent5"/>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823" y="2267398"/>
            <a:ext cx="9490146" cy="3512241"/>
          </a:xfrm>
          <a:prstGeom prst="rect">
            <a:avLst/>
          </a:prstGeom>
        </p:spPr>
      </p:pic>
      <p:sp>
        <p:nvSpPr>
          <p:cNvPr id="7" name="عنصر نائب للتذييل 6"/>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8" name="عنصر نائب لرقم الشريحة 7"/>
          <p:cNvSpPr>
            <a:spLocks noGrp="1"/>
          </p:cNvSpPr>
          <p:nvPr>
            <p:ph type="sldNum" sz="quarter" idx="12"/>
          </p:nvPr>
        </p:nvSpPr>
        <p:spPr/>
        <p:txBody>
          <a:bodyPr/>
          <a:lstStyle/>
          <a:p>
            <a:fld id="{71C56BB4-51E4-4C61-98FC-972CACCF2C5A}" type="slidenum">
              <a:rPr lang="en-US" smtClean="0"/>
              <a:pPr/>
              <a:t>50</a:t>
            </a:fld>
            <a:endParaRPr lang="en-US" dirty="0"/>
          </a:p>
        </p:txBody>
      </p:sp>
    </p:spTree>
    <p:extLst>
      <p:ext uri="{BB962C8B-B14F-4D97-AF65-F5344CB8AC3E}">
        <p14:creationId xmlns:p14="http://schemas.microsoft.com/office/powerpoint/2010/main" val="1819004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Spam</a:t>
            </a:r>
            <a:endParaRPr lang="en-US" dirty="0"/>
          </a:p>
        </p:txBody>
      </p:sp>
      <p:sp>
        <p:nvSpPr>
          <p:cNvPr id="3" name="Content Placeholder 2"/>
          <p:cNvSpPr>
            <a:spLocks noGrp="1"/>
          </p:cNvSpPr>
          <p:nvPr>
            <p:ph idx="1"/>
          </p:nvPr>
        </p:nvSpPr>
        <p:spPr/>
        <p:txBody>
          <a:bodyPr/>
          <a:lstStyle/>
          <a:p>
            <a:pPr marL="0" indent="0">
              <a:buNone/>
            </a:pPr>
            <a:r>
              <a:rPr lang="en-US" b="1" dirty="0"/>
              <a:t>How can I prevent spam</a:t>
            </a:r>
          </a:p>
          <a:p>
            <a:pPr marL="514350" indent="-514350">
              <a:buFont typeface="+mj-lt"/>
              <a:buAutoNum type="arabicPeriod"/>
            </a:pPr>
            <a:r>
              <a:rPr lang="en-US" dirty="0"/>
              <a:t>Before registering to a website read its privacy policy to see how they uses your email. </a:t>
            </a:r>
          </a:p>
          <a:p>
            <a:pPr marL="514350" indent="-514350">
              <a:buFont typeface="+mj-lt"/>
              <a:buAutoNum type="arabicPeriod"/>
            </a:pPr>
            <a:r>
              <a:rPr lang="en-US" dirty="0"/>
              <a:t>Don’t reply to spam.</a:t>
            </a:r>
          </a:p>
          <a:p>
            <a:pPr marL="514350" indent="-514350">
              <a:buFont typeface="+mj-lt"/>
              <a:buAutoNum type="arabicPeriod"/>
            </a:pPr>
            <a:r>
              <a:rPr lang="en-US" dirty="0"/>
              <a:t>Subscribe to an e mail forwarding service such as </a:t>
            </a:r>
            <a:r>
              <a:rPr lang="en-US" u="sng" dirty="0" err="1">
                <a:solidFill>
                  <a:schemeClr val="accent5"/>
                </a:solidFill>
              </a:rPr>
              <a:t>versaforward.com</a:t>
            </a:r>
            <a:r>
              <a:rPr lang="en-US" dirty="0"/>
              <a:t> these services screen your email messages forwarding only those messages you designate as being okay to accept.</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51</a:t>
            </a:fld>
            <a:endParaRPr lang="en-US" dirty="0"/>
          </a:p>
        </p:txBody>
      </p:sp>
    </p:spTree>
    <p:extLst>
      <p:ext uri="{BB962C8B-B14F-4D97-AF65-F5344CB8AC3E}">
        <p14:creationId xmlns:p14="http://schemas.microsoft.com/office/powerpoint/2010/main" val="97594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a:t>C</a:t>
            </a:r>
            <a:r>
              <a:rPr lang="en-US" b="1" dirty="0" smtClean="0"/>
              <a:t>ookies</a:t>
            </a:r>
            <a:endParaRPr lang="en-US" sz="2800" b="1" dirty="0"/>
          </a:p>
        </p:txBody>
      </p:sp>
      <p:sp>
        <p:nvSpPr>
          <p:cNvPr id="3" name="Content Placeholder 2"/>
          <p:cNvSpPr>
            <a:spLocks noGrp="1"/>
          </p:cNvSpPr>
          <p:nvPr>
            <p:ph idx="1"/>
          </p:nvPr>
        </p:nvSpPr>
        <p:spPr/>
        <p:txBody>
          <a:bodyPr>
            <a:noAutofit/>
          </a:bodyPr>
          <a:lstStyle/>
          <a:p>
            <a:pPr marL="0" indent="0">
              <a:spcAft>
                <a:spcPts val="600"/>
              </a:spcAft>
              <a:buNone/>
            </a:pPr>
            <a:r>
              <a:rPr lang="en-US" b="1" dirty="0"/>
              <a:t>W</a:t>
            </a:r>
            <a:r>
              <a:rPr lang="en-US" b="1" dirty="0" smtClean="0"/>
              <a:t>hat </a:t>
            </a:r>
            <a:r>
              <a:rPr lang="en-US" b="1" dirty="0"/>
              <a:t>are </a:t>
            </a:r>
            <a:r>
              <a:rPr lang="en-US" b="1" dirty="0" smtClean="0"/>
              <a:t>cookies?</a:t>
            </a:r>
            <a:endParaRPr lang="en-US" b="1" dirty="0"/>
          </a:p>
          <a:p>
            <a:pPr marL="0" indent="0">
              <a:spcAft>
                <a:spcPts val="600"/>
              </a:spcAft>
              <a:buNone/>
            </a:pPr>
            <a:r>
              <a:rPr lang="en-US" dirty="0" smtClean="0"/>
              <a:t>Cookies </a:t>
            </a:r>
            <a:r>
              <a:rPr lang="en-US" dirty="0"/>
              <a:t>are small text files that some websites automatically store on your hard drive when you visit </a:t>
            </a:r>
            <a:r>
              <a:rPr lang="en-US" dirty="0" smtClean="0"/>
              <a:t>them. </a:t>
            </a:r>
          </a:p>
          <a:p>
            <a:pPr marL="0" indent="0">
              <a:spcAft>
                <a:spcPts val="600"/>
              </a:spcAft>
              <a:buNone/>
            </a:pPr>
            <a:r>
              <a:rPr lang="en-US" b="1" dirty="0"/>
              <a:t>H</a:t>
            </a:r>
            <a:r>
              <a:rPr lang="en-US" b="1" dirty="0" smtClean="0"/>
              <a:t>ow </a:t>
            </a:r>
            <a:r>
              <a:rPr lang="en-US" b="1" dirty="0"/>
              <a:t>I</a:t>
            </a:r>
            <a:r>
              <a:rPr lang="en-US" b="1" dirty="0" smtClean="0"/>
              <a:t>nternet </a:t>
            </a:r>
            <a:r>
              <a:rPr lang="en-US" b="1" dirty="0"/>
              <a:t>cookies </a:t>
            </a:r>
            <a:r>
              <a:rPr lang="en-US" b="1" dirty="0" smtClean="0"/>
              <a:t>work?</a:t>
            </a:r>
          </a:p>
          <a:p>
            <a:pPr>
              <a:spcAft>
                <a:spcPts val="600"/>
              </a:spcAft>
            </a:pPr>
            <a:r>
              <a:rPr lang="en-US" dirty="0" smtClean="0"/>
              <a:t>When you log on to a website that uses cookies a cookie file assigns an ID number to your computer.</a:t>
            </a:r>
          </a:p>
          <a:p>
            <a:pPr>
              <a:spcAft>
                <a:spcPts val="600"/>
              </a:spcAft>
            </a:pPr>
            <a:r>
              <a:rPr lang="en-US" dirty="0" smtClean="0"/>
              <a:t>The unique ID is intended to make your return visit to a website more efficient. </a:t>
            </a:r>
          </a:p>
          <a:p>
            <a:pPr>
              <a:spcAft>
                <a:spcPts val="600"/>
              </a:spcAft>
            </a:pPr>
            <a:r>
              <a:rPr lang="en-US" dirty="0"/>
              <a:t>E</a:t>
            </a:r>
            <a:r>
              <a:rPr lang="en-US" dirty="0" smtClean="0"/>
              <a:t>very time you log on to </a:t>
            </a:r>
            <a:r>
              <a:rPr lang="en-US" dirty="0"/>
              <a:t>t</a:t>
            </a:r>
            <a:r>
              <a:rPr lang="en-US" dirty="0" smtClean="0"/>
              <a:t>he site, the site marks your visit and keeps track of it in its database.</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52</a:t>
            </a:fld>
            <a:endParaRPr lang="en-US" dirty="0"/>
          </a:p>
        </p:txBody>
      </p:sp>
    </p:spTree>
    <p:extLst>
      <p:ext uri="{BB962C8B-B14F-4D97-AF65-F5344CB8AC3E}">
        <p14:creationId xmlns:p14="http://schemas.microsoft.com/office/powerpoint/2010/main" val="87115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dirty="0"/>
              <a:t>C</a:t>
            </a:r>
            <a:r>
              <a:rPr lang="en-US" b="1" dirty="0" smtClean="0"/>
              <a:t>ookies</a:t>
            </a:r>
            <a:endParaRPr lang="en-US" b="1" dirty="0"/>
          </a:p>
        </p:txBody>
      </p:sp>
      <p:sp>
        <p:nvSpPr>
          <p:cNvPr id="3" name="عنصر نائب للمحتوى 2"/>
          <p:cNvSpPr>
            <a:spLocks noGrp="1"/>
          </p:cNvSpPr>
          <p:nvPr>
            <p:ph idx="1"/>
          </p:nvPr>
        </p:nvSpPr>
        <p:spPr/>
        <p:txBody>
          <a:bodyPr>
            <a:normAutofit/>
          </a:bodyPr>
          <a:lstStyle/>
          <a:p>
            <a:pPr marL="0" indent="0">
              <a:buNone/>
            </a:pPr>
            <a:r>
              <a:rPr lang="en-US" b="1" dirty="0"/>
              <a:t>What do websites do with cookies information?</a:t>
            </a:r>
          </a:p>
          <a:p>
            <a:r>
              <a:rPr lang="en-US" dirty="0" smtClean="0"/>
              <a:t>It can provide websites with information about your browsing habits, such as the ads you’ve opened, the products you’ve looked at, and the time and duration of your visits.</a:t>
            </a:r>
          </a:p>
          <a:p>
            <a:r>
              <a:rPr lang="en-US" dirty="0" smtClean="0"/>
              <a:t>Companies </a:t>
            </a:r>
            <a:r>
              <a:rPr lang="en-US" dirty="0"/>
              <a:t>use this information to determine the traffic flowing through their website and the effectiveness of their marketing strategy</a:t>
            </a:r>
            <a:r>
              <a:rPr lang="en-US" dirty="0" smtClean="0"/>
              <a:t>.</a:t>
            </a:r>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53</a:t>
            </a:fld>
            <a:endParaRPr lang="en-US" dirty="0"/>
          </a:p>
        </p:txBody>
      </p:sp>
    </p:spTree>
    <p:extLst>
      <p:ext uri="{BB962C8B-B14F-4D97-AF65-F5344CB8AC3E}">
        <p14:creationId xmlns:p14="http://schemas.microsoft.com/office/powerpoint/2010/main" val="2550395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Cookies</a:t>
            </a:r>
          </a:p>
        </p:txBody>
      </p:sp>
      <p:sp>
        <p:nvSpPr>
          <p:cNvPr id="3" name="Content Placeholder 2"/>
          <p:cNvSpPr>
            <a:spLocks noGrp="1"/>
          </p:cNvSpPr>
          <p:nvPr>
            <p:ph idx="1"/>
          </p:nvPr>
        </p:nvSpPr>
        <p:spPr/>
        <p:txBody>
          <a:bodyPr/>
          <a:lstStyle/>
          <a:p>
            <a:pPr marL="0" indent="0">
              <a:buNone/>
            </a:pPr>
            <a:r>
              <a:rPr lang="en-US" b="1" dirty="0"/>
              <a:t>Can company get my personal information when I visit their sites?</a:t>
            </a:r>
          </a:p>
          <a:p>
            <a:pPr marL="0" indent="0">
              <a:buNone/>
            </a:pPr>
            <a:r>
              <a:rPr lang="en-US" dirty="0"/>
              <a:t>Cookies do not go through your hard drive in search of personal information. The only personal information a cookie obtain is the information you supply when you fill out forms online.</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54</a:t>
            </a:fld>
            <a:endParaRPr lang="en-US" dirty="0"/>
          </a:p>
        </p:txBody>
      </p:sp>
    </p:spTree>
    <p:extLst>
      <p:ext uri="{BB962C8B-B14F-4D97-AF65-F5344CB8AC3E}">
        <p14:creationId xmlns:p14="http://schemas.microsoft.com/office/powerpoint/2010/main" val="1779411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b="1" dirty="0"/>
              <a:t>C</a:t>
            </a:r>
            <a:r>
              <a:rPr lang="en-US" b="1" dirty="0" smtClean="0"/>
              <a:t>ookies</a:t>
            </a:r>
            <a:endParaRPr lang="en-US" b="1" dirty="0"/>
          </a:p>
        </p:txBody>
      </p:sp>
      <p:sp>
        <p:nvSpPr>
          <p:cNvPr id="3" name="عنصر نائب للمحتوى 2"/>
          <p:cNvSpPr>
            <a:spLocks noGrp="1"/>
          </p:cNvSpPr>
          <p:nvPr>
            <p:ph idx="1"/>
          </p:nvPr>
        </p:nvSpPr>
        <p:spPr/>
        <p:txBody>
          <a:bodyPr>
            <a:normAutofit/>
          </a:bodyPr>
          <a:lstStyle/>
          <a:p>
            <a:pPr marL="0" indent="0">
              <a:buNone/>
            </a:pPr>
            <a:r>
              <a:rPr lang="en-US" b="1" dirty="0"/>
              <a:t>Do privacy risks exist with cookies?</a:t>
            </a:r>
          </a:p>
          <a:p>
            <a:r>
              <a:rPr lang="en-US" dirty="0"/>
              <a:t>Web sites can use cookies to gather and sell your personal information to third parties.</a:t>
            </a:r>
          </a:p>
          <a:p>
            <a:r>
              <a:rPr lang="en-US" dirty="0"/>
              <a:t>Web sites can track your surfing behavior and tie it to your user profile.</a:t>
            </a:r>
          </a:p>
          <a:p>
            <a:endParaRPr lang="en-US" sz="2000"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fld id="{71C56BB4-51E4-4C61-98FC-972CACCF2C5A}" type="slidenum">
              <a:rPr lang="en-US" smtClean="0"/>
              <a:pPr/>
              <a:t>55</a:t>
            </a:fld>
            <a:endParaRPr lang="en-US" dirty="0"/>
          </a:p>
        </p:txBody>
      </p:sp>
    </p:spTree>
    <p:extLst>
      <p:ext uri="{BB962C8B-B14F-4D97-AF65-F5344CB8AC3E}">
        <p14:creationId xmlns:p14="http://schemas.microsoft.com/office/powerpoint/2010/main" val="2330376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a:t>Cookies</a:t>
            </a:r>
          </a:p>
        </p:txBody>
      </p:sp>
      <p:sp>
        <p:nvSpPr>
          <p:cNvPr id="3" name="عنصر نائب للمحتوى 2"/>
          <p:cNvSpPr>
            <a:spLocks noGrp="1"/>
          </p:cNvSpPr>
          <p:nvPr>
            <p:ph idx="1"/>
          </p:nvPr>
        </p:nvSpPr>
        <p:spPr/>
        <p:txBody>
          <a:bodyPr>
            <a:noAutofit/>
          </a:bodyPr>
          <a:lstStyle/>
          <a:p>
            <a:pPr marL="0" indent="0">
              <a:buNone/>
            </a:pPr>
            <a:r>
              <a:rPr lang="en-US" b="1" dirty="0"/>
              <a:t>Should I delete cookies from my hard drive ?</a:t>
            </a:r>
          </a:p>
          <a:p>
            <a:r>
              <a:rPr lang="en-US" dirty="0"/>
              <a:t>Cookies pose no security threat because it is virtually impossible to hide a virus or malicious software program in a cookie.</a:t>
            </a:r>
          </a:p>
          <a:p>
            <a:r>
              <a:rPr lang="en-US" dirty="0"/>
              <a:t>Because they take up littlie room on your hard drive, and offer you small conveniences on return visits to web sites, there is no great reason to delete them  deleting your cookies files could actually cause you the inconvenience of reentering data you have already entered into a website.</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56</a:t>
            </a:fld>
            <a:endParaRPr lang="en-US" dirty="0"/>
          </a:p>
        </p:txBody>
      </p:sp>
    </p:spTree>
    <p:extLst>
      <p:ext uri="{BB962C8B-B14F-4D97-AF65-F5344CB8AC3E}">
        <p14:creationId xmlns:p14="http://schemas.microsoft.com/office/powerpoint/2010/main" val="154966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b="1" dirty="0"/>
              <a:t>Cookies</a:t>
            </a:r>
          </a:p>
        </p:txBody>
      </p:sp>
      <p:sp>
        <p:nvSpPr>
          <p:cNvPr id="3" name="عنصر نائب للمحتوى 2"/>
          <p:cNvSpPr>
            <a:spLocks noGrp="1"/>
          </p:cNvSpPr>
          <p:nvPr>
            <p:ph idx="1"/>
          </p:nvPr>
        </p:nvSpPr>
        <p:spPr/>
        <p:txBody>
          <a:bodyPr>
            <a:normAutofit/>
          </a:bodyPr>
          <a:lstStyle/>
          <a:p>
            <a:pPr marL="0" indent="0">
              <a:buNone/>
            </a:pPr>
            <a:r>
              <a:rPr lang="en-US" b="1" dirty="0"/>
              <a:t>C</a:t>
            </a:r>
            <a:r>
              <a:rPr lang="en-US" b="1" dirty="0" smtClean="0"/>
              <a:t>ookies </a:t>
            </a:r>
            <a:r>
              <a:rPr lang="en-US" b="1" dirty="0"/>
              <a:t>overview:</a:t>
            </a:r>
          </a:p>
          <a:p>
            <a:r>
              <a:rPr lang="en-US" dirty="0"/>
              <a:t>Help companies determine the effectiveness of their marketing.</a:t>
            </a:r>
          </a:p>
          <a:p>
            <a:r>
              <a:rPr lang="en-US" dirty="0"/>
              <a:t>Do not search drive for personal information.</a:t>
            </a:r>
          </a:p>
          <a:p>
            <a:pPr>
              <a:spcAft>
                <a:spcPts val="600"/>
              </a:spcAft>
            </a:pPr>
            <a:r>
              <a:rPr lang="en-US" dirty="0"/>
              <a:t>May invade your privacy.</a:t>
            </a:r>
          </a:p>
          <a:p>
            <a:pPr>
              <a:spcAft>
                <a:spcPts val="600"/>
              </a:spcAft>
            </a:pPr>
            <a:r>
              <a:rPr lang="en-US" dirty="0"/>
              <a:t>Pose no security threat.</a:t>
            </a:r>
          </a:p>
          <a:p>
            <a:endParaRPr lang="en-US" sz="18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57</a:t>
            </a:fld>
            <a:endParaRPr lang="en-US" dirty="0"/>
          </a:p>
        </p:txBody>
      </p:sp>
    </p:spTree>
    <p:extLst>
      <p:ext uri="{BB962C8B-B14F-4D97-AF65-F5344CB8AC3E}">
        <p14:creationId xmlns:p14="http://schemas.microsoft.com/office/powerpoint/2010/main" val="362934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F3AC743-3438-4B51-93F8-8DE0D454E85A}"/>
              </a:ext>
            </a:extLst>
          </p:cNvPr>
          <p:cNvSpPr>
            <a:spLocks noGrp="1"/>
          </p:cNvSpPr>
          <p:nvPr>
            <p:ph type="title"/>
          </p:nvPr>
        </p:nvSpPr>
        <p:spPr/>
        <p:txBody>
          <a:bodyPr>
            <a:normAutofit/>
          </a:bodyPr>
          <a:lstStyle/>
          <a:p>
            <a:pPr algn="ctr"/>
            <a:r>
              <a:rPr lang="en-US" b="1" dirty="0"/>
              <a:t>Social Engineering</a:t>
            </a:r>
            <a:endParaRPr lang="en-GB" b="1" dirty="0"/>
          </a:p>
        </p:txBody>
      </p:sp>
      <p:sp>
        <p:nvSpPr>
          <p:cNvPr id="3" name="عنصر نائب للمحتوى 2"/>
          <p:cNvSpPr>
            <a:spLocks noGrp="1"/>
          </p:cNvSpPr>
          <p:nvPr>
            <p:ph idx="1"/>
          </p:nvPr>
        </p:nvSpPr>
        <p:spPr/>
        <p:txBody>
          <a:bodyPr>
            <a:normAutofit/>
          </a:bodyPr>
          <a:lstStyle/>
          <a:p>
            <a:pPr marL="0" indent="0">
              <a:buNone/>
            </a:pPr>
            <a:r>
              <a:rPr lang="en-US" b="1" dirty="0"/>
              <a:t>What is social engineering ?</a:t>
            </a:r>
          </a:p>
          <a:p>
            <a:r>
              <a:rPr lang="en-US" dirty="0"/>
              <a:t>Any technique that uses social skills to generate human interaction that tricks individuals to reveal sensitive information.</a:t>
            </a:r>
          </a:p>
          <a:p>
            <a:r>
              <a:rPr lang="en-US" dirty="0"/>
              <a:t>Social engineering often doesn't involve use of computer or face to face interaction.</a:t>
            </a:r>
          </a:p>
          <a:p>
            <a:pPr marL="0" indent="0">
              <a:buNone/>
            </a:pPr>
            <a:endParaRPr lang="en-US" sz="20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58</a:t>
            </a:fld>
            <a:endParaRPr lang="en-US" dirty="0"/>
          </a:p>
        </p:txBody>
      </p:sp>
    </p:spTree>
    <p:extLst>
      <p:ext uri="{BB962C8B-B14F-4D97-AF65-F5344CB8AC3E}">
        <p14:creationId xmlns:p14="http://schemas.microsoft.com/office/powerpoint/2010/main" val="3574017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Social</a:t>
            </a:r>
            <a:r>
              <a:rPr lang="en-US" sz="4800" b="1" dirty="0"/>
              <a:t> </a:t>
            </a:r>
            <a:r>
              <a:rPr lang="en-US" b="1" dirty="0" smtClean="0"/>
              <a:t>Engineering</a:t>
            </a:r>
            <a:endParaRPr lang="en-US" dirty="0"/>
          </a:p>
        </p:txBody>
      </p:sp>
      <p:sp>
        <p:nvSpPr>
          <p:cNvPr id="3" name="عنصر نائب للمحتوى 2"/>
          <p:cNvSpPr>
            <a:spLocks noGrp="1"/>
          </p:cNvSpPr>
          <p:nvPr>
            <p:ph idx="1"/>
          </p:nvPr>
        </p:nvSpPr>
        <p:spPr/>
        <p:txBody>
          <a:bodyPr>
            <a:normAutofit/>
          </a:bodyPr>
          <a:lstStyle/>
          <a:p>
            <a:pPr marL="0" indent="0">
              <a:buNone/>
            </a:pPr>
            <a:r>
              <a:rPr lang="en-US" b="1" dirty="0"/>
              <a:t>How</a:t>
            </a:r>
            <a:r>
              <a:rPr lang="en-US" dirty="0" smtClean="0"/>
              <a:t> </a:t>
            </a:r>
            <a:r>
              <a:rPr lang="en-US" b="1" dirty="0"/>
              <a:t>dose</a:t>
            </a:r>
            <a:r>
              <a:rPr lang="en-US" dirty="0" smtClean="0"/>
              <a:t> </a:t>
            </a:r>
            <a:r>
              <a:rPr lang="en-US" b="1" dirty="0"/>
              <a:t>social</a:t>
            </a:r>
            <a:r>
              <a:rPr lang="en-US" dirty="0" smtClean="0"/>
              <a:t> </a:t>
            </a:r>
            <a:r>
              <a:rPr lang="en-US" b="1" dirty="0"/>
              <a:t>engineering</a:t>
            </a:r>
            <a:r>
              <a:rPr lang="en-US" dirty="0" smtClean="0"/>
              <a:t> </a:t>
            </a:r>
            <a:r>
              <a:rPr lang="en-US" b="1" dirty="0" smtClean="0"/>
              <a:t>work?</a:t>
            </a:r>
          </a:p>
          <a:p>
            <a:r>
              <a:rPr lang="en-US" dirty="0" smtClean="0"/>
              <a:t>Most </a:t>
            </a:r>
            <a:r>
              <a:rPr lang="en-US" dirty="0"/>
              <a:t>social engineering use a pretext to lure their victims.</a:t>
            </a:r>
          </a:p>
          <a:p>
            <a:r>
              <a:rPr lang="en-US" b="1" dirty="0"/>
              <a:t>Pretexting: </a:t>
            </a:r>
            <a:r>
              <a:rPr lang="en-US" dirty="0" smtClean="0"/>
              <a:t>The </a:t>
            </a:r>
            <a:r>
              <a:rPr lang="en-US" dirty="0"/>
              <a:t>act of creating an invented scenario to convince someone to divulge information.</a:t>
            </a:r>
          </a:p>
          <a:p>
            <a:endParaRPr lang="ar-SA"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59</a:t>
            </a:fld>
            <a:endParaRPr lang="en-US" dirty="0"/>
          </a:p>
        </p:txBody>
      </p:sp>
    </p:spTree>
    <p:extLst>
      <p:ext uri="{BB962C8B-B14F-4D97-AF65-F5344CB8AC3E}">
        <p14:creationId xmlns:p14="http://schemas.microsoft.com/office/powerpoint/2010/main" val="4129982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62251C-92F5-41B3-8584-829C0871AA9A}"/>
              </a:ext>
            </a:extLst>
          </p:cNvPr>
          <p:cNvSpPr>
            <a:spLocks noGrp="1"/>
          </p:cNvSpPr>
          <p:nvPr>
            <p:ph type="title"/>
          </p:nvPr>
        </p:nvSpPr>
        <p:spPr/>
        <p:txBody>
          <a:bodyPr>
            <a:normAutofit/>
          </a:bodyPr>
          <a:lstStyle/>
          <a:p>
            <a:pPr algn="ctr"/>
            <a:r>
              <a:rPr lang="en-US" sz="4800" b="1" dirty="0"/>
              <a:t>Common types of </a:t>
            </a:r>
            <a:r>
              <a:rPr lang="en-US" sz="4800" b="1" dirty="0" smtClean="0"/>
              <a:t>cybercrimes</a:t>
            </a:r>
            <a:endParaRPr lang="en-US" sz="4800" b="1" dirty="0"/>
          </a:p>
        </p:txBody>
      </p:sp>
      <p:sp>
        <p:nvSpPr>
          <p:cNvPr id="3" name="Content Placeholder 2">
            <a:extLst>
              <a:ext uri="{FF2B5EF4-FFF2-40B4-BE49-F238E27FC236}">
                <a16:creationId xmlns="" xmlns:a16="http://schemas.microsoft.com/office/drawing/2014/main" id="{DBB6E2FD-0AAC-45AD-A51B-0DE581252E1C}"/>
              </a:ext>
            </a:extLst>
          </p:cNvPr>
          <p:cNvSpPr>
            <a:spLocks noGrp="1"/>
          </p:cNvSpPr>
          <p:nvPr>
            <p:ph idx="1"/>
          </p:nvPr>
        </p:nvSpPr>
        <p:spPr/>
        <p:txBody>
          <a:bodyPr>
            <a:normAutofit/>
          </a:bodyPr>
          <a:lstStyle/>
          <a:p>
            <a:pPr marL="514350" indent="-514350">
              <a:buFont typeface="+mj-lt"/>
              <a:buAutoNum type="arabicPeriod"/>
            </a:pPr>
            <a:r>
              <a:rPr lang="en-US" dirty="0" smtClean="0">
                <a:solidFill>
                  <a:schemeClr val="tx1"/>
                </a:solidFill>
              </a:rPr>
              <a:t>Government </a:t>
            </a:r>
            <a:r>
              <a:rPr lang="en-US" dirty="0">
                <a:solidFill>
                  <a:schemeClr val="tx1"/>
                </a:solidFill>
              </a:rPr>
              <a:t>impersonation scam involve people pretending to represent official organization such as FBI</a:t>
            </a:r>
          </a:p>
          <a:p>
            <a:pPr marL="514350" indent="-514350">
              <a:buFont typeface="+mj-lt"/>
              <a:buAutoNum type="arabicPeriod"/>
            </a:pPr>
            <a:r>
              <a:rPr lang="en-US" dirty="0"/>
              <a:t>R</a:t>
            </a:r>
            <a:r>
              <a:rPr lang="en-US" dirty="0" smtClean="0">
                <a:solidFill>
                  <a:schemeClr val="tx1"/>
                </a:solidFill>
              </a:rPr>
              <a:t>unning </a:t>
            </a:r>
            <a:r>
              <a:rPr lang="en-US" dirty="0">
                <a:solidFill>
                  <a:schemeClr val="tx1"/>
                </a:solidFill>
              </a:rPr>
              <a:t>auctions of merchandise that do not exist where perpetrators collect funds and disappear without delivering the goods</a:t>
            </a:r>
          </a:p>
          <a:p>
            <a:pPr marL="514350" indent="-514350">
              <a:buFont typeface="+mj-lt"/>
              <a:buAutoNum type="arabicPeriod"/>
            </a:pPr>
            <a:r>
              <a:rPr lang="en-US" dirty="0">
                <a:solidFill>
                  <a:schemeClr val="tx1"/>
                </a:solidFill>
              </a:rPr>
              <a:t>Advance fee fraud involve convincing people to send money as a "good faith" gesture to enable them to receive larger payment in return </a:t>
            </a:r>
          </a:p>
          <a:p>
            <a:pPr marL="514350" indent="-514350">
              <a:buFont typeface="+mj-lt"/>
              <a:buAutoNum type="arabicPeriod"/>
            </a:pPr>
            <a:r>
              <a:rPr lang="en-US" dirty="0">
                <a:solidFill>
                  <a:schemeClr val="tx1"/>
                </a:solidFill>
              </a:rPr>
              <a:t>Identity theft involves stealing someone personal information </a:t>
            </a:r>
            <a:r>
              <a:rPr lang="en-US" dirty="0"/>
              <a:t/>
            </a:r>
            <a:br>
              <a:rPr lang="en-US" dirty="0"/>
            </a:br>
            <a:endParaRPr lang="en-US" dirty="0">
              <a:solidFill>
                <a:schemeClr val="tx1"/>
              </a:solidFill>
            </a:endParaRP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6</a:t>
            </a:fld>
            <a:endParaRPr lang="en-US" dirty="0"/>
          </a:p>
        </p:txBody>
      </p:sp>
    </p:spTree>
    <p:extLst>
      <p:ext uri="{BB962C8B-B14F-4D97-AF65-F5344CB8AC3E}">
        <p14:creationId xmlns:p14="http://schemas.microsoft.com/office/powerpoint/2010/main" val="199758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Phishing  and </a:t>
            </a:r>
            <a:r>
              <a:rPr lang="en-US" b="1" dirty="0" smtClean="0"/>
              <a:t>Pharming</a:t>
            </a:r>
            <a:endParaRPr lang="en-US" dirty="0"/>
          </a:p>
        </p:txBody>
      </p:sp>
      <p:sp>
        <p:nvSpPr>
          <p:cNvPr id="3" name="عنصر نائب للمحتوى 2"/>
          <p:cNvSpPr>
            <a:spLocks noGrp="1"/>
          </p:cNvSpPr>
          <p:nvPr>
            <p:ph idx="1"/>
          </p:nvPr>
        </p:nvSpPr>
        <p:spPr/>
        <p:txBody>
          <a:bodyPr>
            <a:normAutofit/>
          </a:bodyPr>
          <a:lstStyle/>
          <a:p>
            <a:pPr marL="0" indent="0">
              <a:buNone/>
            </a:pPr>
            <a:r>
              <a:rPr lang="en-US" b="1" dirty="0"/>
              <a:t>How are phishing schemes conducted?</a:t>
            </a:r>
          </a:p>
          <a:p>
            <a:r>
              <a:rPr lang="en-US" b="1" dirty="0"/>
              <a:t>Phishing :</a:t>
            </a:r>
            <a:r>
              <a:rPr lang="en-US" dirty="0"/>
              <a:t>The process of sending email messages to lure internet users into revealing personal information such as credit card or social security numbers or other sensitive information that could lead to identity theft.</a:t>
            </a:r>
          </a:p>
          <a:p>
            <a:r>
              <a:rPr lang="en-US" dirty="0"/>
              <a:t>Phishing is a cyber attack that uses disguised email as a weapon. </a:t>
            </a:r>
          </a:p>
          <a:p>
            <a:r>
              <a:rPr lang="en-US" dirty="0"/>
              <a:t>The goal is to trick the email recipient into believing that the message is something they want or need  a request from their bank, for instance, or a note from someone in their company and to click a link or download an attachment.</a:t>
            </a:r>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60</a:t>
            </a:fld>
            <a:endParaRPr lang="en-US" dirty="0"/>
          </a:p>
        </p:txBody>
      </p:sp>
    </p:spTree>
    <p:extLst>
      <p:ext uri="{BB962C8B-B14F-4D97-AF65-F5344CB8AC3E}">
        <p14:creationId xmlns:p14="http://schemas.microsoft.com/office/powerpoint/2010/main" val="177562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Phishing  and </a:t>
            </a:r>
            <a:r>
              <a:rPr lang="en-US" b="1" dirty="0" smtClean="0"/>
              <a:t>Pharming</a:t>
            </a:r>
            <a:endParaRPr lang="en-US" dirty="0"/>
          </a:p>
        </p:txBody>
      </p:sp>
      <p:sp>
        <p:nvSpPr>
          <p:cNvPr id="3" name="عنصر نائب للمحتوى 2"/>
          <p:cNvSpPr>
            <a:spLocks noGrp="1"/>
          </p:cNvSpPr>
          <p:nvPr>
            <p:ph idx="1"/>
          </p:nvPr>
        </p:nvSpPr>
        <p:spPr/>
        <p:txBody>
          <a:bodyPr>
            <a:normAutofit/>
          </a:bodyPr>
          <a:lstStyle/>
          <a:p>
            <a:pPr marL="0" indent="0">
              <a:buNone/>
            </a:pPr>
            <a:r>
              <a:rPr lang="en-US" b="1" dirty="0" smtClean="0"/>
              <a:t>Is </a:t>
            </a:r>
            <a:r>
              <a:rPr lang="en-US" b="1" dirty="0"/>
              <a:t>pharming a type of phishing scam?</a:t>
            </a:r>
          </a:p>
          <a:p>
            <a:r>
              <a:rPr lang="en-US" b="1" dirty="0"/>
              <a:t>Pharming: </a:t>
            </a:r>
            <a:r>
              <a:rPr lang="en-US" dirty="0"/>
              <a:t>planting malicious code on a computer that alters the browser's ability to find web addresses and directs users to bogus web sites.</a:t>
            </a:r>
          </a:p>
          <a:p>
            <a:r>
              <a:rPr lang="en-US" dirty="0"/>
              <a:t>Pharming is more insidious than phishing.</a:t>
            </a:r>
          </a:p>
          <a:p>
            <a:endParaRPr lang="en-US" dirty="0"/>
          </a:p>
          <a:p>
            <a:endParaRPr lang="en-US" b="1"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61</a:t>
            </a:fld>
            <a:endParaRPr lang="en-US" dirty="0"/>
          </a:p>
        </p:txBody>
      </p:sp>
    </p:spTree>
    <p:extLst>
      <p:ext uri="{BB962C8B-B14F-4D97-AF65-F5344CB8AC3E}">
        <p14:creationId xmlns:p14="http://schemas.microsoft.com/office/powerpoint/2010/main" val="901589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Phishing  and </a:t>
            </a:r>
            <a:r>
              <a:rPr lang="en-US" b="1" dirty="0" smtClean="0"/>
              <a:t>Pharming</a:t>
            </a:r>
            <a:endParaRPr lang="en-US" dirty="0"/>
          </a:p>
        </p:txBody>
      </p:sp>
      <p:sp>
        <p:nvSpPr>
          <p:cNvPr id="3" name="عنصر نائب للمحتوى 2"/>
          <p:cNvSpPr>
            <a:spLocks noGrp="1"/>
          </p:cNvSpPr>
          <p:nvPr>
            <p:ph idx="1"/>
          </p:nvPr>
        </p:nvSpPr>
        <p:spPr/>
        <p:txBody>
          <a:bodyPr>
            <a:noAutofit/>
          </a:bodyPr>
          <a:lstStyle/>
          <a:p>
            <a:pPr marL="0" indent="0">
              <a:buNone/>
            </a:pPr>
            <a:r>
              <a:rPr lang="en-US" b="1" dirty="0"/>
              <a:t>How can I avoid being caught by phishing and pharming scams?</a:t>
            </a:r>
          </a:p>
          <a:p>
            <a:r>
              <a:rPr lang="en-US" dirty="0"/>
              <a:t>Never reply directly to any email asking you for personal information.</a:t>
            </a:r>
          </a:p>
          <a:p>
            <a:r>
              <a:rPr lang="en-US" dirty="0"/>
              <a:t>Check with the company asking for information and only give information if your certain it’s needed.</a:t>
            </a:r>
          </a:p>
          <a:p>
            <a:r>
              <a:rPr lang="en-US" dirty="0"/>
              <a:t>Don’t click on a link in an email to go to a website. </a:t>
            </a:r>
          </a:p>
          <a:p>
            <a:r>
              <a:rPr lang="en-US" dirty="0"/>
              <a:t>Never give personal information over the internet unless you know the site is secure.</a:t>
            </a:r>
          </a:p>
          <a:p>
            <a:r>
              <a:rPr lang="en-US" dirty="0"/>
              <a:t>Use phishing filter.</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62</a:t>
            </a:fld>
            <a:endParaRPr lang="en-US" dirty="0"/>
          </a:p>
        </p:txBody>
      </p:sp>
    </p:spTree>
    <p:extLst>
      <p:ext uri="{BB962C8B-B14F-4D97-AF65-F5344CB8AC3E}">
        <p14:creationId xmlns:p14="http://schemas.microsoft.com/office/powerpoint/2010/main" val="106000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Scareware</a:t>
            </a:r>
            <a:endParaRPr lang="en-US" dirty="0"/>
          </a:p>
        </p:txBody>
      </p:sp>
      <p:sp>
        <p:nvSpPr>
          <p:cNvPr id="3" name="Content Placeholder 2">
            <a:extLst>
              <a:ext uri="{FF2B5EF4-FFF2-40B4-BE49-F238E27FC236}">
                <a16:creationId xmlns="" xmlns:a16="http://schemas.microsoft.com/office/drawing/2014/main" id="{568CD6AF-1AFF-4957-8DC2-94A1A186ECC6}"/>
              </a:ext>
            </a:extLst>
          </p:cNvPr>
          <p:cNvSpPr>
            <a:spLocks noGrp="1"/>
          </p:cNvSpPr>
          <p:nvPr>
            <p:ph idx="1"/>
          </p:nvPr>
        </p:nvSpPr>
        <p:spPr/>
        <p:txBody>
          <a:bodyPr>
            <a:normAutofit/>
          </a:bodyPr>
          <a:lstStyle/>
          <a:p>
            <a:pPr marL="0" indent="0">
              <a:buNone/>
            </a:pPr>
            <a:r>
              <a:rPr lang="en-US" b="1" dirty="0"/>
              <a:t>What is a Scareware? </a:t>
            </a:r>
          </a:p>
          <a:p>
            <a:pPr marL="0" indent="0">
              <a:buNone/>
            </a:pPr>
            <a:r>
              <a:rPr lang="en-US" dirty="0"/>
              <a:t>A type of malware that is downloaded onto your computer and tries to convince you that your computer is infected with a virus or other type of malware.</a:t>
            </a:r>
          </a:p>
          <a:p>
            <a:endParaRPr lang="en" dirty="0"/>
          </a:p>
          <a:p>
            <a:pPr marL="0" indent="0">
              <a:buNone/>
            </a:pPr>
            <a:endParaRPr lang="en-US"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fld id="{71C56BB4-51E4-4C61-98FC-972CACCF2C5A}" type="slidenum">
              <a:rPr lang="en-US" smtClean="0"/>
              <a:pPr/>
              <a:t>63</a:t>
            </a:fld>
            <a:endParaRPr lang="en-US" dirty="0"/>
          </a:p>
        </p:txBody>
      </p:sp>
    </p:spTree>
    <p:extLst>
      <p:ext uri="{BB962C8B-B14F-4D97-AF65-F5344CB8AC3E}">
        <p14:creationId xmlns:p14="http://schemas.microsoft.com/office/powerpoint/2010/main" val="79108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Scareware</a:t>
            </a:r>
            <a:endParaRPr lang="en-US" dirty="0"/>
          </a:p>
        </p:txBody>
      </p:sp>
      <p:sp>
        <p:nvSpPr>
          <p:cNvPr id="3" name="عنصر نائب للمحتوى 2"/>
          <p:cNvSpPr>
            <a:spLocks noGrp="1"/>
          </p:cNvSpPr>
          <p:nvPr>
            <p:ph idx="1"/>
          </p:nvPr>
        </p:nvSpPr>
        <p:spPr/>
        <p:txBody>
          <a:bodyPr>
            <a:normAutofit/>
          </a:bodyPr>
          <a:lstStyle/>
          <a:p>
            <a:pPr marL="0" indent="0">
              <a:buNone/>
            </a:pPr>
            <a:r>
              <a:rPr lang="en-US" sz="3200" b="1" dirty="0"/>
              <a:t>How do I protect myself against Scareware ?</a:t>
            </a:r>
          </a:p>
          <a:p>
            <a:r>
              <a:rPr lang="en-US" dirty="0"/>
              <a:t>Install antivirus and anti-malware software package.</a:t>
            </a:r>
          </a:p>
          <a:p>
            <a:r>
              <a:rPr lang="en-US" dirty="0" smtClean="0"/>
              <a:t>Never </a:t>
            </a:r>
            <a:r>
              <a:rPr lang="en-US" dirty="0"/>
              <a:t>click on website banner or pop-up boxes that say “ your computer might be infected, click here to scan your files”.</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64</a:t>
            </a:fld>
            <a:endParaRPr lang="en-US" dirty="0"/>
          </a:p>
        </p:txBody>
      </p:sp>
    </p:spTree>
    <p:extLst>
      <p:ext uri="{BB962C8B-B14F-4D97-AF65-F5344CB8AC3E}">
        <p14:creationId xmlns:p14="http://schemas.microsoft.com/office/powerpoint/2010/main" val="2758232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8445" y="1234440"/>
            <a:ext cx="9122410" cy="721995"/>
          </a:xfrm>
        </p:spPr>
        <p:txBody>
          <a:bodyPr>
            <a:normAutofit fontScale="90000"/>
          </a:bodyPr>
          <a:lstStyle/>
          <a:p>
            <a:r>
              <a:rPr lang="en-US" sz="4800" dirty="0"/>
              <a:t>Protecting Your Digital Property</a:t>
            </a:r>
          </a:p>
        </p:txBody>
      </p:sp>
      <p:sp>
        <p:nvSpPr>
          <p:cNvPr id="7" name="Subtitle 6"/>
          <p:cNvSpPr>
            <a:spLocks noGrp="1"/>
          </p:cNvSpPr>
          <p:nvPr>
            <p:ph type="body" idx="1"/>
          </p:nvPr>
        </p:nvSpPr>
        <p:spPr>
          <a:xfrm>
            <a:off x="1410970" y="3004503"/>
            <a:ext cx="10515600" cy="1500187"/>
          </a:xfrm>
        </p:spPr>
        <p:txBody>
          <a:bodyPr>
            <a:normAutofit fontScale="85000" lnSpcReduction="20000"/>
          </a:bodyPr>
          <a:lstStyle/>
          <a:p>
            <a:pPr marL="514350" indent="-514350" algn="l">
              <a:buFont typeface="Arial" panose="020B0604020202020204" pitchFamily="34" charset="0"/>
              <a:buChar char="•"/>
            </a:pPr>
            <a:r>
              <a:rPr lang="en-US" sz="4000" dirty="0">
                <a:solidFill>
                  <a:schemeClr val="tx1"/>
                </a:solidFill>
              </a:rPr>
              <a:t>Restricting Access to Your Digital Assets</a:t>
            </a:r>
          </a:p>
          <a:p>
            <a:pPr marL="514350" indent="-514350" algn="l">
              <a:buFont typeface="Arial" panose="020B0604020202020204" pitchFamily="34" charset="0"/>
              <a:buChar char="•"/>
            </a:pPr>
            <a:r>
              <a:rPr lang="en-US" sz="4000" dirty="0">
                <a:solidFill>
                  <a:schemeClr val="tx1"/>
                </a:solidFill>
              </a:rPr>
              <a:t>Keeping Your Data Safe</a:t>
            </a:r>
          </a:p>
          <a:p>
            <a:pPr marL="514350" indent="-514350" algn="l">
              <a:buFont typeface="Arial" panose="020B0604020202020204" pitchFamily="34" charset="0"/>
              <a:buChar char="•"/>
            </a:pPr>
            <a:r>
              <a:rPr lang="en-US" sz="4000" dirty="0">
                <a:solidFill>
                  <a:schemeClr val="tx1"/>
                </a:solidFill>
              </a:rPr>
              <a:t>Protecting Your Physical Computing Assets</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5" name="عنصر نائب لرقم الشريحة 4"/>
          <p:cNvSpPr>
            <a:spLocks noGrp="1"/>
          </p:cNvSpPr>
          <p:nvPr>
            <p:ph type="sldNum" sz="quarter" idx="12"/>
          </p:nvPr>
        </p:nvSpPr>
        <p:spPr/>
        <p:txBody>
          <a:bodyPr/>
          <a:lstStyle/>
          <a:p>
            <a:fld id="{71C56BB4-51E4-4C61-98FC-972CACCF2C5A}" type="slidenum">
              <a:rPr lang="en-US" smtClean="0"/>
              <a:t>65</a:t>
            </a:fld>
            <a:endParaRPr lang="en-US"/>
          </a:p>
        </p:txBody>
      </p:sp>
    </p:spTree>
    <p:extLst>
      <p:ext uri="{BB962C8B-B14F-4D97-AF65-F5344CB8AC3E}">
        <p14:creationId xmlns:p14="http://schemas.microsoft.com/office/powerpoint/2010/main" val="291388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3AC743-3438-4B51-93F8-8DE0D454E85A}"/>
              </a:ext>
            </a:extLst>
          </p:cNvPr>
          <p:cNvSpPr>
            <a:spLocks noGrp="1"/>
          </p:cNvSpPr>
          <p:nvPr>
            <p:ph type="title"/>
          </p:nvPr>
        </p:nvSpPr>
        <p:spPr/>
        <p:txBody>
          <a:bodyPr>
            <a:normAutofit/>
          </a:bodyPr>
          <a:lstStyle/>
          <a:p>
            <a:r>
              <a:rPr lang="en-US" sz="4000" dirty="0"/>
              <a:t>Restricting Access to Your Digital Assets</a:t>
            </a:r>
            <a:endParaRPr lang="en-GB" sz="4000" dirty="0"/>
          </a:p>
        </p:txBody>
      </p:sp>
      <p:sp>
        <p:nvSpPr>
          <p:cNvPr id="3" name="Content Placeholder 2">
            <a:extLst>
              <a:ext uri="{FF2B5EF4-FFF2-40B4-BE49-F238E27FC236}">
                <a16:creationId xmlns="" xmlns:a16="http://schemas.microsoft.com/office/drawing/2014/main" id="{6D395AB1-3AA0-4C10-8878-8E37E56525A1}"/>
              </a:ext>
            </a:extLst>
          </p:cNvPr>
          <p:cNvSpPr>
            <a:spLocks noGrp="1"/>
          </p:cNvSpPr>
          <p:nvPr>
            <p:ph idx="1"/>
          </p:nvPr>
        </p:nvSpPr>
        <p:spPr/>
        <p:txBody>
          <a:bodyPr>
            <a:noAutofit/>
          </a:bodyPr>
          <a:lstStyle/>
          <a:p>
            <a:r>
              <a:rPr lang="en-GB" b="1" dirty="0"/>
              <a:t>Keeping hackers and viruses away from your computer by:</a:t>
            </a:r>
          </a:p>
          <a:p>
            <a:pPr lvl="1"/>
            <a:r>
              <a:rPr lang="en-GB" sz="2800" dirty="0"/>
              <a:t>Preventing them from accessing your computer (usually through your internet connection)</a:t>
            </a:r>
          </a:p>
          <a:p>
            <a:pPr lvl="1"/>
            <a:r>
              <a:rPr lang="en-GB" sz="2800" dirty="0"/>
              <a:t>Using techniques to prevent virus infections from reaching your compute.</a:t>
            </a:r>
          </a:p>
          <a:p>
            <a:pPr lvl="1"/>
            <a:r>
              <a:rPr lang="en-GB" sz="2800" dirty="0"/>
              <a:t>Protecting your digital information in such a way that it can’t be accessed (e.g. passwords)</a:t>
            </a:r>
          </a:p>
          <a:p>
            <a:pPr lvl="1"/>
            <a:r>
              <a:rPr lang="en-GB" sz="2800" dirty="0"/>
              <a:t>Hiding your activities from prying eyes</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66</a:t>
            </a:fld>
            <a:endParaRPr lang="en-US" dirty="0"/>
          </a:p>
        </p:txBody>
      </p:sp>
    </p:spTree>
    <p:extLst>
      <p:ext uri="{BB962C8B-B14F-4D97-AF65-F5344CB8AC3E}">
        <p14:creationId xmlns:p14="http://schemas.microsoft.com/office/powerpoint/2010/main" val="307418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25FDB0-5751-40D4-A022-8AA9BF2A18AB}"/>
              </a:ext>
            </a:extLst>
          </p:cNvPr>
          <p:cNvSpPr>
            <a:spLocks noGrp="1"/>
          </p:cNvSpPr>
          <p:nvPr>
            <p:ph type="title"/>
          </p:nvPr>
        </p:nvSpPr>
        <p:spPr/>
        <p:txBody>
          <a:bodyPr>
            <a:normAutofit/>
          </a:bodyPr>
          <a:lstStyle/>
          <a:p>
            <a:r>
              <a:rPr lang="en-US" sz="5400" b="1" dirty="0"/>
              <a:t>Firewalls</a:t>
            </a:r>
          </a:p>
        </p:txBody>
      </p:sp>
      <p:sp>
        <p:nvSpPr>
          <p:cNvPr id="3" name="Content Placeholder 2">
            <a:extLst>
              <a:ext uri="{FF2B5EF4-FFF2-40B4-BE49-F238E27FC236}">
                <a16:creationId xmlns="" xmlns:a16="http://schemas.microsoft.com/office/drawing/2014/main" id="{8A801C26-DF8D-45C2-88D1-2D1BEFA6076E}"/>
              </a:ext>
            </a:extLst>
          </p:cNvPr>
          <p:cNvSpPr>
            <a:spLocks noGrp="1"/>
          </p:cNvSpPr>
          <p:nvPr>
            <p:ph idx="1"/>
          </p:nvPr>
        </p:nvSpPr>
        <p:spPr/>
        <p:txBody>
          <a:bodyPr>
            <a:normAutofit/>
          </a:bodyPr>
          <a:lstStyle/>
          <a:p>
            <a:pPr marL="0" indent="0">
              <a:buNone/>
            </a:pPr>
            <a:r>
              <a:rPr lang="en-US" b="1" dirty="0"/>
              <a:t>What is a Firewall?</a:t>
            </a:r>
          </a:p>
          <a:p>
            <a:r>
              <a:rPr lang="en-US" dirty="0"/>
              <a:t>Is a software program or hardware device designed to protect computer from hackers</a:t>
            </a:r>
          </a:p>
          <a:p>
            <a:r>
              <a:rPr lang="en-US" b="1" dirty="0"/>
              <a:t>Personal </a:t>
            </a:r>
            <a:r>
              <a:rPr lang="en-US" b="1" dirty="0" smtClean="0"/>
              <a:t>firewall</a:t>
            </a:r>
            <a:r>
              <a:rPr lang="en-US" dirty="0" smtClean="0"/>
              <a:t>: </a:t>
            </a:r>
            <a:r>
              <a:rPr lang="en-US" dirty="0"/>
              <a:t>i</a:t>
            </a:r>
            <a:r>
              <a:rPr lang="en-US" dirty="0" smtClean="0"/>
              <a:t>s </a:t>
            </a:r>
            <a:r>
              <a:rPr lang="en-US" dirty="0"/>
              <a:t>a firewall specially designed for home network </a:t>
            </a:r>
          </a:p>
          <a:p>
            <a:pPr lvl="2"/>
            <a:r>
              <a:rPr lang="en-US" sz="2400" dirty="0">
                <a:latin typeface="Times New Roman" charset="0"/>
                <a:ea typeface="Times New Roman" charset="0"/>
                <a:cs typeface="Times New Roman" charset="0"/>
              </a:rPr>
              <a:t>By using it you can close open logical ports (communication pathways) to invader and potentially make your computer invisible to other computers. </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67</a:t>
            </a:fld>
            <a:endParaRPr lang="en-US" dirty="0"/>
          </a:p>
        </p:txBody>
      </p:sp>
    </p:spTree>
    <p:extLst>
      <p:ext uri="{BB962C8B-B14F-4D97-AF65-F5344CB8AC3E}">
        <p14:creationId xmlns:p14="http://schemas.microsoft.com/office/powerpoint/2010/main" val="101420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Firewalls</a:t>
            </a:r>
          </a:p>
        </p:txBody>
      </p:sp>
      <p:sp>
        <p:nvSpPr>
          <p:cNvPr id="3" name="Content Placeholder 2">
            <a:extLst>
              <a:ext uri="{FF2B5EF4-FFF2-40B4-BE49-F238E27FC236}">
                <a16:creationId xmlns="" xmlns:a16="http://schemas.microsoft.com/office/drawing/2014/main" id="{26155AAE-E520-4B73-9506-19A6C8180326}"/>
              </a:ext>
            </a:extLst>
          </p:cNvPr>
          <p:cNvSpPr>
            <a:spLocks noGrp="1"/>
          </p:cNvSpPr>
          <p:nvPr>
            <p:ph idx="1"/>
          </p:nvPr>
        </p:nvSpPr>
        <p:spPr/>
        <p:txBody>
          <a:bodyPr>
            <a:normAutofit/>
          </a:bodyPr>
          <a:lstStyle/>
          <a:p>
            <a:pPr marL="0" indent="0">
              <a:buNone/>
            </a:pPr>
            <a:r>
              <a:rPr lang="en-US" b="1" dirty="0"/>
              <a:t>Which is better a software firewall or a hardware firewall ?</a:t>
            </a:r>
          </a:p>
          <a:p>
            <a:r>
              <a:rPr lang="en-US" dirty="0"/>
              <a:t>One type isn’t better than the other.</a:t>
            </a:r>
          </a:p>
          <a:p>
            <a:r>
              <a:rPr lang="en-US" dirty="0" smtClean="0"/>
              <a:t>You </a:t>
            </a:r>
            <a:r>
              <a:rPr lang="en-US" dirty="0"/>
              <a:t>should consider installing both for maximum protection as wearing multiple layers of clothing in winter to keep you warmer than a single layer.</a:t>
            </a:r>
          </a:p>
          <a:p>
            <a:pPr marL="0" indent="0">
              <a:buNone/>
            </a:pPr>
            <a:endParaRPr lang="en-US" sz="20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68</a:t>
            </a:fld>
            <a:endParaRPr lang="en-US" dirty="0"/>
          </a:p>
        </p:txBody>
      </p:sp>
    </p:spTree>
    <p:extLst>
      <p:ext uri="{BB962C8B-B14F-4D97-AF65-F5344CB8AC3E}">
        <p14:creationId xmlns:p14="http://schemas.microsoft.com/office/powerpoint/2010/main" val="253557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smtClean="0"/>
              <a:t>Firewalls</a:t>
            </a:r>
            <a:endParaRPr lang="en-US" dirty="0"/>
          </a:p>
        </p:txBody>
      </p:sp>
      <p:sp>
        <p:nvSpPr>
          <p:cNvPr id="3" name="Content Placeholder 2">
            <a:extLst>
              <a:ext uri="{FF2B5EF4-FFF2-40B4-BE49-F238E27FC236}">
                <a16:creationId xmlns="" xmlns:a16="http://schemas.microsoft.com/office/drawing/2014/main" id="{14722D26-1987-49C7-B844-1F264D73DCB0}"/>
              </a:ext>
            </a:extLst>
          </p:cNvPr>
          <p:cNvSpPr>
            <a:spLocks noGrp="1"/>
          </p:cNvSpPr>
          <p:nvPr>
            <p:ph idx="1"/>
          </p:nvPr>
        </p:nvSpPr>
        <p:spPr/>
        <p:txBody>
          <a:bodyPr>
            <a:normAutofit fontScale="85000" lnSpcReduction="10000"/>
          </a:bodyPr>
          <a:lstStyle/>
          <a:p>
            <a:pPr marL="0" indent="0">
              <a:buNone/>
            </a:pPr>
            <a:r>
              <a:rPr lang="en-US" sz="3600" b="1" dirty="0"/>
              <a:t>What software firewalls are there?</a:t>
            </a:r>
          </a:p>
          <a:p>
            <a:r>
              <a:rPr lang="en-US" sz="3200" dirty="0"/>
              <a:t>Firewall that are reliable and comes with the operating system as OS X and Windows (windows Firewall</a:t>
            </a:r>
            <a:r>
              <a:rPr lang="en-US" sz="3200" dirty="0" smtClean="0"/>
              <a:t>).</a:t>
            </a:r>
            <a:endParaRPr lang="en-US" sz="2800" dirty="0"/>
          </a:p>
          <a:p>
            <a:r>
              <a:rPr lang="en-US" sz="3200" dirty="0"/>
              <a:t>Security suites include firewall software such as McAfee Internet Security , Norton Security and Trent Micro Internet Security Suite.</a:t>
            </a:r>
          </a:p>
          <a:p>
            <a:pPr lvl="1"/>
            <a:r>
              <a:rPr lang="en-US" sz="2800" dirty="0"/>
              <a:t>Firewalls included in security suites often come with additional features (e.g. monitoring system that alert you if your computer is under attack</a:t>
            </a:r>
            <a:r>
              <a:rPr lang="en-US" sz="2800" dirty="0" smtClean="0"/>
              <a:t>)</a:t>
            </a:r>
            <a:endParaRPr lang="en-US" sz="2400" dirty="0" smtClean="0"/>
          </a:p>
          <a:p>
            <a:r>
              <a:rPr lang="en-US" sz="3200" dirty="0" smtClean="0"/>
              <a:t>You </a:t>
            </a:r>
            <a:r>
              <a:rPr lang="en-US" sz="3200" dirty="0"/>
              <a:t>can’t run two firewall at the same time because they can conflict with each other and cause your computer to slow down or freeze up</a:t>
            </a:r>
          </a:p>
          <a:p>
            <a:pPr lvl="1"/>
            <a:r>
              <a:rPr lang="en-US" dirty="0"/>
              <a:t>That’s happened when you are using a security suite that includes firewall, the suite should disable the firewall that come with your </a:t>
            </a:r>
            <a:r>
              <a:rPr lang="en-US" dirty="0" smtClean="0"/>
              <a:t>OS. </a:t>
            </a:r>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69</a:t>
            </a:fld>
            <a:endParaRPr lang="en-US" dirty="0"/>
          </a:p>
        </p:txBody>
      </p:sp>
    </p:spTree>
    <p:extLst>
      <p:ext uri="{BB962C8B-B14F-4D97-AF65-F5344CB8AC3E}">
        <p14:creationId xmlns:p14="http://schemas.microsoft.com/office/powerpoint/2010/main" val="1016229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349F94-E880-4F29-839D-4B90F2CB3E01}"/>
              </a:ext>
            </a:extLst>
          </p:cNvPr>
          <p:cNvSpPr>
            <a:spLocks noGrp="1"/>
          </p:cNvSpPr>
          <p:nvPr>
            <p:ph type="title"/>
          </p:nvPr>
        </p:nvSpPr>
        <p:spPr/>
        <p:txBody>
          <a:bodyPr>
            <a:normAutofit/>
          </a:bodyPr>
          <a:lstStyle/>
          <a:p>
            <a:pPr algn="ctr"/>
            <a:r>
              <a:rPr lang="en-US" sz="4800" b="1" dirty="0" smtClean="0"/>
              <a:t>Identity theft</a:t>
            </a:r>
            <a:endParaRPr lang="en-US" sz="4800" b="1" dirty="0"/>
          </a:p>
        </p:txBody>
      </p:sp>
      <p:sp>
        <p:nvSpPr>
          <p:cNvPr id="3" name="Content Placeholder 2">
            <a:extLst>
              <a:ext uri="{FF2B5EF4-FFF2-40B4-BE49-F238E27FC236}">
                <a16:creationId xmlns="" xmlns:a16="http://schemas.microsoft.com/office/drawing/2014/main" id="{F0D42770-1560-4828-92D2-90F45BBCE32C}"/>
              </a:ext>
            </a:extLst>
          </p:cNvPr>
          <p:cNvSpPr>
            <a:spLocks noGrp="1"/>
          </p:cNvSpPr>
          <p:nvPr>
            <p:ph idx="1"/>
          </p:nvPr>
        </p:nvSpPr>
        <p:spPr/>
        <p:txBody>
          <a:bodyPr/>
          <a:lstStyle/>
          <a:p>
            <a:pPr marL="0" indent="0">
              <a:buNone/>
            </a:pPr>
            <a:r>
              <a:rPr lang="en-US" b="1" dirty="0" smtClean="0">
                <a:solidFill>
                  <a:schemeClr val="tx1"/>
                </a:solidFill>
              </a:rPr>
              <a:t>What is the most financially damaging cybercrime plaguing individuals?</a:t>
            </a:r>
          </a:p>
          <a:p>
            <a:pPr marL="0" indent="0">
              <a:buNone/>
            </a:pPr>
            <a:r>
              <a:rPr lang="en-US" b="1" dirty="0" smtClean="0"/>
              <a:t>Identity theft </a:t>
            </a:r>
            <a:r>
              <a:rPr lang="en-US" dirty="0"/>
              <a:t>o</a:t>
            </a:r>
            <a:r>
              <a:rPr lang="en-US" dirty="0" smtClean="0">
                <a:solidFill>
                  <a:schemeClr val="tx1"/>
                </a:solidFill>
              </a:rPr>
              <a:t>ccurs </a:t>
            </a:r>
            <a:r>
              <a:rPr lang="en-US" dirty="0">
                <a:solidFill>
                  <a:schemeClr val="tx1"/>
                </a:solidFill>
              </a:rPr>
              <a:t>when a thief steals </a:t>
            </a:r>
            <a:r>
              <a:rPr lang="en-US" dirty="0" smtClean="0">
                <a:solidFill>
                  <a:schemeClr val="tx1"/>
                </a:solidFill>
              </a:rPr>
              <a:t>personal information </a:t>
            </a:r>
            <a:r>
              <a:rPr lang="en-US" dirty="0">
                <a:solidFill>
                  <a:schemeClr val="tx1"/>
                </a:solidFill>
              </a:rPr>
              <a:t>such as  your </a:t>
            </a:r>
            <a:r>
              <a:rPr lang="en-US" dirty="0" smtClean="0">
                <a:solidFill>
                  <a:schemeClr val="tx1"/>
                </a:solidFill>
              </a:rPr>
              <a:t>name, address, social security number, birth date, bank account number, and  credit </a:t>
            </a:r>
            <a:r>
              <a:rPr lang="en-US" dirty="0">
                <a:solidFill>
                  <a:schemeClr val="tx1"/>
                </a:solidFill>
              </a:rPr>
              <a:t>card </a:t>
            </a:r>
            <a:r>
              <a:rPr lang="en-US" dirty="0" smtClean="0">
                <a:solidFill>
                  <a:schemeClr val="tx1"/>
                </a:solidFill>
              </a:rPr>
              <a:t>information and runs up debts in your name.</a:t>
            </a:r>
          </a:p>
          <a:p>
            <a:pPr marL="0" indent="0">
              <a:buNone/>
            </a:pPr>
            <a:r>
              <a:rPr lang="en-US" dirty="0" smtClean="0">
                <a:solidFill>
                  <a:schemeClr val="tx1"/>
                </a:solidFill>
              </a:rPr>
              <a:t> </a:t>
            </a:r>
            <a:endParaRPr lang="en-US" dirty="0">
              <a:solidFill>
                <a:schemeClr val="tx1"/>
              </a:solidFill>
            </a:endParaRPr>
          </a:p>
          <a:p>
            <a:pPr marL="0" indent="0">
              <a:buNone/>
            </a:pPr>
            <a:endParaRPr lang="en-US" dirty="0">
              <a:solidFill>
                <a:schemeClr val="tx1"/>
              </a:solidFill>
            </a:endParaRPr>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7</a:t>
            </a:fld>
            <a:endParaRPr lang="en-US" dirty="0"/>
          </a:p>
        </p:txBody>
      </p:sp>
    </p:spTree>
    <p:extLst>
      <p:ext uri="{BB962C8B-B14F-4D97-AF65-F5344CB8AC3E}">
        <p14:creationId xmlns:p14="http://schemas.microsoft.com/office/powerpoint/2010/main" val="199614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D8B2B4-97DA-4C0F-B97F-CC8FA003FD5E}"/>
              </a:ext>
            </a:extLst>
          </p:cNvPr>
          <p:cNvSpPr>
            <a:spLocks noGrp="1"/>
          </p:cNvSpPr>
          <p:nvPr>
            <p:ph type="title"/>
          </p:nvPr>
        </p:nvSpPr>
        <p:spPr/>
        <p:txBody>
          <a:bodyPr>
            <a:normAutofit/>
          </a:bodyPr>
          <a:lstStyle/>
          <a:p>
            <a:r>
              <a:rPr lang="en-US" dirty="0" smtClean="0"/>
              <a:t>Software </a:t>
            </a:r>
            <a:r>
              <a:rPr lang="en-US" dirty="0"/>
              <a:t>firewalls</a:t>
            </a:r>
            <a:r>
              <a:rPr lang="en-GB" dirty="0"/>
              <a:t>– windows firewall status</a:t>
            </a:r>
          </a:p>
        </p:txBody>
      </p:sp>
      <p:pic>
        <p:nvPicPr>
          <p:cNvPr id="4" name="Content Placeholder 3">
            <a:extLst>
              <a:ext uri="{FF2B5EF4-FFF2-40B4-BE49-F238E27FC236}">
                <a16:creationId xmlns="" xmlns:a16="http://schemas.microsoft.com/office/drawing/2014/main" id="{119E20BE-C49F-4073-A57C-78AE16F40D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2963" y="1828799"/>
            <a:ext cx="8666189" cy="4437089"/>
          </a:xfrm>
          <a:prstGeom prst="rect">
            <a:avLst/>
          </a:prstGeom>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70</a:t>
            </a:fld>
            <a:endParaRPr lang="en-US" dirty="0"/>
          </a:p>
        </p:txBody>
      </p:sp>
    </p:spTree>
    <p:extLst>
      <p:ext uri="{BB962C8B-B14F-4D97-AF65-F5344CB8AC3E}">
        <p14:creationId xmlns:p14="http://schemas.microsoft.com/office/powerpoint/2010/main" val="150784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smtClean="0"/>
              <a:t>Firewalls</a:t>
            </a:r>
            <a:endParaRPr lang="en-US" dirty="0"/>
          </a:p>
        </p:txBody>
      </p:sp>
      <p:sp>
        <p:nvSpPr>
          <p:cNvPr id="3" name="Content Placeholder 2">
            <a:extLst>
              <a:ext uri="{FF2B5EF4-FFF2-40B4-BE49-F238E27FC236}">
                <a16:creationId xmlns="" xmlns:a16="http://schemas.microsoft.com/office/drawing/2014/main" id="{91627C31-B0E2-40EB-A2DB-71B28B44AE14}"/>
              </a:ext>
            </a:extLst>
          </p:cNvPr>
          <p:cNvSpPr>
            <a:spLocks noGrp="1"/>
          </p:cNvSpPr>
          <p:nvPr>
            <p:ph idx="1"/>
          </p:nvPr>
        </p:nvSpPr>
        <p:spPr/>
        <p:txBody>
          <a:bodyPr>
            <a:normAutofit/>
          </a:bodyPr>
          <a:lstStyle/>
          <a:p>
            <a:pPr marL="0" indent="0">
              <a:buNone/>
            </a:pPr>
            <a:r>
              <a:rPr lang="en-US" dirty="0"/>
              <a:t> </a:t>
            </a:r>
            <a:r>
              <a:rPr lang="en-US" b="1" dirty="0"/>
              <a:t>What are hardware firewalls?</a:t>
            </a:r>
          </a:p>
          <a:p>
            <a:r>
              <a:rPr lang="en-US" dirty="0"/>
              <a:t>Many routers sold for home network include firewall protection</a:t>
            </a:r>
          </a:p>
          <a:p>
            <a:r>
              <a:rPr lang="en-US" dirty="0"/>
              <a:t>The setup for Hardware firewalls are just like software firewalls which is designed for novices and the default configuration on most router keep unused logical ports closed</a:t>
            </a:r>
            <a:r>
              <a:rPr lang="en-US" dirty="0" smtClean="0"/>
              <a:t>.</a:t>
            </a:r>
            <a:endParaRPr lang="en-US" dirty="0"/>
          </a:p>
          <a:p>
            <a:r>
              <a:rPr lang="en-US" dirty="0"/>
              <a:t>Documentation accompanying routers can assist more experienced users in adjusting the settings to allow access to specific ports if needed. </a:t>
            </a:r>
          </a:p>
          <a:p>
            <a:pPr marL="0" indent="0">
              <a:buNone/>
            </a:pPr>
            <a:endParaRPr lang="en-US" dirty="0"/>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71</a:t>
            </a:fld>
            <a:endParaRPr lang="en-US" dirty="0"/>
          </a:p>
        </p:txBody>
      </p:sp>
    </p:spTree>
    <p:extLst>
      <p:ext uri="{BB962C8B-B14F-4D97-AF65-F5344CB8AC3E}">
        <p14:creationId xmlns:p14="http://schemas.microsoft.com/office/powerpoint/2010/main" val="2477551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71244A-9E8D-4480-AF2E-E2E6C5D399F3}"/>
              </a:ext>
            </a:extLst>
          </p:cNvPr>
          <p:cNvSpPr>
            <a:spLocks noGrp="1"/>
          </p:cNvSpPr>
          <p:nvPr>
            <p:ph type="title"/>
          </p:nvPr>
        </p:nvSpPr>
        <p:spPr/>
        <p:txBody>
          <a:bodyPr>
            <a:normAutofit/>
          </a:bodyPr>
          <a:lstStyle/>
          <a:p>
            <a:r>
              <a:rPr lang="en-US" b="1" dirty="0" smtClean="0"/>
              <a:t>How </a:t>
            </a:r>
            <a:r>
              <a:rPr lang="en-US" b="1" dirty="0"/>
              <a:t>Firewalls </a:t>
            </a:r>
            <a:r>
              <a:rPr lang="en-US" b="1" dirty="0" smtClean="0"/>
              <a:t>Work</a:t>
            </a:r>
            <a:endParaRPr lang="en-US" b="1" dirty="0"/>
          </a:p>
        </p:txBody>
      </p:sp>
      <p:sp>
        <p:nvSpPr>
          <p:cNvPr id="3" name="Content Placeholder 2">
            <a:extLst>
              <a:ext uri="{FF2B5EF4-FFF2-40B4-BE49-F238E27FC236}">
                <a16:creationId xmlns="" xmlns:a16="http://schemas.microsoft.com/office/drawing/2014/main" id="{689A111E-EC6D-40FA-9576-AD26250C6640}"/>
              </a:ext>
            </a:extLst>
          </p:cNvPr>
          <p:cNvSpPr>
            <a:spLocks noGrp="1"/>
          </p:cNvSpPr>
          <p:nvPr>
            <p:ph idx="1"/>
          </p:nvPr>
        </p:nvSpPr>
        <p:spPr/>
        <p:txBody>
          <a:bodyPr>
            <a:normAutofit/>
          </a:bodyPr>
          <a:lstStyle/>
          <a:p>
            <a:pPr marL="0" indent="0">
              <a:buNone/>
            </a:pPr>
            <a:r>
              <a:rPr lang="en-US" sz="3200" dirty="0"/>
              <a:t>Firewalls designed to restrict access to a network and its computers.</a:t>
            </a:r>
          </a:p>
          <a:p>
            <a:pPr marL="0" indent="0">
              <a:buNone/>
            </a:pPr>
            <a:r>
              <a:rPr lang="en-US" b="1" dirty="0"/>
              <a:t>How do firewalls protect you from hackers ?</a:t>
            </a:r>
          </a:p>
          <a:p>
            <a:pPr lvl="1"/>
            <a:r>
              <a:rPr lang="en-US" sz="2800" dirty="0"/>
              <a:t>By blocking access to logical ports</a:t>
            </a:r>
          </a:p>
          <a:p>
            <a:pPr lvl="1"/>
            <a:r>
              <a:rPr lang="en-US" sz="2800" dirty="0"/>
              <a:t>By keeping your computer network address secure</a:t>
            </a:r>
          </a:p>
          <a:p>
            <a:pPr marL="457200" lvl="1" indent="0">
              <a:buNone/>
            </a:pPr>
            <a:endParaRPr lang="en-US" sz="28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72</a:t>
            </a:fld>
            <a:endParaRPr lang="en-US" dirty="0"/>
          </a:p>
        </p:txBody>
      </p:sp>
    </p:spTree>
    <p:extLst>
      <p:ext uri="{BB962C8B-B14F-4D97-AF65-F5344CB8AC3E}">
        <p14:creationId xmlns:p14="http://schemas.microsoft.com/office/powerpoint/2010/main" val="228094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1571244A-9E8D-4480-AF2E-E2E6C5D399F3}"/>
              </a:ext>
            </a:extLst>
          </p:cNvPr>
          <p:cNvSpPr>
            <a:spLocks noGrp="1"/>
          </p:cNvSpPr>
          <p:nvPr>
            <p:ph type="title"/>
          </p:nvPr>
        </p:nvSpPr>
        <p:spPr/>
        <p:txBody>
          <a:bodyPr>
            <a:normAutofit/>
          </a:bodyPr>
          <a:lstStyle/>
          <a:p>
            <a:r>
              <a:rPr lang="en-US" b="1" dirty="0" smtClean="0"/>
              <a:t>How </a:t>
            </a:r>
            <a:r>
              <a:rPr lang="en-US" b="1" dirty="0"/>
              <a:t>Firewalls </a:t>
            </a:r>
            <a:r>
              <a:rPr lang="en-US" b="1" dirty="0" smtClean="0"/>
              <a:t>Work</a:t>
            </a:r>
            <a:endParaRPr lang="en-US" b="1" dirty="0"/>
          </a:p>
        </p:txBody>
      </p:sp>
      <p:sp>
        <p:nvSpPr>
          <p:cNvPr id="3" name="Content Placeholder 2">
            <a:extLst>
              <a:ext uri="{FF2B5EF4-FFF2-40B4-BE49-F238E27FC236}">
                <a16:creationId xmlns="" xmlns:a16="http://schemas.microsoft.com/office/drawing/2014/main" id="{545AD7E1-E5D0-43A3-AC5F-64B3176D324F}"/>
              </a:ext>
            </a:extLst>
          </p:cNvPr>
          <p:cNvSpPr>
            <a:spLocks noGrp="1"/>
          </p:cNvSpPr>
          <p:nvPr>
            <p:ph idx="1"/>
          </p:nvPr>
        </p:nvSpPr>
        <p:spPr/>
        <p:txBody>
          <a:bodyPr>
            <a:normAutofit fontScale="77500" lnSpcReduction="20000"/>
          </a:bodyPr>
          <a:lstStyle/>
          <a:p>
            <a:pPr marL="0" indent="0">
              <a:lnSpc>
                <a:spcPct val="110000"/>
              </a:lnSpc>
              <a:spcBef>
                <a:spcPts val="0"/>
              </a:spcBef>
              <a:buNone/>
            </a:pPr>
            <a:r>
              <a:rPr lang="en-US" sz="3600" b="1" dirty="0" smtClean="0"/>
              <a:t>How </a:t>
            </a:r>
            <a:r>
              <a:rPr lang="en-US" sz="3600" b="1" dirty="0"/>
              <a:t>do firewall block access to logical ports?</a:t>
            </a:r>
          </a:p>
          <a:p>
            <a:pPr>
              <a:lnSpc>
                <a:spcPct val="110000"/>
              </a:lnSpc>
              <a:spcBef>
                <a:spcPts val="0"/>
              </a:spcBef>
            </a:pPr>
            <a:r>
              <a:rPr lang="en-US" sz="3600" b="1" dirty="0"/>
              <a:t>To block access to logical ports </a:t>
            </a:r>
            <a:r>
              <a:rPr lang="en-US" sz="3200" dirty="0"/>
              <a:t>firewall examine data Packet that your computer sends and Receives.</a:t>
            </a:r>
          </a:p>
          <a:p>
            <a:pPr marL="457200" lvl="1" indent="0">
              <a:lnSpc>
                <a:spcPct val="110000"/>
              </a:lnSpc>
              <a:spcBef>
                <a:spcPts val="0"/>
              </a:spcBef>
              <a:buNone/>
            </a:pPr>
            <a:r>
              <a:rPr lang="en-US" sz="3200" b="1" u="sng" dirty="0"/>
              <a:t>Data Packets </a:t>
            </a:r>
            <a:r>
              <a:rPr lang="en-US" sz="3200" dirty="0"/>
              <a:t>contain information such as the address of the sending and receiving computers and the logical port that the packet will use.</a:t>
            </a:r>
          </a:p>
          <a:p>
            <a:pPr>
              <a:lnSpc>
                <a:spcPct val="110000"/>
              </a:lnSpc>
              <a:spcBef>
                <a:spcPts val="0"/>
              </a:spcBef>
            </a:pPr>
            <a:r>
              <a:rPr lang="en-US" sz="3600" b="1" dirty="0"/>
              <a:t>Packet filtering </a:t>
            </a:r>
            <a:r>
              <a:rPr lang="en-US" sz="3200" dirty="0"/>
              <a:t>Firewalls filter out packets sent to specific logical ports </a:t>
            </a:r>
          </a:p>
          <a:p>
            <a:pPr>
              <a:lnSpc>
                <a:spcPct val="110000"/>
              </a:lnSpc>
              <a:spcBef>
                <a:spcPts val="0"/>
              </a:spcBef>
            </a:pPr>
            <a:r>
              <a:rPr lang="en-US" sz="3600" b="1" dirty="0"/>
              <a:t>Logical port blocking </a:t>
            </a:r>
            <a:r>
              <a:rPr lang="en-US" sz="3200" dirty="0"/>
              <a:t>Firewalls ignore requests that originate from the internet asking for access to certain ports.</a:t>
            </a:r>
          </a:p>
          <a:p>
            <a:pPr marL="457200" lvl="1" indent="0">
              <a:lnSpc>
                <a:spcPct val="110000"/>
              </a:lnSpc>
              <a:spcBef>
                <a:spcPts val="0"/>
              </a:spcBef>
              <a:buNone/>
            </a:pPr>
            <a:r>
              <a:rPr lang="en-US" sz="3200" b="1" u="sng" dirty="0"/>
              <a:t>Logical ports: </a:t>
            </a:r>
            <a:r>
              <a:rPr lang="en-US" sz="3200" dirty="0"/>
              <a:t>are virtual communications gateways or paths that allow computer to organize requests from other networks or computers</a:t>
            </a:r>
          </a:p>
          <a:p>
            <a:pPr>
              <a:lnSpc>
                <a:spcPct val="110000"/>
              </a:lnSpc>
              <a:spcBef>
                <a:spcPts val="0"/>
              </a:spcBef>
            </a:pPr>
            <a:endParaRPr lang="en-US" sz="3600"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fld id="{71C56BB4-51E4-4C61-98FC-972CACCF2C5A}" type="slidenum">
              <a:rPr lang="en-US" smtClean="0"/>
              <a:pPr/>
              <a:t>73</a:t>
            </a:fld>
            <a:endParaRPr lang="en-US" dirty="0"/>
          </a:p>
        </p:txBody>
      </p:sp>
    </p:spTree>
    <p:extLst>
      <p:ext uri="{BB962C8B-B14F-4D97-AF65-F5344CB8AC3E}">
        <p14:creationId xmlns:p14="http://schemas.microsoft.com/office/powerpoint/2010/main" val="4186351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571244A-9E8D-4480-AF2E-E2E6C5D399F3}"/>
              </a:ext>
            </a:extLst>
          </p:cNvPr>
          <p:cNvSpPr>
            <a:spLocks noGrp="1"/>
          </p:cNvSpPr>
          <p:nvPr>
            <p:ph type="title"/>
          </p:nvPr>
        </p:nvSpPr>
        <p:spPr/>
        <p:txBody>
          <a:bodyPr>
            <a:normAutofit/>
          </a:bodyPr>
          <a:lstStyle/>
          <a:p>
            <a:r>
              <a:rPr lang="en-US" b="1" dirty="0" smtClean="0"/>
              <a:t>How </a:t>
            </a:r>
            <a:r>
              <a:rPr lang="en-US" b="1" dirty="0"/>
              <a:t>Firewalls </a:t>
            </a:r>
            <a:r>
              <a:rPr lang="en-US" b="1" dirty="0" smtClean="0"/>
              <a:t>Work</a:t>
            </a:r>
            <a:endParaRPr lang="en-US" b="1" dirty="0"/>
          </a:p>
        </p:txBody>
      </p:sp>
      <p:sp>
        <p:nvSpPr>
          <p:cNvPr id="3" name="Content Placeholder 2">
            <a:extLst>
              <a:ext uri="{FF2B5EF4-FFF2-40B4-BE49-F238E27FC236}">
                <a16:creationId xmlns="" xmlns:a16="http://schemas.microsoft.com/office/drawing/2014/main" id="{19EB78B9-CE0C-4A6C-9505-736C70C1097A}"/>
              </a:ext>
            </a:extLst>
          </p:cNvPr>
          <p:cNvSpPr>
            <a:spLocks noGrp="1"/>
          </p:cNvSpPr>
          <p:nvPr>
            <p:ph idx="1"/>
          </p:nvPr>
        </p:nvSpPr>
        <p:spPr/>
        <p:txBody>
          <a:bodyPr>
            <a:normAutofit fontScale="92500" lnSpcReduction="20000"/>
          </a:bodyPr>
          <a:lstStyle/>
          <a:p>
            <a:pPr marL="0" indent="0">
              <a:lnSpc>
                <a:spcPct val="110000"/>
              </a:lnSpc>
              <a:spcBef>
                <a:spcPts val="0"/>
              </a:spcBef>
              <a:buNone/>
            </a:pPr>
            <a:r>
              <a:rPr lang="en-US" sz="3300" b="1" dirty="0"/>
              <a:t>How do firewalls keep your network address secure?</a:t>
            </a:r>
          </a:p>
          <a:p>
            <a:pPr>
              <a:lnSpc>
                <a:spcPct val="110000"/>
              </a:lnSpc>
              <a:spcBef>
                <a:spcPts val="0"/>
              </a:spcBef>
            </a:pPr>
            <a:r>
              <a:rPr lang="en-US" sz="3000" dirty="0"/>
              <a:t>Every computer has a unique address called </a:t>
            </a:r>
            <a:r>
              <a:rPr lang="en-US" sz="3000" b="1" dirty="0"/>
              <a:t>IP (Internet Protocol address)</a:t>
            </a:r>
            <a:r>
              <a:rPr lang="en-US" sz="3000" dirty="0"/>
              <a:t>.</a:t>
            </a:r>
          </a:p>
          <a:p>
            <a:pPr>
              <a:lnSpc>
                <a:spcPct val="110000"/>
              </a:lnSpc>
              <a:spcBef>
                <a:spcPts val="0"/>
              </a:spcBef>
            </a:pPr>
            <a:r>
              <a:rPr lang="en-US" sz="3000" dirty="0"/>
              <a:t>Your IP address for your home network is assigned to your router by your </a:t>
            </a:r>
            <a:r>
              <a:rPr lang="en-US" sz="3000" b="1" dirty="0"/>
              <a:t>internet service provider (ISP).</a:t>
            </a:r>
          </a:p>
          <a:p>
            <a:pPr>
              <a:lnSpc>
                <a:spcPct val="110000"/>
              </a:lnSpc>
              <a:spcBef>
                <a:spcPts val="0"/>
              </a:spcBef>
            </a:pPr>
            <a:r>
              <a:rPr lang="en-US" sz="3000" dirty="0"/>
              <a:t>But each device on your home network also has an IP address.</a:t>
            </a:r>
          </a:p>
          <a:p>
            <a:pPr>
              <a:lnSpc>
                <a:spcPct val="110000"/>
              </a:lnSpc>
              <a:spcBef>
                <a:spcPts val="0"/>
              </a:spcBef>
            </a:pPr>
            <a:r>
              <a:rPr lang="en-US" sz="3200" dirty="0"/>
              <a:t>Firewalls use process called </a:t>
            </a:r>
            <a:r>
              <a:rPr lang="en-US" sz="3000" b="1" dirty="0"/>
              <a:t>network address translation (NAT</a:t>
            </a:r>
            <a:r>
              <a:rPr lang="en-US" sz="3000" b="1" dirty="0" smtClean="0"/>
              <a:t>): </a:t>
            </a:r>
            <a:r>
              <a:rPr lang="en-US" sz="3200" dirty="0" smtClean="0"/>
              <a:t>to </a:t>
            </a:r>
            <a:r>
              <a:rPr lang="en-US" sz="3200" dirty="0"/>
              <a:t>assign the </a:t>
            </a:r>
            <a:r>
              <a:rPr lang="en-US" sz="3200" b="1" dirty="0"/>
              <a:t>public IP addresses </a:t>
            </a:r>
            <a:r>
              <a:rPr lang="en-US" sz="3200" dirty="0"/>
              <a:t>to </a:t>
            </a:r>
            <a:r>
              <a:rPr lang="en-US" sz="3200" b="1" dirty="0"/>
              <a:t>your internal IP </a:t>
            </a:r>
            <a:r>
              <a:rPr lang="en-US" sz="3200" dirty="0"/>
              <a:t>on </a:t>
            </a:r>
            <a:r>
              <a:rPr lang="en-US" sz="3200" dirty="0" smtClean="0"/>
              <a:t>a network</a:t>
            </a:r>
            <a:r>
              <a:rPr lang="en-US" sz="3200" dirty="0"/>
              <a:t>. (which can be used only on the internal network, so can’t be detected by hackers).</a:t>
            </a:r>
          </a:p>
          <a:p>
            <a:pPr marL="0" indent="0">
              <a:buNone/>
            </a:pPr>
            <a:endParaRPr lang="en-US" sz="3200"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74</a:t>
            </a:fld>
            <a:endParaRPr lang="en-US" dirty="0"/>
          </a:p>
        </p:txBody>
      </p:sp>
    </p:spTree>
    <p:extLst>
      <p:ext uri="{BB962C8B-B14F-4D97-AF65-F5344CB8AC3E}">
        <p14:creationId xmlns:p14="http://schemas.microsoft.com/office/powerpoint/2010/main" val="365484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28C8A8-1D5A-4BA1-BE13-881465295369}"/>
              </a:ext>
            </a:extLst>
          </p:cNvPr>
          <p:cNvSpPr>
            <a:spLocks noGrp="1"/>
          </p:cNvSpPr>
          <p:nvPr>
            <p:ph type="title"/>
          </p:nvPr>
        </p:nvSpPr>
        <p:spPr/>
        <p:txBody>
          <a:bodyPr>
            <a:normAutofit/>
          </a:bodyPr>
          <a:lstStyle/>
          <a:p>
            <a:r>
              <a:rPr lang="en-GB" b="1" dirty="0"/>
              <a:t>Knowing your Computer Is Secure</a:t>
            </a:r>
          </a:p>
        </p:txBody>
      </p:sp>
      <p:sp>
        <p:nvSpPr>
          <p:cNvPr id="3" name="Content Placeholder 2">
            <a:extLst>
              <a:ext uri="{FF2B5EF4-FFF2-40B4-BE49-F238E27FC236}">
                <a16:creationId xmlns="" xmlns:a16="http://schemas.microsoft.com/office/drawing/2014/main" id="{FFC3EDB0-114A-4C51-88B3-356629876CE4}"/>
              </a:ext>
            </a:extLst>
          </p:cNvPr>
          <p:cNvSpPr>
            <a:spLocks noGrp="1"/>
          </p:cNvSpPr>
          <p:nvPr>
            <p:ph idx="1"/>
          </p:nvPr>
        </p:nvSpPr>
        <p:spPr/>
        <p:txBody>
          <a:bodyPr>
            <a:normAutofit fontScale="92500" lnSpcReduction="10000"/>
          </a:bodyPr>
          <a:lstStyle/>
          <a:p>
            <a:r>
              <a:rPr lang="en-GB" sz="3200" b="1" dirty="0"/>
              <a:t>How can I tell if my Firewall is protecting my computer?</a:t>
            </a:r>
          </a:p>
          <a:p>
            <a:r>
              <a:rPr lang="en-GB" dirty="0"/>
              <a:t>Visit websites that offer free services that test your computer’s vulnerability.</a:t>
            </a:r>
          </a:p>
          <a:p>
            <a:pPr lvl="1"/>
            <a:r>
              <a:rPr lang="en-GB" sz="2800" dirty="0"/>
              <a:t>Visiting Gibson Research Corporation (grc.com)</a:t>
            </a:r>
          </a:p>
          <a:p>
            <a:pPr lvl="2"/>
            <a:r>
              <a:rPr lang="en-GB" sz="2800" b="1" dirty="0"/>
              <a:t>Clear report: </a:t>
            </a:r>
            <a:r>
              <a:rPr lang="en-GB" sz="2800" dirty="0"/>
              <a:t>your system is not vulnerable to attack</a:t>
            </a:r>
          </a:p>
          <a:p>
            <a:pPr lvl="2"/>
            <a:r>
              <a:rPr lang="en-GB" sz="2800" b="1" dirty="0"/>
              <a:t>Not clean report: </a:t>
            </a:r>
            <a:r>
              <a:rPr lang="en-GB" sz="2800" dirty="0"/>
              <a:t>detects potential vulnerabilities</a:t>
            </a:r>
          </a:p>
          <a:p>
            <a:pPr>
              <a:lnSpc>
                <a:spcPct val="100000"/>
              </a:lnSpc>
            </a:pPr>
            <a:r>
              <a:rPr lang="en-GB" sz="3200" b="1" dirty="0"/>
              <a:t>What If I don’t get a clean report from the testing program?</a:t>
            </a:r>
          </a:p>
          <a:p>
            <a:r>
              <a:rPr lang="en-GB" sz="3200" dirty="0"/>
              <a:t>You don’t have firewall: Install firewall as soon as possible</a:t>
            </a:r>
          </a:p>
          <a:p>
            <a:r>
              <a:rPr lang="en-GB" sz="3200" dirty="0"/>
              <a:t>Already have firewall but common ports are identified as being vulnerable: consult your firewall documentation for instructions on how to close or restrict access to those ports</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75</a:t>
            </a:fld>
            <a:endParaRPr lang="en-US" dirty="0"/>
          </a:p>
        </p:txBody>
      </p:sp>
    </p:spTree>
    <p:extLst>
      <p:ext uri="{BB962C8B-B14F-4D97-AF65-F5344CB8AC3E}">
        <p14:creationId xmlns:p14="http://schemas.microsoft.com/office/powerpoint/2010/main" val="372765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6028C8A8-1D5A-4BA1-BE13-881465295369}"/>
              </a:ext>
            </a:extLst>
          </p:cNvPr>
          <p:cNvSpPr>
            <a:spLocks noGrp="1"/>
          </p:cNvSpPr>
          <p:nvPr>
            <p:ph type="title"/>
          </p:nvPr>
        </p:nvSpPr>
        <p:spPr/>
        <p:txBody>
          <a:bodyPr>
            <a:normAutofit/>
          </a:bodyPr>
          <a:lstStyle/>
          <a:p>
            <a:r>
              <a:rPr lang="en-GB" b="1" dirty="0"/>
              <a:t>Knowing your Computer Is Secure</a:t>
            </a:r>
          </a:p>
        </p:txBody>
      </p:sp>
      <p:sp>
        <p:nvSpPr>
          <p:cNvPr id="3" name="Content Placeholder 2">
            <a:extLst>
              <a:ext uri="{FF2B5EF4-FFF2-40B4-BE49-F238E27FC236}">
                <a16:creationId xmlns="" xmlns:a16="http://schemas.microsoft.com/office/drawing/2014/main" id="{DF35EBB4-8F7B-4FCB-8795-75C09907B091}"/>
              </a:ext>
            </a:extLst>
          </p:cNvPr>
          <p:cNvSpPr>
            <a:spLocks noGrp="1"/>
          </p:cNvSpPr>
          <p:nvPr>
            <p:ph idx="1"/>
          </p:nvPr>
        </p:nvSpPr>
        <p:spPr/>
        <p:txBody>
          <a:bodyPr>
            <a:normAutofit/>
          </a:bodyPr>
          <a:lstStyle/>
          <a:p>
            <a:r>
              <a:rPr lang="en-GB" dirty="0"/>
              <a:t>Common Logical Ports</a:t>
            </a:r>
          </a:p>
        </p:txBody>
      </p:sp>
      <p:pic>
        <p:nvPicPr>
          <p:cNvPr id="5" name="Picture 4">
            <a:extLst>
              <a:ext uri="{FF2B5EF4-FFF2-40B4-BE49-F238E27FC236}">
                <a16:creationId xmlns="" xmlns:a16="http://schemas.microsoft.com/office/drawing/2014/main" id="{35EB329E-0986-485C-A774-6337D1C4D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9030" y="1899579"/>
            <a:ext cx="5061192" cy="4412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8" name="عنصر نائب لرقم الشريحة 7"/>
          <p:cNvSpPr>
            <a:spLocks noGrp="1"/>
          </p:cNvSpPr>
          <p:nvPr>
            <p:ph type="sldNum" sz="quarter" idx="12"/>
          </p:nvPr>
        </p:nvSpPr>
        <p:spPr/>
        <p:txBody>
          <a:bodyPr/>
          <a:lstStyle/>
          <a:p>
            <a:fld id="{71C56BB4-51E4-4C61-98FC-972CACCF2C5A}" type="slidenum">
              <a:rPr lang="en-US" smtClean="0"/>
              <a:pPr/>
              <a:t>76</a:t>
            </a:fld>
            <a:endParaRPr lang="en-US" dirty="0"/>
          </a:p>
        </p:txBody>
      </p:sp>
    </p:spTree>
    <p:extLst>
      <p:ext uri="{BB962C8B-B14F-4D97-AF65-F5344CB8AC3E}">
        <p14:creationId xmlns:p14="http://schemas.microsoft.com/office/powerpoint/2010/main" val="346248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Preventing Virus </a:t>
            </a:r>
            <a:r>
              <a:rPr lang="en-US" b="1" dirty="0" smtClean="0"/>
              <a:t>Infections</a:t>
            </a:r>
            <a:br>
              <a:rPr lang="en-US" b="1" dirty="0" smtClean="0"/>
            </a:br>
            <a:r>
              <a:rPr lang="en-US" b="1" dirty="0" smtClean="0"/>
              <a:t>Antivirus Software</a:t>
            </a:r>
            <a:endParaRPr lang="en-US" b="1" dirty="0"/>
          </a:p>
        </p:txBody>
      </p:sp>
      <p:sp>
        <p:nvSpPr>
          <p:cNvPr id="3" name="Content Placeholder 2"/>
          <p:cNvSpPr>
            <a:spLocks noGrp="1"/>
          </p:cNvSpPr>
          <p:nvPr>
            <p:ph idx="1"/>
          </p:nvPr>
        </p:nvSpPr>
        <p:spPr/>
        <p:txBody>
          <a:bodyPr>
            <a:normAutofit/>
          </a:bodyPr>
          <a:lstStyle/>
          <a:p>
            <a:pPr marL="0" indent="0">
              <a:lnSpc>
                <a:spcPct val="100000"/>
              </a:lnSpc>
              <a:spcAft>
                <a:spcPts val="600"/>
              </a:spcAft>
              <a:buNone/>
            </a:pPr>
            <a:r>
              <a:rPr lang="en-US" b="1" dirty="0"/>
              <a:t>What is the best way to protect my devices form viruses?</a:t>
            </a:r>
          </a:p>
          <a:p>
            <a:pPr marL="914400" lvl="1" indent="-457200">
              <a:lnSpc>
                <a:spcPct val="100000"/>
              </a:lnSpc>
              <a:spcAft>
                <a:spcPts val="600"/>
              </a:spcAft>
              <a:buFont typeface="+mj-lt"/>
              <a:buAutoNum type="arabicPeriod"/>
            </a:pPr>
            <a:r>
              <a:rPr lang="en-US" sz="2800" dirty="0"/>
              <a:t>Installing antivirus.</a:t>
            </a:r>
          </a:p>
          <a:p>
            <a:pPr marL="914400" lvl="1" indent="-457200">
              <a:lnSpc>
                <a:spcPct val="100000"/>
              </a:lnSpc>
              <a:spcAft>
                <a:spcPts val="600"/>
              </a:spcAft>
              <a:buFont typeface="+mj-lt"/>
              <a:buAutoNum type="arabicPeriod"/>
            </a:pPr>
            <a:r>
              <a:rPr lang="en-US" sz="2800" dirty="0"/>
              <a:t>Keep your software up to date</a:t>
            </a:r>
            <a:r>
              <a:rPr lang="en-US" dirty="0"/>
              <a:t>.</a:t>
            </a:r>
            <a:endParaRPr lang="en-US" sz="2800" dirty="0"/>
          </a:p>
          <a:p>
            <a:pPr marL="0" indent="0">
              <a:lnSpc>
                <a:spcPct val="100000"/>
              </a:lnSpc>
              <a:spcAft>
                <a:spcPts val="600"/>
              </a:spcAft>
              <a:buNone/>
            </a:pPr>
            <a:r>
              <a:rPr lang="en-US" b="1" dirty="0"/>
              <a:t>What is the best way to protect my devices from viruses?</a:t>
            </a:r>
          </a:p>
          <a:p>
            <a:pPr lvl="1">
              <a:spcAft>
                <a:spcPts val="600"/>
              </a:spcAft>
            </a:pPr>
            <a:r>
              <a:rPr lang="en-US" sz="2800" b="1" dirty="0"/>
              <a:t>Antivirus software : </a:t>
            </a:r>
            <a:r>
              <a:rPr lang="en-US" sz="2800" dirty="0"/>
              <a:t>Detects viruses and protects your computer and files from harm.</a:t>
            </a:r>
          </a:p>
          <a:p>
            <a:pPr lvl="1">
              <a:spcAft>
                <a:spcPts val="600"/>
              </a:spcAft>
            </a:pPr>
            <a:r>
              <a:rPr lang="en-US" sz="2800" dirty="0"/>
              <a:t>Symantec, Kaspersky, AVG, and McAfee are among the companies that offer highly rated antivirus software packages.</a:t>
            </a:r>
            <a:endParaRPr lang="en-US" sz="32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77</a:t>
            </a:fld>
            <a:endParaRPr lang="en-US" dirty="0"/>
          </a:p>
        </p:txBody>
      </p:sp>
    </p:spTree>
    <p:extLst>
      <p:ext uri="{BB962C8B-B14F-4D97-AF65-F5344CB8AC3E}">
        <p14:creationId xmlns:p14="http://schemas.microsoft.com/office/powerpoint/2010/main" val="112463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a:t>Antivirus Software</a:t>
            </a:r>
          </a:p>
        </p:txBody>
      </p:sp>
      <p:sp>
        <p:nvSpPr>
          <p:cNvPr id="3" name="Content Placeholder 2">
            <a:extLst>
              <a:ext uri="{FF2B5EF4-FFF2-40B4-BE49-F238E27FC236}">
                <a16:creationId xmlns="" xmlns:a16="http://schemas.microsoft.com/office/drawing/2014/main" id="{1A60B39B-D4C7-4E6E-9EFD-E92EE2F273AF}"/>
              </a:ext>
            </a:extLst>
          </p:cNvPr>
          <p:cNvSpPr>
            <a:spLocks noGrp="1"/>
          </p:cNvSpPr>
          <p:nvPr>
            <p:ph idx="1"/>
          </p:nvPr>
        </p:nvSpPr>
        <p:spPr/>
        <p:txBody>
          <a:bodyPr>
            <a:normAutofit/>
          </a:bodyPr>
          <a:lstStyle/>
          <a:p>
            <a:r>
              <a:rPr lang="en-GB" sz="3200" b="1" dirty="0"/>
              <a:t>How often do I need to run antivirus software?</a:t>
            </a:r>
          </a:p>
          <a:p>
            <a:pPr lvl="1"/>
            <a:r>
              <a:rPr lang="en-GB" sz="2800" dirty="0"/>
              <a:t>You should run an active virus scan on your entire system at least once a week.</a:t>
            </a:r>
          </a:p>
          <a:p>
            <a:pPr lvl="1"/>
            <a:r>
              <a:rPr lang="en-GB" sz="2800" dirty="0"/>
              <a:t>Current antivirus programs run scans in the background when your CPU is not being heavily utilized.</a:t>
            </a:r>
          </a:p>
          <a:p>
            <a:pPr lvl="2"/>
            <a:r>
              <a:rPr lang="en-GB" sz="2400" dirty="0"/>
              <a:t>You can configure the software to run scans at times when aren’t using your system.(you are sleep but your but your computer is on.</a:t>
            </a:r>
          </a:p>
          <a:p>
            <a:pPr lvl="1"/>
            <a:r>
              <a:rPr lang="en-GB" sz="2800" dirty="0"/>
              <a:t>If you suspect a problem, you can launch a scan have it run immediately.</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78</a:t>
            </a:fld>
            <a:endParaRPr lang="en-US" dirty="0"/>
          </a:p>
        </p:txBody>
      </p:sp>
    </p:spTree>
    <p:extLst>
      <p:ext uri="{BB962C8B-B14F-4D97-AF65-F5344CB8AC3E}">
        <p14:creationId xmlns:p14="http://schemas.microsoft.com/office/powerpoint/2010/main" val="3917068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b="1" dirty="0"/>
              <a:t>Antivirus Software</a:t>
            </a:r>
          </a:p>
        </p:txBody>
      </p:sp>
      <p:sp>
        <p:nvSpPr>
          <p:cNvPr id="3" name="Content Placeholder 2">
            <a:extLst>
              <a:ext uri="{FF2B5EF4-FFF2-40B4-BE49-F238E27FC236}">
                <a16:creationId xmlns="" xmlns:a16="http://schemas.microsoft.com/office/drawing/2014/main" id="{26AC44FA-64D3-4AEA-92E0-BC578727CD7E}"/>
              </a:ext>
            </a:extLst>
          </p:cNvPr>
          <p:cNvSpPr>
            <a:spLocks noGrp="1"/>
          </p:cNvSpPr>
          <p:nvPr>
            <p:ph idx="1"/>
          </p:nvPr>
        </p:nvSpPr>
        <p:spPr/>
        <p:txBody>
          <a:bodyPr/>
          <a:lstStyle/>
          <a:p>
            <a:r>
              <a:rPr lang="en-GB" dirty="0"/>
              <a:t>Trend Micro Internet Security</a:t>
            </a:r>
          </a:p>
        </p:txBody>
      </p:sp>
      <p:pic>
        <p:nvPicPr>
          <p:cNvPr id="4" name="Content Placeholder 3">
            <a:extLst>
              <a:ext uri="{FF2B5EF4-FFF2-40B4-BE49-F238E27FC236}">
                <a16:creationId xmlns="" xmlns:a16="http://schemas.microsoft.com/office/drawing/2014/main" id="{1A600E8E-AEE0-4390-907E-7DCC05AED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638" y="2018613"/>
            <a:ext cx="4747019" cy="4702820"/>
          </a:xfrm>
          <a:prstGeom prst="rect">
            <a:avLst/>
          </a:prstGeom>
        </p:spPr>
      </p:pic>
      <p:sp>
        <p:nvSpPr>
          <p:cNvPr id="7" name="عنصر نائب للتذييل 6"/>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8" name="عنصر نائب لرقم الشريحة 7"/>
          <p:cNvSpPr>
            <a:spLocks noGrp="1"/>
          </p:cNvSpPr>
          <p:nvPr>
            <p:ph type="sldNum" sz="quarter" idx="12"/>
          </p:nvPr>
        </p:nvSpPr>
        <p:spPr/>
        <p:txBody>
          <a:bodyPr/>
          <a:lstStyle/>
          <a:p>
            <a:fld id="{71C56BB4-51E4-4C61-98FC-972CACCF2C5A}" type="slidenum">
              <a:rPr lang="en-US" smtClean="0"/>
              <a:pPr/>
              <a:t>79</a:t>
            </a:fld>
            <a:endParaRPr lang="en-US" dirty="0"/>
          </a:p>
        </p:txBody>
      </p:sp>
    </p:spTree>
    <p:extLst>
      <p:ext uri="{BB962C8B-B14F-4D97-AF65-F5344CB8AC3E}">
        <p14:creationId xmlns:p14="http://schemas.microsoft.com/office/powerpoint/2010/main" val="686635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Identity Theft</a:t>
            </a:r>
            <a:endParaRPr lang="en-US" dirty="0"/>
          </a:p>
        </p:txBody>
      </p:sp>
      <p:sp>
        <p:nvSpPr>
          <p:cNvPr id="3" name="Content Placeholder 2"/>
          <p:cNvSpPr>
            <a:spLocks noGrp="1"/>
          </p:cNvSpPr>
          <p:nvPr>
            <p:ph idx="1"/>
          </p:nvPr>
        </p:nvSpPr>
        <p:spPr/>
        <p:txBody>
          <a:bodyPr>
            <a:normAutofit/>
          </a:bodyPr>
          <a:lstStyle/>
          <a:p>
            <a:pPr algn="just"/>
            <a:r>
              <a:rPr lang="en-US" b="1" dirty="0"/>
              <a:t>What types of scams do identity thieves perpetrate</a:t>
            </a:r>
            <a:r>
              <a:rPr lang="en-US" b="1" dirty="0" smtClean="0"/>
              <a:t>?</a:t>
            </a:r>
          </a:p>
          <a:p>
            <a:pPr lvl="1" algn="just">
              <a:lnSpc>
                <a:spcPct val="110000"/>
              </a:lnSpc>
              <a:spcBef>
                <a:spcPts val="0"/>
              </a:spcBef>
            </a:pPr>
            <a:r>
              <a:rPr lang="en-US" sz="2800" dirty="0"/>
              <a:t>Counterfeiting your existing credit or debit cad</a:t>
            </a:r>
          </a:p>
          <a:p>
            <a:pPr lvl="1" algn="just">
              <a:lnSpc>
                <a:spcPct val="110000"/>
              </a:lnSpc>
              <a:spcBef>
                <a:spcPts val="0"/>
              </a:spcBef>
            </a:pPr>
            <a:r>
              <a:rPr lang="en-US" sz="2800" dirty="0"/>
              <a:t>Requesting changes of address or bank account </a:t>
            </a:r>
          </a:p>
          <a:p>
            <a:pPr lvl="1" algn="just">
              <a:lnSpc>
                <a:spcPct val="110000"/>
              </a:lnSpc>
              <a:spcBef>
                <a:spcPts val="0"/>
              </a:spcBef>
            </a:pPr>
            <a:r>
              <a:rPr lang="en-US" sz="2800" dirty="0" smtClean="0"/>
              <a:t>Opening </a:t>
            </a:r>
            <a:r>
              <a:rPr lang="en-US" sz="2800" dirty="0"/>
              <a:t>new credit </a:t>
            </a:r>
            <a:r>
              <a:rPr lang="en-US" sz="2800" dirty="0" smtClean="0"/>
              <a:t>card </a:t>
            </a:r>
            <a:r>
              <a:rPr lang="en-US" sz="2800" dirty="0"/>
              <a:t>in your name</a:t>
            </a:r>
          </a:p>
          <a:p>
            <a:pPr lvl="1" algn="just">
              <a:lnSpc>
                <a:spcPct val="110000"/>
              </a:lnSpc>
              <a:spcBef>
                <a:spcPts val="0"/>
              </a:spcBef>
            </a:pPr>
            <a:r>
              <a:rPr lang="en-US" sz="2800" dirty="0"/>
              <a:t>Obtaining medical services under your name </a:t>
            </a:r>
          </a:p>
          <a:p>
            <a:pPr lvl="1" algn="just">
              <a:lnSpc>
                <a:spcPct val="110000"/>
              </a:lnSpc>
              <a:spcBef>
                <a:spcPts val="0"/>
              </a:spcBef>
            </a:pPr>
            <a:r>
              <a:rPr lang="en-US" sz="2800" dirty="0"/>
              <a:t>Buying a home with a mortgage under your </a:t>
            </a:r>
            <a:r>
              <a:rPr lang="en-US" sz="2800" dirty="0" smtClean="0"/>
              <a:t>name</a:t>
            </a:r>
          </a:p>
          <a:p>
            <a:pPr marL="0" indent="0" algn="just">
              <a:lnSpc>
                <a:spcPct val="110000"/>
              </a:lnSpc>
              <a:spcBef>
                <a:spcPts val="0"/>
              </a:spcBef>
              <a:buNone/>
            </a:pPr>
            <a:endParaRPr lang="en-US" sz="36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8</a:t>
            </a:fld>
            <a:endParaRPr lang="en-US" dirty="0"/>
          </a:p>
        </p:txBody>
      </p:sp>
    </p:spTree>
    <p:extLst>
      <p:ext uri="{BB962C8B-B14F-4D97-AF65-F5344CB8AC3E}">
        <p14:creationId xmlns:p14="http://schemas.microsoft.com/office/powerpoint/2010/main" val="1444428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b="1" dirty="0"/>
              <a:t>Antivirus Software</a:t>
            </a:r>
          </a:p>
        </p:txBody>
      </p:sp>
      <p:sp>
        <p:nvSpPr>
          <p:cNvPr id="3" name="Content Placeholder 2">
            <a:extLst>
              <a:ext uri="{FF2B5EF4-FFF2-40B4-BE49-F238E27FC236}">
                <a16:creationId xmlns="" xmlns:a16="http://schemas.microsoft.com/office/drawing/2014/main" id="{08F1ABA9-B109-460E-9866-695F8571BF44}"/>
              </a:ext>
            </a:extLst>
          </p:cNvPr>
          <p:cNvSpPr>
            <a:spLocks noGrp="1"/>
          </p:cNvSpPr>
          <p:nvPr>
            <p:ph idx="1"/>
          </p:nvPr>
        </p:nvSpPr>
        <p:spPr/>
        <p:txBody>
          <a:bodyPr>
            <a:noAutofit/>
          </a:bodyPr>
          <a:lstStyle/>
          <a:p>
            <a:pPr marL="0" indent="0">
              <a:lnSpc>
                <a:spcPct val="110000"/>
              </a:lnSpc>
              <a:spcBef>
                <a:spcPts val="0"/>
              </a:spcBef>
              <a:buNone/>
            </a:pPr>
            <a:r>
              <a:rPr lang="en-US" b="1" dirty="0"/>
              <a:t>How does antivirus software work?</a:t>
            </a:r>
            <a:endParaRPr lang="en-US" b="1" dirty="0" smtClean="0"/>
          </a:p>
          <a:p>
            <a:pPr marL="514350" indent="-514350">
              <a:lnSpc>
                <a:spcPct val="110000"/>
              </a:lnSpc>
              <a:spcBef>
                <a:spcPts val="0"/>
              </a:spcBef>
              <a:buFont typeface="+mj-lt"/>
              <a:buAutoNum type="arabicPeriod"/>
            </a:pPr>
            <a:r>
              <a:rPr lang="en-US" b="1" dirty="0" smtClean="0"/>
              <a:t>Detection </a:t>
            </a:r>
            <a:endParaRPr lang="en-US" b="1" dirty="0"/>
          </a:p>
          <a:p>
            <a:pPr lvl="1">
              <a:lnSpc>
                <a:spcPct val="110000"/>
              </a:lnSpc>
              <a:spcBef>
                <a:spcPts val="0"/>
              </a:spcBef>
            </a:pPr>
            <a:r>
              <a:rPr lang="en-US" sz="2800" dirty="0"/>
              <a:t>Antivirus software looks for virus signatures in </a:t>
            </a:r>
            <a:r>
              <a:rPr lang="en-US" sz="2800" dirty="0" smtClean="0"/>
              <a:t>files</a:t>
            </a:r>
            <a:endParaRPr lang="ar-SA" sz="2800" dirty="0" smtClean="0"/>
          </a:p>
          <a:p>
            <a:pPr lvl="1">
              <a:lnSpc>
                <a:spcPct val="110000"/>
              </a:lnSpc>
              <a:spcBef>
                <a:spcPts val="0"/>
              </a:spcBef>
            </a:pPr>
            <a:r>
              <a:rPr lang="en-US" sz="2800" dirty="0"/>
              <a:t>Virus signature : is a portion of the virus code that’s unique to a particular computer virus </a:t>
            </a:r>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80</a:t>
            </a:fld>
            <a:endParaRPr lang="en-US" dirty="0"/>
          </a:p>
        </p:txBody>
      </p:sp>
    </p:spTree>
    <p:extLst>
      <p:ext uri="{BB962C8B-B14F-4D97-AF65-F5344CB8AC3E}">
        <p14:creationId xmlns:p14="http://schemas.microsoft.com/office/powerpoint/2010/main" val="46903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Antivirus Software</a:t>
            </a:r>
          </a:p>
        </p:txBody>
      </p:sp>
      <p:sp>
        <p:nvSpPr>
          <p:cNvPr id="3" name="Content Placeholder 2"/>
          <p:cNvSpPr>
            <a:spLocks noGrp="1"/>
          </p:cNvSpPr>
          <p:nvPr>
            <p:ph idx="1"/>
          </p:nvPr>
        </p:nvSpPr>
        <p:spPr/>
        <p:txBody>
          <a:bodyPr>
            <a:normAutofit/>
          </a:bodyPr>
          <a:lstStyle/>
          <a:p>
            <a:pPr marL="457200" indent="-457200">
              <a:lnSpc>
                <a:spcPct val="110000"/>
              </a:lnSpc>
              <a:spcBef>
                <a:spcPts val="0"/>
              </a:spcBef>
              <a:buFont typeface="+mj-lt"/>
              <a:buAutoNum type="arabicPeriod" startAt="2"/>
            </a:pPr>
            <a:r>
              <a:rPr lang="en-US" b="1" dirty="0"/>
              <a:t>Stopping virus execution</a:t>
            </a:r>
          </a:p>
          <a:p>
            <a:pPr lvl="1">
              <a:lnSpc>
                <a:spcPct val="110000"/>
              </a:lnSpc>
              <a:spcBef>
                <a:spcPts val="0"/>
              </a:spcBef>
            </a:pPr>
            <a:r>
              <a:rPr lang="en-US" dirty="0"/>
              <a:t> </a:t>
            </a:r>
            <a:r>
              <a:rPr lang="en-US" dirty="0" smtClean="0"/>
              <a:t>If </a:t>
            </a:r>
            <a:r>
              <a:rPr lang="en-US" dirty="0"/>
              <a:t>the antivirus software detects</a:t>
            </a:r>
            <a:r>
              <a:rPr lang="ar-SA" dirty="0"/>
              <a:t> </a:t>
            </a:r>
            <a:r>
              <a:rPr lang="en-US" dirty="0"/>
              <a:t>a virus signature or suspicious activity, it stops the execution of the file and virus and notifies you that it has detected a virus.</a:t>
            </a:r>
            <a:endParaRPr lang="ar-SA" dirty="0"/>
          </a:p>
          <a:p>
            <a:pPr lvl="1">
              <a:lnSpc>
                <a:spcPct val="110000"/>
              </a:lnSpc>
              <a:spcBef>
                <a:spcPts val="0"/>
              </a:spcBef>
            </a:pPr>
            <a:r>
              <a:rPr lang="en-US" dirty="0"/>
              <a:t>It also do a Quarantining</a:t>
            </a:r>
            <a:r>
              <a:rPr lang="en-US" dirty="0">
                <a:solidFill>
                  <a:prstClr val="black"/>
                </a:solidFill>
              </a:rPr>
              <a:t>: a procedure that place the virus in a secure area on your hard drive so that it won’t spread to other files </a:t>
            </a:r>
            <a:r>
              <a:rPr lang="en-US" dirty="0">
                <a:solidFill>
                  <a:srgbClr val="FF0000"/>
                </a:solidFill>
              </a:rPr>
              <a:t> </a:t>
            </a:r>
            <a:endParaRPr lang="en-US" dirty="0"/>
          </a:p>
          <a:p>
            <a:pPr lvl="1">
              <a:lnSpc>
                <a:spcPct val="110000"/>
              </a:lnSpc>
              <a:spcBef>
                <a:spcPts val="0"/>
              </a:spcBef>
            </a:pPr>
            <a:r>
              <a:rPr lang="en-US" dirty="0"/>
              <a:t>Give you the choice of deleting or repairing the infected file</a:t>
            </a:r>
          </a:p>
          <a:p>
            <a:pPr lvl="2">
              <a:lnSpc>
                <a:spcPct val="110000"/>
              </a:lnSpc>
              <a:spcBef>
                <a:spcPts val="0"/>
              </a:spcBef>
            </a:pPr>
            <a:r>
              <a:rPr lang="en-US" sz="2400" dirty="0">
                <a:latin typeface="Times New Roman" charset="0"/>
                <a:ea typeface="Times New Roman" charset="0"/>
                <a:cs typeface="Times New Roman" charset="0"/>
              </a:rPr>
              <a:t>Unfortunately, antivirus programs can’t always fix infected files to make them usable again.</a:t>
            </a:r>
          </a:p>
          <a:p>
            <a:pPr lvl="2">
              <a:lnSpc>
                <a:spcPct val="110000"/>
              </a:lnSpc>
              <a:spcBef>
                <a:spcPts val="0"/>
              </a:spcBef>
            </a:pPr>
            <a:r>
              <a:rPr lang="en-US" sz="2400" dirty="0">
                <a:latin typeface="Times New Roman" charset="0"/>
                <a:ea typeface="Times New Roman" charset="0"/>
                <a:cs typeface="Times New Roman" charset="0"/>
              </a:rPr>
              <a:t>Keep backup copies of critical files.</a:t>
            </a:r>
          </a:p>
          <a:p>
            <a:endParaRPr lang="en-US" sz="32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81</a:t>
            </a:fld>
            <a:endParaRPr lang="en-US" dirty="0"/>
          </a:p>
        </p:txBody>
      </p:sp>
    </p:spTree>
    <p:extLst>
      <p:ext uri="{BB962C8B-B14F-4D97-AF65-F5344CB8AC3E}">
        <p14:creationId xmlns:p14="http://schemas.microsoft.com/office/powerpoint/2010/main" val="735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a:t>Antivirus Software</a:t>
            </a:r>
          </a:p>
        </p:txBody>
      </p:sp>
      <p:sp>
        <p:nvSpPr>
          <p:cNvPr id="3" name="Content Placeholder 2">
            <a:extLst>
              <a:ext uri="{FF2B5EF4-FFF2-40B4-BE49-F238E27FC236}">
                <a16:creationId xmlns="" xmlns:a16="http://schemas.microsoft.com/office/drawing/2014/main" id="{9761D392-2A59-4F5C-8270-CDE87C914EF0}"/>
              </a:ext>
            </a:extLst>
          </p:cNvPr>
          <p:cNvSpPr>
            <a:spLocks noGrp="1"/>
          </p:cNvSpPr>
          <p:nvPr>
            <p:ph idx="1"/>
          </p:nvPr>
        </p:nvSpPr>
        <p:spPr/>
        <p:txBody>
          <a:bodyPr>
            <a:normAutofit/>
          </a:bodyPr>
          <a:lstStyle/>
          <a:p>
            <a:pPr marL="0" indent="0">
              <a:lnSpc>
                <a:spcPct val="110000"/>
              </a:lnSpc>
              <a:spcBef>
                <a:spcPts val="0"/>
              </a:spcBef>
              <a:buNone/>
            </a:pPr>
            <a:r>
              <a:rPr lang="en-US" b="1" dirty="0"/>
              <a:t>3. Prevention of future infection </a:t>
            </a:r>
          </a:p>
          <a:p>
            <a:pPr lvl="1">
              <a:lnSpc>
                <a:spcPct val="110000"/>
              </a:lnSpc>
              <a:spcBef>
                <a:spcPts val="0"/>
              </a:spcBef>
            </a:pPr>
            <a:r>
              <a:rPr lang="en-US" dirty="0"/>
              <a:t>Most antivirus software will also attempt to prevent infection by </a:t>
            </a:r>
            <a:r>
              <a:rPr lang="en-US" b="1" dirty="0"/>
              <a:t>inoculating</a:t>
            </a:r>
            <a:r>
              <a:rPr lang="en-US" dirty="0"/>
              <a:t> key files on your computer</a:t>
            </a:r>
            <a:r>
              <a:rPr lang="en-US" dirty="0" smtClean="0"/>
              <a:t>.</a:t>
            </a:r>
            <a:endParaRPr lang="ar-SA" dirty="0"/>
          </a:p>
          <a:p>
            <a:pPr lvl="1">
              <a:lnSpc>
                <a:spcPct val="110000"/>
              </a:lnSpc>
              <a:spcBef>
                <a:spcPts val="0"/>
              </a:spcBef>
            </a:pPr>
            <a:r>
              <a:rPr lang="en-US" b="1" dirty="0"/>
              <a:t>Inoculation</a:t>
            </a:r>
            <a:r>
              <a:rPr lang="en-US" dirty="0"/>
              <a:t> : the antivirus software records key attribute about your computer files such as file size and data created and keeps these statistics in a safe place on your hard drive </a:t>
            </a:r>
          </a:p>
          <a:p>
            <a:pPr lvl="1"/>
            <a:r>
              <a:rPr lang="en-GB" dirty="0"/>
              <a:t>When scanning for viruses, the antivirus</a:t>
            </a:r>
            <a:r>
              <a:rPr lang="ar-SA" dirty="0"/>
              <a:t> </a:t>
            </a:r>
            <a:r>
              <a:rPr lang="en-GB" dirty="0"/>
              <a:t>software compares the attributes of</a:t>
            </a:r>
            <a:r>
              <a:rPr lang="ar-SA" dirty="0"/>
              <a:t> </a:t>
            </a:r>
            <a:r>
              <a:rPr lang="en-GB" dirty="0"/>
              <a:t>the files with the attributes it </a:t>
            </a:r>
            <a:r>
              <a:rPr lang="en-GB" dirty="0" smtClean="0"/>
              <a:t>previously recorded </a:t>
            </a:r>
            <a:r>
              <a:rPr lang="en-GB" dirty="0"/>
              <a:t>to help detect attempts by virus programs to modify your files.</a:t>
            </a:r>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fld id="{71C56BB4-51E4-4C61-98FC-972CACCF2C5A}" type="slidenum">
              <a:rPr lang="en-US" smtClean="0"/>
              <a:pPr/>
              <a:t>82</a:t>
            </a:fld>
            <a:endParaRPr lang="en-US" dirty="0"/>
          </a:p>
        </p:txBody>
      </p:sp>
    </p:spTree>
    <p:extLst>
      <p:ext uri="{BB962C8B-B14F-4D97-AF65-F5344CB8AC3E}">
        <p14:creationId xmlns:p14="http://schemas.microsoft.com/office/powerpoint/2010/main" val="1538676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b="1" dirty="0"/>
              <a:t>Antivirus Software</a:t>
            </a:r>
          </a:p>
        </p:txBody>
      </p:sp>
      <p:sp>
        <p:nvSpPr>
          <p:cNvPr id="3" name="Content Placeholder 2">
            <a:extLst>
              <a:ext uri="{FF2B5EF4-FFF2-40B4-BE49-F238E27FC236}">
                <a16:creationId xmlns="" xmlns:a16="http://schemas.microsoft.com/office/drawing/2014/main" id="{0E1D88D8-5710-4188-A20D-D5F1707AE2C7}"/>
              </a:ext>
            </a:extLst>
          </p:cNvPr>
          <p:cNvSpPr>
            <a:spLocks noGrp="1"/>
          </p:cNvSpPr>
          <p:nvPr>
            <p:ph idx="1"/>
          </p:nvPr>
        </p:nvSpPr>
        <p:spPr/>
        <p:txBody>
          <a:bodyPr>
            <a:noAutofit/>
          </a:bodyPr>
          <a:lstStyle/>
          <a:p>
            <a:pPr marL="0" indent="0">
              <a:buNone/>
            </a:pPr>
            <a:r>
              <a:rPr lang="en-US" b="1" dirty="0"/>
              <a:t>Does antivirus software always stop viruses ?</a:t>
            </a:r>
          </a:p>
          <a:p>
            <a:r>
              <a:rPr lang="en-US" dirty="0"/>
              <a:t>Catches known viruses effectively</a:t>
            </a:r>
          </a:p>
          <a:p>
            <a:r>
              <a:rPr lang="en-US" dirty="0"/>
              <a:t>New (unknown) viruses are written all the time</a:t>
            </a:r>
          </a:p>
          <a:p>
            <a:pPr lvl="1"/>
            <a:r>
              <a:rPr lang="en-US" dirty="0"/>
              <a:t>modern antivirus programs search for suspicious virus-like activities as well as virus signatures</a:t>
            </a:r>
          </a:p>
          <a:p>
            <a:pPr lvl="1"/>
            <a:r>
              <a:rPr lang="en-US" dirty="0"/>
              <a:t>Keep your antivirus software up to date</a:t>
            </a:r>
            <a:r>
              <a:rPr lang="en-US" dirty="0" smtClean="0"/>
              <a:t>.</a:t>
            </a:r>
            <a:endParaRPr lang="en-US"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83</a:t>
            </a:fld>
            <a:endParaRPr lang="en-US" dirty="0"/>
          </a:p>
        </p:txBody>
      </p:sp>
    </p:spTree>
    <p:extLst>
      <p:ext uri="{BB962C8B-B14F-4D97-AF65-F5344CB8AC3E}">
        <p14:creationId xmlns:p14="http://schemas.microsoft.com/office/powerpoint/2010/main" val="411082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Antivirus Software</a:t>
            </a:r>
          </a:p>
        </p:txBody>
      </p:sp>
      <p:sp>
        <p:nvSpPr>
          <p:cNvPr id="3" name="Content Placeholder 2"/>
          <p:cNvSpPr>
            <a:spLocks noGrp="1"/>
          </p:cNvSpPr>
          <p:nvPr>
            <p:ph idx="1"/>
          </p:nvPr>
        </p:nvSpPr>
        <p:spPr/>
        <p:txBody>
          <a:bodyPr/>
          <a:lstStyle/>
          <a:p>
            <a:pPr marL="0" indent="0">
              <a:buNone/>
            </a:pPr>
            <a:r>
              <a:rPr lang="en-US" b="1" dirty="0"/>
              <a:t>My new computer came with antivirus software installed, so shouldn’t I already be protected?</a:t>
            </a:r>
          </a:p>
          <a:p>
            <a:r>
              <a:rPr lang="en-US" dirty="0"/>
              <a:t>These are usually trial versions that provide updates to the software for a limited period of time (90 or 180 days).</a:t>
            </a:r>
          </a:p>
          <a:p>
            <a:r>
              <a:rPr lang="en-US" dirty="0"/>
              <a:t>You have buy a full version of the software to ensure you remain protected from new viruses</a:t>
            </a:r>
          </a:p>
          <a:p>
            <a:r>
              <a:rPr lang="en-US" dirty="0"/>
              <a:t>In windows 10, if there is no third-party antivirus software installed, windows defender will be active by default.</a:t>
            </a:r>
          </a:p>
          <a:p>
            <a:endParaRPr lang="en-US"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84</a:t>
            </a:fld>
            <a:endParaRPr lang="en-US" dirty="0"/>
          </a:p>
        </p:txBody>
      </p:sp>
    </p:spTree>
    <p:extLst>
      <p:ext uri="{BB962C8B-B14F-4D97-AF65-F5344CB8AC3E}">
        <p14:creationId xmlns:p14="http://schemas.microsoft.com/office/powerpoint/2010/main" val="510694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a:t>Antivirus Software</a:t>
            </a:r>
          </a:p>
        </p:txBody>
      </p:sp>
      <p:sp>
        <p:nvSpPr>
          <p:cNvPr id="3" name="Content Placeholder 2">
            <a:extLst>
              <a:ext uri="{FF2B5EF4-FFF2-40B4-BE49-F238E27FC236}">
                <a16:creationId xmlns="" xmlns:a16="http://schemas.microsoft.com/office/drawing/2014/main" id="{64543345-62AD-4E72-BB76-EF7A5C3BB993}"/>
              </a:ext>
            </a:extLst>
          </p:cNvPr>
          <p:cNvSpPr>
            <a:spLocks noGrp="1"/>
          </p:cNvSpPr>
          <p:nvPr>
            <p:ph idx="1"/>
          </p:nvPr>
        </p:nvSpPr>
        <p:spPr/>
        <p:txBody>
          <a:bodyPr>
            <a:normAutofit/>
          </a:bodyPr>
          <a:lstStyle/>
          <a:p>
            <a:pPr marL="0" indent="0">
              <a:buNone/>
            </a:pPr>
            <a:r>
              <a:rPr lang="en-US" sz="3200" b="1" dirty="0"/>
              <a:t>How do I make sure my antivirus software is up to  date?</a:t>
            </a:r>
          </a:p>
          <a:p>
            <a:r>
              <a:rPr lang="en-US" sz="3200" dirty="0"/>
              <a:t>Most of antivirus programs have an automatic update feature every time you go online</a:t>
            </a:r>
          </a:p>
          <a:p>
            <a:r>
              <a:rPr lang="en-US" sz="3200" dirty="0"/>
              <a:t>Usually shows the status of your update subscription.</a:t>
            </a:r>
          </a:p>
          <a:p>
            <a:r>
              <a:rPr lang="en-US" sz="3200" dirty="0"/>
              <a:t>Many Internet packages offer bonus features such as cloud storage scanners and password managers to provide you with extra protection.</a:t>
            </a:r>
          </a:p>
          <a:p>
            <a:endParaRPr lang="en-GB" sz="3200" dirty="0"/>
          </a:p>
          <a:p>
            <a:pPr marL="0" indent="0">
              <a:buNone/>
            </a:pPr>
            <a:endParaRPr lang="en-GB" sz="32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85</a:t>
            </a:fld>
            <a:endParaRPr lang="en-US" dirty="0"/>
          </a:p>
        </p:txBody>
      </p:sp>
    </p:spTree>
    <p:extLst>
      <p:ext uri="{BB962C8B-B14F-4D97-AF65-F5344CB8AC3E}">
        <p14:creationId xmlns:p14="http://schemas.microsoft.com/office/powerpoint/2010/main" val="98899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b="1" dirty="0"/>
              <a:t>Antivirus Software</a:t>
            </a:r>
          </a:p>
        </p:txBody>
      </p:sp>
      <p:pic>
        <p:nvPicPr>
          <p:cNvPr id="5" name="Content Placeholder 4">
            <a:extLst>
              <a:ext uri="{FF2B5EF4-FFF2-40B4-BE49-F238E27FC236}">
                <a16:creationId xmlns="" xmlns:a16="http://schemas.microsoft.com/office/drawing/2014/main" id="{96806A5F-1F0D-4C02-B1A8-71C1A56F2B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39936" y="1827516"/>
            <a:ext cx="3512127" cy="434755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86</a:t>
            </a:fld>
            <a:endParaRPr lang="en-US" dirty="0"/>
          </a:p>
        </p:txBody>
      </p:sp>
    </p:spTree>
    <p:extLst>
      <p:ext uri="{BB962C8B-B14F-4D97-AF65-F5344CB8AC3E}">
        <p14:creationId xmlns:p14="http://schemas.microsoft.com/office/powerpoint/2010/main" val="4050986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a:t>Antivirus Software</a:t>
            </a:r>
          </a:p>
        </p:txBody>
      </p:sp>
      <p:sp>
        <p:nvSpPr>
          <p:cNvPr id="3" name="Content Placeholder 2">
            <a:extLst>
              <a:ext uri="{FF2B5EF4-FFF2-40B4-BE49-F238E27FC236}">
                <a16:creationId xmlns="" xmlns:a16="http://schemas.microsoft.com/office/drawing/2014/main" id="{D31C4FC8-E65C-41AA-A890-5141D440B921}"/>
              </a:ext>
            </a:extLst>
          </p:cNvPr>
          <p:cNvSpPr>
            <a:spLocks noGrp="1"/>
          </p:cNvSpPr>
          <p:nvPr>
            <p:ph idx="1"/>
          </p:nvPr>
        </p:nvSpPr>
        <p:spPr/>
        <p:txBody>
          <a:bodyPr>
            <a:normAutofit/>
          </a:bodyPr>
          <a:lstStyle/>
          <a:p>
            <a:pPr marL="0" indent="0">
              <a:buNone/>
            </a:pPr>
            <a:r>
              <a:rPr lang="en-US" b="1" dirty="0"/>
              <a:t>What should I do if I think my computer is infected with a virus?</a:t>
            </a:r>
          </a:p>
          <a:p>
            <a:r>
              <a:rPr lang="en-US" dirty="0"/>
              <a:t>Boot up your computer using the antivirus installation disc</a:t>
            </a:r>
          </a:p>
          <a:p>
            <a:pPr lvl="1"/>
            <a:r>
              <a:rPr lang="en-US" dirty="0"/>
              <a:t>Copy the antivirus software files to a DVD if you downloaded from Internet</a:t>
            </a:r>
            <a:r>
              <a:rPr lang="en-US" dirty="0" smtClean="0"/>
              <a:t>.</a:t>
            </a:r>
            <a:endParaRPr lang="en-US" dirty="0"/>
          </a:p>
          <a:p>
            <a:r>
              <a:rPr lang="en-US" dirty="0"/>
              <a:t>If the software detects viruses, you may </a:t>
            </a:r>
            <a:r>
              <a:rPr lang="en-US" dirty="0" smtClean="0"/>
              <a:t>research them </a:t>
            </a:r>
            <a:r>
              <a:rPr lang="en-US" dirty="0"/>
              <a:t>further to determine if you will need to take additional manual steps to eliminate the viruses.</a:t>
            </a:r>
          </a:p>
          <a:p>
            <a:pPr lvl="1"/>
            <a:r>
              <a:rPr lang="en-US" dirty="0"/>
              <a:t>Most antivirus company websites such as Symantec </a:t>
            </a:r>
            <a:r>
              <a:rPr lang="en-US" dirty="0" smtClean="0"/>
              <a:t>site contain </a:t>
            </a:r>
            <a:r>
              <a:rPr lang="en-US" dirty="0"/>
              <a:t>archives of information on viruses and provide step by step solutions for removing them</a:t>
            </a:r>
          </a:p>
          <a:p>
            <a:endParaRPr lang="en-GB" sz="36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87</a:t>
            </a:fld>
            <a:endParaRPr lang="en-US" dirty="0"/>
          </a:p>
        </p:txBody>
      </p:sp>
    </p:spTree>
    <p:extLst>
      <p:ext uri="{BB962C8B-B14F-4D97-AF65-F5344CB8AC3E}">
        <p14:creationId xmlns:p14="http://schemas.microsoft.com/office/powerpoint/2010/main" val="3921095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a:t>Antivirus Software</a:t>
            </a:r>
          </a:p>
        </p:txBody>
      </p:sp>
      <p:sp>
        <p:nvSpPr>
          <p:cNvPr id="3" name="Content Placeholder 2">
            <a:extLst>
              <a:ext uri="{FF2B5EF4-FFF2-40B4-BE49-F238E27FC236}">
                <a16:creationId xmlns="" xmlns:a16="http://schemas.microsoft.com/office/drawing/2014/main" id="{99E24F97-F0CC-4A1A-BA0B-A686F0250386}"/>
              </a:ext>
            </a:extLst>
          </p:cNvPr>
          <p:cNvSpPr>
            <a:spLocks noGrp="1"/>
          </p:cNvSpPr>
          <p:nvPr>
            <p:ph idx="1"/>
          </p:nvPr>
        </p:nvSpPr>
        <p:spPr/>
        <p:txBody>
          <a:bodyPr>
            <a:normAutofit/>
          </a:bodyPr>
          <a:lstStyle/>
          <a:p>
            <a:r>
              <a:rPr lang="en-US" sz="3200" b="1" dirty="0"/>
              <a:t>How do I protected my phone from viruses?</a:t>
            </a:r>
          </a:p>
          <a:p>
            <a:pPr lvl="1"/>
            <a:r>
              <a:rPr lang="en-GB" dirty="0"/>
              <a:t>Cybercriminals are now hiding viruses in legitimate-looking apps for download to mobile devices</a:t>
            </a:r>
          </a:p>
          <a:p>
            <a:pPr lvl="1"/>
            <a:r>
              <a:rPr lang="en-GB" dirty="0"/>
              <a:t>Antivirus software specially designed for mobile devices</a:t>
            </a:r>
          </a:p>
          <a:p>
            <a:pPr lvl="2"/>
            <a:r>
              <a:rPr lang="en-GB" sz="2400" dirty="0"/>
              <a:t>The Google Play store offer effective free products to protect Android devices (360 Security and Avast Mobile Security).</a:t>
            </a:r>
          </a:p>
          <a:p>
            <a:pPr lvl="1"/>
            <a:r>
              <a:rPr lang="en-GB" sz="2800" dirty="0"/>
              <a:t>Also providing protection from malware such as the ability to wipe your phone’s contents if it is lost or stolen.</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88</a:t>
            </a:fld>
            <a:endParaRPr lang="en-US" dirty="0"/>
          </a:p>
        </p:txBody>
      </p:sp>
    </p:spTree>
    <p:extLst>
      <p:ext uri="{BB962C8B-B14F-4D97-AF65-F5344CB8AC3E}">
        <p14:creationId xmlns:p14="http://schemas.microsoft.com/office/powerpoint/2010/main" val="404868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939755-D8B6-4CFB-8923-DE42C08A1C11}"/>
              </a:ext>
            </a:extLst>
          </p:cNvPr>
          <p:cNvSpPr>
            <a:spLocks noGrp="1"/>
          </p:cNvSpPr>
          <p:nvPr>
            <p:ph type="title"/>
          </p:nvPr>
        </p:nvSpPr>
        <p:spPr/>
        <p:txBody>
          <a:bodyPr>
            <a:normAutofit/>
          </a:bodyPr>
          <a:lstStyle/>
          <a:p>
            <a:r>
              <a:rPr lang="en-US" b="1" dirty="0"/>
              <a:t>Software updates</a:t>
            </a:r>
          </a:p>
        </p:txBody>
      </p:sp>
      <p:sp>
        <p:nvSpPr>
          <p:cNvPr id="3" name="Content Placeholder 2">
            <a:extLst>
              <a:ext uri="{FF2B5EF4-FFF2-40B4-BE49-F238E27FC236}">
                <a16:creationId xmlns="" xmlns:a16="http://schemas.microsoft.com/office/drawing/2014/main" id="{6D1A9373-7A7F-437B-BB18-B7319B288924}"/>
              </a:ext>
            </a:extLst>
          </p:cNvPr>
          <p:cNvSpPr>
            <a:spLocks noGrp="1"/>
          </p:cNvSpPr>
          <p:nvPr>
            <p:ph idx="1"/>
          </p:nvPr>
        </p:nvSpPr>
        <p:spPr/>
        <p:txBody>
          <a:bodyPr>
            <a:normAutofit/>
          </a:bodyPr>
          <a:lstStyle/>
          <a:p>
            <a:pPr marL="0" indent="0">
              <a:buNone/>
            </a:pPr>
            <a:r>
              <a:rPr lang="en-US" sz="3200" b="1" dirty="0"/>
              <a:t>Why does updating my operating system software help protect me from viruses?</a:t>
            </a:r>
          </a:p>
          <a:p>
            <a:r>
              <a:rPr lang="en-US" dirty="0"/>
              <a:t>Many viruses exploit weaknesses in operating systems.</a:t>
            </a:r>
          </a:p>
          <a:p>
            <a:r>
              <a:rPr lang="en-US" b="1" dirty="0"/>
              <a:t>Drive by download attack: </a:t>
            </a:r>
            <a:r>
              <a:rPr lang="en-US" dirty="0"/>
              <a:t>Malicious websites can be set up to attack your computer by downloading harmful software onto your computer.</a:t>
            </a:r>
          </a:p>
          <a:p>
            <a:pPr lvl="1"/>
            <a:r>
              <a:rPr lang="en-US" dirty="0"/>
              <a:t>Drive by download affects almost 1 in 1000 web pages.</a:t>
            </a:r>
          </a:p>
          <a:p>
            <a:r>
              <a:rPr lang="en-US" dirty="0"/>
              <a:t>Make sure your OS is up to date and contains the least security patches.</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89</a:t>
            </a:fld>
            <a:endParaRPr lang="en-US" dirty="0"/>
          </a:p>
        </p:txBody>
      </p:sp>
    </p:spTree>
    <p:extLst>
      <p:ext uri="{BB962C8B-B14F-4D97-AF65-F5344CB8AC3E}">
        <p14:creationId xmlns:p14="http://schemas.microsoft.com/office/powerpoint/2010/main" val="413589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Identity Theft</a:t>
            </a:r>
            <a:endParaRPr lang="en-US" dirty="0"/>
          </a:p>
        </p:txBody>
      </p:sp>
      <p:sp>
        <p:nvSpPr>
          <p:cNvPr id="3" name="Content Placeholder 2"/>
          <p:cNvSpPr>
            <a:spLocks noGrp="1"/>
          </p:cNvSpPr>
          <p:nvPr>
            <p:ph idx="1"/>
          </p:nvPr>
        </p:nvSpPr>
        <p:spPr/>
        <p:txBody>
          <a:bodyPr/>
          <a:lstStyle/>
          <a:p>
            <a:pPr marL="0" indent="0">
              <a:lnSpc>
                <a:spcPct val="110000"/>
              </a:lnSpc>
              <a:spcBef>
                <a:spcPts val="0"/>
              </a:spcBef>
              <a:buNone/>
            </a:pPr>
            <a:r>
              <a:rPr lang="en-US" dirty="0" smtClean="0"/>
              <a:t>Other methods thieves use to obtain other’s personal information:</a:t>
            </a:r>
            <a:endParaRPr lang="en-US" dirty="0"/>
          </a:p>
          <a:p>
            <a:pPr lvl="1">
              <a:lnSpc>
                <a:spcPct val="110000"/>
              </a:lnSpc>
              <a:spcBef>
                <a:spcPts val="0"/>
              </a:spcBef>
            </a:pPr>
            <a:r>
              <a:rPr lang="en-US" sz="2800" dirty="0" smtClean="0"/>
              <a:t>Stealing </a:t>
            </a:r>
            <a:r>
              <a:rPr lang="en-US" sz="2800" dirty="0"/>
              <a:t>personal information from your purse or </a:t>
            </a:r>
            <a:r>
              <a:rPr lang="en-US" sz="2800" dirty="0" smtClean="0"/>
              <a:t>wallet</a:t>
            </a:r>
          </a:p>
          <a:p>
            <a:pPr lvl="1">
              <a:lnSpc>
                <a:spcPct val="110000"/>
              </a:lnSpc>
              <a:spcBef>
                <a:spcPts val="0"/>
              </a:spcBef>
            </a:pPr>
            <a:r>
              <a:rPr lang="en-US" sz="2800" dirty="0" smtClean="0"/>
              <a:t>Stealing </a:t>
            </a:r>
            <a:r>
              <a:rPr lang="en-US" sz="2800" dirty="0"/>
              <a:t>mail or looking through trash for bank statement or credit card </a:t>
            </a:r>
            <a:r>
              <a:rPr lang="en-US" sz="2800" dirty="0" smtClean="0"/>
              <a:t>bills</a:t>
            </a:r>
          </a:p>
          <a:p>
            <a:pPr lvl="1">
              <a:lnSpc>
                <a:spcPct val="110000"/>
              </a:lnSpc>
              <a:spcBef>
                <a:spcPts val="0"/>
              </a:spcBef>
            </a:pPr>
            <a:r>
              <a:rPr lang="en-US" sz="2800" dirty="0" smtClean="0"/>
              <a:t>Tricking </a:t>
            </a:r>
            <a:r>
              <a:rPr lang="en-US" sz="2800" dirty="0"/>
              <a:t>people into revealing sensitive information over the phone </a:t>
            </a:r>
            <a:endParaRPr lang="en-US" sz="2800" dirty="0" smtClean="0"/>
          </a:p>
          <a:p>
            <a:pPr lvl="1">
              <a:lnSpc>
                <a:spcPct val="110000"/>
              </a:lnSpc>
              <a:spcBef>
                <a:spcPts val="0"/>
              </a:spcBef>
            </a:pPr>
            <a:r>
              <a:rPr lang="en-US" sz="2800" dirty="0" smtClean="0"/>
              <a:t>Installing </a:t>
            </a:r>
            <a:r>
              <a:rPr lang="en-US" sz="2800" dirty="0"/>
              <a:t>skimming devices on ATM that record information </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9</a:t>
            </a:fld>
            <a:endParaRPr lang="en-US" dirty="0"/>
          </a:p>
        </p:txBody>
      </p:sp>
    </p:spTree>
    <p:extLst>
      <p:ext uri="{BB962C8B-B14F-4D97-AF65-F5344CB8AC3E}">
        <p14:creationId xmlns:p14="http://schemas.microsoft.com/office/powerpoint/2010/main" val="135542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43C28-7740-491F-9AAA-DD4FA7FBF58A}"/>
              </a:ext>
            </a:extLst>
          </p:cNvPr>
          <p:cNvSpPr>
            <a:spLocks noGrp="1"/>
          </p:cNvSpPr>
          <p:nvPr>
            <p:ph type="title"/>
          </p:nvPr>
        </p:nvSpPr>
        <p:spPr/>
        <p:txBody>
          <a:bodyPr/>
          <a:lstStyle/>
          <a:p>
            <a:r>
              <a:rPr lang="en-US" dirty="0"/>
              <a:t>Software updates</a:t>
            </a:r>
            <a:endParaRPr lang="en-GB" dirty="0"/>
          </a:p>
        </p:txBody>
      </p:sp>
      <p:sp>
        <p:nvSpPr>
          <p:cNvPr id="3" name="Content Placeholder 2">
            <a:extLst>
              <a:ext uri="{FF2B5EF4-FFF2-40B4-BE49-F238E27FC236}">
                <a16:creationId xmlns="" xmlns:a16="http://schemas.microsoft.com/office/drawing/2014/main" id="{7882C98B-1BAA-4D91-9051-4DA530DAF851}"/>
              </a:ext>
            </a:extLst>
          </p:cNvPr>
          <p:cNvSpPr>
            <a:spLocks noGrp="1"/>
          </p:cNvSpPr>
          <p:nvPr>
            <p:ph idx="1"/>
          </p:nvPr>
        </p:nvSpPr>
        <p:spPr/>
        <p:txBody>
          <a:bodyPr>
            <a:normAutofit/>
          </a:bodyPr>
          <a:lstStyle/>
          <a:p>
            <a:pPr marL="0" indent="0">
              <a:buNone/>
            </a:pPr>
            <a:r>
              <a:rPr lang="en-US" b="1" dirty="0"/>
              <a:t>Do OS updates only happen automatically?</a:t>
            </a:r>
          </a:p>
          <a:p>
            <a:r>
              <a:rPr lang="en-US" dirty="0"/>
              <a:t>In windows 10, updates are now downloaded automatically whenever they are provided by Microsoft.</a:t>
            </a:r>
          </a:p>
          <a:p>
            <a:pPr lvl="1"/>
            <a:r>
              <a:rPr lang="en-US" dirty="0"/>
              <a:t>You have the choice to allow Windows to automatically schedule a restart of your computer to apply the updates or pick a more convenient restart time manually.</a:t>
            </a:r>
          </a:p>
          <a:p>
            <a:r>
              <a:rPr lang="en-US" dirty="0"/>
              <a:t>Mac OS X has a similar utility for gathering updates.</a:t>
            </a:r>
          </a:p>
          <a:p>
            <a:r>
              <a:rPr lang="en-US" dirty="0"/>
              <a:t>The Advanced Options screen for Windows Update provides a few other options such as the ability to receive updates for other Microsoft products (MS Office).</a:t>
            </a:r>
          </a:p>
          <a:p>
            <a:pPr lvl="1"/>
            <a:endParaRPr lang="en-GB" sz="2800"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90</a:t>
            </a:fld>
            <a:endParaRPr lang="en-US" dirty="0"/>
          </a:p>
        </p:txBody>
      </p:sp>
    </p:spTree>
    <p:extLst>
      <p:ext uri="{BB962C8B-B14F-4D97-AF65-F5344CB8AC3E}">
        <p14:creationId xmlns:p14="http://schemas.microsoft.com/office/powerpoint/2010/main" val="87328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238D1E-9D96-4E10-A854-7C617C9B4242}"/>
              </a:ext>
            </a:extLst>
          </p:cNvPr>
          <p:cNvSpPr>
            <a:spLocks noGrp="1"/>
          </p:cNvSpPr>
          <p:nvPr>
            <p:ph type="title"/>
          </p:nvPr>
        </p:nvSpPr>
        <p:spPr/>
        <p:txBody>
          <a:bodyPr/>
          <a:lstStyle/>
          <a:p>
            <a:r>
              <a:rPr lang="en-US" dirty="0"/>
              <a:t>Software updates</a:t>
            </a:r>
            <a:endParaRPr lang="en-GB" dirty="0"/>
          </a:p>
        </p:txBody>
      </p:sp>
      <p:pic>
        <p:nvPicPr>
          <p:cNvPr id="5" name="Content Placeholder 4">
            <a:extLst>
              <a:ext uri="{FF2B5EF4-FFF2-40B4-BE49-F238E27FC236}">
                <a16:creationId xmlns="" xmlns:a16="http://schemas.microsoft.com/office/drawing/2014/main" id="{27E852FD-EA04-436A-B376-3F5DAFF10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07863" y="1825625"/>
            <a:ext cx="4376273" cy="435133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91</a:t>
            </a:fld>
            <a:endParaRPr lang="en-US" dirty="0"/>
          </a:p>
        </p:txBody>
      </p:sp>
    </p:spTree>
    <p:extLst>
      <p:ext uri="{BB962C8B-B14F-4D97-AF65-F5344CB8AC3E}">
        <p14:creationId xmlns:p14="http://schemas.microsoft.com/office/powerpoint/2010/main" val="33315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F9C0E8-F120-409F-9D3D-B3C928807F50}"/>
              </a:ext>
            </a:extLst>
          </p:cNvPr>
          <p:cNvSpPr>
            <a:spLocks noGrp="1"/>
          </p:cNvSpPr>
          <p:nvPr>
            <p:ph type="title"/>
          </p:nvPr>
        </p:nvSpPr>
        <p:spPr/>
        <p:txBody>
          <a:bodyPr/>
          <a:lstStyle/>
          <a:p>
            <a:r>
              <a:rPr lang="en-US" dirty="0"/>
              <a:t>Software updates</a:t>
            </a:r>
            <a:endParaRPr lang="en-GB" dirty="0"/>
          </a:p>
        </p:txBody>
      </p:sp>
      <p:pic>
        <p:nvPicPr>
          <p:cNvPr id="5" name="Content Placeholder 4">
            <a:extLst>
              <a:ext uri="{FF2B5EF4-FFF2-40B4-BE49-F238E27FC236}">
                <a16:creationId xmlns="" xmlns:a16="http://schemas.microsoft.com/office/drawing/2014/main" id="{3B06C8EB-F2CC-429B-8D6F-321E70B3C55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25636" y="1827516"/>
            <a:ext cx="3740727" cy="4347556"/>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92</a:t>
            </a:fld>
            <a:endParaRPr lang="en-US" dirty="0"/>
          </a:p>
        </p:txBody>
      </p:sp>
    </p:spTree>
    <p:extLst>
      <p:ext uri="{BB962C8B-B14F-4D97-AF65-F5344CB8AC3E}">
        <p14:creationId xmlns:p14="http://schemas.microsoft.com/office/powerpoint/2010/main" val="222174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591205-AA7A-42B2-9632-B5F132A5EA39}"/>
              </a:ext>
            </a:extLst>
          </p:cNvPr>
          <p:cNvSpPr>
            <a:spLocks noGrp="1"/>
          </p:cNvSpPr>
          <p:nvPr>
            <p:ph type="title"/>
          </p:nvPr>
        </p:nvSpPr>
        <p:spPr/>
        <p:txBody>
          <a:bodyPr>
            <a:normAutofit/>
          </a:bodyPr>
          <a:lstStyle/>
          <a:p>
            <a:r>
              <a:rPr lang="en-US" sz="4200" dirty="0"/>
              <a:t>Authentication: Passwords and Biometrics</a:t>
            </a:r>
          </a:p>
        </p:txBody>
      </p:sp>
      <p:sp>
        <p:nvSpPr>
          <p:cNvPr id="3" name="Content Placeholder 2">
            <a:extLst>
              <a:ext uri="{FF2B5EF4-FFF2-40B4-BE49-F238E27FC236}">
                <a16:creationId xmlns="" xmlns:a16="http://schemas.microsoft.com/office/drawing/2014/main" id="{75C5A190-A0D8-405D-B2DA-CD39EEC3C46F}"/>
              </a:ext>
            </a:extLst>
          </p:cNvPr>
          <p:cNvSpPr>
            <a:spLocks noGrp="1"/>
          </p:cNvSpPr>
          <p:nvPr>
            <p:ph idx="1"/>
          </p:nvPr>
        </p:nvSpPr>
        <p:spPr/>
        <p:txBody>
          <a:bodyPr>
            <a:noAutofit/>
          </a:bodyPr>
          <a:lstStyle/>
          <a:p>
            <a:pPr marL="0" indent="0">
              <a:buNone/>
            </a:pPr>
            <a:r>
              <a:rPr lang="en-US" b="1" dirty="0"/>
              <a:t>How can I best use passwords to protect my computer?</a:t>
            </a:r>
          </a:p>
          <a:p>
            <a:r>
              <a:rPr lang="en-US" dirty="0"/>
              <a:t>Creating a strong (secure) passwords ones that are difficult for hackers to guess is more important than ever.</a:t>
            </a:r>
          </a:p>
          <a:p>
            <a:r>
              <a:rPr lang="en-US" dirty="0"/>
              <a:t>Hackers attack poorly defended sites for passwords because many people use the same password for every site they use.</a:t>
            </a:r>
          </a:p>
          <a:p>
            <a:pPr lvl="1"/>
            <a:r>
              <a:rPr lang="en-US" sz="2800" dirty="0"/>
              <a:t>So, if hackers can get your password from a poorly secured gaming site, they might be able to access your bank account with the same password.</a:t>
            </a: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93</a:t>
            </a:fld>
            <a:endParaRPr lang="en-US" dirty="0"/>
          </a:p>
        </p:txBody>
      </p:sp>
    </p:spTree>
    <p:extLst>
      <p:ext uri="{BB962C8B-B14F-4D97-AF65-F5344CB8AC3E}">
        <p14:creationId xmlns:p14="http://schemas.microsoft.com/office/powerpoint/2010/main" val="1682673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8A45F3-E648-4ED7-AE3C-5C95C75CA3AA}"/>
              </a:ext>
            </a:extLst>
          </p:cNvPr>
          <p:cNvSpPr>
            <a:spLocks noGrp="1"/>
          </p:cNvSpPr>
          <p:nvPr>
            <p:ph type="title"/>
          </p:nvPr>
        </p:nvSpPr>
        <p:spPr/>
        <p:txBody>
          <a:bodyPr>
            <a:normAutofit/>
          </a:bodyPr>
          <a:lstStyle/>
          <a:p>
            <a:r>
              <a:rPr lang="en-US" dirty="0"/>
              <a:t>Authentication: Passwords and Biometrics</a:t>
            </a:r>
            <a:endParaRPr lang="en-GB" dirty="0"/>
          </a:p>
        </p:txBody>
      </p:sp>
      <p:sp>
        <p:nvSpPr>
          <p:cNvPr id="3" name="Content Placeholder 2">
            <a:extLst>
              <a:ext uri="{FF2B5EF4-FFF2-40B4-BE49-F238E27FC236}">
                <a16:creationId xmlns="" xmlns:a16="http://schemas.microsoft.com/office/drawing/2014/main" id="{2565D6F1-6691-464E-9858-5FF6E3223514}"/>
              </a:ext>
            </a:extLst>
          </p:cNvPr>
          <p:cNvSpPr>
            <a:spLocks noGrp="1"/>
          </p:cNvSpPr>
          <p:nvPr>
            <p:ph idx="1"/>
          </p:nvPr>
        </p:nvSpPr>
        <p:spPr/>
        <p:txBody>
          <a:bodyPr>
            <a:normAutofit fontScale="85000" lnSpcReduction="20000"/>
          </a:bodyPr>
          <a:lstStyle/>
          <a:p>
            <a:pPr marL="0" indent="0">
              <a:buNone/>
            </a:pPr>
            <a:r>
              <a:rPr lang="en-US" sz="3000" b="1" dirty="0"/>
              <a:t>How to create strong password ?</a:t>
            </a:r>
          </a:p>
          <a:p>
            <a:r>
              <a:rPr lang="en-US" sz="3300" dirty="0">
                <a:solidFill>
                  <a:schemeClr val="tx1"/>
                </a:solidFill>
              </a:rPr>
              <a:t>Strong passwords are difficult for someone to guess.</a:t>
            </a:r>
          </a:p>
          <a:p>
            <a:r>
              <a:rPr lang="en-US" sz="3000" b="1" dirty="0"/>
              <a:t>Guidelines:</a:t>
            </a:r>
          </a:p>
          <a:p>
            <a:pPr lvl="1"/>
            <a:r>
              <a:rPr lang="en-US" sz="2600" dirty="0"/>
              <a:t>Don’t use easily deduced components related to your life (name, address,…)</a:t>
            </a:r>
          </a:p>
          <a:p>
            <a:pPr lvl="1"/>
            <a:r>
              <a:rPr lang="en-US" sz="2600" dirty="0"/>
              <a:t>At least 14 characters long.</a:t>
            </a:r>
          </a:p>
          <a:p>
            <a:pPr lvl="1"/>
            <a:r>
              <a:rPr lang="en-US" sz="2600" dirty="0"/>
              <a:t>Don’t used Words found in the dictionary</a:t>
            </a:r>
          </a:p>
          <a:p>
            <a:pPr lvl="1"/>
            <a:r>
              <a:rPr lang="en-US" sz="2600" dirty="0"/>
              <a:t>Mix Upper and Lower case letters and symbols.</a:t>
            </a:r>
          </a:p>
          <a:p>
            <a:pPr lvl="1"/>
            <a:r>
              <a:rPr lang="en-US" sz="2600" dirty="0"/>
              <a:t>Never tell anyone your password or write it down in a place where others might see.</a:t>
            </a:r>
          </a:p>
          <a:p>
            <a:pPr lvl="1"/>
            <a:r>
              <a:rPr lang="en-US" sz="2600" dirty="0"/>
              <a:t>Change your password in a regular basis</a:t>
            </a:r>
          </a:p>
          <a:p>
            <a:pPr lvl="1"/>
            <a:r>
              <a:rPr lang="en-US" sz="2600" dirty="0"/>
              <a:t>Don’t use the same password for every account you have.</a:t>
            </a:r>
          </a:p>
          <a:p>
            <a:r>
              <a:rPr lang="en-US" sz="3300" dirty="0"/>
              <a:t>There are many password generator available for free to help you creating secure passwords.(strongpasswordgenerator.com)</a:t>
            </a:r>
          </a:p>
          <a:p>
            <a:pPr lvl="1"/>
            <a:endParaRPr lang="en-US" dirty="0"/>
          </a:p>
          <a:p>
            <a:endParaRPr lang="en-GB" dirty="0"/>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94</a:t>
            </a:fld>
            <a:endParaRPr lang="en-US" dirty="0"/>
          </a:p>
        </p:txBody>
      </p:sp>
    </p:spTree>
    <p:extLst>
      <p:ext uri="{BB962C8B-B14F-4D97-AF65-F5344CB8AC3E}">
        <p14:creationId xmlns:p14="http://schemas.microsoft.com/office/powerpoint/2010/main" val="2791678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142854-0C04-4CDD-AD8E-1C4959AC7567}"/>
              </a:ext>
            </a:extLst>
          </p:cNvPr>
          <p:cNvSpPr>
            <a:spLocks noGrp="1"/>
          </p:cNvSpPr>
          <p:nvPr>
            <p:ph type="title"/>
          </p:nvPr>
        </p:nvSpPr>
        <p:spPr/>
        <p:txBody>
          <a:bodyPr>
            <a:normAutofit/>
          </a:bodyPr>
          <a:lstStyle/>
          <a:p>
            <a:r>
              <a:rPr lang="en-US" dirty="0"/>
              <a:t>Authentication: Passwords and Biometrics</a:t>
            </a:r>
            <a:endParaRPr lang="en-GB" dirty="0"/>
          </a:p>
        </p:txBody>
      </p:sp>
      <p:pic>
        <p:nvPicPr>
          <p:cNvPr id="4" name="Content Placeholder 3">
            <a:extLst>
              <a:ext uri="{FF2B5EF4-FFF2-40B4-BE49-F238E27FC236}">
                <a16:creationId xmlns="" xmlns:a16="http://schemas.microsoft.com/office/drawing/2014/main" id="{B8DE1113-419B-4890-8852-2B555FC93C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973" y="2057400"/>
            <a:ext cx="9837898" cy="3074343"/>
          </a:xfrm>
          <a:prstGeom prst="rect">
            <a:avLst/>
          </a:prstGeom>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95</a:t>
            </a:fld>
            <a:endParaRPr lang="en-US" dirty="0"/>
          </a:p>
        </p:txBody>
      </p:sp>
    </p:spTree>
    <p:extLst>
      <p:ext uri="{BB962C8B-B14F-4D97-AF65-F5344CB8AC3E}">
        <p14:creationId xmlns:p14="http://schemas.microsoft.com/office/powerpoint/2010/main" val="287752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Authentication: Passwords and </a:t>
            </a:r>
            <a:r>
              <a:rPr lang="en-US" dirty="0" smtClean="0"/>
              <a:t>Biometrics</a:t>
            </a:r>
            <a:endParaRPr lang="en-US" dirty="0"/>
          </a:p>
        </p:txBody>
      </p:sp>
      <p:sp>
        <p:nvSpPr>
          <p:cNvPr id="3" name="Content Placeholder 2">
            <a:extLst>
              <a:ext uri="{FF2B5EF4-FFF2-40B4-BE49-F238E27FC236}">
                <a16:creationId xmlns="" xmlns:a16="http://schemas.microsoft.com/office/drawing/2014/main" id="{13CE8E8F-B956-4776-935F-E016859DD6D5}"/>
              </a:ext>
            </a:extLst>
          </p:cNvPr>
          <p:cNvSpPr>
            <a:spLocks noGrp="1"/>
          </p:cNvSpPr>
          <p:nvPr>
            <p:ph idx="1"/>
          </p:nvPr>
        </p:nvSpPr>
        <p:spPr/>
        <p:txBody>
          <a:bodyPr>
            <a:normAutofit fontScale="92500" lnSpcReduction="20000"/>
          </a:bodyPr>
          <a:lstStyle/>
          <a:p>
            <a:pPr marL="0" indent="0">
              <a:buNone/>
            </a:pPr>
            <a:r>
              <a:rPr lang="en-US" sz="3000" b="1" dirty="0"/>
              <a:t>How can I check the strength of my password?</a:t>
            </a:r>
          </a:p>
          <a:p>
            <a:pPr lvl="1"/>
            <a:r>
              <a:rPr lang="en-US" sz="2600" dirty="0"/>
              <a:t>Use online password strength testers, such as the Password Meter (passwordmeter.com)</a:t>
            </a:r>
          </a:p>
          <a:p>
            <a:pPr marL="0" indent="0">
              <a:buNone/>
            </a:pPr>
            <a:r>
              <a:rPr lang="en-US" sz="3000" b="1" dirty="0"/>
              <a:t>How do I restrict access to my computer ?</a:t>
            </a:r>
          </a:p>
          <a:p>
            <a:pPr lvl="1"/>
            <a:r>
              <a:rPr lang="en-US" sz="2600" dirty="0">
                <a:solidFill>
                  <a:schemeClr val="tx1"/>
                </a:solidFill>
              </a:rPr>
              <a:t>Windows, OS X and most other OS have built-in password or passcode protection for files as well as the entire desktop.</a:t>
            </a:r>
          </a:p>
          <a:p>
            <a:pPr lvl="1"/>
            <a:r>
              <a:rPr lang="en-US" sz="2600" dirty="0"/>
              <a:t>Your computer is Automatically password locked after a certain period of idle time. </a:t>
            </a:r>
          </a:p>
          <a:p>
            <a:pPr lvl="1"/>
            <a:r>
              <a:rPr lang="en-US" sz="2600" dirty="0">
                <a:solidFill>
                  <a:schemeClr val="tx1"/>
                </a:solidFill>
              </a:rPr>
              <a:t>Windows allo</a:t>
            </a:r>
            <a:r>
              <a:rPr lang="en-US" sz="2600" dirty="0"/>
              <a:t>ws you to use picture passwords to work as an additional method for accessing your computer.</a:t>
            </a:r>
          </a:p>
          <a:p>
            <a:pPr lvl="2"/>
            <a:r>
              <a:rPr lang="en-US" sz="2600" dirty="0">
                <a:solidFill>
                  <a:schemeClr val="tx1"/>
                </a:solidFill>
                <a:latin typeface="Times New Roman" charset="0"/>
                <a:ea typeface="Times New Roman" charset="0"/>
                <a:cs typeface="Times New Roman" charset="0"/>
              </a:rPr>
              <a:t>Chose a picture then draw three gestures on it either straight lines, circles or taps.</a:t>
            </a:r>
          </a:p>
          <a:p>
            <a:pPr lvl="2"/>
            <a:r>
              <a:rPr lang="en-US" sz="2600" dirty="0">
                <a:latin typeface="Times New Roman" charset="0"/>
                <a:ea typeface="Times New Roman" charset="0"/>
                <a:cs typeface="Times New Roman" charset="0"/>
              </a:rPr>
              <a:t>If you forget the gestures, you can always access your computer via the conventional password.</a:t>
            </a:r>
            <a:endParaRPr lang="en-GB" sz="2600" dirty="0">
              <a:solidFill>
                <a:schemeClr val="tx1"/>
              </a:solidFill>
              <a:latin typeface="Times New Roman" charset="0"/>
              <a:ea typeface="Times New Roman" charset="0"/>
              <a:cs typeface="Times New Roman" charset="0"/>
            </a:endParaRPr>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96</a:t>
            </a:fld>
            <a:endParaRPr lang="en-US" dirty="0"/>
          </a:p>
        </p:txBody>
      </p:sp>
    </p:spTree>
    <p:extLst>
      <p:ext uri="{BB962C8B-B14F-4D97-AF65-F5344CB8AC3E}">
        <p14:creationId xmlns:p14="http://schemas.microsoft.com/office/powerpoint/2010/main" val="1846418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Authentication: Passwords and </a:t>
            </a:r>
            <a:r>
              <a:rPr lang="en-US" dirty="0" smtClean="0"/>
              <a:t>Biometrics</a:t>
            </a:r>
            <a:endParaRPr lang="en-US" dirty="0"/>
          </a:p>
        </p:txBody>
      </p:sp>
      <p:pic>
        <p:nvPicPr>
          <p:cNvPr id="5" name="Content Placeholder 4">
            <a:extLst>
              <a:ext uri="{FF2B5EF4-FFF2-40B4-BE49-F238E27FC236}">
                <a16:creationId xmlns="" xmlns:a16="http://schemas.microsoft.com/office/drawing/2014/main" id="{B3C0989B-4D06-49A7-BACD-BB3B6EC756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2600" y="1825625"/>
            <a:ext cx="7886800" cy="435133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6" name="Title 1">
            <a:extLst>
              <a:ext uri="{FF2B5EF4-FFF2-40B4-BE49-F238E27FC236}">
                <a16:creationId xmlns="" xmlns:a16="http://schemas.microsoft.com/office/drawing/2014/main" id="{3D142854-0C04-4CDD-AD8E-1C4959AC7567}"/>
              </a:ext>
            </a:extLst>
          </p:cNvPr>
          <p:cNvSpPr txBox="1">
            <a:spLocks/>
          </p:cNvSpPr>
          <p:nvPr/>
        </p:nvSpPr>
        <p:spPr>
          <a:xfrm>
            <a:off x="1524000" y="388028"/>
            <a:ext cx="9144000" cy="1096757"/>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7" name="عنصر نائب للتذييل 6"/>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8" name="عنصر نائب لرقم الشريحة 7"/>
          <p:cNvSpPr>
            <a:spLocks noGrp="1"/>
          </p:cNvSpPr>
          <p:nvPr>
            <p:ph type="sldNum" sz="quarter" idx="12"/>
          </p:nvPr>
        </p:nvSpPr>
        <p:spPr/>
        <p:txBody>
          <a:bodyPr/>
          <a:lstStyle/>
          <a:p>
            <a:fld id="{71C56BB4-51E4-4C61-98FC-972CACCF2C5A}" type="slidenum">
              <a:rPr lang="en-US" smtClean="0"/>
              <a:pPr/>
              <a:t>97</a:t>
            </a:fld>
            <a:endParaRPr lang="en-US" dirty="0"/>
          </a:p>
        </p:txBody>
      </p:sp>
    </p:spTree>
    <p:extLst>
      <p:ext uri="{BB962C8B-B14F-4D97-AF65-F5344CB8AC3E}">
        <p14:creationId xmlns:p14="http://schemas.microsoft.com/office/powerpoint/2010/main" val="1314660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a:t>Managing Your Passwords</a:t>
            </a:r>
          </a:p>
        </p:txBody>
      </p:sp>
      <p:sp>
        <p:nvSpPr>
          <p:cNvPr id="8" name="Content Placeholder 7"/>
          <p:cNvSpPr>
            <a:spLocks noGrp="1"/>
          </p:cNvSpPr>
          <p:nvPr>
            <p:ph idx="1"/>
          </p:nvPr>
        </p:nvSpPr>
        <p:spPr/>
        <p:txBody>
          <a:bodyPr>
            <a:normAutofit/>
          </a:bodyPr>
          <a:lstStyle/>
          <a:p>
            <a:pPr marL="0" indent="0">
              <a:buNone/>
            </a:pPr>
            <a:r>
              <a:rPr lang="en-US" b="1" dirty="0"/>
              <a:t>How can I remember all of my complex </a:t>
            </a:r>
            <a:r>
              <a:rPr lang="en-US" b="1" dirty="0" smtClean="0"/>
              <a:t>passwords?</a:t>
            </a:r>
          </a:p>
          <a:p>
            <a:r>
              <a:rPr lang="en-US" dirty="0" smtClean="0"/>
              <a:t>Password-management </a:t>
            </a:r>
            <a:r>
              <a:rPr lang="en-US" dirty="0"/>
              <a:t>tools (software</a:t>
            </a:r>
            <a:r>
              <a:rPr lang="en-US" dirty="0" smtClean="0"/>
              <a:t>).</a:t>
            </a:r>
          </a:p>
          <a:p>
            <a:pPr marL="0" lvl="1" indent="0">
              <a:buNone/>
            </a:pPr>
            <a:r>
              <a:rPr lang="en-US" sz="2800" b="1" dirty="0" smtClean="0"/>
              <a:t>Where </a:t>
            </a:r>
            <a:r>
              <a:rPr lang="en-US" sz="2800" b="1" dirty="0"/>
              <a:t>can I obtain password management software </a:t>
            </a:r>
            <a:r>
              <a:rPr lang="en-US" sz="2800" b="1" dirty="0" smtClean="0"/>
              <a:t>?</a:t>
            </a:r>
          </a:p>
          <a:p>
            <a:pPr marL="342900" lvl="1" indent="-342900"/>
            <a:r>
              <a:rPr lang="en-US" sz="2800" dirty="0" smtClean="0"/>
              <a:t>Most </a:t>
            </a:r>
            <a:r>
              <a:rPr lang="en-US" sz="2800" dirty="0"/>
              <a:t>current internet security suites and web browsers make it easy to keep track of password by providing password- management tools (software</a:t>
            </a:r>
            <a:r>
              <a:rPr lang="en-US" sz="2800" dirty="0" smtClean="0"/>
              <a:t>).</a:t>
            </a:r>
            <a:endParaRPr lang="en-US" sz="2800" b="1" dirty="0"/>
          </a:p>
          <a:p>
            <a:pPr lvl="1"/>
            <a:r>
              <a:rPr lang="en-US" sz="2800" dirty="0" smtClean="0"/>
              <a:t>Example: Microsoft </a:t>
            </a:r>
            <a:r>
              <a:rPr lang="en-US" sz="2800" dirty="0"/>
              <a:t>Edge will remember your passwords for </a:t>
            </a:r>
            <a:r>
              <a:rPr lang="en-US" sz="2800" dirty="0" smtClean="0"/>
              <a:t>you.</a:t>
            </a:r>
            <a:endParaRPr lang="en-US" sz="2800" dirty="0"/>
          </a:p>
          <a:p>
            <a:r>
              <a:rPr lang="en-US" dirty="0"/>
              <a:t>There are some passwords that you shouldn’t have your browser to remember, such as your online banking password.</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5" name="عنصر نائب لرقم الشريحة 4"/>
          <p:cNvSpPr>
            <a:spLocks noGrp="1"/>
          </p:cNvSpPr>
          <p:nvPr>
            <p:ph type="sldNum" sz="quarter" idx="12"/>
          </p:nvPr>
        </p:nvSpPr>
        <p:spPr/>
        <p:txBody>
          <a:bodyPr/>
          <a:lstStyle/>
          <a:p>
            <a:fld id="{71C56BB4-51E4-4C61-98FC-972CACCF2C5A}" type="slidenum">
              <a:rPr lang="en-US" smtClean="0"/>
              <a:pPr/>
              <a:t>98</a:t>
            </a:fld>
            <a:endParaRPr lang="en-US" dirty="0"/>
          </a:p>
        </p:txBody>
      </p:sp>
    </p:spTree>
    <p:extLst>
      <p:ext uri="{BB962C8B-B14F-4D97-AF65-F5344CB8AC3E}">
        <p14:creationId xmlns:p14="http://schemas.microsoft.com/office/powerpoint/2010/main" val="191370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0DBA5C-5607-4A94-AE67-6958D1EEE1B7}"/>
              </a:ext>
            </a:extLst>
          </p:cNvPr>
          <p:cNvSpPr>
            <a:spLocks noGrp="1"/>
          </p:cNvSpPr>
          <p:nvPr>
            <p:ph type="title"/>
          </p:nvPr>
        </p:nvSpPr>
        <p:spPr/>
        <p:txBody>
          <a:bodyPr/>
          <a:lstStyle/>
          <a:p>
            <a:r>
              <a:rPr lang="en-US" dirty="0"/>
              <a:t>Managing Your Passwords</a:t>
            </a:r>
            <a:endParaRPr lang="en-GB" dirty="0"/>
          </a:p>
        </p:txBody>
      </p:sp>
      <p:pic>
        <p:nvPicPr>
          <p:cNvPr id="5" name="Content Placeholder 4">
            <a:extLst>
              <a:ext uri="{FF2B5EF4-FFF2-40B4-BE49-F238E27FC236}">
                <a16:creationId xmlns="" xmlns:a16="http://schemas.microsoft.com/office/drawing/2014/main" id="{758CA999-6C69-45A8-BD49-F3DF28897ED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7092" y="1825625"/>
            <a:ext cx="6837816" cy="435133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pPr/>
              <a:t>99</a:t>
            </a:fld>
            <a:endParaRPr lang="en-US" dirty="0"/>
          </a:p>
        </p:txBody>
      </p:sp>
    </p:spTree>
    <p:extLst>
      <p:ext uri="{BB962C8B-B14F-4D97-AF65-F5344CB8AC3E}">
        <p14:creationId xmlns:p14="http://schemas.microsoft.com/office/powerpoint/2010/main" val="272676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9575</Words>
  <Application>Microsoft Office PowerPoint</Application>
  <PresentationFormat>ملء الشاشة</PresentationFormat>
  <Paragraphs>1106</Paragraphs>
  <Slides>138</Slides>
  <Notes>60</Notes>
  <HiddenSlides>1</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138</vt:i4>
      </vt:variant>
    </vt:vector>
  </HeadingPairs>
  <TitlesOfParts>
    <vt:vector size="144" baseType="lpstr">
      <vt:lpstr>Arial</vt:lpstr>
      <vt:lpstr>Arial Narrow</vt:lpstr>
      <vt:lpstr>Calibri</vt:lpstr>
      <vt:lpstr>Calibri Light</vt:lpstr>
      <vt:lpstr>Times New Roman</vt:lpstr>
      <vt:lpstr>نسق Office</vt:lpstr>
      <vt:lpstr>Securing Your System: Protecting Your Digital Data and Devices</vt:lpstr>
      <vt:lpstr>Threats to Your Digital Assets</vt:lpstr>
      <vt:lpstr>Objectives</vt:lpstr>
      <vt:lpstr>Cybercrime</vt:lpstr>
      <vt:lpstr>عرض تقديمي في PowerPoint</vt:lpstr>
      <vt:lpstr>Common types of cybercrimes</vt:lpstr>
      <vt:lpstr>Identity theft</vt:lpstr>
      <vt:lpstr>Identity Theft</vt:lpstr>
      <vt:lpstr>Identity Theft</vt:lpstr>
      <vt:lpstr>Identity Theft</vt:lpstr>
      <vt:lpstr>Hacking</vt:lpstr>
      <vt:lpstr>Types of hackers</vt:lpstr>
      <vt:lpstr>Hacking Tools and Attack Types</vt:lpstr>
      <vt:lpstr>Hacking Tools and Attack Types</vt:lpstr>
      <vt:lpstr>Hacking Tools and Attack Types</vt:lpstr>
      <vt:lpstr>Hacking Tools and Attack Types</vt:lpstr>
      <vt:lpstr>Trojan Horses and  Rootkits</vt:lpstr>
      <vt:lpstr>Trojan Horses and  Rootkits</vt:lpstr>
      <vt:lpstr>Denial-of-Service Attacks</vt:lpstr>
      <vt:lpstr>Denial-of-Service Attacks</vt:lpstr>
      <vt:lpstr>Denial-of-Service Attacks</vt:lpstr>
      <vt:lpstr>Denial-of-Service Attacks</vt:lpstr>
      <vt:lpstr>How can hackers gain computer access</vt:lpstr>
      <vt:lpstr>Exploit kit</vt:lpstr>
      <vt:lpstr>Internet Connection</vt:lpstr>
      <vt:lpstr> What are logical ports</vt:lpstr>
      <vt:lpstr> What are logical ports</vt:lpstr>
      <vt:lpstr>Computer Viruses Virus Basics</vt:lpstr>
      <vt:lpstr>Virus Basics</vt:lpstr>
      <vt:lpstr>Virus Basics</vt:lpstr>
      <vt:lpstr>Virus Basics</vt:lpstr>
      <vt:lpstr>Virus Basics</vt:lpstr>
      <vt:lpstr>Types of viruses</vt:lpstr>
      <vt:lpstr>Boot sector viruses</vt:lpstr>
      <vt:lpstr>Logic and Time bomb</vt:lpstr>
      <vt:lpstr>Worms</vt:lpstr>
      <vt:lpstr>Worms Vs. Viruses</vt:lpstr>
      <vt:lpstr>Script and Macro viruses</vt:lpstr>
      <vt:lpstr>E mail viruses</vt:lpstr>
      <vt:lpstr>Encryption viruses</vt:lpstr>
      <vt:lpstr>Additional Virus Classification</vt:lpstr>
      <vt:lpstr> Malware: Adware and Spyware</vt:lpstr>
      <vt:lpstr>Malware: Adware and Spyware</vt:lpstr>
      <vt:lpstr>Malware: Adware and Spyware</vt:lpstr>
      <vt:lpstr>Malware: Adware and Spyware</vt:lpstr>
      <vt:lpstr>Malware: Adware and Spyware</vt:lpstr>
      <vt:lpstr>Spam</vt:lpstr>
      <vt:lpstr>Spam</vt:lpstr>
      <vt:lpstr>Spam</vt:lpstr>
      <vt:lpstr>Spam</vt:lpstr>
      <vt:lpstr>Spam</vt:lpstr>
      <vt:lpstr>Cookies</vt:lpstr>
      <vt:lpstr>Cookies</vt:lpstr>
      <vt:lpstr>Cookies</vt:lpstr>
      <vt:lpstr>Cookies</vt:lpstr>
      <vt:lpstr>Cookies</vt:lpstr>
      <vt:lpstr>Cookies</vt:lpstr>
      <vt:lpstr>Social Engineering</vt:lpstr>
      <vt:lpstr>Social Engineering</vt:lpstr>
      <vt:lpstr>Phishing  and Pharming</vt:lpstr>
      <vt:lpstr>Phishing  and Pharming</vt:lpstr>
      <vt:lpstr>Phishing  and Pharming</vt:lpstr>
      <vt:lpstr>Scareware</vt:lpstr>
      <vt:lpstr>Scareware</vt:lpstr>
      <vt:lpstr>Protecting Your Digital Property</vt:lpstr>
      <vt:lpstr>Restricting Access to Your Digital Assets</vt:lpstr>
      <vt:lpstr>Firewalls</vt:lpstr>
      <vt:lpstr>Firewalls</vt:lpstr>
      <vt:lpstr>Types of Firewalls</vt:lpstr>
      <vt:lpstr>Software firewalls– windows firewall status</vt:lpstr>
      <vt:lpstr>Types of Firewalls</vt:lpstr>
      <vt:lpstr>How Firewalls Work</vt:lpstr>
      <vt:lpstr>How Firewalls Work</vt:lpstr>
      <vt:lpstr>How Firewalls Work</vt:lpstr>
      <vt:lpstr>Knowing your Computer Is Secure</vt:lpstr>
      <vt:lpstr>Knowing your Computer Is Secure</vt:lpstr>
      <vt:lpstr>Preventing Virus Infections Antivirus Software</vt:lpstr>
      <vt:lpstr>Antivirus Software</vt:lpstr>
      <vt:lpstr>Antivirus Software</vt:lpstr>
      <vt:lpstr>Antivirus Software</vt:lpstr>
      <vt:lpstr>Antivirus Software</vt:lpstr>
      <vt:lpstr>Antivirus Software</vt:lpstr>
      <vt:lpstr>Antivirus Software</vt:lpstr>
      <vt:lpstr>Antivirus Software</vt:lpstr>
      <vt:lpstr>Antivirus Software</vt:lpstr>
      <vt:lpstr>Antivirus Software</vt:lpstr>
      <vt:lpstr>Antivirus Software</vt:lpstr>
      <vt:lpstr>Antivirus Software</vt:lpstr>
      <vt:lpstr>Software updates</vt:lpstr>
      <vt:lpstr>Software updates</vt:lpstr>
      <vt:lpstr>Software updates</vt:lpstr>
      <vt:lpstr>Software updates</vt:lpstr>
      <vt:lpstr>Authentication: Passwords and Biometrics</vt:lpstr>
      <vt:lpstr>Authentication: Passwords and Biometrics</vt:lpstr>
      <vt:lpstr>Authentication: Passwords and Biometrics</vt:lpstr>
      <vt:lpstr>Authentication: Passwords and Biometrics</vt:lpstr>
      <vt:lpstr>Authentication: Passwords and Biometrics</vt:lpstr>
      <vt:lpstr>Managing Your Passwords</vt:lpstr>
      <vt:lpstr>Managing Your Passwords</vt:lpstr>
      <vt:lpstr>Biometric Authentication Devices</vt:lpstr>
      <vt:lpstr>Authentication: Passwords and Biometrics</vt:lpstr>
      <vt:lpstr>Anonymous Web Surfing: Hiding from Prying Eyes</vt:lpstr>
      <vt:lpstr>Anonymous Web Surfing: Hiding from Prying Eyes</vt:lpstr>
      <vt:lpstr>Anonymous Web Surfing: Hiding from Prying Eyes</vt:lpstr>
      <vt:lpstr>Anonymous Web Surfing: Hiding from Prying Eyes</vt:lpstr>
      <vt:lpstr>Anonymous Web Surfing: Hiding from Prying Eyes</vt:lpstr>
      <vt:lpstr>Anonymous Web Surfing: Hiding from Prying Eyes</vt:lpstr>
      <vt:lpstr>Protecting Your Digital Property</vt:lpstr>
      <vt:lpstr>Protect your personal Information</vt:lpstr>
      <vt:lpstr>Protect your personal Information</vt:lpstr>
      <vt:lpstr>Protect your personal Information</vt:lpstr>
      <vt:lpstr>Backing up your Data</vt:lpstr>
      <vt:lpstr>Backing up your Data</vt:lpstr>
      <vt:lpstr>Backing up your Data</vt:lpstr>
      <vt:lpstr>Backing up your Data</vt:lpstr>
      <vt:lpstr>Backing up your Data</vt:lpstr>
      <vt:lpstr>Keeping Your Data Safe Backing Up Your Data</vt:lpstr>
      <vt:lpstr>Backing up your Data</vt:lpstr>
      <vt:lpstr>Backing up your Data</vt:lpstr>
      <vt:lpstr>Backing up your Data</vt:lpstr>
      <vt:lpstr>Backing up your Data</vt:lpstr>
      <vt:lpstr>Backing up your Data</vt:lpstr>
      <vt:lpstr>Backing up your Data</vt:lpstr>
      <vt:lpstr>Backing up your Data</vt:lpstr>
      <vt:lpstr>Backing up your Data</vt:lpstr>
      <vt:lpstr>Protecting Your Physical Computing Assets</vt:lpstr>
      <vt:lpstr>Environmental Factors and Power Surges </vt:lpstr>
      <vt:lpstr>Environmental Factors and Power Surges </vt:lpstr>
      <vt:lpstr>Environmental Factors and Power Surges </vt:lpstr>
      <vt:lpstr>Environmental Factors and Power Surges </vt:lpstr>
      <vt:lpstr>Environmental Factors and Power Surges </vt:lpstr>
      <vt:lpstr>Preventing and Handling Theft</vt:lpstr>
      <vt:lpstr>Keep Them Safe: Alarms</vt:lpstr>
      <vt:lpstr>Keeping Mobile Device Data Secure</vt:lpstr>
      <vt:lpstr>Software Alerts and Data Wipes</vt:lpstr>
      <vt:lpstr>Protecting Your Physical Computing Assets</vt:lpstr>
      <vt:lpstr>Protecting Your Physical Computing Assets</vt:lpstr>
      <vt:lpstr>Protecting Your Physical Computing Assets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bader badro</dc:creator>
  <cp:lastModifiedBy>ميعاد</cp:lastModifiedBy>
  <cp:revision>359</cp:revision>
  <dcterms:created xsi:type="dcterms:W3CDTF">2018-09-22T07:02:54Z</dcterms:created>
  <dcterms:modified xsi:type="dcterms:W3CDTF">2018-10-29T20:20:12Z</dcterms:modified>
</cp:coreProperties>
</file>