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6" r:id="rId10"/>
  </p:sldIdLst>
  <p:sldSz cx="9144000" cy="6858000" type="screen4x3"/>
  <p:notesSz cx="6858000" cy="9144000"/>
  <p:defaultText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A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AE"/>
          </a:p>
        </p:txBody>
      </p:sp>
      <p:sp>
        <p:nvSpPr>
          <p:cNvPr id="4" name="Date Placeholder 3"/>
          <p:cNvSpPr>
            <a:spLocks noGrp="1"/>
          </p:cNvSpPr>
          <p:nvPr>
            <p:ph type="dt" sz="half" idx="10"/>
          </p:nvPr>
        </p:nvSpPr>
        <p:spPr/>
        <p:txBody>
          <a:bodyPr/>
          <a:lstStyle/>
          <a:p>
            <a:fld id="{F1F423AA-5386-4F9C-8538-E2E22B97F56E}" type="datetimeFigureOut">
              <a:rPr lang="ar-AE" smtClean="0"/>
              <a:t>25/01/1442</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2808651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Date Placeholder 3"/>
          <p:cNvSpPr>
            <a:spLocks noGrp="1"/>
          </p:cNvSpPr>
          <p:nvPr>
            <p:ph type="dt" sz="half" idx="10"/>
          </p:nvPr>
        </p:nvSpPr>
        <p:spPr/>
        <p:txBody>
          <a:bodyPr/>
          <a:lstStyle/>
          <a:p>
            <a:fld id="{F1F423AA-5386-4F9C-8538-E2E22B97F56E}" type="datetimeFigureOut">
              <a:rPr lang="ar-AE" smtClean="0"/>
              <a:t>25/01/1442</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3550869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A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Date Placeholder 3"/>
          <p:cNvSpPr>
            <a:spLocks noGrp="1"/>
          </p:cNvSpPr>
          <p:nvPr>
            <p:ph type="dt" sz="half" idx="10"/>
          </p:nvPr>
        </p:nvSpPr>
        <p:spPr/>
        <p:txBody>
          <a:bodyPr/>
          <a:lstStyle/>
          <a:p>
            <a:fld id="{F1F423AA-5386-4F9C-8538-E2E22B97F56E}" type="datetimeFigureOut">
              <a:rPr lang="ar-AE" smtClean="0"/>
              <a:t>25/01/1442</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105946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Date Placeholder 3"/>
          <p:cNvSpPr>
            <a:spLocks noGrp="1"/>
          </p:cNvSpPr>
          <p:nvPr>
            <p:ph type="dt" sz="half" idx="10"/>
          </p:nvPr>
        </p:nvSpPr>
        <p:spPr/>
        <p:txBody>
          <a:bodyPr/>
          <a:lstStyle/>
          <a:p>
            <a:fld id="{F1F423AA-5386-4F9C-8538-E2E22B97F56E}" type="datetimeFigureOut">
              <a:rPr lang="ar-AE" smtClean="0"/>
              <a:t>25/01/1442</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40864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A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F423AA-5386-4F9C-8538-E2E22B97F56E}" type="datetimeFigureOut">
              <a:rPr lang="ar-AE" smtClean="0"/>
              <a:t>25/01/1442</a:t>
            </a:fld>
            <a:endParaRPr lang="ar-AE"/>
          </a:p>
        </p:txBody>
      </p:sp>
      <p:sp>
        <p:nvSpPr>
          <p:cNvPr id="5" name="Footer Placeholder 4"/>
          <p:cNvSpPr>
            <a:spLocks noGrp="1"/>
          </p:cNvSpPr>
          <p:nvPr>
            <p:ph type="ftr" sz="quarter" idx="11"/>
          </p:nvPr>
        </p:nvSpPr>
        <p:spPr/>
        <p:txBody>
          <a:bodyPr/>
          <a:lstStyle/>
          <a:p>
            <a:endParaRPr lang="ar-AE"/>
          </a:p>
        </p:txBody>
      </p:sp>
      <p:sp>
        <p:nvSpPr>
          <p:cNvPr id="6" name="Slide Number Placeholder 5"/>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713905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5" name="Date Placeholder 4"/>
          <p:cNvSpPr>
            <a:spLocks noGrp="1"/>
          </p:cNvSpPr>
          <p:nvPr>
            <p:ph type="dt" sz="half" idx="10"/>
          </p:nvPr>
        </p:nvSpPr>
        <p:spPr/>
        <p:txBody>
          <a:bodyPr/>
          <a:lstStyle/>
          <a:p>
            <a:fld id="{F1F423AA-5386-4F9C-8538-E2E22B97F56E}" type="datetimeFigureOut">
              <a:rPr lang="ar-AE" smtClean="0"/>
              <a:t>25/01/1442</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882864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A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7" name="Date Placeholder 6"/>
          <p:cNvSpPr>
            <a:spLocks noGrp="1"/>
          </p:cNvSpPr>
          <p:nvPr>
            <p:ph type="dt" sz="half" idx="10"/>
          </p:nvPr>
        </p:nvSpPr>
        <p:spPr/>
        <p:txBody>
          <a:bodyPr/>
          <a:lstStyle/>
          <a:p>
            <a:fld id="{F1F423AA-5386-4F9C-8538-E2E22B97F56E}" type="datetimeFigureOut">
              <a:rPr lang="ar-AE" smtClean="0"/>
              <a:t>25/01/1442</a:t>
            </a:fld>
            <a:endParaRPr lang="ar-AE"/>
          </a:p>
        </p:txBody>
      </p:sp>
      <p:sp>
        <p:nvSpPr>
          <p:cNvPr id="8" name="Footer Placeholder 7"/>
          <p:cNvSpPr>
            <a:spLocks noGrp="1"/>
          </p:cNvSpPr>
          <p:nvPr>
            <p:ph type="ftr" sz="quarter" idx="11"/>
          </p:nvPr>
        </p:nvSpPr>
        <p:spPr/>
        <p:txBody>
          <a:bodyPr/>
          <a:lstStyle/>
          <a:p>
            <a:endParaRPr lang="ar-AE"/>
          </a:p>
        </p:txBody>
      </p:sp>
      <p:sp>
        <p:nvSpPr>
          <p:cNvPr id="9" name="Slide Number Placeholder 8"/>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98745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AE"/>
          </a:p>
        </p:txBody>
      </p:sp>
      <p:sp>
        <p:nvSpPr>
          <p:cNvPr id="3" name="Date Placeholder 2"/>
          <p:cNvSpPr>
            <a:spLocks noGrp="1"/>
          </p:cNvSpPr>
          <p:nvPr>
            <p:ph type="dt" sz="half" idx="10"/>
          </p:nvPr>
        </p:nvSpPr>
        <p:spPr/>
        <p:txBody>
          <a:bodyPr/>
          <a:lstStyle/>
          <a:p>
            <a:fld id="{F1F423AA-5386-4F9C-8538-E2E22B97F56E}" type="datetimeFigureOut">
              <a:rPr lang="ar-AE" smtClean="0"/>
              <a:t>25/01/1442</a:t>
            </a:fld>
            <a:endParaRPr lang="ar-AE"/>
          </a:p>
        </p:txBody>
      </p:sp>
      <p:sp>
        <p:nvSpPr>
          <p:cNvPr id="4" name="Footer Placeholder 3"/>
          <p:cNvSpPr>
            <a:spLocks noGrp="1"/>
          </p:cNvSpPr>
          <p:nvPr>
            <p:ph type="ftr" sz="quarter" idx="11"/>
          </p:nvPr>
        </p:nvSpPr>
        <p:spPr/>
        <p:txBody>
          <a:bodyPr/>
          <a:lstStyle/>
          <a:p>
            <a:endParaRPr lang="ar-AE"/>
          </a:p>
        </p:txBody>
      </p:sp>
      <p:sp>
        <p:nvSpPr>
          <p:cNvPr id="5" name="Slide Number Placeholder 4"/>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606943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423AA-5386-4F9C-8538-E2E22B97F56E}" type="datetimeFigureOut">
              <a:rPr lang="ar-AE" smtClean="0"/>
              <a:t>25/01/1442</a:t>
            </a:fld>
            <a:endParaRPr lang="ar-AE"/>
          </a:p>
        </p:txBody>
      </p:sp>
      <p:sp>
        <p:nvSpPr>
          <p:cNvPr id="3" name="Footer Placeholder 2"/>
          <p:cNvSpPr>
            <a:spLocks noGrp="1"/>
          </p:cNvSpPr>
          <p:nvPr>
            <p:ph type="ftr" sz="quarter" idx="11"/>
          </p:nvPr>
        </p:nvSpPr>
        <p:spPr/>
        <p:txBody>
          <a:bodyPr/>
          <a:lstStyle/>
          <a:p>
            <a:endParaRPr lang="ar-AE"/>
          </a:p>
        </p:txBody>
      </p:sp>
      <p:sp>
        <p:nvSpPr>
          <p:cNvPr id="4" name="Slide Number Placeholder 3"/>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3715713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A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F423AA-5386-4F9C-8538-E2E22B97F56E}" type="datetimeFigureOut">
              <a:rPr lang="ar-AE" smtClean="0"/>
              <a:t>25/01/1442</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2123377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A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A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F423AA-5386-4F9C-8538-E2E22B97F56E}" type="datetimeFigureOut">
              <a:rPr lang="ar-AE" smtClean="0"/>
              <a:t>25/01/1442</a:t>
            </a:fld>
            <a:endParaRPr lang="ar-AE"/>
          </a:p>
        </p:txBody>
      </p:sp>
      <p:sp>
        <p:nvSpPr>
          <p:cNvPr id="6" name="Footer Placeholder 5"/>
          <p:cNvSpPr>
            <a:spLocks noGrp="1"/>
          </p:cNvSpPr>
          <p:nvPr>
            <p:ph type="ftr" sz="quarter" idx="11"/>
          </p:nvPr>
        </p:nvSpPr>
        <p:spPr/>
        <p:txBody>
          <a:bodyPr/>
          <a:lstStyle/>
          <a:p>
            <a:endParaRPr lang="ar-AE"/>
          </a:p>
        </p:txBody>
      </p:sp>
      <p:sp>
        <p:nvSpPr>
          <p:cNvPr id="7" name="Slide Number Placeholder 6"/>
          <p:cNvSpPr>
            <a:spLocks noGrp="1"/>
          </p:cNvSpPr>
          <p:nvPr>
            <p:ph type="sldNum" sz="quarter" idx="12"/>
          </p:nvPr>
        </p:nvSpPr>
        <p:spPr/>
        <p:txBody>
          <a:bodyPr/>
          <a:lstStyle/>
          <a:p>
            <a:fld id="{A3C0A64F-6995-4EAA-8A18-9B9BA66C232A}" type="slidenum">
              <a:rPr lang="ar-AE" smtClean="0"/>
              <a:t>‹#›</a:t>
            </a:fld>
            <a:endParaRPr lang="ar-AE"/>
          </a:p>
        </p:txBody>
      </p:sp>
    </p:spTree>
    <p:extLst>
      <p:ext uri="{BB962C8B-B14F-4D97-AF65-F5344CB8AC3E}">
        <p14:creationId xmlns:p14="http://schemas.microsoft.com/office/powerpoint/2010/main" val="3796304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A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AE"/>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1F423AA-5386-4F9C-8538-E2E22B97F56E}" type="datetimeFigureOut">
              <a:rPr lang="ar-AE" smtClean="0"/>
              <a:t>25/01/1442</a:t>
            </a:fld>
            <a:endParaRPr lang="ar-A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AE"/>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3C0A64F-6995-4EAA-8A18-9B9BA66C232A}" type="slidenum">
              <a:rPr lang="ar-AE" smtClean="0"/>
              <a:t>‹#›</a:t>
            </a:fld>
            <a:endParaRPr lang="ar-AE"/>
          </a:p>
        </p:txBody>
      </p:sp>
    </p:spTree>
    <p:extLst>
      <p:ext uri="{BB962C8B-B14F-4D97-AF65-F5344CB8AC3E}">
        <p14:creationId xmlns:p14="http://schemas.microsoft.com/office/powerpoint/2010/main" val="3731658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AE"/>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image" Target="../media/image1.jpg"/><Relationship Id="rId1" Type="http://schemas.openxmlformats.org/officeDocument/2006/relationships/slideLayout" Target="../slideLayouts/slideLayout7.xml"/><Relationship Id="rId5" Type="http://schemas.openxmlformats.org/officeDocument/2006/relationships/image" Target="../media/image12.gif"/><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14.gif"/></Relationships>
</file>

<file path=ppt/slides/_rels/slide8.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صورة 8">
            <a:extLst>
              <a:ext uri="{FF2B5EF4-FFF2-40B4-BE49-F238E27FC236}">
                <a16:creationId xmlns:a16="http://schemas.microsoft.com/office/drawing/2014/main" id="{70B0B52E-7BC3-4829-A3A9-3353041C0C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5" name="مستطيل 4">
            <a:extLst>
              <a:ext uri="{FF2B5EF4-FFF2-40B4-BE49-F238E27FC236}">
                <a16:creationId xmlns:a16="http://schemas.microsoft.com/office/drawing/2014/main" id="{89161FA4-BE54-46B2-96F0-B08AE1A62038}"/>
              </a:ext>
            </a:extLst>
          </p:cNvPr>
          <p:cNvSpPr/>
          <p:nvPr/>
        </p:nvSpPr>
        <p:spPr>
          <a:xfrm>
            <a:off x="2253175" y="2362200"/>
            <a:ext cx="6705600" cy="1569660"/>
          </a:xfrm>
          <a:prstGeom prst="rect">
            <a:avLst/>
          </a:prstGeom>
        </p:spPr>
        <p:txBody>
          <a:bodyPr wrap="square">
            <a:spAutoFit/>
          </a:bodyPr>
          <a:lstStyle/>
          <a:p>
            <a:r>
              <a:rPr lang="ar-AE" sz="9600" b="1" dirty="0"/>
              <a:t>يوم في روضتي</a:t>
            </a:r>
            <a:endParaRPr lang="ar-AE" dirty="0"/>
          </a:p>
        </p:txBody>
      </p:sp>
      <p:pic>
        <p:nvPicPr>
          <p:cNvPr id="7" name="صورة 6" descr="صورة تحتوي على رسم&#10;&#10;تم إنشاء الوصف تلقائياً">
            <a:extLst>
              <a:ext uri="{FF2B5EF4-FFF2-40B4-BE49-F238E27FC236}">
                <a16:creationId xmlns:a16="http://schemas.microsoft.com/office/drawing/2014/main" id="{7073BE7C-5450-40C8-88F5-E3558F19437D}"/>
              </a:ext>
            </a:extLst>
          </p:cNvPr>
          <p:cNvPicPr>
            <a:picLocks noChangeAspect="1"/>
          </p:cNvPicPr>
          <p:nvPr/>
        </p:nvPicPr>
        <p:blipFill rotWithShape="1">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r="2538"/>
          <a:stretch/>
        </p:blipFill>
        <p:spPr>
          <a:xfrm>
            <a:off x="0" y="-19930"/>
            <a:ext cx="3428999" cy="6877929"/>
          </a:xfrm>
          <a:prstGeom prst="rect">
            <a:avLst/>
          </a:prstGeom>
          <a:ln>
            <a:noFill/>
          </a:ln>
        </p:spPr>
      </p:pic>
    </p:spTree>
    <p:extLst>
      <p:ext uri="{BB962C8B-B14F-4D97-AF65-F5344CB8AC3E}">
        <p14:creationId xmlns:p14="http://schemas.microsoft.com/office/powerpoint/2010/main" val="3071522491"/>
      </p:ext>
    </p:extLst>
  </p:cSld>
  <p:clrMapOvr>
    <a:masterClrMapping/>
  </p:clrMapOvr>
  <mc:AlternateContent xmlns:mc="http://schemas.openxmlformats.org/markup-compatibility/2006" xmlns:p14="http://schemas.microsoft.com/office/powerpoint/2010/main">
    <mc:Choice Requires="p14">
      <p:transition p14:dur="0" advTm="29911"/>
    </mc:Choice>
    <mc:Fallback xmlns="">
      <p:transition advTm="29911"/>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a:extLst>
              <a:ext uri="{FF2B5EF4-FFF2-40B4-BE49-F238E27FC236}">
                <a16:creationId xmlns:a16="http://schemas.microsoft.com/office/drawing/2014/main" id="{381E8522-0233-48FA-BDCF-58ABA56E4A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2" name="Rectangle 1"/>
          <p:cNvSpPr/>
          <p:nvPr/>
        </p:nvSpPr>
        <p:spPr>
          <a:xfrm>
            <a:off x="304542" y="1395828"/>
            <a:ext cx="4800858" cy="4247317"/>
          </a:xfrm>
          <a:prstGeom prst="rect">
            <a:avLst/>
          </a:prstGeom>
          <a:solidFill>
            <a:schemeClr val="bg1"/>
          </a:solidFill>
        </p:spPr>
        <p:txBody>
          <a:bodyPr wrap="square">
            <a:spAutoFit/>
          </a:bodyPr>
          <a:lstStyle/>
          <a:p>
            <a:pPr algn="ctr"/>
            <a:r>
              <a:rPr lang="ar-AE" sz="5400" dirty="0">
                <a:cs typeface="AF_Najed" pitchFamily="2" charset="-78"/>
              </a:rPr>
              <a:t>في الصباح الباكر استيقظ أحمد من نومه مبكراً وتناول وجبة الإفطار واستعد للذهاب للروضة.</a:t>
            </a:r>
          </a:p>
        </p:txBody>
      </p:sp>
      <p:pic>
        <p:nvPicPr>
          <p:cNvPr id="2054" name="Picture 6" descr="D:\قصة\صالح ياكل 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1039060"/>
            <a:ext cx="3924300" cy="4247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2325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10082">
        <p15:prstTrans prst="pageCurlDouble" invX="1"/>
      </p:transition>
    </mc:Choice>
    <mc:Fallback xmlns="">
      <p:transition spd="slow" advTm="10082">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0583EF4C-A6E9-4BCC-913E-83F7D7678B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pic>
        <p:nvPicPr>
          <p:cNvPr id="3074" name="Picture 2" descr="D:\قصة\صالح والمشرفة والسائق.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811" y="3123188"/>
            <a:ext cx="7101968" cy="3734812"/>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نتيجة بحث الصور عن ‪house clipart‬‏"/>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3400"/>
            <a:ext cx="3046378" cy="346179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نتيجة بحث الصور عن ‪A woman waving in her hand ؤمهحشقف‬‏"/>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74190" y="2149292"/>
            <a:ext cx="921210" cy="112730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048000" y="76200"/>
            <a:ext cx="5867400" cy="3046988"/>
          </a:xfrm>
          <a:prstGeom prst="rect">
            <a:avLst/>
          </a:prstGeom>
          <a:solidFill>
            <a:schemeClr val="bg1"/>
          </a:solidFill>
        </p:spPr>
        <p:txBody>
          <a:bodyPr wrap="square">
            <a:spAutoFit/>
          </a:bodyPr>
          <a:lstStyle/>
          <a:p>
            <a:r>
              <a:rPr lang="ar-AE" sz="3200" dirty="0">
                <a:cs typeface="AF_Najed" pitchFamily="2" charset="-78"/>
              </a:rPr>
              <a:t>وصلت حافلة أحمد ، ودع أحمد أمه وألقى التحية على </a:t>
            </a:r>
            <a:r>
              <a:rPr lang="ar-AE" sz="3200" dirty="0">
                <a:solidFill>
                  <a:srgbClr val="FF0000"/>
                </a:solidFill>
                <a:cs typeface="AF_Najed" pitchFamily="2" charset="-78"/>
              </a:rPr>
              <a:t>سائق الحافلة والمشرفة </a:t>
            </a:r>
            <a:r>
              <a:rPr lang="ar-AE" sz="3200" dirty="0">
                <a:cs typeface="AF_Najed" pitchFamily="2" charset="-78"/>
              </a:rPr>
              <a:t>.. قال أحمد: دائما تستقبلنا مشرفة الحافلة بوجه سعيد وتتأكد من جلوسنا  بطريقه منظمه حتى تصل الحافلة للروضة بسلام، كما أنها لا تنسى أن تردد معنا دعاء الركوب  ..</a:t>
            </a:r>
          </a:p>
        </p:txBody>
      </p:sp>
    </p:spTree>
    <p:extLst>
      <p:ext uri="{BB962C8B-B14F-4D97-AF65-F5344CB8AC3E}">
        <p14:creationId xmlns:p14="http://schemas.microsoft.com/office/powerpoint/2010/main" val="24598146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6543">
        <p15:prstTrans prst="pageCurlDouble" invX="1"/>
      </p:transition>
    </mc:Choice>
    <mc:Fallback xmlns="">
      <p:transition spd="slow" advTm="36543">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a:extLst>
              <a:ext uri="{FF2B5EF4-FFF2-40B4-BE49-F238E27FC236}">
                <a16:creationId xmlns:a16="http://schemas.microsoft.com/office/drawing/2014/main" id="{AE8A112D-DFE3-41E9-9017-5040E64D34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2" name="Rectangle 1"/>
          <p:cNvSpPr/>
          <p:nvPr/>
        </p:nvSpPr>
        <p:spPr>
          <a:xfrm>
            <a:off x="152400" y="838200"/>
            <a:ext cx="4852501" cy="3785652"/>
          </a:xfrm>
          <a:prstGeom prst="rect">
            <a:avLst/>
          </a:prstGeom>
          <a:solidFill>
            <a:schemeClr val="bg1"/>
          </a:solidFill>
        </p:spPr>
        <p:txBody>
          <a:bodyPr wrap="square">
            <a:spAutoFit/>
          </a:bodyPr>
          <a:lstStyle/>
          <a:p>
            <a:pPr algn="ctr"/>
            <a:r>
              <a:rPr lang="ar-AE" sz="4800" dirty="0">
                <a:cs typeface="AF_Najed" pitchFamily="2" charset="-78"/>
              </a:rPr>
              <a:t>عند وصولي إلى الروضة يكون في استقبالنا </a:t>
            </a:r>
            <a:r>
              <a:rPr lang="ar-AE" sz="4800" dirty="0">
                <a:solidFill>
                  <a:srgbClr val="FF0000"/>
                </a:solidFill>
                <a:cs typeface="AF_Najed" pitchFamily="2" charset="-78"/>
              </a:rPr>
              <a:t>حارس الروضة</a:t>
            </a:r>
            <a:r>
              <a:rPr lang="ar-AE" sz="4800" dirty="0">
                <a:cs typeface="AF_Najed" pitchFamily="2" charset="-78"/>
              </a:rPr>
              <a:t> الذي ينظم حركة السير لكي تمر الحافلات بسلام</a:t>
            </a:r>
          </a:p>
        </p:txBody>
      </p:sp>
      <p:pic>
        <p:nvPicPr>
          <p:cNvPr id="4098" name="Picture 2" descr="D:\قصة\حارس.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1101" y="152400"/>
            <a:ext cx="4047659" cy="62585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5043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11784">
        <p15:prstTrans prst="pageCurlDouble" invX="1"/>
      </p:transition>
    </mc:Choice>
    <mc:Fallback xmlns="">
      <p:transition spd="slow" advTm="11784">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a:extLst>
              <a:ext uri="{FF2B5EF4-FFF2-40B4-BE49-F238E27FC236}">
                <a16:creationId xmlns:a16="http://schemas.microsoft.com/office/drawing/2014/main" id="{D410F162-E62A-4D94-99E5-92E2960192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pic>
        <p:nvPicPr>
          <p:cNvPr id="5122" name="Picture 2" descr="D:\قصة\معلمة.gif"/>
          <p:cNvPicPr>
            <a:picLocks noChangeAspect="1" noChangeArrowheads="1"/>
          </p:cNvPicPr>
          <p:nvPr/>
        </p:nvPicPr>
        <p:blipFill rotWithShape="1">
          <a:blip r:embed="rId3">
            <a:extLst>
              <a:ext uri="{28A0092B-C50C-407E-A947-70E740481C1C}">
                <a14:useLocalDpi xmlns:a14="http://schemas.microsoft.com/office/drawing/2010/main" val="0"/>
              </a:ext>
            </a:extLst>
          </a:blip>
          <a:srcRect r="41250" b="50000"/>
          <a:stretch/>
        </p:blipFill>
        <p:spPr bwMode="auto">
          <a:xfrm>
            <a:off x="2819400" y="228600"/>
            <a:ext cx="3581400" cy="304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0" y="3392269"/>
            <a:ext cx="5715000" cy="3416320"/>
          </a:xfrm>
          <a:prstGeom prst="rect">
            <a:avLst/>
          </a:prstGeom>
          <a:solidFill>
            <a:schemeClr val="bg1"/>
          </a:solidFill>
        </p:spPr>
        <p:txBody>
          <a:bodyPr wrap="square">
            <a:spAutoFit/>
          </a:bodyPr>
          <a:lstStyle/>
          <a:p>
            <a:pPr algn="ctr"/>
            <a:r>
              <a:rPr lang="ar-AE" sz="3600" dirty="0">
                <a:cs typeface="AF_Najed" pitchFamily="2" charset="-78"/>
              </a:rPr>
              <a:t>أدخل الى الروضة وأشاهد </a:t>
            </a:r>
            <a:r>
              <a:rPr lang="ar-AE" sz="3600" dirty="0">
                <a:solidFill>
                  <a:srgbClr val="FF0000"/>
                </a:solidFill>
                <a:cs typeface="AF_Najed" pitchFamily="2" charset="-78"/>
              </a:rPr>
              <a:t>معلمتى</a:t>
            </a:r>
            <a:r>
              <a:rPr lang="ar-AE" sz="3600" dirty="0">
                <a:cs typeface="AF_Najed" pitchFamily="2" charset="-78"/>
              </a:rPr>
              <a:t> فاجري اليها واحضنها وأنا سعيد، فمعلمتي تحبني وتحب كل الأطفال فهي تعلمني وتسعدني، وأنا في روضتي أقضي يوما دراسياً مفيداً وممتعاً .. </a:t>
            </a:r>
          </a:p>
        </p:txBody>
      </p:sp>
      <p:pic>
        <p:nvPicPr>
          <p:cNvPr id="3" name="صورة 2" descr="صورة تحتوي على رجل, تشبث, ثابت, بدلة&#10;&#10;تم إنشاء الوصف تلقائياً">
            <a:extLst>
              <a:ext uri="{FF2B5EF4-FFF2-40B4-BE49-F238E27FC236}">
                <a16:creationId xmlns:a16="http://schemas.microsoft.com/office/drawing/2014/main" id="{B0D63E09-D375-4985-B7C7-6633E4AB30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5431302" y="49410"/>
            <a:ext cx="3733800" cy="6808589"/>
          </a:xfrm>
          <a:prstGeom prst="rect">
            <a:avLst/>
          </a:prstGeom>
        </p:spPr>
      </p:pic>
    </p:spTree>
    <p:extLst>
      <p:ext uri="{BB962C8B-B14F-4D97-AF65-F5344CB8AC3E}">
        <p14:creationId xmlns:p14="http://schemas.microsoft.com/office/powerpoint/2010/main" val="21199105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0612">
        <p15:prstTrans prst="pageCurlDouble" invX="1"/>
      </p:transition>
    </mc:Choice>
    <mc:Fallback xmlns="">
      <p:transition spd="slow" advTm="20612">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45A5CE74-3A6E-4051-B034-6DEBDB8827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2" name="Rectangle 1"/>
          <p:cNvSpPr/>
          <p:nvPr/>
        </p:nvSpPr>
        <p:spPr>
          <a:xfrm>
            <a:off x="29705" y="76706"/>
            <a:ext cx="9083815" cy="3170099"/>
          </a:xfrm>
          <a:prstGeom prst="rect">
            <a:avLst/>
          </a:prstGeom>
          <a:solidFill>
            <a:schemeClr val="bg1"/>
          </a:solidFill>
        </p:spPr>
        <p:txBody>
          <a:bodyPr wrap="square">
            <a:spAutoFit/>
          </a:bodyPr>
          <a:lstStyle/>
          <a:p>
            <a:pPr algn="ctr"/>
            <a:r>
              <a:rPr lang="ar-AE" sz="4000" dirty="0">
                <a:cs typeface="AF_Najed" pitchFamily="2" charset="-78"/>
              </a:rPr>
              <a:t>وفي وقت التغذية  تناول أحمد وأصدقائه وجبة الإفطار، وأثناء ذلك سكبت صديقته (شمه) الماء على الارض،  فكانت حزينة وخائفة ، من الذي سوف يساعدها؟ قالت </a:t>
            </a:r>
            <a:r>
              <a:rPr lang="ar-AE" sz="4000" dirty="0">
                <a:solidFill>
                  <a:srgbClr val="FF0000"/>
                </a:solidFill>
                <a:cs typeface="AF_Najed" pitchFamily="2" charset="-78"/>
              </a:rPr>
              <a:t>عاملة النظافة </a:t>
            </a:r>
            <a:r>
              <a:rPr lang="ar-AE" sz="4000" dirty="0">
                <a:cs typeface="AF_Najed" pitchFamily="2" charset="-78"/>
              </a:rPr>
              <a:t>لا تحزني أنا سأساعدكِ، فأصبحت شمه سعيدة جداً وشكرت عاملة النظافة ..</a:t>
            </a:r>
          </a:p>
        </p:txBody>
      </p:sp>
      <p:pic>
        <p:nvPicPr>
          <p:cNvPr id="5" name="Picture 4" descr="D:\قصة\عاملة نظافة.gif"/>
          <p:cNvPicPr>
            <a:picLocks noChangeAspect="1" noChangeArrowheads="1"/>
          </p:cNvPicPr>
          <p:nvPr/>
        </p:nvPicPr>
        <p:blipFill rotWithShape="1">
          <a:blip r:embed="rId3">
            <a:extLst>
              <a:ext uri="{28A0092B-C50C-407E-A947-70E740481C1C}">
                <a14:useLocalDpi xmlns:a14="http://schemas.microsoft.com/office/drawing/2010/main" val="0"/>
              </a:ext>
            </a:extLst>
          </a:blip>
          <a:srcRect r="10325"/>
          <a:stretch/>
        </p:blipFill>
        <p:spPr bwMode="auto">
          <a:xfrm>
            <a:off x="6604114" y="2452508"/>
            <a:ext cx="2509406" cy="4475163"/>
          </a:xfrm>
          <a:prstGeom prst="rect">
            <a:avLst/>
          </a:prstGeom>
          <a:noFill/>
          <a:extLst>
            <a:ext uri="{909E8E84-426E-40DD-AFC4-6F175D3DCCD1}">
              <a14:hiddenFill xmlns:a14="http://schemas.microsoft.com/office/drawing/2010/main">
                <a:solidFill>
                  <a:srgbClr val="FFFFFF"/>
                </a:solidFill>
              </a14:hiddenFill>
            </a:ext>
          </a:extLst>
        </p:spPr>
      </p:pic>
      <p:grpSp>
        <p:nvGrpSpPr>
          <p:cNvPr id="3" name="مجموعة 2">
            <a:extLst>
              <a:ext uri="{FF2B5EF4-FFF2-40B4-BE49-F238E27FC236}">
                <a16:creationId xmlns:a16="http://schemas.microsoft.com/office/drawing/2014/main" id="{6460B495-01C7-4937-8479-81C515CC7E66}"/>
              </a:ext>
            </a:extLst>
          </p:cNvPr>
          <p:cNvGrpSpPr/>
          <p:nvPr/>
        </p:nvGrpSpPr>
        <p:grpSpPr>
          <a:xfrm>
            <a:off x="685800" y="3124200"/>
            <a:ext cx="6254008" cy="3581400"/>
            <a:chOff x="984991" y="3200400"/>
            <a:chExt cx="6254008" cy="2819400"/>
          </a:xfrm>
        </p:grpSpPr>
        <p:pic>
          <p:nvPicPr>
            <p:cNvPr id="6147" name="Picture 3" descr="D:\قصة\oy-eating-food-at-a-picnic-food-on-floor-clipart_1024-1044.jpg"/>
            <p:cNvPicPr>
              <a:picLocks noChangeAspect="1" noChangeArrowheads="1"/>
            </p:cNvPicPr>
            <p:nvPr/>
          </p:nvPicPr>
          <p:blipFill rotWithShape="1">
            <a:blip r:embed="rId4">
              <a:clrChange>
                <a:clrFrom>
                  <a:srgbClr val="FDFDFD"/>
                </a:clrFrom>
                <a:clrTo>
                  <a:srgbClr val="FDFDFD">
                    <a:alpha val="0"/>
                  </a:srgbClr>
                </a:clrTo>
              </a:clrChange>
              <a:extLst>
                <a:ext uri="{28A0092B-C50C-407E-A947-70E740481C1C}">
                  <a14:useLocalDpi xmlns:a14="http://schemas.microsoft.com/office/drawing/2010/main" val="0"/>
                </a:ext>
              </a:extLst>
            </a:blip>
            <a:srcRect t="16641" b="19103"/>
            <a:stretch/>
          </p:blipFill>
          <p:spPr bwMode="auto">
            <a:xfrm>
              <a:off x="1451302" y="3200400"/>
              <a:ext cx="5787697" cy="28194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D:\قصة\شمه.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4991" y="3862358"/>
              <a:ext cx="1840020" cy="193686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32120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4930">
        <p15:prstTrans prst="pageCurlDouble" invX="1"/>
      </p:transition>
    </mc:Choice>
    <mc:Fallback xmlns="">
      <p:transition spd="slow" advTm="2493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صورة 6">
            <a:extLst>
              <a:ext uri="{FF2B5EF4-FFF2-40B4-BE49-F238E27FC236}">
                <a16:creationId xmlns:a16="http://schemas.microsoft.com/office/drawing/2014/main" id="{D2C56597-F349-4E39-8E14-94F8B27A16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2" name="Rectangle 1"/>
          <p:cNvSpPr/>
          <p:nvPr/>
        </p:nvSpPr>
        <p:spPr>
          <a:xfrm>
            <a:off x="188672" y="152400"/>
            <a:ext cx="5242560" cy="3785652"/>
          </a:xfrm>
          <a:prstGeom prst="rect">
            <a:avLst/>
          </a:prstGeom>
          <a:solidFill>
            <a:schemeClr val="bg1"/>
          </a:solidFill>
        </p:spPr>
        <p:txBody>
          <a:bodyPr wrap="square">
            <a:spAutoFit/>
          </a:bodyPr>
          <a:lstStyle/>
          <a:p>
            <a:r>
              <a:rPr lang="ar-AE" sz="2400" dirty="0">
                <a:cs typeface="AF_Najed" pitchFamily="2" charset="-78"/>
              </a:rPr>
              <a:t>وبعد الانتهاء من تناول الطعام اسرع أحمد للعب مع أصدقائة، قرر الأصدقاء الجري في ساحة الروضة، واثناء الجري سقط أحمد على الارض مما أدى إلى إصابته بجرح بسيط في رجله، فأخذته المعلمة إلى </a:t>
            </a:r>
            <a:r>
              <a:rPr lang="ar-AE" sz="2400" dirty="0">
                <a:solidFill>
                  <a:srgbClr val="FF0000"/>
                </a:solidFill>
                <a:cs typeface="AF_Najed" pitchFamily="2" charset="-78"/>
              </a:rPr>
              <a:t>ممرضة الروضه </a:t>
            </a:r>
            <a:r>
              <a:rPr lang="ar-AE" sz="2400" dirty="0">
                <a:cs typeface="AF_Najed" pitchFamily="2" charset="-78"/>
              </a:rPr>
              <a:t>فطهرت له الجرح ووضعت له لاصق الجروح </a:t>
            </a:r>
          </a:p>
          <a:p>
            <a:r>
              <a:rPr lang="ar-AE" sz="2400" dirty="0">
                <a:cs typeface="AF_Najed" pitchFamily="2" charset="-78"/>
              </a:rPr>
              <a:t>وقالت له : يجب عليك يا أحمد أن تلعب بحذر وتتبع قواعد الأمن والسلامه في الروضه ..</a:t>
            </a:r>
          </a:p>
          <a:p>
            <a:r>
              <a:rPr lang="ar-AE" sz="2400" dirty="0">
                <a:cs typeface="AF_Najed" pitchFamily="2" charset="-78"/>
              </a:rPr>
              <a:t>شكر أحمد الممرضة على هذه النصيحه وعاد إلى غرفة التعلم مع معلمته وزملائه .</a:t>
            </a:r>
          </a:p>
        </p:txBody>
      </p:sp>
      <p:pic>
        <p:nvPicPr>
          <p:cNvPr id="4" name="صورة 3" descr="صورة تحتوي على رسم&#10;&#10;تم إنشاء الوصف تلقائياً">
            <a:extLst>
              <a:ext uri="{FF2B5EF4-FFF2-40B4-BE49-F238E27FC236}">
                <a16:creationId xmlns:a16="http://schemas.microsoft.com/office/drawing/2014/main" id="{82BD166A-2E94-4567-A0D5-F73A074F313D}"/>
              </a:ext>
            </a:extLst>
          </p:cNvPr>
          <p:cNvPicPr>
            <a:picLocks noChangeAspect="1"/>
          </p:cNvPicPr>
          <p:nvPr/>
        </p:nvPicPr>
        <p:blipFill rotWithShape="1">
          <a:blip r:embed="rId3">
            <a:extLst>
              <a:ext uri="{28A0092B-C50C-407E-A947-70E740481C1C}">
                <a14:useLocalDpi xmlns:a14="http://schemas.microsoft.com/office/drawing/2010/main" val="0"/>
              </a:ext>
            </a:extLst>
          </a:blip>
          <a:srcRect r="56499"/>
          <a:stretch/>
        </p:blipFill>
        <p:spPr>
          <a:xfrm>
            <a:off x="6375906" y="152400"/>
            <a:ext cx="2514600" cy="6666681"/>
          </a:xfrm>
          <a:prstGeom prst="rect">
            <a:avLst/>
          </a:prstGeom>
        </p:spPr>
      </p:pic>
      <p:pic>
        <p:nvPicPr>
          <p:cNvPr id="7172" name="Picture 4" descr="D:\قصة\صالح منجرح.gi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955"/>
          <a:stretch/>
        </p:blipFill>
        <p:spPr bwMode="auto">
          <a:xfrm>
            <a:off x="4274923" y="3391486"/>
            <a:ext cx="3150612" cy="3526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9875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1233">
        <p15:prstTrans prst="pageCurlDouble" invX="1"/>
      </p:transition>
    </mc:Choice>
    <mc:Fallback xmlns="">
      <p:transition spd="slow" advTm="41233">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6B3AF496-671C-43F1-A06B-E5312623F0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pic>
        <p:nvPicPr>
          <p:cNvPr id="9218" name="Picture 2" descr="D:\قصة\صالح والمشرفة.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819400"/>
            <a:ext cx="6566966" cy="361791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914400" y="152400"/>
            <a:ext cx="7696200" cy="2308324"/>
          </a:xfrm>
          <a:prstGeom prst="rect">
            <a:avLst/>
          </a:prstGeom>
          <a:solidFill>
            <a:schemeClr val="bg1"/>
          </a:solidFill>
        </p:spPr>
        <p:txBody>
          <a:bodyPr wrap="square" rtlCol="1">
            <a:spAutoFit/>
          </a:bodyPr>
          <a:lstStyle/>
          <a:p>
            <a:pPr algn="ctr"/>
            <a:r>
              <a:rPr lang="ar-AE" sz="4800" dirty="0">
                <a:cs typeface="AF_Najed" pitchFamily="2" charset="-78"/>
              </a:rPr>
              <a:t>بعد انتهاء اليوم الدراسي عاد أحمد إلى بيته وأخبر والدته عن  كل من يساعدونه في الروضه .. </a:t>
            </a:r>
          </a:p>
        </p:txBody>
      </p:sp>
    </p:spTree>
    <p:extLst>
      <p:ext uri="{BB962C8B-B14F-4D97-AF65-F5344CB8AC3E}">
        <p14:creationId xmlns:p14="http://schemas.microsoft.com/office/powerpoint/2010/main" val="35515885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10083">
        <p15:prstTrans prst="pageCurlDouble" invX="1"/>
      </p:transition>
    </mc:Choice>
    <mc:Fallback xmlns="">
      <p:transition spd="slow" advTm="10083">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صورة 5">
            <a:extLst>
              <a:ext uri="{FF2B5EF4-FFF2-40B4-BE49-F238E27FC236}">
                <a16:creationId xmlns:a16="http://schemas.microsoft.com/office/drawing/2014/main" id="{12B18171-ED20-4A95-9272-7FBD0B7EDF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39"/>
            <a:ext cx="9144000" cy="6842759"/>
          </a:xfrm>
          <a:prstGeom prst="rect">
            <a:avLst/>
          </a:prstGeom>
        </p:spPr>
      </p:pic>
      <p:sp>
        <p:nvSpPr>
          <p:cNvPr id="2" name="TextBox 1"/>
          <p:cNvSpPr txBox="1"/>
          <p:nvPr/>
        </p:nvSpPr>
        <p:spPr>
          <a:xfrm>
            <a:off x="381000" y="1066800"/>
            <a:ext cx="5105400" cy="5170646"/>
          </a:xfrm>
          <a:prstGeom prst="rect">
            <a:avLst/>
          </a:prstGeom>
          <a:solidFill>
            <a:schemeClr val="bg1"/>
          </a:solidFill>
        </p:spPr>
        <p:txBody>
          <a:bodyPr wrap="square" rtlCol="1">
            <a:spAutoFit/>
          </a:bodyPr>
          <a:lstStyle/>
          <a:p>
            <a:pPr algn="ctr"/>
            <a:r>
              <a:rPr lang="ar-AE" sz="6600" dirty="0">
                <a:cs typeface="AF_Najed" pitchFamily="2" charset="-78"/>
              </a:rPr>
              <a:t>هل تعرفون يا أصدقائي من ساعدني في روضتي ؟ </a:t>
            </a:r>
          </a:p>
          <a:p>
            <a:pPr algn="ctr"/>
            <a:r>
              <a:rPr lang="ar-AE" sz="6600" dirty="0">
                <a:cs typeface="AF_Najed" pitchFamily="2" charset="-78"/>
              </a:rPr>
              <a:t>وما هي وظيفتهم ؟</a:t>
            </a:r>
          </a:p>
        </p:txBody>
      </p:sp>
      <p:pic>
        <p:nvPicPr>
          <p:cNvPr id="5" name="صورة 4">
            <a:extLst>
              <a:ext uri="{FF2B5EF4-FFF2-40B4-BE49-F238E27FC236}">
                <a16:creationId xmlns:a16="http://schemas.microsoft.com/office/drawing/2014/main" id="{AAB029C6-C5AC-4302-B503-7A42765967A5}"/>
              </a:ext>
            </a:extLst>
          </p:cNvPr>
          <p:cNvPicPr>
            <a:picLocks noChangeAspect="1"/>
          </p:cNvPicPr>
          <p:nvPr/>
        </p:nvPicPr>
        <p:blipFill rotWithShape="1">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r="2538"/>
          <a:stretch/>
        </p:blipFill>
        <p:spPr>
          <a:xfrm flipH="1">
            <a:off x="5682176" y="-19929"/>
            <a:ext cx="3428999" cy="6877929"/>
          </a:xfrm>
          <a:prstGeom prst="rect">
            <a:avLst/>
          </a:prstGeom>
          <a:ln>
            <a:noFill/>
          </a:ln>
        </p:spPr>
      </p:pic>
    </p:spTree>
    <p:extLst>
      <p:ext uri="{BB962C8B-B14F-4D97-AF65-F5344CB8AC3E}">
        <p14:creationId xmlns:p14="http://schemas.microsoft.com/office/powerpoint/2010/main" val="31658147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8123">
        <p15:prstTrans prst="pageCurlDouble" invX="1"/>
      </p:transition>
    </mc:Choice>
    <mc:Fallback xmlns="">
      <p:transition spd="slow" advTm="8123">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259</Words>
  <Application>Microsoft Office PowerPoint</Application>
  <PresentationFormat>عرض على الشاشة (4:3)</PresentationFormat>
  <Paragraphs>12</Paragraphs>
  <Slides>9</Slides>
  <Notes>0</Notes>
  <HiddenSlides>0</HiddenSlides>
  <MMClips>0</MMClips>
  <ScaleCrop>false</ScaleCrop>
  <HeadingPairs>
    <vt:vector size="6" baseType="variant">
      <vt:variant>
        <vt:lpstr>الخطوط المستخدمة</vt:lpstr>
      </vt:variant>
      <vt:variant>
        <vt:i4>2</vt:i4>
      </vt:variant>
      <vt:variant>
        <vt:lpstr>نسق</vt:lpstr>
      </vt:variant>
      <vt:variant>
        <vt:i4>1</vt:i4>
      </vt:variant>
      <vt:variant>
        <vt:lpstr>عناوين الشرائح</vt:lpstr>
      </vt:variant>
      <vt:variant>
        <vt:i4>9</vt:i4>
      </vt:variant>
    </vt:vector>
  </HeadingPairs>
  <TitlesOfParts>
    <vt:vector size="12" baseType="lpstr">
      <vt:lpstr>Arial</vt:lpstr>
      <vt:lpstr>Calibri</vt:lpstr>
      <vt:lpstr>Office Theme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Ghuwaya Al Kaabi</cp:lastModifiedBy>
  <cp:revision>33</cp:revision>
  <dcterms:created xsi:type="dcterms:W3CDTF">2018-02-17T20:02:39Z</dcterms:created>
  <dcterms:modified xsi:type="dcterms:W3CDTF">2020-09-12T19:02:15Z</dcterms:modified>
</cp:coreProperties>
</file>