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60" r:id="rId3"/>
    <p:sldId id="264" r:id="rId4"/>
    <p:sldId id="257" r:id="rId5"/>
    <p:sldId id="258" r:id="rId6"/>
    <p:sldId id="259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910" autoAdjust="0"/>
    <p:restoredTop sz="94660"/>
  </p:normalViewPr>
  <p:slideViewPr>
    <p:cSldViewPr snapToGrid="0">
      <p:cViewPr varScale="1">
        <p:scale>
          <a:sx n="47" d="100"/>
          <a:sy n="47" d="100"/>
        </p:scale>
        <p:origin x="42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B5A6-48EC-4229-A2A5-D806B19AEE62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5AF5-5925-4DB4-958B-D7252E5EBDA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153687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B5A6-48EC-4229-A2A5-D806B19AEE62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5AF5-5925-4DB4-958B-D7252E5EBDA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75760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B5A6-48EC-4229-A2A5-D806B19AEE62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5AF5-5925-4DB4-958B-D7252E5EBDA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28389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B5A6-48EC-4229-A2A5-D806B19AEE62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5AF5-5925-4DB4-958B-D7252E5EBDA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56666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B5A6-48EC-4229-A2A5-D806B19AEE62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5AF5-5925-4DB4-958B-D7252E5EBDA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62156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B5A6-48EC-4229-A2A5-D806B19AEE62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5AF5-5925-4DB4-958B-D7252E5EBDA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11284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B5A6-48EC-4229-A2A5-D806B19AEE62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5AF5-5925-4DB4-958B-D7252E5EBDA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81645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B5A6-48EC-4229-A2A5-D806B19AEE62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5AF5-5925-4DB4-958B-D7252E5EBDA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23639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B5A6-48EC-4229-A2A5-D806B19AEE62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5AF5-5925-4DB4-958B-D7252E5EBDA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96343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B5A6-48EC-4229-A2A5-D806B19AEE62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5AF5-5925-4DB4-958B-D7252E5EBDA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617322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B5A6-48EC-4229-A2A5-D806B19AEE62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5AF5-5925-4DB4-958B-D7252E5EBDA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74857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DB5A6-48EC-4229-A2A5-D806B19AEE62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D5AF5-5925-4DB4-958B-D7252E5EBDA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0207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audio" Target="../media/audio30.wav"/><Relationship Id="rId5" Type="http://schemas.openxmlformats.org/officeDocument/2006/relationships/audio" Target="../media/audio24.wav"/><Relationship Id="rId10" Type="http://schemas.openxmlformats.org/officeDocument/2006/relationships/audio" Target="../media/audio29.wav"/><Relationship Id="rId4" Type="http://schemas.openxmlformats.org/officeDocument/2006/relationships/audio" Target="../media/audio23.wav"/><Relationship Id="rId9" Type="http://schemas.openxmlformats.org/officeDocument/2006/relationships/audio" Target="../media/audio2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3" Type="http://schemas.openxmlformats.org/officeDocument/2006/relationships/audio" Target="../media/audio32.wav"/><Relationship Id="rId7" Type="http://schemas.openxmlformats.org/officeDocument/2006/relationships/audio" Target="../media/audio36.wav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5.wav"/><Relationship Id="rId5" Type="http://schemas.openxmlformats.org/officeDocument/2006/relationships/audio" Target="../media/audio34.wav"/><Relationship Id="rId4" Type="http://schemas.openxmlformats.org/officeDocument/2006/relationships/audio" Target="../media/audio3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3026" y="3657600"/>
            <a:ext cx="9144000" cy="1517904"/>
          </a:xfrm>
        </p:spPr>
        <p:txBody>
          <a:bodyPr>
            <a:noAutofit/>
          </a:bodyPr>
          <a:lstStyle/>
          <a:p>
            <a:pPr rtl="1"/>
            <a:r>
              <a:rPr lang="ar-BH" sz="4400" b="1" dirty="0">
                <a:solidFill>
                  <a:srgbClr val="FF0000"/>
                </a:solidFill>
              </a:rPr>
              <a:t>الرياضيات - </a:t>
            </a:r>
            <a:r>
              <a:rPr lang="ar-BH" sz="4000" b="1" dirty="0">
                <a:solidFill>
                  <a:srgbClr val="FF0000"/>
                </a:solidFill>
              </a:rPr>
              <a:t>الصف الثاني الابتدائي - الجزء الثاني</a:t>
            </a:r>
            <a:r>
              <a:rPr lang="ar-BH" sz="4000" b="1" dirty="0"/>
              <a:t/>
            </a:r>
            <a:br>
              <a:rPr lang="ar-BH" sz="4000" b="1" dirty="0"/>
            </a:br>
            <a:r>
              <a:rPr lang="ar-BH" sz="4400" b="1" dirty="0">
                <a:solidFill>
                  <a:srgbClr val="0070C0"/>
                </a:solidFill>
              </a:rPr>
              <a:t>(11-8) : الأنماط العددية</a:t>
            </a:r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AE2873-63A1-4869-97E8-EB87C48198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3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38200" y="417851"/>
            <a:ext cx="10515600" cy="1081027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b="1" dirty="0"/>
              <a:t>لاحظ الأنماط التالية:</a:t>
            </a:r>
            <a:br>
              <a:rPr lang="ar-SA" b="1" dirty="0"/>
            </a:br>
            <a:endParaRPr lang="ar-BH" b="1" dirty="0"/>
          </a:p>
        </p:txBody>
      </p:sp>
      <p:pic>
        <p:nvPicPr>
          <p:cNvPr id="1026" name="Picture 2" descr="Image result for triangl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290" y="1382837"/>
            <a:ext cx="1643270" cy="10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ir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645" y="1346842"/>
            <a:ext cx="1095583" cy="109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triang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68" y="1382837"/>
            <a:ext cx="1643270" cy="10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cir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1" y="1346842"/>
            <a:ext cx="1095583" cy="109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triang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49" y="1382837"/>
            <a:ext cx="1643270" cy="10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cir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702" y="1346842"/>
            <a:ext cx="1095583" cy="109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triangl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330" y="1382837"/>
            <a:ext cx="1643270" cy="10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cir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83" y="1346842"/>
            <a:ext cx="1095583" cy="109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triangl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311" y="1382837"/>
            <a:ext cx="1643270" cy="10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cir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82BE"/>
              </a:clrFrom>
              <a:clrTo>
                <a:srgbClr val="0082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664" y="1346842"/>
            <a:ext cx="1095583" cy="109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620840" y="3038307"/>
            <a:ext cx="1196216" cy="11232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237021" y="3038307"/>
            <a:ext cx="1196216" cy="1123259"/>
          </a:xfrm>
          <a:prstGeom prst="rect">
            <a:avLst/>
          </a:prstGeom>
        </p:spPr>
      </p:pic>
      <p:pic>
        <p:nvPicPr>
          <p:cNvPr id="1030" name="Picture 6" descr="Image result for 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576" y="3038307"/>
            <a:ext cx="760839" cy="112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918725" y="3038307"/>
            <a:ext cx="1182245" cy="11232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530631" y="3038307"/>
            <a:ext cx="1200488" cy="1123259"/>
          </a:xfrm>
          <a:prstGeom prst="rect">
            <a:avLst/>
          </a:prstGeom>
        </p:spPr>
      </p:pic>
      <p:pic>
        <p:nvPicPr>
          <p:cNvPr id="25" name="Picture 6" descr="Image result for flow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544" y="3038307"/>
            <a:ext cx="844481" cy="112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128693" y="3038307"/>
            <a:ext cx="1182245" cy="11232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740599" y="3038307"/>
            <a:ext cx="1200488" cy="1123259"/>
          </a:xfrm>
          <a:prstGeom prst="rect">
            <a:avLst/>
          </a:prstGeom>
        </p:spPr>
      </p:pic>
      <p:pic>
        <p:nvPicPr>
          <p:cNvPr id="28" name="Picture 6" descr="Image result for flow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12" y="3038307"/>
            <a:ext cx="844481" cy="112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67095" y="4793445"/>
            <a:ext cx="1303705" cy="13037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0742" y="5040236"/>
            <a:ext cx="876430" cy="810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3012" y="4793445"/>
            <a:ext cx="1303705" cy="13037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1797" y="4793445"/>
            <a:ext cx="1303705" cy="13037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7CBCFED3-EFDA-4DB5-8730-56BE4DE858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7257" y="5040236"/>
            <a:ext cx="876430" cy="81012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3772" y="5040236"/>
            <a:ext cx="876430" cy="81012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9527" y="5040236"/>
            <a:ext cx="876430" cy="81012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6042" y="5040236"/>
            <a:ext cx="876430" cy="81012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2557" y="5040236"/>
            <a:ext cx="876430" cy="8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4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30965" y="2498270"/>
            <a:ext cx="10515600" cy="165809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ar-SA" sz="40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ar-SA" sz="4000" b="1" dirty="0"/>
              <a:t>3 ، 4 ، 5 ، 6 ،           ، 8 ، 9 ، 10 ، 11 ، 12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ar-SA" sz="4000" b="1" dirty="0"/>
          </a:p>
          <a:p>
            <a:pPr marL="0" indent="0">
              <a:buFont typeface="Arial" panose="020B0604020202020204" pitchFamily="34" charset="0"/>
              <a:buNone/>
            </a:pPr>
            <a:endParaRPr lang="ar-BH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7444647" y="3147627"/>
            <a:ext cx="718457" cy="6041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1896444"/>
            <a:ext cx="10515600" cy="106611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00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 dirty="0"/>
              <a:t>لاحظ الأعداد التالية ثم أكمل الفراغ بالعدد المناسب:</a:t>
            </a:r>
            <a:br>
              <a:rPr lang="ar-SA" b="1" dirty="0"/>
            </a:br>
            <a:endParaRPr lang="ar-BH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05C515-9BD7-45E7-B6F4-DB9309D43859}"/>
              </a:ext>
            </a:extLst>
          </p:cNvPr>
          <p:cNvSpPr/>
          <p:nvPr/>
        </p:nvSpPr>
        <p:spPr>
          <a:xfrm>
            <a:off x="930965" y="4350327"/>
            <a:ext cx="10515600" cy="1440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3200" b="1" dirty="0">
                <a:solidFill>
                  <a:schemeClr val="tx1"/>
                </a:solidFill>
              </a:rPr>
              <a:t>لاحظ أن كل عدد يزيد واحد على العدد السابق.</a:t>
            </a:r>
          </a:p>
          <a:p>
            <a:pPr algn="r" rtl="1"/>
            <a:r>
              <a:rPr lang="ar-SA" sz="3200" b="1" dirty="0">
                <a:solidFill>
                  <a:schemeClr val="tx1"/>
                </a:solidFill>
              </a:rPr>
              <a:t>النمط هو : </a:t>
            </a:r>
            <a:r>
              <a:rPr lang="ar-SA" sz="3200" b="1" dirty="0">
                <a:solidFill>
                  <a:srgbClr val="FF0000"/>
                </a:solidFill>
              </a:rPr>
              <a:t>زيادة 1</a:t>
            </a:r>
            <a:endParaRPr lang="ar-BH" sz="3200" b="1" dirty="0">
              <a:solidFill>
                <a:srgbClr val="FF0000"/>
              </a:solidFill>
            </a:endParaRPr>
          </a:p>
          <a:p>
            <a:pPr algn="ctr" rtl="1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C1CDCBB-7937-4F5F-ADC3-6D64D3E9BCD8}"/>
              </a:ext>
            </a:extLst>
          </p:cNvPr>
          <p:cNvSpPr/>
          <p:nvPr/>
        </p:nvSpPr>
        <p:spPr>
          <a:xfrm>
            <a:off x="7444646" y="3222818"/>
            <a:ext cx="718457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 smtClean="0">
                <a:solidFill>
                  <a:srgbClr val="FF0000"/>
                </a:solidFill>
              </a:rPr>
              <a:t>7</a:t>
            </a:r>
            <a:endParaRPr lang="ar-BH" sz="4800" b="1" dirty="0"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CA9B247-2BE1-4F25-B18B-257B4A58845C}"/>
              </a:ext>
            </a:extLst>
          </p:cNvPr>
          <p:cNvGrpSpPr/>
          <p:nvPr/>
        </p:nvGrpSpPr>
        <p:grpSpPr>
          <a:xfrm>
            <a:off x="1220765" y="6447161"/>
            <a:ext cx="9936000" cy="342261"/>
            <a:chOff x="1108361" y="6522840"/>
            <a:chExt cx="9936000" cy="400110"/>
          </a:xfrm>
        </p:grpSpPr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5E837C1C-58B0-4387-8CC1-4719FA0220D3}"/>
                </a:ext>
              </a:extLst>
            </p:cNvPr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DB8BD46-AED5-406C-999D-A5C0C3E2FC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ar-BH" altLang="ar-JO" sz="2000" b="1" dirty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27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423746" y="2942481"/>
            <a:ext cx="718457" cy="6204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BH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E64F4C4-0201-4725-8E03-F01BC0789988}"/>
              </a:ext>
            </a:extLst>
          </p:cNvPr>
          <p:cNvGrpSpPr/>
          <p:nvPr/>
        </p:nvGrpSpPr>
        <p:grpSpPr>
          <a:xfrm>
            <a:off x="1199594" y="6465776"/>
            <a:ext cx="9936000" cy="400110"/>
            <a:chOff x="1108361" y="6522840"/>
            <a:chExt cx="9936000" cy="467737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6461ECF4-D6F7-4B2D-9350-7C46E53355A2}"/>
                </a:ext>
              </a:extLst>
            </p:cNvPr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93DBC89-8E86-444A-98C1-50BAFC4BF5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6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rtl="1">
                <a:spcBef>
                  <a:spcPct val="0"/>
                </a:spcBef>
                <a:buFontTx/>
                <a:buNone/>
              </a:pPr>
              <a:r>
                <a:rPr lang="ar-BH" altLang="ar-JO" sz="2000" b="1" dirty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FD61857-8793-489C-BC0A-A59B64F64EF6}"/>
              </a:ext>
            </a:extLst>
          </p:cNvPr>
          <p:cNvSpPr/>
          <p:nvPr/>
        </p:nvSpPr>
        <p:spPr>
          <a:xfrm>
            <a:off x="7351963" y="2973428"/>
            <a:ext cx="919174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800" b="1" dirty="0" smtClean="0">
                <a:solidFill>
                  <a:srgbClr val="FF0000"/>
                </a:solidFill>
              </a:rPr>
              <a:t>40</a:t>
            </a:r>
            <a:endParaRPr lang="ar-BH" sz="48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D7AFC5C-9FAD-4E6C-8AB1-C0365AE42E4A}"/>
              </a:ext>
            </a:extLst>
          </p:cNvPr>
          <p:cNvSpPr/>
          <p:nvPr/>
        </p:nvSpPr>
        <p:spPr>
          <a:xfrm>
            <a:off x="791284" y="4495695"/>
            <a:ext cx="10515600" cy="1440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3200" b="1" dirty="0">
                <a:solidFill>
                  <a:schemeClr val="tx1"/>
                </a:solidFill>
              </a:rPr>
              <a:t>لاحظ أن كل عدد يزيد عشرة على العدد السابق.</a:t>
            </a:r>
          </a:p>
          <a:p>
            <a:pPr algn="r" rtl="1"/>
            <a:r>
              <a:rPr lang="ar-SA" sz="3200" b="1" dirty="0">
                <a:solidFill>
                  <a:schemeClr val="tx1"/>
                </a:solidFill>
              </a:rPr>
              <a:t>النمط </a:t>
            </a:r>
            <a:r>
              <a:rPr lang="ar-SA" sz="3200" b="1" dirty="0" smtClean="0">
                <a:solidFill>
                  <a:schemeClr val="tx1"/>
                </a:solidFill>
              </a:rPr>
              <a:t>هو: </a:t>
            </a:r>
            <a:r>
              <a:rPr lang="ar-SA" sz="3200" b="1" dirty="0">
                <a:solidFill>
                  <a:srgbClr val="FF0000"/>
                </a:solidFill>
              </a:rPr>
              <a:t>زيادة 10</a:t>
            </a:r>
            <a:endParaRPr lang="ar-BH" sz="3200" b="1" dirty="0">
              <a:solidFill>
                <a:srgbClr val="FF0000"/>
              </a:solidFill>
            </a:endParaRPr>
          </a:p>
          <a:p>
            <a:pPr algn="ctr" rtl="1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284" y="2253315"/>
            <a:ext cx="10515600" cy="2044384"/>
          </a:xfrm>
          <a:noFill/>
        </p:spPr>
        <p:txBody>
          <a:bodyPr>
            <a:noAutofit/>
          </a:bodyPr>
          <a:lstStyle/>
          <a:p>
            <a:pPr marL="0" indent="0" algn="r" rtl="1">
              <a:buNone/>
            </a:pPr>
            <a:endParaRPr lang="ar-SA" sz="4000" b="1" dirty="0"/>
          </a:p>
          <a:p>
            <a:pPr marL="0" indent="0" algn="r" rtl="1">
              <a:buNone/>
            </a:pPr>
            <a:r>
              <a:rPr lang="ar-SA" sz="4000" b="1" dirty="0">
                <a:solidFill>
                  <a:srgbClr val="FF0000"/>
                </a:solidFill>
              </a:rPr>
              <a:t>1</a:t>
            </a:r>
            <a:r>
              <a:rPr lang="ar-SA" sz="4000" b="1" dirty="0"/>
              <a:t>0 ، </a:t>
            </a:r>
            <a:r>
              <a:rPr lang="ar-SA" sz="4000" b="1" dirty="0">
                <a:solidFill>
                  <a:srgbClr val="FF0000"/>
                </a:solidFill>
              </a:rPr>
              <a:t>2</a:t>
            </a:r>
            <a:r>
              <a:rPr lang="ar-SA" sz="4000" b="1" dirty="0"/>
              <a:t>0 ، </a:t>
            </a:r>
            <a:r>
              <a:rPr lang="ar-SA" sz="4000" b="1" dirty="0">
                <a:solidFill>
                  <a:srgbClr val="FF0000"/>
                </a:solidFill>
              </a:rPr>
              <a:t>3</a:t>
            </a:r>
            <a:r>
              <a:rPr lang="ar-SA" sz="4000" b="1" dirty="0"/>
              <a:t>0 ، </a:t>
            </a:r>
            <a:r>
              <a:rPr lang="ar-SA" sz="4000" b="1" dirty="0" smtClean="0"/>
              <a:t>       ، </a:t>
            </a:r>
            <a:r>
              <a:rPr lang="ar-SA" sz="4000" b="1" dirty="0">
                <a:solidFill>
                  <a:srgbClr val="FF0000"/>
                </a:solidFill>
              </a:rPr>
              <a:t>5</a:t>
            </a:r>
            <a:r>
              <a:rPr lang="ar-SA" sz="4000" b="1" dirty="0"/>
              <a:t>0 ، </a:t>
            </a:r>
            <a:r>
              <a:rPr lang="ar-SA" sz="4000" b="1" dirty="0">
                <a:solidFill>
                  <a:srgbClr val="FF0000"/>
                </a:solidFill>
              </a:rPr>
              <a:t>6</a:t>
            </a:r>
            <a:r>
              <a:rPr lang="ar-SA" sz="4000" b="1" dirty="0"/>
              <a:t>0 ، </a:t>
            </a:r>
            <a:r>
              <a:rPr lang="ar-SA" sz="4000" b="1" dirty="0">
                <a:solidFill>
                  <a:srgbClr val="FF0000"/>
                </a:solidFill>
              </a:rPr>
              <a:t>7</a:t>
            </a:r>
            <a:r>
              <a:rPr lang="ar-SA" sz="4000" b="1" dirty="0"/>
              <a:t>0 ، </a:t>
            </a:r>
            <a:r>
              <a:rPr lang="ar-SA" sz="4000" b="1" dirty="0">
                <a:solidFill>
                  <a:srgbClr val="FF0000"/>
                </a:solidFill>
              </a:rPr>
              <a:t>8</a:t>
            </a:r>
            <a:r>
              <a:rPr lang="ar-SA" sz="4000" b="1" dirty="0"/>
              <a:t>0 ، </a:t>
            </a:r>
            <a:r>
              <a:rPr lang="ar-SA" sz="4000" b="1" dirty="0">
                <a:solidFill>
                  <a:srgbClr val="FF0000"/>
                </a:solidFill>
              </a:rPr>
              <a:t>9</a:t>
            </a:r>
            <a:r>
              <a:rPr lang="ar-SA" sz="4000" b="1" dirty="0"/>
              <a:t>0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09794" y="1642714"/>
            <a:ext cx="10515600" cy="106611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00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 dirty="0"/>
              <a:t>لاحظ الأعداد التالية ثم أكمل الفراغ بالعدد المناسب:</a:t>
            </a:r>
            <a:br>
              <a:rPr lang="ar-SA" b="1" dirty="0"/>
            </a:br>
            <a:endParaRPr lang="ar-BH" dirty="0"/>
          </a:p>
        </p:txBody>
      </p:sp>
    </p:spTree>
    <p:extLst>
      <p:ext uri="{BB962C8B-B14F-4D97-AF65-F5344CB8AC3E}">
        <p14:creationId xmlns:p14="http://schemas.microsoft.com/office/powerpoint/2010/main" val="158742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  <p:bldP spid="9" grpId="0"/>
      <p:bldP spid="3" grpId="0" uiExpand="1" build="p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08" y="2262403"/>
            <a:ext cx="10515600" cy="4546646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4000" b="1" dirty="0">
                <a:solidFill>
                  <a:srgbClr val="FF0000"/>
                </a:solidFill>
              </a:rPr>
              <a:t>9</a:t>
            </a:r>
            <a:r>
              <a:rPr lang="ar-SA" sz="4000" b="1" dirty="0"/>
              <a:t>5 ، </a:t>
            </a:r>
            <a:r>
              <a:rPr lang="ar-SA" sz="4000" b="1" dirty="0">
                <a:solidFill>
                  <a:srgbClr val="FF0000"/>
                </a:solidFill>
              </a:rPr>
              <a:t>8</a:t>
            </a:r>
            <a:r>
              <a:rPr lang="ar-SA" sz="4000" b="1" dirty="0"/>
              <a:t>5 ،           ، </a:t>
            </a:r>
            <a:r>
              <a:rPr lang="ar-SA" sz="4000" b="1" dirty="0">
                <a:solidFill>
                  <a:srgbClr val="FF0000"/>
                </a:solidFill>
              </a:rPr>
              <a:t>6</a:t>
            </a:r>
            <a:r>
              <a:rPr lang="ar-SA" sz="4000" b="1" dirty="0"/>
              <a:t>5 ، </a:t>
            </a:r>
            <a:r>
              <a:rPr lang="ar-SA" sz="4000" b="1" dirty="0">
                <a:solidFill>
                  <a:srgbClr val="FF0000"/>
                </a:solidFill>
              </a:rPr>
              <a:t>5</a:t>
            </a:r>
            <a:r>
              <a:rPr lang="ar-SA" sz="4000" b="1" dirty="0"/>
              <a:t>5 ، </a:t>
            </a:r>
            <a:r>
              <a:rPr lang="ar-SA" sz="4000" b="1" dirty="0">
                <a:solidFill>
                  <a:srgbClr val="FF0000"/>
                </a:solidFill>
              </a:rPr>
              <a:t>4</a:t>
            </a:r>
            <a:r>
              <a:rPr lang="ar-SA" sz="4000" b="1" dirty="0"/>
              <a:t>5 ، </a:t>
            </a:r>
            <a:r>
              <a:rPr lang="ar-SA" sz="4000" b="1" dirty="0">
                <a:solidFill>
                  <a:srgbClr val="FF0000"/>
                </a:solidFill>
              </a:rPr>
              <a:t>3</a:t>
            </a:r>
            <a:r>
              <a:rPr lang="ar-SA" sz="4000" b="1" dirty="0"/>
              <a:t>5 ، </a:t>
            </a:r>
            <a:r>
              <a:rPr lang="ar-SA" sz="4000" b="1" dirty="0">
                <a:solidFill>
                  <a:srgbClr val="FF0000"/>
                </a:solidFill>
              </a:rPr>
              <a:t>2</a:t>
            </a:r>
            <a:r>
              <a:rPr lang="ar-SA" sz="4000" b="1" dirty="0"/>
              <a:t>5 ، </a:t>
            </a:r>
            <a:r>
              <a:rPr lang="ar-SA" sz="4000" b="1" dirty="0">
                <a:solidFill>
                  <a:srgbClr val="FF0000"/>
                </a:solidFill>
              </a:rPr>
              <a:t>1</a:t>
            </a:r>
            <a:r>
              <a:rPr lang="ar-SA" sz="4000" b="1" dirty="0"/>
              <a:t>5</a:t>
            </a:r>
          </a:p>
          <a:p>
            <a:pPr marL="0" indent="0" algn="r" rtl="1">
              <a:buNone/>
            </a:pPr>
            <a:endParaRPr lang="ar-SA" sz="4000" dirty="0"/>
          </a:p>
          <a:p>
            <a:pPr marL="0" indent="0" algn="r" rtl="1">
              <a:buNone/>
            </a:pPr>
            <a:endParaRPr lang="ar-SA" sz="40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8239064" y="2271964"/>
            <a:ext cx="718457" cy="6204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BH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C0146C9-146D-405C-86E1-3781C927842D}"/>
              </a:ext>
            </a:extLst>
          </p:cNvPr>
          <p:cNvGrpSpPr/>
          <p:nvPr/>
        </p:nvGrpSpPr>
        <p:grpSpPr>
          <a:xfrm>
            <a:off x="1199594" y="6465776"/>
            <a:ext cx="9936000" cy="400110"/>
            <a:chOff x="1108361" y="6522840"/>
            <a:chExt cx="9936000" cy="467737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7CB9B7D2-CECD-4147-890C-760660528EB2}"/>
                </a:ext>
              </a:extLst>
            </p:cNvPr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71F298A-C7C0-4847-8318-0B02908A3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6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rtl="1">
                <a:spcBef>
                  <a:spcPct val="0"/>
                </a:spcBef>
                <a:buFontTx/>
                <a:buNone/>
              </a:pPr>
              <a:r>
                <a:rPr lang="ar-BH" altLang="ar-JO" sz="2000" b="1" dirty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3BA7C51-D108-4B21-A94C-BAC81CCE9EC5}"/>
              </a:ext>
            </a:extLst>
          </p:cNvPr>
          <p:cNvSpPr/>
          <p:nvPr/>
        </p:nvSpPr>
        <p:spPr>
          <a:xfrm>
            <a:off x="8134712" y="2252842"/>
            <a:ext cx="927163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800" b="1" dirty="0" smtClean="0">
                <a:solidFill>
                  <a:srgbClr val="FF0000"/>
                </a:solidFill>
              </a:rPr>
              <a:t>75</a:t>
            </a:r>
            <a:endParaRPr lang="ar-BH" sz="4800" b="1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68819" y="1196293"/>
            <a:ext cx="10515600" cy="106611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00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 dirty="0"/>
              <a:t>لاحظ الأعداد التالية ثم أكمل الفراغ بالعدد المناسب:</a:t>
            </a:r>
            <a:br>
              <a:rPr lang="ar-SA" b="1" dirty="0"/>
            </a:br>
            <a:endParaRPr lang="ar-BH" dirty="0"/>
          </a:p>
        </p:txBody>
      </p:sp>
      <p:sp>
        <p:nvSpPr>
          <p:cNvPr id="13" name="Rectangle 12"/>
          <p:cNvSpPr/>
          <p:nvPr/>
        </p:nvSpPr>
        <p:spPr>
          <a:xfrm>
            <a:off x="3738187" y="4140504"/>
            <a:ext cx="7842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3200" b="1" dirty="0"/>
              <a:t>لاحظ أن كل عدد ينقص عشرة على العدد السابق.</a:t>
            </a:r>
            <a:endParaRPr lang="ar-BH" sz="3200" b="1" dirty="0"/>
          </a:p>
          <a:p>
            <a:pPr algn="r" rtl="1"/>
            <a:r>
              <a:rPr lang="ar-SA" sz="3200" b="1" dirty="0"/>
              <a:t>النمط هو : </a:t>
            </a:r>
            <a:r>
              <a:rPr lang="ar-SA" sz="3200" b="1" dirty="0">
                <a:solidFill>
                  <a:srgbClr val="FF0000"/>
                </a:solidFill>
              </a:rPr>
              <a:t>ناقص 10</a:t>
            </a:r>
            <a:endParaRPr lang="ar-BH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7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8" grpId="0"/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3672"/>
            <a:ext cx="10515600" cy="4351338"/>
          </a:xfrm>
        </p:spPr>
        <p:txBody>
          <a:bodyPr/>
          <a:lstStyle/>
          <a:p>
            <a:pPr marL="0" indent="0" algn="r" rtl="1">
              <a:buNone/>
            </a:pPr>
            <a:endParaRPr lang="ar-SA" b="1" dirty="0"/>
          </a:p>
          <a:p>
            <a:pPr marL="0" indent="0" algn="r" rtl="1">
              <a:buNone/>
            </a:pPr>
            <a:endParaRPr lang="ar-SA" b="1" dirty="0"/>
          </a:p>
          <a:p>
            <a:pPr marL="0" indent="0" algn="r" rtl="1">
              <a:buNone/>
            </a:pPr>
            <a:r>
              <a:rPr lang="ar-SA" sz="4000" b="1" dirty="0"/>
              <a:t>1</a:t>
            </a:r>
            <a:r>
              <a:rPr lang="ar-SA" sz="4000" b="1" dirty="0">
                <a:solidFill>
                  <a:srgbClr val="FF0000"/>
                </a:solidFill>
              </a:rPr>
              <a:t>5</a:t>
            </a:r>
            <a:r>
              <a:rPr lang="ar-SA" sz="4000" b="1" dirty="0"/>
              <a:t> ، 2</a:t>
            </a:r>
            <a:r>
              <a:rPr lang="ar-SA" sz="4000" b="1" dirty="0">
                <a:solidFill>
                  <a:srgbClr val="FF0000"/>
                </a:solidFill>
              </a:rPr>
              <a:t>0</a:t>
            </a:r>
            <a:r>
              <a:rPr lang="ar-SA" sz="4000" b="1" dirty="0"/>
              <a:t> ،           ، 3</a:t>
            </a:r>
            <a:r>
              <a:rPr lang="ar-SA" sz="4000" b="1" dirty="0">
                <a:solidFill>
                  <a:srgbClr val="FF0000"/>
                </a:solidFill>
              </a:rPr>
              <a:t>0</a:t>
            </a:r>
            <a:r>
              <a:rPr lang="ar-SA" sz="4000" b="1" dirty="0"/>
              <a:t> ، 3</a:t>
            </a:r>
            <a:r>
              <a:rPr lang="ar-SA" sz="4000" b="1" dirty="0">
                <a:solidFill>
                  <a:srgbClr val="FF0000"/>
                </a:solidFill>
              </a:rPr>
              <a:t>5</a:t>
            </a:r>
            <a:r>
              <a:rPr lang="ar-SA" sz="4000" b="1" dirty="0"/>
              <a:t> ، 4</a:t>
            </a:r>
            <a:r>
              <a:rPr lang="ar-SA" sz="4000" b="1" dirty="0">
                <a:solidFill>
                  <a:srgbClr val="FF0000"/>
                </a:solidFill>
              </a:rPr>
              <a:t>0</a:t>
            </a:r>
            <a:r>
              <a:rPr lang="ar-SA" sz="4000" b="1" dirty="0"/>
              <a:t> ، 4</a:t>
            </a:r>
            <a:r>
              <a:rPr lang="ar-SA" sz="4000" b="1" dirty="0">
                <a:solidFill>
                  <a:srgbClr val="FF0000"/>
                </a:solidFill>
              </a:rPr>
              <a:t>5</a:t>
            </a:r>
            <a:r>
              <a:rPr lang="ar-SA" sz="4000" b="1" dirty="0"/>
              <a:t> ، 5</a:t>
            </a:r>
            <a:r>
              <a:rPr lang="ar-SA" sz="4000" b="1" dirty="0">
                <a:solidFill>
                  <a:srgbClr val="FF0000"/>
                </a:solidFill>
              </a:rPr>
              <a:t>0</a:t>
            </a:r>
            <a:r>
              <a:rPr lang="ar-SA" sz="4000" b="1" dirty="0"/>
              <a:t> ،  5</a:t>
            </a:r>
            <a:r>
              <a:rPr lang="ar-SA" sz="4000" b="1" dirty="0">
                <a:solidFill>
                  <a:srgbClr val="FF0000"/>
                </a:solidFill>
              </a:rPr>
              <a:t>5</a:t>
            </a:r>
            <a:r>
              <a:rPr lang="ar-SA" sz="4000" b="1" dirty="0"/>
              <a:t> </a:t>
            </a:r>
          </a:p>
          <a:p>
            <a:pPr marL="0" indent="0" algn="r" rtl="1">
              <a:buNone/>
            </a:pPr>
            <a:endParaRPr lang="ar-SA" b="1" dirty="0"/>
          </a:p>
          <a:p>
            <a:pPr marL="0" indent="0" algn="r" rtl="1">
              <a:buNone/>
            </a:pPr>
            <a:endParaRPr lang="ar-SA" b="1" dirty="0"/>
          </a:p>
          <a:p>
            <a:pPr marL="0" indent="0" algn="r" rtl="1">
              <a:buNone/>
            </a:pPr>
            <a:endParaRPr lang="ar-BH" dirty="0"/>
          </a:p>
        </p:txBody>
      </p:sp>
      <p:sp>
        <p:nvSpPr>
          <p:cNvPr id="4" name="Rectangle 3"/>
          <p:cNvSpPr/>
          <p:nvPr/>
        </p:nvSpPr>
        <p:spPr>
          <a:xfrm>
            <a:off x="8056109" y="2216410"/>
            <a:ext cx="718457" cy="6204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BH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BF0497F-6C5C-4A3E-81DE-446E143E0870}"/>
              </a:ext>
            </a:extLst>
          </p:cNvPr>
          <p:cNvGrpSpPr/>
          <p:nvPr/>
        </p:nvGrpSpPr>
        <p:grpSpPr>
          <a:xfrm>
            <a:off x="1199594" y="6465776"/>
            <a:ext cx="9936000" cy="400110"/>
            <a:chOff x="1108361" y="6522840"/>
            <a:chExt cx="9936000" cy="467737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5969CED7-003A-4E7E-B56F-D6F6798B9108}"/>
                </a:ext>
              </a:extLst>
            </p:cNvPr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BB5D8BB-62B3-45E5-B889-04139FB5C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6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rtl="1">
                <a:spcBef>
                  <a:spcPct val="0"/>
                </a:spcBef>
                <a:buFontTx/>
                <a:buNone/>
              </a:pPr>
              <a:r>
                <a:rPr lang="ar-BH" altLang="ar-JO" sz="2000" b="1" dirty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3F1DB8B-D62D-46C7-8B3D-03B1A2E60995}"/>
              </a:ext>
            </a:extLst>
          </p:cNvPr>
          <p:cNvSpPr/>
          <p:nvPr/>
        </p:nvSpPr>
        <p:spPr>
          <a:xfrm>
            <a:off x="7951755" y="2232737"/>
            <a:ext cx="927163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400" b="1" dirty="0" smtClean="0">
                <a:solidFill>
                  <a:srgbClr val="FF0000"/>
                </a:solidFill>
              </a:rPr>
              <a:t>25</a:t>
            </a:r>
            <a:endParaRPr lang="ar-BH" sz="4800" b="1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53509" y="1395076"/>
            <a:ext cx="10515600" cy="106611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00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 dirty="0"/>
              <a:t>لاحظ الأعداد التالية ثم أكمل الفراغ بالعدد المناسب:</a:t>
            </a:r>
            <a:br>
              <a:rPr lang="ar-SA" b="1" dirty="0"/>
            </a:br>
            <a:endParaRPr lang="ar-BH" dirty="0"/>
          </a:p>
        </p:txBody>
      </p:sp>
      <p:sp>
        <p:nvSpPr>
          <p:cNvPr id="11" name="Rectangle 10"/>
          <p:cNvSpPr/>
          <p:nvPr/>
        </p:nvSpPr>
        <p:spPr>
          <a:xfrm>
            <a:off x="4304564" y="4150387"/>
            <a:ext cx="7164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3200" b="1" dirty="0"/>
              <a:t>لاحظ أن كل عدد يزيد خمسة على العدد السابق.</a:t>
            </a:r>
          </a:p>
          <a:p>
            <a:pPr algn="r" rtl="1"/>
            <a:r>
              <a:rPr lang="ar-SA" sz="3200" b="1" dirty="0"/>
              <a:t>النمط </a:t>
            </a:r>
            <a:r>
              <a:rPr lang="ar-SA" sz="3200" b="1" dirty="0" smtClean="0"/>
              <a:t>هو: </a:t>
            </a:r>
            <a:r>
              <a:rPr lang="ar-SA" sz="4000" b="1" dirty="0">
                <a:solidFill>
                  <a:srgbClr val="FF0000"/>
                </a:solidFill>
              </a:rPr>
              <a:t>زيادة 5</a:t>
            </a:r>
            <a:endParaRPr lang="ar-BH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b="1" dirty="0"/>
              <a:t>لاحظ الأعداد التالية ثم أكمل الفراغ بالعدد المناسب:</a:t>
            </a:r>
            <a:endParaRPr lang="ar-B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algn="r" rtl="1"/>
            <a:endParaRPr lang="ar-SA" dirty="0"/>
          </a:p>
          <a:p>
            <a:pPr marL="0" indent="0" algn="r" rtl="1">
              <a:buNone/>
            </a:pPr>
            <a:r>
              <a:rPr lang="ar-SA" sz="4000" b="1" dirty="0">
                <a:solidFill>
                  <a:srgbClr val="FF0000"/>
                </a:solidFill>
              </a:rPr>
              <a:t>1</a:t>
            </a:r>
            <a:r>
              <a:rPr lang="ar-SA" sz="4000" b="1" dirty="0"/>
              <a:t>08 ، </a:t>
            </a:r>
            <a:r>
              <a:rPr lang="ar-SA" sz="4000" b="1" dirty="0">
                <a:solidFill>
                  <a:srgbClr val="FF0000"/>
                </a:solidFill>
              </a:rPr>
              <a:t>2</a:t>
            </a:r>
            <a:r>
              <a:rPr lang="ar-SA" sz="4000" b="1" dirty="0"/>
              <a:t>08 ، </a:t>
            </a:r>
            <a:r>
              <a:rPr lang="ar-SA" sz="4000" b="1" dirty="0">
                <a:solidFill>
                  <a:srgbClr val="FF0000"/>
                </a:solidFill>
              </a:rPr>
              <a:t>3</a:t>
            </a:r>
            <a:r>
              <a:rPr lang="ar-SA" sz="4000" b="1" dirty="0"/>
              <a:t>08 ، </a:t>
            </a:r>
            <a:r>
              <a:rPr lang="ar-SA" sz="4000" b="1" dirty="0">
                <a:solidFill>
                  <a:srgbClr val="FF0000"/>
                </a:solidFill>
              </a:rPr>
              <a:t>4</a:t>
            </a:r>
            <a:r>
              <a:rPr lang="ar-SA" sz="4000" b="1" dirty="0"/>
              <a:t>08 ،          ، </a:t>
            </a:r>
            <a:r>
              <a:rPr lang="ar-SA" sz="4000" b="1" dirty="0">
                <a:solidFill>
                  <a:srgbClr val="FF0000"/>
                </a:solidFill>
              </a:rPr>
              <a:t>6</a:t>
            </a:r>
            <a:r>
              <a:rPr lang="ar-SA" sz="4000" b="1" dirty="0"/>
              <a:t>08 ، </a:t>
            </a:r>
            <a:r>
              <a:rPr lang="ar-SA" sz="4000" b="1" dirty="0">
                <a:solidFill>
                  <a:srgbClr val="FF0000"/>
                </a:solidFill>
              </a:rPr>
              <a:t>7</a:t>
            </a:r>
            <a:r>
              <a:rPr lang="ar-SA" sz="4000" b="1" dirty="0"/>
              <a:t>08 ، </a:t>
            </a:r>
            <a:r>
              <a:rPr lang="ar-SA" sz="4000" b="1" dirty="0">
                <a:solidFill>
                  <a:srgbClr val="FF0000"/>
                </a:solidFill>
              </a:rPr>
              <a:t>8</a:t>
            </a:r>
            <a:r>
              <a:rPr lang="ar-SA" sz="4000" b="1" dirty="0"/>
              <a:t>08   </a:t>
            </a:r>
          </a:p>
          <a:p>
            <a:pPr marL="0" indent="0" algn="r" rtl="1">
              <a:buNone/>
            </a:pPr>
            <a:endParaRPr lang="ar-SA" sz="4000" b="1" dirty="0"/>
          </a:p>
          <a:p>
            <a:pPr marL="0" indent="0" algn="r" rtl="1">
              <a:buNone/>
            </a:pPr>
            <a:r>
              <a:rPr lang="ar-SA" sz="4000" b="1" dirty="0"/>
              <a:t>لاحظ أن كل عدد يزيد م</a:t>
            </a:r>
            <a:r>
              <a:rPr lang="ar-BH" sz="4000" b="1" dirty="0"/>
              <a:t>ا</a:t>
            </a:r>
            <a:r>
              <a:rPr lang="ar-SA" sz="4000" b="1" dirty="0"/>
              <a:t>ئة على العدد السابق.</a:t>
            </a:r>
          </a:p>
          <a:p>
            <a:pPr marL="0" indent="0" algn="r" rtl="1">
              <a:buNone/>
            </a:pPr>
            <a:r>
              <a:rPr lang="ar-SA" sz="4000" b="1" dirty="0"/>
              <a:t>النمط </a:t>
            </a:r>
            <a:r>
              <a:rPr lang="ar-SA" sz="4000" b="1" dirty="0" smtClean="0"/>
              <a:t>هو: </a:t>
            </a:r>
            <a:r>
              <a:rPr lang="ar-SA" sz="4800" b="1" dirty="0">
                <a:solidFill>
                  <a:srgbClr val="FF0000"/>
                </a:solidFill>
              </a:rPr>
              <a:t>زيادة 100</a:t>
            </a:r>
            <a:endParaRPr lang="ar-BH" sz="4800" b="1" dirty="0">
              <a:solidFill>
                <a:srgbClr val="FF0000"/>
              </a:solidFill>
            </a:endParaRPr>
          </a:p>
          <a:p>
            <a:pPr marL="0" indent="0" algn="r" rtl="1">
              <a:buNone/>
            </a:pPr>
            <a:endParaRPr lang="ar-SA" sz="4000" b="1" dirty="0"/>
          </a:p>
          <a:p>
            <a:pPr algn="r" rtl="1"/>
            <a:endParaRPr lang="ar-BH" dirty="0"/>
          </a:p>
        </p:txBody>
      </p:sp>
      <p:sp>
        <p:nvSpPr>
          <p:cNvPr id="4" name="Rectangle 3"/>
          <p:cNvSpPr/>
          <p:nvPr/>
        </p:nvSpPr>
        <p:spPr>
          <a:xfrm>
            <a:off x="4840015" y="2198815"/>
            <a:ext cx="1255985" cy="6204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BH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325669E-B16D-470F-AFAC-B6F37533A3C8}"/>
              </a:ext>
            </a:extLst>
          </p:cNvPr>
          <p:cNvGrpSpPr/>
          <p:nvPr/>
        </p:nvGrpSpPr>
        <p:grpSpPr>
          <a:xfrm>
            <a:off x="1199594" y="6465776"/>
            <a:ext cx="9936000" cy="400110"/>
            <a:chOff x="1108361" y="6522840"/>
            <a:chExt cx="9936000" cy="467737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B7DD9FEC-06BB-48DA-8B67-F26F675E4BF1}"/>
                </a:ext>
              </a:extLst>
            </p:cNvPr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FE7DD94-E91F-4DB9-A04D-E6EA2A307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6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rtl="1">
                <a:spcBef>
                  <a:spcPct val="0"/>
                </a:spcBef>
                <a:buFontTx/>
                <a:buNone/>
              </a:pPr>
              <a:r>
                <a:rPr lang="ar-BH" altLang="ar-JO" sz="2000" b="1" dirty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31D754A-1E9D-4F72-93F1-AF2DC91A0B8A}"/>
              </a:ext>
            </a:extLst>
          </p:cNvPr>
          <p:cNvSpPr/>
          <p:nvPr/>
        </p:nvSpPr>
        <p:spPr>
          <a:xfrm>
            <a:off x="4840015" y="2223025"/>
            <a:ext cx="1255985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800" b="1" dirty="0" smtClean="0">
                <a:solidFill>
                  <a:srgbClr val="FF0000"/>
                </a:solidFill>
              </a:rPr>
              <a:t>508</a:t>
            </a:r>
            <a:endParaRPr lang="ar-BH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9873"/>
            <a:ext cx="10515600" cy="1325563"/>
          </a:xfrm>
        </p:spPr>
        <p:txBody>
          <a:bodyPr/>
          <a:lstStyle/>
          <a:p>
            <a:pPr algn="r" rtl="1"/>
            <a:r>
              <a:rPr lang="ar-SA" b="1" dirty="0"/>
              <a:t>اكتشف النمط ثم اكتب الأعداد المفقودة:</a:t>
            </a:r>
            <a:endParaRPr lang="ar-B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7577"/>
            <a:ext cx="10515600" cy="48227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3200" b="1" dirty="0"/>
              <a:t>500 ، 510 ، ......... ، 530 ، .........</a:t>
            </a:r>
          </a:p>
          <a:p>
            <a:pPr marL="0" indent="0" algn="r" rtl="1">
              <a:buNone/>
            </a:pPr>
            <a:r>
              <a:rPr lang="ar-SA" sz="3200" b="1" dirty="0"/>
              <a:t>النمط هو: </a:t>
            </a:r>
            <a:endParaRPr lang="ar-BH" sz="3200" b="1" dirty="0"/>
          </a:p>
          <a:p>
            <a:pPr marL="0" indent="0" algn="r" rtl="1">
              <a:buNone/>
            </a:pPr>
            <a:endParaRPr lang="ar-SA" sz="3200" b="1" dirty="0"/>
          </a:p>
          <a:p>
            <a:pPr marL="0" indent="0" algn="r" rtl="1">
              <a:buNone/>
            </a:pPr>
            <a:r>
              <a:rPr lang="ar-SA" sz="3200" b="1" dirty="0"/>
              <a:t>312 ، ........ ، 314 ، </a:t>
            </a:r>
            <a:r>
              <a:rPr lang="ar-SA" sz="3200" b="1" dirty="0" smtClean="0"/>
              <a:t>......... </a:t>
            </a:r>
            <a:r>
              <a:rPr lang="ar-SA" sz="3200" b="1" dirty="0"/>
              <a:t>،  316 </a:t>
            </a:r>
          </a:p>
          <a:p>
            <a:pPr marL="0" indent="0" algn="r" rtl="1">
              <a:buNone/>
            </a:pPr>
            <a:r>
              <a:rPr lang="ar-SA" sz="3200" b="1" dirty="0"/>
              <a:t>النمط هو: </a:t>
            </a:r>
            <a:endParaRPr lang="ar-BH" sz="3200" b="1" dirty="0"/>
          </a:p>
          <a:p>
            <a:pPr marL="0" indent="0" algn="r" rtl="1">
              <a:buNone/>
            </a:pPr>
            <a:endParaRPr lang="ar-SA" sz="3200" b="1" dirty="0"/>
          </a:p>
          <a:p>
            <a:pPr marL="0" indent="0" algn="r" rtl="1">
              <a:buNone/>
            </a:pPr>
            <a:r>
              <a:rPr lang="ar-SA" sz="3200" b="1" dirty="0"/>
              <a:t>486 ، 586 ، 686 ، ......... </a:t>
            </a:r>
          </a:p>
          <a:p>
            <a:pPr marL="0" indent="0" algn="r" rtl="1">
              <a:buNone/>
            </a:pPr>
            <a:r>
              <a:rPr lang="ar-SA" sz="3200" b="1" dirty="0"/>
              <a:t>النمط هو: </a:t>
            </a:r>
            <a:endParaRPr lang="ar-BH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58ACEC4-5F9B-4E47-A016-E3E3679C486C}"/>
              </a:ext>
            </a:extLst>
          </p:cNvPr>
          <p:cNvGrpSpPr/>
          <p:nvPr/>
        </p:nvGrpSpPr>
        <p:grpSpPr>
          <a:xfrm>
            <a:off x="1199594" y="6465776"/>
            <a:ext cx="9936000" cy="400110"/>
            <a:chOff x="1108361" y="6522840"/>
            <a:chExt cx="9936000" cy="467737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5430EDE8-FE76-471A-B84F-9231AECB356E}"/>
                </a:ext>
              </a:extLst>
            </p:cNvPr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90D453B-B092-42BE-84C1-0F878F2A5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6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rtl="1">
                <a:spcBef>
                  <a:spcPct val="0"/>
                </a:spcBef>
                <a:buFontTx/>
                <a:buNone/>
              </a:pPr>
              <a:r>
                <a:rPr lang="ar-BH" altLang="ar-JO" sz="2000" b="1" dirty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77FA07-9A24-4D33-A526-F05F45FA1C24}"/>
              </a:ext>
            </a:extLst>
          </p:cNvPr>
          <p:cNvSpPr/>
          <p:nvPr/>
        </p:nvSpPr>
        <p:spPr>
          <a:xfrm>
            <a:off x="8078508" y="5506910"/>
            <a:ext cx="2182761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3200" b="1" dirty="0">
                <a:solidFill>
                  <a:srgbClr val="FF0000"/>
                </a:solidFill>
              </a:rPr>
              <a:t>زيادة 100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6483234-453D-4B37-844C-C79C35D4A58C}"/>
              </a:ext>
            </a:extLst>
          </p:cNvPr>
          <p:cNvSpPr/>
          <p:nvPr/>
        </p:nvSpPr>
        <p:spPr>
          <a:xfrm>
            <a:off x="7023921" y="4797800"/>
            <a:ext cx="1255985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800" b="1" dirty="0" smtClean="0">
                <a:solidFill>
                  <a:srgbClr val="FF0000"/>
                </a:solidFill>
              </a:rPr>
              <a:t>786</a:t>
            </a:r>
            <a:endParaRPr lang="ar-BH" sz="48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434DDF7-458D-44C5-AFD8-50C973593D9E}"/>
              </a:ext>
            </a:extLst>
          </p:cNvPr>
          <p:cNvSpPr/>
          <p:nvPr/>
        </p:nvSpPr>
        <p:spPr>
          <a:xfrm>
            <a:off x="5734664" y="1481684"/>
            <a:ext cx="1255985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800" b="1" dirty="0" smtClean="0">
                <a:solidFill>
                  <a:srgbClr val="FF0000"/>
                </a:solidFill>
              </a:rPr>
              <a:t>540</a:t>
            </a:r>
            <a:endParaRPr lang="ar-BH" sz="48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6ED1D74-3D9D-4B45-ADE1-E9ECD81114C5}"/>
              </a:ext>
            </a:extLst>
          </p:cNvPr>
          <p:cNvSpPr/>
          <p:nvPr/>
        </p:nvSpPr>
        <p:spPr>
          <a:xfrm>
            <a:off x="6815721" y="3102721"/>
            <a:ext cx="1255985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800" b="1" dirty="0" smtClean="0">
                <a:solidFill>
                  <a:srgbClr val="FF0000"/>
                </a:solidFill>
              </a:rPr>
              <a:t>315</a:t>
            </a:r>
            <a:endParaRPr lang="ar-BH" sz="48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AA98111-2A6E-4EAC-B98B-601C9FEF3316}"/>
              </a:ext>
            </a:extLst>
          </p:cNvPr>
          <p:cNvSpPr/>
          <p:nvPr/>
        </p:nvSpPr>
        <p:spPr>
          <a:xfrm>
            <a:off x="9097997" y="3164049"/>
            <a:ext cx="1255985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800" b="1" dirty="0" smtClean="0">
                <a:solidFill>
                  <a:srgbClr val="FF0000"/>
                </a:solidFill>
              </a:rPr>
              <a:t>313</a:t>
            </a:r>
            <a:endParaRPr lang="ar-BH" sz="4800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0FCFD3A-C649-496A-B492-EF151C7F0664}"/>
              </a:ext>
            </a:extLst>
          </p:cNvPr>
          <p:cNvSpPr/>
          <p:nvPr/>
        </p:nvSpPr>
        <p:spPr>
          <a:xfrm>
            <a:off x="8214724" y="1485441"/>
            <a:ext cx="1255985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800" b="1" dirty="0" smtClean="0">
                <a:solidFill>
                  <a:srgbClr val="FF0000"/>
                </a:solidFill>
              </a:rPr>
              <a:t>520</a:t>
            </a:r>
            <a:endParaRPr lang="ar-BH" sz="48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6617231-FBA0-42D3-88F8-0100836B0C62}"/>
              </a:ext>
            </a:extLst>
          </p:cNvPr>
          <p:cNvSpPr/>
          <p:nvPr/>
        </p:nvSpPr>
        <p:spPr>
          <a:xfrm>
            <a:off x="8246634" y="3811831"/>
            <a:ext cx="2182761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3200" b="1" dirty="0">
                <a:solidFill>
                  <a:srgbClr val="FF0000"/>
                </a:solidFill>
              </a:rPr>
              <a:t>زيادة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1711463-D10F-4D7F-88F3-1937D46332FD}"/>
              </a:ext>
            </a:extLst>
          </p:cNvPr>
          <p:cNvSpPr/>
          <p:nvPr/>
        </p:nvSpPr>
        <p:spPr>
          <a:xfrm>
            <a:off x="8214724" y="2125170"/>
            <a:ext cx="2182761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3200" b="1" dirty="0">
                <a:solidFill>
                  <a:srgbClr val="FF0000"/>
                </a:solidFill>
              </a:rPr>
              <a:t>زيادة 10</a:t>
            </a:r>
          </a:p>
        </p:txBody>
      </p:sp>
    </p:spTree>
    <p:extLst>
      <p:ext uri="{BB962C8B-B14F-4D97-AF65-F5344CB8AC3E}">
        <p14:creationId xmlns:p14="http://schemas.microsoft.com/office/powerpoint/2010/main" val="360888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3200" b="1" dirty="0"/>
              <a:t>99 ، 97 ، 95 ، 93 ، ...... ، 89 ، 87 ، 85 ، 83 </a:t>
            </a:r>
          </a:p>
          <a:p>
            <a:pPr marL="0" indent="0" algn="r" rtl="1">
              <a:buNone/>
            </a:pPr>
            <a:r>
              <a:rPr lang="ar-SA" sz="3200" b="1" dirty="0"/>
              <a:t>النمط هو: </a:t>
            </a:r>
          </a:p>
          <a:p>
            <a:pPr marL="0" indent="0" algn="r" rtl="1">
              <a:buNone/>
            </a:pPr>
            <a:endParaRPr lang="ar-BH" sz="3200" b="1" dirty="0"/>
          </a:p>
          <a:p>
            <a:pPr marL="0" indent="0" algn="r" rtl="1">
              <a:buNone/>
            </a:pPr>
            <a:r>
              <a:rPr lang="ar-SA" sz="3200" b="1" dirty="0"/>
              <a:t>972 ، 872 ، 772 ، 672 ، 572 ، ....... ، 372 ، 272 ، 172 </a:t>
            </a:r>
          </a:p>
          <a:p>
            <a:pPr marL="0" indent="0" algn="r" rtl="1">
              <a:buNone/>
            </a:pPr>
            <a:r>
              <a:rPr lang="ar-SA" sz="3200" b="1" dirty="0"/>
              <a:t>النمط هو: </a:t>
            </a:r>
          </a:p>
          <a:p>
            <a:pPr marL="0" indent="0" algn="r" rtl="1">
              <a:buNone/>
            </a:pPr>
            <a:endParaRPr lang="ar-BH" sz="32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 dirty="0"/>
              <a:t>اكتشف النمط ثم اكتب الأعداد المفقودة:</a:t>
            </a:r>
            <a:endParaRPr lang="ar-BH" b="1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76A6AD3-D473-43FE-8994-EEB63E6B7FAD}"/>
              </a:ext>
            </a:extLst>
          </p:cNvPr>
          <p:cNvGrpSpPr/>
          <p:nvPr/>
        </p:nvGrpSpPr>
        <p:grpSpPr>
          <a:xfrm>
            <a:off x="1199594" y="6465776"/>
            <a:ext cx="9936000" cy="400110"/>
            <a:chOff x="1108361" y="6522840"/>
            <a:chExt cx="9936000" cy="467737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4F6A87AD-3A6D-44E8-B1F8-5BAEA59E723B}"/>
                </a:ext>
              </a:extLst>
            </p:cNvPr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195BEAE-984D-4AC7-87EF-DCC3D598C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6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rtl="1">
                <a:spcBef>
                  <a:spcPct val="0"/>
                </a:spcBef>
                <a:buFontTx/>
                <a:buNone/>
              </a:pPr>
              <a:r>
                <a:rPr lang="ar-BH" altLang="ar-JO" sz="2000" b="1" dirty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C7AC29F-FDFF-41D1-AE04-DE57EBEEF15E}"/>
              </a:ext>
            </a:extLst>
          </p:cNvPr>
          <p:cNvSpPr/>
          <p:nvPr/>
        </p:nvSpPr>
        <p:spPr>
          <a:xfrm>
            <a:off x="7141012" y="1626551"/>
            <a:ext cx="1255985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800" b="1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5D2D9DF-FA74-4394-9AB2-F7077EF5A527}"/>
              </a:ext>
            </a:extLst>
          </p:cNvPr>
          <p:cNvSpPr/>
          <p:nvPr/>
        </p:nvSpPr>
        <p:spPr>
          <a:xfrm>
            <a:off x="5071663" y="3397135"/>
            <a:ext cx="1255985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800" b="1" dirty="0">
                <a:solidFill>
                  <a:srgbClr val="FF0000"/>
                </a:solidFill>
              </a:rPr>
              <a:t>472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B066A3F-B460-4F29-86E2-0F2DE348B382}"/>
              </a:ext>
            </a:extLst>
          </p:cNvPr>
          <p:cNvSpPr/>
          <p:nvPr/>
        </p:nvSpPr>
        <p:spPr>
          <a:xfrm>
            <a:off x="7987068" y="4001294"/>
            <a:ext cx="2182761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3200" b="1" dirty="0">
                <a:solidFill>
                  <a:srgbClr val="FF0000"/>
                </a:solidFill>
              </a:rPr>
              <a:t>ناقص 100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65CA635-F3C4-4934-A2B2-AD89C7C08189}"/>
              </a:ext>
            </a:extLst>
          </p:cNvPr>
          <p:cNvSpPr/>
          <p:nvPr/>
        </p:nvSpPr>
        <p:spPr>
          <a:xfrm>
            <a:off x="8038014" y="2325699"/>
            <a:ext cx="2182761" cy="60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3200" b="1" dirty="0">
                <a:solidFill>
                  <a:srgbClr val="FF0000"/>
                </a:solidFill>
              </a:rPr>
              <a:t>ناقص 2</a:t>
            </a:r>
          </a:p>
        </p:txBody>
      </p:sp>
    </p:spTree>
    <p:extLst>
      <p:ext uri="{BB962C8B-B14F-4D97-AF65-F5344CB8AC3E}">
        <p14:creationId xmlns:p14="http://schemas.microsoft.com/office/powerpoint/2010/main" val="64662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قالب الخطة الاحترازي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قالب الخطة الاحترازية" id="{F35FC532-553A-42A5-85FD-EAE5592FEC5A}" vid="{031D1747-A5FF-4F23-B2C3-FDFFD78C72B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الخطة الاحترازية</Template>
  <TotalTime>940</TotalTime>
  <Words>359</Words>
  <Application>Microsoft Office PowerPoint</Application>
  <PresentationFormat>Widescreen</PresentationFormat>
  <Paragraphs>68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Traditional Arabic</vt:lpstr>
      <vt:lpstr>Yu Gothic UI Semilight</vt:lpstr>
      <vt:lpstr>قالب الخطة الاحترازية</vt:lpstr>
      <vt:lpstr>الرياضيات - الصف الثاني الابتدائي - الجزء الثاني (11-8) : الأنماط العددية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لاحظ الأعداد التالية ثم أكمل الفراغ بالعدد المناسب:</vt:lpstr>
      <vt:lpstr>اكتشف النمط ثم اكتب الأعداد المفقودة: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السلام عليكم ورحمة الله وبركاته مرحبا بكم في البوابة التعليمية  لوزارة التربية والتعليم بمملكة البحرين</dc:title>
  <dc:creator>juma</dc:creator>
  <cp:lastModifiedBy>user</cp:lastModifiedBy>
  <cp:revision>51</cp:revision>
  <dcterms:created xsi:type="dcterms:W3CDTF">2020-03-03T06:03:30Z</dcterms:created>
  <dcterms:modified xsi:type="dcterms:W3CDTF">2020-03-18T12:42:10Z</dcterms:modified>
</cp:coreProperties>
</file>