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6" r:id="rId2"/>
    <p:sldId id="262" r:id="rId3"/>
    <p:sldId id="257" r:id="rId4"/>
    <p:sldId id="259" r:id="rId5"/>
    <p:sldId id="276" r:id="rId6"/>
    <p:sldId id="260" r:id="rId7"/>
    <p:sldId id="261" r:id="rId8"/>
    <p:sldId id="263" r:id="rId9"/>
    <p:sldId id="264" r:id="rId10"/>
    <p:sldId id="265" r:id="rId11"/>
    <p:sldId id="277" r:id="rId12"/>
    <p:sldId id="267" r:id="rId13"/>
    <p:sldId id="268" r:id="rId14"/>
    <p:sldId id="269" r:id="rId15"/>
    <p:sldId id="275" r:id="rId16"/>
    <p:sldId id="289" r:id="rId17"/>
    <p:sldId id="270" r:id="rId18"/>
    <p:sldId id="278" r:id="rId19"/>
    <p:sldId id="266" r:id="rId20"/>
    <p:sldId id="279" r:id="rId21"/>
    <p:sldId id="272" r:id="rId22"/>
    <p:sldId id="273" r:id="rId23"/>
    <p:sldId id="274" r:id="rId24"/>
    <p:sldId id="284" r:id="rId25"/>
    <p:sldId id="281" r:id="rId26"/>
    <p:sldId id="283" r:id="rId27"/>
    <p:sldId id="280" r:id="rId28"/>
    <p:sldId id="282" r:id="rId29"/>
    <p:sldId id="287" r:id="rId30"/>
    <p:sldId id="288" r:id="rId31"/>
    <p:sldId id="258" r:id="rId3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المقدمة" id="{8412AA68-D0D4-427C-88CB-7DDF5FA4D208}">
          <p14:sldIdLst>
            <p14:sldId id="286"/>
            <p14:sldId id="262"/>
          </p14:sldIdLst>
        </p14:section>
        <p14:section name="الاسئلة" id="{8D34A8C1-17CD-404D-911A-4E631B132BE3}">
          <p14:sldIdLst>
            <p14:sldId id="257"/>
            <p14:sldId id="259"/>
            <p14:sldId id="276"/>
            <p14:sldId id="260"/>
            <p14:sldId id="261"/>
            <p14:sldId id="263"/>
            <p14:sldId id="264"/>
            <p14:sldId id="265"/>
            <p14:sldId id="277"/>
            <p14:sldId id="267"/>
            <p14:sldId id="268"/>
            <p14:sldId id="269"/>
            <p14:sldId id="275"/>
            <p14:sldId id="289"/>
            <p14:sldId id="270"/>
            <p14:sldId id="278"/>
            <p14:sldId id="266"/>
            <p14:sldId id="279"/>
            <p14:sldId id="272"/>
            <p14:sldId id="273"/>
            <p14:sldId id="274"/>
            <p14:sldId id="284"/>
            <p14:sldId id="281"/>
            <p14:sldId id="283"/>
            <p14:sldId id="280"/>
            <p14:sldId id="282"/>
            <p14:sldId id="287"/>
            <p14:sldId id="288"/>
          </p14:sldIdLst>
        </p14:section>
        <p14:section name="الختام" id="{615A1FD7-9195-4A17-B366-E45B1AAE086B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029" autoAdjust="0"/>
    <p:restoredTop sz="86380" autoAdjust="0"/>
  </p:normalViewPr>
  <p:slideViewPr>
    <p:cSldViewPr snapToGrid="0">
      <p:cViewPr varScale="1">
        <p:scale>
          <a:sx n="72" d="100"/>
          <a:sy n="72" d="100"/>
        </p:scale>
        <p:origin x="48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3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864F-1E02-4B57-A7A3-4935EC3DE1AC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B7FB-0C99-484B-8A06-0394C5266EC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51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864F-1E02-4B57-A7A3-4935EC3DE1AC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B7FB-0C99-484B-8A06-0394C5266EC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814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864F-1E02-4B57-A7A3-4935EC3DE1AC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B7FB-0C99-484B-8A06-0394C5266EC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070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864F-1E02-4B57-A7A3-4935EC3DE1AC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B7FB-0C99-484B-8A06-0394C5266EC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475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864F-1E02-4B57-A7A3-4935EC3DE1AC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B7FB-0C99-484B-8A06-0394C5266EC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108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864F-1E02-4B57-A7A3-4935EC3DE1AC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B7FB-0C99-484B-8A06-0394C5266EC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780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864F-1E02-4B57-A7A3-4935EC3DE1AC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B7FB-0C99-484B-8A06-0394C5266EC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988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864F-1E02-4B57-A7A3-4935EC3DE1AC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B7FB-0C99-484B-8A06-0394C5266EC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168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864F-1E02-4B57-A7A3-4935EC3DE1AC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B7FB-0C99-484B-8A06-0394C5266EC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980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864F-1E02-4B57-A7A3-4935EC3DE1AC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B7FB-0C99-484B-8A06-0394C5266EC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633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864F-1E02-4B57-A7A3-4935EC3DE1AC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B7FB-0C99-484B-8A06-0394C5266EC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745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B864F-1E02-4B57-A7A3-4935EC3DE1AC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CB7FB-0C99-484B-8A06-0394C5266EC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971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737032" y="300867"/>
            <a:ext cx="2530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/>
              <a:t>سلسلة أسئلة التحصيلي فيزياء 4 للصف الثالث ثانوي الفصل الثاني 144</a:t>
            </a:r>
            <a:r>
              <a:rPr lang="ar-SA" dirty="0"/>
              <a:t>2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54F0311-74F0-41CF-A94E-5B54014BA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371" y="214313"/>
            <a:ext cx="2145309" cy="158509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5D615DF-1565-4B4F-BAA2-AEC408A9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105" y="0"/>
            <a:ext cx="2932430" cy="169483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436040" y="2446475"/>
            <a:ext cx="544664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أسئلة التحصيلي والمراجعة للفصل السادس </a:t>
            </a:r>
          </a:p>
          <a:p>
            <a:pPr algn="ctr"/>
            <a:r>
              <a:rPr lang="ar-SA" sz="3600" dirty="0"/>
              <a:t>فصل الكترونيات الحالة الصلبة </a:t>
            </a:r>
          </a:p>
          <a:p>
            <a:pPr algn="ctr"/>
            <a:r>
              <a:rPr lang="ar-SA" sz="3600" dirty="0">
                <a:solidFill>
                  <a:srgbClr val="C00000"/>
                </a:solidFill>
              </a:rPr>
              <a:t>جمعته فايزة سالم الدهاس</a:t>
            </a:r>
            <a:r>
              <a:rPr lang="ar-SA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AE17DC8-8F75-420E-91A3-403EA5B16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74" y="5006174"/>
            <a:ext cx="816935" cy="13105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4130565" y="3294994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الايونات السالبة</a:t>
            </a:r>
          </a:p>
        </p:txBody>
      </p:sp>
      <p:sp>
        <p:nvSpPr>
          <p:cNvPr id="4" name="جواب2"/>
          <p:cNvSpPr/>
          <p:nvPr/>
        </p:nvSpPr>
        <p:spPr>
          <a:xfrm>
            <a:off x="4114799" y="4319752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الفجوات</a:t>
            </a:r>
            <a:endParaRPr lang="ar-S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جواب3"/>
          <p:cNvSpPr/>
          <p:nvPr/>
        </p:nvSpPr>
        <p:spPr>
          <a:xfrm>
            <a:off x="4130565" y="5439104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الايونات الموجبة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السؤال"/>
          <p:cNvSpPr txBox="1"/>
          <p:nvPr/>
        </p:nvSpPr>
        <p:spPr>
          <a:xfrm>
            <a:off x="2414588" y="616801"/>
            <a:ext cx="70866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latin typeface="Andalus" panose="02020603050405020304" pitchFamily="18" charset="-78"/>
              </a:rPr>
              <a:t>ناقلات الشحنة في اشباه الموصلات من النوع الموجب ...</a:t>
            </a:r>
            <a:endParaRPr lang="ar-S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</a:endParaRPr>
          </a:p>
        </p:txBody>
      </p:sp>
      <p:sp>
        <p:nvSpPr>
          <p:cNvPr id="7" name="جواب3"/>
          <p:cNvSpPr/>
          <p:nvPr/>
        </p:nvSpPr>
        <p:spPr>
          <a:xfrm>
            <a:off x="4240762" y="2313731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الالكترونات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56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5136763" y="4747484"/>
            <a:ext cx="3337200" cy="75463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الرقائق </a:t>
            </a:r>
            <a:r>
              <a:rPr lang="ar-SA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الميكروبة</a:t>
            </a:r>
            <a:endParaRPr lang="ar-SA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جواب2"/>
          <p:cNvSpPr/>
          <p:nvPr/>
        </p:nvSpPr>
        <p:spPr>
          <a:xfrm>
            <a:off x="5067743" y="3628468"/>
            <a:ext cx="3406219" cy="75463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الترانزستور</a:t>
            </a:r>
          </a:p>
        </p:txBody>
      </p:sp>
      <p:sp>
        <p:nvSpPr>
          <p:cNvPr id="5" name="جواب3"/>
          <p:cNvSpPr/>
          <p:nvPr/>
        </p:nvSpPr>
        <p:spPr>
          <a:xfrm>
            <a:off x="5067743" y="5689188"/>
            <a:ext cx="3406220" cy="75463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الشوائب</a:t>
            </a:r>
          </a:p>
        </p:txBody>
      </p:sp>
      <p:sp>
        <p:nvSpPr>
          <p:cNvPr id="7" name="جواب3"/>
          <p:cNvSpPr/>
          <p:nvPr/>
        </p:nvSpPr>
        <p:spPr>
          <a:xfrm>
            <a:off x="5067743" y="2674361"/>
            <a:ext cx="3406221" cy="75463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المكثف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113392" y="786882"/>
            <a:ext cx="84192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b="1" dirty="0" err="1"/>
              <a:t>ذرات</a:t>
            </a:r>
            <a:r>
              <a:rPr lang="ar-SA" sz="4000" b="1" dirty="0"/>
              <a:t> مانحة </a:t>
            </a:r>
            <a:r>
              <a:rPr lang="ar-SA" sz="4000" b="1" dirty="0" err="1"/>
              <a:t>او</a:t>
            </a:r>
            <a:r>
              <a:rPr lang="ar-SA" sz="4000" b="1" dirty="0"/>
              <a:t> مستقبلة للالكترونات </a:t>
            </a:r>
            <a:r>
              <a:rPr lang="ar-SA" sz="4000" b="1" dirty="0" err="1"/>
              <a:t>بتراكيز</a:t>
            </a:r>
            <a:r>
              <a:rPr lang="ar-SA" sz="4000" b="1" dirty="0"/>
              <a:t> قليلة </a:t>
            </a:r>
          </a:p>
          <a:p>
            <a:pPr algn="ctr"/>
            <a:r>
              <a:rPr lang="ar-SA" sz="4000" b="1" dirty="0"/>
              <a:t> لزيادة العدد وزيادة الموصلية</a:t>
            </a:r>
          </a:p>
        </p:txBody>
      </p:sp>
    </p:spTree>
    <p:extLst>
      <p:ext uri="{BB962C8B-B14F-4D97-AF65-F5344CB8AC3E}">
        <p14:creationId xmlns:p14="http://schemas.microsoft.com/office/powerpoint/2010/main" val="26746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4130565" y="2605678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تتجه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ناحية اليمين و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 </a:t>
            </a:r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ناحية اليسار</a:t>
            </a:r>
          </a:p>
        </p:txBody>
      </p:sp>
      <p:sp>
        <p:nvSpPr>
          <p:cNvPr id="4" name="جواب2"/>
          <p:cNvSpPr/>
          <p:nvPr/>
        </p:nvSpPr>
        <p:spPr>
          <a:xfrm>
            <a:off x="4130565" y="3535236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تتجه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ناحية اليسار و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ناحية اليمين</a:t>
            </a:r>
            <a:endParaRPr lang="ar-SA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جواب3"/>
          <p:cNvSpPr/>
          <p:nvPr/>
        </p:nvSpPr>
        <p:spPr>
          <a:xfrm>
            <a:off x="4130565" y="5394352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تتجه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</a:t>
            </a:r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ناحية اليمين</a:t>
            </a:r>
          </a:p>
        </p:txBody>
      </p:sp>
      <p:sp>
        <p:nvSpPr>
          <p:cNvPr id="6" name="السؤال"/>
          <p:cNvSpPr txBox="1"/>
          <p:nvPr/>
        </p:nvSpPr>
        <p:spPr>
          <a:xfrm>
            <a:off x="3469234" y="1448373"/>
            <a:ext cx="62263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Andalus" panose="02020603050405020304" pitchFamily="18" charset="-78"/>
                <a:cs typeface="Andalus" panose="02020603050405020304" pitchFamily="18" charset="-78"/>
              </a:rPr>
              <a:t>في الدايود المجاور الى اين تتجه كل من </a:t>
            </a:r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a</a:t>
            </a:r>
            <a:r>
              <a:rPr lang="ar-SA" sz="3200" dirty="0">
                <a:latin typeface="Andalus" panose="02020603050405020304" pitchFamily="18" charset="-78"/>
                <a:cs typeface="Andalus" panose="02020603050405020304" pitchFamily="18" charset="-78"/>
              </a:rPr>
              <a:t>و</a:t>
            </a:r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b</a:t>
            </a:r>
            <a:endParaRPr lang="ar-SA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جواب3"/>
          <p:cNvSpPr/>
          <p:nvPr/>
        </p:nvSpPr>
        <p:spPr>
          <a:xfrm>
            <a:off x="4130565" y="4464794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تتجه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ناحية اليمين </a:t>
            </a:r>
            <a:endParaRPr lang="ar-S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A23DAF9-F005-4470-ACA5-3114A42E0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517" y="2113781"/>
            <a:ext cx="1799662" cy="1407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085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4130565" y="3294994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موجب</a:t>
            </a:r>
          </a:p>
        </p:txBody>
      </p:sp>
      <p:sp>
        <p:nvSpPr>
          <p:cNvPr id="4" name="جواب2"/>
          <p:cNvSpPr/>
          <p:nvPr/>
        </p:nvSpPr>
        <p:spPr>
          <a:xfrm>
            <a:off x="4114799" y="4319752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امامي</a:t>
            </a:r>
            <a:endParaRPr lang="ar-S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جواب3"/>
          <p:cNvSpPr/>
          <p:nvPr/>
        </p:nvSpPr>
        <p:spPr>
          <a:xfrm>
            <a:off x="4130565" y="5439104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سالب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السؤال"/>
          <p:cNvSpPr txBox="1"/>
          <p:nvPr/>
        </p:nvSpPr>
        <p:spPr>
          <a:xfrm>
            <a:off x="3519819" y="1303287"/>
            <a:ext cx="50722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Andalus" panose="02020603050405020304" pitchFamily="18" charset="-78"/>
                <a:cs typeface="Andalus" panose="02020603050405020304" pitchFamily="18" charset="-78"/>
              </a:rPr>
              <a:t>في الشكل المجاور في حالة انحياز ..</a:t>
            </a: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جواب3"/>
          <p:cNvSpPr/>
          <p:nvPr/>
        </p:nvSpPr>
        <p:spPr>
          <a:xfrm>
            <a:off x="4240762" y="2313731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عكسي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152980B-F735-4F9A-9B85-124472180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88" y="1396089"/>
            <a:ext cx="2824033" cy="1775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28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جواب2"/>
          <p:cNvSpPr/>
          <p:nvPr/>
        </p:nvSpPr>
        <p:spPr>
          <a:xfrm>
            <a:off x="4130565" y="3535236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ar-SA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جواب3"/>
          <p:cNvSpPr/>
          <p:nvPr/>
        </p:nvSpPr>
        <p:spPr>
          <a:xfrm>
            <a:off x="4130565" y="5341361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</a:t>
            </a:r>
            <a:endParaRPr lang="ar-S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السؤال"/>
          <p:cNvSpPr txBox="1"/>
          <p:nvPr/>
        </p:nvSpPr>
        <p:spPr>
          <a:xfrm>
            <a:off x="2373448" y="823546"/>
            <a:ext cx="786551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Andalus" panose="02020603050405020304" pitchFamily="18" charset="-78"/>
                <a:cs typeface="Andalus" panose="02020603050405020304" pitchFamily="18" charset="-78"/>
              </a:rPr>
              <a:t>ما جهد البطارية بوحدة الفولت الازم لتوليد تيار كهربائي مقداره ( </a:t>
            </a:r>
            <a:r>
              <a:rPr lang="en-GB" sz="3200" dirty="0">
                <a:latin typeface="Andalus" panose="02020603050405020304" pitchFamily="18" charset="-78"/>
                <a:cs typeface="Andalus" panose="02020603050405020304" pitchFamily="18" charset="-78"/>
              </a:rPr>
              <a:t>0,003A</a:t>
            </a:r>
            <a:r>
              <a:rPr lang="ar-SA" sz="3200" dirty="0">
                <a:latin typeface="Andalus" panose="02020603050405020304" pitchFamily="18" charset="-78"/>
                <a:cs typeface="Andalus" panose="02020603050405020304" pitchFamily="18" charset="-78"/>
              </a:rPr>
              <a:t> )  في دايود موصل بمقاوم مقداره (</a:t>
            </a:r>
            <a:r>
              <a:rPr lang="en-GB" sz="3200" dirty="0">
                <a:latin typeface="Andalus" panose="02020603050405020304" pitchFamily="18" charset="-78"/>
                <a:cs typeface="Andalus" panose="02020603050405020304" pitchFamily="18" charset="-78"/>
              </a:rPr>
              <a:t>500 </a:t>
            </a:r>
            <a:r>
              <a:rPr lang="ar-SA" sz="3200" dirty="0">
                <a:latin typeface="Andalus" panose="02020603050405020304" pitchFamily="18" charset="-78"/>
                <a:cs typeface="Andalus" panose="02020603050405020304" pitchFamily="18" charset="-78"/>
              </a:rPr>
              <a:t> ).. ،علما ان الهبوط في جهد الدايود  </a:t>
            </a:r>
            <a:r>
              <a:rPr lang="en-GB" sz="3200" dirty="0">
                <a:latin typeface="Andalus" panose="02020603050405020304" pitchFamily="18" charset="-78"/>
                <a:cs typeface="Andalus" panose="02020603050405020304" pitchFamily="18" charset="-78"/>
              </a:rPr>
              <a:t>0,5v)</a:t>
            </a:r>
            <a:r>
              <a:rPr lang="ar-SA" sz="3200" dirty="0">
                <a:latin typeface="Andalus" panose="02020603050405020304" pitchFamily="18" charset="-78"/>
                <a:cs typeface="Andalus" panose="02020603050405020304" pitchFamily="18" charset="-78"/>
              </a:rPr>
              <a:t> )..</a:t>
            </a:r>
            <a:endParaRPr lang="ar-SA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جواب3"/>
          <p:cNvSpPr/>
          <p:nvPr/>
        </p:nvSpPr>
        <p:spPr>
          <a:xfrm>
            <a:off x="4130565" y="4464794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ar-S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جواب2"/>
          <p:cNvSpPr/>
          <p:nvPr/>
        </p:nvSpPr>
        <p:spPr>
          <a:xfrm>
            <a:off x="4111514" y="2673223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ar-SA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9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4024240" y="2256591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الباعث</a:t>
            </a:r>
            <a:endParaRPr lang="ar-S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جواب2"/>
          <p:cNvSpPr/>
          <p:nvPr/>
        </p:nvSpPr>
        <p:spPr>
          <a:xfrm>
            <a:off x="4040005" y="3131790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القاعدة</a:t>
            </a:r>
            <a:endParaRPr lang="ar-SA" sz="3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جواب3"/>
          <p:cNvSpPr/>
          <p:nvPr/>
        </p:nvSpPr>
        <p:spPr>
          <a:xfrm>
            <a:off x="4040005" y="5249829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الشبكة</a:t>
            </a:r>
            <a:endParaRPr lang="ar-S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جواب3"/>
          <p:cNvSpPr/>
          <p:nvPr/>
        </p:nvSpPr>
        <p:spPr>
          <a:xfrm>
            <a:off x="4040005" y="4185275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الجامع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416725" y="1029771"/>
            <a:ext cx="5394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/>
              <a:t>تسمى المنطقة الوسطى في الترانزستور</a:t>
            </a:r>
          </a:p>
        </p:txBody>
      </p:sp>
    </p:spTree>
    <p:extLst>
      <p:ext uri="{BB962C8B-B14F-4D97-AF65-F5344CB8AC3E}">
        <p14:creationId xmlns:p14="http://schemas.microsoft.com/office/powerpoint/2010/main" val="199661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5136763" y="4747484"/>
            <a:ext cx="3337200" cy="75463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الرقائق </a:t>
            </a:r>
            <a:r>
              <a:rPr lang="ar-SA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الميكروبة</a:t>
            </a:r>
            <a:endParaRPr lang="ar-SA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جواب2"/>
          <p:cNvSpPr/>
          <p:nvPr/>
        </p:nvSpPr>
        <p:spPr>
          <a:xfrm>
            <a:off x="5067743" y="3628468"/>
            <a:ext cx="3406219" cy="75463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الترانزستور</a:t>
            </a:r>
          </a:p>
        </p:txBody>
      </p:sp>
      <p:sp>
        <p:nvSpPr>
          <p:cNvPr id="5" name="جواب3"/>
          <p:cNvSpPr/>
          <p:nvPr/>
        </p:nvSpPr>
        <p:spPr>
          <a:xfrm>
            <a:off x="5067743" y="5689188"/>
            <a:ext cx="3406220" cy="75463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الدايود</a:t>
            </a:r>
          </a:p>
        </p:txBody>
      </p:sp>
      <p:sp>
        <p:nvSpPr>
          <p:cNvPr id="6" name="السؤال"/>
          <p:cNvSpPr txBox="1"/>
          <p:nvPr/>
        </p:nvSpPr>
        <p:spPr>
          <a:xfrm>
            <a:off x="3186113" y="1070127"/>
            <a:ext cx="744378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latin typeface="Andalus" panose="02020603050405020304" pitchFamily="18" charset="-78"/>
              </a:rPr>
              <a:t>شبه موصل يتكون من قطعة نوعها </a:t>
            </a:r>
            <a:r>
              <a:rPr lang="en-US" sz="4000" b="1" dirty="0">
                <a:latin typeface="Andalus" panose="02020603050405020304" pitchFamily="18" charset="-78"/>
              </a:rPr>
              <a:t>p</a:t>
            </a:r>
            <a:r>
              <a:rPr lang="ar-SA" sz="4000" b="1" dirty="0">
                <a:latin typeface="Andalus" panose="02020603050405020304" pitchFamily="18" charset="-78"/>
              </a:rPr>
              <a:t>   موصولة بقطعة نوعها </a:t>
            </a:r>
            <a:r>
              <a:rPr lang="en-US" sz="4000" b="1" dirty="0">
                <a:latin typeface="Andalus" panose="02020603050405020304" pitchFamily="18" charset="-78"/>
              </a:rPr>
              <a:t>n</a:t>
            </a:r>
            <a:r>
              <a:rPr lang="ar-SA" sz="4000" b="1" dirty="0">
                <a:latin typeface="Andalus" panose="02020603050405020304" pitchFamily="18" charset="-78"/>
              </a:rPr>
              <a:t>  ....</a:t>
            </a:r>
            <a:endParaRPr lang="ar-SA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</a:endParaRPr>
          </a:p>
        </p:txBody>
      </p:sp>
      <p:sp>
        <p:nvSpPr>
          <p:cNvPr id="7" name="جواب3"/>
          <p:cNvSpPr/>
          <p:nvPr/>
        </p:nvSpPr>
        <p:spPr>
          <a:xfrm>
            <a:off x="5067743" y="2674361"/>
            <a:ext cx="3406221" cy="75463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المكثف </a:t>
            </a:r>
          </a:p>
        </p:txBody>
      </p:sp>
    </p:spTree>
    <p:extLst>
      <p:ext uri="{BB962C8B-B14F-4D97-AF65-F5344CB8AC3E}">
        <p14:creationId xmlns:p14="http://schemas.microsoft.com/office/powerpoint/2010/main" val="26746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4024240" y="2256591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الكشف عن الضوء</a:t>
            </a:r>
            <a:endParaRPr lang="ar-S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جواب2"/>
          <p:cNvSpPr/>
          <p:nvPr/>
        </p:nvSpPr>
        <p:spPr>
          <a:xfrm>
            <a:off x="4040005" y="3131790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تضخيم الجهد</a:t>
            </a:r>
          </a:p>
        </p:txBody>
      </p:sp>
      <p:sp>
        <p:nvSpPr>
          <p:cNvPr id="5" name="جواب3"/>
          <p:cNvSpPr/>
          <p:nvPr/>
        </p:nvSpPr>
        <p:spPr>
          <a:xfrm>
            <a:off x="4040005" y="5238760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تقويم التيار المتردد</a:t>
            </a:r>
            <a:endParaRPr lang="ar-S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السؤال"/>
          <p:cNvSpPr txBox="1"/>
          <p:nvPr/>
        </p:nvSpPr>
        <p:spPr>
          <a:xfrm>
            <a:off x="2714625" y="820126"/>
            <a:ext cx="701516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latin typeface="Andalus" panose="02020603050405020304" pitchFamily="18" charset="-78"/>
              </a:rPr>
              <a:t>أي العبارات الأتية الخاصة بالدايود تعد غير صحيحة ...</a:t>
            </a:r>
            <a:endParaRPr lang="ar-SA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</a:endParaRPr>
          </a:p>
        </p:txBody>
      </p:sp>
      <p:sp>
        <p:nvSpPr>
          <p:cNvPr id="7" name="جواب3"/>
          <p:cNvSpPr/>
          <p:nvPr/>
        </p:nvSpPr>
        <p:spPr>
          <a:xfrm>
            <a:off x="4040005" y="4185275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ان يبعث ضوءا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16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4130565" y="3294994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الباعث</a:t>
            </a:r>
          </a:p>
        </p:txBody>
      </p:sp>
      <p:sp>
        <p:nvSpPr>
          <p:cNvPr id="4" name="جواب2"/>
          <p:cNvSpPr/>
          <p:nvPr/>
        </p:nvSpPr>
        <p:spPr>
          <a:xfrm>
            <a:off x="4130565" y="4276257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الترانزستور</a:t>
            </a:r>
          </a:p>
        </p:txBody>
      </p:sp>
      <p:sp>
        <p:nvSpPr>
          <p:cNvPr id="5" name="جواب3"/>
          <p:cNvSpPr/>
          <p:nvPr/>
        </p:nvSpPr>
        <p:spPr>
          <a:xfrm>
            <a:off x="4130565" y="5439104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الرقائق </a:t>
            </a:r>
            <a:r>
              <a:rPr lang="ar-SA" sz="2800" b="1" dirty="0" err="1">
                <a:solidFill>
                  <a:prstClr val="black"/>
                </a:solidFill>
              </a:rPr>
              <a:t>الميكرويه</a:t>
            </a:r>
            <a:endParaRPr lang="ar-SA" b="1" dirty="0"/>
          </a:p>
        </p:txBody>
      </p:sp>
      <p:sp>
        <p:nvSpPr>
          <p:cNvPr id="6" name="السؤال"/>
          <p:cNvSpPr txBox="1"/>
          <p:nvPr/>
        </p:nvSpPr>
        <p:spPr>
          <a:xfrm>
            <a:off x="2243138" y="251628"/>
            <a:ext cx="844391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latin typeface="Andalus" panose="02020603050405020304" pitchFamily="18" charset="-78"/>
              </a:rPr>
              <a:t>أداة مصنوعة من مادة شبه موصولة وتتكون من طبقتين من مادة شبه موصلة من النوع نفسه على طرفي طبقة رقيقة من مادة شبه موصلة تختلف عنهما في النوع ..</a:t>
            </a: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</a:endParaRPr>
          </a:p>
        </p:txBody>
      </p:sp>
      <p:sp>
        <p:nvSpPr>
          <p:cNvPr id="7" name="جواب3"/>
          <p:cNvSpPr/>
          <p:nvPr/>
        </p:nvSpPr>
        <p:spPr>
          <a:xfrm>
            <a:off x="4240762" y="2313731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الدايود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3557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5136763" y="4747484"/>
            <a:ext cx="3337200" cy="75463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عمرها الافتراضي </a:t>
            </a:r>
            <a:r>
              <a:rPr lang="ar-SA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اكثر</a:t>
            </a:r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 عشرين عاما</a:t>
            </a:r>
          </a:p>
        </p:txBody>
      </p:sp>
      <p:sp>
        <p:nvSpPr>
          <p:cNvPr id="4" name="جواب2"/>
          <p:cNvSpPr/>
          <p:nvPr/>
        </p:nvSpPr>
        <p:spPr>
          <a:xfrm>
            <a:off x="5067743" y="3628468"/>
            <a:ext cx="3406219" cy="75463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تولد حرارة كبيرة</a:t>
            </a:r>
          </a:p>
        </p:txBody>
      </p:sp>
      <p:sp>
        <p:nvSpPr>
          <p:cNvPr id="5" name="جواب3"/>
          <p:cNvSpPr/>
          <p:nvPr/>
        </p:nvSpPr>
        <p:spPr>
          <a:xfrm>
            <a:off x="5067743" y="5689188"/>
            <a:ext cx="3406220" cy="75463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جميع ما سبق </a:t>
            </a:r>
          </a:p>
        </p:txBody>
      </p:sp>
      <p:sp>
        <p:nvSpPr>
          <p:cNvPr id="6" name="السؤال"/>
          <p:cNvSpPr txBox="1"/>
          <p:nvPr/>
        </p:nvSpPr>
        <p:spPr>
          <a:xfrm>
            <a:off x="3186113" y="870102"/>
            <a:ext cx="744378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latin typeface="Andalus" panose="02020603050405020304" pitchFamily="18" charset="-78"/>
              </a:rPr>
              <a:t>مميزات الأدوات المصنوعة من أشباه الموصلات</a:t>
            </a:r>
            <a:endParaRPr lang="ar-SA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</a:endParaRPr>
          </a:p>
        </p:txBody>
      </p:sp>
      <p:sp>
        <p:nvSpPr>
          <p:cNvPr id="7" name="جواب3"/>
          <p:cNvSpPr/>
          <p:nvPr/>
        </p:nvSpPr>
        <p:spPr>
          <a:xfrm>
            <a:off x="5067743" y="2674361"/>
            <a:ext cx="3406221" cy="75463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أدوات صغيرة جدا</a:t>
            </a: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6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185863" y="1091208"/>
            <a:ext cx="514596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لعبة شاطئ البحر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357314" y="2586038"/>
            <a:ext cx="5800724" cy="155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الإجابة الصحيحة </a:t>
            </a:r>
            <a:r>
              <a:rPr lang="ar-SA" sz="3600" dirty="0">
                <a:solidFill>
                  <a:srgbClr val="92D050"/>
                </a:solidFill>
              </a:rPr>
              <a:t>باللون الأخضر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الإجابة الخاطئة </a:t>
            </a:r>
            <a:r>
              <a:rPr lang="ar-SA" sz="3600" dirty="0">
                <a:solidFill>
                  <a:srgbClr val="FF0000"/>
                </a:solidFill>
              </a:rPr>
              <a:t>باللون الأحمر</a:t>
            </a:r>
          </a:p>
        </p:txBody>
      </p:sp>
    </p:spTree>
    <p:extLst>
      <p:ext uri="{BB962C8B-B14F-4D97-AF65-F5344CB8AC3E}">
        <p14:creationId xmlns:p14="http://schemas.microsoft.com/office/powerpoint/2010/main" val="271373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4130565" y="3294994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الميزان الحساس</a:t>
            </a:r>
          </a:p>
        </p:txBody>
      </p:sp>
      <p:sp>
        <p:nvSpPr>
          <p:cNvPr id="4" name="جواب2"/>
          <p:cNvSpPr/>
          <p:nvPr/>
        </p:nvSpPr>
        <p:spPr>
          <a:xfrm>
            <a:off x="4130565" y="4276257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المجسات الحرارية</a:t>
            </a:r>
          </a:p>
        </p:txBody>
      </p:sp>
      <p:sp>
        <p:nvSpPr>
          <p:cNvPr id="5" name="جواب3"/>
          <p:cNvSpPr/>
          <p:nvPr/>
        </p:nvSpPr>
        <p:spPr>
          <a:xfrm>
            <a:off x="4130565" y="5439104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مكبرات الصوت</a:t>
            </a:r>
            <a:endParaRPr lang="ar-SA" b="1" dirty="0"/>
          </a:p>
        </p:txBody>
      </p:sp>
      <p:sp>
        <p:nvSpPr>
          <p:cNvPr id="7" name="جواب3"/>
          <p:cNvSpPr/>
          <p:nvPr/>
        </p:nvSpPr>
        <p:spPr>
          <a:xfrm>
            <a:off x="4240762" y="2313731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السماعة</a:t>
            </a:r>
            <a:endParaRPr lang="ar-SA" b="1" dirty="0"/>
          </a:p>
        </p:txBody>
      </p:sp>
      <p:sp>
        <p:nvSpPr>
          <p:cNvPr id="8" name="مستطيل 7"/>
          <p:cNvSpPr/>
          <p:nvPr/>
        </p:nvSpPr>
        <p:spPr>
          <a:xfrm>
            <a:off x="2735335" y="915471"/>
            <a:ext cx="69525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dirty="0"/>
              <a:t>من تطبيقات أشباه الموصلات المعالجة</a:t>
            </a:r>
          </a:p>
        </p:txBody>
      </p:sp>
    </p:spTree>
    <p:extLst>
      <p:ext uri="{BB962C8B-B14F-4D97-AF65-F5344CB8AC3E}">
        <p14:creationId xmlns:p14="http://schemas.microsoft.com/office/powerpoint/2010/main" val="33557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4130565" y="2605678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npn</a:t>
            </a:r>
            <a:endParaRPr lang="ar-S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جواب2"/>
          <p:cNvSpPr/>
          <p:nvPr/>
        </p:nvSpPr>
        <p:spPr>
          <a:xfrm>
            <a:off x="4130565" y="3535236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npp</a:t>
            </a:r>
            <a:endParaRPr lang="ar-SA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جواب3"/>
          <p:cNvSpPr/>
          <p:nvPr/>
        </p:nvSpPr>
        <p:spPr>
          <a:xfrm>
            <a:off x="4130565" y="5394352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ppn</a:t>
            </a:r>
            <a:endParaRPr lang="ar-S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السؤال"/>
          <p:cNvSpPr txBox="1"/>
          <p:nvPr/>
        </p:nvSpPr>
        <p:spPr>
          <a:xfrm>
            <a:off x="3193009" y="1448373"/>
            <a:ext cx="62263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يمثل الشكل المجاور ترانزستر من نوع ..</a:t>
            </a:r>
          </a:p>
        </p:txBody>
      </p:sp>
      <p:sp>
        <p:nvSpPr>
          <p:cNvPr id="7" name="جواب3"/>
          <p:cNvSpPr/>
          <p:nvPr/>
        </p:nvSpPr>
        <p:spPr>
          <a:xfrm>
            <a:off x="4130565" y="4464794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pnp</a:t>
            </a:r>
            <a:endParaRPr lang="ar-S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BAE54A2-BA9B-46C6-8C59-1EEC503E9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3" y="600075"/>
            <a:ext cx="2976552" cy="2362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062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4024240" y="2256591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الصممات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الثنائية</a:t>
            </a:r>
            <a:endParaRPr lang="ar-S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جواب2"/>
          <p:cNvSpPr/>
          <p:nvPr/>
        </p:nvSpPr>
        <p:spPr>
          <a:xfrm>
            <a:off x="4040005" y="3131790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الرقائق الميكروية</a:t>
            </a:r>
            <a:endParaRPr lang="ar-SA" sz="3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جواب3"/>
          <p:cNvSpPr/>
          <p:nvPr/>
        </p:nvSpPr>
        <p:spPr>
          <a:xfrm>
            <a:off x="4040005" y="5249829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الدوائر </a:t>
            </a:r>
            <a:r>
              <a:rPr lang="ar-S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الترانزستورية</a:t>
            </a:r>
            <a:endParaRPr lang="ar-S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السؤال"/>
          <p:cNvSpPr txBox="1"/>
          <p:nvPr/>
        </p:nvSpPr>
        <p:spPr>
          <a:xfrm>
            <a:off x="2414588" y="656951"/>
            <a:ext cx="794385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latin typeface="Andalus" panose="02020603050405020304" pitchFamily="18" charset="-78"/>
              </a:rPr>
              <a:t>دوائر متكاملة مكونه من الاف الترانزستورات </a:t>
            </a:r>
            <a:r>
              <a:rPr lang="ar-SA" sz="4000" b="1" dirty="0" err="1">
                <a:latin typeface="Andalus" panose="02020603050405020304" pitchFamily="18" charset="-78"/>
              </a:rPr>
              <a:t>والدايودات</a:t>
            </a:r>
            <a:r>
              <a:rPr lang="ar-SA" sz="4000" b="1" dirty="0">
                <a:latin typeface="Andalus" panose="02020603050405020304" pitchFamily="18" charset="-78"/>
              </a:rPr>
              <a:t> والمقاومات والموصلات ...</a:t>
            </a:r>
            <a:endParaRPr lang="ar-SA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</a:endParaRPr>
          </a:p>
        </p:txBody>
      </p:sp>
      <p:sp>
        <p:nvSpPr>
          <p:cNvPr id="7" name="جواب3"/>
          <p:cNvSpPr/>
          <p:nvPr/>
        </p:nvSpPr>
        <p:spPr>
          <a:xfrm>
            <a:off x="4040005" y="4185275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الصممات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الثلاثيه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61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4130565" y="3294994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جواب2"/>
          <p:cNvSpPr/>
          <p:nvPr/>
        </p:nvSpPr>
        <p:spPr>
          <a:xfrm>
            <a:off x="4114799" y="4319752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0,2</a:t>
            </a:r>
            <a:endParaRPr lang="ar-S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جواب3"/>
          <p:cNvSpPr/>
          <p:nvPr/>
        </p:nvSpPr>
        <p:spPr>
          <a:xfrm>
            <a:off x="4130565" y="5439104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جواب3"/>
          <p:cNvSpPr/>
          <p:nvPr/>
        </p:nvSpPr>
        <p:spPr>
          <a:xfrm>
            <a:off x="4240762" y="2313731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037F3D1-5084-40D1-AC11-3252974D97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02" b="89744" l="4960" r="97421">
                        <a14:foregroundMark x1="68452" y1="37607" x2="68452" y2="37607"/>
                        <a14:foregroundMark x1="81944" y1="45299" x2="81944" y2="45299"/>
                        <a14:foregroundMark x1="94246" y1="61111" x2="94246" y2="61111"/>
                        <a14:foregroundMark x1="97421" y1="75641" x2="97421" y2="75641"/>
                        <a14:foregroundMark x1="42659" y1="32906" x2="42659" y2="32906"/>
                        <a14:foregroundMark x1="4960" y1="18803" x2="4960" y2="188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6364" y="1285180"/>
            <a:ext cx="775483" cy="36004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2FE1C1B-D1FA-4883-9861-D3BACB6587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59" b="89706" l="3937" r="92717">
                        <a14:foregroundMark x1="62598" y1="39338" x2="62598" y2="39338"/>
                        <a14:foregroundMark x1="80906" y1="35294" x2="80906" y2="35294"/>
                        <a14:foregroundMark x1="92717" y1="73162" x2="92717" y2="73162"/>
                        <a14:foregroundMark x1="7677" y1="15074" x2="7677" y2="15074"/>
                        <a14:foregroundMark x1="3937" y1="72426" x2="3937" y2="724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8764" y="1248370"/>
            <a:ext cx="775483" cy="415219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C561F0D4-2699-4DC3-B37A-70D5F469325D}"/>
              </a:ext>
            </a:extLst>
          </p:cNvPr>
          <p:cNvGrpSpPr/>
          <p:nvPr/>
        </p:nvGrpSpPr>
        <p:grpSpPr>
          <a:xfrm>
            <a:off x="3280462" y="494635"/>
            <a:ext cx="6157581" cy="1569660"/>
            <a:chOff x="3280462" y="494635"/>
            <a:chExt cx="6157581" cy="1569660"/>
          </a:xfrm>
        </p:grpSpPr>
        <p:grpSp>
          <p:nvGrpSpPr>
            <p:cNvPr id="2" name="مجموعة 1">
              <a:extLst>
                <a:ext uri="{FF2B5EF4-FFF2-40B4-BE49-F238E27FC236}">
                  <a16:creationId xmlns:a16="http://schemas.microsoft.com/office/drawing/2014/main" id="{356EDC63-D816-4BA4-BD39-41A2DAF77C46}"/>
                </a:ext>
              </a:extLst>
            </p:cNvPr>
            <p:cNvGrpSpPr/>
            <p:nvPr/>
          </p:nvGrpSpPr>
          <p:grpSpPr>
            <a:xfrm>
              <a:off x="3280462" y="494635"/>
              <a:ext cx="6157581" cy="1569660"/>
              <a:chOff x="3280462" y="494635"/>
              <a:chExt cx="6157581" cy="1569660"/>
            </a:xfrm>
          </p:grpSpPr>
          <p:sp>
            <p:nvSpPr>
              <p:cNvPr id="6" name="السؤال"/>
              <p:cNvSpPr txBox="1"/>
              <p:nvPr/>
            </p:nvSpPr>
            <p:spPr>
              <a:xfrm>
                <a:off x="3280462" y="494635"/>
                <a:ext cx="6157581" cy="15696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إذا  كان تيار القاعدة في دائرة ترانزستور يساوي          و تيار الجامع يساوي           فما مقدار كسب التيار من القاعدة الى الجامع ...</a:t>
                </a:r>
                <a:endParaRPr lang="ar-SA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  <p:pic>
            <p:nvPicPr>
              <p:cNvPr id="10" name="صورة 9">
                <a:extLst>
                  <a:ext uri="{FF2B5EF4-FFF2-40B4-BE49-F238E27FC236}">
                    <a16:creationId xmlns:a16="http://schemas.microsoft.com/office/drawing/2014/main" id="{93459979-F06D-4FEB-8C0D-DB78E607C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402" b="89744" l="4960" r="97421">
                            <a14:foregroundMark x1="68452" y1="37607" x2="68452" y2="37607"/>
                            <a14:foregroundMark x1="81944" y1="45299" x2="81944" y2="45299"/>
                            <a14:foregroundMark x1="94246" y1="61111" x2="94246" y2="61111"/>
                            <a14:foregroundMark x1="97421" y1="75641" x2="97421" y2="75641"/>
                            <a14:foregroundMark x1="42659" y1="32906" x2="42659" y2="32906"/>
                            <a14:foregroundMark x1="4960" y1="18803" x2="4960" y2="1880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06364" y="1294403"/>
                <a:ext cx="775483" cy="360046"/>
              </a:xfrm>
              <a:prstGeom prst="rect">
                <a:avLst/>
              </a:prstGeom>
            </p:spPr>
          </p:pic>
        </p:grpSp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73682CB0-C1A4-4441-B0EA-EB25FDC88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559" b="89706" l="3937" r="92717">
                          <a14:foregroundMark x1="62598" y1="39338" x2="62598" y2="39338"/>
                          <a14:foregroundMark x1="80906" y1="35294" x2="80906" y2="35294"/>
                          <a14:foregroundMark x1="92717" y1="73162" x2="92717" y2="73162"/>
                          <a14:foregroundMark x1="7677" y1="15074" x2="7677" y2="15074"/>
                          <a14:foregroundMark x1="3937" y1="72426" x2="3937" y2="724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58764" y="1257593"/>
              <a:ext cx="775483" cy="415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656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4416316" y="4109381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العبارة خاطئة </a:t>
            </a:r>
          </a:p>
        </p:txBody>
      </p:sp>
      <p:sp>
        <p:nvSpPr>
          <p:cNvPr id="4" name="جواب2"/>
          <p:cNvSpPr/>
          <p:nvPr/>
        </p:nvSpPr>
        <p:spPr>
          <a:xfrm>
            <a:off x="4429124" y="3091027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العبارة صحيحة</a:t>
            </a:r>
            <a:endParaRPr lang="ar-S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914526" y="1371599"/>
            <a:ext cx="87153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للحصول على </a:t>
            </a:r>
            <a:r>
              <a:rPr kumimoji="0" lang="ar-SA" sz="32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اشباه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الموصلات من النوع 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effectLst/>
                <a:latin typeface="Droid Arabic Kufi"/>
                <a:cs typeface="Arial" pitchFamily="34" charset="0"/>
              </a:rPr>
              <a:t>p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effectLst/>
                <a:latin typeface="Arial"/>
                <a:cs typeface="Times New Roman" pitchFamily="18" charset="0"/>
              </a:rPr>
              <a:t>نضيف 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مادة </a:t>
            </a:r>
            <a:r>
              <a:rPr kumimoji="0" lang="ar-SA" sz="32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الجاليوم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ثلاثية التكافؤ إلى بلورة </a:t>
            </a:r>
            <a:r>
              <a:rPr kumimoji="0" lang="ar-SA" sz="32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السيليكون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356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4130565" y="3294994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العبارة صحيحة</a:t>
            </a:r>
          </a:p>
        </p:txBody>
      </p:sp>
      <p:sp>
        <p:nvSpPr>
          <p:cNvPr id="4" name="جواب2"/>
          <p:cNvSpPr/>
          <p:nvPr/>
        </p:nvSpPr>
        <p:spPr>
          <a:xfrm>
            <a:off x="4114799" y="4319752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العبارة خاطئة</a:t>
            </a:r>
            <a:endParaRPr lang="ar-S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389586" y="1972746"/>
            <a:ext cx="7686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/>
              <a:t>تقل موصلية أشباه الموصلات بزيادة درجة الحرارة</a:t>
            </a:r>
          </a:p>
        </p:txBody>
      </p:sp>
    </p:spTree>
    <p:extLst>
      <p:ext uri="{BB962C8B-B14F-4D97-AF65-F5344CB8AC3E}">
        <p14:creationId xmlns:p14="http://schemas.microsoft.com/office/powerpoint/2010/main" val="4356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4402028" y="4109382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العبارة خاطئة </a:t>
            </a:r>
          </a:p>
        </p:txBody>
      </p:sp>
      <p:sp>
        <p:nvSpPr>
          <p:cNvPr id="4" name="جواب2"/>
          <p:cNvSpPr/>
          <p:nvPr/>
        </p:nvSpPr>
        <p:spPr>
          <a:xfrm>
            <a:off x="4271961" y="3119602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العبارة صحيحة</a:t>
            </a:r>
            <a:endParaRPr lang="ar-S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955516" y="1486971"/>
            <a:ext cx="69493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/>
              <a:t>رأس السهم على الباعث في رمز دائرة الترانزستور</a:t>
            </a:r>
          </a:p>
          <a:p>
            <a:pPr algn="ctr"/>
            <a:r>
              <a:rPr lang="ar-SA" sz="3200" b="1" dirty="0"/>
              <a:t> يدل على اتجاه التيار الاصطلاحي</a:t>
            </a:r>
          </a:p>
        </p:txBody>
      </p:sp>
    </p:spTree>
    <p:extLst>
      <p:ext uri="{BB962C8B-B14F-4D97-AF65-F5344CB8AC3E}">
        <p14:creationId xmlns:p14="http://schemas.microsoft.com/office/powerpoint/2010/main" val="4356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4130565" y="3294994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العبارة صحيحة</a:t>
            </a:r>
          </a:p>
        </p:txBody>
      </p:sp>
      <p:sp>
        <p:nvSpPr>
          <p:cNvPr id="4" name="جواب2"/>
          <p:cNvSpPr/>
          <p:nvPr/>
        </p:nvSpPr>
        <p:spPr>
          <a:xfrm>
            <a:off x="4114799" y="4319752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العبارة خاطئة</a:t>
            </a:r>
            <a:endParaRPr lang="ar-S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451020" y="1615559"/>
            <a:ext cx="61109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/>
              <a:t>تكون حزمة التكافؤ في المادة العازلة فارغة  </a:t>
            </a:r>
          </a:p>
          <a:p>
            <a:r>
              <a:rPr lang="ar-SA" sz="3200" b="1" dirty="0"/>
              <a:t>في حين تكون حزمة التوصيل  مملوء</a:t>
            </a:r>
          </a:p>
        </p:txBody>
      </p:sp>
    </p:spTree>
    <p:extLst>
      <p:ext uri="{BB962C8B-B14F-4D97-AF65-F5344CB8AC3E}">
        <p14:creationId xmlns:p14="http://schemas.microsoft.com/office/powerpoint/2010/main" val="4356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4402028" y="4109382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العبارة خاطئة </a:t>
            </a:r>
          </a:p>
        </p:txBody>
      </p:sp>
      <p:sp>
        <p:nvSpPr>
          <p:cNvPr id="4" name="جواب2"/>
          <p:cNvSpPr/>
          <p:nvPr/>
        </p:nvSpPr>
        <p:spPr>
          <a:xfrm>
            <a:off x="4271961" y="3119602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العبارة صحيحة</a:t>
            </a:r>
            <a:endParaRPr lang="ar-S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39246" y="1486971"/>
            <a:ext cx="666560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/>
              <a:t>منطقة النضوب هي منطقة تحيط بالطبقة الفاصلة </a:t>
            </a:r>
          </a:p>
          <a:p>
            <a:r>
              <a:rPr lang="ar-SA" sz="3200" b="1" dirty="0"/>
              <a:t>بين </a:t>
            </a:r>
            <a:r>
              <a:rPr lang="en-US" sz="3200" b="1" dirty="0"/>
              <a:t>p n </a:t>
            </a:r>
            <a:r>
              <a:rPr lang="ar-SA" sz="3200" b="1" dirty="0"/>
              <a:t> ولا يوجد فيها فجوات أو الكترونات حرة</a:t>
            </a:r>
          </a:p>
        </p:txBody>
      </p:sp>
    </p:spTree>
    <p:extLst>
      <p:ext uri="{BB962C8B-B14F-4D97-AF65-F5344CB8AC3E}">
        <p14:creationId xmlns:p14="http://schemas.microsoft.com/office/powerpoint/2010/main" val="4356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4402028" y="4109382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العبارة خاطئة </a:t>
            </a:r>
          </a:p>
        </p:txBody>
      </p:sp>
      <p:sp>
        <p:nvSpPr>
          <p:cNvPr id="4" name="جواب2"/>
          <p:cNvSpPr/>
          <p:nvPr/>
        </p:nvSpPr>
        <p:spPr>
          <a:xfrm>
            <a:off x="4271961" y="3119602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العبارة صحيحة</a:t>
            </a:r>
            <a:endParaRPr lang="ar-S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219271" y="1744147"/>
            <a:ext cx="9199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/>
              <a:t>تتحرك الالكترونات في الموصلات بسرعة وبصورة عشوائية </a:t>
            </a:r>
          </a:p>
        </p:txBody>
      </p:sp>
    </p:spTree>
    <p:extLst>
      <p:ext uri="{BB962C8B-B14F-4D97-AF65-F5344CB8AC3E}">
        <p14:creationId xmlns:p14="http://schemas.microsoft.com/office/powerpoint/2010/main" val="4356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4130565" y="3294994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المجال الكهربائي</a:t>
            </a:r>
          </a:p>
        </p:txBody>
      </p:sp>
      <p:sp>
        <p:nvSpPr>
          <p:cNvPr id="4" name="جواب2"/>
          <p:cNvSpPr/>
          <p:nvPr/>
        </p:nvSpPr>
        <p:spPr>
          <a:xfrm>
            <a:off x="4114799" y="4319752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التوصيل الكهربائي</a:t>
            </a:r>
            <a:endParaRPr lang="ar-S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جواب3"/>
          <p:cNvSpPr/>
          <p:nvPr/>
        </p:nvSpPr>
        <p:spPr>
          <a:xfrm>
            <a:off x="4130565" y="5439104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القدرة الكهربائية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السؤال"/>
          <p:cNvSpPr txBox="1"/>
          <p:nvPr/>
        </p:nvSpPr>
        <p:spPr>
          <a:xfrm>
            <a:off x="3519819" y="1303287"/>
            <a:ext cx="56384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Andalus" panose="02020603050405020304" pitchFamily="18" charset="-78"/>
              </a:rPr>
              <a:t>تكمن أهمية احزمة الطاقة في فهم ...</a:t>
            </a: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</a:endParaRPr>
          </a:p>
        </p:txBody>
      </p:sp>
      <p:sp>
        <p:nvSpPr>
          <p:cNvPr id="7" name="جواب3"/>
          <p:cNvSpPr/>
          <p:nvPr/>
        </p:nvSpPr>
        <p:spPr>
          <a:xfrm>
            <a:off x="4240762" y="2313731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الجهد الكهربائي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409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4130565" y="3294994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العبارة صحيحة</a:t>
            </a:r>
          </a:p>
        </p:txBody>
      </p:sp>
      <p:sp>
        <p:nvSpPr>
          <p:cNvPr id="4" name="جواب2"/>
          <p:cNvSpPr/>
          <p:nvPr/>
        </p:nvSpPr>
        <p:spPr>
          <a:xfrm>
            <a:off x="4114799" y="4319752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العبارة خاطئة</a:t>
            </a:r>
            <a:endParaRPr lang="ar-S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99503" y="1486971"/>
            <a:ext cx="76482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/>
              <a:t>لجعل الدايود المشع للضوء يضيء يجب أن يوصل القطب</a:t>
            </a:r>
          </a:p>
          <a:p>
            <a:r>
              <a:rPr lang="ar-SA" sz="3200" b="1" dirty="0"/>
              <a:t> الموجب للبطارية مع الطرف </a:t>
            </a:r>
            <a:r>
              <a:rPr lang="en-US" sz="3200" b="1" dirty="0"/>
              <a:t>n </a:t>
            </a:r>
            <a:r>
              <a:rPr lang="ar-SA" sz="3200" b="1" dirty="0"/>
              <a:t>لدايود</a:t>
            </a:r>
          </a:p>
        </p:txBody>
      </p:sp>
    </p:spTree>
    <p:extLst>
      <p:ext uri="{BB962C8B-B14F-4D97-AF65-F5344CB8AC3E}">
        <p14:creationId xmlns:p14="http://schemas.microsoft.com/office/powerpoint/2010/main" val="4356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443288" y="2128837"/>
            <a:ext cx="570071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/>
              <a:t>شكرا لكم </a:t>
            </a:r>
          </a:p>
          <a:p>
            <a:pPr algn="ctr"/>
            <a:r>
              <a:rPr lang="ar-SA" sz="6600" dirty="0"/>
              <a:t> جمعته فايزة الدهاس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AE17DC8-8F75-420E-91A3-403EA5B16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086" y="4820436"/>
            <a:ext cx="816935" cy="131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8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4130565" y="2605678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الجرمانيوم اكثر موصلية</a:t>
            </a:r>
          </a:p>
        </p:txBody>
      </p:sp>
      <p:sp>
        <p:nvSpPr>
          <p:cNvPr id="4" name="جواب2"/>
          <p:cNvSpPr/>
          <p:nvPr/>
        </p:nvSpPr>
        <p:spPr>
          <a:xfrm>
            <a:off x="4130565" y="3535236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السيلكيون</a:t>
            </a:r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اكثر </a:t>
            </a:r>
            <a:r>
              <a:rPr lang="ar-SA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موصيلة</a:t>
            </a:r>
            <a:endParaRPr lang="ar-SA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جواب3"/>
          <p:cNvSpPr/>
          <p:nvPr/>
        </p:nvSpPr>
        <p:spPr>
          <a:xfrm>
            <a:off x="4130565" y="5341361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السيلكيون</a:t>
            </a:r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موصل والجرمانيوم موصل</a:t>
            </a:r>
          </a:p>
        </p:txBody>
      </p:sp>
      <p:sp>
        <p:nvSpPr>
          <p:cNvPr id="6" name="السؤال"/>
          <p:cNvSpPr txBox="1"/>
          <p:nvPr/>
        </p:nvSpPr>
        <p:spPr>
          <a:xfrm>
            <a:off x="3193009" y="1197991"/>
            <a:ext cx="622639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Andalus" panose="02020603050405020304" pitchFamily="18" charset="-78"/>
                <a:cs typeface="Andalus" panose="02020603050405020304" pitchFamily="18" charset="-78"/>
              </a:rPr>
              <a:t>طاقة الفجوة للجرمانيوم 0,7</a:t>
            </a:r>
            <a:r>
              <a:rPr lang="en-US" sz="3200" dirty="0" err="1">
                <a:latin typeface="Andalus" panose="02020603050405020304" pitchFamily="18" charset="-78"/>
                <a:cs typeface="Andalus" panose="02020603050405020304" pitchFamily="18" charset="-78"/>
              </a:rPr>
              <a:t>ev</a:t>
            </a:r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ar-SA" sz="3200" dirty="0">
                <a:latin typeface="Andalus" panose="02020603050405020304" pitchFamily="18" charset="-78"/>
                <a:cs typeface="Andalus" panose="02020603050405020304" pitchFamily="18" charset="-78"/>
              </a:rPr>
              <a:t>و للسيلكون 1,1 </a:t>
            </a:r>
            <a:r>
              <a:rPr lang="en-US" sz="3200" dirty="0" err="1">
                <a:latin typeface="Andalus" panose="02020603050405020304" pitchFamily="18" charset="-78"/>
                <a:cs typeface="Andalus" panose="02020603050405020304" pitchFamily="18" charset="-78"/>
              </a:rPr>
              <a:t>ev</a:t>
            </a:r>
            <a:b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ar-SA" sz="3200" dirty="0">
                <a:latin typeface="Andalus" panose="02020603050405020304" pitchFamily="18" charset="-78"/>
                <a:cs typeface="Andalus" panose="02020603050405020304" pitchFamily="18" charset="-78"/>
              </a:rPr>
              <a:t>أي التالي صحيح ...</a:t>
            </a:r>
            <a:endParaRPr lang="ar-SA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جواب3"/>
          <p:cNvSpPr/>
          <p:nvPr/>
        </p:nvSpPr>
        <p:spPr>
          <a:xfrm>
            <a:off x="4130565" y="4464794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السيلكيون</a:t>
            </a:r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موصل والجرمانيوم عازل</a:t>
            </a:r>
            <a:endParaRPr lang="ar-S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9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4216290" y="3577228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تزداد الموصلية وتقل المقاومة</a:t>
            </a:r>
          </a:p>
        </p:txBody>
      </p:sp>
      <p:sp>
        <p:nvSpPr>
          <p:cNvPr id="4" name="جواب2"/>
          <p:cNvSpPr/>
          <p:nvPr/>
        </p:nvSpPr>
        <p:spPr>
          <a:xfrm>
            <a:off x="4273440" y="2677986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تزداد الموصلية وتزداد المقاومة</a:t>
            </a:r>
          </a:p>
        </p:txBody>
      </p:sp>
      <p:sp>
        <p:nvSpPr>
          <p:cNvPr id="5" name="جواب3"/>
          <p:cNvSpPr/>
          <p:nvPr/>
        </p:nvSpPr>
        <p:spPr>
          <a:xfrm>
            <a:off x="4130565" y="5341361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تقل الموصلية وتقل المقاومة</a:t>
            </a:r>
          </a:p>
        </p:txBody>
      </p:sp>
      <p:sp>
        <p:nvSpPr>
          <p:cNvPr id="7" name="جواب3"/>
          <p:cNvSpPr/>
          <p:nvPr/>
        </p:nvSpPr>
        <p:spPr>
          <a:xfrm>
            <a:off x="4130565" y="4464794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تقل الموصلية وتزداد المقاومة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71750" y="1357312"/>
            <a:ext cx="732948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itchFamily="34" charset="0"/>
                <a:cs typeface="Segoe UI" pitchFamily="34" charset="0"/>
              </a:rPr>
              <a:t>عند زيادة درجة الحرارة أي وصف صحيح لسلوك شبة الموصل</a:t>
            </a:r>
            <a:endParaRPr kumimoji="0" lang="ar-SA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sz="2000" b="0" i="0" u="none" strike="noStrike" cap="none" normalizeH="0" baseline="0" dirty="0">
                <a:ln>
                  <a:noFill/>
                </a:ln>
                <a:solidFill>
                  <a:srgbClr val="014446"/>
                </a:solidFill>
                <a:effectLst/>
                <a:latin typeface="Segoe UI" pitchFamily="34" charset="0"/>
                <a:cs typeface="Segoe UI" pitchFamily="34" charset="0"/>
              </a:rPr>
            </a:b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1996592" y="4059467"/>
            <a:ext cx="3071151" cy="118296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جواب2"/>
          <p:cNvSpPr/>
          <p:nvPr/>
        </p:nvSpPr>
        <p:spPr>
          <a:xfrm>
            <a:off x="8273125" y="3857255"/>
            <a:ext cx="3071150" cy="125233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جواب3"/>
          <p:cNvSpPr/>
          <p:nvPr/>
        </p:nvSpPr>
        <p:spPr>
          <a:xfrm>
            <a:off x="5067743" y="5244624"/>
            <a:ext cx="3295265" cy="1199203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السؤال"/>
          <p:cNvSpPr txBox="1"/>
          <p:nvPr/>
        </p:nvSpPr>
        <p:spPr>
          <a:xfrm>
            <a:off x="4138447" y="1252943"/>
            <a:ext cx="433551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Andalus" panose="02020603050405020304" pitchFamily="18" charset="-78"/>
                <a:cs typeface="Andalus" panose="02020603050405020304" pitchFamily="18" charset="-78"/>
              </a:rPr>
              <a:t>اي مخططات حزم الطاقة التالية يمثل المادة التي لها اكثر موصلية ...</a:t>
            </a:r>
            <a:endParaRPr lang="ar-SA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جواب3"/>
          <p:cNvSpPr/>
          <p:nvPr/>
        </p:nvSpPr>
        <p:spPr>
          <a:xfrm>
            <a:off x="5067743" y="2674361"/>
            <a:ext cx="2920076" cy="119920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9D6D23B-B460-4D97-894A-952E3A7108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611"/>
          <a:stretch/>
        </p:blipFill>
        <p:spPr>
          <a:xfrm>
            <a:off x="5949568" y="5408477"/>
            <a:ext cx="1479643" cy="849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1F60496-39CD-4F69-A9E6-9EA5A4F9ED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79" b="47520"/>
          <a:stretch/>
        </p:blipFill>
        <p:spPr>
          <a:xfrm>
            <a:off x="5790414" y="2822603"/>
            <a:ext cx="1560039" cy="926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0E14717-B931-47D1-92E9-87C04C9307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4714"/>
          <a:stretch/>
        </p:blipFill>
        <p:spPr>
          <a:xfrm>
            <a:off x="2828260" y="4244071"/>
            <a:ext cx="1310187" cy="81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87DC4D2-C66C-4AAC-A762-0E7C047AD6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005"/>
          <a:stretch/>
        </p:blipFill>
        <p:spPr>
          <a:xfrm>
            <a:off x="9073571" y="4059467"/>
            <a:ext cx="1479373" cy="870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09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4024240" y="2256591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GB" sz="2400" b="1" dirty="0"/>
              <a:t>A</a:t>
            </a:r>
            <a:r>
              <a:rPr lang="ar-SA" sz="2400" b="1" dirty="0"/>
              <a:t>موصل و</a:t>
            </a:r>
            <a:r>
              <a:rPr lang="en-GB" sz="2400" b="1" dirty="0"/>
              <a:t>B</a:t>
            </a:r>
            <a:r>
              <a:rPr lang="ar-SA" sz="2400" b="1" dirty="0"/>
              <a:t> شبه موصل</a:t>
            </a:r>
            <a:endParaRPr lang="ar-S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جواب2"/>
          <p:cNvSpPr/>
          <p:nvPr/>
        </p:nvSpPr>
        <p:spPr>
          <a:xfrm>
            <a:off x="4040005" y="3131790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/>
              <a:t> </a:t>
            </a:r>
            <a:r>
              <a:rPr lang="en-US" sz="2400" b="1" dirty="0"/>
              <a:t>A</a:t>
            </a:r>
            <a:r>
              <a:rPr lang="ar-SA" sz="2400" b="1" dirty="0"/>
              <a:t>شبه موصل و </a:t>
            </a:r>
            <a:r>
              <a:rPr lang="en-US" sz="2400" b="1" dirty="0"/>
              <a:t>B </a:t>
            </a:r>
            <a:r>
              <a:rPr lang="ar-SA" sz="2400" b="1" dirty="0"/>
              <a:t> موصل</a:t>
            </a:r>
            <a:endParaRPr lang="ar-SA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جواب3"/>
          <p:cNvSpPr/>
          <p:nvPr/>
        </p:nvSpPr>
        <p:spPr>
          <a:xfrm>
            <a:off x="4040005" y="5238760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GB" sz="2400" b="1" dirty="0"/>
              <a:t>A</a:t>
            </a:r>
            <a:r>
              <a:rPr lang="ar-SA" sz="2400" b="1" dirty="0"/>
              <a:t> شبه موصل و </a:t>
            </a:r>
            <a:r>
              <a:rPr lang="en-GB" sz="2400" b="1" dirty="0"/>
              <a:t>B</a:t>
            </a:r>
            <a:r>
              <a:rPr lang="ar-SA" sz="2400" b="1" dirty="0"/>
              <a:t>شبه موصل</a:t>
            </a:r>
            <a:endParaRPr lang="ar-S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السؤال"/>
          <p:cNvSpPr txBox="1"/>
          <p:nvPr/>
        </p:nvSpPr>
        <p:spPr>
          <a:xfrm>
            <a:off x="3629025" y="724977"/>
            <a:ext cx="607218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latin typeface="Andalus" panose="02020603050405020304" pitchFamily="18" charset="-78"/>
              </a:rPr>
              <a:t>في المادة </a:t>
            </a:r>
            <a:r>
              <a:rPr lang="en-US" sz="4000" dirty="0">
                <a:latin typeface="Andalus" panose="02020603050405020304" pitchFamily="18" charset="-78"/>
              </a:rPr>
              <a:t>A </a:t>
            </a:r>
            <a:r>
              <a:rPr lang="ar-SA" sz="4000" dirty="0">
                <a:latin typeface="Andalus" panose="02020603050405020304" pitchFamily="18" charset="-78"/>
              </a:rPr>
              <a:t>فجوة طاقة </a:t>
            </a:r>
            <a:r>
              <a:rPr lang="en-GB" sz="4000" dirty="0">
                <a:latin typeface="Andalus" panose="02020603050405020304" pitchFamily="18" charset="-78"/>
              </a:rPr>
              <a:t>2ev</a:t>
            </a:r>
            <a:r>
              <a:rPr lang="ar-SA" sz="4000" dirty="0">
                <a:latin typeface="Andalus" panose="02020603050405020304" pitchFamily="18" charset="-78"/>
              </a:rPr>
              <a:t> و المادة </a:t>
            </a:r>
            <a:r>
              <a:rPr lang="en-US" sz="4000" dirty="0">
                <a:latin typeface="Andalus" panose="02020603050405020304" pitchFamily="18" charset="-78"/>
              </a:rPr>
              <a:t>B </a:t>
            </a:r>
            <a:r>
              <a:rPr lang="ar-SA" sz="4000" dirty="0">
                <a:latin typeface="Andalus" panose="02020603050405020304" pitchFamily="18" charset="-78"/>
              </a:rPr>
              <a:t>ليس لها فجوة طاقة ..</a:t>
            </a:r>
            <a:endParaRPr lang="ar-SA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</a:endParaRPr>
          </a:p>
        </p:txBody>
      </p:sp>
      <p:sp>
        <p:nvSpPr>
          <p:cNvPr id="7" name="جواب3"/>
          <p:cNvSpPr/>
          <p:nvPr/>
        </p:nvSpPr>
        <p:spPr>
          <a:xfrm>
            <a:off x="4040005" y="4185275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GB" sz="2400" b="1" dirty="0"/>
              <a:t>A</a:t>
            </a:r>
            <a:r>
              <a:rPr lang="ar-SA" sz="2400" b="1" dirty="0"/>
              <a:t> موصل و </a:t>
            </a:r>
            <a:r>
              <a:rPr lang="en-GB" sz="2400" b="1" dirty="0"/>
              <a:t>B</a:t>
            </a:r>
            <a:r>
              <a:rPr lang="ar-SA" sz="2400" b="1" dirty="0"/>
              <a:t> موصل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232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4024240" y="2256591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شبه موصل</a:t>
            </a:r>
            <a:r>
              <a:rPr lang="en-US" sz="2400" b="1" dirty="0"/>
              <a:t>,</a:t>
            </a:r>
            <a:r>
              <a:rPr lang="ar-SA" sz="2400" b="1" dirty="0"/>
              <a:t>عازل </a:t>
            </a:r>
            <a:r>
              <a:rPr lang="en-US" sz="2400" b="1" dirty="0"/>
              <a:t>,</a:t>
            </a:r>
            <a:r>
              <a:rPr lang="ar-SA" sz="2400" b="1" dirty="0"/>
              <a:t>موصل</a:t>
            </a:r>
            <a:endParaRPr lang="ar-S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جواب2"/>
          <p:cNvSpPr/>
          <p:nvPr/>
        </p:nvSpPr>
        <p:spPr>
          <a:xfrm>
            <a:off x="4040005" y="3131790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/>
              <a:t> </a:t>
            </a:r>
            <a:r>
              <a:rPr lang="ar-SA" sz="2400" b="1" dirty="0"/>
              <a:t>موصل</a:t>
            </a:r>
            <a:r>
              <a:rPr lang="en-US" sz="2400" b="1" dirty="0"/>
              <a:t>,</a:t>
            </a:r>
            <a:r>
              <a:rPr lang="ar-SA" sz="2400" b="1" dirty="0"/>
              <a:t>شبه موصل</a:t>
            </a:r>
            <a:r>
              <a:rPr lang="en-US" sz="2400" b="1" dirty="0"/>
              <a:t>,</a:t>
            </a:r>
            <a:r>
              <a:rPr lang="ar-SA" sz="2400" b="1" dirty="0"/>
              <a:t>عازل</a:t>
            </a:r>
            <a:endParaRPr lang="ar-SA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جواب3"/>
          <p:cNvSpPr/>
          <p:nvPr/>
        </p:nvSpPr>
        <p:spPr>
          <a:xfrm>
            <a:off x="4040005" y="5238760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عازل </a:t>
            </a:r>
            <a:r>
              <a:rPr lang="en-US" sz="2400" b="1" dirty="0"/>
              <a:t>,</a:t>
            </a:r>
            <a:r>
              <a:rPr lang="ar-SA" sz="2400" b="1" dirty="0"/>
              <a:t>موصل </a:t>
            </a:r>
            <a:r>
              <a:rPr lang="en-US" sz="2400" b="1" dirty="0"/>
              <a:t>,</a:t>
            </a:r>
            <a:r>
              <a:rPr lang="ar-SA" sz="2400" b="1" dirty="0"/>
              <a:t>شبه موصل</a:t>
            </a:r>
            <a:endParaRPr lang="ar-S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السؤال"/>
          <p:cNvSpPr txBox="1"/>
          <p:nvPr/>
        </p:nvSpPr>
        <p:spPr>
          <a:xfrm>
            <a:off x="4040005" y="1041318"/>
            <a:ext cx="433551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Andalus" panose="02020603050405020304" pitchFamily="18" charset="-78"/>
                <a:cs typeface="Andalus" panose="02020603050405020304" pitchFamily="18" charset="-78"/>
              </a:rPr>
              <a:t>ما تركيب البلورة </a:t>
            </a:r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A,B,C </a:t>
            </a:r>
            <a:r>
              <a:rPr lang="ar-SA" sz="3200" dirty="0">
                <a:latin typeface="Andalus" panose="02020603050405020304" pitchFamily="18" charset="-78"/>
                <a:cs typeface="Andalus" panose="02020603050405020304" pitchFamily="18" charset="-78"/>
              </a:rPr>
              <a:t>حسب  </a:t>
            </a:r>
          </a:p>
          <a:p>
            <a:pPr algn="ctr"/>
            <a:r>
              <a:rPr lang="ar-SA" sz="3200" dirty="0">
                <a:latin typeface="Andalus" panose="02020603050405020304" pitchFamily="18" charset="-78"/>
                <a:cs typeface="Andalus" panose="02020603050405020304" pitchFamily="18" charset="-78"/>
              </a:rPr>
              <a:t>الجدول المجاور ..</a:t>
            </a:r>
            <a:endParaRPr lang="ar-SA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جواب3"/>
          <p:cNvSpPr/>
          <p:nvPr/>
        </p:nvSpPr>
        <p:spPr>
          <a:xfrm>
            <a:off x="4040005" y="4185275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عازل </a:t>
            </a:r>
            <a:r>
              <a:rPr lang="en-US" sz="2400" b="1" dirty="0"/>
              <a:t>,</a:t>
            </a:r>
            <a:r>
              <a:rPr lang="ar-SA" sz="2400" b="1" dirty="0"/>
              <a:t>شبه موصل </a:t>
            </a:r>
            <a:r>
              <a:rPr lang="en-US" sz="2400" b="1" dirty="0"/>
              <a:t>,</a:t>
            </a:r>
            <a:r>
              <a:rPr lang="ar-SA" sz="2400" b="1" dirty="0"/>
              <a:t>موصل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062FB69-B350-4FEB-AFC5-13B535565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65" y="1266100"/>
            <a:ext cx="3606740" cy="95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جواب1"/>
          <p:cNvSpPr/>
          <p:nvPr/>
        </p:nvSpPr>
        <p:spPr>
          <a:xfrm>
            <a:off x="4130565" y="2605678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نقية</a:t>
            </a:r>
            <a:endParaRPr lang="ar-S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جواب2"/>
          <p:cNvSpPr/>
          <p:nvPr/>
        </p:nvSpPr>
        <p:spPr>
          <a:xfrm>
            <a:off x="4130565" y="3535236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معالجة</a:t>
            </a:r>
            <a:endParaRPr lang="ar-SA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جواب3"/>
          <p:cNvSpPr/>
          <p:nvPr/>
        </p:nvSpPr>
        <p:spPr>
          <a:xfrm>
            <a:off x="4130565" y="5394352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غير متعادلة</a:t>
            </a:r>
          </a:p>
        </p:txBody>
      </p:sp>
      <p:sp>
        <p:nvSpPr>
          <p:cNvPr id="6" name="السؤال"/>
          <p:cNvSpPr txBox="1"/>
          <p:nvPr/>
        </p:nvSpPr>
        <p:spPr>
          <a:xfrm>
            <a:off x="3150147" y="712216"/>
            <a:ext cx="670346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latin typeface="Andalus" panose="02020603050405020304" pitchFamily="18" charset="-78"/>
              </a:rPr>
              <a:t>اشباه الموصلات التي توصل نتيجة تحرير الكترونات والفجوات حراريا تسمى اشباه موصلات ...</a:t>
            </a:r>
            <a:endParaRPr lang="ar-SA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</a:endParaRPr>
          </a:p>
        </p:txBody>
      </p:sp>
      <p:sp>
        <p:nvSpPr>
          <p:cNvPr id="7" name="جواب3"/>
          <p:cNvSpPr/>
          <p:nvPr/>
        </p:nvSpPr>
        <p:spPr>
          <a:xfrm>
            <a:off x="4130565" y="4464794"/>
            <a:ext cx="4351282" cy="59908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متعادلة </a:t>
            </a:r>
            <a:endParaRPr lang="ar-SA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74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797</TotalTime>
  <Words>622</Words>
  <Application>Microsoft Office PowerPoint</Application>
  <PresentationFormat>شاشة عريضة</PresentationFormat>
  <Paragraphs>138</Paragraphs>
  <Slides>31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8" baseType="lpstr">
      <vt:lpstr>Andalus</vt:lpstr>
      <vt:lpstr>Arial</vt:lpstr>
      <vt:lpstr>Calibri</vt:lpstr>
      <vt:lpstr>Calibri Light</vt:lpstr>
      <vt:lpstr>Droid Arabic Kufi</vt:lpstr>
      <vt:lpstr>Segoe UI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مها المطيري</dc:creator>
  <cp:lastModifiedBy>فائزه الدهاس</cp:lastModifiedBy>
  <cp:revision>16</cp:revision>
  <dcterms:created xsi:type="dcterms:W3CDTF">2021-03-03T07:08:56Z</dcterms:created>
  <dcterms:modified xsi:type="dcterms:W3CDTF">2022-05-28T17:06:45Z</dcterms:modified>
</cp:coreProperties>
</file>