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A4E2EA-B4AF-46F6-9B6A-5F7CE9E1AC6F}" type="datetimeFigureOut">
              <a:rPr lang="en-US" smtClean="0"/>
              <a:pPr/>
              <a:t>6/30/2018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6D0B6E-A413-410A-993A-6C628005A3C6}" type="slidenum">
              <a:rPr lang="en-US" smtClean="0"/>
              <a:pPr/>
              <a:t>‹#›</a:t>
            </a:fld>
            <a:endParaRPr lang="en-US"/>
          </a:p>
        </p:txBody>
      </p:sp>
    </p:spTree>
    <p:extLst>
      <p:ext uri="{BB962C8B-B14F-4D97-AF65-F5344CB8AC3E}">
        <p14:creationId xmlns:p14="http://schemas.microsoft.com/office/powerpoint/2010/main" val="3137937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a:ln/>
        </p:spPr>
      </p:sp>
      <p:sp>
        <p:nvSpPr>
          <p:cNvPr id="1157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ar-SA" dirty="0" smtClean="0"/>
          </a:p>
        </p:txBody>
      </p:sp>
      <p:sp>
        <p:nvSpPr>
          <p:cNvPr id="1157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cs typeface="Arial" charset="0"/>
              </a:defRPr>
            </a:lvl1pPr>
            <a:lvl2pPr marL="742950" indent="-285750" eaLnBrk="0" hangingPunct="0">
              <a:defRPr sz="1600">
                <a:solidFill>
                  <a:schemeClr val="tx1"/>
                </a:solidFill>
                <a:latin typeface="Arial" charset="0"/>
                <a:cs typeface="Arial" charset="0"/>
              </a:defRPr>
            </a:lvl2pPr>
            <a:lvl3pPr marL="1143000" indent="-228600" eaLnBrk="0" hangingPunct="0">
              <a:defRPr sz="1600">
                <a:solidFill>
                  <a:schemeClr val="tx1"/>
                </a:solidFill>
                <a:latin typeface="Arial" charset="0"/>
                <a:cs typeface="Arial" charset="0"/>
              </a:defRPr>
            </a:lvl3pPr>
            <a:lvl4pPr marL="1600200" indent="-228600" eaLnBrk="0" hangingPunct="0">
              <a:defRPr sz="1600">
                <a:solidFill>
                  <a:schemeClr val="tx1"/>
                </a:solidFill>
                <a:latin typeface="Arial" charset="0"/>
                <a:cs typeface="Arial" charset="0"/>
              </a:defRPr>
            </a:lvl4pPr>
            <a:lvl5pPr marL="2057400" indent="-228600" eaLnBrk="0" hangingPunct="0">
              <a:defRPr sz="1600">
                <a:solidFill>
                  <a:schemeClr val="tx1"/>
                </a:solidFill>
                <a:latin typeface="Arial" charset="0"/>
                <a:cs typeface="Arial" charset="0"/>
              </a:defRPr>
            </a:lvl5pPr>
            <a:lvl6pPr marL="2514600" indent="-228600" eaLnBrk="0" fontAlgn="base" hangingPunct="0">
              <a:spcBef>
                <a:spcPct val="0"/>
              </a:spcBef>
              <a:spcAft>
                <a:spcPct val="0"/>
              </a:spcAft>
              <a:defRPr sz="1600">
                <a:solidFill>
                  <a:schemeClr val="tx1"/>
                </a:solidFill>
                <a:latin typeface="Arial" charset="0"/>
                <a:cs typeface="Arial" charset="0"/>
              </a:defRPr>
            </a:lvl6pPr>
            <a:lvl7pPr marL="2971800" indent="-228600" eaLnBrk="0" fontAlgn="base" hangingPunct="0">
              <a:spcBef>
                <a:spcPct val="0"/>
              </a:spcBef>
              <a:spcAft>
                <a:spcPct val="0"/>
              </a:spcAft>
              <a:defRPr sz="1600">
                <a:solidFill>
                  <a:schemeClr val="tx1"/>
                </a:solidFill>
                <a:latin typeface="Arial" charset="0"/>
                <a:cs typeface="Arial" charset="0"/>
              </a:defRPr>
            </a:lvl7pPr>
            <a:lvl8pPr marL="3429000" indent="-228600" eaLnBrk="0" fontAlgn="base" hangingPunct="0">
              <a:spcBef>
                <a:spcPct val="0"/>
              </a:spcBef>
              <a:spcAft>
                <a:spcPct val="0"/>
              </a:spcAft>
              <a:defRPr sz="1600">
                <a:solidFill>
                  <a:schemeClr val="tx1"/>
                </a:solidFill>
                <a:latin typeface="Arial" charset="0"/>
                <a:cs typeface="Arial" charset="0"/>
              </a:defRPr>
            </a:lvl8pPr>
            <a:lvl9pPr marL="3886200" indent="-228600" eaLnBrk="0" fontAlgn="base" hangingPunct="0">
              <a:spcBef>
                <a:spcPct val="0"/>
              </a:spcBef>
              <a:spcAft>
                <a:spcPct val="0"/>
              </a:spcAft>
              <a:defRPr sz="1600">
                <a:solidFill>
                  <a:schemeClr val="tx1"/>
                </a:solidFill>
                <a:latin typeface="Arial" charset="0"/>
                <a:cs typeface="Arial" charset="0"/>
              </a:defRPr>
            </a:lvl9pPr>
          </a:lstStyle>
          <a:p>
            <a:pPr eaLnBrk="1" hangingPunct="1"/>
            <a:fld id="{016EA4F8-339C-4FAD-9F0C-3D94FD8B17FC}" type="slidenum">
              <a:rPr lang="en-US" sz="1200" smtClean="0"/>
              <a:pPr eaLnBrk="1" hangingPunct="1"/>
              <a:t>1</a:t>
            </a:fld>
            <a:endParaRPr lang="en-US" sz="120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a:ln/>
        </p:spPr>
      </p:sp>
      <p:sp>
        <p:nvSpPr>
          <p:cNvPr id="1167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ar-SA" dirty="0" smtClean="0"/>
          </a:p>
        </p:txBody>
      </p:sp>
      <p:sp>
        <p:nvSpPr>
          <p:cNvPr id="1167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cs typeface="Arial" charset="0"/>
              </a:defRPr>
            </a:lvl1pPr>
            <a:lvl2pPr marL="742950" indent="-285750" eaLnBrk="0" hangingPunct="0">
              <a:defRPr sz="1600">
                <a:solidFill>
                  <a:schemeClr val="tx1"/>
                </a:solidFill>
                <a:latin typeface="Arial" charset="0"/>
                <a:cs typeface="Arial" charset="0"/>
              </a:defRPr>
            </a:lvl2pPr>
            <a:lvl3pPr marL="1143000" indent="-228600" eaLnBrk="0" hangingPunct="0">
              <a:defRPr sz="1600">
                <a:solidFill>
                  <a:schemeClr val="tx1"/>
                </a:solidFill>
                <a:latin typeface="Arial" charset="0"/>
                <a:cs typeface="Arial" charset="0"/>
              </a:defRPr>
            </a:lvl3pPr>
            <a:lvl4pPr marL="1600200" indent="-228600" eaLnBrk="0" hangingPunct="0">
              <a:defRPr sz="1600">
                <a:solidFill>
                  <a:schemeClr val="tx1"/>
                </a:solidFill>
                <a:latin typeface="Arial" charset="0"/>
                <a:cs typeface="Arial" charset="0"/>
              </a:defRPr>
            </a:lvl4pPr>
            <a:lvl5pPr marL="2057400" indent="-228600" eaLnBrk="0" hangingPunct="0">
              <a:defRPr sz="1600">
                <a:solidFill>
                  <a:schemeClr val="tx1"/>
                </a:solidFill>
                <a:latin typeface="Arial" charset="0"/>
                <a:cs typeface="Arial" charset="0"/>
              </a:defRPr>
            </a:lvl5pPr>
            <a:lvl6pPr marL="2514600" indent="-228600" eaLnBrk="0" fontAlgn="base" hangingPunct="0">
              <a:spcBef>
                <a:spcPct val="0"/>
              </a:spcBef>
              <a:spcAft>
                <a:spcPct val="0"/>
              </a:spcAft>
              <a:defRPr sz="1600">
                <a:solidFill>
                  <a:schemeClr val="tx1"/>
                </a:solidFill>
                <a:latin typeface="Arial" charset="0"/>
                <a:cs typeface="Arial" charset="0"/>
              </a:defRPr>
            </a:lvl6pPr>
            <a:lvl7pPr marL="2971800" indent="-228600" eaLnBrk="0" fontAlgn="base" hangingPunct="0">
              <a:spcBef>
                <a:spcPct val="0"/>
              </a:spcBef>
              <a:spcAft>
                <a:spcPct val="0"/>
              </a:spcAft>
              <a:defRPr sz="1600">
                <a:solidFill>
                  <a:schemeClr val="tx1"/>
                </a:solidFill>
                <a:latin typeface="Arial" charset="0"/>
                <a:cs typeface="Arial" charset="0"/>
              </a:defRPr>
            </a:lvl7pPr>
            <a:lvl8pPr marL="3429000" indent="-228600" eaLnBrk="0" fontAlgn="base" hangingPunct="0">
              <a:spcBef>
                <a:spcPct val="0"/>
              </a:spcBef>
              <a:spcAft>
                <a:spcPct val="0"/>
              </a:spcAft>
              <a:defRPr sz="1600">
                <a:solidFill>
                  <a:schemeClr val="tx1"/>
                </a:solidFill>
                <a:latin typeface="Arial" charset="0"/>
                <a:cs typeface="Arial" charset="0"/>
              </a:defRPr>
            </a:lvl8pPr>
            <a:lvl9pPr marL="3886200" indent="-228600" eaLnBrk="0" fontAlgn="base" hangingPunct="0">
              <a:spcBef>
                <a:spcPct val="0"/>
              </a:spcBef>
              <a:spcAft>
                <a:spcPct val="0"/>
              </a:spcAft>
              <a:defRPr sz="1600">
                <a:solidFill>
                  <a:schemeClr val="tx1"/>
                </a:solidFill>
                <a:latin typeface="Arial" charset="0"/>
                <a:cs typeface="Arial" charset="0"/>
              </a:defRPr>
            </a:lvl9pPr>
          </a:lstStyle>
          <a:p>
            <a:pPr eaLnBrk="1" hangingPunct="1"/>
            <a:fld id="{A8BE2CB6-431F-492E-95B8-D66A9462C8A3}" type="slidenum">
              <a:rPr lang="en-US" sz="1200" smtClean="0"/>
              <a:pPr eaLnBrk="1" hangingPunct="1"/>
              <a:t>2</a:t>
            </a:fld>
            <a:endParaRPr lang="en-US" sz="1200"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pPr>
              <a:defRPr/>
            </a:pPr>
            <a:fld id="{8D759BDF-0388-42C4-9963-71135E23AF13}" type="slidenum">
              <a:rPr lang="en-US" smtClean="0"/>
              <a:pPr>
                <a:defRPr/>
              </a:pPr>
              <a:t>4</a:t>
            </a:fld>
            <a:endParaRPr lang="en-US"/>
          </a:p>
        </p:txBody>
      </p:sp>
    </p:spTree>
    <p:extLst>
      <p:ext uri="{BB962C8B-B14F-4D97-AF65-F5344CB8AC3E}">
        <p14:creationId xmlns:p14="http://schemas.microsoft.com/office/powerpoint/2010/main" val="3613623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6/30/2018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a:ln>
            <a:noFill/>
          </a:ln>
          <a:effectLst>
            <a:softEdge rad="112500"/>
          </a:effectLst>
        </p:spPr>
      </p:pic>
      <p:sp>
        <p:nvSpPr>
          <p:cNvPr id="4" name="Rectangle 3"/>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dirty="0"/>
          </a:p>
        </p:txBody>
      </p:sp>
      <p:sp>
        <p:nvSpPr>
          <p:cNvPr id="3" name="Rectangle 2"/>
          <p:cNvSpPr/>
          <p:nvPr/>
        </p:nvSpPr>
        <p:spPr>
          <a:xfrm>
            <a:off x="2258215" y="5652537"/>
            <a:ext cx="4572000" cy="400110"/>
          </a:xfrm>
          <a:prstGeom prst="rect">
            <a:avLst/>
          </a:prstGeom>
        </p:spPr>
        <p:txBody>
          <a:bodyPr>
            <a:spAutoFit/>
          </a:bodyPr>
          <a:lstStyle/>
          <a:p>
            <a:pPr algn="ctr" eaLnBrk="0" hangingPunct="0">
              <a:defRPr/>
            </a:pPr>
            <a:r>
              <a:rPr lang="ar-SA" sz="2000" b="1" dirty="0" smtClean="0">
                <a:solidFill>
                  <a:schemeClr val="accent1">
                    <a:lumMod val="75000"/>
                  </a:schemeClr>
                </a:solidFill>
                <a:latin typeface="Arial" pitchFamily="34" charset="0"/>
                <a:cs typeface="+mj-cs"/>
              </a:rPr>
              <a:t> </a:t>
            </a:r>
            <a:endParaRPr lang="en-US" sz="2000" dirty="0">
              <a:solidFill>
                <a:schemeClr val="accent1">
                  <a:lumMod val="75000"/>
                </a:schemeClr>
              </a:solidFill>
              <a:latin typeface="Arial" pitchFamily="34" charset="0"/>
              <a:cs typeface="+mj-cs"/>
            </a:endParaRPr>
          </a:p>
        </p:txBody>
      </p:sp>
      <p:pic>
        <p:nvPicPr>
          <p:cNvPr id="6" name="Picture 5" descr="COB_Logo6.jpg"/>
          <p:cNvPicPr>
            <a:picLocks noChangeAspect="1"/>
          </p:cNvPicPr>
          <p:nvPr/>
        </p:nvPicPr>
        <p:blipFill>
          <a:blip r:embed="rId4" cstate="print"/>
          <a:stretch>
            <a:fillRect/>
          </a:stretch>
        </p:blipFill>
        <p:spPr>
          <a:xfrm>
            <a:off x="3357554" y="790392"/>
            <a:ext cx="2071702" cy="128128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2055" name="Rectangle 2"/>
          <p:cNvSpPr>
            <a:spLocks noChangeArrowheads="1"/>
          </p:cNvSpPr>
          <p:nvPr/>
        </p:nvSpPr>
        <p:spPr bwMode="auto">
          <a:xfrm>
            <a:off x="951292" y="2115433"/>
            <a:ext cx="7011937" cy="116955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nchor="ctr">
            <a:spAutoFit/>
          </a:bodyPr>
          <a:lstStyle/>
          <a:p>
            <a:pPr algn="ctr"/>
            <a:endParaRPr lang="en-US" b="1" dirty="0" smtClean="0">
              <a:solidFill>
                <a:srgbClr val="C00000"/>
              </a:solidFill>
              <a:cs typeface="Times New Roman" pitchFamily="18" charset="0"/>
            </a:endParaRPr>
          </a:p>
          <a:p>
            <a:pPr algn="ctr"/>
            <a:r>
              <a:rPr lang="ar-SA" sz="4000" b="1" dirty="0" smtClean="0">
                <a:solidFill>
                  <a:srgbClr val="C00000"/>
                </a:solidFill>
                <a:cs typeface="Times New Roman" pitchFamily="18" charset="0"/>
              </a:rPr>
              <a:t>قضايا عالمية معاصرة </a:t>
            </a:r>
            <a:r>
              <a:rPr lang="ar-SA" sz="3600" b="1" dirty="0" smtClean="0">
                <a:solidFill>
                  <a:srgbClr val="C00000"/>
                </a:solidFill>
                <a:cs typeface="Times New Roman" pitchFamily="18" charset="0"/>
              </a:rPr>
              <a:t> في الموارد البشرية</a:t>
            </a:r>
            <a:endParaRPr lang="en-US" sz="3600" b="1" dirty="0" smtClean="0">
              <a:solidFill>
                <a:srgbClr val="C00000"/>
              </a:solidFill>
              <a:cs typeface="Times New Roman" pitchFamily="18" charset="0"/>
            </a:endParaRPr>
          </a:p>
          <a:p>
            <a:pPr algn="ctr"/>
            <a:endParaRPr lang="ar-SA" sz="1400" b="1" dirty="0">
              <a:solidFill>
                <a:srgbClr val="C00000"/>
              </a:solidFill>
              <a:cs typeface="Times New Roman" pitchFamily="18" charset="0"/>
            </a:endParaRPr>
          </a:p>
        </p:txBody>
      </p:sp>
      <p:sp>
        <p:nvSpPr>
          <p:cNvPr id="8" name="Rectangle 2"/>
          <p:cNvSpPr>
            <a:spLocks noChangeArrowheads="1"/>
          </p:cNvSpPr>
          <p:nvPr/>
        </p:nvSpPr>
        <p:spPr bwMode="auto">
          <a:xfrm>
            <a:off x="1543050" y="3717032"/>
            <a:ext cx="60579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a:defRPr/>
            </a:pPr>
            <a:endParaRPr lang="ar-SA" sz="2000" b="1" dirty="0" smtClean="0">
              <a:solidFill>
                <a:schemeClr val="bg1">
                  <a:lumMod val="50000"/>
                </a:schemeClr>
              </a:solidFill>
              <a:latin typeface="Arial" pitchFamily="34" charset="0"/>
              <a:cs typeface="Times New Roman" pitchFamily="18" charset="0"/>
            </a:endParaRPr>
          </a:p>
          <a:p>
            <a:pPr algn="ctr">
              <a:defRPr/>
            </a:pPr>
            <a:endParaRPr lang="ar-SA" sz="2000" b="1" dirty="0" smtClean="0">
              <a:solidFill>
                <a:schemeClr val="bg1">
                  <a:lumMod val="50000"/>
                </a:schemeClr>
              </a:solidFill>
              <a:latin typeface="Arial" pitchFamily="34" charset="0"/>
              <a:cs typeface="Times New Roman" pitchFamily="18" charset="0"/>
            </a:endParaRPr>
          </a:p>
        </p:txBody>
      </p:sp>
      <p:sp>
        <p:nvSpPr>
          <p:cNvPr id="9" name="Rectangle 2"/>
          <p:cNvSpPr>
            <a:spLocks noChangeArrowheads="1"/>
          </p:cNvSpPr>
          <p:nvPr/>
        </p:nvSpPr>
        <p:spPr bwMode="auto">
          <a:xfrm>
            <a:off x="1319475" y="3204265"/>
            <a:ext cx="6056312"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a:defRPr/>
            </a:pPr>
            <a:endParaRPr lang="ar-SA" sz="3200" b="1" dirty="0" smtClean="0">
              <a:solidFill>
                <a:srgbClr val="FF0000"/>
              </a:solidFill>
              <a:cs typeface="Times New Roman" pitchFamily="18" charset="0"/>
            </a:endParaRPr>
          </a:p>
          <a:p>
            <a:pPr algn="ctr">
              <a:defRPr/>
            </a:pPr>
            <a:r>
              <a:rPr lang="en-US" sz="3200" b="1" dirty="0" smtClean="0">
                <a:solidFill>
                  <a:srgbClr val="FF0000"/>
                </a:solidFill>
                <a:cs typeface="Times New Roman" pitchFamily="18" charset="0"/>
              </a:rPr>
              <a:t>HR-</a:t>
            </a:r>
            <a:r>
              <a:rPr lang="ar-SA" sz="3200" b="1" dirty="0" smtClean="0">
                <a:solidFill>
                  <a:srgbClr val="FF0000"/>
                </a:solidFill>
                <a:cs typeface="Times New Roman" pitchFamily="18" charset="0"/>
              </a:rPr>
              <a:t>414</a:t>
            </a:r>
          </a:p>
          <a:p>
            <a:pPr algn="ctr">
              <a:defRPr/>
            </a:pPr>
            <a:endParaRPr lang="ar-SA" sz="3200" b="1" dirty="0">
              <a:solidFill>
                <a:srgbClr val="FF0000"/>
              </a:solidFill>
              <a:cs typeface="Times New Roman" pitchFamily="18" charset="0"/>
            </a:endParaRPr>
          </a:p>
        </p:txBody>
      </p:sp>
      <p:pic>
        <p:nvPicPr>
          <p:cNvPr id="2" name="صورة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69483" y="891886"/>
            <a:ext cx="2937052" cy="1048947"/>
          </a:xfrm>
          <a:prstGeom prst="rect">
            <a:avLst/>
          </a:prstGeom>
          <a:ln>
            <a:noFill/>
          </a:ln>
          <a:effectLst>
            <a:softEdge rad="112500"/>
          </a:effectLst>
        </p:spPr>
      </p:pic>
      <p:pic>
        <p:nvPicPr>
          <p:cNvPr id="7" name="صورة 6"/>
          <p:cNvPicPr>
            <a:picLocks noChangeAspect="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78389" y="516194"/>
            <a:ext cx="1714125" cy="1574765"/>
          </a:xfrm>
          <a:prstGeom prst="rect">
            <a:avLst/>
          </a:prstGeom>
        </p:spPr>
      </p:pic>
      <p:sp>
        <p:nvSpPr>
          <p:cNvPr id="11" name="عنصر نائب للتذييل 10"/>
          <p:cNvSpPr>
            <a:spLocks noGrp="1"/>
          </p:cNvSpPr>
          <p:nvPr>
            <p:ph type="ftr" sz="quarter" idx="11"/>
          </p:nvPr>
        </p:nvSpPr>
        <p:spPr/>
        <p:txBody>
          <a:bodyPr/>
          <a:lstStyle/>
          <a:p>
            <a:pPr>
              <a:defRPr/>
            </a:pPr>
            <a:r>
              <a:rPr lang="ar-SA" dirty="0" smtClean="0"/>
              <a:t>قضايا عالمية معاصرة في الموارد البشرية </a:t>
            </a:r>
            <a:endParaRPr lang="en-US" dirty="0"/>
          </a:p>
        </p:txBody>
      </p:sp>
      <p:sp>
        <p:nvSpPr>
          <p:cNvPr id="12" name="عنصر نائب لرقم الشريحة 11"/>
          <p:cNvSpPr>
            <a:spLocks noGrp="1"/>
          </p:cNvSpPr>
          <p:nvPr>
            <p:ph type="sldNum" sz="quarter" idx="12"/>
          </p:nvPr>
        </p:nvSpPr>
        <p:spPr/>
        <p:txBody>
          <a:bodyPr/>
          <a:lstStyle/>
          <a:p>
            <a:pPr>
              <a:defRPr/>
            </a:pPr>
            <a:fld id="{529BC875-E632-4320-9090-BD5773E1D084}" type="slidenum">
              <a:rPr lang="en-US" smtClean="0"/>
              <a:pPr>
                <a:defRPr/>
              </a:pPr>
              <a:t>1</a:t>
            </a:fld>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57200" y="1052736"/>
            <a:ext cx="8229600" cy="4525963"/>
          </a:xfrm>
        </p:spPr>
        <p:txBody>
          <a:bodyPr>
            <a:normAutofit lnSpcReduction="10000"/>
          </a:bodyPr>
          <a:lstStyle/>
          <a:p>
            <a:pPr marL="0" indent="0" algn="r" rtl="1">
              <a:lnSpc>
                <a:spcPct val="150000"/>
              </a:lnSpc>
              <a:buNone/>
            </a:pPr>
            <a:r>
              <a:rPr lang="ar-EG" sz="2000" b="1" dirty="0">
                <a:solidFill>
                  <a:srgbClr val="0000FF"/>
                </a:solidFill>
              </a:rPr>
              <a:t>ونتيجة للتحديات السابقة، فإن إدارة الموارد البشرية عليها أن تواجه هذه التحديات من خلال الإدارة الحديثة للموارد البشرية والمتمثلة </a:t>
            </a:r>
            <a:r>
              <a:rPr lang="ar-EG" sz="2000" b="1" dirty="0" err="1">
                <a:solidFill>
                  <a:srgbClr val="0000FF"/>
                </a:solidFill>
              </a:rPr>
              <a:t>فى</a:t>
            </a:r>
            <a:r>
              <a:rPr lang="ar-EG" sz="2000" b="1" dirty="0">
                <a:solidFill>
                  <a:srgbClr val="0000FF"/>
                </a:solidFill>
              </a:rPr>
              <a:t>:-</a:t>
            </a:r>
            <a:endParaRPr lang="en-US" sz="2000" dirty="0">
              <a:solidFill>
                <a:srgbClr val="0000FF"/>
              </a:solidFill>
            </a:endParaRPr>
          </a:p>
          <a:p>
            <a:pPr marL="0" indent="0" algn="r" rtl="1">
              <a:lnSpc>
                <a:spcPct val="150000"/>
              </a:lnSpc>
              <a:buNone/>
            </a:pPr>
            <a:r>
              <a:rPr lang="ar-EG" sz="2000" b="1" dirty="0"/>
              <a:t>1- تبنى فلسفة جديدة لتنفيذ الأنشطة. </a:t>
            </a:r>
            <a:endParaRPr lang="ar-SA" sz="2000" b="1" dirty="0" smtClean="0"/>
          </a:p>
          <a:p>
            <a:pPr marL="0" indent="0" algn="r" rtl="1">
              <a:lnSpc>
                <a:spcPct val="150000"/>
              </a:lnSpc>
              <a:buNone/>
            </a:pPr>
            <a:r>
              <a:rPr lang="ar-EG" sz="2000" b="1" dirty="0" smtClean="0"/>
              <a:t>2- ارتباط إدارة الموارد البشرية بشكل مباشر برسالة المنظمة. </a:t>
            </a:r>
            <a:endParaRPr lang="ar-SA" sz="2000" b="1" dirty="0" smtClean="0"/>
          </a:p>
          <a:p>
            <a:pPr marL="0" indent="0" algn="r" rtl="1">
              <a:lnSpc>
                <a:spcPct val="150000"/>
              </a:lnSpc>
              <a:buNone/>
            </a:pPr>
            <a:r>
              <a:rPr lang="ar-EG" sz="2000" b="1" dirty="0" smtClean="0"/>
              <a:t>3- </a:t>
            </a:r>
            <a:r>
              <a:rPr lang="ar-EG" sz="2000" b="1" dirty="0"/>
              <a:t>التركيز على الثقافة التنظيمية </a:t>
            </a:r>
            <a:r>
              <a:rPr lang="ar-EG" sz="2000" b="1" dirty="0" smtClean="0"/>
              <a:t>التي </a:t>
            </a:r>
            <a:r>
              <a:rPr lang="ar-EG" sz="2000" b="1" dirty="0"/>
              <a:t>تتسم بالديموقراطية والمساهمة </a:t>
            </a:r>
            <a:r>
              <a:rPr lang="ar-EG" sz="2000" b="1" dirty="0" err="1"/>
              <a:t>فى</a:t>
            </a:r>
            <a:r>
              <a:rPr lang="ar-EG" sz="2000" b="1" dirty="0"/>
              <a:t> اتخاذ القرارات </a:t>
            </a:r>
            <a:r>
              <a:rPr lang="ar-SA" sz="2000" b="1" dirty="0" smtClean="0"/>
              <a:t>.</a:t>
            </a:r>
            <a:endParaRPr lang="en-US" sz="2000" b="1" dirty="0"/>
          </a:p>
          <a:p>
            <a:pPr marL="0" indent="0" algn="r" rtl="1">
              <a:lnSpc>
                <a:spcPct val="150000"/>
              </a:lnSpc>
              <a:buNone/>
            </a:pPr>
            <a:r>
              <a:rPr lang="ar-EG" sz="2000" b="1" dirty="0"/>
              <a:t>4- استخدام أدوات التحفيز والإنجاز </a:t>
            </a:r>
            <a:r>
              <a:rPr lang="ar-EG" sz="2000" b="1" dirty="0" smtClean="0"/>
              <a:t>الشخصي. </a:t>
            </a:r>
            <a:endParaRPr lang="ar-SA" sz="2000" b="1" dirty="0" smtClean="0"/>
          </a:p>
          <a:p>
            <a:pPr marL="0" indent="0" algn="r" rtl="1">
              <a:lnSpc>
                <a:spcPct val="150000"/>
              </a:lnSpc>
              <a:buNone/>
            </a:pPr>
            <a:r>
              <a:rPr lang="ar-EG" sz="2000" b="1" dirty="0" smtClean="0"/>
              <a:t>5- </a:t>
            </a:r>
            <a:r>
              <a:rPr lang="ar-EG" sz="2000" b="1" dirty="0"/>
              <a:t>السياسات المرنة لإدارة الموارد البشرية </a:t>
            </a:r>
            <a:r>
              <a:rPr lang="ar-EG" sz="2000" b="1" dirty="0" smtClean="0"/>
              <a:t>التي </a:t>
            </a:r>
            <a:r>
              <a:rPr lang="ar-EG" sz="2000" b="1" dirty="0"/>
              <a:t>تعتمد على حاجات ورغبات العاملين </a:t>
            </a:r>
            <a:r>
              <a:rPr lang="ar-EG" sz="2000" b="1" dirty="0" smtClean="0"/>
              <a:t>بالمنظمة</a:t>
            </a:r>
            <a:r>
              <a:rPr lang="ar-SA" sz="2000" b="1" dirty="0" smtClean="0"/>
              <a:t>.</a:t>
            </a:r>
            <a:endParaRPr lang="en-US" sz="2000" b="1" dirty="0"/>
          </a:p>
          <a:p>
            <a:pPr marL="0" indent="0" algn="r" rtl="1">
              <a:lnSpc>
                <a:spcPct val="150000"/>
              </a:lnSpc>
              <a:buNone/>
            </a:pPr>
            <a:r>
              <a:rPr lang="ar-EG" sz="2000" b="1" dirty="0"/>
              <a:t>6- التحول الكلى إلى خدمة العملاء سواء العملاء الداخليين أو العملاء الخارجيين. </a:t>
            </a:r>
            <a:endParaRPr lang="ar-SA" sz="2000" b="1" dirty="0" smtClean="0"/>
          </a:p>
          <a:p>
            <a:pPr marL="0" indent="0" algn="r" rtl="1">
              <a:lnSpc>
                <a:spcPct val="150000"/>
              </a:lnSpc>
              <a:buNone/>
            </a:pPr>
            <a:r>
              <a:rPr lang="ar-EG" sz="2000" b="1" dirty="0" smtClean="0"/>
              <a:t>7- </a:t>
            </a:r>
            <a:r>
              <a:rPr lang="ar-EG" sz="2000" b="1" dirty="0"/>
              <a:t>التركيز على إدارة المعرفة ورأس المال </a:t>
            </a:r>
            <a:r>
              <a:rPr lang="ar-EG" sz="2000" b="1" dirty="0" smtClean="0"/>
              <a:t>الفكري. </a:t>
            </a:r>
            <a:endParaRPr lang="ar-EG" sz="2000" b="1"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447C50-C1DC-4FE3-8F4E-527B4D1FD58F}" type="slidenum">
              <a:rPr lang="en-US" smtClean="0"/>
              <a:pPr>
                <a:defRPr/>
              </a:pPr>
              <a:t>10</a:t>
            </a:fld>
            <a:endParaRPr lang="en-US"/>
          </a:p>
        </p:txBody>
      </p:sp>
      <p:sp>
        <p:nvSpPr>
          <p:cNvPr id="6" name="مربع نص 5"/>
          <p:cNvSpPr txBox="1"/>
          <p:nvPr/>
        </p:nvSpPr>
        <p:spPr>
          <a:xfrm>
            <a:off x="251520" y="66110"/>
            <a:ext cx="298480" cy="338554"/>
          </a:xfrm>
          <a:prstGeom prst="rect">
            <a:avLst/>
          </a:prstGeom>
          <a:noFill/>
          <a:ln>
            <a:solidFill>
              <a:schemeClr val="accent1">
                <a:lumMod val="75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extLst>
      <p:ext uri="{BB962C8B-B14F-4D97-AF65-F5344CB8AC3E}">
        <p14:creationId xmlns:p14="http://schemas.microsoft.com/office/powerpoint/2010/main" val="20847844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57200" y="1052736"/>
            <a:ext cx="8229600" cy="4525963"/>
          </a:xfrm>
        </p:spPr>
        <p:txBody>
          <a:bodyPr>
            <a:normAutofit lnSpcReduction="10000"/>
          </a:bodyPr>
          <a:lstStyle/>
          <a:p>
            <a:pPr marL="0" indent="0" algn="r" rtl="1">
              <a:lnSpc>
                <a:spcPct val="150000"/>
              </a:lnSpc>
              <a:buNone/>
            </a:pPr>
            <a:r>
              <a:rPr lang="ar-EG" sz="2400" b="1" dirty="0">
                <a:solidFill>
                  <a:srgbClr val="C00000"/>
                </a:solidFill>
              </a:rPr>
              <a:t>إدارة الموارد البشرية </a:t>
            </a:r>
            <a:r>
              <a:rPr lang="ar-EG" sz="2400" b="1" dirty="0" err="1">
                <a:solidFill>
                  <a:srgbClr val="C00000"/>
                </a:solidFill>
              </a:rPr>
              <a:t>فى</a:t>
            </a:r>
            <a:r>
              <a:rPr lang="ar-EG" sz="2400" b="1" dirty="0">
                <a:solidFill>
                  <a:srgbClr val="C00000"/>
                </a:solidFill>
              </a:rPr>
              <a:t> ظل مفهوم إدارة الجودة الشاملة:</a:t>
            </a:r>
            <a:endParaRPr lang="en-US" sz="2400" b="1" dirty="0">
              <a:solidFill>
                <a:srgbClr val="C00000"/>
              </a:solidFill>
            </a:endParaRPr>
          </a:p>
          <a:p>
            <a:pPr marL="0" indent="0" algn="just" rtl="1">
              <a:lnSpc>
                <a:spcPct val="150000"/>
              </a:lnSpc>
              <a:buNone/>
            </a:pPr>
            <a:r>
              <a:rPr lang="ar-EG" sz="2400" dirty="0"/>
              <a:t>نتيجة للتغيرات </a:t>
            </a:r>
            <a:r>
              <a:rPr lang="ar-EG" sz="2400" dirty="0" smtClean="0"/>
              <a:t>التي </a:t>
            </a:r>
            <a:r>
              <a:rPr lang="ar-EG" sz="2400" dirty="0"/>
              <a:t>حدثت </a:t>
            </a:r>
            <a:r>
              <a:rPr lang="ar-EG" sz="2400" dirty="0" smtClean="0"/>
              <a:t>في </a:t>
            </a:r>
            <a:r>
              <a:rPr lang="ar-EG" sz="2400" dirty="0"/>
              <a:t>البيئة الخارجية المحيطة بالمنظمة خلال العقدين الماضيين والمتمثلة </a:t>
            </a:r>
            <a:r>
              <a:rPr lang="ar-EG" sz="2400" dirty="0" err="1" smtClean="0"/>
              <a:t>ف</a:t>
            </a:r>
            <a:r>
              <a:rPr lang="ar-SA" sz="2400" dirty="0" smtClean="0"/>
              <a:t>ى</a:t>
            </a:r>
            <a:r>
              <a:rPr lang="ar-EG" sz="2400" dirty="0" smtClean="0"/>
              <a:t>: </a:t>
            </a:r>
            <a:r>
              <a:rPr lang="ar-EG" sz="2400" dirty="0"/>
              <a:t>زيادة المنافسة العالمية، زيادة الطلب من قبل المستهلكين، التنوع </a:t>
            </a:r>
            <a:r>
              <a:rPr lang="ar-EG" sz="2400" dirty="0" smtClean="0"/>
              <a:t>في </a:t>
            </a:r>
            <a:r>
              <a:rPr lang="ar-EG" sz="2400" dirty="0"/>
              <a:t>مهارات القوى العاملة، زاد الاهتمام بجودة السلع والخدمات </a:t>
            </a:r>
            <a:r>
              <a:rPr lang="ar-EG" sz="2400" dirty="0" err="1"/>
              <a:t>التى</a:t>
            </a:r>
            <a:r>
              <a:rPr lang="ar-EG" sz="2400" dirty="0"/>
              <a:t> تقدمها المنظمات أو إدارة الجودة الشاملة. (</a:t>
            </a:r>
            <a:r>
              <a:rPr lang="en-US" sz="2400" dirty="0"/>
              <a:t>Hart and Schlesinger 1991</a:t>
            </a:r>
            <a:r>
              <a:rPr lang="ar-EG" sz="2400" dirty="0"/>
              <a:t>)</a:t>
            </a:r>
            <a:endParaRPr lang="en-US" sz="2400" dirty="0"/>
          </a:p>
          <a:p>
            <a:pPr marL="0" indent="0" algn="just" rtl="1">
              <a:lnSpc>
                <a:spcPct val="150000"/>
              </a:lnSpc>
              <a:buNone/>
            </a:pPr>
            <a:r>
              <a:rPr lang="ar-EG" sz="2400" dirty="0"/>
              <a:t>وتطبيق إدارة الجودة الشاملة امتد ليشمل كافة العاملين بالمنظمات، وذلك لزيادة إنتاجياتهم ورفع كفاءة أدائهم، وكذلك زاد الاهتمام بالعميل الخارجي والذى يعتبر المحور </a:t>
            </a:r>
            <a:r>
              <a:rPr lang="ar-EG" sz="2400" dirty="0" smtClean="0"/>
              <a:t>الأساسي </a:t>
            </a:r>
            <a:r>
              <a:rPr lang="ar-EG" sz="2400" dirty="0"/>
              <a:t>لعملية التحسين المستمر </a:t>
            </a:r>
            <a:r>
              <a:rPr lang="ar-EG" sz="2400" dirty="0" smtClean="0"/>
              <a:t>في </a:t>
            </a:r>
            <a:r>
              <a:rPr lang="ar-EG" sz="2400" dirty="0"/>
              <a:t>المنظمة. (</a:t>
            </a:r>
            <a:r>
              <a:rPr lang="en-US" sz="2400" dirty="0" err="1"/>
              <a:t>Schonberger</a:t>
            </a:r>
            <a:r>
              <a:rPr lang="en-US" sz="2400" dirty="0"/>
              <a:t>, 1994</a:t>
            </a:r>
            <a:r>
              <a:rPr lang="ar-EG" sz="2400" dirty="0"/>
              <a:t>)</a:t>
            </a:r>
            <a:endParaRPr lang="en-US" sz="24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447C50-C1DC-4FE3-8F4E-527B4D1FD58F}" type="slidenum">
              <a:rPr lang="en-US" smtClean="0"/>
              <a:pPr>
                <a:defRPr/>
              </a:pPr>
              <a:t>11</a:t>
            </a:fld>
            <a:endParaRPr lang="en-US"/>
          </a:p>
        </p:txBody>
      </p:sp>
      <p:sp>
        <p:nvSpPr>
          <p:cNvPr id="6" name="مربع نص 5"/>
          <p:cNvSpPr txBox="1"/>
          <p:nvPr/>
        </p:nvSpPr>
        <p:spPr>
          <a:xfrm>
            <a:off x="251520" y="66110"/>
            <a:ext cx="298480" cy="338554"/>
          </a:xfrm>
          <a:prstGeom prst="rect">
            <a:avLst/>
          </a:prstGeom>
          <a:noFill/>
          <a:ln>
            <a:solidFill>
              <a:schemeClr val="accent1">
                <a:lumMod val="75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extLst>
      <p:ext uri="{BB962C8B-B14F-4D97-AF65-F5344CB8AC3E}">
        <p14:creationId xmlns:p14="http://schemas.microsoft.com/office/powerpoint/2010/main" val="1828959055"/>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57200" y="908720"/>
            <a:ext cx="8229600" cy="4525963"/>
          </a:xfrm>
        </p:spPr>
        <p:txBody>
          <a:bodyPr/>
          <a:lstStyle/>
          <a:p>
            <a:pPr marL="0" indent="0" algn="r" rtl="1">
              <a:lnSpc>
                <a:spcPct val="150000"/>
              </a:lnSpc>
              <a:buNone/>
            </a:pPr>
            <a:r>
              <a:rPr lang="ar-EG" sz="2400" b="1" dirty="0">
                <a:solidFill>
                  <a:srgbClr val="C00000"/>
                </a:solidFill>
              </a:rPr>
              <a:t>تعريف إدارة الجودة الشاملة: </a:t>
            </a:r>
            <a:endParaRPr lang="en-US" sz="2400" b="1" dirty="0">
              <a:solidFill>
                <a:srgbClr val="C00000"/>
              </a:solidFill>
            </a:endParaRPr>
          </a:p>
          <a:p>
            <a:pPr marL="0" indent="0" algn="r" rtl="1">
              <a:lnSpc>
                <a:spcPct val="150000"/>
              </a:lnSpc>
              <a:buNone/>
            </a:pPr>
            <a:r>
              <a:rPr lang="ar-EG" sz="2000" dirty="0"/>
              <a:t>يعرف كل من (</a:t>
            </a:r>
            <a:r>
              <a:rPr lang="en-US" sz="2000" dirty="0" err="1"/>
              <a:t>Matherly</a:t>
            </a:r>
            <a:r>
              <a:rPr lang="en-US" sz="2000" dirty="0"/>
              <a:t> and </a:t>
            </a:r>
            <a:r>
              <a:rPr lang="en-US" sz="2000" dirty="0" err="1"/>
              <a:t>Lasater</a:t>
            </a:r>
            <a:r>
              <a:rPr lang="en-US" sz="2000" dirty="0"/>
              <a:t> 1992</a:t>
            </a:r>
            <a:r>
              <a:rPr lang="ar-EG" sz="2000" dirty="0"/>
              <a:t>) إدارة الجودة الشاملة بأنها</a:t>
            </a:r>
            <a:r>
              <a:rPr lang="ar-EG" sz="2000" b="1" dirty="0"/>
              <a:t> "مدخل منتظم لإجراء التغيرات التنظيمية من خلال استخدام: فرق العمل ومشاركتهم، طرق التحليل الإحصائية، القيادة الإدارية وحل المشكلات وإدارة العمليات. </a:t>
            </a:r>
            <a:endParaRPr lang="ar-SA" sz="2000" b="1" dirty="0" smtClean="0"/>
          </a:p>
          <a:p>
            <a:pPr marL="0" indent="0" algn="r" rtl="1">
              <a:lnSpc>
                <a:spcPct val="150000"/>
              </a:lnSpc>
              <a:buNone/>
            </a:pPr>
            <a:r>
              <a:rPr lang="ar-EG" sz="2000" dirty="0" smtClean="0"/>
              <a:t>وبعبارة </a:t>
            </a:r>
            <a:r>
              <a:rPr lang="ar-EG" sz="2000" dirty="0"/>
              <a:t>أخرى، فإن إدارة الجودة الشاملة هى ثقافة إجمالية كلية تتغير طبقاً للطريقة التى يؤدى بها العاملين إعمالهم ومهامهم وعلاقاتهم بالآخرين فى المنظمة، والهدف من عملية التغيير هذه هو كسب رضا المستهلك سواء كان مستهلك خارجى أو مستهلك </a:t>
            </a:r>
            <a:r>
              <a:rPr lang="ar-EG" sz="2000" dirty="0" smtClean="0"/>
              <a:t>داخلي </a:t>
            </a:r>
            <a:r>
              <a:rPr lang="ar-EG" sz="2000" dirty="0"/>
              <a:t>(وهو الفرد أو الجماعة التى تحصل على مخرجاتها من العمليات داخل المنظمة). </a:t>
            </a:r>
            <a:endParaRPr lang="en-US" sz="20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447C50-C1DC-4FE3-8F4E-527B4D1FD58F}" type="slidenum">
              <a:rPr lang="en-US" smtClean="0"/>
              <a:pPr>
                <a:defRPr/>
              </a:pPr>
              <a:t>12</a:t>
            </a:fld>
            <a:endParaRPr lang="en-US"/>
          </a:p>
        </p:txBody>
      </p:sp>
      <p:sp>
        <p:nvSpPr>
          <p:cNvPr id="6" name="مربع نص 5"/>
          <p:cNvSpPr txBox="1"/>
          <p:nvPr/>
        </p:nvSpPr>
        <p:spPr>
          <a:xfrm>
            <a:off x="251520" y="66110"/>
            <a:ext cx="298480" cy="338554"/>
          </a:xfrm>
          <a:prstGeom prst="rect">
            <a:avLst/>
          </a:prstGeom>
          <a:noFill/>
          <a:ln>
            <a:solidFill>
              <a:schemeClr val="accent1">
                <a:lumMod val="75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extLst>
      <p:ext uri="{BB962C8B-B14F-4D97-AF65-F5344CB8AC3E}">
        <p14:creationId xmlns:p14="http://schemas.microsoft.com/office/powerpoint/2010/main" val="1007010005"/>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57200" y="908720"/>
            <a:ext cx="8229600" cy="4525963"/>
          </a:xfrm>
        </p:spPr>
        <p:txBody>
          <a:bodyPr>
            <a:normAutofit lnSpcReduction="10000"/>
          </a:bodyPr>
          <a:lstStyle/>
          <a:p>
            <a:pPr marL="0" indent="0" algn="just" rtl="1">
              <a:lnSpc>
                <a:spcPct val="150000"/>
              </a:lnSpc>
              <a:buNone/>
            </a:pPr>
            <a:r>
              <a:rPr lang="ar-EG" sz="2400" b="1" dirty="0">
                <a:solidFill>
                  <a:srgbClr val="0066CC"/>
                </a:solidFill>
              </a:rPr>
              <a:t>إدارة الموارد البشرية </a:t>
            </a:r>
            <a:r>
              <a:rPr lang="ar-EG" sz="2400" b="1" dirty="0" smtClean="0">
                <a:solidFill>
                  <a:srgbClr val="0066CC"/>
                </a:solidFill>
              </a:rPr>
              <a:t>في </a:t>
            </a:r>
            <a:r>
              <a:rPr lang="ar-EG" sz="2400" b="1" dirty="0">
                <a:solidFill>
                  <a:srgbClr val="0066CC"/>
                </a:solidFill>
              </a:rPr>
              <a:t>ظل مفهوم إدارة الجودة الشاملة:</a:t>
            </a:r>
            <a:endParaRPr lang="en-US" sz="2400" b="1" dirty="0">
              <a:solidFill>
                <a:srgbClr val="0066CC"/>
              </a:solidFill>
            </a:endParaRPr>
          </a:p>
          <a:p>
            <a:pPr marL="0" indent="0" algn="just" rtl="1">
              <a:lnSpc>
                <a:spcPct val="150000"/>
              </a:lnSpc>
              <a:buNone/>
            </a:pPr>
            <a:r>
              <a:rPr lang="ar-EG" sz="2400" dirty="0"/>
              <a:t>تهتم إدارة الموارد البشرية </a:t>
            </a:r>
            <a:r>
              <a:rPr lang="ar-EG" sz="2400" dirty="0" smtClean="0"/>
              <a:t>في </a:t>
            </a:r>
            <a:r>
              <a:rPr lang="ar-EG" sz="2400" dirty="0"/>
              <a:t>ظل مفهوم إدارة الجودة الشاملة ببناء فرق العمل ذاتية الإدارة </a:t>
            </a:r>
            <a:r>
              <a:rPr lang="ar-EG" sz="2400" dirty="0" err="1"/>
              <a:t>فى</a:t>
            </a:r>
            <a:r>
              <a:rPr lang="ar-EG" sz="2400" dirty="0"/>
              <a:t> المنظمات، وذلك لتحقيق التحسن المستمر من خلال المشاركة والتعاون بين العاملين ولتحقيق أهداف المنظمة </a:t>
            </a:r>
            <a:r>
              <a:rPr lang="ar-EG" sz="2400" dirty="0" smtClean="0"/>
              <a:t>التي </a:t>
            </a:r>
            <a:r>
              <a:rPr lang="ar-EG" sz="2400" dirty="0"/>
              <a:t>توجههم إليها الإدارة. (</a:t>
            </a:r>
            <a:r>
              <a:rPr lang="en-US" sz="2400" dirty="0"/>
              <a:t>Klein 1989</a:t>
            </a:r>
            <a:r>
              <a:rPr lang="ar-EG" sz="2400" dirty="0"/>
              <a:t>)</a:t>
            </a:r>
            <a:endParaRPr lang="en-US" sz="2400" dirty="0"/>
          </a:p>
          <a:p>
            <a:pPr marL="0" indent="0" algn="just" rtl="1">
              <a:lnSpc>
                <a:spcPct val="150000"/>
              </a:lnSpc>
              <a:buNone/>
            </a:pPr>
            <a:r>
              <a:rPr lang="ar-EG" sz="2400" b="1" dirty="0"/>
              <a:t>إن تطبيق إدارة الجودة الشاملة يتطلب التغيير </a:t>
            </a:r>
            <a:r>
              <a:rPr lang="ar-EG" sz="2400" b="1" dirty="0" smtClean="0"/>
              <a:t>في </a:t>
            </a:r>
            <a:r>
              <a:rPr lang="ar-EG" sz="2400" b="1" dirty="0"/>
              <a:t>العديد من المجالات المتعلقة بإدارة الموارد البشرية منها:-</a:t>
            </a:r>
            <a:endParaRPr lang="en-US" sz="2400" dirty="0"/>
          </a:p>
          <a:p>
            <a:pPr marL="0" indent="0" algn="just" rtl="1">
              <a:lnSpc>
                <a:spcPct val="150000"/>
              </a:lnSpc>
              <a:buNone/>
            </a:pPr>
            <a:r>
              <a:rPr lang="ar-EG" sz="2400" b="1" dirty="0" smtClean="0">
                <a:solidFill>
                  <a:srgbClr val="0000FF"/>
                </a:solidFill>
                <a:cs typeface="+mj-cs"/>
              </a:rPr>
              <a:t>التغيير في أدوار العاملين</a:t>
            </a:r>
            <a:r>
              <a:rPr lang="ar-SA" sz="2400" b="1" dirty="0" smtClean="0">
                <a:solidFill>
                  <a:srgbClr val="0000FF"/>
                </a:solidFill>
                <a:cs typeface="+mj-cs"/>
              </a:rPr>
              <a:t>. </a:t>
            </a:r>
          </a:p>
          <a:p>
            <a:pPr marL="0" indent="0" algn="just" rtl="1">
              <a:lnSpc>
                <a:spcPct val="150000"/>
              </a:lnSpc>
              <a:buNone/>
            </a:pPr>
            <a:r>
              <a:rPr lang="ar-EG" sz="2400" b="1" dirty="0">
                <a:solidFill>
                  <a:srgbClr val="0000FF"/>
                </a:solidFill>
              </a:rPr>
              <a:t>التغيير </a:t>
            </a:r>
            <a:r>
              <a:rPr lang="ar-EG" sz="2400" b="1" dirty="0" smtClean="0">
                <a:solidFill>
                  <a:srgbClr val="0000FF"/>
                </a:solidFill>
              </a:rPr>
              <a:t>في </a:t>
            </a:r>
            <a:r>
              <a:rPr lang="ar-SA" sz="2400" b="1" dirty="0" smtClean="0">
                <a:solidFill>
                  <a:srgbClr val="0000FF"/>
                </a:solidFill>
              </a:rPr>
              <a:t>أداء </a:t>
            </a:r>
            <a:r>
              <a:rPr lang="ar-EG" sz="2400" b="1" dirty="0" smtClean="0">
                <a:solidFill>
                  <a:srgbClr val="0000FF"/>
                </a:solidFill>
              </a:rPr>
              <a:t>العاملين</a:t>
            </a:r>
            <a:r>
              <a:rPr lang="ar-SA" sz="2400" b="1" dirty="0" smtClean="0">
                <a:solidFill>
                  <a:srgbClr val="0000FF"/>
                </a:solidFill>
              </a:rPr>
              <a:t>. </a:t>
            </a:r>
            <a:endParaRPr lang="ar-SA" sz="2400" b="1" dirty="0">
              <a:solidFill>
                <a:srgbClr val="0000FF"/>
              </a:solidFill>
            </a:endParaRPr>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447C50-C1DC-4FE3-8F4E-527B4D1FD58F}" type="slidenum">
              <a:rPr lang="en-US" smtClean="0"/>
              <a:pPr>
                <a:defRPr/>
              </a:pPr>
              <a:t>13</a:t>
            </a:fld>
            <a:endParaRPr lang="en-US"/>
          </a:p>
        </p:txBody>
      </p:sp>
      <p:sp>
        <p:nvSpPr>
          <p:cNvPr id="6" name="مربع نص 5"/>
          <p:cNvSpPr txBox="1"/>
          <p:nvPr/>
        </p:nvSpPr>
        <p:spPr>
          <a:xfrm>
            <a:off x="251520" y="66110"/>
            <a:ext cx="298480" cy="338554"/>
          </a:xfrm>
          <a:prstGeom prst="rect">
            <a:avLst/>
          </a:prstGeom>
          <a:noFill/>
          <a:ln>
            <a:solidFill>
              <a:schemeClr val="accent1">
                <a:lumMod val="75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extLst>
      <p:ext uri="{BB962C8B-B14F-4D97-AF65-F5344CB8AC3E}">
        <p14:creationId xmlns:p14="http://schemas.microsoft.com/office/powerpoint/2010/main" val="10371250"/>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57200" y="620688"/>
            <a:ext cx="8229600" cy="4525963"/>
          </a:xfrm>
        </p:spPr>
        <p:txBody>
          <a:bodyPr>
            <a:normAutofit fontScale="85000" lnSpcReduction="20000"/>
          </a:bodyPr>
          <a:lstStyle/>
          <a:p>
            <a:pPr marL="0" indent="0" algn="r" rtl="1">
              <a:lnSpc>
                <a:spcPct val="150000"/>
              </a:lnSpc>
              <a:buNone/>
            </a:pPr>
            <a:r>
              <a:rPr lang="ar-SA" sz="2000" b="1" dirty="0" smtClean="0">
                <a:solidFill>
                  <a:schemeClr val="bg1">
                    <a:lumMod val="50000"/>
                  </a:schemeClr>
                </a:solidFill>
              </a:rPr>
              <a:t>يتبع - </a:t>
            </a:r>
            <a:r>
              <a:rPr lang="ar-EG" sz="2000" b="1" dirty="0" smtClean="0">
                <a:solidFill>
                  <a:schemeClr val="bg1">
                    <a:lumMod val="50000"/>
                  </a:schemeClr>
                </a:solidFill>
              </a:rPr>
              <a:t>إدارة </a:t>
            </a:r>
            <a:r>
              <a:rPr lang="ar-EG" sz="2000" b="1" dirty="0">
                <a:solidFill>
                  <a:schemeClr val="bg1">
                    <a:lumMod val="50000"/>
                  </a:schemeClr>
                </a:solidFill>
              </a:rPr>
              <a:t>الموارد البشرية </a:t>
            </a:r>
            <a:r>
              <a:rPr lang="ar-EG" sz="2000" b="1" dirty="0" err="1">
                <a:solidFill>
                  <a:schemeClr val="bg1">
                    <a:lumMod val="50000"/>
                  </a:schemeClr>
                </a:solidFill>
              </a:rPr>
              <a:t>فى</a:t>
            </a:r>
            <a:r>
              <a:rPr lang="ar-EG" sz="2000" b="1" dirty="0">
                <a:solidFill>
                  <a:schemeClr val="bg1">
                    <a:lumMod val="50000"/>
                  </a:schemeClr>
                </a:solidFill>
              </a:rPr>
              <a:t> ظل مفهوم إدارة الجودة الشاملة:</a:t>
            </a:r>
            <a:endParaRPr lang="en-US" sz="2000" b="1" dirty="0">
              <a:solidFill>
                <a:schemeClr val="bg1">
                  <a:lumMod val="50000"/>
                </a:schemeClr>
              </a:solidFill>
            </a:endParaRPr>
          </a:p>
          <a:p>
            <a:pPr marL="0" indent="0" algn="r" rtl="1">
              <a:lnSpc>
                <a:spcPct val="150000"/>
              </a:lnSpc>
              <a:buNone/>
            </a:pPr>
            <a:r>
              <a:rPr lang="ar-EG" sz="2000" b="1" dirty="0" smtClean="0">
                <a:solidFill>
                  <a:srgbClr val="0000FF"/>
                </a:solidFill>
                <a:cs typeface="+mj-cs"/>
              </a:rPr>
              <a:t>التغيير </a:t>
            </a:r>
            <a:r>
              <a:rPr lang="ar-EG" sz="2000" b="1" dirty="0" err="1" smtClean="0">
                <a:solidFill>
                  <a:srgbClr val="0000FF"/>
                </a:solidFill>
                <a:cs typeface="+mj-cs"/>
              </a:rPr>
              <a:t>فى</a:t>
            </a:r>
            <a:r>
              <a:rPr lang="ar-EG" sz="2000" b="1" dirty="0" smtClean="0">
                <a:solidFill>
                  <a:srgbClr val="0000FF"/>
                </a:solidFill>
                <a:cs typeface="+mj-cs"/>
              </a:rPr>
              <a:t> أدوار العاملين:</a:t>
            </a:r>
            <a:r>
              <a:rPr lang="ar-SA" sz="2000" b="1" dirty="0" smtClean="0">
                <a:solidFill>
                  <a:srgbClr val="0000FF"/>
                </a:solidFill>
                <a:cs typeface="+mj-cs"/>
              </a:rPr>
              <a:t> </a:t>
            </a:r>
            <a:r>
              <a:rPr lang="ar-SA" sz="2000" dirty="0" smtClean="0">
                <a:solidFill>
                  <a:srgbClr val="0000FF"/>
                </a:solidFill>
                <a:cs typeface="+mj-cs"/>
              </a:rPr>
              <a:t>ويتضمن</a:t>
            </a:r>
          </a:p>
          <a:p>
            <a:pPr marL="403225" indent="-117475" algn="r" rtl="1">
              <a:lnSpc>
                <a:spcPct val="150000"/>
              </a:lnSpc>
              <a:buNone/>
            </a:pPr>
            <a:r>
              <a:rPr lang="ar-EG" sz="2000" b="1" dirty="0" smtClean="0"/>
              <a:t>‌أ- الوظائف والمهام</a:t>
            </a:r>
            <a:r>
              <a:rPr lang="ar-SA" sz="2000" b="1" dirty="0" smtClean="0"/>
              <a:t>.</a:t>
            </a:r>
          </a:p>
          <a:p>
            <a:pPr marL="403225" indent="-117475" algn="r" rtl="1">
              <a:lnSpc>
                <a:spcPct val="150000"/>
              </a:lnSpc>
              <a:buNone/>
            </a:pPr>
            <a:r>
              <a:rPr lang="ar-EG" sz="2000" b="1" dirty="0" smtClean="0"/>
              <a:t>‌ب- </a:t>
            </a:r>
            <a:r>
              <a:rPr lang="ar-EG" sz="2000" b="1" dirty="0"/>
              <a:t>فرق </a:t>
            </a:r>
            <a:r>
              <a:rPr lang="ar-EG" sz="2000" b="1" dirty="0" smtClean="0"/>
              <a:t>العمل</a:t>
            </a:r>
            <a:r>
              <a:rPr lang="ar-SA" sz="2000" b="1" dirty="0" smtClean="0"/>
              <a:t>.</a:t>
            </a:r>
          </a:p>
          <a:p>
            <a:pPr marL="403225" indent="-117475" algn="r" rtl="1">
              <a:lnSpc>
                <a:spcPct val="150000"/>
              </a:lnSpc>
              <a:buNone/>
            </a:pPr>
            <a:r>
              <a:rPr lang="ar-EG" sz="2000" b="1" dirty="0"/>
              <a:t>‌ج- مسمى الوظيفة </a:t>
            </a:r>
            <a:r>
              <a:rPr lang="ar-EG" sz="2000" dirty="0"/>
              <a:t>(المساعدين والمسهلين</a:t>
            </a:r>
            <a:r>
              <a:rPr lang="ar-EG" sz="2000" dirty="0" smtClean="0"/>
              <a:t>)</a:t>
            </a:r>
            <a:r>
              <a:rPr lang="ar-SA" sz="2000" b="1" dirty="0" smtClean="0"/>
              <a:t>.</a:t>
            </a:r>
          </a:p>
          <a:p>
            <a:pPr marL="403225" indent="-403225" algn="r" rtl="1">
              <a:lnSpc>
                <a:spcPct val="150000"/>
              </a:lnSpc>
              <a:buNone/>
            </a:pPr>
            <a:r>
              <a:rPr lang="ar-EG" sz="2000" b="1" dirty="0">
                <a:solidFill>
                  <a:srgbClr val="0000FF"/>
                </a:solidFill>
              </a:rPr>
              <a:t>التغيير </a:t>
            </a:r>
            <a:r>
              <a:rPr lang="ar-EG" sz="2000" b="1" dirty="0" err="1">
                <a:solidFill>
                  <a:srgbClr val="0000FF"/>
                </a:solidFill>
              </a:rPr>
              <a:t>فى</a:t>
            </a:r>
            <a:r>
              <a:rPr lang="ar-EG" sz="2000" b="1" dirty="0">
                <a:solidFill>
                  <a:srgbClr val="0000FF"/>
                </a:solidFill>
              </a:rPr>
              <a:t> </a:t>
            </a:r>
            <a:r>
              <a:rPr lang="ar-SA" sz="2000" b="1" dirty="0" smtClean="0">
                <a:solidFill>
                  <a:srgbClr val="0000FF"/>
                </a:solidFill>
              </a:rPr>
              <a:t>أداء </a:t>
            </a:r>
            <a:r>
              <a:rPr lang="ar-EG" sz="2000" b="1" dirty="0" smtClean="0">
                <a:solidFill>
                  <a:srgbClr val="0000FF"/>
                </a:solidFill>
              </a:rPr>
              <a:t>العاملين</a:t>
            </a:r>
            <a:r>
              <a:rPr lang="ar-EG" sz="2000" b="1" dirty="0">
                <a:solidFill>
                  <a:srgbClr val="0000FF"/>
                </a:solidFill>
              </a:rPr>
              <a:t>:</a:t>
            </a:r>
            <a:r>
              <a:rPr lang="ar-SA" sz="2000" b="1" dirty="0">
                <a:solidFill>
                  <a:srgbClr val="0000FF"/>
                </a:solidFill>
              </a:rPr>
              <a:t> </a:t>
            </a:r>
            <a:r>
              <a:rPr lang="ar-SA" sz="2000" dirty="0" smtClean="0">
                <a:solidFill>
                  <a:srgbClr val="0000FF"/>
                </a:solidFill>
              </a:rPr>
              <a:t>ويتضمن</a:t>
            </a:r>
            <a:endParaRPr lang="ar-SA" sz="2000" dirty="0">
              <a:solidFill>
                <a:srgbClr val="0000FF"/>
              </a:solidFill>
            </a:endParaRPr>
          </a:p>
          <a:p>
            <a:pPr marL="403225" indent="-117475" algn="r" rtl="1">
              <a:lnSpc>
                <a:spcPct val="150000"/>
              </a:lnSpc>
              <a:buNone/>
            </a:pPr>
            <a:r>
              <a:rPr lang="ar-EG" sz="2000" b="1" dirty="0"/>
              <a:t>‌أ- جمع البيانات عن العمليات والنتائج المترتبة عليها</a:t>
            </a:r>
            <a:endParaRPr lang="ar-SA" sz="2000" b="1" dirty="0">
              <a:cs typeface="+mj-cs"/>
            </a:endParaRPr>
          </a:p>
          <a:p>
            <a:pPr marL="403225" indent="-117475" algn="r" rtl="1">
              <a:lnSpc>
                <a:spcPct val="150000"/>
              </a:lnSpc>
              <a:buNone/>
            </a:pPr>
            <a:r>
              <a:rPr lang="ar-EG" sz="2000" b="1" dirty="0"/>
              <a:t>‌ب- المكافآت </a:t>
            </a:r>
            <a:r>
              <a:rPr lang="ar-EG" sz="2000" b="1" dirty="0" smtClean="0"/>
              <a:t>الخاصة</a:t>
            </a:r>
            <a:endParaRPr lang="ar-SA" sz="2000" b="1" dirty="0" smtClean="0"/>
          </a:p>
          <a:p>
            <a:pPr marL="403225" indent="-117475" algn="r" rtl="1">
              <a:lnSpc>
                <a:spcPct val="150000"/>
              </a:lnSpc>
              <a:buNone/>
            </a:pPr>
            <a:r>
              <a:rPr lang="ar-EG" sz="2000" b="1" dirty="0"/>
              <a:t>‌ج- </a:t>
            </a:r>
            <a:r>
              <a:rPr lang="ar-EG" sz="2000" b="1" dirty="0" smtClean="0"/>
              <a:t>التدريب</a:t>
            </a:r>
            <a:endParaRPr lang="ar-SA" sz="2000" b="1" dirty="0" smtClean="0"/>
          </a:p>
          <a:p>
            <a:pPr marL="403225" indent="-117475" algn="r" rtl="1">
              <a:lnSpc>
                <a:spcPct val="150000"/>
              </a:lnSpc>
              <a:buNone/>
            </a:pPr>
            <a:r>
              <a:rPr lang="ar-EG" sz="2000" b="1" dirty="0"/>
              <a:t>‌د- تقييم </a:t>
            </a:r>
            <a:r>
              <a:rPr lang="ar-EG" sz="2000" b="1" dirty="0" smtClean="0"/>
              <a:t>الأداء</a:t>
            </a:r>
            <a:endParaRPr lang="ar-SA" sz="2000" b="1" dirty="0" smtClean="0"/>
          </a:p>
          <a:p>
            <a:pPr marL="403225" indent="-117475" algn="r" rtl="1">
              <a:lnSpc>
                <a:spcPct val="150000"/>
              </a:lnSpc>
              <a:buNone/>
            </a:pPr>
            <a:r>
              <a:rPr lang="ar-EG" sz="2000" b="1" dirty="0"/>
              <a:t>‌ه- الأجور والحوافز</a:t>
            </a:r>
            <a:endParaRPr lang="en-US" sz="2000" b="1" dirty="0">
              <a:cs typeface="+mj-cs"/>
            </a:endParaRPr>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447C50-C1DC-4FE3-8F4E-527B4D1FD58F}" type="slidenum">
              <a:rPr lang="en-US" smtClean="0"/>
              <a:pPr>
                <a:defRPr/>
              </a:pPr>
              <a:t>14</a:t>
            </a:fld>
            <a:endParaRPr lang="en-US"/>
          </a:p>
        </p:txBody>
      </p:sp>
      <p:sp>
        <p:nvSpPr>
          <p:cNvPr id="6" name="مربع نص 5"/>
          <p:cNvSpPr txBox="1"/>
          <p:nvPr/>
        </p:nvSpPr>
        <p:spPr>
          <a:xfrm>
            <a:off x="251520" y="66110"/>
            <a:ext cx="298480" cy="338554"/>
          </a:xfrm>
          <a:prstGeom prst="rect">
            <a:avLst/>
          </a:prstGeom>
          <a:noFill/>
          <a:ln>
            <a:solidFill>
              <a:schemeClr val="accent1">
                <a:lumMod val="75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extLst>
      <p:ext uri="{BB962C8B-B14F-4D97-AF65-F5344CB8AC3E}">
        <p14:creationId xmlns:p14="http://schemas.microsoft.com/office/powerpoint/2010/main" val="3288033070"/>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57200" y="980728"/>
            <a:ext cx="8229600" cy="4525963"/>
          </a:xfrm>
        </p:spPr>
        <p:txBody>
          <a:bodyPr>
            <a:normAutofit fontScale="92500" lnSpcReduction="10000"/>
          </a:bodyPr>
          <a:lstStyle/>
          <a:p>
            <a:pPr marL="0" indent="0" algn="r" rtl="1">
              <a:lnSpc>
                <a:spcPct val="150000"/>
              </a:lnSpc>
              <a:buNone/>
            </a:pPr>
            <a:r>
              <a:rPr lang="ar-EG" sz="2400" b="1" dirty="0">
                <a:solidFill>
                  <a:srgbClr val="C00000"/>
                </a:solidFill>
              </a:rPr>
              <a:t>قسم الموارد البشرية: </a:t>
            </a:r>
            <a:endParaRPr lang="en-US" sz="2400" b="1" dirty="0">
              <a:solidFill>
                <a:srgbClr val="C00000"/>
              </a:solidFill>
            </a:endParaRPr>
          </a:p>
          <a:p>
            <a:pPr marL="0" indent="0" algn="r" rtl="1">
              <a:lnSpc>
                <a:spcPct val="150000"/>
              </a:lnSpc>
              <a:buNone/>
            </a:pPr>
            <a:r>
              <a:rPr lang="ar-EG" sz="2400" dirty="0"/>
              <a:t>قسم الموارد البشرية هو ذلك </a:t>
            </a:r>
            <a:r>
              <a:rPr lang="ar-EG" sz="2400"/>
              <a:t>القسم </a:t>
            </a:r>
            <a:r>
              <a:rPr lang="ar-EG" sz="2400" smtClean="0"/>
              <a:t>الموجود </a:t>
            </a:r>
            <a:r>
              <a:rPr lang="ar-EG" sz="2400" dirty="0"/>
              <a:t>بالمنظمة والذى يهتم بتخطيط وتنفيذ وتقييم السياسات والممارسات المتعلقة بالموارد البشرية بالمنظمة.</a:t>
            </a:r>
            <a:endParaRPr lang="en-US" sz="2400" dirty="0"/>
          </a:p>
          <a:p>
            <a:pPr marL="0" indent="0" algn="r" rtl="1">
              <a:lnSpc>
                <a:spcPct val="150000"/>
              </a:lnSpc>
              <a:buNone/>
            </a:pPr>
            <a:r>
              <a:rPr lang="ar-EG" sz="2400" b="1" dirty="0"/>
              <a:t>ونتيجة تطبيق إدارة الجودة الشاملة، فإن قسم الموارد البشرية أصبح يتصف بما </a:t>
            </a:r>
            <a:endParaRPr lang="ar-SA" sz="2400" b="1" dirty="0" smtClean="0"/>
          </a:p>
          <a:p>
            <a:pPr marL="0" indent="0" algn="r" rtl="1">
              <a:lnSpc>
                <a:spcPct val="150000"/>
              </a:lnSpc>
              <a:buNone/>
            </a:pPr>
            <a:r>
              <a:rPr lang="ar-EG" sz="2400" b="1" dirty="0" smtClean="0"/>
              <a:t>يلى</a:t>
            </a:r>
            <a:r>
              <a:rPr lang="ar-EG" sz="2400" b="1" dirty="0"/>
              <a:t>:- </a:t>
            </a:r>
            <a:endParaRPr lang="ar-SA" sz="2400" b="1" dirty="0" smtClean="0"/>
          </a:p>
          <a:p>
            <a:pPr marL="287338" indent="-287338" algn="r" rtl="1">
              <a:buNone/>
            </a:pPr>
            <a:r>
              <a:rPr lang="ar-EG" sz="2400" dirty="0"/>
              <a:t>‌أ- زيادة دور الموارد البشرية </a:t>
            </a:r>
            <a:r>
              <a:rPr lang="ar-EG" sz="2400" dirty="0" smtClean="0"/>
              <a:t>في </a:t>
            </a:r>
            <a:r>
              <a:rPr lang="ar-EG" sz="2400" dirty="0"/>
              <a:t>المساهمة </a:t>
            </a:r>
            <a:r>
              <a:rPr lang="ar-EG" sz="2400" dirty="0" smtClean="0"/>
              <a:t>في </a:t>
            </a:r>
            <a:r>
              <a:rPr lang="ar-EG" sz="2400" dirty="0"/>
              <a:t>تحقيق المنظمة لميزة تنافسية، وكذلك زيادة التأكيد على اختيار العاملين وفقاً لمعايير أكثر صرامة عن </a:t>
            </a:r>
            <a:r>
              <a:rPr lang="ar-EG" sz="2400" dirty="0" smtClean="0"/>
              <a:t>ذي </a:t>
            </a:r>
            <a:r>
              <a:rPr lang="ar-EG" sz="2400" dirty="0"/>
              <a:t>قبل.</a:t>
            </a:r>
            <a:endParaRPr lang="en-US" sz="2400" dirty="0"/>
          </a:p>
          <a:p>
            <a:pPr marL="287338" indent="-287338" algn="r" rtl="1">
              <a:lnSpc>
                <a:spcPct val="150000"/>
              </a:lnSpc>
              <a:buNone/>
            </a:pPr>
            <a:r>
              <a:rPr lang="ar-EG" sz="2400" dirty="0"/>
              <a:t>‌ب- زيادة عدد الوظائف </a:t>
            </a:r>
            <a:r>
              <a:rPr lang="ar-EG" sz="2400" dirty="0" smtClean="0"/>
              <a:t>التي </a:t>
            </a:r>
            <a:r>
              <a:rPr lang="ar-EG" sz="2400" dirty="0"/>
              <a:t>يقوم بها هذا القسم، نتيجة لزيادة العبء الملقى عليه </a:t>
            </a:r>
            <a:r>
              <a:rPr lang="ar-EG" sz="2400" dirty="0" err="1"/>
              <a:t>فى</a:t>
            </a:r>
            <a:r>
              <a:rPr lang="ar-EG" sz="2400" dirty="0"/>
              <a:t> ظل تطبيق إدارة الجودة الشاملة فاستحدثت وظائف جديدة</a:t>
            </a:r>
            <a:r>
              <a:rPr lang="en-US" sz="2400" dirty="0"/>
              <a:t>  .</a:t>
            </a:r>
          </a:p>
          <a:p>
            <a:pPr marL="0" indent="0" algn="r" rtl="1">
              <a:lnSpc>
                <a:spcPct val="150000"/>
              </a:lnSpc>
              <a:buNone/>
            </a:pPr>
            <a:endParaRPr lang="en-US" sz="2400" b="1" dirty="0">
              <a:cs typeface="+mj-cs"/>
            </a:endParaRPr>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447C50-C1DC-4FE3-8F4E-527B4D1FD58F}" type="slidenum">
              <a:rPr lang="en-US" smtClean="0"/>
              <a:pPr>
                <a:defRPr/>
              </a:pPr>
              <a:t>15</a:t>
            </a:fld>
            <a:endParaRPr lang="en-US"/>
          </a:p>
        </p:txBody>
      </p:sp>
      <p:sp>
        <p:nvSpPr>
          <p:cNvPr id="6" name="مربع نص 5"/>
          <p:cNvSpPr txBox="1"/>
          <p:nvPr/>
        </p:nvSpPr>
        <p:spPr>
          <a:xfrm>
            <a:off x="251520" y="66110"/>
            <a:ext cx="298480" cy="338554"/>
          </a:xfrm>
          <a:prstGeom prst="rect">
            <a:avLst/>
          </a:prstGeom>
          <a:noFill/>
          <a:ln>
            <a:solidFill>
              <a:schemeClr val="accent1">
                <a:lumMod val="75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extLst>
      <p:ext uri="{BB962C8B-B14F-4D97-AF65-F5344CB8AC3E}">
        <p14:creationId xmlns:p14="http://schemas.microsoft.com/office/powerpoint/2010/main" val="3732846960"/>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57200" y="980728"/>
            <a:ext cx="8229600" cy="4525963"/>
          </a:xfrm>
        </p:spPr>
        <p:txBody>
          <a:bodyPr>
            <a:normAutofit lnSpcReduction="10000"/>
          </a:bodyPr>
          <a:lstStyle/>
          <a:p>
            <a:pPr marL="0" indent="0" algn="r" rtl="1">
              <a:lnSpc>
                <a:spcPct val="150000"/>
              </a:lnSpc>
              <a:buNone/>
            </a:pPr>
            <a:r>
              <a:rPr lang="ar-SA" sz="2400" b="1" dirty="0" smtClean="0">
                <a:solidFill>
                  <a:schemeClr val="bg1">
                    <a:lumMod val="50000"/>
                  </a:schemeClr>
                </a:solidFill>
              </a:rPr>
              <a:t>يتبع - </a:t>
            </a:r>
            <a:r>
              <a:rPr lang="ar-EG" sz="2400" b="1" dirty="0" smtClean="0">
                <a:solidFill>
                  <a:schemeClr val="bg1">
                    <a:lumMod val="50000"/>
                  </a:schemeClr>
                </a:solidFill>
              </a:rPr>
              <a:t>قسم </a:t>
            </a:r>
            <a:r>
              <a:rPr lang="ar-EG" sz="2400" b="1" dirty="0">
                <a:solidFill>
                  <a:schemeClr val="bg1">
                    <a:lumMod val="50000"/>
                  </a:schemeClr>
                </a:solidFill>
              </a:rPr>
              <a:t>الموارد البشرية أصبح يتصف بما </a:t>
            </a:r>
            <a:r>
              <a:rPr lang="ar-EG" sz="2400" b="1" dirty="0" smtClean="0">
                <a:solidFill>
                  <a:schemeClr val="bg1">
                    <a:lumMod val="50000"/>
                  </a:schemeClr>
                </a:solidFill>
              </a:rPr>
              <a:t>يلى</a:t>
            </a:r>
            <a:r>
              <a:rPr lang="ar-EG" sz="2400" b="1" dirty="0">
                <a:solidFill>
                  <a:schemeClr val="bg1">
                    <a:lumMod val="50000"/>
                  </a:schemeClr>
                </a:solidFill>
              </a:rPr>
              <a:t>:- </a:t>
            </a:r>
            <a:endParaRPr lang="ar-SA" sz="2400" b="1" dirty="0">
              <a:solidFill>
                <a:schemeClr val="bg1">
                  <a:lumMod val="50000"/>
                </a:schemeClr>
              </a:solidFill>
            </a:endParaRPr>
          </a:p>
          <a:p>
            <a:pPr marL="341313" indent="-341313" algn="just" rtl="1">
              <a:lnSpc>
                <a:spcPct val="150000"/>
              </a:lnSpc>
              <a:buNone/>
            </a:pPr>
            <a:r>
              <a:rPr lang="ar-EG" sz="2400" dirty="0" smtClean="0"/>
              <a:t>‌ج- </a:t>
            </a:r>
            <a:r>
              <a:rPr lang="ar-EG" sz="2400" dirty="0"/>
              <a:t>التدريب، </a:t>
            </a:r>
            <a:r>
              <a:rPr lang="ar-EG" sz="2400" dirty="0" smtClean="0"/>
              <a:t>في </a:t>
            </a:r>
            <a:r>
              <a:rPr lang="ar-EG" sz="2400" dirty="0"/>
              <a:t>ظل تطبيق إدارة الجودة الشاملة أصبح التدريب لزاماً على كل العاملين بالمنظمة وليس فقط للمتخصصين، الخبراء والمديرين، كما أن طبيعة البرنامج </a:t>
            </a:r>
            <a:r>
              <a:rPr lang="ar-EG" sz="2400" dirty="0" smtClean="0"/>
              <a:t>التدريبي </a:t>
            </a:r>
            <a:r>
              <a:rPr lang="ar-EG" sz="2400" dirty="0"/>
              <a:t>اهتمت بتحسين العمليات الإنتاجية وليس فقط تحسين المهارات اللازمة لأداء العمل. </a:t>
            </a:r>
            <a:endParaRPr lang="en-US" sz="2400" dirty="0"/>
          </a:p>
          <a:p>
            <a:pPr marL="341313" indent="-341313" algn="just" rtl="1">
              <a:lnSpc>
                <a:spcPct val="150000"/>
              </a:lnSpc>
              <a:buNone/>
            </a:pPr>
            <a:r>
              <a:rPr lang="ar-EG" sz="2400" dirty="0"/>
              <a:t>‌د- علاقات العمل. </a:t>
            </a:r>
            <a:r>
              <a:rPr lang="ar-EG" sz="2400" dirty="0" smtClean="0"/>
              <a:t>ف</a:t>
            </a:r>
            <a:r>
              <a:rPr lang="ar-SA" sz="2400" dirty="0" smtClean="0"/>
              <a:t>ى</a:t>
            </a:r>
            <a:r>
              <a:rPr lang="ar-EG" sz="2400" dirty="0" smtClean="0"/>
              <a:t> </a:t>
            </a:r>
            <a:r>
              <a:rPr lang="ar-EG" sz="2400" dirty="0"/>
              <a:t>ظل تطبيق مفهوم إدارة الجودة الشاملة، أصبحت علاقات العمل </a:t>
            </a:r>
            <a:r>
              <a:rPr lang="ar-EG" sz="2400" dirty="0" smtClean="0"/>
              <a:t>هي </a:t>
            </a:r>
            <a:r>
              <a:rPr lang="ar-EG" sz="2400" dirty="0"/>
              <a:t>علاقات تضامنية تتعلق بعملية التحسين المستمر بين المنظمة والعاملين بها. </a:t>
            </a:r>
            <a:endParaRPr lang="en-US" sz="2400" b="1" dirty="0">
              <a:cs typeface="+mj-cs"/>
            </a:endParaRPr>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447C50-C1DC-4FE3-8F4E-527B4D1FD58F}" type="slidenum">
              <a:rPr lang="en-US" smtClean="0"/>
              <a:pPr>
                <a:defRPr/>
              </a:pPr>
              <a:t>16</a:t>
            </a:fld>
            <a:endParaRPr lang="en-US"/>
          </a:p>
        </p:txBody>
      </p:sp>
      <p:sp>
        <p:nvSpPr>
          <p:cNvPr id="6" name="مربع نص 5"/>
          <p:cNvSpPr txBox="1"/>
          <p:nvPr/>
        </p:nvSpPr>
        <p:spPr>
          <a:xfrm>
            <a:off x="251520" y="66110"/>
            <a:ext cx="298480" cy="338554"/>
          </a:xfrm>
          <a:prstGeom prst="rect">
            <a:avLst/>
          </a:prstGeom>
          <a:noFill/>
          <a:ln>
            <a:solidFill>
              <a:schemeClr val="accent1">
                <a:lumMod val="75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extLst>
      <p:ext uri="{BB962C8B-B14F-4D97-AF65-F5344CB8AC3E}">
        <p14:creationId xmlns:p14="http://schemas.microsoft.com/office/powerpoint/2010/main" val="295999157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57200" y="692696"/>
            <a:ext cx="8229600" cy="4525963"/>
          </a:xfrm>
        </p:spPr>
        <p:txBody>
          <a:bodyPr>
            <a:normAutofit fontScale="92500"/>
          </a:bodyPr>
          <a:lstStyle/>
          <a:p>
            <a:pPr marL="0" indent="0" algn="just" rtl="1">
              <a:lnSpc>
                <a:spcPct val="150000"/>
              </a:lnSpc>
              <a:buNone/>
            </a:pPr>
            <a:r>
              <a:rPr lang="ar-EG" sz="2400" b="1" dirty="0">
                <a:solidFill>
                  <a:srgbClr val="C00000"/>
                </a:solidFill>
                <a:cs typeface="+mj-cs"/>
              </a:rPr>
              <a:t>رأس المال </a:t>
            </a:r>
            <a:r>
              <a:rPr lang="ar-EG" sz="2400" b="1" dirty="0" err="1">
                <a:solidFill>
                  <a:srgbClr val="C00000"/>
                </a:solidFill>
                <a:cs typeface="+mj-cs"/>
              </a:rPr>
              <a:t>الفكرى</a:t>
            </a:r>
            <a:r>
              <a:rPr lang="ar-EG" sz="2400" b="1" dirty="0">
                <a:solidFill>
                  <a:srgbClr val="C00000"/>
                </a:solidFill>
                <a:cs typeface="+mj-cs"/>
              </a:rPr>
              <a:t> </a:t>
            </a:r>
            <a:r>
              <a:rPr lang="en-US" sz="2400" b="1" dirty="0">
                <a:solidFill>
                  <a:srgbClr val="C00000"/>
                </a:solidFill>
                <a:cs typeface="+mj-cs"/>
              </a:rPr>
              <a:t>Intellectual Capital</a:t>
            </a:r>
          </a:p>
          <a:p>
            <a:pPr marL="0" indent="0" algn="just" rtl="1">
              <a:lnSpc>
                <a:spcPct val="150000"/>
              </a:lnSpc>
              <a:buNone/>
            </a:pPr>
            <a:r>
              <a:rPr lang="ar-EG" sz="2400" dirty="0"/>
              <a:t>أصبحت المعرفة المتوافرة بالمنظمة ميزة تنافسية لها تميزها عن غيرها من المنظمات، وتتمثل المعرفة </a:t>
            </a:r>
            <a:r>
              <a:rPr lang="ar-EG" sz="2400" dirty="0" err="1"/>
              <a:t>فى</a:t>
            </a:r>
            <a:r>
              <a:rPr lang="ar-EG" sz="2400" dirty="0"/>
              <a:t> توافر الأفراد الذين لديهم معلومات، معرفة مخزنة، تقنيات مختلفة. </a:t>
            </a:r>
            <a:endParaRPr lang="en-US" sz="2400" dirty="0"/>
          </a:p>
          <a:p>
            <a:pPr marL="0" indent="0" algn="just" rtl="1">
              <a:lnSpc>
                <a:spcPct val="150000"/>
              </a:lnSpc>
              <a:buNone/>
            </a:pPr>
            <a:r>
              <a:rPr lang="ar-EG" sz="2400" dirty="0"/>
              <a:t>ونتيجة لذلك فإن المنظمات الناجحة هى تلك المنظمات التى تقوم باستقطاب واختيار وتطوير وتنمية الأفراد العاملين بها والذين يمكنهم قيادة هذه المنظمات، كما أن المنظمات الناجحة هى المنظمات التى تهتم بعملائها وحاجاتهم ورغباتهم، وتستغل فرص التقنيات المختلفة الموجودة بالبيئة المحيطة بها، ولذلك فإن التحدى الرئيسى أمام المنظمات اليوم هو التأكد من توافر الأفراد المهرة المتميزين وتدريبهم وتطويرهم وتنمية </a:t>
            </a:r>
            <a:r>
              <a:rPr lang="ar-EG" sz="2400" dirty="0" err="1"/>
              <a:t>مهاراتهم.</a:t>
            </a:r>
            <a:r>
              <a:rPr lang="ar-EG" sz="2400" dirty="0"/>
              <a:t> </a:t>
            </a:r>
            <a:endParaRPr lang="en-US" sz="2400" dirty="0" smtClean="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447C50-C1DC-4FE3-8F4E-527B4D1FD58F}" type="slidenum">
              <a:rPr lang="en-US" smtClean="0"/>
              <a:pPr>
                <a:defRPr/>
              </a:pPr>
              <a:t>17</a:t>
            </a:fld>
            <a:endParaRPr lang="en-US"/>
          </a:p>
        </p:txBody>
      </p:sp>
      <p:sp>
        <p:nvSpPr>
          <p:cNvPr id="6" name="مربع نص 5"/>
          <p:cNvSpPr txBox="1"/>
          <p:nvPr/>
        </p:nvSpPr>
        <p:spPr>
          <a:xfrm>
            <a:off x="251520" y="66110"/>
            <a:ext cx="298480" cy="338554"/>
          </a:xfrm>
          <a:prstGeom prst="rect">
            <a:avLst/>
          </a:prstGeom>
          <a:noFill/>
          <a:ln>
            <a:solidFill>
              <a:schemeClr val="accent1">
                <a:lumMod val="75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extLst>
      <p:ext uri="{BB962C8B-B14F-4D97-AF65-F5344CB8AC3E}">
        <p14:creationId xmlns:p14="http://schemas.microsoft.com/office/powerpoint/2010/main" val="774989128"/>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57200" y="1268760"/>
            <a:ext cx="8229600" cy="4525963"/>
          </a:xfrm>
        </p:spPr>
        <p:txBody>
          <a:bodyPr/>
          <a:lstStyle/>
          <a:p>
            <a:pPr marL="0" indent="0" algn="just" rtl="1">
              <a:lnSpc>
                <a:spcPct val="150000"/>
              </a:lnSpc>
              <a:buNone/>
            </a:pPr>
            <a:r>
              <a:rPr lang="ar-EG" sz="2400" b="1" dirty="0" smtClean="0">
                <a:solidFill>
                  <a:srgbClr val="C00000"/>
                </a:solidFill>
              </a:rPr>
              <a:t>مفهوم </a:t>
            </a:r>
            <a:r>
              <a:rPr lang="ar-EG" sz="2400" b="1" dirty="0">
                <a:solidFill>
                  <a:srgbClr val="C00000"/>
                </a:solidFill>
              </a:rPr>
              <a:t>ومكونات رأس المال </a:t>
            </a:r>
            <a:r>
              <a:rPr lang="ar-EG" sz="2400" b="1" dirty="0" smtClean="0">
                <a:solidFill>
                  <a:srgbClr val="C00000"/>
                </a:solidFill>
              </a:rPr>
              <a:t>الفكري: </a:t>
            </a:r>
            <a:endParaRPr lang="en-US" sz="2400" b="1" dirty="0">
              <a:solidFill>
                <a:srgbClr val="C00000"/>
              </a:solidFill>
            </a:endParaRPr>
          </a:p>
          <a:p>
            <a:pPr marL="0" indent="0" algn="just" rtl="1">
              <a:lnSpc>
                <a:spcPct val="150000"/>
              </a:lnSpc>
              <a:buNone/>
            </a:pPr>
            <a:r>
              <a:rPr lang="ar-EG" sz="2400" dirty="0"/>
              <a:t>يمكن تعريف رأس المال </a:t>
            </a:r>
            <a:r>
              <a:rPr lang="ar-EG" sz="2400" dirty="0" smtClean="0"/>
              <a:t>الفكري </a:t>
            </a:r>
            <a:r>
              <a:rPr lang="ar-EG" sz="2400" dirty="0"/>
              <a:t>بناءً على التعريف الذى قدمته منظمة التعاون والتطوير </a:t>
            </a:r>
            <a:r>
              <a:rPr lang="ar-EG" sz="2400" dirty="0" smtClean="0"/>
              <a:t>الاقتصادي </a:t>
            </a:r>
            <a:r>
              <a:rPr lang="ar-EG" sz="2400" dirty="0"/>
              <a:t>1999 بأنه "القيمة الاقتصادية لفئتين من الأصول غير الملموسة لمنظمة معينة: </a:t>
            </a:r>
            <a:r>
              <a:rPr lang="ar-EG" sz="2400" b="1" dirty="0"/>
              <a:t>رأس مال </a:t>
            </a:r>
            <a:r>
              <a:rPr lang="ar-EG" sz="2400" b="1" dirty="0" smtClean="0"/>
              <a:t>تنظيمي (هيكلي) </a:t>
            </a:r>
            <a:r>
              <a:rPr lang="ar-SA" sz="2400" b="1" dirty="0" smtClean="0"/>
              <a:t>، </a:t>
            </a:r>
            <a:r>
              <a:rPr lang="ar-EG" sz="2400" b="1" dirty="0" smtClean="0"/>
              <a:t>ورأس </a:t>
            </a:r>
            <a:r>
              <a:rPr lang="ar-EG" sz="2400" b="1" dirty="0"/>
              <a:t>مال بشرى</a:t>
            </a:r>
            <a:r>
              <a:rPr lang="ar-EG" sz="2400" dirty="0"/>
              <a:t>. </a:t>
            </a:r>
            <a:endParaRPr lang="en-US" sz="24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447C50-C1DC-4FE3-8F4E-527B4D1FD58F}" type="slidenum">
              <a:rPr lang="en-US" smtClean="0"/>
              <a:pPr>
                <a:defRPr/>
              </a:pPr>
              <a:t>18</a:t>
            </a:fld>
            <a:endParaRPr lang="en-US"/>
          </a:p>
        </p:txBody>
      </p:sp>
      <p:sp>
        <p:nvSpPr>
          <p:cNvPr id="6" name="مربع نص 5"/>
          <p:cNvSpPr txBox="1"/>
          <p:nvPr/>
        </p:nvSpPr>
        <p:spPr>
          <a:xfrm>
            <a:off x="251520" y="66110"/>
            <a:ext cx="298480" cy="338554"/>
          </a:xfrm>
          <a:prstGeom prst="rect">
            <a:avLst/>
          </a:prstGeom>
          <a:noFill/>
          <a:ln>
            <a:solidFill>
              <a:schemeClr val="accent1">
                <a:lumMod val="75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extLst>
      <p:ext uri="{BB962C8B-B14F-4D97-AF65-F5344CB8AC3E}">
        <p14:creationId xmlns:p14="http://schemas.microsoft.com/office/powerpoint/2010/main" val="1994646480"/>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57200" y="620688"/>
            <a:ext cx="8229600" cy="4525963"/>
          </a:xfrm>
        </p:spPr>
        <p:txBody>
          <a:bodyPr>
            <a:normAutofit fontScale="92500" lnSpcReduction="10000"/>
          </a:bodyPr>
          <a:lstStyle/>
          <a:p>
            <a:pPr marL="0" indent="0" algn="just" rtl="1">
              <a:lnSpc>
                <a:spcPct val="150000"/>
              </a:lnSpc>
              <a:buNone/>
            </a:pPr>
            <a:r>
              <a:rPr lang="ar-EG" sz="2400" b="1" dirty="0">
                <a:solidFill>
                  <a:srgbClr val="FF0000"/>
                </a:solidFill>
              </a:rPr>
              <a:t>استراتيجية التسويق </a:t>
            </a:r>
            <a:r>
              <a:rPr lang="ar-EG" sz="2400" b="1" dirty="0" smtClean="0">
                <a:solidFill>
                  <a:srgbClr val="FF0000"/>
                </a:solidFill>
              </a:rPr>
              <a:t>الداخلي </a:t>
            </a:r>
            <a:r>
              <a:rPr lang="en-US" sz="2400" b="1" dirty="0">
                <a:solidFill>
                  <a:srgbClr val="FF0000"/>
                </a:solidFill>
              </a:rPr>
              <a:t>Internal Marketing Strategy </a:t>
            </a:r>
            <a:endParaRPr lang="en-US" sz="2400" dirty="0">
              <a:solidFill>
                <a:srgbClr val="FF0000"/>
              </a:solidFill>
            </a:endParaRPr>
          </a:p>
          <a:p>
            <a:pPr marL="0" indent="0" algn="just" rtl="1">
              <a:lnSpc>
                <a:spcPct val="150000"/>
              </a:lnSpc>
              <a:buNone/>
            </a:pPr>
            <a:r>
              <a:rPr lang="ar-EG" sz="2400" dirty="0" smtClean="0"/>
              <a:t>يركز </a:t>
            </a:r>
            <a:r>
              <a:rPr lang="ar-EG" sz="2400" dirty="0"/>
              <a:t>التسويق من الناحية التقليدية على عمليات التبادل بين المنظمة والعملاء، إلا أن طبيعة الدور الذى يلعبه العاملين بالمنظمة </a:t>
            </a:r>
            <a:r>
              <a:rPr lang="ar-EG" sz="2400" dirty="0" smtClean="0"/>
              <a:t>في </a:t>
            </a:r>
            <a:r>
              <a:rPr lang="ar-EG" sz="2400" dirty="0"/>
              <a:t>تحديد مستوى الجودة ومدى رضاء العميل عن العرض </a:t>
            </a:r>
            <a:r>
              <a:rPr lang="ar-EG" sz="2400" dirty="0" smtClean="0"/>
              <a:t>التسويقي </a:t>
            </a:r>
            <a:r>
              <a:rPr lang="ar-EG" sz="2400" dirty="0"/>
              <a:t>قد وجه النظر إلى شكل آخر من أشكال التبادل، وهو ما يمكن أن يتم بين المنظمة والعاملين بها</a:t>
            </a:r>
            <a:r>
              <a:rPr lang="ar-EG" sz="2400" dirty="0" smtClean="0"/>
              <a:t>.</a:t>
            </a:r>
            <a:endParaRPr lang="en-US" sz="2400" dirty="0" smtClean="0"/>
          </a:p>
          <a:p>
            <a:pPr marL="0" indent="0" algn="just" rtl="1">
              <a:lnSpc>
                <a:spcPct val="150000"/>
              </a:lnSpc>
              <a:buNone/>
            </a:pPr>
            <a:r>
              <a:rPr lang="ar-EG" sz="2400" dirty="0" smtClean="0"/>
              <a:t> </a:t>
            </a:r>
            <a:r>
              <a:rPr lang="ar-EG" sz="2400" dirty="0"/>
              <a:t>ونظراً للسمات الخاصة </a:t>
            </a:r>
            <a:r>
              <a:rPr lang="ar-EG" sz="2400" dirty="0" err="1"/>
              <a:t>التى</a:t>
            </a:r>
            <a:r>
              <a:rPr lang="ar-EG" sz="2400" dirty="0"/>
              <a:t> تنفرد بها الخدمات، فإن الطرق التقليدية لممارسات التسويق </a:t>
            </a:r>
            <a:r>
              <a:rPr lang="ar-EG" sz="2400" dirty="0" smtClean="0"/>
              <a:t>الخارجي </a:t>
            </a:r>
            <a:r>
              <a:rPr lang="ar-EG" sz="2400" dirty="0"/>
              <a:t>تعتبر ذات فعالية محدودة عند تطبيقها </a:t>
            </a:r>
            <a:r>
              <a:rPr lang="ar-EG" sz="2400" dirty="0" smtClean="0"/>
              <a:t>في </a:t>
            </a:r>
            <a:r>
              <a:rPr lang="ar-EG" sz="2400" dirty="0"/>
              <a:t>مجال الخدمات قياساً على السلع المادية، حيث أن أداء العاملين </a:t>
            </a:r>
            <a:r>
              <a:rPr lang="ar-EG" sz="2400" dirty="0" err="1"/>
              <a:t>فى</a:t>
            </a:r>
            <a:r>
              <a:rPr lang="ar-EG" sz="2400" dirty="0"/>
              <a:t> مجال الخدمات يمثل المنتج الذى يشتريه العميل </a:t>
            </a:r>
            <a:r>
              <a:rPr lang="ar-EG" sz="2400" dirty="0" smtClean="0"/>
              <a:t>الخارجي </a:t>
            </a:r>
            <a:r>
              <a:rPr lang="ar-EG" sz="2400" dirty="0"/>
              <a:t>وأحد الوسائل الرئيسية </a:t>
            </a:r>
            <a:r>
              <a:rPr lang="ar-EG" sz="2400" dirty="0" err="1"/>
              <a:t>التى</a:t>
            </a:r>
            <a:r>
              <a:rPr lang="ar-EG" sz="2400" dirty="0"/>
              <a:t> تستخدمها المنظمة لتحقيق التميز </a:t>
            </a:r>
            <a:r>
              <a:rPr lang="ar-EG" sz="2400" dirty="0" err="1"/>
              <a:t>فى</a:t>
            </a:r>
            <a:r>
              <a:rPr lang="ar-EG" sz="2400" dirty="0"/>
              <a:t> السوق، </a:t>
            </a:r>
            <a:endParaRPr lang="en-US" sz="24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447C50-C1DC-4FE3-8F4E-527B4D1FD58F}" type="slidenum">
              <a:rPr lang="en-US" smtClean="0"/>
              <a:pPr>
                <a:defRPr/>
              </a:pPr>
              <a:t>19</a:t>
            </a:fld>
            <a:endParaRPr lang="en-US"/>
          </a:p>
        </p:txBody>
      </p:sp>
      <p:sp>
        <p:nvSpPr>
          <p:cNvPr id="6" name="مربع نص 5"/>
          <p:cNvSpPr txBox="1"/>
          <p:nvPr/>
        </p:nvSpPr>
        <p:spPr>
          <a:xfrm>
            <a:off x="251520" y="66110"/>
            <a:ext cx="298480" cy="338554"/>
          </a:xfrm>
          <a:prstGeom prst="rect">
            <a:avLst/>
          </a:prstGeom>
          <a:noFill/>
          <a:ln>
            <a:solidFill>
              <a:schemeClr val="accent1">
                <a:lumMod val="75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extLst>
      <p:ext uri="{BB962C8B-B14F-4D97-AF65-F5344CB8AC3E}">
        <p14:creationId xmlns:p14="http://schemas.microsoft.com/office/powerpoint/2010/main" val="127754743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ChangeArrowheads="1"/>
          </p:cNvSpPr>
          <p:nvPr/>
        </p:nvSpPr>
        <p:spPr bwMode="auto">
          <a:xfrm>
            <a:off x="928662" y="1357298"/>
            <a:ext cx="6929437"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a:endParaRPr lang="ar-SA" sz="4400" b="1" dirty="0" smtClean="0">
              <a:solidFill>
                <a:srgbClr val="C00000"/>
              </a:solidFill>
              <a:cs typeface="Times New Roman" pitchFamily="18" charset="0"/>
            </a:endParaRPr>
          </a:p>
          <a:p>
            <a:pPr algn="ctr"/>
            <a:endParaRPr lang="en-US" sz="4000" b="1" dirty="0">
              <a:solidFill>
                <a:srgbClr val="C00000"/>
              </a:solidFill>
              <a:cs typeface="Times New Roman" pitchFamily="18" charset="0"/>
            </a:endParaRPr>
          </a:p>
          <a:p>
            <a:pPr algn="ctr"/>
            <a:r>
              <a:rPr lang="ar-SA" sz="3200" b="1" dirty="0" smtClean="0">
                <a:solidFill>
                  <a:srgbClr val="3366FF"/>
                </a:solidFill>
                <a:cs typeface="Times New Roman" pitchFamily="18" charset="0"/>
              </a:rPr>
              <a:t>الفصل الدراسي الأول 2017م</a:t>
            </a:r>
            <a:endParaRPr lang="ar-SA" sz="3200" b="1" dirty="0">
              <a:solidFill>
                <a:srgbClr val="3366FF"/>
              </a:solidFill>
              <a:cs typeface="Times New Roman" pitchFamily="18" charset="0"/>
            </a:endParaRPr>
          </a:p>
          <a:p>
            <a:pPr algn="r" rtl="1" eaLnBrk="0" hangingPunct="0"/>
            <a:r>
              <a:rPr lang="ar-SA" sz="2800"/>
              <a:t>         </a:t>
            </a:r>
            <a:r>
              <a:rPr lang="ar-SA" sz="2800" smtClean="0"/>
              <a:t>               </a:t>
            </a:r>
            <a:r>
              <a:rPr lang="ar-SA" sz="2800" smtClean="0"/>
              <a:t>(د- ماجد راضي الزعبي)</a:t>
            </a:r>
            <a:endParaRPr lang="ar-SA" sz="2800" dirty="0"/>
          </a:p>
          <a:p>
            <a:pPr algn="r" rtl="1" eaLnBrk="0" hangingPunct="0"/>
            <a:endParaRPr lang="en-US" sz="2400" dirty="0"/>
          </a:p>
          <a:p>
            <a:pPr algn="r" rtl="1" eaLnBrk="0" hangingPunct="0"/>
            <a:endParaRPr lang="ar-SA" sz="2400" b="1" dirty="0">
              <a:latin typeface="Simplified Arabic" pitchFamily="2" charset="-78"/>
              <a:cs typeface="Times New Roman" pitchFamily="18" charset="0"/>
            </a:endParaRPr>
          </a:p>
          <a:p>
            <a:pPr algn="r" rtl="1" eaLnBrk="0" hangingPunct="0"/>
            <a:endParaRPr lang="ar-SA" sz="2400" dirty="0"/>
          </a:p>
        </p:txBody>
      </p:sp>
      <p:sp>
        <p:nvSpPr>
          <p:cNvPr id="4" name="Rectangle 3"/>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dirty="0"/>
          </a:p>
        </p:txBody>
      </p:sp>
      <p:pic>
        <p:nvPicPr>
          <p:cNvPr id="6" name="Picture 5" descr="COB_Logo6.jpg"/>
          <p:cNvPicPr>
            <a:picLocks noChangeAspect="1"/>
          </p:cNvPicPr>
          <p:nvPr/>
        </p:nvPicPr>
        <p:blipFill>
          <a:blip r:embed="rId3" cstate="print"/>
          <a:stretch>
            <a:fillRect/>
          </a:stretch>
        </p:blipFill>
        <p:spPr>
          <a:xfrm>
            <a:off x="7099819" y="692696"/>
            <a:ext cx="1458416" cy="145841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2" name="عنصر نائب للتذييل 1"/>
          <p:cNvSpPr>
            <a:spLocks noGrp="1"/>
          </p:cNvSpPr>
          <p:nvPr>
            <p:ph type="ftr" sz="quarter" idx="11"/>
          </p:nvPr>
        </p:nvSpPr>
        <p:spPr/>
        <p:txBody>
          <a:bodyPr/>
          <a:lstStyle/>
          <a:p>
            <a:pPr>
              <a:defRPr/>
            </a:pPr>
            <a:r>
              <a:rPr lang="ar-SA" dirty="0" smtClean="0"/>
              <a:t>قضايا عالمية معاصرة في الموارد البشرية </a:t>
            </a:r>
            <a:endParaRPr lang="en-US" dirty="0"/>
          </a:p>
        </p:txBody>
      </p:sp>
      <p:sp>
        <p:nvSpPr>
          <p:cNvPr id="5" name="عنصر نائب لرقم الشريحة 4"/>
          <p:cNvSpPr>
            <a:spLocks noGrp="1"/>
          </p:cNvSpPr>
          <p:nvPr>
            <p:ph type="sldNum" sz="quarter" idx="12"/>
          </p:nvPr>
        </p:nvSpPr>
        <p:spPr/>
        <p:txBody>
          <a:bodyPr/>
          <a:lstStyle/>
          <a:p>
            <a:pPr>
              <a:defRPr/>
            </a:pPr>
            <a:fld id="{529BC875-E632-4320-9090-BD5773E1D084}" type="slidenum">
              <a:rPr lang="en-US" smtClean="0"/>
              <a:pPr>
                <a:defRPr/>
              </a:pPr>
              <a:t>2</a:t>
            </a:fld>
            <a:endParaRPr 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57200" y="496437"/>
            <a:ext cx="8229600" cy="4525963"/>
          </a:xfrm>
        </p:spPr>
        <p:txBody>
          <a:bodyPr>
            <a:normAutofit fontScale="85000" lnSpcReduction="10000"/>
          </a:bodyPr>
          <a:lstStyle/>
          <a:p>
            <a:pPr marL="0" indent="0" algn="just" rtl="1">
              <a:lnSpc>
                <a:spcPct val="150000"/>
              </a:lnSpc>
              <a:buNone/>
            </a:pPr>
            <a:r>
              <a:rPr lang="ar-SA" sz="2400" b="1" dirty="0" smtClean="0">
                <a:solidFill>
                  <a:schemeClr val="bg1">
                    <a:lumMod val="50000"/>
                  </a:schemeClr>
                </a:solidFill>
              </a:rPr>
              <a:t>يتبع - </a:t>
            </a:r>
            <a:r>
              <a:rPr lang="ar-EG" sz="2400" b="1" dirty="0" smtClean="0">
                <a:solidFill>
                  <a:schemeClr val="bg1">
                    <a:lumMod val="50000"/>
                  </a:schemeClr>
                </a:solidFill>
              </a:rPr>
              <a:t>استراتيجية </a:t>
            </a:r>
            <a:r>
              <a:rPr lang="ar-EG" sz="2400" b="1" dirty="0">
                <a:solidFill>
                  <a:schemeClr val="bg1">
                    <a:lumMod val="50000"/>
                  </a:schemeClr>
                </a:solidFill>
              </a:rPr>
              <a:t>التسويق </a:t>
            </a:r>
            <a:r>
              <a:rPr lang="ar-EG" sz="2400" b="1" dirty="0" err="1">
                <a:solidFill>
                  <a:schemeClr val="bg1">
                    <a:lumMod val="50000"/>
                  </a:schemeClr>
                </a:solidFill>
              </a:rPr>
              <a:t>الداخلى</a:t>
            </a:r>
            <a:r>
              <a:rPr lang="ar-EG" sz="2400" b="1" dirty="0">
                <a:solidFill>
                  <a:schemeClr val="bg1">
                    <a:lumMod val="50000"/>
                  </a:schemeClr>
                </a:solidFill>
              </a:rPr>
              <a:t> </a:t>
            </a:r>
            <a:r>
              <a:rPr lang="en-US" sz="2400" b="1" dirty="0">
                <a:solidFill>
                  <a:schemeClr val="bg1">
                    <a:lumMod val="50000"/>
                  </a:schemeClr>
                </a:solidFill>
              </a:rPr>
              <a:t>Internal Marketing Strategy </a:t>
            </a:r>
            <a:endParaRPr lang="en-US" sz="2400" dirty="0">
              <a:solidFill>
                <a:schemeClr val="bg1">
                  <a:lumMod val="50000"/>
                </a:schemeClr>
              </a:solidFill>
            </a:endParaRPr>
          </a:p>
          <a:p>
            <a:pPr marL="0" indent="0" algn="just" rtl="1">
              <a:lnSpc>
                <a:spcPct val="150000"/>
              </a:lnSpc>
              <a:buNone/>
            </a:pPr>
            <a:endParaRPr lang="ar-SA" sz="2400" dirty="0" smtClean="0"/>
          </a:p>
          <a:p>
            <a:pPr marL="0" indent="0" algn="just" rtl="1">
              <a:lnSpc>
                <a:spcPct val="150000"/>
              </a:lnSpc>
              <a:buNone/>
            </a:pPr>
            <a:r>
              <a:rPr lang="ar-EG" sz="2400" dirty="0" smtClean="0"/>
              <a:t>لذا </a:t>
            </a:r>
            <a:r>
              <a:rPr lang="ar-EG" sz="2400" dirty="0"/>
              <a:t>ظهر مفهوم تسويقى حديث يهتم بالعاملين داخل المنظمة سمى بالتسويق الداخلى </a:t>
            </a:r>
            <a:r>
              <a:rPr lang="en-US" sz="2400" dirty="0" smtClean="0"/>
              <a:t>.</a:t>
            </a:r>
            <a:r>
              <a:rPr lang="ar-EG" sz="2400" dirty="0" smtClean="0"/>
              <a:t>وهذا </a:t>
            </a:r>
            <a:r>
              <a:rPr lang="ar-EG" sz="2400" dirty="0"/>
              <a:t>المفهوم ظهر فى بداية الخمسينيات بواسطة مديرى الجودة اليابانية وهو ينظر للأنشطة التى يؤديها العاملين على أنها منتجات داخلية. وأن المنظمة يجب أن تركز على اهتمامات العاملين وتحاول إشباعها من خلال الأنشطة التى يؤدونها لكى تضمن قوى عاملة ذات كفاءة عالية وكذلك إشباع العميل الخارجى</a:t>
            </a:r>
            <a:r>
              <a:rPr lang="ar-EG" sz="2400" dirty="0" smtClean="0"/>
              <a:t>.</a:t>
            </a:r>
            <a:endParaRPr lang="en-US" sz="2400" dirty="0"/>
          </a:p>
          <a:p>
            <a:pPr marL="0" indent="0" algn="just" rtl="1">
              <a:lnSpc>
                <a:spcPct val="150000"/>
              </a:lnSpc>
              <a:buNone/>
            </a:pPr>
            <a:r>
              <a:rPr lang="ar-EG" sz="2400" dirty="0"/>
              <a:t>وظهر مفهوم التسويق الداخلى فى المنظمات الخدمية، وكان التطبيق الأساسى له فى كيفية تحديد الاحتياجات التدريبية وحل مشاكل تسويق الخدمات مثل البنوك والمستشفيات وخدمات النقل العام </a:t>
            </a:r>
            <a:r>
              <a:rPr lang="ar-EG" sz="2400" dirty="0" err="1"/>
              <a:t>وهكذا.</a:t>
            </a:r>
            <a:r>
              <a:rPr lang="ar-EG" sz="2400" dirty="0"/>
              <a:t> </a:t>
            </a:r>
            <a:endParaRPr lang="en-US" sz="24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447C50-C1DC-4FE3-8F4E-527B4D1FD58F}" type="slidenum">
              <a:rPr lang="en-US" smtClean="0"/>
              <a:pPr>
                <a:defRPr/>
              </a:pPr>
              <a:t>20</a:t>
            </a:fld>
            <a:endParaRPr lang="en-US"/>
          </a:p>
        </p:txBody>
      </p:sp>
      <p:sp>
        <p:nvSpPr>
          <p:cNvPr id="6" name="مربع نص 5"/>
          <p:cNvSpPr txBox="1"/>
          <p:nvPr/>
        </p:nvSpPr>
        <p:spPr>
          <a:xfrm>
            <a:off x="251520" y="66110"/>
            <a:ext cx="298480" cy="338554"/>
          </a:xfrm>
          <a:prstGeom prst="rect">
            <a:avLst/>
          </a:prstGeom>
          <a:noFill/>
          <a:ln>
            <a:solidFill>
              <a:schemeClr val="accent1">
                <a:lumMod val="75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extLst>
      <p:ext uri="{BB962C8B-B14F-4D97-AF65-F5344CB8AC3E}">
        <p14:creationId xmlns:p14="http://schemas.microsoft.com/office/powerpoint/2010/main" val="4151015500"/>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539552" y="764704"/>
            <a:ext cx="8229600" cy="4525963"/>
          </a:xfrm>
        </p:spPr>
        <p:txBody>
          <a:bodyPr>
            <a:normAutofit fontScale="92500"/>
          </a:bodyPr>
          <a:lstStyle/>
          <a:p>
            <a:pPr marL="0" indent="0" algn="just" rtl="1">
              <a:lnSpc>
                <a:spcPct val="150000"/>
              </a:lnSpc>
              <a:buNone/>
            </a:pPr>
            <a:r>
              <a:rPr lang="ar-EG" sz="2000" b="1" dirty="0" smtClean="0">
                <a:solidFill>
                  <a:srgbClr val="0000FF"/>
                </a:solidFill>
              </a:rPr>
              <a:t>أهمية </a:t>
            </a:r>
            <a:r>
              <a:rPr lang="ar-EG" sz="2000" b="1" dirty="0">
                <a:solidFill>
                  <a:srgbClr val="0000FF"/>
                </a:solidFill>
              </a:rPr>
              <a:t>وأهداف وخصائص التسويق </a:t>
            </a:r>
            <a:r>
              <a:rPr lang="ar-EG" sz="2000" b="1" dirty="0" smtClean="0">
                <a:solidFill>
                  <a:srgbClr val="0000FF"/>
                </a:solidFill>
              </a:rPr>
              <a:t>الداخلي:</a:t>
            </a:r>
            <a:endParaRPr lang="en-US" sz="2000" b="1" dirty="0">
              <a:solidFill>
                <a:srgbClr val="0000FF"/>
              </a:solidFill>
            </a:endParaRPr>
          </a:p>
          <a:p>
            <a:pPr marL="0" indent="0" algn="just" rtl="1">
              <a:lnSpc>
                <a:spcPct val="150000"/>
              </a:lnSpc>
              <a:buNone/>
            </a:pPr>
            <a:r>
              <a:rPr lang="ar-EG" sz="2000" dirty="0"/>
              <a:t>تستمد استراتيجية التسويق </a:t>
            </a:r>
            <a:r>
              <a:rPr lang="ar-EG" sz="2000" dirty="0" smtClean="0"/>
              <a:t>الداخلي </a:t>
            </a:r>
            <a:r>
              <a:rPr lang="ar-EG" sz="2000" dirty="0"/>
              <a:t>أهميتها من أهمية عملية التفاعل بين العاملين بالمنظمة والعملاء خاصة </a:t>
            </a:r>
            <a:r>
              <a:rPr lang="ar-EG" sz="2000" dirty="0" err="1"/>
              <a:t>فى</a:t>
            </a:r>
            <a:r>
              <a:rPr lang="ar-EG" sz="2000" dirty="0"/>
              <a:t> مجال الخدمات، حيث تتزامن عمليات الإنتاج والاستهلاك، ويسيطر العنصر البشرى على عملية تقديم الخدمة، ويشارك كل من العاملين بالمنظمة والعملاء </a:t>
            </a:r>
            <a:r>
              <a:rPr lang="ar-EG" sz="2000" dirty="0" err="1"/>
              <a:t>فى</a:t>
            </a:r>
            <a:r>
              <a:rPr lang="ar-EG" sz="2000" dirty="0"/>
              <a:t> إنتاج الخدمة ذاتها. (</a:t>
            </a:r>
            <a:r>
              <a:rPr lang="en-US" sz="2000" dirty="0" err="1"/>
              <a:t>Vandermerue</a:t>
            </a:r>
            <a:r>
              <a:rPr lang="en-US" sz="2000" dirty="0"/>
              <a:t> 1990</a:t>
            </a:r>
            <a:r>
              <a:rPr lang="ar-EG" sz="2000" dirty="0"/>
              <a:t>)</a:t>
            </a:r>
            <a:endParaRPr lang="en-US" sz="2000" dirty="0"/>
          </a:p>
          <a:p>
            <a:pPr marL="0" indent="0" algn="just" rtl="1">
              <a:lnSpc>
                <a:spcPct val="150000"/>
              </a:lnSpc>
              <a:buNone/>
            </a:pPr>
            <a:r>
              <a:rPr lang="ar-EG" sz="2000" dirty="0"/>
              <a:t>وتهدف استراتيجية التسويق </a:t>
            </a:r>
            <a:r>
              <a:rPr lang="ar-EG" sz="2000" dirty="0" smtClean="0"/>
              <a:t>الداخلي </a:t>
            </a:r>
            <a:r>
              <a:rPr lang="ar-EG" sz="2000" dirty="0"/>
              <a:t>إلى استقطاب والمحافظة على أفضل العاملين وحثهم على أداء وظائفهم على أفضل وجه ممكن، وذلك من خلال تطبيق كل من فلسفة وأساليب التسويق </a:t>
            </a:r>
            <a:r>
              <a:rPr lang="ar-EG" sz="2000" dirty="0" smtClean="0"/>
              <a:t>الخارجي </a:t>
            </a:r>
            <a:r>
              <a:rPr lang="ar-EG" sz="2000" dirty="0"/>
              <a:t>على السوق </a:t>
            </a:r>
            <a:r>
              <a:rPr lang="ar-EG" sz="2000" dirty="0" smtClean="0"/>
              <a:t>الداخلي </a:t>
            </a:r>
            <a:r>
              <a:rPr lang="ar-EG" sz="2000" dirty="0"/>
              <a:t>للعاملين. </a:t>
            </a:r>
            <a:endParaRPr lang="en-US" sz="2000" dirty="0"/>
          </a:p>
          <a:p>
            <a:pPr marL="0" indent="0" algn="just" rtl="1">
              <a:lnSpc>
                <a:spcPct val="150000"/>
              </a:lnSpc>
              <a:buNone/>
            </a:pPr>
            <a:r>
              <a:rPr lang="ar-EG" sz="2000" dirty="0"/>
              <a:t>كما تهدف استراتيجية التسويق </a:t>
            </a:r>
            <a:r>
              <a:rPr lang="ar-EG" sz="2000" dirty="0" smtClean="0"/>
              <a:t>الداخلي </a:t>
            </a:r>
            <a:r>
              <a:rPr lang="ar-EG" sz="2000" dirty="0"/>
              <a:t>إلى تطوير معرفة كل من العميل </a:t>
            </a:r>
            <a:r>
              <a:rPr lang="ar-EG" sz="2000" dirty="0" smtClean="0"/>
              <a:t>الداخلي </a:t>
            </a:r>
            <a:r>
              <a:rPr lang="ar-EG" sz="2000" dirty="0"/>
              <a:t>والعميل </a:t>
            </a:r>
            <a:r>
              <a:rPr lang="ar-EG" sz="2000" dirty="0" smtClean="0"/>
              <a:t>الخارجي </a:t>
            </a:r>
            <a:r>
              <a:rPr lang="ar-EG" sz="2000" dirty="0"/>
              <a:t>وإزالة المعوقات الوظيفية </a:t>
            </a:r>
            <a:r>
              <a:rPr lang="ar-EG" sz="2000" dirty="0" smtClean="0"/>
              <a:t>التي </a:t>
            </a:r>
            <a:r>
              <a:rPr lang="ar-EG" sz="2000" dirty="0"/>
              <a:t>تعوق الفعالية التنظيمية. (</a:t>
            </a:r>
            <a:r>
              <a:rPr lang="en-US" sz="2000" dirty="0"/>
              <a:t>Payne 1993</a:t>
            </a:r>
            <a:r>
              <a:rPr lang="ar-EG" sz="2000" dirty="0"/>
              <a:t>)</a:t>
            </a:r>
            <a:endParaRPr lang="en-US" sz="20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447C50-C1DC-4FE3-8F4E-527B4D1FD58F}" type="slidenum">
              <a:rPr lang="en-US" smtClean="0"/>
              <a:pPr>
                <a:defRPr/>
              </a:pPr>
              <a:t>21</a:t>
            </a:fld>
            <a:endParaRPr lang="en-US"/>
          </a:p>
        </p:txBody>
      </p:sp>
      <p:sp>
        <p:nvSpPr>
          <p:cNvPr id="6" name="مربع نص 5"/>
          <p:cNvSpPr txBox="1"/>
          <p:nvPr/>
        </p:nvSpPr>
        <p:spPr>
          <a:xfrm>
            <a:off x="251520" y="66110"/>
            <a:ext cx="298480" cy="338554"/>
          </a:xfrm>
          <a:prstGeom prst="rect">
            <a:avLst/>
          </a:prstGeom>
          <a:noFill/>
          <a:ln>
            <a:solidFill>
              <a:schemeClr val="accent1">
                <a:lumMod val="75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extLst>
      <p:ext uri="{BB962C8B-B14F-4D97-AF65-F5344CB8AC3E}">
        <p14:creationId xmlns:p14="http://schemas.microsoft.com/office/powerpoint/2010/main" val="2058585987"/>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dirty="0"/>
          </a:p>
        </p:txBody>
      </p:sp>
      <p:graphicFrame>
        <p:nvGraphicFramePr>
          <p:cNvPr id="3" name="جدول 2"/>
          <p:cNvGraphicFramePr>
            <a:graphicFrameLocks noGrp="1"/>
          </p:cNvGraphicFramePr>
          <p:nvPr>
            <p:extLst>
              <p:ext uri="{D42A27DB-BD31-4B8C-83A1-F6EECF244321}">
                <p14:modId xmlns:p14="http://schemas.microsoft.com/office/powerpoint/2010/main" val="283107039"/>
              </p:ext>
            </p:extLst>
          </p:nvPr>
        </p:nvGraphicFramePr>
        <p:xfrm>
          <a:off x="683568" y="1357302"/>
          <a:ext cx="7920880" cy="4688464"/>
        </p:xfrm>
        <a:graphic>
          <a:graphicData uri="http://schemas.openxmlformats.org/drawingml/2006/table">
            <a:tbl>
              <a:tblPr rtl="1" firstRow="1" firstCol="1" lastRow="1" lastCol="1" bandRow="1" bandCol="1">
                <a:tableStyleId>{69012ECD-51FC-41F1-AA8D-1B2483CD663E}</a:tableStyleId>
              </a:tblPr>
              <a:tblGrid>
                <a:gridCol w="1620935"/>
                <a:gridCol w="5052372"/>
                <a:gridCol w="1247573"/>
              </a:tblGrid>
              <a:tr h="462149">
                <a:tc>
                  <a:txBody>
                    <a:bodyPr/>
                    <a:lstStyle/>
                    <a:p>
                      <a:pPr marL="0" marR="0" algn="ctr" rtl="1">
                        <a:spcBef>
                          <a:spcPts val="0"/>
                        </a:spcBef>
                        <a:spcAft>
                          <a:spcPts val="0"/>
                        </a:spcAft>
                      </a:pPr>
                      <a:r>
                        <a:rPr lang="ar-SA" sz="2800" dirty="0" smtClean="0">
                          <a:effectLst/>
                        </a:rPr>
                        <a:t>الفصل</a:t>
                      </a:r>
                      <a:endParaRPr lang="en-US" sz="2800" b="1" dirty="0">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SA" sz="2800" dirty="0" smtClean="0">
                          <a:effectLst/>
                        </a:rPr>
                        <a:t>الــمـــوضـــوع</a:t>
                      </a:r>
                      <a:endParaRPr lang="en-US" sz="2800" b="1" dirty="0">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SA" sz="2800" dirty="0" smtClean="0">
                          <a:effectLst/>
                        </a:rPr>
                        <a:t>صفحة</a:t>
                      </a:r>
                      <a:endParaRPr lang="en-US" sz="2800" b="1" dirty="0">
                        <a:effectLst/>
                        <a:latin typeface="Times New Roman"/>
                        <a:ea typeface="Times New Roman"/>
                        <a:cs typeface="Simplified Arabic"/>
                      </a:endParaRPr>
                    </a:p>
                  </a:txBody>
                  <a:tcPr marL="68580" marR="68580" marT="0" marB="0"/>
                </a:tc>
              </a:tr>
              <a:tr h="348777">
                <a:tc>
                  <a:txBody>
                    <a:bodyPr/>
                    <a:lstStyle/>
                    <a:p>
                      <a:pPr marL="0" marR="0" algn="ctr" rtl="1">
                        <a:spcBef>
                          <a:spcPts val="0"/>
                        </a:spcBef>
                        <a:spcAft>
                          <a:spcPts val="0"/>
                        </a:spcAft>
                      </a:pPr>
                      <a:r>
                        <a:rPr lang="ar-EG" sz="2000" dirty="0" smtClean="0">
                          <a:effectLst/>
                        </a:rPr>
                        <a:t>الأول</a:t>
                      </a:r>
                      <a:endParaRPr lang="en-US" sz="2000" b="1" dirty="0">
                        <a:solidFill>
                          <a:srgbClr val="0066CC"/>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EG" sz="2000" b="1" dirty="0" smtClean="0">
                          <a:effectLst/>
                        </a:rPr>
                        <a:t>الموارد </a:t>
                      </a:r>
                      <a:r>
                        <a:rPr lang="ar-EG" sz="2000" b="1" dirty="0">
                          <a:effectLst/>
                        </a:rPr>
                        <a:t>البشرية من منظور عالمي</a:t>
                      </a:r>
                      <a:endParaRPr lang="en-US" sz="2000" b="1" dirty="0">
                        <a:solidFill>
                          <a:srgbClr val="0066CC"/>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SA" sz="2000" b="0" dirty="0" smtClean="0">
                          <a:effectLst/>
                        </a:rPr>
                        <a:t>5</a:t>
                      </a:r>
                      <a:endParaRPr lang="en-US" sz="2000" b="0" dirty="0">
                        <a:solidFill>
                          <a:srgbClr val="0066CC"/>
                        </a:solidFill>
                        <a:effectLst/>
                        <a:latin typeface="Times New Roman"/>
                        <a:ea typeface="Times New Roman"/>
                        <a:cs typeface="Simplified Arabic"/>
                      </a:endParaRPr>
                    </a:p>
                  </a:txBody>
                  <a:tcPr marL="68580" marR="68580" marT="0" marB="0"/>
                </a:tc>
              </a:tr>
              <a:tr h="348777">
                <a:tc>
                  <a:txBody>
                    <a:bodyPr/>
                    <a:lstStyle/>
                    <a:p>
                      <a:pPr marL="0" marR="0" algn="ctr" rtl="1">
                        <a:spcBef>
                          <a:spcPts val="0"/>
                        </a:spcBef>
                        <a:spcAft>
                          <a:spcPts val="0"/>
                        </a:spcAft>
                      </a:pPr>
                      <a:r>
                        <a:rPr lang="ar-EG" sz="2000" dirty="0" smtClean="0">
                          <a:effectLst/>
                        </a:rPr>
                        <a:t>الثاني</a:t>
                      </a:r>
                      <a:endParaRPr lang="en-US" sz="2000" b="1" dirty="0">
                        <a:solidFill>
                          <a:srgbClr val="006666"/>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SA" sz="2000" b="1" dirty="0" smtClean="0">
                          <a:effectLst/>
                        </a:rPr>
                        <a:t>الدور الاستراتيجي </a:t>
                      </a:r>
                      <a:r>
                        <a:rPr lang="ar-EG" sz="2000" b="1" dirty="0" smtClean="0">
                          <a:effectLst/>
                        </a:rPr>
                        <a:t>لإدارة </a:t>
                      </a:r>
                      <a:r>
                        <a:rPr lang="ar-EG" sz="2000" b="1" dirty="0">
                          <a:effectLst/>
                        </a:rPr>
                        <a:t>الموارد البشرية</a:t>
                      </a:r>
                      <a:endParaRPr lang="en-US" sz="2000" b="1" dirty="0">
                        <a:solidFill>
                          <a:srgbClr val="006666"/>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SA" sz="2000" b="0" dirty="0" smtClean="0">
                          <a:effectLst/>
                        </a:rPr>
                        <a:t>24</a:t>
                      </a:r>
                      <a:endParaRPr lang="en-US" sz="2000" b="0" dirty="0">
                        <a:solidFill>
                          <a:srgbClr val="006666"/>
                        </a:solidFill>
                        <a:effectLst/>
                        <a:latin typeface="Times New Roman"/>
                        <a:ea typeface="Times New Roman"/>
                        <a:cs typeface="Simplified Arabic"/>
                      </a:endParaRPr>
                    </a:p>
                  </a:txBody>
                  <a:tcPr marL="68580" marR="68580" marT="0" marB="0"/>
                </a:tc>
              </a:tr>
              <a:tr h="348777">
                <a:tc>
                  <a:txBody>
                    <a:bodyPr/>
                    <a:lstStyle/>
                    <a:p>
                      <a:pPr marL="0" marR="0" algn="ctr" rtl="1">
                        <a:spcBef>
                          <a:spcPts val="0"/>
                        </a:spcBef>
                        <a:spcAft>
                          <a:spcPts val="0"/>
                        </a:spcAft>
                      </a:pPr>
                      <a:r>
                        <a:rPr lang="ar-EG" sz="2000" dirty="0" smtClean="0">
                          <a:effectLst/>
                        </a:rPr>
                        <a:t>الثالث</a:t>
                      </a:r>
                      <a:endParaRPr lang="en-US" sz="2000" b="1" dirty="0">
                        <a:solidFill>
                          <a:srgbClr val="C00000"/>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EG" sz="2000" b="1" dirty="0" smtClean="0">
                          <a:effectLst/>
                        </a:rPr>
                        <a:t>التغيرات </a:t>
                      </a:r>
                      <a:r>
                        <a:rPr lang="ar-EG" sz="2000" b="1" dirty="0">
                          <a:effectLst/>
                        </a:rPr>
                        <a:t>الحديثة </a:t>
                      </a:r>
                      <a:r>
                        <a:rPr lang="ar-EG" sz="2000" b="1" dirty="0" err="1">
                          <a:effectLst/>
                        </a:rPr>
                        <a:t>فى</a:t>
                      </a:r>
                      <a:r>
                        <a:rPr lang="ar-EG" sz="2000" b="1" dirty="0">
                          <a:effectLst/>
                        </a:rPr>
                        <a:t> سوق العمل الدولي</a:t>
                      </a:r>
                      <a:endParaRPr lang="en-US" sz="2000" b="1" dirty="0">
                        <a:solidFill>
                          <a:srgbClr val="C00000"/>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SA" sz="2000" b="0" dirty="0" smtClean="0">
                          <a:effectLst/>
                        </a:rPr>
                        <a:t>36</a:t>
                      </a:r>
                      <a:endParaRPr lang="en-US" sz="2000" b="0" dirty="0">
                        <a:solidFill>
                          <a:srgbClr val="C00000"/>
                        </a:solidFill>
                        <a:effectLst/>
                        <a:latin typeface="Times New Roman"/>
                        <a:ea typeface="Times New Roman"/>
                        <a:cs typeface="Simplified Arabic"/>
                      </a:endParaRPr>
                    </a:p>
                  </a:txBody>
                  <a:tcPr marL="68580" marR="68580" marT="0" marB="0"/>
                </a:tc>
              </a:tr>
              <a:tr h="348777">
                <a:tc>
                  <a:txBody>
                    <a:bodyPr/>
                    <a:lstStyle/>
                    <a:p>
                      <a:pPr marL="0" marR="0" algn="ctr" rtl="1">
                        <a:spcBef>
                          <a:spcPts val="0"/>
                        </a:spcBef>
                        <a:spcAft>
                          <a:spcPts val="0"/>
                        </a:spcAft>
                      </a:pPr>
                      <a:r>
                        <a:rPr lang="ar-EG" sz="2000" dirty="0" smtClean="0">
                          <a:effectLst/>
                        </a:rPr>
                        <a:t>الرابع</a:t>
                      </a:r>
                      <a:endParaRPr lang="en-US" sz="2000" b="1" dirty="0">
                        <a:solidFill>
                          <a:srgbClr val="00B050"/>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EG" sz="2000" b="1" dirty="0" smtClean="0">
                          <a:effectLst/>
                        </a:rPr>
                        <a:t>الاختلافات </a:t>
                      </a:r>
                      <a:r>
                        <a:rPr lang="ar-EG" sz="2000" b="1" dirty="0">
                          <a:effectLst/>
                        </a:rPr>
                        <a:t>والمعايير للموارد البشرية العلمية</a:t>
                      </a:r>
                      <a:endParaRPr lang="en-US" sz="2000" b="1" dirty="0">
                        <a:solidFill>
                          <a:srgbClr val="00B050"/>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SA" sz="2000" b="0" dirty="0" smtClean="0">
                          <a:effectLst/>
                        </a:rPr>
                        <a:t>53</a:t>
                      </a:r>
                      <a:endParaRPr lang="en-US" sz="2000" b="0" dirty="0">
                        <a:solidFill>
                          <a:srgbClr val="00B050"/>
                        </a:solidFill>
                        <a:effectLst/>
                        <a:latin typeface="Times New Roman"/>
                        <a:ea typeface="Times New Roman"/>
                        <a:cs typeface="Simplified Arabic"/>
                      </a:endParaRPr>
                    </a:p>
                  </a:txBody>
                  <a:tcPr marL="68580" marR="68580" marT="0" marB="0"/>
                </a:tc>
              </a:tr>
              <a:tr h="348777">
                <a:tc>
                  <a:txBody>
                    <a:bodyPr/>
                    <a:lstStyle/>
                    <a:p>
                      <a:pPr marL="0" marR="0" algn="ctr" rtl="1">
                        <a:spcBef>
                          <a:spcPts val="0"/>
                        </a:spcBef>
                        <a:spcAft>
                          <a:spcPts val="0"/>
                        </a:spcAft>
                      </a:pPr>
                      <a:r>
                        <a:rPr lang="ar-EG" sz="2000" dirty="0" smtClean="0">
                          <a:effectLst/>
                        </a:rPr>
                        <a:t>الخامس</a:t>
                      </a:r>
                      <a:endParaRPr lang="en-US" sz="2000" b="1" dirty="0">
                        <a:solidFill>
                          <a:srgbClr val="7030A0"/>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EG" sz="2000" b="1" dirty="0" smtClean="0">
                          <a:effectLst/>
                        </a:rPr>
                        <a:t>مشاكل </a:t>
                      </a:r>
                      <a:r>
                        <a:rPr lang="ar-EG" sz="2000" b="1" dirty="0">
                          <a:effectLst/>
                        </a:rPr>
                        <a:t>الموارد البشرية في العالم</a:t>
                      </a:r>
                      <a:endParaRPr lang="en-US" sz="2000" b="1" dirty="0">
                        <a:solidFill>
                          <a:srgbClr val="7030A0"/>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SA" sz="2000" b="0" dirty="0" smtClean="0">
                          <a:effectLst/>
                        </a:rPr>
                        <a:t>59</a:t>
                      </a:r>
                      <a:endParaRPr lang="en-US" sz="2000" b="0" dirty="0">
                        <a:solidFill>
                          <a:srgbClr val="7030A0"/>
                        </a:solidFill>
                        <a:effectLst/>
                        <a:latin typeface="Times New Roman"/>
                        <a:ea typeface="Times New Roman"/>
                        <a:cs typeface="Simplified Arabic"/>
                      </a:endParaRPr>
                    </a:p>
                  </a:txBody>
                  <a:tcPr marL="68580" marR="68580" marT="0" marB="0"/>
                </a:tc>
              </a:tr>
              <a:tr h="348777">
                <a:tc>
                  <a:txBody>
                    <a:bodyPr/>
                    <a:lstStyle/>
                    <a:p>
                      <a:pPr marL="0" marR="0" algn="ctr" rtl="1">
                        <a:spcBef>
                          <a:spcPts val="0"/>
                        </a:spcBef>
                        <a:spcAft>
                          <a:spcPts val="0"/>
                        </a:spcAft>
                      </a:pPr>
                      <a:r>
                        <a:rPr lang="ar-EG" sz="2000" dirty="0" smtClean="0">
                          <a:effectLst/>
                        </a:rPr>
                        <a:t>السادس</a:t>
                      </a:r>
                      <a:endParaRPr lang="en-US" sz="2000" b="1" dirty="0">
                        <a:solidFill>
                          <a:srgbClr val="0000FF"/>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EG" sz="2000" b="1" dirty="0" err="1" smtClean="0">
                          <a:effectLst/>
                        </a:rPr>
                        <a:t>الأتفاقات</a:t>
                      </a:r>
                      <a:r>
                        <a:rPr lang="ar-EG" sz="2000" b="1" dirty="0" smtClean="0">
                          <a:effectLst/>
                        </a:rPr>
                        <a:t> </a:t>
                      </a:r>
                      <a:r>
                        <a:rPr lang="ar-EG" sz="2000" b="1" dirty="0">
                          <a:effectLst/>
                        </a:rPr>
                        <a:t>الدولية المتعلقة بالموارد البشرية</a:t>
                      </a:r>
                      <a:endParaRPr lang="en-US" sz="2000" b="1" dirty="0">
                        <a:solidFill>
                          <a:srgbClr val="0000FF"/>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SA" sz="2000" b="0" dirty="0" smtClean="0">
                          <a:effectLst/>
                        </a:rPr>
                        <a:t>81</a:t>
                      </a:r>
                      <a:endParaRPr lang="en-US" sz="2000" b="0" dirty="0">
                        <a:solidFill>
                          <a:srgbClr val="0000FF"/>
                        </a:solidFill>
                        <a:effectLst/>
                        <a:latin typeface="Times New Roman"/>
                        <a:ea typeface="Times New Roman"/>
                        <a:cs typeface="Simplified Arabic"/>
                      </a:endParaRPr>
                    </a:p>
                  </a:txBody>
                  <a:tcPr marL="68580" marR="68580" marT="0" marB="0"/>
                </a:tc>
              </a:tr>
              <a:tr h="408439">
                <a:tc>
                  <a:txBody>
                    <a:bodyPr/>
                    <a:lstStyle/>
                    <a:p>
                      <a:pPr marL="0" marR="0" algn="ctr" rtl="1">
                        <a:spcBef>
                          <a:spcPts val="0"/>
                        </a:spcBef>
                        <a:spcAft>
                          <a:spcPts val="0"/>
                        </a:spcAft>
                      </a:pPr>
                      <a:r>
                        <a:rPr lang="ar-EG" sz="2000" dirty="0" smtClean="0">
                          <a:effectLst/>
                        </a:rPr>
                        <a:t>السابع</a:t>
                      </a:r>
                      <a:endParaRPr lang="en-US" sz="2000" b="1" dirty="0">
                        <a:solidFill>
                          <a:schemeClr val="accent6">
                            <a:lumMod val="50000"/>
                          </a:schemeClr>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EG" sz="2000" b="1" dirty="0" smtClean="0">
                          <a:effectLst/>
                        </a:rPr>
                        <a:t>المؤثرات </a:t>
                      </a:r>
                      <a:r>
                        <a:rPr lang="ar-EG" sz="2000" b="1" dirty="0">
                          <a:effectLst/>
                        </a:rPr>
                        <a:t>علي الموارد البشرية في السوق </a:t>
                      </a:r>
                      <a:r>
                        <a:rPr lang="ar-EG" sz="2000" b="1" dirty="0" smtClean="0">
                          <a:effectLst/>
                        </a:rPr>
                        <a:t>الع</a:t>
                      </a:r>
                      <a:r>
                        <a:rPr lang="ar-SA" sz="2000" b="1" dirty="0" smtClean="0">
                          <a:effectLst/>
                        </a:rPr>
                        <a:t>ا</a:t>
                      </a:r>
                      <a:r>
                        <a:rPr lang="ar-EG" sz="2000" b="1" dirty="0" smtClean="0">
                          <a:effectLst/>
                        </a:rPr>
                        <a:t>لمي</a:t>
                      </a:r>
                      <a:endParaRPr lang="en-US" sz="2000" b="1" dirty="0">
                        <a:solidFill>
                          <a:schemeClr val="accent6">
                            <a:lumMod val="50000"/>
                          </a:schemeClr>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SA" sz="2000" b="0" dirty="0" smtClean="0">
                          <a:effectLst/>
                        </a:rPr>
                        <a:t>91</a:t>
                      </a:r>
                      <a:endParaRPr lang="en-US" sz="2000" b="0" dirty="0">
                        <a:solidFill>
                          <a:schemeClr val="accent6">
                            <a:lumMod val="50000"/>
                          </a:schemeClr>
                        </a:solidFill>
                        <a:effectLst/>
                        <a:latin typeface="Times New Roman"/>
                        <a:ea typeface="Times New Roman"/>
                        <a:cs typeface="Simplified Arabic"/>
                      </a:endParaRPr>
                    </a:p>
                  </a:txBody>
                  <a:tcPr marL="68580" marR="68580" marT="0" marB="0"/>
                </a:tc>
              </a:tr>
              <a:tr h="348777">
                <a:tc>
                  <a:txBody>
                    <a:bodyPr/>
                    <a:lstStyle/>
                    <a:p>
                      <a:pPr marL="0" marR="0" algn="ctr" rtl="1">
                        <a:spcBef>
                          <a:spcPts val="0"/>
                        </a:spcBef>
                        <a:spcAft>
                          <a:spcPts val="0"/>
                        </a:spcAft>
                      </a:pPr>
                      <a:r>
                        <a:rPr lang="ar-EG" sz="2000" dirty="0" smtClean="0">
                          <a:effectLst/>
                        </a:rPr>
                        <a:t>الثامن</a:t>
                      </a:r>
                      <a:endParaRPr lang="en-US" sz="2000" b="1" dirty="0">
                        <a:solidFill>
                          <a:srgbClr val="FF0000"/>
                        </a:solidFill>
                        <a:effectLst/>
                        <a:latin typeface="Times New Roman"/>
                        <a:ea typeface="Times New Roman"/>
                        <a:cs typeface="Simplified Arabic"/>
                      </a:endParaRPr>
                    </a:p>
                  </a:txBody>
                  <a:tcPr marL="68580" marR="68580" marT="0" marB="0" anchor="ctr"/>
                </a:tc>
                <a:tc>
                  <a:txBody>
                    <a:bodyPr/>
                    <a:lstStyle/>
                    <a:p>
                      <a:pPr marL="0" marR="0" algn="ctr" rtl="1">
                        <a:spcBef>
                          <a:spcPts val="0"/>
                        </a:spcBef>
                        <a:spcAft>
                          <a:spcPts val="0"/>
                        </a:spcAft>
                      </a:pPr>
                      <a:r>
                        <a:rPr lang="ar-EG" sz="2000" b="1" dirty="0" smtClean="0">
                          <a:effectLst/>
                        </a:rPr>
                        <a:t>سعودة </a:t>
                      </a:r>
                      <a:r>
                        <a:rPr lang="ar-EG" sz="2000" b="1" dirty="0">
                          <a:effectLst/>
                        </a:rPr>
                        <a:t>الوظائف والعولمة</a:t>
                      </a:r>
                      <a:endParaRPr lang="en-US" sz="2000" b="1" dirty="0">
                        <a:solidFill>
                          <a:srgbClr val="FF0000"/>
                        </a:solidFill>
                        <a:effectLst/>
                        <a:latin typeface="Times New Roman"/>
                        <a:ea typeface="Times New Roman"/>
                        <a:cs typeface="Simplified Arabic"/>
                      </a:endParaRPr>
                    </a:p>
                  </a:txBody>
                  <a:tcPr marL="68580" marR="68580" marT="0" marB="0" anchor="ctr"/>
                </a:tc>
                <a:tc>
                  <a:txBody>
                    <a:bodyPr/>
                    <a:lstStyle/>
                    <a:p>
                      <a:pPr marL="0" marR="0" algn="ctr" rtl="1">
                        <a:spcBef>
                          <a:spcPts val="0"/>
                        </a:spcBef>
                        <a:spcAft>
                          <a:spcPts val="0"/>
                        </a:spcAft>
                      </a:pPr>
                      <a:r>
                        <a:rPr lang="ar-SA" sz="2000" b="0" dirty="0" smtClean="0">
                          <a:effectLst/>
                        </a:rPr>
                        <a:t>115</a:t>
                      </a:r>
                      <a:endParaRPr lang="en-US" sz="2000" b="0" dirty="0">
                        <a:solidFill>
                          <a:srgbClr val="FF0000"/>
                        </a:solidFill>
                        <a:effectLst/>
                        <a:latin typeface="Times New Roman"/>
                        <a:ea typeface="Times New Roman"/>
                        <a:cs typeface="Simplified Arabic"/>
                      </a:endParaRPr>
                    </a:p>
                  </a:txBody>
                  <a:tcPr marL="68580" marR="68580" marT="0" marB="0" anchor="ctr"/>
                </a:tc>
              </a:tr>
              <a:tr h="348777">
                <a:tc>
                  <a:txBody>
                    <a:bodyPr/>
                    <a:lstStyle/>
                    <a:p>
                      <a:pPr marL="0" marR="0" algn="ctr" rtl="1">
                        <a:spcBef>
                          <a:spcPts val="0"/>
                        </a:spcBef>
                        <a:spcAft>
                          <a:spcPts val="0"/>
                        </a:spcAft>
                      </a:pPr>
                      <a:r>
                        <a:rPr lang="ar-EG" sz="2000" dirty="0" smtClean="0">
                          <a:effectLst/>
                        </a:rPr>
                        <a:t>التاسع</a:t>
                      </a:r>
                      <a:endParaRPr lang="en-US" sz="2000" b="1" dirty="0">
                        <a:solidFill>
                          <a:schemeClr val="accent6">
                            <a:lumMod val="75000"/>
                          </a:schemeClr>
                        </a:solidFill>
                        <a:effectLst/>
                        <a:latin typeface="Times New Roman"/>
                        <a:ea typeface="Times New Roman"/>
                        <a:cs typeface="Simplified Arabic"/>
                      </a:endParaRPr>
                    </a:p>
                  </a:txBody>
                  <a:tcPr marL="68580" marR="68580" marT="0" marB="0" anchor="ctr"/>
                </a:tc>
                <a:tc>
                  <a:txBody>
                    <a:bodyPr/>
                    <a:lstStyle/>
                    <a:p>
                      <a:pPr marL="0" marR="0" algn="ctr" rtl="1">
                        <a:spcBef>
                          <a:spcPts val="0"/>
                        </a:spcBef>
                        <a:spcAft>
                          <a:spcPts val="0"/>
                        </a:spcAft>
                      </a:pPr>
                      <a:r>
                        <a:rPr lang="ar-EG" sz="2000" b="1" dirty="0" err="1" smtClean="0">
                          <a:effectLst/>
                        </a:rPr>
                        <a:t>الجدارات</a:t>
                      </a:r>
                      <a:r>
                        <a:rPr lang="ar-EG" sz="2000" b="1" dirty="0" smtClean="0">
                          <a:effectLst/>
                        </a:rPr>
                        <a:t> </a:t>
                      </a:r>
                      <a:r>
                        <a:rPr lang="ar-EG" sz="2000" b="1" dirty="0">
                          <a:effectLst/>
                        </a:rPr>
                        <a:t>البشرية في ظل النظام العالمي</a:t>
                      </a:r>
                      <a:endParaRPr lang="en-US" sz="2000" b="1" dirty="0">
                        <a:solidFill>
                          <a:schemeClr val="accent6">
                            <a:lumMod val="75000"/>
                          </a:schemeClr>
                        </a:solidFill>
                        <a:effectLst/>
                        <a:latin typeface="Times New Roman"/>
                        <a:ea typeface="Times New Roman"/>
                        <a:cs typeface="Simplified Arabic"/>
                      </a:endParaRPr>
                    </a:p>
                  </a:txBody>
                  <a:tcPr marL="68580" marR="68580" marT="0" marB="0" anchor="ctr"/>
                </a:tc>
                <a:tc>
                  <a:txBody>
                    <a:bodyPr/>
                    <a:lstStyle/>
                    <a:p>
                      <a:pPr marL="0" marR="0" algn="ctr" rtl="1">
                        <a:spcBef>
                          <a:spcPts val="0"/>
                        </a:spcBef>
                        <a:spcAft>
                          <a:spcPts val="0"/>
                        </a:spcAft>
                      </a:pPr>
                      <a:r>
                        <a:rPr lang="ar-SA" sz="2000" b="0" dirty="0" smtClean="0">
                          <a:effectLst/>
                        </a:rPr>
                        <a:t>126</a:t>
                      </a:r>
                      <a:endParaRPr lang="en-US" sz="2000" b="0" dirty="0">
                        <a:solidFill>
                          <a:schemeClr val="accent6">
                            <a:lumMod val="75000"/>
                          </a:schemeClr>
                        </a:solidFill>
                        <a:effectLst/>
                        <a:latin typeface="Times New Roman"/>
                        <a:ea typeface="Times New Roman"/>
                        <a:cs typeface="Simplified Arabic"/>
                      </a:endParaRPr>
                    </a:p>
                  </a:txBody>
                  <a:tcPr marL="68580" marR="68580" marT="0" marB="0" anchor="ctr"/>
                </a:tc>
              </a:tr>
              <a:tr h="348777">
                <a:tc>
                  <a:txBody>
                    <a:bodyPr/>
                    <a:lstStyle/>
                    <a:p>
                      <a:pPr marL="0" marR="0" algn="ctr" rtl="1">
                        <a:spcBef>
                          <a:spcPts val="0"/>
                        </a:spcBef>
                        <a:spcAft>
                          <a:spcPts val="0"/>
                        </a:spcAft>
                      </a:pPr>
                      <a:r>
                        <a:rPr lang="ar-EG" sz="2000" dirty="0" smtClean="0">
                          <a:effectLst/>
                        </a:rPr>
                        <a:t>العاشر</a:t>
                      </a:r>
                      <a:endParaRPr lang="en-US" sz="2000" b="1" dirty="0">
                        <a:solidFill>
                          <a:srgbClr val="7030A0"/>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EG" sz="2000" b="1" dirty="0" smtClean="0">
                          <a:effectLst/>
                        </a:rPr>
                        <a:t>استقطاب </a:t>
                      </a:r>
                      <a:r>
                        <a:rPr lang="ar-EG" sz="2000" b="1" dirty="0">
                          <a:effectLst/>
                        </a:rPr>
                        <a:t>العاملين</a:t>
                      </a:r>
                      <a:endParaRPr lang="en-US" sz="2000" b="1" dirty="0">
                        <a:solidFill>
                          <a:srgbClr val="7030A0"/>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SA" sz="2000" b="0" dirty="0" smtClean="0">
                          <a:effectLst/>
                        </a:rPr>
                        <a:t>137</a:t>
                      </a:r>
                      <a:endParaRPr lang="en-US" sz="2000" b="0" dirty="0">
                        <a:solidFill>
                          <a:srgbClr val="7030A0"/>
                        </a:solidFill>
                        <a:effectLst/>
                        <a:latin typeface="Times New Roman"/>
                        <a:ea typeface="Times New Roman"/>
                        <a:cs typeface="Simplified Arabic"/>
                      </a:endParaRPr>
                    </a:p>
                  </a:txBody>
                  <a:tcPr marL="68580" marR="68580" marT="0" marB="0"/>
                </a:tc>
              </a:tr>
              <a:tr h="330106">
                <a:tc>
                  <a:txBody>
                    <a:bodyPr/>
                    <a:lstStyle/>
                    <a:p>
                      <a:pPr marL="0" marR="0" algn="ctr" rtl="1">
                        <a:spcBef>
                          <a:spcPts val="0"/>
                        </a:spcBef>
                        <a:spcAft>
                          <a:spcPts val="0"/>
                        </a:spcAft>
                      </a:pPr>
                      <a:r>
                        <a:rPr lang="ar-EG" sz="2000" dirty="0" smtClean="0">
                          <a:effectLst/>
                        </a:rPr>
                        <a:t>الحادي عشر</a:t>
                      </a:r>
                      <a:endParaRPr lang="en-US" sz="2000" b="1" dirty="0">
                        <a:solidFill>
                          <a:srgbClr val="0000FF"/>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EG" sz="2000" b="1" dirty="0" smtClean="0">
                          <a:effectLst/>
                        </a:rPr>
                        <a:t>تمكين </a:t>
                      </a:r>
                      <a:r>
                        <a:rPr lang="ar-EG" sz="2000" b="1" dirty="0">
                          <a:effectLst/>
                        </a:rPr>
                        <a:t>العاملين في ظل عولمة المنظمات</a:t>
                      </a:r>
                      <a:endParaRPr lang="en-US" sz="2000" b="1" dirty="0">
                        <a:solidFill>
                          <a:srgbClr val="0000FF"/>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SA" sz="2000" b="0" dirty="0" smtClean="0">
                          <a:effectLst/>
                        </a:rPr>
                        <a:t>153</a:t>
                      </a:r>
                      <a:endParaRPr lang="en-US" sz="2000" b="0" dirty="0">
                        <a:solidFill>
                          <a:srgbClr val="0000FF"/>
                        </a:solidFill>
                        <a:effectLst/>
                        <a:latin typeface="Times New Roman"/>
                        <a:ea typeface="Times New Roman"/>
                        <a:cs typeface="Simplified Arabic"/>
                      </a:endParaRPr>
                    </a:p>
                  </a:txBody>
                  <a:tcPr marL="68580" marR="68580" marT="0" marB="0"/>
                </a:tc>
              </a:tr>
              <a:tr h="348777">
                <a:tc>
                  <a:txBody>
                    <a:bodyPr/>
                    <a:lstStyle/>
                    <a:p>
                      <a:pPr marL="0" marR="0" algn="ctr" rtl="1">
                        <a:spcBef>
                          <a:spcPts val="0"/>
                        </a:spcBef>
                        <a:spcAft>
                          <a:spcPts val="0"/>
                        </a:spcAft>
                      </a:pPr>
                      <a:r>
                        <a:rPr lang="ar-EG" sz="2000" dirty="0" smtClean="0">
                          <a:effectLst/>
                        </a:rPr>
                        <a:t>الثاني عشر</a:t>
                      </a:r>
                      <a:endParaRPr lang="en-US" sz="2000" b="1" dirty="0">
                        <a:solidFill>
                          <a:srgbClr val="C00000"/>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EG" sz="2000" b="1" dirty="0" smtClean="0">
                          <a:effectLst/>
                        </a:rPr>
                        <a:t>الأداء </a:t>
                      </a:r>
                      <a:r>
                        <a:rPr lang="ar-EG" sz="2000" b="1" dirty="0">
                          <a:effectLst/>
                        </a:rPr>
                        <a:t>المتوازن والقياسات المرجعية</a:t>
                      </a:r>
                      <a:endParaRPr lang="en-US" sz="2000" b="1" dirty="0">
                        <a:solidFill>
                          <a:srgbClr val="C00000"/>
                        </a:solidFill>
                        <a:effectLst/>
                        <a:latin typeface="Times New Roman"/>
                        <a:ea typeface="Times New Roman"/>
                        <a:cs typeface="Simplified Arabic"/>
                      </a:endParaRPr>
                    </a:p>
                  </a:txBody>
                  <a:tcPr marL="68580" marR="68580" marT="0" marB="0"/>
                </a:tc>
                <a:tc>
                  <a:txBody>
                    <a:bodyPr/>
                    <a:lstStyle/>
                    <a:p>
                      <a:pPr marL="0" marR="0" algn="ctr" rtl="1">
                        <a:spcBef>
                          <a:spcPts val="0"/>
                        </a:spcBef>
                        <a:spcAft>
                          <a:spcPts val="0"/>
                        </a:spcAft>
                      </a:pPr>
                      <a:r>
                        <a:rPr lang="ar-SA" sz="2000" b="0" dirty="0" smtClean="0">
                          <a:effectLst/>
                        </a:rPr>
                        <a:t>156</a:t>
                      </a:r>
                      <a:endParaRPr lang="en-US" sz="2000" b="0" dirty="0">
                        <a:solidFill>
                          <a:srgbClr val="C00000"/>
                        </a:solidFill>
                        <a:effectLst/>
                        <a:latin typeface="Times New Roman"/>
                        <a:ea typeface="Times New Roman"/>
                        <a:cs typeface="Simplified Arabic"/>
                      </a:endParaRPr>
                    </a:p>
                  </a:txBody>
                  <a:tcPr marL="68580" marR="68580" marT="0" marB="0"/>
                </a:tc>
              </a:tr>
            </a:tbl>
          </a:graphicData>
        </a:graphic>
      </p:graphicFrame>
      <p:sp>
        <p:nvSpPr>
          <p:cNvPr id="5" name="مستطيل 4"/>
          <p:cNvSpPr/>
          <p:nvPr/>
        </p:nvSpPr>
        <p:spPr>
          <a:xfrm>
            <a:off x="3402649" y="692696"/>
            <a:ext cx="2709396" cy="523220"/>
          </a:xfrm>
          <a:prstGeom prst="rect">
            <a:avLst/>
          </a:prstGeom>
        </p:spPr>
        <p:txBody>
          <a:bodyPr wrap="none">
            <a:spAutoFit/>
          </a:bodyPr>
          <a:lstStyle/>
          <a:p>
            <a:pPr marL="0" marR="0" algn="ctr" rtl="1">
              <a:spcBef>
                <a:spcPts val="0"/>
              </a:spcBef>
              <a:spcAft>
                <a:spcPts val="0"/>
              </a:spcAft>
            </a:pPr>
            <a:r>
              <a:rPr lang="ar-SA" sz="2800" b="1" dirty="0" smtClean="0">
                <a:solidFill>
                  <a:schemeClr val="tx2">
                    <a:lumMod val="60000"/>
                    <a:lumOff val="40000"/>
                  </a:schemeClr>
                </a:solidFill>
              </a:rPr>
              <a:t>فهرس مواضيع المادة</a:t>
            </a:r>
            <a:endParaRPr lang="en-US" sz="2800" b="1" dirty="0">
              <a:solidFill>
                <a:schemeClr val="tx2">
                  <a:lumMod val="60000"/>
                  <a:lumOff val="40000"/>
                </a:schemeClr>
              </a:solidFill>
              <a:latin typeface="Times New Roman"/>
              <a:ea typeface="Times New Roman"/>
              <a:cs typeface="Simplified Arabic"/>
            </a:endParaRPr>
          </a:p>
        </p:txBody>
      </p:sp>
      <p:sp>
        <p:nvSpPr>
          <p:cNvPr id="6" name="عنصر نائب للتذييل 5"/>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7" name="عنصر نائب لرقم الشريحة 6"/>
          <p:cNvSpPr>
            <a:spLocks noGrp="1"/>
          </p:cNvSpPr>
          <p:nvPr>
            <p:ph type="sldNum" sz="quarter" idx="12"/>
          </p:nvPr>
        </p:nvSpPr>
        <p:spPr/>
        <p:txBody>
          <a:bodyPr/>
          <a:lstStyle/>
          <a:p>
            <a:pPr>
              <a:defRPr/>
            </a:pPr>
            <a:fld id="{529BC875-E632-4320-9090-BD5773E1D084}" type="slidenum">
              <a:rPr lang="en-US" smtClean="0"/>
              <a:pPr>
                <a:defRPr/>
              </a:pPr>
              <a:t>3</a:t>
            </a:fld>
            <a:endParaRPr lang="en-US"/>
          </a:p>
        </p:txBody>
      </p:sp>
    </p:spTree>
    <p:extLst>
      <p:ext uri="{BB962C8B-B14F-4D97-AF65-F5344CB8AC3E}">
        <p14:creationId xmlns:p14="http://schemas.microsoft.com/office/powerpoint/2010/main" val="1285516183"/>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8131" name="TextBox 2"/>
          <p:cNvSpPr txBox="1">
            <a:spLocks noChangeArrowheads="1"/>
          </p:cNvSpPr>
          <p:nvPr/>
        </p:nvSpPr>
        <p:spPr bwMode="auto">
          <a:xfrm>
            <a:off x="1168400" y="2403474"/>
            <a:ext cx="6807200" cy="2124075"/>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rtl="1" eaLnBrk="1" hangingPunct="1">
              <a:defRPr/>
            </a:pPr>
            <a:r>
              <a:rPr lang="en-US" sz="4400" b="1" dirty="0" smtClean="0">
                <a:solidFill>
                  <a:srgbClr val="7030A0"/>
                </a:solidFill>
                <a:cs typeface="PT Bold Heading" pitchFamily="2" charset="-78"/>
              </a:rPr>
              <a:t>1</a:t>
            </a:r>
          </a:p>
          <a:p>
            <a:pPr algn="ctr" rtl="1" eaLnBrk="1" hangingPunct="1">
              <a:defRPr/>
            </a:pPr>
            <a:r>
              <a:rPr lang="ar-SA" sz="4400" b="1" dirty="0" smtClean="0">
                <a:solidFill>
                  <a:srgbClr val="C00000"/>
                </a:solidFill>
                <a:cs typeface="PT Bold Heading" pitchFamily="2" charset="-78"/>
              </a:rPr>
              <a:t>الموارد البشرية من منظور عالمي</a:t>
            </a:r>
            <a:endParaRPr lang="en-US" sz="4400" b="1" dirty="0" smtClean="0">
              <a:solidFill>
                <a:srgbClr val="C00000"/>
              </a:solidFill>
              <a:cs typeface="PT Bold Heading" pitchFamily="2" charset="-78"/>
            </a:endParaRPr>
          </a:p>
          <a:p>
            <a:pPr algn="ctr" rtl="1" eaLnBrk="1" hangingPunct="1">
              <a:defRPr/>
            </a:pPr>
            <a:endParaRPr lang="en-US" sz="4400" b="1" dirty="0" smtClean="0">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3" name="مربع نص 2"/>
          <p:cNvSpPr txBox="1"/>
          <p:nvPr/>
        </p:nvSpPr>
        <p:spPr>
          <a:xfrm>
            <a:off x="3347864" y="908720"/>
            <a:ext cx="2573140" cy="830997"/>
          </a:xfrm>
          <a:prstGeom prst="rect">
            <a:avLst/>
          </a:prstGeom>
          <a:noFill/>
        </p:spPr>
        <p:txBody>
          <a:bodyPr wrap="none" rtlCol="0">
            <a:spAutoFit/>
          </a:bodyPr>
          <a:lstStyle/>
          <a:p>
            <a:r>
              <a:rPr lang="ar-SA" sz="4800" b="1" dirty="0" smtClean="0">
                <a:solidFill>
                  <a:srgbClr val="FF0000"/>
                </a:solidFill>
              </a:rPr>
              <a:t>الفصل الأول</a:t>
            </a:r>
            <a:endParaRPr lang="en-US" sz="4800" b="1" dirty="0">
              <a:solidFill>
                <a:srgbClr val="FF0000"/>
              </a:solidFill>
            </a:endParaRPr>
          </a:p>
        </p:txBody>
      </p:sp>
      <p:pic>
        <p:nvPicPr>
          <p:cNvPr id="7"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28922" y="4445186"/>
            <a:ext cx="1992082" cy="1810451"/>
          </a:xfrm>
          <a:prstGeom prst="rect">
            <a:avLst/>
          </a:prstGeom>
          <a:ln>
            <a:noFill/>
          </a:ln>
          <a:effectLst>
            <a:softEdge rad="112500"/>
          </a:effectLst>
        </p:spPr>
      </p:pic>
      <p:pic>
        <p:nvPicPr>
          <p:cNvPr id="6" name="صورة 5"/>
          <p:cNvPicPr>
            <a:picLocks noChangeAspect="1"/>
          </p:cNvPicPr>
          <p:nvPr/>
        </p:nvPicPr>
        <p:blipFill>
          <a:blip r:embed="rId5" cstate="print">
            <a:clrChange>
              <a:clrFrom>
                <a:srgbClr val="2F4BA1"/>
              </a:clrFrom>
              <a:clrTo>
                <a:srgbClr val="2F4BA1">
                  <a:alpha val="0"/>
                </a:srgbClr>
              </a:clrTo>
            </a:clrChange>
            <a:extLst>
              <a:ext uri="{28A0092B-C50C-407E-A947-70E740481C1C}">
                <a14:useLocalDpi xmlns:a14="http://schemas.microsoft.com/office/drawing/2010/main" val="0"/>
              </a:ext>
            </a:extLst>
          </a:blip>
          <a:stretch>
            <a:fillRect/>
          </a:stretch>
        </p:blipFill>
        <p:spPr>
          <a:xfrm flipH="1">
            <a:off x="251520" y="548680"/>
            <a:ext cx="1717667" cy="1621216"/>
          </a:xfrm>
          <a:prstGeom prst="rect">
            <a:avLst/>
          </a:prstGeom>
        </p:spPr>
      </p:pic>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8" name="عنصر نائب لرقم الشريحة 7"/>
          <p:cNvSpPr>
            <a:spLocks noGrp="1"/>
          </p:cNvSpPr>
          <p:nvPr>
            <p:ph type="sldNum" sz="quarter" idx="12"/>
          </p:nvPr>
        </p:nvSpPr>
        <p:spPr/>
        <p:txBody>
          <a:bodyPr/>
          <a:lstStyle/>
          <a:p>
            <a:pPr>
              <a:defRPr/>
            </a:pPr>
            <a:fld id="{529BC875-E632-4320-9090-BD5773E1D084}" type="slidenum">
              <a:rPr lang="en-US" smtClean="0"/>
              <a:pPr>
                <a:defRPr/>
              </a:pPr>
              <a:t>4</a:t>
            </a:fld>
            <a:endParaRPr lang="en-US"/>
          </a:p>
        </p:txBody>
      </p:sp>
      <p:sp>
        <p:nvSpPr>
          <p:cNvPr id="10" name="مربع نص 9"/>
          <p:cNvSpPr txBox="1"/>
          <p:nvPr/>
        </p:nvSpPr>
        <p:spPr>
          <a:xfrm>
            <a:off x="142689" y="6426219"/>
            <a:ext cx="298480" cy="338554"/>
          </a:xfrm>
          <a:prstGeom prst="rect">
            <a:avLst/>
          </a:prstGeom>
          <a:noFill/>
          <a:ln>
            <a:solidFill>
              <a:schemeClr val="accent5">
                <a:lumMod val="60000"/>
                <a:lumOff val="40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57200" y="1268760"/>
            <a:ext cx="8229600" cy="4525963"/>
          </a:xfrm>
        </p:spPr>
        <p:txBody>
          <a:bodyPr/>
          <a:lstStyle/>
          <a:p>
            <a:pPr marL="0" indent="0" algn="r" rtl="1" eaLnBrk="1" hangingPunct="1">
              <a:lnSpc>
                <a:spcPct val="150000"/>
              </a:lnSpc>
              <a:buNone/>
            </a:pPr>
            <a:r>
              <a:rPr lang="ar-SA" b="1" dirty="0" smtClean="0">
                <a:solidFill>
                  <a:srgbClr val="0000FF"/>
                </a:solidFill>
                <a:latin typeface="Microsoft Sans Serif" pitchFamily="34" charset="0"/>
                <a:cs typeface="+mj-cs"/>
              </a:rPr>
              <a:t>مقدمة</a:t>
            </a:r>
            <a:endParaRPr lang="ar-SA" sz="2400" b="1" dirty="0" smtClean="0">
              <a:solidFill>
                <a:srgbClr val="0000FF"/>
              </a:solidFill>
              <a:latin typeface="Microsoft Sans Serif" pitchFamily="34" charset="0"/>
              <a:cs typeface="+mj-cs"/>
            </a:endParaRPr>
          </a:p>
          <a:p>
            <a:pPr marL="0" indent="0" algn="r" rtl="1">
              <a:lnSpc>
                <a:spcPct val="150000"/>
              </a:lnSpc>
              <a:buNone/>
            </a:pPr>
            <a:r>
              <a:rPr lang="ar-EG" sz="2400" dirty="0" smtClean="0"/>
              <a:t>تتأثر </a:t>
            </a:r>
            <a:r>
              <a:rPr lang="ar-EG" sz="2400" dirty="0"/>
              <a:t>المنظمات بالتغيرات </a:t>
            </a:r>
            <a:r>
              <a:rPr lang="ar-EG" sz="2400" dirty="0" smtClean="0"/>
              <a:t>التي </a:t>
            </a:r>
            <a:r>
              <a:rPr lang="ar-EG" sz="2400" dirty="0"/>
              <a:t>تحدث </a:t>
            </a:r>
            <a:r>
              <a:rPr lang="ar-EG" sz="2400" dirty="0" smtClean="0"/>
              <a:t>في </a:t>
            </a:r>
            <a:r>
              <a:rPr lang="ar-EG" sz="2400" dirty="0"/>
              <a:t>البيئة الخارجية المحيطة بها، ومن هذه التغيرات</a:t>
            </a:r>
            <a:r>
              <a:rPr lang="ar-EG" sz="2400" dirty="0" smtClean="0"/>
              <a:t>:</a:t>
            </a:r>
            <a:endParaRPr lang="ar-SA" sz="2400" dirty="0" smtClean="0"/>
          </a:p>
          <a:p>
            <a:pPr indent="-109538" algn="r" rtl="1">
              <a:lnSpc>
                <a:spcPct val="150000"/>
              </a:lnSpc>
            </a:pPr>
            <a:r>
              <a:rPr lang="ar-EG" sz="2400" dirty="0" smtClean="0"/>
              <a:t> </a:t>
            </a:r>
            <a:r>
              <a:rPr lang="ar-EG" sz="2400" dirty="0"/>
              <a:t>النقص </a:t>
            </a:r>
            <a:r>
              <a:rPr lang="ar-EG" sz="2400" dirty="0" smtClean="0"/>
              <a:t>في </a:t>
            </a:r>
            <a:r>
              <a:rPr lang="ar-EG" sz="2400" dirty="0"/>
              <a:t>رأس المال اللازم </a:t>
            </a:r>
            <a:r>
              <a:rPr lang="ar-EG" sz="2400" dirty="0" smtClean="0"/>
              <a:t>للتمويل</a:t>
            </a:r>
            <a:r>
              <a:rPr lang="en-US" sz="2400" dirty="0" smtClean="0"/>
              <a:t>.</a:t>
            </a:r>
            <a:endParaRPr lang="ar-SA" sz="2400" dirty="0" smtClean="0"/>
          </a:p>
          <a:p>
            <a:pPr indent="-109538" algn="r" rtl="1">
              <a:lnSpc>
                <a:spcPct val="150000"/>
              </a:lnSpc>
            </a:pPr>
            <a:r>
              <a:rPr lang="ar-EG" sz="2400" dirty="0" smtClean="0"/>
              <a:t> </a:t>
            </a:r>
            <a:r>
              <a:rPr lang="ar-EG" sz="2400" dirty="0"/>
              <a:t>التغير </a:t>
            </a:r>
            <a:r>
              <a:rPr lang="ar-EG" sz="2400" dirty="0" smtClean="0"/>
              <a:t>في </a:t>
            </a:r>
            <a:r>
              <a:rPr lang="ar-EG" sz="2400" dirty="0"/>
              <a:t>الخصائص </a:t>
            </a:r>
            <a:r>
              <a:rPr lang="ar-EG" sz="2400" dirty="0" err="1"/>
              <a:t>الديموجرافية</a:t>
            </a:r>
            <a:r>
              <a:rPr lang="ar-EG" sz="2400" dirty="0"/>
              <a:t> للقوى العاملة. </a:t>
            </a:r>
            <a:endParaRPr lang="en-US" sz="2400" dirty="0"/>
          </a:p>
          <a:p>
            <a:pPr marL="0" indent="0" algn="r" rtl="1">
              <a:lnSpc>
                <a:spcPct val="150000"/>
              </a:lnSpc>
              <a:buNone/>
            </a:pPr>
            <a:r>
              <a:rPr lang="ar-EG" sz="2400" dirty="0"/>
              <a:t>وترتب على هذه النتائج زيادة المنافسة بين المنظمات، وزيادة مستويات الأداء بالمنظمات، وزيادة الاهتمام بالبقاء والاستمرار فى </a:t>
            </a:r>
            <a:r>
              <a:rPr lang="ar-EG" sz="2400" dirty="0" smtClean="0"/>
              <a:t>السوق</a:t>
            </a:r>
            <a:r>
              <a:rPr lang="ar-SA" sz="2400" dirty="0" err="1" smtClean="0"/>
              <a:t>.</a:t>
            </a:r>
            <a:endParaRPr lang="en-US" sz="24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pic>
        <p:nvPicPr>
          <p:cNvPr id="6" name="صورة 5"/>
          <p:cNvPicPr>
            <a:picLocks noChangeAspect="1"/>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6393"/>
          <a:stretch/>
        </p:blipFill>
        <p:spPr>
          <a:xfrm>
            <a:off x="441169" y="620688"/>
            <a:ext cx="1841009" cy="1440702"/>
          </a:xfrm>
          <a:prstGeom prst="rect">
            <a:avLst/>
          </a:prstGeom>
        </p:spPr>
      </p:pic>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447C50-C1DC-4FE3-8F4E-527B4D1FD58F}" type="slidenum">
              <a:rPr lang="en-US" smtClean="0"/>
              <a:pPr>
                <a:defRPr/>
              </a:pPr>
              <a:t>5</a:t>
            </a:fld>
            <a:endParaRPr lang="en-US"/>
          </a:p>
        </p:txBody>
      </p:sp>
      <p:sp>
        <p:nvSpPr>
          <p:cNvPr id="8" name="مربع نص 7"/>
          <p:cNvSpPr txBox="1"/>
          <p:nvPr/>
        </p:nvSpPr>
        <p:spPr>
          <a:xfrm>
            <a:off x="251520" y="66110"/>
            <a:ext cx="298480" cy="338554"/>
          </a:xfrm>
          <a:prstGeom prst="rect">
            <a:avLst/>
          </a:prstGeom>
          <a:noFill/>
          <a:ln>
            <a:solidFill>
              <a:schemeClr val="accent1">
                <a:lumMod val="75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57200" y="764704"/>
            <a:ext cx="8229600" cy="4525963"/>
          </a:xfrm>
        </p:spPr>
        <p:txBody>
          <a:bodyPr>
            <a:normAutofit fontScale="92500" lnSpcReduction="10000"/>
          </a:bodyPr>
          <a:lstStyle/>
          <a:p>
            <a:pPr marL="0" indent="0" algn="r" rtl="1" eaLnBrk="1" hangingPunct="1">
              <a:lnSpc>
                <a:spcPct val="150000"/>
              </a:lnSpc>
              <a:buNone/>
            </a:pPr>
            <a:r>
              <a:rPr lang="ar-SA" sz="2000" b="1" dirty="0" smtClean="0">
                <a:solidFill>
                  <a:srgbClr val="0000FF"/>
                </a:solidFill>
                <a:latin typeface="Microsoft Sans Serif" pitchFamily="34" charset="0"/>
                <a:cs typeface="+mj-cs"/>
              </a:rPr>
              <a:t>الميزة التنافسية لإدارة الموارد البشرية:</a:t>
            </a:r>
          </a:p>
          <a:p>
            <a:pPr marL="0" indent="0" algn="r" rtl="1">
              <a:lnSpc>
                <a:spcPct val="150000"/>
              </a:lnSpc>
              <a:buNone/>
            </a:pPr>
            <a:r>
              <a:rPr lang="ar-EG" sz="2000" dirty="0" smtClean="0"/>
              <a:t>عرف (</a:t>
            </a:r>
            <a:r>
              <a:rPr lang="en-US" sz="2000" dirty="0" smtClean="0"/>
              <a:t> </a:t>
            </a:r>
            <a:r>
              <a:rPr lang="en-US" sz="2000" dirty="0" err="1" smtClean="0"/>
              <a:t>Kotler</a:t>
            </a:r>
            <a:r>
              <a:rPr lang="en-US" sz="2000" dirty="0" smtClean="0"/>
              <a:t> </a:t>
            </a:r>
            <a:r>
              <a:rPr lang="en-US" sz="2000" dirty="0"/>
              <a:t>2000) </a:t>
            </a:r>
            <a:r>
              <a:rPr lang="ar-EG" sz="2000" dirty="0"/>
              <a:t>الميزة التنافسية بأنها "مقدرة المنظمة على أداء أعمالها بالشكل الذى يصعب على منافسيها تقليده". </a:t>
            </a:r>
          </a:p>
          <a:p>
            <a:pPr marL="0" indent="0" algn="r" rtl="1">
              <a:lnSpc>
                <a:spcPct val="150000"/>
              </a:lnSpc>
              <a:buNone/>
            </a:pPr>
            <a:r>
              <a:rPr lang="ar-EG" sz="2000" dirty="0"/>
              <a:t>ويمكن للمنظمة تحقيق الميزة التنافسية بواسطة تنفيذها لوظائف تعمل على خلق قيمة </a:t>
            </a:r>
            <a:r>
              <a:rPr lang="ar-EG" sz="2000" dirty="0" smtClean="0"/>
              <a:t>فى </a:t>
            </a:r>
            <a:r>
              <a:rPr lang="ar-EG" sz="2000" dirty="0"/>
              <a:t>مجالات تخفيض التكاليف مقارنة بمنافسيها أو العمل على أدائها بأساليب تقود إلى التميز. وتخفض التكلفة، </a:t>
            </a:r>
            <a:r>
              <a:rPr lang="ar-EG" sz="2000" b="1" dirty="0">
                <a:solidFill>
                  <a:srgbClr val="0066CC"/>
                </a:solidFill>
              </a:rPr>
              <a:t>وتحقيق التميز عن الآخرين يمكن أن يتحقق من خلال الوسائل الآتية: </a:t>
            </a:r>
          </a:p>
          <a:p>
            <a:pPr marL="0" indent="0" algn="r" rtl="1">
              <a:lnSpc>
                <a:spcPct val="150000"/>
              </a:lnSpc>
              <a:buNone/>
            </a:pPr>
            <a:r>
              <a:rPr lang="ar-EG" sz="2000" b="1" dirty="0"/>
              <a:t>‌أ- الكفاءة المتفوقة </a:t>
            </a:r>
            <a:r>
              <a:rPr lang="en-US" sz="2000" b="1" dirty="0"/>
              <a:t>Superior Efficiency: </a:t>
            </a:r>
            <a:endParaRPr lang="ar-SA" sz="2000" b="1" dirty="0" smtClean="0"/>
          </a:p>
          <a:p>
            <a:pPr marL="0" indent="0" algn="r" rtl="1">
              <a:lnSpc>
                <a:spcPct val="150000"/>
              </a:lnSpc>
              <a:buNone/>
            </a:pPr>
            <a:r>
              <a:rPr lang="ar-EG" sz="2000" b="1" dirty="0" smtClean="0"/>
              <a:t>‌ب- </a:t>
            </a:r>
            <a:r>
              <a:rPr lang="ar-EG" sz="2000" b="1" dirty="0"/>
              <a:t>الجودة المتفوقة </a:t>
            </a:r>
            <a:r>
              <a:rPr lang="en-US" sz="2000" b="1" dirty="0"/>
              <a:t>Superior Quality: </a:t>
            </a:r>
            <a:endParaRPr lang="ar-SA" sz="2000" b="1" dirty="0" smtClean="0"/>
          </a:p>
          <a:p>
            <a:pPr marL="0" indent="0" algn="r" rtl="1">
              <a:lnSpc>
                <a:spcPct val="150000"/>
              </a:lnSpc>
              <a:buNone/>
            </a:pPr>
            <a:r>
              <a:rPr lang="ar-EG" sz="2000" b="1" dirty="0" smtClean="0"/>
              <a:t>‌ج- </a:t>
            </a:r>
            <a:r>
              <a:rPr lang="ar-EG" sz="2000" b="1" dirty="0"/>
              <a:t>الإبداع المتفوق </a:t>
            </a:r>
            <a:r>
              <a:rPr lang="en-US" sz="2000" b="1" dirty="0" smtClean="0"/>
              <a:t>superior innovation</a:t>
            </a:r>
            <a:endParaRPr lang="ar-SA" sz="2000" b="1" dirty="0" smtClean="0"/>
          </a:p>
          <a:p>
            <a:pPr marL="0" indent="0" algn="r" rtl="1">
              <a:lnSpc>
                <a:spcPct val="150000"/>
              </a:lnSpc>
              <a:buNone/>
            </a:pPr>
            <a:r>
              <a:rPr lang="ar-SA" sz="2000" b="1" dirty="0"/>
              <a:t>‌د- الاستجابة المتفوقة لدى العملاء </a:t>
            </a:r>
            <a:r>
              <a:rPr lang="en-US" sz="2000" b="1" dirty="0"/>
              <a:t>Superior Customer Responsiveness: </a:t>
            </a:r>
            <a:r>
              <a:rPr lang="en-US" sz="2000" b="1" dirty="0" smtClean="0"/>
              <a:t>:</a:t>
            </a:r>
            <a:endParaRPr lang="ar-EG" sz="2000" b="1"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447C50-C1DC-4FE3-8F4E-527B4D1FD58F}" type="slidenum">
              <a:rPr lang="en-US" smtClean="0"/>
              <a:pPr>
                <a:defRPr/>
              </a:pPr>
              <a:t>6</a:t>
            </a:fld>
            <a:endParaRPr lang="en-US"/>
          </a:p>
        </p:txBody>
      </p:sp>
      <p:sp>
        <p:nvSpPr>
          <p:cNvPr id="6" name="مربع نص 5"/>
          <p:cNvSpPr txBox="1"/>
          <p:nvPr/>
        </p:nvSpPr>
        <p:spPr>
          <a:xfrm>
            <a:off x="251520" y="66110"/>
            <a:ext cx="298480" cy="338554"/>
          </a:xfrm>
          <a:prstGeom prst="rect">
            <a:avLst/>
          </a:prstGeom>
          <a:noFill/>
          <a:ln>
            <a:solidFill>
              <a:schemeClr val="accent1">
                <a:lumMod val="75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extLst>
      <p:ext uri="{BB962C8B-B14F-4D97-AF65-F5344CB8AC3E}">
        <p14:creationId xmlns:p14="http://schemas.microsoft.com/office/powerpoint/2010/main" val="143236223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14052" y="1279301"/>
            <a:ext cx="8229600" cy="4525963"/>
          </a:xfrm>
        </p:spPr>
        <p:txBody>
          <a:bodyPr/>
          <a:lstStyle/>
          <a:p>
            <a:pPr marL="0" indent="0" algn="r" rtl="1" eaLnBrk="1" hangingPunct="1">
              <a:lnSpc>
                <a:spcPct val="150000"/>
              </a:lnSpc>
              <a:buNone/>
            </a:pPr>
            <a:r>
              <a:rPr lang="ar-SA" sz="2400" b="1" dirty="0" smtClean="0">
                <a:solidFill>
                  <a:srgbClr val="0000FF"/>
                </a:solidFill>
                <a:latin typeface="Microsoft Sans Serif" pitchFamily="34" charset="0"/>
                <a:cs typeface="+mj-cs"/>
              </a:rPr>
              <a:t>أبعاد الميزة التنافسية لإدارة الموارد البشرية:</a:t>
            </a:r>
          </a:p>
          <a:p>
            <a:pPr marL="0" indent="0" algn="r" rtl="1">
              <a:lnSpc>
                <a:spcPct val="200000"/>
              </a:lnSpc>
              <a:buNone/>
            </a:pPr>
            <a:r>
              <a:rPr lang="ar-EG" sz="2400" b="1" dirty="0" smtClean="0"/>
              <a:t>1- </a:t>
            </a:r>
            <a:r>
              <a:rPr lang="ar-EG" sz="2400" b="1" dirty="0"/>
              <a:t>رد الفعل </a:t>
            </a:r>
            <a:r>
              <a:rPr lang="ar-EG" sz="2400" b="1" dirty="0" smtClean="0"/>
              <a:t>التشغيلي</a:t>
            </a:r>
            <a:r>
              <a:rPr lang="ar-SA" sz="2400" b="1" dirty="0" smtClean="0"/>
              <a:t>. </a:t>
            </a:r>
          </a:p>
          <a:p>
            <a:pPr marL="0" indent="0" algn="r" rtl="1">
              <a:lnSpc>
                <a:spcPct val="200000"/>
              </a:lnSpc>
              <a:buNone/>
            </a:pPr>
            <a:r>
              <a:rPr lang="ar-EG" sz="2400" b="1" dirty="0" smtClean="0"/>
              <a:t>2- </a:t>
            </a:r>
            <a:r>
              <a:rPr lang="ar-EG" sz="2400" b="1" dirty="0"/>
              <a:t>المبادر </a:t>
            </a:r>
            <a:r>
              <a:rPr lang="ar-EG" sz="2400" b="1" dirty="0" smtClean="0"/>
              <a:t>التشغيلي</a:t>
            </a:r>
            <a:r>
              <a:rPr lang="ar-SA" sz="2400" b="1" dirty="0" smtClean="0"/>
              <a:t>.</a:t>
            </a:r>
          </a:p>
          <a:p>
            <a:pPr marL="0" indent="0" algn="r" rtl="1">
              <a:lnSpc>
                <a:spcPct val="200000"/>
              </a:lnSpc>
              <a:buNone/>
            </a:pPr>
            <a:r>
              <a:rPr lang="ar-EG" sz="2400" b="1" dirty="0" smtClean="0"/>
              <a:t>3- </a:t>
            </a:r>
            <a:r>
              <a:rPr lang="ar-EG" sz="2400" b="1" dirty="0"/>
              <a:t>رد الفعل </a:t>
            </a:r>
            <a:r>
              <a:rPr lang="ar-EG" sz="2400" b="1" dirty="0" smtClean="0"/>
              <a:t>الاستراتيجي</a:t>
            </a:r>
            <a:r>
              <a:rPr lang="ar-SA" sz="2400" b="1" dirty="0" smtClean="0"/>
              <a:t>.</a:t>
            </a:r>
          </a:p>
          <a:p>
            <a:pPr marL="0" indent="0" algn="r" rtl="1">
              <a:lnSpc>
                <a:spcPct val="200000"/>
              </a:lnSpc>
              <a:buNone/>
            </a:pPr>
            <a:r>
              <a:rPr lang="ar-EG" sz="2400" b="1" dirty="0" smtClean="0"/>
              <a:t>4- </a:t>
            </a:r>
            <a:r>
              <a:rPr lang="ar-EG" sz="2400" b="1" dirty="0"/>
              <a:t>المبادر </a:t>
            </a:r>
            <a:r>
              <a:rPr lang="ar-EG" sz="2400" b="1" dirty="0" smtClean="0"/>
              <a:t>الاستراتيجي</a:t>
            </a:r>
            <a:r>
              <a:rPr lang="ar-SA" sz="2400" b="1" dirty="0"/>
              <a:t>.</a:t>
            </a:r>
            <a:endParaRPr lang="ar-EG" sz="2400" b="1"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447C50-C1DC-4FE3-8F4E-527B4D1FD58F}" type="slidenum">
              <a:rPr lang="en-US" smtClean="0"/>
              <a:pPr>
                <a:defRPr/>
              </a:pPr>
              <a:t>7</a:t>
            </a:fld>
            <a:endParaRPr lang="en-US"/>
          </a:p>
        </p:txBody>
      </p:sp>
      <p:sp>
        <p:nvSpPr>
          <p:cNvPr id="7" name="مربع نص 6"/>
          <p:cNvSpPr txBox="1"/>
          <p:nvPr/>
        </p:nvSpPr>
        <p:spPr>
          <a:xfrm>
            <a:off x="251520" y="66110"/>
            <a:ext cx="298480" cy="338554"/>
          </a:xfrm>
          <a:prstGeom prst="rect">
            <a:avLst/>
          </a:prstGeom>
          <a:noFill/>
          <a:ln>
            <a:solidFill>
              <a:schemeClr val="accent1">
                <a:lumMod val="75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extLst>
      <p:ext uri="{BB962C8B-B14F-4D97-AF65-F5344CB8AC3E}">
        <p14:creationId xmlns:p14="http://schemas.microsoft.com/office/powerpoint/2010/main" val="1430075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57200" y="764704"/>
            <a:ext cx="8229600" cy="4525963"/>
          </a:xfrm>
        </p:spPr>
        <p:txBody>
          <a:bodyPr>
            <a:normAutofit fontScale="92500" lnSpcReduction="20000"/>
          </a:bodyPr>
          <a:lstStyle/>
          <a:p>
            <a:pPr marL="0" indent="0" algn="r" rtl="1">
              <a:lnSpc>
                <a:spcPct val="150000"/>
              </a:lnSpc>
              <a:buNone/>
            </a:pPr>
            <a:r>
              <a:rPr lang="ar-EG" sz="2400" b="1" dirty="0" smtClean="0">
                <a:solidFill>
                  <a:srgbClr val="C00000"/>
                </a:solidFill>
              </a:rPr>
              <a:t>التحديات </a:t>
            </a:r>
            <a:r>
              <a:rPr lang="ar-EG" sz="2400" b="1" dirty="0" err="1">
                <a:solidFill>
                  <a:srgbClr val="C00000"/>
                </a:solidFill>
              </a:rPr>
              <a:t>التى</a:t>
            </a:r>
            <a:r>
              <a:rPr lang="ar-EG" sz="2400" b="1" dirty="0">
                <a:solidFill>
                  <a:srgbClr val="C00000"/>
                </a:solidFill>
              </a:rPr>
              <a:t> تواجه إدارة الموارد البشرية وكيفية مواجهتها: </a:t>
            </a:r>
            <a:endParaRPr lang="en-US" sz="2400" b="1" dirty="0">
              <a:solidFill>
                <a:srgbClr val="C00000"/>
              </a:solidFill>
            </a:endParaRPr>
          </a:p>
          <a:p>
            <a:pPr marL="0" indent="0" algn="r" rtl="1">
              <a:lnSpc>
                <a:spcPct val="150000"/>
              </a:lnSpc>
              <a:buNone/>
            </a:pPr>
            <a:r>
              <a:rPr lang="ar-EG" sz="2400" b="1" dirty="0">
                <a:solidFill>
                  <a:srgbClr val="0066CC"/>
                </a:solidFill>
              </a:rPr>
              <a:t>نتيجة للتغيرات </a:t>
            </a:r>
            <a:r>
              <a:rPr lang="ar-EG" sz="2400" b="1" dirty="0" smtClean="0">
                <a:solidFill>
                  <a:srgbClr val="0066CC"/>
                </a:solidFill>
              </a:rPr>
              <a:t>التي </a:t>
            </a:r>
            <a:r>
              <a:rPr lang="ar-EG" sz="2400" b="1" dirty="0">
                <a:solidFill>
                  <a:srgbClr val="0066CC"/>
                </a:solidFill>
              </a:rPr>
              <a:t>حدثت </a:t>
            </a:r>
            <a:r>
              <a:rPr lang="ar-EG" sz="2400" b="1" dirty="0" smtClean="0">
                <a:solidFill>
                  <a:srgbClr val="0066CC"/>
                </a:solidFill>
              </a:rPr>
              <a:t>في </a:t>
            </a:r>
            <a:r>
              <a:rPr lang="ar-EG" sz="2400" b="1" dirty="0">
                <a:solidFill>
                  <a:srgbClr val="0066CC"/>
                </a:solidFill>
              </a:rPr>
              <a:t>البيئة الخارجية للمنظمة، ظهرت مجموعة من التحديات </a:t>
            </a:r>
            <a:r>
              <a:rPr lang="ar-EG" sz="2400" b="1" dirty="0" smtClean="0">
                <a:solidFill>
                  <a:srgbClr val="0066CC"/>
                </a:solidFill>
              </a:rPr>
              <a:t>التي </a:t>
            </a:r>
            <a:r>
              <a:rPr lang="ar-EG" sz="2400" b="1" dirty="0">
                <a:solidFill>
                  <a:srgbClr val="0066CC"/>
                </a:solidFill>
              </a:rPr>
              <a:t>تواجه إدارة المنظمة بصفة عامة وإدارة الموارد البشرية بصفة خاصة، وتتمثل هذه التحديدات فيما يلى:-</a:t>
            </a:r>
            <a:endParaRPr lang="en-US" sz="2400" b="1" dirty="0">
              <a:solidFill>
                <a:srgbClr val="0066CC"/>
              </a:solidFill>
            </a:endParaRPr>
          </a:p>
          <a:p>
            <a:pPr marL="0" indent="0" algn="r" rtl="1">
              <a:lnSpc>
                <a:spcPct val="150000"/>
              </a:lnSpc>
              <a:buNone/>
            </a:pPr>
            <a:r>
              <a:rPr lang="ar-EG" sz="2400" dirty="0"/>
              <a:t>1- التحول من عصر التصنيع إلى عصر المعلومات. </a:t>
            </a:r>
            <a:endParaRPr lang="en-US" sz="2400" dirty="0"/>
          </a:p>
          <a:p>
            <a:pPr marL="0" indent="0" algn="r" rtl="1">
              <a:lnSpc>
                <a:spcPct val="150000"/>
              </a:lnSpc>
              <a:buNone/>
            </a:pPr>
            <a:r>
              <a:rPr lang="ar-EG" sz="2400" dirty="0"/>
              <a:t>2- التحول من الأسواق المحدودة إلى الأسواق العالمية. </a:t>
            </a:r>
            <a:endParaRPr lang="en-US" sz="2400" dirty="0"/>
          </a:p>
          <a:p>
            <a:pPr marL="0" indent="0" algn="r" rtl="1">
              <a:lnSpc>
                <a:spcPct val="150000"/>
              </a:lnSpc>
              <a:buNone/>
            </a:pPr>
            <a:r>
              <a:rPr lang="ar-EG" sz="2400" dirty="0"/>
              <a:t>3- التحول من البيئة المستقرة إلى البيئة المتغيرة. </a:t>
            </a:r>
            <a:endParaRPr lang="en-US" sz="2400" dirty="0"/>
          </a:p>
          <a:p>
            <a:pPr marL="0" indent="0" algn="r" rtl="1">
              <a:lnSpc>
                <a:spcPct val="150000"/>
              </a:lnSpc>
              <a:buNone/>
            </a:pPr>
            <a:r>
              <a:rPr lang="ar-EG" sz="2400" dirty="0"/>
              <a:t>4- التحول من الأمر إلى التوجيه. </a:t>
            </a:r>
            <a:endParaRPr lang="en-US" sz="2400" dirty="0"/>
          </a:p>
          <a:p>
            <a:pPr marL="0" indent="0" algn="r" rtl="1">
              <a:lnSpc>
                <a:spcPct val="150000"/>
              </a:lnSpc>
              <a:buNone/>
            </a:pPr>
            <a:r>
              <a:rPr lang="ar-EG" sz="2400" dirty="0"/>
              <a:t>5- التحول من العمل الجسماني والبدني إلى العمل </a:t>
            </a:r>
            <a:r>
              <a:rPr lang="ar-EG" sz="2400" dirty="0" smtClean="0"/>
              <a:t>الذهني والعقلي. </a:t>
            </a:r>
            <a:endParaRPr lang="en-US" sz="24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447C50-C1DC-4FE3-8F4E-527B4D1FD58F}" type="slidenum">
              <a:rPr lang="en-US" smtClean="0"/>
              <a:pPr>
                <a:defRPr/>
              </a:pPr>
              <a:t>8</a:t>
            </a:fld>
            <a:endParaRPr lang="en-US"/>
          </a:p>
        </p:txBody>
      </p:sp>
      <p:sp>
        <p:nvSpPr>
          <p:cNvPr id="6" name="مربع نص 5"/>
          <p:cNvSpPr txBox="1"/>
          <p:nvPr/>
        </p:nvSpPr>
        <p:spPr>
          <a:xfrm>
            <a:off x="251520" y="66110"/>
            <a:ext cx="298480" cy="338554"/>
          </a:xfrm>
          <a:prstGeom prst="rect">
            <a:avLst/>
          </a:prstGeom>
          <a:noFill/>
          <a:ln>
            <a:solidFill>
              <a:schemeClr val="accent1">
                <a:lumMod val="75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extLst>
      <p:ext uri="{BB962C8B-B14F-4D97-AF65-F5344CB8AC3E}">
        <p14:creationId xmlns:p14="http://schemas.microsoft.com/office/powerpoint/2010/main" val="93009570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57200" y="764704"/>
            <a:ext cx="8229600" cy="4525963"/>
          </a:xfrm>
        </p:spPr>
        <p:txBody>
          <a:bodyPr>
            <a:normAutofit fontScale="92500" lnSpcReduction="10000"/>
          </a:bodyPr>
          <a:lstStyle/>
          <a:p>
            <a:pPr marL="0" indent="0" algn="r" rtl="1">
              <a:lnSpc>
                <a:spcPct val="150000"/>
              </a:lnSpc>
              <a:buNone/>
            </a:pPr>
            <a:r>
              <a:rPr lang="ar-SA" sz="2400" b="1" dirty="0" smtClean="0">
                <a:solidFill>
                  <a:schemeClr val="bg1">
                    <a:lumMod val="50000"/>
                  </a:schemeClr>
                </a:solidFill>
              </a:rPr>
              <a:t>يتبع - </a:t>
            </a:r>
            <a:r>
              <a:rPr lang="ar-EG" sz="2400" b="1" dirty="0" smtClean="0">
                <a:solidFill>
                  <a:schemeClr val="bg1">
                    <a:lumMod val="50000"/>
                  </a:schemeClr>
                </a:solidFill>
              </a:rPr>
              <a:t>التحديات التي </a:t>
            </a:r>
            <a:r>
              <a:rPr lang="ar-EG" sz="2400" b="1" dirty="0">
                <a:solidFill>
                  <a:schemeClr val="bg1">
                    <a:lumMod val="50000"/>
                  </a:schemeClr>
                </a:solidFill>
              </a:rPr>
              <a:t>تواجه إدارة الموارد البشرية وكيفية مواجهتها: </a:t>
            </a:r>
            <a:endParaRPr lang="ar-SA" sz="2400" b="1" dirty="0" smtClean="0">
              <a:solidFill>
                <a:schemeClr val="bg1">
                  <a:lumMod val="50000"/>
                </a:schemeClr>
              </a:solidFill>
            </a:endParaRPr>
          </a:p>
          <a:p>
            <a:pPr marL="0" indent="0" algn="r" rtl="1">
              <a:lnSpc>
                <a:spcPct val="150000"/>
              </a:lnSpc>
              <a:buNone/>
            </a:pPr>
            <a:endParaRPr lang="en-US" sz="2400" b="1" dirty="0">
              <a:solidFill>
                <a:schemeClr val="bg1">
                  <a:lumMod val="50000"/>
                </a:schemeClr>
              </a:solidFill>
            </a:endParaRPr>
          </a:p>
          <a:p>
            <a:pPr marL="0" indent="0" algn="r" rtl="1">
              <a:lnSpc>
                <a:spcPct val="150000"/>
              </a:lnSpc>
              <a:buNone/>
            </a:pPr>
            <a:r>
              <a:rPr lang="ar-EG" sz="2400" dirty="0" smtClean="0"/>
              <a:t>6- </a:t>
            </a:r>
            <a:r>
              <a:rPr lang="ar-EG" sz="2400" dirty="0"/>
              <a:t>التحول من الأداء </a:t>
            </a:r>
            <a:r>
              <a:rPr lang="ar-EG" sz="2400" dirty="0" smtClean="0"/>
              <a:t>الفردي </a:t>
            </a:r>
            <a:r>
              <a:rPr lang="ar-EG" sz="2400" dirty="0"/>
              <a:t>إلى الأداء </a:t>
            </a:r>
            <a:r>
              <a:rPr lang="ar-EG" sz="2400" dirty="0" smtClean="0"/>
              <a:t>الجماعي في </a:t>
            </a:r>
            <a:r>
              <a:rPr lang="ar-EG" sz="2400" dirty="0"/>
              <a:t>شكل فرق عمل. </a:t>
            </a:r>
            <a:endParaRPr lang="en-US" sz="2400" dirty="0"/>
          </a:p>
          <a:p>
            <a:pPr marL="0" indent="0" algn="r" rtl="1">
              <a:lnSpc>
                <a:spcPct val="150000"/>
              </a:lnSpc>
              <a:buNone/>
            </a:pPr>
            <a:r>
              <a:rPr lang="ar-EG" sz="2400" dirty="0"/>
              <a:t>7- التحول من التخصص </a:t>
            </a:r>
            <a:r>
              <a:rPr lang="ar-EG" sz="2400" dirty="0" smtClean="0"/>
              <a:t>في </a:t>
            </a:r>
            <a:r>
              <a:rPr lang="ar-EG" sz="2400" dirty="0"/>
              <a:t>العمل إلى التنوع </a:t>
            </a:r>
            <a:r>
              <a:rPr lang="ar-EG" sz="2400" dirty="0" smtClean="0"/>
              <a:t>في </a:t>
            </a:r>
            <a:r>
              <a:rPr lang="ar-EG" sz="2400" dirty="0"/>
              <a:t>المهارات. </a:t>
            </a:r>
            <a:endParaRPr lang="en-US" sz="2400" dirty="0"/>
          </a:p>
          <a:p>
            <a:pPr marL="0" indent="0" algn="r" rtl="1">
              <a:lnSpc>
                <a:spcPct val="150000"/>
              </a:lnSpc>
              <a:buNone/>
            </a:pPr>
            <a:r>
              <a:rPr lang="ar-EG" sz="2400" dirty="0"/>
              <a:t>8- التحول من التركيز على السلع والخدمات إلى التوجه بالمستهلك. </a:t>
            </a:r>
            <a:endParaRPr lang="en-US" sz="2400" dirty="0"/>
          </a:p>
          <a:p>
            <a:pPr marL="0" indent="0" algn="r" rtl="1">
              <a:lnSpc>
                <a:spcPct val="150000"/>
              </a:lnSpc>
              <a:buNone/>
            </a:pPr>
            <a:r>
              <a:rPr lang="ar-EG" sz="2400" dirty="0"/>
              <a:t>9- التحول من إتباع الأوامر إلى المبادرة والمشاركة </a:t>
            </a:r>
            <a:r>
              <a:rPr lang="ar-EG" sz="2400" dirty="0" smtClean="0"/>
              <a:t>في </a:t>
            </a:r>
            <a:r>
              <a:rPr lang="ar-EG" sz="2400" dirty="0"/>
              <a:t>اتخاذ القرارات. </a:t>
            </a:r>
            <a:endParaRPr lang="en-US" sz="2400" dirty="0"/>
          </a:p>
          <a:p>
            <a:pPr marL="0" indent="0" algn="r" rtl="1">
              <a:lnSpc>
                <a:spcPct val="150000"/>
              </a:lnSpc>
              <a:buNone/>
            </a:pPr>
            <a:r>
              <a:rPr lang="ar-EG" sz="2400" dirty="0"/>
              <a:t>10- التحول من الموارد البشرية إلى شركاء </a:t>
            </a:r>
            <a:r>
              <a:rPr lang="ar-EG" sz="2400" dirty="0" smtClean="0"/>
              <a:t>في </a:t>
            </a:r>
            <a:r>
              <a:rPr lang="ar-EG" sz="2400" dirty="0"/>
              <a:t>النشاط. </a:t>
            </a:r>
            <a:endParaRPr lang="en-US" sz="2400" dirty="0"/>
          </a:p>
          <a:p>
            <a:pPr marL="0" indent="0" algn="r" rtl="1">
              <a:lnSpc>
                <a:spcPct val="150000"/>
              </a:lnSpc>
              <a:buNone/>
            </a:pPr>
            <a:r>
              <a:rPr lang="ar-EG" sz="2400" dirty="0"/>
              <a:t>11- التحول من الأصول المالية إلى رأس المال </a:t>
            </a:r>
            <a:r>
              <a:rPr lang="ar-EG" sz="2400" dirty="0" smtClean="0"/>
              <a:t>الفكري. </a:t>
            </a:r>
            <a:endParaRPr lang="en-US" sz="24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smtClean="0"/>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447C50-C1DC-4FE3-8F4E-527B4D1FD58F}" type="slidenum">
              <a:rPr lang="en-US" smtClean="0"/>
              <a:pPr>
                <a:defRPr/>
              </a:pPr>
              <a:t>9</a:t>
            </a:fld>
            <a:endParaRPr lang="en-US"/>
          </a:p>
        </p:txBody>
      </p:sp>
      <p:sp>
        <p:nvSpPr>
          <p:cNvPr id="7" name="مربع نص 6"/>
          <p:cNvSpPr txBox="1"/>
          <p:nvPr/>
        </p:nvSpPr>
        <p:spPr>
          <a:xfrm>
            <a:off x="251520" y="66110"/>
            <a:ext cx="298480" cy="338554"/>
          </a:xfrm>
          <a:prstGeom prst="rect">
            <a:avLst/>
          </a:prstGeom>
          <a:noFill/>
          <a:ln>
            <a:solidFill>
              <a:schemeClr val="accent1">
                <a:lumMod val="75000"/>
              </a:schemeClr>
            </a:solidFill>
          </a:ln>
        </p:spPr>
        <p:txBody>
          <a:bodyPr wrap="none" rtlCol="0">
            <a:spAutoFit/>
          </a:bodyPr>
          <a:lstStyle/>
          <a:p>
            <a:r>
              <a:rPr lang="en-US" b="1" dirty="0" smtClean="0">
                <a:solidFill>
                  <a:srgbClr val="0000FF"/>
                </a:solidFill>
              </a:rPr>
              <a:t>1</a:t>
            </a:r>
            <a:endParaRPr lang="en-US" b="1" dirty="0">
              <a:solidFill>
                <a:srgbClr val="0000FF"/>
              </a:solidFill>
            </a:endParaRPr>
          </a:p>
        </p:txBody>
      </p:sp>
    </p:spTree>
    <p:extLst>
      <p:ext uri="{BB962C8B-B14F-4D97-AF65-F5344CB8AC3E}">
        <p14:creationId xmlns:p14="http://schemas.microsoft.com/office/powerpoint/2010/main" val="412552437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1682</Words>
  <Application>Microsoft Office PowerPoint</Application>
  <PresentationFormat>On-screen Show (4:3)</PresentationFormat>
  <Paragraphs>203</Paragraphs>
  <Slides>21</Slides>
  <Notes>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HT</dc:creator>
  <cp:lastModifiedBy>D-Majid</cp:lastModifiedBy>
  <cp:revision>8</cp:revision>
  <dcterms:created xsi:type="dcterms:W3CDTF">2006-08-16T00:00:00Z</dcterms:created>
  <dcterms:modified xsi:type="dcterms:W3CDTF">2018-06-30T05:53:28Z</dcterms:modified>
</cp:coreProperties>
</file>