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39" r:id="rId3"/>
    <p:sldId id="452" r:id="rId4"/>
    <p:sldId id="450" r:id="rId5"/>
    <p:sldId id="453" r:id="rId6"/>
    <p:sldId id="454" r:id="rId7"/>
    <p:sldId id="451" r:id="rId8"/>
    <p:sldId id="455" r:id="rId9"/>
    <p:sldId id="456" r:id="rId10"/>
    <p:sldId id="457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256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مجلس الوزراء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7" y="3402363"/>
            <a:ext cx="575961" cy="74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45433" y="111860"/>
            <a:ext cx="1010948" cy="2892593"/>
            <a:chOff x="1130423" y="-146010"/>
            <a:chExt cx="1010948" cy="289259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</a:t>
              </a:r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السعودية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071797" y="224377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مجلس الوزراء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xmlns="" id="{CB5453F7-CEF5-407A-97C4-CA1E091EE88C}"/>
              </a:ext>
            </a:extLst>
          </p:cNvPr>
          <p:cNvGrpSpPr/>
          <p:nvPr/>
        </p:nvGrpSpPr>
        <p:grpSpPr>
          <a:xfrm>
            <a:off x="5437342" y="1406293"/>
            <a:ext cx="7006491" cy="2741431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xmlns="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xmlns="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xmlns="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xmlns="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xmlns="" id="{792F7205-3ACA-4EE4-9665-57C8A3DD0E18}"/>
                </a:ext>
              </a:extLst>
            </p:cNvPr>
            <p:cNvSpPr txBox="1"/>
            <p:nvPr/>
          </p:nvSpPr>
          <p:spPr>
            <a:xfrm>
              <a:off x="45804" y="1681681"/>
              <a:ext cx="3894208" cy="339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نشأة مجلس الوزراء و تطوره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تعود نشأة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مجلس الوزراء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إلى عهد الملك عبد العزيز بن عبد الرحمن آل سعود عندما أسَّس (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مجلس الوكلاء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) عام 1351هـ, حيث كان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يتكوّن من المسؤولين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عن الجهات الأساسية ,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مثل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: المالية, و الداخلية , و الخارجية , و غيرها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15">
            <a:extLst>
              <a:ext uri="{FF2B5EF4-FFF2-40B4-BE49-F238E27FC236}">
                <a16:creationId xmlns:a16="http://schemas.microsoft.com/office/drawing/2014/main" xmlns="" id="{7031C221-11E6-4C8C-A509-8C896979C70A}"/>
              </a:ext>
            </a:extLst>
          </p:cNvPr>
          <p:cNvGrpSpPr/>
          <p:nvPr/>
        </p:nvGrpSpPr>
        <p:grpSpPr>
          <a:xfrm>
            <a:off x="5437343" y="4024931"/>
            <a:ext cx="6850180" cy="2906425"/>
            <a:chOff x="-76490" y="821635"/>
            <a:chExt cx="5280551" cy="4794607"/>
          </a:xfrm>
        </p:grpSpPr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9C0029FD-0CC3-4F5F-8E18-FB15182D71F7}"/>
                </a:ext>
              </a:extLst>
            </p:cNvPr>
            <p:cNvSpPr/>
            <p:nvPr/>
          </p:nvSpPr>
          <p:spPr>
            <a:xfrm>
              <a:off x="4046941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xmlns="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xmlns="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xmlns="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xmlns="" id="{67FBCD35-907C-493A-A76B-312722F77F31}"/>
                </a:ext>
              </a:extLst>
            </p:cNvPr>
            <p:cNvSpPr txBox="1"/>
            <p:nvPr/>
          </p:nvSpPr>
          <p:spPr>
            <a:xfrm>
              <a:off x="46783" y="1505026"/>
              <a:ext cx="3844978" cy="3350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عام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1373هـ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أصدر الملك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عبد العزيز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أمراً ملكيّاً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ينصُّ على إنشاء (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مجلس الوزراء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)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تحت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رئاسة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ولي العهد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الأمير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سعود بن عبد العزيز , و عضوية جميع وزراء الدولة المكلّفين , ثم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عُرِضً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على الملك للمصادقة عليه ,و في عهد الملك </a:t>
              </a:r>
              <a:r>
                <a:rPr lang="ar-SY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سعود بن عبد </a:t>
              </a:r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العزيز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صدر نظام خاص لمجلس الوزراء في</a:t>
              </a:r>
              <a:r>
                <a:rPr lang="ar-SY" dirty="0" smtClean="0">
                  <a:latin typeface="Muna"/>
                </a:rPr>
                <a:t> 1373/7/12</a:t>
              </a:r>
              <a:r>
                <a:rPr lang="ar-SY" b="1" dirty="0" smtClean="0">
                  <a:latin typeface="Century Gothic" panose="020B0502020202020204" pitchFamily="34" charset="0"/>
                </a:rPr>
                <a:t>هـ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 و في عام </a:t>
              </a:r>
              <a:r>
                <a:rPr lang="ar-SY" dirty="0" smtClean="0"/>
                <a:t>1414هـ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صدر نظام خاص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جديد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لمجلس الوزراء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بناءً على النظام الأساسي للحكم 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1" b="100000" l="238" r="100000">
                        <a14:foregroundMark x1="53333" y1="28431" x2="53333" y2="32353"/>
                        <a14:foregroundMark x1="95238" y1="90523" x2="13095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" t="5857" b="5312"/>
          <a:stretch/>
        </p:blipFill>
        <p:spPr bwMode="auto">
          <a:xfrm>
            <a:off x="2851023" y="1780256"/>
            <a:ext cx="2586319" cy="17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25" y="3419039"/>
            <a:ext cx="591225" cy="7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51957" y="100727"/>
            <a:ext cx="1023648" cy="2927560"/>
            <a:chOff x="1130423" y="-76367"/>
            <a:chExt cx="1023648" cy="292756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76367"/>
              <a:ext cx="461665" cy="29275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032499" y="1451472"/>
            <a:ext cx="5763895" cy="438804"/>
            <a:chOff x="6819482" y="2432396"/>
            <a:chExt cx="5763893" cy="43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77171" y="144395"/>
              <a:ext cx="438804" cy="50148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5192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يصفُ الطلبة أهمية مجلس الوزراء في إدارة شؤون الدولة: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727669" y="2881555"/>
            <a:ext cx="465473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7899400" y="3018929"/>
            <a:ext cx="349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مواكبة التطورات المحلية في بلادنا</a:t>
            </a: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C35CFF30-E6BB-40EE-9DBC-C15FEF931456}"/>
              </a:ext>
            </a:extLst>
          </p:cNvPr>
          <p:cNvGrpSpPr/>
          <p:nvPr/>
        </p:nvGrpSpPr>
        <p:grpSpPr>
          <a:xfrm>
            <a:off x="11578149" y="2985932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xmlns="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xmlns="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:a16="http://schemas.microsoft.com/office/drawing/2014/main" xmlns="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xmlns="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7320582" y="2268593"/>
            <a:ext cx="403705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يتولّى مجلس الوزراء عدداً من الأعمال , منها:</a:t>
            </a:r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xmlns="" id="{56ED9FBC-A7B0-42E3-A250-A6174434B84B}"/>
              </a:ext>
            </a:extLst>
          </p:cNvPr>
          <p:cNvGrpSpPr/>
          <p:nvPr/>
        </p:nvGrpSpPr>
        <p:grpSpPr>
          <a:xfrm>
            <a:off x="11634472" y="4017189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xmlns="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xmlns="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xmlns="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xmlns="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xmlns="" id="{3ED54092-8FA3-4B50-92BD-0B6B55BC6139}"/>
              </a:ext>
            </a:extLst>
          </p:cNvPr>
          <p:cNvGrpSpPr/>
          <p:nvPr/>
        </p:nvGrpSpPr>
        <p:grpSpPr>
          <a:xfrm>
            <a:off x="11641894" y="4984832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xmlns="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:a16="http://schemas.microsoft.com/office/drawing/2014/main" xmlns="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:a16="http://schemas.microsoft.com/office/drawing/2014/main" xmlns="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xmlns="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724819" y="3877460"/>
            <a:ext cx="464736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6919061" y="3999513"/>
            <a:ext cx="426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مواكبة التطورات </a:t>
            </a:r>
            <a:r>
              <a:rPr lang="ar-SY" sz="2000" b="1" dirty="0" smtClean="0">
                <a:latin typeface="Century Gothic" panose="020B0502020202020204" pitchFamily="34" charset="0"/>
              </a:rPr>
              <a:t>السياسية</a:t>
            </a:r>
            <a:r>
              <a:rPr lang="ar-SY" sz="2000" b="1" dirty="0">
                <a:latin typeface="Century Gothic" panose="020B0502020202020204" pitchFamily="34" charset="0"/>
              </a:rPr>
              <a:t> </a:t>
            </a:r>
            <a:r>
              <a:rPr lang="ar-SY" sz="2000" b="1" dirty="0" smtClean="0">
                <a:latin typeface="Century Gothic" panose="020B0502020202020204" pitchFamily="34" charset="0"/>
              </a:rPr>
              <a:t>في السياسة الخارجية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6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6731000" y="4883025"/>
            <a:ext cx="4663346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7471659" y="5020399"/>
            <a:ext cx="391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تنفيذ </a:t>
            </a:r>
            <a:r>
              <a:rPr lang="ar-SY" sz="2000" b="1" dirty="0" smtClean="0">
                <a:latin typeface="Century Gothic" panose="020B0502020202020204" pitchFamily="34" charset="0"/>
              </a:rPr>
              <a:t>إصلاحية </a:t>
            </a:r>
            <a:r>
              <a:rPr lang="ar-SY" sz="2000" b="1" dirty="0">
                <a:latin typeface="Century Gothic" panose="020B0502020202020204" pitchFamily="34" charset="0"/>
              </a:rPr>
              <a:t>تعاصر الحالات الطارئة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33">
                        <a14:foregroundMark x1="87333" y1="67442" x2="30000" y2="75748"/>
                        <a14:foregroundMark x1="78333" y1="11296" x2="26000" y2="12292"/>
                        <a14:foregroundMark x1="86667" y1="17940" x2="4000" y2="16611"/>
                        <a14:foregroundMark x1="94000" y1="8638" x2="79667" y2="87708"/>
                        <a14:foregroundMark x1="17667" y1="31561" x2="21000" y2="79070"/>
                        <a14:foregroundMark x1="79667" y1="88372" x2="13667" y2="85714"/>
                        <a14:foregroundMark x1="15000" y1="60133" x2="8333" y2="84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559" y="2508953"/>
            <a:ext cx="2990642" cy="30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 animBg="1"/>
      <p:bldP spid="59" grpId="0" animBg="1"/>
      <p:bldP spid="60" grpId="0"/>
      <p:bldP spid="65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0" y="3400366"/>
            <a:ext cx="622286" cy="80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93674" y="116488"/>
            <a:ext cx="1058078" cy="2836207"/>
            <a:chOff x="1083293" y="-89623"/>
            <a:chExt cx="1058078" cy="283620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3" y="-89623"/>
              <a:ext cx="461665" cy="28362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38" name="Group 15">
            <a:extLst>
              <a:ext uri="{FF2B5EF4-FFF2-40B4-BE49-F238E27FC236}">
                <a16:creationId xmlns:a16="http://schemas.microsoft.com/office/drawing/2014/main" xmlns="" id="{7031C221-11E6-4C8C-A509-8C896979C70A}"/>
              </a:ext>
            </a:extLst>
          </p:cNvPr>
          <p:cNvGrpSpPr/>
          <p:nvPr/>
        </p:nvGrpSpPr>
        <p:grpSpPr>
          <a:xfrm>
            <a:off x="4838700" y="1743187"/>
            <a:ext cx="6595424" cy="3200394"/>
            <a:chOff x="-76490" y="821635"/>
            <a:chExt cx="5280551" cy="4794607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xmlns="" id="{9C0029FD-0CC3-4F5F-8E18-FB15182D71F7}"/>
                </a:ext>
              </a:extLst>
            </p:cNvPr>
            <p:cNvSpPr/>
            <p:nvPr/>
          </p:nvSpPr>
          <p:spPr>
            <a:xfrm>
              <a:off x="4046941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xmlns="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xmlns="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xmlns="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xmlns="" id="{67FBCD35-907C-493A-A76B-312722F77F31}"/>
                </a:ext>
              </a:extLst>
            </p:cNvPr>
            <p:cNvSpPr txBox="1"/>
            <p:nvPr/>
          </p:nvSpPr>
          <p:spPr>
            <a:xfrm>
              <a:off x="15023" y="1744272"/>
              <a:ext cx="3905658" cy="244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يتكوّن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 مجلس الوزراء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من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 الأعضاء الذين يُعَيَّنون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بأَمرٍ ملكيٍّ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و هم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مسؤولون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 عن أعمالهم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أمام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 الملك , و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مدّة المجلس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أربع سنوات يُعادُ </a:t>
              </a:r>
              <a:r>
                <a:rPr lang="ar-SY" sz="2000" b="1" dirty="0">
                  <a:latin typeface="Century Gothic" panose="020B0502020202020204" pitchFamily="34" charset="0"/>
                </a:rPr>
                <a:t>تشكيله بأَمرٍ ملكيٍّ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, و يتَّخذُ المجلس من </a:t>
              </a:r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الرياض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 ( </a:t>
              </a:r>
              <a:r>
                <a:rPr lang="ar-SY" sz="20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العاصمة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) مقرّاً له , مع جواز عقده في أي منطقة من مناطق المملكة العربية السعودية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784539" y="698762"/>
            <a:ext cx="2945007" cy="460899"/>
            <a:chOff x="5203282" y="157026"/>
            <a:chExt cx="1822108" cy="89550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66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تشكيل مجلس الوزراء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5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7" y="3425582"/>
            <a:ext cx="567956" cy="73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93674" y="116488"/>
            <a:ext cx="1058078" cy="2836207"/>
            <a:chOff x="1083293" y="-89623"/>
            <a:chExt cx="1058078" cy="283620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3" y="-89623"/>
              <a:ext cx="461665" cy="28362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2938861" y="3874540"/>
            <a:ext cx="4198880" cy="1500333"/>
            <a:chOff x="3434509" y="1223092"/>
            <a:chExt cx="5310348" cy="1897480"/>
          </a:xfrm>
        </p:grpSpPr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434509" y="1223092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3736163" y="1663226"/>
              <a:ext cx="4880200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إقرار الميزانية العامة للدّولة</a:t>
              </a:r>
              <a:endParaRPr lang="en-US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217761" y="3903370"/>
            <a:ext cx="4225561" cy="1480457"/>
            <a:chOff x="3447142" y="1248229"/>
            <a:chExt cx="5344093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00476" y="1301659"/>
              <a:ext cx="344409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3833254" y="1547800"/>
              <a:ext cx="4957981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إقرار المعاهدات و الاتفاقيات التي تكون المملكة العربية السعودية طرفاً فيها</a:t>
              </a:r>
              <a:endParaRPr lang="en-US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112303" y="1465054"/>
              <a:ext cx="3678931" cy="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586981" y="2849881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72770" y="1435924"/>
              <a:ext cx="4934571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إحداث المصالح العامة و ترتيبها و إنشاء لجان لمتابعة سير أعمال الوزارات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808585" y="1739916"/>
            <a:ext cx="4394329" cy="1557611"/>
            <a:chOff x="3236921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36921" y="1522745"/>
              <a:ext cx="555753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رسم السياسة الداخلية و الخارجية و المالية و الاقتصادية و التعليمية و الدفاعيّة و جميع الشؤون العامّة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211701" y="1734101"/>
            <a:ext cx="4194951" cy="1563211"/>
            <a:chOff x="3439477" y="1143569"/>
            <a:chExt cx="5305380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626349" y="1570367"/>
              <a:ext cx="4922565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الإشراف على تنفيذ القرارات و اللوائح و الأنظمة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3" y="1570367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57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784539" y="237863"/>
            <a:ext cx="2945007" cy="460899"/>
            <a:chOff x="5203282" y="157026"/>
            <a:chExt cx="1822108" cy="895505"/>
          </a:xfrm>
        </p:grpSpPr>
        <p:sp>
          <p:nvSpPr>
            <p:cNvPr id="58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اختصاصات مجلس الوزراء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4269794" y="823120"/>
            <a:ext cx="661894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يُعدُّ المجلس صاحب السلطة التنفيذية , و رسم سياسة الدولة و الإشراف على تنفيذها , و له عدد من الاختصاصات :</a:t>
            </a:r>
            <a:endParaRPr lang="en-US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427" y="5073963"/>
            <a:ext cx="4705434" cy="16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07" y="3402362"/>
            <a:ext cx="604112" cy="78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00981" y="156311"/>
            <a:ext cx="1010947" cy="2803690"/>
            <a:chOff x="1130424" y="-57107"/>
            <a:chExt cx="1010947" cy="280369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-57107"/>
              <a:ext cx="461665" cy="28036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032499" y="1451472"/>
            <a:ext cx="5763895" cy="438804"/>
            <a:chOff x="6819482" y="2432396"/>
            <a:chExt cx="5763893" cy="43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77171" y="144395"/>
              <a:ext cx="438804" cy="50148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5192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في رأيك , لماذا حُدِّدت مدّة المجلس بأربع سنوات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813300" y="2235343"/>
            <a:ext cx="6569103" cy="9497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105359" y="2400466"/>
            <a:ext cx="627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حين تكون هناك فرصة لتقديم عقول وأفكار جديدة تسهم في دفع عجلة التنمية</a:t>
            </a:r>
          </a:p>
          <a:p>
            <a:pPr algn="ctr"/>
            <a:r>
              <a:rPr lang="ar-SY" b="1" dirty="0"/>
              <a:t>وخدمة </a:t>
            </a:r>
            <a:r>
              <a:rPr lang="ar-SY" b="1" dirty="0" smtClean="0"/>
              <a:t>المواطنين بالإضافة إلى تخفيف العبء عن كاهل أعضاء المجلس 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33">
                        <a14:foregroundMark x1="87333" y1="67442" x2="30000" y2="75748"/>
                        <a14:foregroundMark x1="78333" y1="11296" x2="26000" y2="12292"/>
                        <a14:foregroundMark x1="86667" y1="17940" x2="4000" y2="16611"/>
                        <a14:foregroundMark x1="94000" y1="8638" x2="79667" y2="87708"/>
                        <a14:foregroundMark x1="17667" y1="31561" x2="21000" y2="79070"/>
                        <a14:foregroundMark x1="79667" y1="88372" x2="13667" y2="85714"/>
                        <a14:foregroundMark x1="15000" y1="60133" x2="8333" y2="84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38" y="3185049"/>
            <a:ext cx="1828352" cy="183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339728" y="3506126"/>
            <a:ext cx="5763895" cy="438804"/>
            <a:chOff x="6819482" y="2432396"/>
            <a:chExt cx="5763893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77171" y="144395"/>
              <a:ext cx="438804" cy="50148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5192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 في رأيك , ما أهميّة اختصاصات مجلس الوزراء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813300" y="4495943"/>
            <a:ext cx="6569103" cy="8888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321259" y="4624663"/>
            <a:ext cx="604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صاحب السلطة التنفيذية و المختص يرسم سياسة الدولة الداخلية و الخارجية و الإشراف عل تنفيذها</a:t>
            </a:r>
            <a:endParaRPr lang="ar-SY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58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9" y="3428351"/>
            <a:ext cx="631106" cy="81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26380" y="130910"/>
            <a:ext cx="998247" cy="2841792"/>
            <a:chOff x="1130424" y="-95207"/>
            <a:chExt cx="998247" cy="2841792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-95207"/>
              <a:ext cx="461665" cy="28417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256979" y="2141800"/>
            <a:ext cx="711520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114799" y="2279174"/>
            <a:ext cx="7012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مجلس الشؤون الاقتصادية و التنمية , و يرأسه صاحب السُّمو الملكي وليّ العهد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C35CFF30-E6BB-40EE-9DBC-C15FEF931456}"/>
              </a:ext>
            </a:extLst>
          </p:cNvPr>
          <p:cNvGrpSpPr/>
          <p:nvPr/>
        </p:nvGrpSpPr>
        <p:grpSpPr>
          <a:xfrm>
            <a:off x="11567929" y="2246177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xmlns="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xmlns="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:a16="http://schemas.microsoft.com/office/drawing/2014/main" xmlns="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xmlns="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7150099" y="1406362"/>
            <a:ext cx="361795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يتبع مجلس الوزراء الأجهزة الآتية :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xmlns="" id="{56ED9FBC-A7B0-42E3-A250-A6174434B84B}"/>
              </a:ext>
            </a:extLst>
          </p:cNvPr>
          <p:cNvGrpSpPr/>
          <p:nvPr/>
        </p:nvGrpSpPr>
        <p:grpSpPr>
          <a:xfrm>
            <a:off x="11624252" y="3277434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xmlns="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xmlns="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xmlns="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xmlns="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xmlns="" id="{3ED54092-8FA3-4B50-92BD-0B6B55BC6139}"/>
              </a:ext>
            </a:extLst>
          </p:cNvPr>
          <p:cNvGrpSpPr/>
          <p:nvPr/>
        </p:nvGrpSpPr>
        <p:grpSpPr>
          <a:xfrm>
            <a:off x="11631674" y="4245077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xmlns="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:a16="http://schemas.microsoft.com/office/drawing/2014/main" xmlns="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:a16="http://schemas.microsoft.com/office/drawing/2014/main" xmlns="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xmlns="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256979" y="3137705"/>
            <a:ext cx="710498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DF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3863280" y="3259758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مجلس الشؤون </a:t>
            </a:r>
            <a:r>
              <a:rPr lang="ar-SY" sz="2000" b="1" dirty="0" smtClean="0">
                <a:latin typeface="Century Gothic" panose="020B0502020202020204" pitchFamily="34" charset="0"/>
              </a:rPr>
              <a:t>السياسية و الأمنية , </a:t>
            </a:r>
            <a:r>
              <a:rPr lang="ar-SY" sz="2000" b="1" dirty="0">
                <a:latin typeface="Century Gothic" panose="020B0502020202020204" pitchFamily="34" charset="0"/>
              </a:rPr>
              <a:t>و يرأسه صاحب السُّمو الملكي وليّ العهد</a:t>
            </a:r>
          </a:p>
        </p:txBody>
      </p:sp>
      <p:sp>
        <p:nvSpPr>
          <p:cNvPr id="6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256979" y="4143270"/>
            <a:ext cx="7127147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800600" y="4280644"/>
            <a:ext cx="657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ديوان مجلس الوزراء , و يتكوّن من الإدارات المساندة للمجلس , و منها :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745589" y="443174"/>
            <a:ext cx="2945007" cy="460899"/>
            <a:chOff x="5203282" y="157026"/>
            <a:chExt cx="1822108" cy="895505"/>
          </a:xfrm>
        </p:grpSpPr>
        <p:sp>
          <p:nvSpPr>
            <p:cNvPr id="61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أجهزة مجلس الوزراء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4114799" y="5053370"/>
            <a:ext cx="7269327" cy="4609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rgbClr val="C00000"/>
                </a:solidFill>
              </a:rPr>
              <a:t>*</a:t>
            </a:r>
            <a:r>
              <a:rPr lang="ar-SY" b="1" dirty="0" smtClean="0"/>
              <a:t> الأمانة العامّة لمجلس الوزراء , و تتولّى تحضير جداول أعمال مجلس الوزراء و اجتماعاته</a:t>
            </a:r>
            <a:endParaRPr lang="en-US" b="1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6273800" y="5631791"/>
            <a:ext cx="5088163" cy="4609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C00000"/>
                </a:solidFill>
              </a:rPr>
              <a:t>*</a:t>
            </a:r>
            <a:r>
              <a:rPr lang="ar-SY" b="1" dirty="0" smtClean="0"/>
              <a:t> هيئة الخبراء , تُمثِّل الجهاز الاستشاري لمجلس الوزراء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 animBg="1"/>
      <p:bldP spid="59" grpId="0" animBg="1"/>
      <p:bldP spid="60" grpId="0"/>
      <p:bldP spid="65" grpId="0" animBg="1"/>
      <p:bldP spid="70" grpId="0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2" y="3441747"/>
            <a:ext cx="604112" cy="78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67726" y="84957"/>
            <a:ext cx="972850" cy="2908299"/>
            <a:chOff x="1130421" y="-57106"/>
            <a:chExt cx="972850" cy="290829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1" y="-57106"/>
              <a:ext cx="461665" cy="29082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3511874" y="2404386"/>
            <a:ext cx="7864503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3359475" y="254176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مجلس الشؤون الاقتصادية و التنمية , و يرأسه صاحب السُّمو الملكي وليّ العهد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C35CFF30-E6BB-40EE-9DBC-C15FEF931456}"/>
              </a:ext>
            </a:extLst>
          </p:cNvPr>
          <p:cNvGrpSpPr/>
          <p:nvPr/>
        </p:nvGrpSpPr>
        <p:grpSpPr>
          <a:xfrm>
            <a:off x="11572123" y="2508763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xmlns="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xmlns="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:a16="http://schemas.microsoft.com/office/drawing/2014/main" xmlns="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xmlns="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4813300" y="1163754"/>
            <a:ext cx="595475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نشأت الوزارات و تطوّرت مع تطوّر الجهاز الإداري بالمملكة العربية السعودية حتى أصبح عددها ( 24) وزارة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xmlns="" id="{56ED9FBC-A7B0-42E3-A250-A6174434B84B}"/>
              </a:ext>
            </a:extLst>
          </p:cNvPr>
          <p:cNvGrpSpPr/>
          <p:nvPr/>
        </p:nvGrpSpPr>
        <p:grpSpPr>
          <a:xfrm>
            <a:off x="11628446" y="3540020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xmlns="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:a16="http://schemas.microsoft.com/office/drawing/2014/main" xmlns="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xmlns="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xmlns="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xmlns="" id="{3ED54092-8FA3-4B50-92BD-0B6B55BC6139}"/>
              </a:ext>
            </a:extLst>
          </p:cNvPr>
          <p:cNvGrpSpPr/>
          <p:nvPr/>
        </p:nvGrpSpPr>
        <p:grpSpPr>
          <a:xfrm>
            <a:off x="11635868" y="4507663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:a16="http://schemas.microsoft.com/office/drawing/2014/main" xmlns="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:a16="http://schemas.microsoft.com/office/drawing/2014/main" xmlns="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:a16="http://schemas.microsoft.com/office/drawing/2014/main" xmlns="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xmlns="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3511874" y="3400291"/>
            <a:ext cx="7854283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3867474" y="3522344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مجلس الشؤون </a:t>
            </a:r>
            <a:r>
              <a:rPr lang="ar-SY" sz="2000" b="1" dirty="0" smtClean="0">
                <a:latin typeface="Century Gothic" panose="020B0502020202020204" pitchFamily="34" charset="0"/>
              </a:rPr>
              <a:t>السياسية و الأمنية , </a:t>
            </a:r>
            <a:r>
              <a:rPr lang="ar-SY" sz="2000" b="1" dirty="0">
                <a:latin typeface="Century Gothic" panose="020B0502020202020204" pitchFamily="34" charset="0"/>
              </a:rPr>
              <a:t>و يرأسه صاحب السُّمو الملكي وليّ العهد</a:t>
            </a:r>
          </a:p>
        </p:txBody>
      </p:sp>
      <p:sp>
        <p:nvSpPr>
          <p:cNvPr id="65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4677794" y="4405856"/>
            <a:ext cx="6710526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261173" y="4543230"/>
            <a:ext cx="712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ديوان مجلس الوزراء , و يتكوّن من الإدارات المساندة للمجلس , و منها :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483600" y="237863"/>
            <a:ext cx="2245946" cy="460899"/>
            <a:chOff x="5203282" y="157026"/>
            <a:chExt cx="1822108" cy="895505"/>
          </a:xfrm>
        </p:grpSpPr>
        <p:sp>
          <p:nvSpPr>
            <p:cNvPr id="61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الوزارات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4411094" y="5315956"/>
            <a:ext cx="6977226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الأمانة العامّة لمجلس الوزراء , و تتولّى تحضير جداول أعمال مجلس الوزراء و اجتماعاته</a:t>
            </a:r>
            <a:endParaRPr lang="en-US" b="1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xmlns="" id="{C61902BB-2596-4298-A962-507D5F157AC6}"/>
              </a:ext>
            </a:extLst>
          </p:cNvPr>
          <p:cNvSpPr/>
          <p:nvPr/>
        </p:nvSpPr>
        <p:spPr>
          <a:xfrm>
            <a:off x="6277994" y="5894377"/>
            <a:ext cx="5088163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/>
              <a:t>هيئة الخبراء , تُمثِّل الجهاز الاستشاري لمجلس الوزراء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54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 animBg="1"/>
      <p:bldP spid="59" grpId="0" animBg="1"/>
      <p:bldP spid="60" grpId="0"/>
      <p:bldP spid="65" grpId="0" animBg="1"/>
      <p:bldP spid="70" grpId="0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6" y="3384736"/>
            <a:ext cx="648367" cy="8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050280" y="2403"/>
            <a:ext cx="998247" cy="3098802"/>
            <a:chOff x="1130424" y="-247610"/>
            <a:chExt cx="998247" cy="3098802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-247610"/>
              <a:ext cx="461665" cy="30988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مجلس الوزراء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483600" y="486200"/>
            <a:ext cx="2245946" cy="460899"/>
            <a:chOff x="5203282" y="157026"/>
            <a:chExt cx="1822108" cy="895505"/>
          </a:xfrm>
        </p:grpSpPr>
        <p:sp>
          <p:nvSpPr>
            <p:cNvPr id="61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6"/>
              <a:ext cx="1656522" cy="77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الوزارات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60" l="334" r="100000">
                        <a14:foregroundMark x1="92539" y1="31193" x2="82962" y2="31651"/>
                        <a14:foregroundMark x1="74276" y1="30275" x2="62806" y2="31193"/>
                        <a14:foregroundMark x1="55568" y1="30275" x2="41871" y2="30275"/>
                        <a14:foregroundMark x1="78619" y1="29358" x2="78619" y2="29358"/>
                        <a14:foregroundMark x1="38307" y1="30963" x2="26503" y2="30963"/>
                        <a14:foregroundMark x1="20267" y1="30505" x2="7795" y2="29817"/>
                        <a14:foregroundMark x1="75835" y1="66514" x2="60802" y2="68349"/>
                        <a14:foregroundMark x1="75612" y1="53440" x2="62361" y2="54358"/>
                        <a14:foregroundMark x1="91648" y1="41972" x2="81626" y2="43578"/>
                        <a14:foregroundMark x1="72717" y1="42431" x2="65367" y2="43119"/>
                        <a14:foregroundMark x1="92428" y1="59633" x2="82628" y2="59174"/>
                        <a14:foregroundMark x1="57016" y1="40596" x2="45546" y2="40596"/>
                        <a14:foregroundMark x1="36080" y1="41284" x2="27060" y2="42661"/>
                        <a14:foregroundMark x1="19710" y1="42431" x2="8686" y2="43119"/>
                        <a14:foregroundMark x1="20267" y1="57798" x2="6570" y2="57798"/>
                        <a14:foregroundMark x1="37862" y1="59633" x2="27060" y2="57569"/>
                        <a14:foregroundMark x1="35189" y1="70872" x2="26837" y2="70872"/>
                        <a14:foregroundMark x1="18820" y1="69954" x2="11693" y2="69725"/>
                        <a14:foregroundMark x1="53563" y1="57110" x2="47996" y2="57569"/>
                        <a14:foregroundMark x1="54566" y1="72248" x2="47439" y2="71560"/>
                        <a14:foregroundMark x1="53341" y1="87385" x2="45323" y2="85092"/>
                        <a14:foregroundMark x1="38864" y1="82569" x2="29955" y2="82569"/>
                        <a14:foregroundMark x1="76726" y1="83945" x2="66592" y2="85092"/>
                        <a14:foregroundMark x1="91203" y1="72477" x2="81960" y2="69954"/>
                        <a14:foregroundMark x1="71492" y1="79358" x2="61024" y2="80046"/>
                        <a14:foregroundMark x1="37862" y1="52752" x2="37862" y2="57110"/>
                        <a14:foregroundMark x1="29287" y1="81881" x2="24053" y2="83716"/>
                        <a14:backgroundMark x1="96214" y1="22936" x2="4343" y2="21560"/>
                        <a14:backgroundMark x1="41091" y1="1835" x2="28731" y2="2523"/>
                        <a14:backgroundMark x1="97996" y1="27294" x2="97327" y2="83716"/>
                        <a14:backgroundMark x1="77951" y1="36009" x2="77951" y2="62844"/>
                        <a14:backgroundMark x1="75501" y1="36697" x2="20045" y2="37615"/>
                        <a14:backgroundMark x1="41314" y1="24771" x2="40646" y2="44954"/>
                        <a14:backgroundMark x1="59131" y1="36239" x2="59800" y2="90826"/>
                        <a14:backgroundMark x1="41314" y1="44266" x2="41314" y2="91284"/>
                        <a14:backgroundMark x1="23497" y1="38532" x2="22494" y2="95872"/>
                        <a14:backgroundMark x1="77728" y1="62156" x2="78285" y2="95872"/>
                        <a14:backgroundMark x1="94321" y1="50917" x2="78953" y2="50229"/>
                        <a14:backgroundMark x1="39087" y1="50688" x2="23831" y2="50229"/>
                        <a14:backgroundMark x1="57350" y1="50688" x2="41314" y2="49541"/>
                        <a14:backgroundMark x1="57016" y1="76147" x2="42873" y2="76147"/>
                        <a14:backgroundMark x1="76058" y1="77523" x2="60802" y2="76606"/>
                        <a14:backgroundMark x1="38307" y1="76835" x2="23831" y2="77523"/>
                        <a14:backgroundMark x1="76169" y1="50000" x2="60802" y2="50688"/>
                        <a14:backgroundMark x1="20824" y1="50459" x2="534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" r="4197" b="9157"/>
          <a:stretch/>
        </p:blipFill>
        <p:spPr bwMode="auto">
          <a:xfrm>
            <a:off x="5105400" y="1021300"/>
            <a:ext cx="5842000" cy="284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257841" y="3965648"/>
            <a:ext cx="8785115" cy="438804"/>
            <a:chOff x="6819482" y="2432394"/>
            <a:chExt cx="8785113" cy="438804"/>
          </a:xfrm>
        </p:grpSpPr>
        <p:sp>
          <p:nvSpPr>
            <p:cNvPr id="4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1227481" y="-1505916"/>
              <a:ext cx="438804" cy="831542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9" y="2463763"/>
              <a:ext cx="821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بالرجوع إلى مصادر التعلم يختار الطلبة وزارة واحدة ثم يسجّلون ثلاثاً من الخدمات التي تقدّمها للمواطنين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xmlns="" id="{C35CFF30-E6BB-40EE-9DBC-C15FEF931456}"/>
              </a:ext>
            </a:extLst>
          </p:cNvPr>
          <p:cNvGrpSpPr/>
          <p:nvPr/>
        </p:nvGrpSpPr>
        <p:grpSpPr>
          <a:xfrm>
            <a:off x="10947400" y="4541465"/>
            <a:ext cx="374644" cy="372284"/>
            <a:chOff x="1433326" y="2965686"/>
            <a:chExt cx="1264925" cy="1256958"/>
          </a:xfrm>
        </p:grpSpPr>
        <p:grpSp>
          <p:nvGrpSpPr>
            <p:cNvPr id="55" name="Group 3">
              <a:extLst>
                <a:ext uri="{FF2B5EF4-FFF2-40B4-BE49-F238E27FC236}">
                  <a16:creationId xmlns:a16="http://schemas.microsoft.com/office/drawing/2014/main" xmlns="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xmlns="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Freeform: Shape 17">
                <a:extLst>
                  <a:ext uri="{FF2B5EF4-FFF2-40B4-BE49-F238E27FC236}">
                    <a16:creationId xmlns:a16="http://schemas.microsoft.com/office/drawing/2014/main" xmlns="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xmlns="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7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9409964" y="4617178"/>
            <a:ext cx="143622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وزارة الصّحة</a:t>
            </a:r>
            <a:endParaRPr lang="en-US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3" name="Group 7">
            <a:extLst>
              <a:ext uri="{FF2B5EF4-FFF2-40B4-BE49-F238E27FC236}">
                <a16:creationId xmlns:a16="http://schemas.microsoft.com/office/drawing/2014/main" xmlns="" id="{5D4FDF5B-3C24-4444-998E-F2DB790043D4}"/>
              </a:ext>
            </a:extLst>
          </p:cNvPr>
          <p:cNvGrpSpPr/>
          <p:nvPr/>
        </p:nvGrpSpPr>
        <p:grpSpPr>
          <a:xfrm>
            <a:off x="5905500" y="4529350"/>
            <a:ext cx="3214396" cy="457200"/>
            <a:chOff x="1894570" y="2646425"/>
            <a:chExt cx="3214396" cy="457200"/>
          </a:xfrm>
        </p:grpSpPr>
        <p:sp>
          <p:nvSpPr>
            <p:cNvPr id="94" name="Rectangle: Top Corners Rounded 8">
              <a:extLst>
                <a:ext uri="{FF2B5EF4-FFF2-40B4-BE49-F238E27FC236}">
                  <a16:creationId xmlns:a16="http://schemas.microsoft.com/office/drawing/2014/main" xmlns="" id="{EA60D154-95A8-4B54-B3E4-EA319EDF09D2}"/>
                </a:ext>
              </a:extLst>
            </p:cNvPr>
            <p:cNvSpPr/>
            <p:nvPr/>
          </p:nvSpPr>
          <p:spPr>
            <a:xfrm rot="5400000">
              <a:off x="3437232" y="1527917"/>
              <a:ext cx="457200" cy="269421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Isosceles Triangle 9">
              <a:extLst>
                <a:ext uri="{FF2B5EF4-FFF2-40B4-BE49-F238E27FC236}">
                  <a16:creationId xmlns:a16="http://schemas.microsoft.com/office/drawing/2014/main" xmlns="" id="{36F67113-E843-4DAA-97DB-507BABC263F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10">
              <a:extLst>
                <a:ext uri="{FF2B5EF4-FFF2-40B4-BE49-F238E27FC236}">
                  <a16:creationId xmlns:a16="http://schemas.microsoft.com/office/drawing/2014/main" xmlns="" id="{BD1E84FA-2EA1-4BF2-B0F6-63515275D02B}"/>
                </a:ext>
              </a:extLst>
            </p:cNvPr>
            <p:cNvSpPr txBox="1"/>
            <p:nvPr/>
          </p:nvSpPr>
          <p:spPr>
            <a:xfrm>
              <a:off x="1894570" y="2697002"/>
              <a:ext cx="307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الخدمات التي تقدّمها للمواطنين  :</a:t>
              </a:r>
              <a:endParaRPr lang="en-US" b="1" dirty="0"/>
            </a:p>
          </p:txBody>
        </p:sp>
      </p:grpSp>
      <p:grpSp>
        <p:nvGrpSpPr>
          <p:cNvPr id="103" name="Group 141">
            <a:extLst>
              <a:ext uri="{FF2B5EF4-FFF2-40B4-BE49-F238E27FC236}">
                <a16:creationId xmlns="" xmlns:a16="http://schemas.microsoft.com/office/drawing/2014/main" id="{27C6BF33-6D96-4701-A157-ECD1BDF7E271}"/>
              </a:ext>
            </a:extLst>
          </p:cNvPr>
          <p:cNvGrpSpPr/>
          <p:nvPr/>
        </p:nvGrpSpPr>
        <p:grpSpPr>
          <a:xfrm>
            <a:off x="4813300" y="5221588"/>
            <a:ext cx="4200431" cy="397877"/>
            <a:chOff x="-10330607" y="1425160"/>
            <a:chExt cx="12837899" cy="463639"/>
          </a:xfrm>
        </p:grpSpPr>
        <p:sp>
          <p:nvSpPr>
            <p:cNvPr id="104" name="TextBox 142">
              <a:extLst>
                <a:ext uri="{FF2B5EF4-FFF2-40B4-BE49-F238E27FC236}">
                  <a16:creationId xmlns="" xmlns:a16="http://schemas.microsoft.com/office/drawing/2014/main" id="{75C277E7-4722-4F14-BFF6-34F31B86C566}"/>
                </a:ext>
              </a:extLst>
            </p:cNvPr>
            <p:cNvSpPr txBox="1"/>
            <p:nvPr/>
          </p:nvSpPr>
          <p:spPr>
            <a:xfrm>
              <a:off x="-10330607" y="1434405"/>
              <a:ext cx="12730451" cy="43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1- متابعة الحالات الطارئة و استقبال شكاوي المرضى 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Rectangle 143">
              <a:extLst>
                <a:ext uri="{FF2B5EF4-FFF2-40B4-BE49-F238E27FC236}">
                  <a16:creationId xmlns="" xmlns:a16="http://schemas.microsoft.com/office/drawing/2014/main" id="{C6F6DF90-3FC1-4F69-B6E0-EA026850DDE8}"/>
                </a:ext>
              </a:extLst>
            </p:cNvPr>
            <p:cNvSpPr/>
            <p:nvPr/>
          </p:nvSpPr>
          <p:spPr>
            <a:xfrm>
              <a:off x="-10330607" y="1425160"/>
              <a:ext cx="12837899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41">
            <a:extLst>
              <a:ext uri="{FF2B5EF4-FFF2-40B4-BE49-F238E27FC236}">
                <a16:creationId xmlns="" xmlns:a16="http://schemas.microsoft.com/office/drawing/2014/main" id="{27C6BF33-6D96-4701-A157-ECD1BDF7E271}"/>
              </a:ext>
            </a:extLst>
          </p:cNvPr>
          <p:cNvGrpSpPr/>
          <p:nvPr/>
        </p:nvGrpSpPr>
        <p:grpSpPr>
          <a:xfrm>
            <a:off x="4813301" y="5667498"/>
            <a:ext cx="4218614" cy="397875"/>
            <a:chOff x="-5353328" y="1425160"/>
            <a:chExt cx="7860619" cy="463639"/>
          </a:xfrm>
        </p:grpSpPr>
        <p:sp>
          <p:nvSpPr>
            <p:cNvPr id="107" name="TextBox 142">
              <a:extLst>
                <a:ext uri="{FF2B5EF4-FFF2-40B4-BE49-F238E27FC236}">
                  <a16:creationId xmlns="" xmlns:a16="http://schemas.microsoft.com/office/drawing/2014/main" id="{75C277E7-4722-4F14-BFF6-34F31B86C566}"/>
                </a:ext>
              </a:extLst>
            </p:cNvPr>
            <p:cNvSpPr txBox="1"/>
            <p:nvPr/>
          </p:nvSpPr>
          <p:spPr>
            <a:xfrm>
              <a:off x="-4170123" y="1447004"/>
              <a:ext cx="6508076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2- الفحص الطّبي قبل الزواج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ectangle 143">
              <a:extLst>
                <a:ext uri="{FF2B5EF4-FFF2-40B4-BE49-F238E27FC236}">
                  <a16:creationId xmlns="" xmlns:a16="http://schemas.microsoft.com/office/drawing/2014/main" id="{C6F6DF90-3FC1-4F69-B6E0-EA026850DDE8}"/>
                </a:ext>
              </a:extLst>
            </p:cNvPr>
            <p:cNvSpPr/>
            <p:nvPr/>
          </p:nvSpPr>
          <p:spPr>
            <a:xfrm>
              <a:off x="-5353328" y="1425160"/>
              <a:ext cx="7860619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41">
            <a:extLst>
              <a:ext uri="{FF2B5EF4-FFF2-40B4-BE49-F238E27FC236}">
                <a16:creationId xmlns="" xmlns:a16="http://schemas.microsoft.com/office/drawing/2014/main" id="{27C6BF33-6D96-4701-A157-ECD1BDF7E271}"/>
              </a:ext>
            </a:extLst>
          </p:cNvPr>
          <p:cNvGrpSpPr/>
          <p:nvPr/>
        </p:nvGrpSpPr>
        <p:grpSpPr>
          <a:xfrm>
            <a:off x="4813301" y="6103111"/>
            <a:ext cx="4218613" cy="397875"/>
            <a:chOff x="-5353326" y="1425160"/>
            <a:chExt cx="7860617" cy="463639"/>
          </a:xfrm>
        </p:grpSpPr>
        <p:sp>
          <p:nvSpPr>
            <p:cNvPr id="110" name="TextBox 142">
              <a:extLst>
                <a:ext uri="{FF2B5EF4-FFF2-40B4-BE49-F238E27FC236}">
                  <a16:creationId xmlns="" xmlns:a16="http://schemas.microsoft.com/office/drawing/2014/main" id="{75C277E7-4722-4F14-BFF6-34F31B86C566}"/>
                </a:ext>
              </a:extLst>
            </p:cNvPr>
            <p:cNvSpPr txBox="1"/>
            <p:nvPr/>
          </p:nvSpPr>
          <p:spPr>
            <a:xfrm>
              <a:off x="-4383096" y="1447004"/>
              <a:ext cx="6721051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3- خدمة الوصفة الطبية الالكترونية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Rectangle 143">
              <a:extLst>
                <a:ext uri="{FF2B5EF4-FFF2-40B4-BE49-F238E27FC236}">
                  <a16:creationId xmlns="" xmlns:a16="http://schemas.microsoft.com/office/drawing/2014/main" id="{C6F6DF90-3FC1-4F69-B6E0-EA026850DDE8}"/>
                </a:ext>
              </a:extLst>
            </p:cNvPr>
            <p:cNvSpPr/>
            <p:nvPr/>
          </p:nvSpPr>
          <p:spPr>
            <a:xfrm>
              <a:off x="-5353326" y="1425160"/>
              <a:ext cx="7860617" cy="4636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2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7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643</Words>
  <Application>Microsoft Office PowerPoint</Application>
  <PresentationFormat>مخصص</PresentationFormat>
  <Paragraphs>95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1210</cp:revision>
  <dcterms:created xsi:type="dcterms:W3CDTF">2020-10-10T04:32:51Z</dcterms:created>
  <dcterms:modified xsi:type="dcterms:W3CDTF">2021-08-16T16:47:06Z</dcterms:modified>
</cp:coreProperties>
</file>