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AAEC130A-0983-4BAD-929C-9C19FAB19F48}">
  <a:tblStyle styleId="{AAEC130A-0983-4BAD-929C-9C19FAB19F4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8ECF4"/>
          </a:solidFill>
        </a:fill>
      </a:tcStyle>
    </a:wholeTbl>
    <a:band1H>
      <a:tcStyle>
        <a:fill>
          <a:solidFill>
            <a:srgbClr val="CFD7E7"/>
          </a:solidFill>
        </a:fill>
      </a:tcStyle>
    </a:band1H>
    <a:band1V>
      <a:tcStyle>
        <a:fill>
          <a:solidFill>
            <a:srgbClr val="CFD7E7"/>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3" name="Shape 1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3" name="Shape 1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1" name="Shape 1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9" name="Shape 1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7" name="Shape 1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5" name="Shape 2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3" name="Shape 2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1" name="Shape 2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9" name="Shape 2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7" name="Shape 2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0" name="Shape 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5" name="Shape 2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3" name="Shape 2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1" name="Shape 2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0" name="Shape 2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8" name="Shape 2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7" name="Shape 2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7" name="Shape 2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7" name="Shape 3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7" name="Shape 3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0" name="Shape 3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6" name="Shape 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3" name="Shape 1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3" name="Shape 1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3" name="Shape 1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1" name="Shape 11"/>
        <p:cNvGrpSpPr/>
        <p:nvPr/>
      </p:nvGrpSpPr>
      <p:grpSpPr>
        <a:xfrm>
          <a:off x="0" y="0"/>
          <a:ext cx="0" cy="0"/>
          <a:chOff x="0" y="0"/>
          <a:chExt cx="0" cy="0"/>
        </a:xfrm>
      </p:grpSpPr>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png"/><Relationship Id="rId4" Type="http://schemas.openxmlformats.org/officeDocument/2006/relationships/image" Target="../media/image0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0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0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0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0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0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0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0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0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7.png"/><Relationship Id="rId4"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7.png"/><Relationship Id="rId4"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7.png"/><Relationship Id="rId4"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descr="1095597730629615321.png" id="84" name="Shape 84"/>
          <p:cNvPicPr preferRelativeResize="0"/>
          <p:nvPr/>
        </p:nvPicPr>
        <p:blipFill rotWithShape="1">
          <a:blip r:embed="rId3">
            <a:alphaModFix/>
          </a:blip>
          <a:srcRect b="0" l="0" r="0" t="0"/>
          <a:stretch/>
        </p:blipFill>
        <p:spPr>
          <a:xfrm>
            <a:off x="3923928" y="112705"/>
            <a:ext cx="4755932" cy="1939148"/>
          </a:xfrm>
          <a:prstGeom prst="rect">
            <a:avLst/>
          </a:prstGeom>
          <a:noFill/>
          <a:ln>
            <a:noFill/>
          </a:ln>
        </p:spPr>
      </p:pic>
      <p:sp>
        <p:nvSpPr>
          <p:cNvPr id="85" name="Shape 85"/>
          <p:cNvSpPr/>
          <p:nvPr/>
        </p:nvSpPr>
        <p:spPr>
          <a:xfrm>
            <a:off x="4716016" y="476672"/>
            <a:ext cx="3095719"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الوحدة السابعة</a:t>
            </a:r>
          </a:p>
        </p:txBody>
      </p:sp>
      <p:pic>
        <p:nvPicPr>
          <p:cNvPr descr="00138.gif" id="86" name="Shape 86"/>
          <p:cNvPicPr preferRelativeResize="0"/>
          <p:nvPr/>
        </p:nvPicPr>
        <p:blipFill rotWithShape="1">
          <a:blip r:embed="rId4">
            <a:alphaModFix/>
          </a:blip>
          <a:srcRect b="0" l="0" r="0" t="0"/>
          <a:stretch/>
        </p:blipFill>
        <p:spPr>
          <a:xfrm>
            <a:off x="611560" y="2204864"/>
            <a:ext cx="7560839" cy="4653135"/>
          </a:xfrm>
          <a:prstGeom prst="rect">
            <a:avLst/>
          </a:prstGeom>
          <a:noFill/>
          <a:ln>
            <a:noFill/>
          </a:ln>
        </p:spPr>
      </p:pic>
      <p:sp>
        <p:nvSpPr>
          <p:cNvPr id="87" name="Shape 87"/>
          <p:cNvSpPr txBox="1"/>
          <p:nvPr/>
        </p:nvSpPr>
        <p:spPr>
          <a:xfrm>
            <a:off x="1547663" y="3861048"/>
            <a:ext cx="5443263" cy="2123657"/>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600" u="none" cap="none" strike="noStrike">
                <a:solidFill>
                  <a:srgbClr val="FF0000"/>
                </a:solidFill>
                <a:latin typeface="Calibri"/>
                <a:ea typeface="Calibri"/>
                <a:cs typeface="Calibri"/>
                <a:sym typeface="Calibri"/>
              </a:rPr>
              <a:t>تعزيز الصحة النفسية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grpSp>
        <p:nvGrpSpPr>
          <p:cNvPr id="165" name="Shape 165"/>
          <p:cNvGrpSpPr/>
          <p:nvPr/>
        </p:nvGrpSpPr>
        <p:grpSpPr>
          <a:xfrm>
            <a:off x="0" y="0"/>
            <a:ext cx="9144000" cy="6858000"/>
            <a:chOff x="4406278" y="74245"/>
            <a:chExt cx="970819" cy="4368808"/>
          </a:xfrm>
        </p:grpSpPr>
        <p:sp>
          <p:nvSpPr>
            <p:cNvPr id="166" name="Shape 166"/>
            <p:cNvSpPr/>
            <p:nvPr/>
          </p:nvSpPr>
          <p:spPr>
            <a:xfrm>
              <a:off x="4488687" y="425291"/>
              <a:ext cx="822885" cy="3734934"/>
            </a:xfrm>
            <a:prstGeom prst="snip2SameRect">
              <a:avLst>
                <a:gd fmla="val 0" name="adj1"/>
                <a:gd fmla="val 0" name="adj2"/>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167" name="Shape 167"/>
            <p:cNvPicPr preferRelativeResize="0"/>
            <p:nvPr/>
          </p:nvPicPr>
          <p:blipFill rotWithShape="1">
            <a:blip r:embed="rId3">
              <a:alphaModFix/>
            </a:blip>
            <a:srcRect b="0" l="0" r="0" t="0"/>
            <a:stretch/>
          </p:blipFill>
          <p:spPr>
            <a:xfrm>
              <a:off x="4406278" y="74245"/>
              <a:ext cx="970819" cy="4368808"/>
            </a:xfrm>
            <a:prstGeom prst="rect">
              <a:avLst/>
            </a:prstGeom>
            <a:noFill/>
            <a:ln>
              <a:noFill/>
            </a:ln>
          </p:spPr>
        </p:pic>
      </p:grpSp>
      <p:sp>
        <p:nvSpPr>
          <p:cNvPr id="168" name="Shape 168"/>
          <p:cNvSpPr/>
          <p:nvPr/>
        </p:nvSpPr>
        <p:spPr>
          <a:xfrm>
            <a:off x="3491880" y="1124744"/>
            <a:ext cx="4464496" cy="70788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س2: قارن بين كل من:</a:t>
            </a:r>
          </a:p>
        </p:txBody>
      </p:sp>
      <p:sp>
        <p:nvSpPr>
          <p:cNvPr id="169" name="Shape 169"/>
          <p:cNvSpPr/>
          <p:nvPr/>
        </p:nvSpPr>
        <p:spPr>
          <a:xfrm>
            <a:off x="3059832" y="1844824"/>
            <a:ext cx="4737193"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3- الحياء والخوف الاجتماعي.</a:t>
            </a:r>
          </a:p>
        </p:txBody>
      </p:sp>
      <p:sp>
        <p:nvSpPr>
          <p:cNvPr id="170" name="Shape 170"/>
          <p:cNvSpPr/>
          <p:nvPr/>
        </p:nvSpPr>
        <p:spPr>
          <a:xfrm>
            <a:off x="827583" y="2420888"/>
            <a:ext cx="7416824" cy="353943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0070C0"/>
                </a:solidFill>
                <a:latin typeface="Calibri"/>
                <a:ea typeface="Calibri"/>
                <a:cs typeface="Calibri"/>
                <a:sym typeface="Calibri"/>
              </a:rPr>
              <a:t>الحياء: </a:t>
            </a:r>
            <a:r>
              <a:rPr b="1" i="0" lang="ar-EG" sz="3200" u="none" cap="none" strike="noStrike">
                <a:solidFill>
                  <a:srgbClr val="FF0000"/>
                </a:solidFill>
                <a:latin typeface="Calibri"/>
                <a:ea typeface="Calibri"/>
                <a:cs typeface="Calibri"/>
                <a:sym typeface="Calibri"/>
              </a:rPr>
              <a:t>علامة صادقة على طبيعة الإنسان، فهو يبين مدى أدبه وقيمه التي ينتمي إليها، فالشخص حين يحرج من فعل ما لا ينبغي، أو يتعارض مع قيمه فهو حي الضمير فالحياء يحمي الإنسان من الوقوع في المحظور، لذا فإن الله سبحانه وتعالى وصى به المسلمين لأنه يجعل المرء يراقب خطواته فلا يتعدى حدود الدين الإسلامي.</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pic>
        <p:nvPicPr>
          <p:cNvPr descr="lgcorner2.jpg" id="175" name="Shape 175"/>
          <p:cNvPicPr preferRelativeResize="0"/>
          <p:nvPr/>
        </p:nvPicPr>
        <p:blipFill rotWithShape="1">
          <a:blip r:embed="rId3">
            <a:alphaModFix/>
          </a:blip>
          <a:srcRect b="0" l="0" r="0" t="0"/>
          <a:stretch/>
        </p:blipFill>
        <p:spPr>
          <a:xfrm>
            <a:off x="71438" y="0"/>
            <a:ext cx="9501186" cy="6858000"/>
          </a:xfrm>
          <a:prstGeom prst="rect">
            <a:avLst/>
          </a:prstGeom>
          <a:noFill/>
          <a:ln>
            <a:noFill/>
          </a:ln>
        </p:spPr>
      </p:pic>
      <p:sp>
        <p:nvSpPr>
          <p:cNvPr id="176" name="Shape 176"/>
          <p:cNvSpPr/>
          <p:nvPr/>
        </p:nvSpPr>
        <p:spPr>
          <a:xfrm>
            <a:off x="827583" y="1052736"/>
            <a:ext cx="7144319"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dk1"/>
                </a:solidFill>
                <a:latin typeface="Calibri"/>
                <a:ea typeface="Calibri"/>
                <a:cs typeface="Calibri"/>
                <a:sym typeface="Calibri"/>
              </a:rPr>
              <a:t>س3: بين وجهة نظرك في العبارات التالية:</a:t>
            </a:r>
          </a:p>
        </p:txBody>
      </p:sp>
      <p:sp>
        <p:nvSpPr>
          <p:cNvPr id="177" name="Shape 177"/>
          <p:cNvSpPr/>
          <p:nvPr/>
        </p:nvSpPr>
        <p:spPr>
          <a:xfrm>
            <a:off x="971600" y="1844824"/>
            <a:ext cx="6768751"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1- يعتقد البعض أن الهروب من المشكلة هو الحل السريع لها.</a:t>
            </a:r>
          </a:p>
        </p:txBody>
      </p:sp>
      <p:sp>
        <p:nvSpPr>
          <p:cNvPr id="178" name="Shape 178"/>
          <p:cNvSpPr/>
          <p:nvPr/>
        </p:nvSpPr>
        <p:spPr>
          <a:xfrm>
            <a:off x="1979711" y="4077071"/>
            <a:ext cx="5152256" cy="1200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هذا اعتقاد خاطئ فالهروب من المشكلة لا يحل المشكلة.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6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6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pic>
        <p:nvPicPr>
          <p:cNvPr descr="lgcorner2.jpg" id="183" name="Shape 183"/>
          <p:cNvPicPr preferRelativeResize="0"/>
          <p:nvPr/>
        </p:nvPicPr>
        <p:blipFill rotWithShape="1">
          <a:blip r:embed="rId3">
            <a:alphaModFix/>
          </a:blip>
          <a:srcRect b="0" l="0" r="0" t="0"/>
          <a:stretch/>
        </p:blipFill>
        <p:spPr>
          <a:xfrm>
            <a:off x="71438" y="0"/>
            <a:ext cx="9501186" cy="6858000"/>
          </a:xfrm>
          <a:prstGeom prst="rect">
            <a:avLst/>
          </a:prstGeom>
          <a:noFill/>
          <a:ln>
            <a:noFill/>
          </a:ln>
        </p:spPr>
      </p:pic>
      <p:sp>
        <p:nvSpPr>
          <p:cNvPr id="184" name="Shape 184"/>
          <p:cNvSpPr/>
          <p:nvPr/>
        </p:nvSpPr>
        <p:spPr>
          <a:xfrm>
            <a:off x="827583" y="1052736"/>
            <a:ext cx="7144319"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dk1"/>
                </a:solidFill>
                <a:latin typeface="Calibri"/>
                <a:ea typeface="Calibri"/>
                <a:cs typeface="Calibri"/>
                <a:sym typeface="Calibri"/>
              </a:rPr>
              <a:t>س3: بين وجهة نظرك في العبارات التالية:</a:t>
            </a:r>
          </a:p>
        </p:txBody>
      </p:sp>
      <p:sp>
        <p:nvSpPr>
          <p:cNvPr id="185" name="Shape 185"/>
          <p:cNvSpPr/>
          <p:nvPr/>
        </p:nvSpPr>
        <p:spPr>
          <a:xfrm>
            <a:off x="971600" y="1844824"/>
            <a:ext cx="6768751"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2- الأفكار التي في أذهاننا من الأسباب القوية للاضطرابات النفسية.</a:t>
            </a:r>
          </a:p>
        </p:txBody>
      </p:sp>
      <p:sp>
        <p:nvSpPr>
          <p:cNvPr id="186" name="Shape 186"/>
          <p:cNvSpPr/>
          <p:nvPr/>
        </p:nvSpPr>
        <p:spPr>
          <a:xfrm>
            <a:off x="1979711" y="4171148"/>
            <a:ext cx="5152256" cy="1754325"/>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قد تكون بعض الأفكار التي في أذهاننا من أسباب الإضطرابات النفسية.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pic>
        <p:nvPicPr>
          <p:cNvPr descr="lgcorner2.jpg" id="191" name="Shape 191"/>
          <p:cNvPicPr preferRelativeResize="0"/>
          <p:nvPr/>
        </p:nvPicPr>
        <p:blipFill rotWithShape="1">
          <a:blip r:embed="rId3">
            <a:alphaModFix/>
          </a:blip>
          <a:srcRect b="0" l="0" r="0" t="0"/>
          <a:stretch/>
        </p:blipFill>
        <p:spPr>
          <a:xfrm>
            <a:off x="71438" y="0"/>
            <a:ext cx="9501186" cy="6858000"/>
          </a:xfrm>
          <a:prstGeom prst="rect">
            <a:avLst/>
          </a:prstGeom>
          <a:noFill/>
          <a:ln>
            <a:noFill/>
          </a:ln>
        </p:spPr>
      </p:pic>
      <p:sp>
        <p:nvSpPr>
          <p:cNvPr id="192" name="Shape 192"/>
          <p:cNvSpPr/>
          <p:nvPr/>
        </p:nvSpPr>
        <p:spPr>
          <a:xfrm>
            <a:off x="827583" y="1052736"/>
            <a:ext cx="7144319"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dk1"/>
                </a:solidFill>
                <a:latin typeface="Calibri"/>
                <a:ea typeface="Calibri"/>
                <a:cs typeface="Calibri"/>
                <a:sym typeface="Calibri"/>
              </a:rPr>
              <a:t>س3: بين وجهة نظرك في العبارات التالية:</a:t>
            </a:r>
          </a:p>
        </p:txBody>
      </p:sp>
      <p:sp>
        <p:nvSpPr>
          <p:cNvPr id="193" name="Shape 193"/>
          <p:cNvSpPr/>
          <p:nvPr/>
        </p:nvSpPr>
        <p:spPr>
          <a:xfrm>
            <a:off x="971600" y="1844824"/>
            <a:ext cx="6768751"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3- يعترف الناس بالمرض الجسمي أكثر من اعترافهم بالاضطراب النفسي.</a:t>
            </a:r>
          </a:p>
        </p:txBody>
      </p:sp>
      <p:sp>
        <p:nvSpPr>
          <p:cNvPr id="194" name="Shape 194"/>
          <p:cNvSpPr/>
          <p:nvPr/>
        </p:nvSpPr>
        <p:spPr>
          <a:xfrm>
            <a:off x="1979711" y="4725144"/>
            <a:ext cx="5152256" cy="64633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بالفعل هذا صحيح.</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pic>
        <p:nvPicPr>
          <p:cNvPr descr="lgcorner2.jpg" id="199" name="Shape 199"/>
          <p:cNvPicPr preferRelativeResize="0"/>
          <p:nvPr/>
        </p:nvPicPr>
        <p:blipFill rotWithShape="1">
          <a:blip r:embed="rId3">
            <a:alphaModFix/>
          </a:blip>
          <a:srcRect b="0" l="0" r="0" t="0"/>
          <a:stretch/>
        </p:blipFill>
        <p:spPr>
          <a:xfrm>
            <a:off x="71438" y="0"/>
            <a:ext cx="9501186" cy="6858000"/>
          </a:xfrm>
          <a:prstGeom prst="rect">
            <a:avLst/>
          </a:prstGeom>
          <a:noFill/>
          <a:ln>
            <a:noFill/>
          </a:ln>
        </p:spPr>
      </p:pic>
      <p:sp>
        <p:nvSpPr>
          <p:cNvPr id="200" name="Shape 200"/>
          <p:cNvSpPr/>
          <p:nvPr/>
        </p:nvSpPr>
        <p:spPr>
          <a:xfrm>
            <a:off x="827583" y="1052736"/>
            <a:ext cx="7144319"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dk1"/>
                </a:solidFill>
                <a:latin typeface="Calibri"/>
                <a:ea typeface="Calibri"/>
                <a:cs typeface="Calibri"/>
                <a:sym typeface="Calibri"/>
              </a:rPr>
              <a:t>س3: بين وجهة نظرك في العبارات التالية:</a:t>
            </a:r>
          </a:p>
        </p:txBody>
      </p:sp>
      <p:sp>
        <p:nvSpPr>
          <p:cNvPr id="201" name="Shape 201"/>
          <p:cNvSpPr/>
          <p:nvPr/>
        </p:nvSpPr>
        <p:spPr>
          <a:xfrm>
            <a:off x="971600" y="1844824"/>
            <a:ext cx="6768751"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4- كل المصابين بالاضطراب النفسي مرضى عقليون.</a:t>
            </a:r>
          </a:p>
        </p:txBody>
      </p:sp>
      <p:sp>
        <p:nvSpPr>
          <p:cNvPr id="202" name="Shape 202"/>
          <p:cNvSpPr/>
          <p:nvPr/>
        </p:nvSpPr>
        <p:spPr>
          <a:xfrm>
            <a:off x="1979711" y="3933055"/>
            <a:ext cx="5152256" cy="1754325"/>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ليس بالضرورة أن يكون كل المصابين بالاضطرابات النفسية مرضى عاقلون.</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pic>
        <p:nvPicPr>
          <p:cNvPr descr="lgcorner2.jpg" id="207" name="Shape 207"/>
          <p:cNvPicPr preferRelativeResize="0"/>
          <p:nvPr/>
        </p:nvPicPr>
        <p:blipFill rotWithShape="1">
          <a:blip r:embed="rId3">
            <a:alphaModFix/>
          </a:blip>
          <a:srcRect b="0" l="0" r="0" t="0"/>
          <a:stretch/>
        </p:blipFill>
        <p:spPr>
          <a:xfrm>
            <a:off x="71438" y="0"/>
            <a:ext cx="9501186" cy="6858000"/>
          </a:xfrm>
          <a:prstGeom prst="rect">
            <a:avLst/>
          </a:prstGeom>
          <a:noFill/>
          <a:ln>
            <a:noFill/>
          </a:ln>
        </p:spPr>
      </p:pic>
      <p:sp>
        <p:nvSpPr>
          <p:cNvPr id="208" name="Shape 208"/>
          <p:cNvSpPr/>
          <p:nvPr/>
        </p:nvSpPr>
        <p:spPr>
          <a:xfrm>
            <a:off x="827583" y="1052736"/>
            <a:ext cx="7144319"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dk1"/>
                </a:solidFill>
                <a:latin typeface="Calibri"/>
                <a:ea typeface="Calibri"/>
                <a:cs typeface="Calibri"/>
                <a:sym typeface="Calibri"/>
              </a:rPr>
              <a:t>س3: بين وجهة نظرك في العبارات التالية:</a:t>
            </a:r>
          </a:p>
        </p:txBody>
      </p:sp>
      <p:sp>
        <p:nvSpPr>
          <p:cNvPr id="209" name="Shape 209"/>
          <p:cNvSpPr/>
          <p:nvPr/>
        </p:nvSpPr>
        <p:spPr>
          <a:xfrm>
            <a:off x="971600" y="1916832"/>
            <a:ext cx="6768751"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5- المشكلات النفسية ليس لها علاج.</a:t>
            </a:r>
          </a:p>
        </p:txBody>
      </p:sp>
      <p:sp>
        <p:nvSpPr>
          <p:cNvPr id="210" name="Shape 210"/>
          <p:cNvSpPr/>
          <p:nvPr/>
        </p:nvSpPr>
        <p:spPr>
          <a:xfrm>
            <a:off x="1979711" y="4725144"/>
            <a:ext cx="5152256" cy="64633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المشكلات النفسية لها علاج.</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pic>
        <p:nvPicPr>
          <p:cNvPr descr="E:\شغل نجلاء\خلفيات وبراويز وصور\New folder\البراويز\البراويز\0151.bmp" id="215" name="Shape 215"/>
          <p:cNvPicPr preferRelativeResize="0"/>
          <p:nvPr/>
        </p:nvPicPr>
        <p:blipFill rotWithShape="1">
          <a:blip r:embed="rId3">
            <a:alphaModFix/>
          </a:blip>
          <a:srcRect b="0" l="0" r="0" t="0"/>
          <a:stretch/>
        </p:blipFill>
        <p:spPr>
          <a:xfrm>
            <a:off x="-180528" y="260647"/>
            <a:ext cx="9577063" cy="6597352"/>
          </a:xfrm>
          <a:prstGeom prst="rect">
            <a:avLst/>
          </a:prstGeom>
          <a:noFill/>
          <a:ln>
            <a:noFill/>
          </a:ln>
        </p:spPr>
      </p:pic>
      <p:sp>
        <p:nvSpPr>
          <p:cNvPr id="216" name="Shape 216"/>
          <p:cNvSpPr/>
          <p:nvPr/>
        </p:nvSpPr>
        <p:spPr>
          <a:xfrm>
            <a:off x="539552" y="764704"/>
            <a:ext cx="7927031"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rgbClr val="002060"/>
                </a:solidFill>
                <a:latin typeface="Calibri"/>
                <a:ea typeface="Calibri"/>
                <a:cs typeface="Calibri"/>
                <a:sym typeface="Calibri"/>
              </a:rPr>
              <a:t>س4: ما الخطوات الأساسية للعلاج النفسي؟</a:t>
            </a:r>
          </a:p>
        </p:txBody>
      </p:sp>
      <p:sp>
        <p:nvSpPr>
          <p:cNvPr id="217" name="Shape 217"/>
          <p:cNvSpPr/>
          <p:nvPr/>
        </p:nvSpPr>
        <p:spPr>
          <a:xfrm>
            <a:off x="1907703" y="1700808"/>
            <a:ext cx="6624735"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7030A0"/>
                </a:solidFill>
                <a:latin typeface="Calibri"/>
                <a:ea typeface="Calibri"/>
                <a:cs typeface="Calibri"/>
                <a:sym typeface="Calibri"/>
              </a:rPr>
              <a:t>للعلاج خطوات مهمة على النحو التالي:</a:t>
            </a:r>
          </a:p>
        </p:txBody>
      </p:sp>
      <p:sp>
        <p:nvSpPr>
          <p:cNvPr id="218" name="Shape 218"/>
          <p:cNvSpPr/>
          <p:nvPr/>
        </p:nvSpPr>
        <p:spPr>
          <a:xfrm>
            <a:off x="467543" y="2492896"/>
            <a:ext cx="8064896" cy="3970318"/>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0070C0"/>
                </a:solidFill>
                <a:latin typeface="Calibri"/>
                <a:ea typeface="Calibri"/>
                <a:cs typeface="Calibri"/>
                <a:sym typeface="Calibri"/>
              </a:rPr>
              <a:t>1- الاعتراف بالمشكلة:</a:t>
            </a:r>
          </a:p>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 إن أولى خطوات العلاج والتخلص من المشكلة هو الاعتراف بها، لأن ذلك يجعل الشخص يبحث عن حل لها، أما إنكارها أو تجاهلها وعدم الاعتراف بها فسيؤدي إلى زيادتها مستقبلاً، وستؤثر على مسيرة الحياة.</a:t>
            </a:r>
          </a:p>
          <a:p>
            <a:pPr indent="0" lvl="0" marL="0" marR="0" rtl="1" algn="r">
              <a:spcBef>
                <a:spcPts val="0"/>
              </a:spcBef>
              <a:buNone/>
            </a:pPr>
            <a:r>
              <a:t/>
            </a:r>
            <a:endParaRPr b="0" i="0" sz="3600" u="none" cap="none" strike="noStrike">
              <a:solidFill>
                <a:srgbClr val="FF0000"/>
              </a:solidFill>
              <a:latin typeface="Calibri"/>
              <a:ea typeface="Calibri"/>
              <a:cs typeface="Calibri"/>
              <a:sym typeface="Calibri"/>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Effect filter="fade" transition="in">
                                      <p:cBhvr>
                                        <p:cTn dur="500"/>
                                        <p:tgtEl>
                                          <p:spTgt spid="2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6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pic>
        <p:nvPicPr>
          <p:cNvPr descr="E:\شغل نجلاء\خلفيات وبراويز وصور\New folder\البراويز\البراويز\0151.bmp" id="223" name="Shape 223"/>
          <p:cNvPicPr preferRelativeResize="0"/>
          <p:nvPr/>
        </p:nvPicPr>
        <p:blipFill rotWithShape="1">
          <a:blip r:embed="rId3">
            <a:alphaModFix/>
          </a:blip>
          <a:srcRect b="0" l="0" r="0" t="0"/>
          <a:stretch/>
        </p:blipFill>
        <p:spPr>
          <a:xfrm>
            <a:off x="-180528" y="260647"/>
            <a:ext cx="9577063" cy="6597352"/>
          </a:xfrm>
          <a:prstGeom prst="rect">
            <a:avLst/>
          </a:prstGeom>
          <a:noFill/>
          <a:ln>
            <a:noFill/>
          </a:ln>
        </p:spPr>
      </p:pic>
      <p:sp>
        <p:nvSpPr>
          <p:cNvPr id="224" name="Shape 224"/>
          <p:cNvSpPr/>
          <p:nvPr/>
        </p:nvSpPr>
        <p:spPr>
          <a:xfrm>
            <a:off x="539552" y="764704"/>
            <a:ext cx="7927031"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rgbClr val="002060"/>
                </a:solidFill>
                <a:latin typeface="Calibri"/>
                <a:ea typeface="Calibri"/>
                <a:cs typeface="Calibri"/>
                <a:sym typeface="Calibri"/>
              </a:rPr>
              <a:t>س4: ما الخطوات الأساسية للعلاج النفسي؟</a:t>
            </a:r>
          </a:p>
        </p:txBody>
      </p:sp>
      <p:sp>
        <p:nvSpPr>
          <p:cNvPr id="225" name="Shape 225"/>
          <p:cNvSpPr/>
          <p:nvPr/>
        </p:nvSpPr>
        <p:spPr>
          <a:xfrm>
            <a:off x="1907703" y="1700808"/>
            <a:ext cx="6624735"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7030A0"/>
                </a:solidFill>
                <a:latin typeface="Calibri"/>
                <a:ea typeface="Calibri"/>
                <a:cs typeface="Calibri"/>
                <a:sym typeface="Calibri"/>
              </a:rPr>
              <a:t>للعلاج خطوات مهمة على النحو التالي:</a:t>
            </a:r>
          </a:p>
        </p:txBody>
      </p:sp>
      <p:sp>
        <p:nvSpPr>
          <p:cNvPr id="226" name="Shape 226"/>
          <p:cNvSpPr/>
          <p:nvPr/>
        </p:nvSpPr>
        <p:spPr>
          <a:xfrm>
            <a:off x="395536" y="2769894"/>
            <a:ext cx="8136903"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0070C0"/>
                </a:solidFill>
                <a:latin typeface="Calibri"/>
                <a:ea typeface="Calibri"/>
                <a:cs typeface="Calibri"/>
                <a:sym typeface="Calibri"/>
              </a:rPr>
              <a:t>2- مراجعة المتخصصين:</a:t>
            </a:r>
          </a:p>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كما أن المريض في بدنه يسعى لعلاج نفسه لدى المتخصصين المؤهلين فكذلك من يتعرض للاضطراب النفسي يلجأ للمتخصصين ومن المتخصصين الذين يمكنهم تقديم المساعدة في علاج.</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pic>
        <p:nvPicPr>
          <p:cNvPr descr="E:\شغل نجلاء\خلفيات وبراويز وصور\New folder\البراويز\البراويز\0151.bmp" id="231" name="Shape 231"/>
          <p:cNvPicPr preferRelativeResize="0"/>
          <p:nvPr/>
        </p:nvPicPr>
        <p:blipFill rotWithShape="1">
          <a:blip r:embed="rId3">
            <a:alphaModFix/>
          </a:blip>
          <a:srcRect b="0" l="0" r="0" t="0"/>
          <a:stretch/>
        </p:blipFill>
        <p:spPr>
          <a:xfrm>
            <a:off x="-180528" y="260647"/>
            <a:ext cx="9577063" cy="6597352"/>
          </a:xfrm>
          <a:prstGeom prst="rect">
            <a:avLst/>
          </a:prstGeom>
          <a:noFill/>
          <a:ln>
            <a:noFill/>
          </a:ln>
        </p:spPr>
      </p:pic>
      <p:sp>
        <p:nvSpPr>
          <p:cNvPr id="232" name="Shape 232"/>
          <p:cNvSpPr/>
          <p:nvPr/>
        </p:nvSpPr>
        <p:spPr>
          <a:xfrm>
            <a:off x="539552" y="764704"/>
            <a:ext cx="7927031"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rgbClr val="002060"/>
                </a:solidFill>
                <a:latin typeface="Calibri"/>
                <a:ea typeface="Calibri"/>
                <a:cs typeface="Calibri"/>
                <a:sym typeface="Calibri"/>
              </a:rPr>
              <a:t>س4: ما الخطوات الأساسية للعلاج النفسي؟</a:t>
            </a:r>
          </a:p>
        </p:txBody>
      </p:sp>
      <p:sp>
        <p:nvSpPr>
          <p:cNvPr id="233" name="Shape 233"/>
          <p:cNvSpPr/>
          <p:nvPr/>
        </p:nvSpPr>
        <p:spPr>
          <a:xfrm>
            <a:off x="683568" y="2492897"/>
            <a:ext cx="7848871" cy="341631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0070C0"/>
                </a:solidFill>
                <a:latin typeface="Calibri"/>
                <a:ea typeface="Calibri"/>
                <a:cs typeface="Calibri"/>
                <a:sym typeface="Calibri"/>
              </a:rPr>
              <a:t>1- الأدوية النفسية (العقاقير):</a:t>
            </a:r>
          </a:p>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وذلك من خلال الطبيب النفسي، والتي ثبت فائدتها الكبيرة للمرضى، وقد يعتقد بعض المرضى أن هذه الأدوية قد تضر بالمريض، وعلى العكس من ذلك فإن هذه الأدوية إذا استخدمت حسب توصية الطبيب فإن نتائجها جيدة.</a:t>
            </a:r>
          </a:p>
        </p:txBody>
      </p:sp>
      <p:sp>
        <p:nvSpPr>
          <p:cNvPr id="234" name="Shape 234"/>
          <p:cNvSpPr/>
          <p:nvPr/>
        </p:nvSpPr>
        <p:spPr>
          <a:xfrm>
            <a:off x="5207707" y="1495237"/>
            <a:ext cx="3169456" cy="646331"/>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7030A0"/>
              </a:buClr>
              <a:buSzPct val="25000"/>
              <a:buFont typeface="Times New Roman"/>
              <a:buNone/>
            </a:pPr>
            <a:r>
              <a:rPr b="1" i="0" lang="ar-EG" sz="3600" u="none" cap="none" strike="noStrike">
                <a:solidFill>
                  <a:srgbClr val="7030A0"/>
                </a:solidFill>
                <a:latin typeface="Times New Roman"/>
                <a:ea typeface="Times New Roman"/>
                <a:cs typeface="Times New Roman"/>
                <a:sym typeface="Times New Roman"/>
              </a:rPr>
              <a:t>أهم الطرق العلاجية: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6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pic>
        <p:nvPicPr>
          <p:cNvPr descr="E:\شغل نجلاء\خلفيات وبراويز وصور\New folder\البراويز\البراويز\0151.bmp" id="239" name="Shape 239"/>
          <p:cNvPicPr preferRelativeResize="0"/>
          <p:nvPr/>
        </p:nvPicPr>
        <p:blipFill rotWithShape="1">
          <a:blip r:embed="rId3">
            <a:alphaModFix/>
          </a:blip>
          <a:srcRect b="0" l="0" r="0" t="0"/>
          <a:stretch/>
        </p:blipFill>
        <p:spPr>
          <a:xfrm>
            <a:off x="-180528" y="260647"/>
            <a:ext cx="9577063" cy="6597352"/>
          </a:xfrm>
          <a:prstGeom prst="rect">
            <a:avLst/>
          </a:prstGeom>
          <a:noFill/>
          <a:ln>
            <a:noFill/>
          </a:ln>
        </p:spPr>
      </p:pic>
      <p:sp>
        <p:nvSpPr>
          <p:cNvPr id="240" name="Shape 240"/>
          <p:cNvSpPr/>
          <p:nvPr/>
        </p:nvSpPr>
        <p:spPr>
          <a:xfrm>
            <a:off x="539552" y="764704"/>
            <a:ext cx="7927031"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rgbClr val="002060"/>
                </a:solidFill>
                <a:latin typeface="Calibri"/>
                <a:ea typeface="Calibri"/>
                <a:cs typeface="Calibri"/>
                <a:sym typeface="Calibri"/>
              </a:rPr>
              <a:t>س4: ما الخطوات الأساسية للعلاج النفسي؟</a:t>
            </a:r>
          </a:p>
        </p:txBody>
      </p:sp>
      <p:sp>
        <p:nvSpPr>
          <p:cNvPr id="241" name="Shape 241"/>
          <p:cNvSpPr/>
          <p:nvPr/>
        </p:nvSpPr>
        <p:spPr>
          <a:xfrm>
            <a:off x="251519" y="2431341"/>
            <a:ext cx="8280919" cy="353943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0070C0"/>
                </a:solidFill>
                <a:latin typeface="Calibri"/>
                <a:ea typeface="Calibri"/>
                <a:cs typeface="Calibri"/>
                <a:sym typeface="Calibri"/>
              </a:rPr>
              <a:t>2- العلاج السلوكي:</a:t>
            </a:r>
          </a:p>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ومن أمثلته التعريض (المواجهة) ويعد هذا الأساليب الفعالة في مواجهة المخاوف والوساوس القهرية على وجه الخصوص، وقد بينت الدراسات أهميته في تخلص المرء من مخاوفه وساوسه، وهو أن يتعرض المريض للمواقف المثيرة التي تسبب له مخاوف أو الوساوس بشكل متدرج أو مباشر دون أن يحاول الهروب منها حتى تزيد مناعته ضدها.</a:t>
            </a:r>
          </a:p>
        </p:txBody>
      </p:sp>
      <p:sp>
        <p:nvSpPr>
          <p:cNvPr id="242" name="Shape 242"/>
          <p:cNvSpPr/>
          <p:nvPr/>
        </p:nvSpPr>
        <p:spPr>
          <a:xfrm>
            <a:off x="5207707" y="1495237"/>
            <a:ext cx="3169456" cy="646331"/>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7030A0"/>
              </a:buClr>
              <a:buSzPct val="25000"/>
              <a:buFont typeface="Times New Roman"/>
              <a:buNone/>
            </a:pPr>
            <a:r>
              <a:rPr b="1" i="0" lang="ar-EG" sz="3600" u="none" cap="none" strike="noStrike">
                <a:solidFill>
                  <a:srgbClr val="7030A0"/>
                </a:solidFill>
                <a:latin typeface="Times New Roman"/>
                <a:ea typeface="Times New Roman"/>
                <a:cs typeface="Times New Roman"/>
                <a:sym typeface="Times New Roman"/>
              </a:rPr>
              <a:t>أهم الطرق العلاجية: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pic>
        <p:nvPicPr>
          <p:cNvPr descr="1095597730629615321.png" id="92" name="Shape 92"/>
          <p:cNvPicPr preferRelativeResize="0"/>
          <p:nvPr/>
        </p:nvPicPr>
        <p:blipFill rotWithShape="1">
          <a:blip r:embed="rId3">
            <a:alphaModFix/>
          </a:blip>
          <a:srcRect b="0" l="0" r="0" t="0"/>
          <a:stretch/>
        </p:blipFill>
        <p:spPr>
          <a:xfrm>
            <a:off x="1331640" y="1700808"/>
            <a:ext cx="7127875" cy="3240087"/>
          </a:xfrm>
          <a:prstGeom prst="rect">
            <a:avLst/>
          </a:prstGeom>
          <a:noFill/>
          <a:ln>
            <a:noFill/>
          </a:ln>
        </p:spPr>
      </p:pic>
      <p:sp>
        <p:nvSpPr>
          <p:cNvPr id="93" name="Shape 93"/>
          <p:cNvSpPr/>
          <p:nvPr/>
        </p:nvSpPr>
        <p:spPr>
          <a:xfrm>
            <a:off x="3419871" y="2636911"/>
            <a:ext cx="2810386"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9600" u="none" cap="none" strike="noStrike">
                <a:solidFill>
                  <a:schemeClr val="lt1"/>
                </a:solidFill>
                <a:latin typeface="Calibri"/>
                <a:ea typeface="Calibri"/>
                <a:cs typeface="Calibri"/>
                <a:sym typeface="Calibri"/>
              </a:rPr>
              <a:t>التقويم</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pic>
        <p:nvPicPr>
          <p:cNvPr descr="E:\شغل نجلاء\خلفيات وبراويز وصور\New folder\البراويز\البراويز\0151.bmp" id="247" name="Shape 247"/>
          <p:cNvPicPr preferRelativeResize="0"/>
          <p:nvPr/>
        </p:nvPicPr>
        <p:blipFill rotWithShape="1">
          <a:blip r:embed="rId3">
            <a:alphaModFix/>
          </a:blip>
          <a:srcRect b="0" l="0" r="0" t="0"/>
          <a:stretch/>
        </p:blipFill>
        <p:spPr>
          <a:xfrm>
            <a:off x="-180528" y="260647"/>
            <a:ext cx="9577063" cy="6597352"/>
          </a:xfrm>
          <a:prstGeom prst="rect">
            <a:avLst/>
          </a:prstGeom>
          <a:noFill/>
          <a:ln>
            <a:noFill/>
          </a:ln>
        </p:spPr>
      </p:pic>
      <p:sp>
        <p:nvSpPr>
          <p:cNvPr id="248" name="Shape 248"/>
          <p:cNvSpPr/>
          <p:nvPr/>
        </p:nvSpPr>
        <p:spPr>
          <a:xfrm>
            <a:off x="539552" y="764704"/>
            <a:ext cx="7927031"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rgbClr val="002060"/>
                </a:solidFill>
                <a:latin typeface="Calibri"/>
                <a:ea typeface="Calibri"/>
                <a:cs typeface="Calibri"/>
                <a:sym typeface="Calibri"/>
              </a:rPr>
              <a:t>س4: ما الخطوات الأساسية للعلاج النفسي؟</a:t>
            </a:r>
          </a:p>
        </p:txBody>
      </p:sp>
      <p:sp>
        <p:nvSpPr>
          <p:cNvPr id="249" name="Shape 249"/>
          <p:cNvSpPr/>
          <p:nvPr/>
        </p:nvSpPr>
        <p:spPr>
          <a:xfrm>
            <a:off x="251519" y="2185121"/>
            <a:ext cx="8280919" cy="403187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0070C0"/>
                </a:solidFill>
                <a:latin typeface="Calibri"/>
                <a:ea typeface="Calibri"/>
                <a:cs typeface="Calibri"/>
                <a:sym typeface="Calibri"/>
              </a:rPr>
              <a:t>3- تعديل الأفكار (العلاج المعرفي):</a:t>
            </a:r>
          </a:p>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في غالب المواقف عندما تغير فكرة معينة حول موقف أو شخص يغير سلوكك نحوه، فمثلاً لو نظرت للحياة بأنها جميلة فإنك سوف تكون أكثر نشاطاً وتفاعلاً معها، بينما يحدث العكس عندما ترى أنها مملة، وهكذا فعندما تفسر سلوك شخص ما على إنه يقدرك ويحترمك فإنك سوف تحترمه أكثر، وتشير الدراسات إلى أن كثيراً من اضطراباتنا النفسية هي نتيجة ما يدور في أذهاننا من أفكار حول مواقف معينة.</a:t>
            </a:r>
          </a:p>
        </p:txBody>
      </p:sp>
      <p:sp>
        <p:nvSpPr>
          <p:cNvPr id="250" name="Shape 250"/>
          <p:cNvSpPr/>
          <p:nvPr/>
        </p:nvSpPr>
        <p:spPr>
          <a:xfrm>
            <a:off x="5207707" y="1495237"/>
            <a:ext cx="3169456" cy="646331"/>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7030A0"/>
              </a:buClr>
              <a:buSzPct val="25000"/>
              <a:buFont typeface="Times New Roman"/>
              <a:buNone/>
            </a:pPr>
            <a:r>
              <a:rPr b="1" i="0" lang="ar-EG" sz="3600" u="none" cap="none" strike="noStrike">
                <a:solidFill>
                  <a:srgbClr val="7030A0"/>
                </a:solidFill>
                <a:latin typeface="Times New Roman"/>
                <a:ea typeface="Times New Roman"/>
                <a:cs typeface="Times New Roman"/>
                <a:sym typeface="Times New Roman"/>
              </a:rPr>
              <a:t>أهم الطرق العلاجية: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pic>
        <p:nvPicPr>
          <p:cNvPr descr="E:\شغل نجلاء\خلفيات وبراويز وصور\New folder\البراويز\البراويز\0151.bmp" id="255" name="Shape 255"/>
          <p:cNvPicPr preferRelativeResize="0"/>
          <p:nvPr/>
        </p:nvPicPr>
        <p:blipFill rotWithShape="1">
          <a:blip r:embed="rId3">
            <a:alphaModFix/>
          </a:blip>
          <a:srcRect b="0" l="0" r="0" t="0"/>
          <a:stretch/>
        </p:blipFill>
        <p:spPr>
          <a:xfrm>
            <a:off x="-180528" y="260647"/>
            <a:ext cx="9577063" cy="6597352"/>
          </a:xfrm>
          <a:prstGeom prst="rect">
            <a:avLst/>
          </a:prstGeom>
          <a:noFill/>
          <a:ln>
            <a:noFill/>
          </a:ln>
        </p:spPr>
      </p:pic>
      <p:sp>
        <p:nvSpPr>
          <p:cNvPr id="256" name="Shape 256"/>
          <p:cNvSpPr/>
          <p:nvPr/>
        </p:nvSpPr>
        <p:spPr>
          <a:xfrm>
            <a:off x="539552" y="764704"/>
            <a:ext cx="7927031"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rgbClr val="002060"/>
                </a:solidFill>
                <a:latin typeface="Calibri"/>
                <a:ea typeface="Calibri"/>
                <a:cs typeface="Calibri"/>
                <a:sym typeface="Calibri"/>
              </a:rPr>
              <a:t>س4: ما الخطوات الأساسية للعلاج النفسي؟</a:t>
            </a:r>
          </a:p>
        </p:txBody>
      </p:sp>
      <p:sp>
        <p:nvSpPr>
          <p:cNvPr id="257" name="Shape 257"/>
          <p:cNvSpPr/>
          <p:nvPr/>
        </p:nvSpPr>
        <p:spPr>
          <a:xfrm>
            <a:off x="539552" y="2564903"/>
            <a:ext cx="8280919" cy="156966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وقد حثنا ديننا الإسلامي على الرضا بقضاء الله والدعاء عند الألم أو الحزن للتخلص من بعض الأعراض المصاحبة للاضطرابات النفسية.</a:t>
            </a:r>
          </a:p>
        </p:txBody>
      </p:sp>
      <p:sp>
        <p:nvSpPr>
          <p:cNvPr id="258" name="Shape 258"/>
          <p:cNvSpPr/>
          <p:nvPr/>
        </p:nvSpPr>
        <p:spPr>
          <a:xfrm>
            <a:off x="5207707" y="1495237"/>
            <a:ext cx="3169456" cy="646331"/>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7030A0"/>
              </a:buClr>
              <a:buSzPct val="25000"/>
              <a:buFont typeface="Times New Roman"/>
              <a:buNone/>
            </a:pPr>
            <a:r>
              <a:rPr b="1" i="0" lang="ar-EG" sz="3600" u="none" cap="none" strike="noStrike">
                <a:solidFill>
                  <a:srgbClr val="7030A0"/>
                </a:solidFill>
                <a:latin typeface="Times New Roman"/>
                <a:ea typeface="Times New Roman"/>
                <a:cs typeface="Times New Roman"/>
                <a:sym typeface="Times New Roman"/>
              </a:rPr>
              <a:t>أهم الطرق العلاجية: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grpSp>
        <p:nvGrpSpPr>
          <p:cNvPr id="263" name="Shape 263"/>
          <p:cNvGrpSpPr/>
          <p:nvPr/>
        </p:nvGrpSpPr>
        <p:grpSpPr>
          <a:xfrm>
            <a:off x="179511" y="188640"/>
            <a:ext cx="8892478" cy="6525342"/>
            <a:chOff x="1394858" y="1912498"/>
            <a:chExt cx="3543670" cy="5224624"/>
          </a:xfrm>
        </p:grpSpPr>
        <p:sp>
          <p:nvSpPr>
            <p:cNvPr id="264" name="Shape 264"/>
            <p:cNvSpPr/>
            <p:nvPr/>
          </p:nvSpPr>
          <p:spPr>
            <a:xfrm>
              <a:off x="1535290" y="2283140"/>
              <a:ext cx="3200470" cy="4561704"/>
            </a:xfrm>
            <a:prstGeom prst="rect">
              <a:avLst/>
            </a:prstGeom>
            <a:solidFill>
              <a:schemeClr val="lt1"/>
            </a:solidFill>
            <a:ln cap="flat" cmpd="sng" w="25400">
              <a:solidFill>
                <a:srgbClr val="395E89"/>
              </a:solidFill>
              <a:prstDash val="solid"/>
              <a:round/>
              <a:headEnd len="med" w="med" type="none"/>
              <a:tailEnd len="med" w="med" type="none"/>
            </a:ln>
            <a:effectLst>
              <a:outerShdw blurRad="50799" rotWithShape="0" algn="tr" dir="8100000" dist="38100">
                <a:srgbClr val="000000">
                  <a:alpha val="40000"/>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roses.png" id="265" name="Shape 265"/>
            <p:cNvPicPr preferRelativeResize="0"/>
            <p:nvPr/>
          </p:nvPicPr>
          <p:blipFill rotWithShape="1">
            <a:blip r:embed="rId3">
              <a:alphaModFix/>
            </a:blip>
            <a:srcRect b="0" l="0" r="0" t="0"/>
            <a:stretch/>
          </p:blipFill>
          <p:spPr>
            <a:xfrm>
              <a:off x="1394858" y="1912498"/>
              <a:ext cx="3543670" cy="5224624"/>
            </a:xfrm>
            <a:prstGeom prst="rect">
              <a:avLst/>
            </a:prstGeom>
            <a:solidFill>
              <a:schemeClr val="lt1"/>
            </a:solidFill>
            <a:ln>
              <a:noFill/>
            </a:ln>
          </p:spPr>
        </p:pic>
      </p:grpSp>
      <p:sp>
        <p:nvSpPr>
          <p:cNvPr id="266" name="Shape 266"/>
          <p:cNvSpPr/>
          <p:nvPr/>
        </p:nvSpPr>
        <p:spPr>
          <a:xfrm>
            <a:off x="467543" y="548679"/>
            <a:ext cx="8262664" cy="2308323"/>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س5: قال تعالى: {</a:t>
            </a:r>
            <a:r>
              <a:rPr b="1" i="0" lang="ar-EG" sz="3600" u="none" cap="none" strike="noStrike">
                <a:solidFill>
                  <a:srgbClr val="008000"/>
                </a:solidFill>
                <a:latin typeface="Calibri"/>
                <a:ea typeface="Calibri"/>
                <a:cs typeface="Calibri"/>
                <a:sym typeface="Calibri"/>
              </a:rPr>
              <a:t>الَّذِينَ آمَنُوا وتَطْمَئِنُّ قُلُوبُهُم بِذِكْرِ اللَّهِ أَلا بِذِكْرِ اللَّهِ تَطْمَئِنُّ القُلُوبُ</a:t>
            </a:r>
            <a:r>
              <a:rPr b="1" i="0" lang="ar-EG" sz="3600" u="none" cap="none" strike="noStrike">
                <a:solidFill>
                  <a:schemeClr val="dk1"/>
                </a:solidFill>
                <a:latin typeface="Calibri"/>
                <a:ea typeface="Calibri"/>
                <a:cs typeface="Calibri"/>
                <a:sym typeface="Calibri"/>
              </a:rPr>
              <a:t>} (الرعد: 28) وقال تعالى: {</a:t>
            </a:r>
            <a:r>
              <a:rPr b="1" i="0" lang="ar-EG" sz="3600" u="none" cap="none" strike="noStrike">
                <a:solidFill>
                  <a:srgbClr val="008000"/>
                </a:solidFill>
                <a:latin typeface="Calibri"/>
                <a:ea typeface="Calibri"/>
                <a:cs typeface="Calibri"/>
                <a:sym typeface="Calibri"/>
              </a:rPr>
              <a:t>ومَنْ أَعْرَضَ عَن ذِكْرِي فَإنَّ لَهُ مَعِيشَةً ضَنكًا ونَحْشُرُهُ يَوْمَ القِيَامَةِ أَعْمَى</a:t>
            </a:r>
            <a:r>
              <a:rPr b="1" i="0" lang="ar-EG" sz="3600" u="none" cap="none" strike="noStrike">
                <a:solidFill>
                  <a:schemeClr val="dk1"/>
                </a:solidFill>
                <a:latin typeface="Calibri"/>
                <a:ea typeface="Calibri"/>
                <a:cs typeface="Calibri"/>
                <a:sym typeface="Calibri"/>
              </a:rPr>
              <a:t>} (طه: 124)</a:t>
            </a:r>
          </a:p>
        </p:txBody>
      </p:sp>
      <p:sp>
        <p:nvSpPr>
          <p:cNvPr id="267" name="Shape 267"/>
          <p:cNvSpPr/>
          <p:nvPr/>
        </p:nvSpPr>
        <p:spPr>
          <a:xfrm>
            <a:off x="755575" y="2852935"/>
            <a:ext cx="7991872"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في ضوء الآيتين السابقتين، أوضح العلاقة بين التدين والصحة النفسية؟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500"/>
                                        <p:tgtEl>
                                          <p:spTgt spid="267"/>
                                        </p:tgtEl>
                                        <p:attrNameLst>
                                          <p:attrName>ppt_w</p:attrName>
                                        </p:attrNameLst>
                                      </p:cBhvr>
                                      <p:tavLst>
                                        <p:tav fmla="" tm="0">
                                          <p:val>
                                            <p:strVal val="0"/>
                                          </p:val>
                                        </p:tav>
                                        <p:tav fmla="" tm="100000">
                                          <p:val>
                                            <p:strVal val="#ppt_w"/>
                                          </p:val>
                                        </p:tav>
                                      </p:tavLst>
                                    </p:anim>
                                    <p:anim calcmode="lin" valueType="num">
                                      <p:cBhvr additive="base">
                                        <p:cTn dur="500"/>
                                        <p:tgtEl>
                                          <p:spTgt spid="2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grpSp>
        <p:nvGrpSpPr>
          <p:cNvPr id="272" name="Shape 272"/>
          <p:cNvGrpSpPr/>
          <p:nvPr/>
        </p:nvGrpSpPr>
        <p:grpSpPr>
          <a:xfrm>
            <a:off x="179511" y="188640"/>
            <a:ext cx="8892478" cy="6525342"/>
            <a:chOff x="1394858" y="1912498"/>
            <a:chExt cx="3543670" cy="5224624"/>
          </a:xfrm>
        </p:grpSpPr>
        <p:sp>
          <p:nvSpPr>
            <p:cNvPr id="273" name="Shape 273"/>
            <p:cNvSpPr/>
            <p:nvPr/>
          </p:nvSpPr>
          <p:spPr>
            <a:xfrm>
              <a:off x="1535290" y="2283140"/>
              <a:ext cx="3200470" cy="4561704"/>
            </a:xfrm>
            <a:prstGeom prst="rect">
              <a:avLst/>
            </a:prstGeom>
            <a:solidFill>
              <a:schemeClr val="lt1"/>
            </a:solidFill>
            <a:ln cap="flat" cmpd="sng" w="25400">
              <a:solidFill>
                <a:srgbClr val="395E89"/>
              </a:solidFill>
              <a:prstDash val="solid"/>
              <a:round/>
              <a:headEnd len="med" w="med" type="none"/>
              <a:tailEnd len="med" w="med" type="none"/>
            </a:ln>
            <a:effectLst>
              <a:outerShdw blurRad="50799" rotWithShape="0" algn="tr" dir="8100000" dist="38100">
                <a:srgbClr val="000000">
                  <a:alpha val="40000"/>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roses.png" id="274" name="Shape 274"/>
            <p:cNvPicPr preferRelativeResize="0"/>
            <p:nvPr/>
          </p:nvPicPr>
          <p:blipFill rotWithShape="1">
            <a:blip r:embed="rId3">
              <a:alphaModFix/>
            </a:blip>
            <a:srcRect b="0" l="0" r="0" t="0"/>
            <a:stretch/>
          </p:blipFill>
          <p:spPr>
            <a:xfrm>
              <a:off x="1394858" y="1912498"/>
              <a:ext cx="3543670" cy="5224624"/>
            </a:xfrm>
            <a:prstGeom prst="rect">
              <a:avLst/>
            </a:prstGeom>
            <a:solidFill>
              <a:schemeClr val="lt1"/>
            </a:solidFill>
            <a:ln>
              <a:noFill/>
            </a:ln>
          </p:spPr>
        </p:pic>
      </p:grpSp>
      <p:sp>
        <p:nvSpPr>
          <p:cNvPr id="275" name="Shape 275"/>
          <p:cNvSpPr/>
          <p:nvPr/>
        </p:nvSpPr>
        <p:spPr>
          <a:xfrm>
            <a:off x="539552" y="620687"/>
            <a:ext cx="8280919" cy="563231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في أغلب المواقف عندما تغير فكرة معينة حول موقف أو شخص يغير سلوكك نحوه، فمثلاً لو نظرت للحياة بأنها جميلة فإنك سوف تكون أكثر نشاطاً وتفاعلاً معها، بينما يحدث العكس عندما ترى أنها مملة، وهكذا فعندما تفسر سلوك شخص ما على إنه يقدرك ويحترمك فإنك سوف تحترمه أكثر، وتشير الدراسات إلى أن كثيراً من اضطراباتنا النفسية هي نتيجة ما يدور في أذهاننا من أفكار حول مواقف معينة، وقد حثنا ديننا الإسلامي على الرضا بقضاء الله والدعاء عند الألم أو الحزن للتخلص من بعض الأعراض المصاحبة للاضطرابات النفسية.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grpSp>
        <p:nvGrpSpPr>
          <p:cNvPr id="280" name="Shape 280"/>
          <p:cNvGrpSpPr/>
          <p:nvPr/>
        </p:nvGrpSpPr>
        <p:grpSpPr>
          <a:xfrm>
            <a:off x="107504" y="332656"/>
            <a:ext cx="8820472" cy="6264695"/>
            <a:chOff x="2305536" y="745979"/>
            <a:chExt cx="4525056" cy="4718082"/>
          </a:xfrm>
        </p:grpSpPr>
        <p:sp>
          <p:nvSpPr>
            <p:cNvPr id="281" name="Shape 281"/>
            <p:cNvSpPr/>
            <p:nvPr/>
          </p:nvSpPr>
          <p:spPr>
            <a:xfrm>
              <a:off x="2500583" y="970649"/>
              <a:ext cx="4134964" cy="4121160"/>
            </a:xfrm>
            <a:prstGeom prst="roundRect">
              <a:avLst>
                <a:gd fmla="val 0" name="adj"/>
              </a:avLst>
            </a:prstGeom>
            <a:solidFill>
              <a:schemeClr val="lt1"/>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8.2mp6.3mpTan.jpg" id="282" name="Shape 282"/>
            <p:cNvPicPr preferRelativeResize="0"/>
            <p:nvPr/>
          </p:nvPicPr>
          <p:blipFill rotWithShape="1">
            <a:blip r:embed="rId3">
              <a:alphaModFix/>
            </a:blip>
            <a:srcRect b="0" l="0" r="0" t="0"/>
            <a:stretch/>
          </p:blipFill>
          <p:spPr>
            <a:xfrm>
              <a:off x="2305536" y="745979"/>
              <a:ext cx="4525056" cy="4718082"/>
            </a:xfrm>
            <a:prstGeom prst="rect">
              <a:avLst/>
            </a:prstGeom>
            <a:noFill/>
            <a:ln>
              <a:noFill/>
            </a:ln>
          </p:spPr>
        </p:pic>
      </p:grpSp>
      <p:sp>
        <p:nvSpPr>
          <p:cNvPr id="283" name="Shape 283"/>
          <p:cNvSpPr/>
          <p:nvPr/>
        </p:nvSpPr>
        <p:spPr>
          <a:xfrm>
            <a:off x="755575" y="980728"/>
            <a:ext cx="7488831" cy="1754325"/>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س6: من خلال دراستك للمقومات الاجتماعية للصحة النفسية ما الأنشطة اليومية التي تساعد على الوقاية من الوقوع في الاضطراب النفسي؟</a:t>
            </a:r>
          </a:p>
        </p:txBody>
      </p:sp>
      <p:sp>
        <p:nvSpPr>
          <p:cNvPr id="284" name="Shape 284"/>
          <p:cNvSpPr/>
          <p:nvPr/>
        </p:nvSpPr>
        <p:spPr>
          <a:xfrm>
            <a:off x="1547663" y="3212975"/>
            <a:ext cx="5760640" cy="2308323"/>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حثنا ديننا الإسلامي على الرضا بقضاء الله والدعاء عند الألم أو الحزن للتخلص من بعض الأعراض المصاحبة للاضطرابات النفسية.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grpSp>
        <p:nvGrpSpPr>
          <p:cNvPr id="289" name="Shape 289"/>
          <p:cNvGrpSpPr/>
          <p:nvPr/>
        </p:nvGrpSpPr>
        <p:grpSpPr>
          <a:xfrm>
            <a:off x="-144016" y="188640"/>
            <a:ext cx="9324527" cy="6552728"/>
            <a:chOff x="467543" y="2636911"/>
            <a:chExt cx="8280919" cy="2691697"/>
          </a:xfrm>
        </p:grpSpPr>
        <p:sp>
          <p:nvSpPr>
            <p:cNvPr id="290" name="Shape 290"/>
            <p:cNvSpPr/>
            <p:nvPr/>
          </p:nvSpPr>
          <p:spPr>
            <a:xfrm>
              <a:off x="1115929" y="2781232"/>
              <a:ext cx="7251555" cy="2376209"/>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forumcelalettin_775.png" id="291" name="Shape 291"/>
            <p:cNvPicPr preferRelativeResize="0"/>
            <p:nvPr/>
          </p:nvPicPr>
          <p:blipFill rotWithShape="1">
            <a:blip r:embed="rId3">
              <a:alphaModFix/>
            </a:blip>
            <a:srcRect b="0" l="0" r="0" t="0"/>
            <a:stretch/>
          </p:blipFill>
          <p:spPr>
            <a:xfrm>
              <a:off x="467543" y="2636911"/>
              <a:ext cx="8280919" cy="2691697"/>
            </a:xfrm>
            <a:prstGeom prst="rect">
              <a:avLst/>
            </a:prstGeom>
            <a:noFill/>
            <a:ln>
              <a:noFill/>
            </a:ln>
          </p:spPr>
        </p:pic>
      </p:grpSp>
      <p:sp>
        <p:nvSpPr>
          <p:cNvPr id="292" name="Shape 292"/>
          <p:cNvSpPr txBox="1"/>
          <p:nvPr/>
        </p:nvSpPr>
        <p:spPr>
          <a:xfrm>
            <a:off x="971600" y="908720"/>
            <a:ext cx="7200799"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س7: تخيل نفسك معالجا نفسيا كيف تخلص الفرد من:</a:t>
            </a:r>
          </a:p>
        </p:txBody>
      </p:sp>
      <p:sp>
        <p:nvSpPr>
          <p:cNvPr id="293" name="Shape 293"/>
          <p:cNvSpPr txBox="1"/>
          <p:nvPr/>
        </p:nvSpPr>
        <p:spPr>
          <a:xfrm>
            <a:off x="899591" y="2012647"/>
            <a:ext cx="7344815" cy="1200329"/>
          </a:xfrm>
          <a:prstGeom prst="rect">
            <a:avLst/>
          </a:prstGeom>
          <a:noFill/>
          <a:ln>
            <a:noFill/>
          </a:ln>
        </p:spPr>
        <p:txBody>
          <a:bodyPr anchorCtr="0" anchor="t"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عدم القدرة على مواجهة الآخرين براحة باستخدام أسلوب التعرض التدريجي؟</a:t>
            </a:r>
          </a:p>
        </p:txBody>
      </p:sp>
      <p:sp>
        <p:nvSpPr>
          <p:cNvPr id="294" name="Shape 294"/>
          <p:cNvSpPr/>
          <p:nvPr/>
        </p:nvSpPr>
        <p:spPr>
          <a:xfrm>
            <a:off x="1115616" y="3613085"/>
            <a:ext cx="7128792" cy="2062103"/>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في غالب المواقف عندما تغير فكرة معينة حول موقف أو شخص يغير سلوكك نحوه، فمثلاً لو نظرت للحياة بأنها جميلة فإنك سوف تكون أكثر نشاطاً وتفاعلاً معها، بينما يحدث العكس عندما ترى أنها مملة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animEffect filter="fade" transition="in">
                                      <p:cBhvr>
                                        <p:cTn dur="1000"/>
                                        <p:tgtEl>
                                          <p:spTgt spid="2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animEffect filter="fade" transition="in">
                                      <p:cBhvr>
                                        <p:cTn dur="500"/>
                                        <p:tgtEl>
                                          <p:spTgt spid="2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grpSp>
        <p:nvGrpSpPr>
          <p:cNvPr id="299" name="Shape 299"/>
          <p:cNvGrpSpPr/>
          <p:nvPr/>
        </p:nvGrpSpPr>
        <p:grpSpPr>
          <a:xfrm>
            <a:off x="-144016" y="188640"/>
            <a:ext cx="9324527" cy="6552728"/>
            <a:chOff x="467543" y="2636911"/>
            <a:chExt cx="8280919" cy="2691697"/>
          </a:xfrm>
        </p:grpSpPr>
        <p:sp>
          <p:nvSpPr>
            <p:cNvPr id="300" name="Shape 300"/>
            <p:cNvSpPr/>
            <p:nvPr/>
          </p:nvSpPr>
          <p:spPr>
            <a:xfrm>
              <a:off x="1115929" y="2781232"/>
              <a:ext cx="7251555" cy="2376209"/>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forumcelalettin_775.png" id="301" name="Shape 301"/>
            <p:cNvPicPr preferRelativeResize="0"/>
            <p:nvPr/>
          </p:nvPicPr>
          <p:blipFill rotWithShape="1">
            <a:blip r:embed="rId3">
              <a:alphaModFix/>
            </a:blip>
            <a:srcRect b="0" l="0" r="0" t="0"/>
            <a:stretch/>
          </p:blipFill>
          <p:spPr>
            <a:xfrm>
              <a:off x="467543" y="2636911"/>
              <a:ext cx="8280919" cy="2691697"/>
            </a:xfrm>
            <a:prstGeom prst="rect">
              <a:avLst/>
            </a:prstGeom>
            <a:noFill/>
            <a:ln>
              <a:noFill/>
            </a:ln>
          </p:spPr>
        </p:pic>
      </p:grpSp>
      <p:sp>
        <p:nvSpPr>
          <p:cNvPr id="302" name="Shape 302"/>
          <p:cNvSpPr txBox="1"/>
          <p:nvPr/>
        </p:nvSpPr>
        <p:spPr>
          <a:xfrm>
            <a:off x="971600" y="908720"/>
            <a:ext cx="7200799"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س7: تخيل نفسك معالجا نفسيا كيف تخلص الفرد من:</a:t>
            </a:r>
          </a:p>
        </p:txBody>
      </p:sp>
      <p:sp>
        <p:nvSpPr>
          <p:cNvPr id="303" name="Shape 303"/>
          <p:cNvSpPr txBox="1"/>
          <p:nvPr/>
        </p:nvSpPr>
        <p:spPr>
          <a:xfrm>
            <a:off x="899591" y="2012647"/>
            <a:ext cx="7344815" cy="1200329"/>
          </a:xfrm>
          <a:prstGeom prst="rect">
            <a:avLst/>
          </a:prstGeom>
          <a:noFill/>
          <a:ln>
            <a:noFill/>
          </a:ln>
        </p:spPr>
        <p:txBody>
          <a:bodyPr anchorCtr="0" anchor="t"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عدم القدرة على مواجهة الآخرين براحة باستخدام أسلوب التعرض التدريجي؟</a:t>
            </a:r>
          </a:p>
        </p:txBody>
      </p:sp>
      <p:sp>
        <p:nvSpPr>
          <p:cNvPr id="304" name="Shape 304"/>
          <p:cNvSpPr/>
          <p:nvPr/>
        </p:nvSpPr>
        <p:spPr>
          <a:xfrm>
            <a:off x="1043608" y="3613085"/>
            <a:ext cx="7200799" cy="2062103"/>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وهكذا فعندما تفسر سلوك شخص ما على إنه يقدرك ويحترمك فإنك سوف تحترمه أكثر، وتشير الدراسات إلى أن كثيراً من اضطراباتنا النفسية هي نتيجة ما يدور في أذهاننا من أفكار حول مواقف معينة.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grpSp>
        <p:nvGrpSpPr>
          <p:cNvPr id="309" name="Shape 309"/>
          <p:cNvGrpSpPr/>
          <p:nvPr/>
        </p:nvGrpSpPr>
        <p:grpSpPr>
          <a:xfrm>
            <a:off x="-144016" y="188640"/>
            <a:ext cx="9324527" cy="6552728"/>
            <a:chOff x="467543" y="2636911"/>
            <a:chExt cx="8280919" cy="2691697"/>
          </a:xfrm>
        </p:grpSpPr>
        <p:sp>
          <p:nvSpPr>
            <p:cNvPr id="310" name="Shape 310"/>
            <p:cNvSpPr/>
            <p:nvPr/>
          </p:nvSpPr>
          <p:spPr>
            <a:xfrm>
              <a:off x="1115929" y="2781232"/>
              <a:ext cx="7251555" cy="2376209"/>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forumcelalettin_775.png" id="311" name="Shape 311"/>
            <p:cNvPicPr preferRelativeResize="0"/>
            <p:nvPr/>
          </p:nvPicPr>
          <p:blipFill rotWithShape="1">
            <a:blip r:embed="rId3">
              <a:alphaModFix/>
            </a:blip>
            <a:srcRect b="0" l="0" r="0" t="0"/>
            <a:stretch/>
          </p:blipFill>
          <p:spPr>
            <a:xfrm>
              <a:off x="467543" y="2636911"/>
              <a:ext cx="8280919" cy="2691697"/>
            </a:xfrm>
            <a:prstGeom prst="rect">
              <a:avLst/>
            </a:prstGeom>
            <a:noFill/>
            <a:ln>
              <a:noFill/>
            </a:ln>
          </p:spPr>
        </p:pic>
      </p:grpSp>
      <p:sp>
        <p:nvSpPr>
          <p:cNvPr id="312" name="Shape 312"/>
          <p:cNvSpPr txBox="1"/>
          <p:nvPr/>
        </p:nvSpPr>
        <p:spPr>
          <a:xfrm>
            <a:off x="971600" y="908720"/>
            <a:ext cx="7200799"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س7: تخيل نفسك معالجا نفسيا كيف تخلص الفرد من:</a:t>
            </a:r>
          </a:p>
        </p:txBody>
      </p:sp>
      <p:sp>
        <p:nvSpPr>
          <p:cNvPr id="313" name="Shape 313"/>
          <p:cNvSpPr txBox="1"/>
          <p:nvPr/>
        </p:nvSpPr>
        <p:spPr>
          <a:xfrm>
            <a:off x="3347864" y="2060848"/>
            <a:ext cx="4824535" cy="646331"/>
          </a:xfrm>
          <a:prstGeom prst="rect">
            <a:avLst/>
          </a:prstGeom>
          <a:noFill/>
          <a:ln>
            <a:noFill/>
          </a:ln>
        </p:spPr>
        <p:txBody>
          <a:bodyPr anchorCtr="0" anchor="t"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الأفعال القهرية التي يكررها؟</a:t>
            </a:r>
          </a:p>
        </p:txBody>
      </p:sp>
      <p:sp>
        <p:nvSpPr>
          <p:cNvPr id="314" name="Shape 314"/>
          <p:cNvSpPr/>
          <p:nvPr/>
        </p:nvSpPr>
        <p:spPr>
          <a:xfrm>
            <a:off x="755575" y="2708340"/>
            <a:ext cx="7488831" cy="353943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ويعد هذا الأسلوب الفعال في مواجهة المخاوف والوساوس القهرية على وجه الخصوص، وقد بينت الدراسات أهميته في تخلص المرء من مخاوفه و وساوسه، وهو أن يتعرض المريض للمواقف المثيرة التي تسبب له مخاوف أو الوساوس بشكل متدرج أو مباشر دون أن يحاول الهروب منها حتى تزيد مناعته ضدها.</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animEffect filter="fade" transition="in">
                                      <p:cBhvr>
                                        <p:cTn dur="500"/>
                                        <p:tgtEl>
                                          <p:spTgt spid="3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pic>
        <p:nvPicPr>
          <p:cNvPr descr="E:\شغل نجلاء\خلفيات وبراويز وصور\New folder\البراويز\البراويز\0151.bmp" id="319" name="Shape 319"/>
          <p:cNvPicPr preferRelativeResize="0"/>
          <p:nvPr/>
        </p:nvPicPr>
        <p:blipFill rotWithShape="1">
          <a:blip r:embed="rId3">
            <a:alphaModFix/>
          </a:blip>
          <a:srcRect b="0" l="0" r="0" t="0"/>
          <a:stretch/>
        </p:blipFill>
        <p:spPr>
          <a:xfrm>
            <a:off x="395536" y="260648"/>
            <a:ext cx="8386483" cy="1589654"/>
          </a:xfrm>
          <a:prstGeom prst="rect">
            <a:avLst/>
          </a:prstGeom>
          <a:noFill/>
          <a:ln>
            <a:noFill/>
          </a:ln>
        </p:spPr>
      </p:pic>
      <p:sp>
        <p:nvSpPr>
          <p:cNvPr id="320" name="Shape 320"/>
          <p:cNvSpPr/>
          <p:nvPr/>
        </p:nvSpPr>
        <p:spPr>
          <a:xfrm>
            <a:off x="1043608" y="404663"/>
            <a:ext cx="7023227"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rgbClr val="FFFF00"/>
                </a:solidFill>
                <a:latin typeface="Calibri"/>
                <a:ea typeface="Calibri"/>
                <a:cs typeface="Calibri"/>
                <a:sym typeface="Calibri"/>
              </a:rPr>
              <a:t>س8: حدد فيما إذا كانت المواقف التالية طبيعية أم أنها دليل على اضطراب نفسي</a:t>
            </a:r>
          </a:p>
        </p:txBody>
      </p:sp>
      <p:graphicFrame>
        <p:nvGraphicFramePr>
          <p:cNvPr id="321" name="Shape 321"/>
          <p:cNvGraphicFramePr/>
          <p:nvPr/>
        </p:nvGraphicFramePr>
        <p:xfrm>
          <a:off x="35495" y="2348880"/>
          <a:ext cx="3000000" cy="3000000"/>
        </p:xfrm>
        <a:graphic>
          <a:graphicData uri="http://schemas.openxmlformats.org/drawingml/2006/table">
            <a:tbl>
              <a:tblPr bandRow="1" firstRow="1">
                <a:noFill/>
                <a:tableStyleId>{AAEC130A-0983-4BAD-929C-9C19FAB19F48}</a:tableStyleId>
              </a:tblPr>
              <a:tblGrid>
                <a:gridCol w="5832650"/>
                <a:gridCol w="3203850"/>
              </a:tblGrid>
              <a:tr h="986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r>
              <a:tr h="15340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r h="15340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322" name="Shape 322"/>
          <p:cNvSpPr/>
          <p:nvPr/>
        </p:nvSpPr>
        <p:spPr>
          <a:xfrm>
            <a:off x="7092279" y="2492896"/>
            <a:ext cx="1284325"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الموقف</a:t>
            </a:r>
          </a:p>
        </p:txBody>
      </p:sp>
      <p:sp>
        <p:nvSpPr>
          <p:cNvPr id="323" name="Shape 323"/>
          <p:cNvSpPr/>
          <p:nvPr/>
        </p:nvSpPr>
        <p:spPr>
          <a:xfrm>
            <a:off x="2699791" y="2492896"/>
            <a:ext cx="968535"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lt1"/>
                </a:solidFill>
                <a:latin typeface="Calibri"/>
                <a:ea typeface="Calibri"/>
                <a:cs typeface="Calibri"/>
                <a:sym typeface="Calibri"/>
              </a:rPr>
              <a:t>الحكم</a:t>
            </a:r>
          </a:p>
        </p:txBody>
      </p:sp>
      <p:sp>
        <p:nvSpPr>
          <p:cNvPr id="324" name="Shape 324"/>
          <p:cNvSpPr/>
          <p:nvPr/>
        </p:nvSpPr>
        <p:spPr>
          <a:xfrm>
            <a:off x="5940151" y="3452807"/>
            <a:ext cx="3059831" cy="1200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chemeClr val="dk1"/>
                </a:solidFill>
                <a:latin typeface="Calibri"/>
                <a:ea typeface="Calibri"/>
                <a:cs typeface="Calibri"/>
                <a:sym typeface="Calibri"/>
              </a:rPr>
              <a:t>نكرر بعض الأعمال أحيانا للتأكد منها</a:t>
            </a:r>
          </a:p>
        </p:txBody>
      </p:sp>
      <p:sp>
        <p:nvSpPr>
          <p:cNvPr id="325" name="Shape 325"/>
          <p:cNvSpPr txBox="1"/>
          <p:nvPr/>
        </p:nvSpPr>
        <p:spPr>
          <a:xfrm>
            <a:off x="971600" y="3861048"/>
            <a:ext cx="4248472"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rgbClr val="FF0000"/>
                </a:solidFill>
                <a:latin typeface="Calibri"/>
                <a:ea typeface="Calibri"/>
                <a:cs typeface="Calibri"/>
                <a:sym typeface="Calibri"/>
              </a:rPr>
              <a:t>أمر طبيعي</a:t>
            </a:r>
          </a:p>
        </p:txBody>
      </p:sp>
      <p:sp>
        <p:nvSpPr>
          <p:cNvPr id="326" name="Shape 326"/>
          <p:cNvSpPr/>
          <p:nvPr/>
        </p:nvSpPr>
        <p:spPr>
          <a:xfrm>
            <a:off x="5940151" y="4964975"/>
            <a:ext cx="3059831" cy="1200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chemeClr val="dk1"/>
                </a:solidFill>
                <a:latin typeface="Calibri"/>
                <a:ea typeface="Calibri"/>
                <a:cs typeface="Calibri"/>
                <a:sym typeface="Calibri"/>
              </a:rPr>
              <a:t>نحزن عند فقد عزيز لبعض الوقت</a:t>
            </a:r>
          </a:p>
        </p:txBody>
      </p:sp>
      <p:sp>
        <p:nvSpPr>
          <p:cNvPr id="327" name="Shape 327"/>
          <p:cNvSpPr txBox="1"/>
          <p:nvPr/>
        </p:nvSpPr>
        <p:spPr>
          <a:xfrm>
            <a:off x="1043608" y="5085183"/>
            <a:ext cx="4248472"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rgbClr val="FF0000"/>
                </a:solidFill>
                <a:latin typeface="Calibri"/>
                <a:ea typeface="Calibri"/>
                <a:cs typeface="Calibri"/>
                <a:sym typeface="Calibri"/>
              </a:rPr>
              <a:t>أمر طبيعي</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ppt_w</p:attrName>
                                        </p:attrNameLst>
                                      </p:cBhvr>
                                      <p:tavLst>
                                        <p:tav fmla="" tm="0">
                                          <p:val>
                                            <p:strVal val="0"/>
                                          </p:val>
                                        </p:tav>
                                        <p:tav fmla="" tm="100000">
                                          <p:val>
                                            <p:strVal val="#ppt_w"/>
                                          </p:val>
                                        </p:tav>
                                      </p:tavLst>
                                    </p:anim>
                                    <p:anim calcmode="lin" valueType="num">
                                      <p:cBhvr additive="base">
                                        <p:cTn dur="500"/>
                                        <p:tgtEl>
                                          <p:spTgt spid="3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ppt_w</p:attrName>
                                        </p:attrNameLst>
                                      </p:cBhvr>
                                      <p:tavLst>
                                        <p:tav fmla="" tm="0">
                                          <p:val>
                                            <p:strVal val="0"/>
                                          </p:val>
                                        </p:tav>
                                        <p:tav fmla="" tm="100000">
                                          <p:val>
                                            <p:strVal val="#ppt_w"/>
                                          </p:val>
                                        </p:tav>
                                      </p:tavLst>
                                    </p:anim>
                                    <p:anim calcmode="lin" valueType="num">
                                      <p:cBhvr additive="base">
                                        <p:cTn dur="500"/>
                                        <p:tgtEl>
                                          <p:spTgt spid="3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pic>
        <p:nvPicPr>
          <p:cNvPr descr="E:\شغل نجلاء\خلفيات وبراويز وصور\New folder\البراويز\البراويز\0151.bmp" id="332" name="Shape 332"/>
          <p:cNvPicPr preferRelativeResize="0"/>
          <p:nvPr/>
        </p:nvPicPr>
        <p:blipFill rotWithShape="1">
          <a:blip r:embed="rId3">
            <a:alphaModFix/>
          </a:blip>
          <a:srcRect b="0" l="0" r="0" t="0"/>
          <a:stretch/>
        </p:blipFill>
        <p:spPr>
          <a:xfrm>
            <a:off x="395536" y="260648"/>
            <a:ext cx="8386483" cy="1589654"/>
          </a:xfrm>
          <a:prstGeom prst="rect">
            <a:avLst/>
          </a:prstGeom>
          <a:noFill/>
          <a:ln>
            <a:noFill/>
          </a:ln>
        </p:spPr>
      </p:pic>
      <p:sp>
        <p:nvSpPr>
          <p:cNvPr id="333" name="Shape 333"/>
          <p:cNvSpPr/>
          <p:nvPr/>
        </p:nvSpPr>
        <p:spPr>
          <a:xfrm>
            <a:off x="1043608" y="404663"/>
            <a:ext cx="7023227"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rgbClr val="FFFF00"/>
                </a:solidFill>
                <a:latin typeface="Calibri"/>
                <a:ea typeface="Calibri"/>
                <a:cs typeface="Calibri"/>
                <a:sym typeface="Calibri"/>
              </a:rPr>
              <a:t>س8: حدد فيما إذا كانت المواقف التالية طبيعية أم أنها دليل على اضطراب نفسي</a:t>
            </a:r>
          </a:p>
        </p:txBody>
      </p:sp>
      <p:graphicFrame>
        <p:nvGraphicFramePr>
          <p:cNvPr id="334" name="Shape 334"/>
          <p:cNvGraphicFramePr/>
          <p:nvPr/>
        </p:nvGraphicFramePr>
        <p:xfrm>
          <a:off x="35495" y="2348880"/>
          <a:ext cx="3000000" cy="3000000"/>
        </p:xfrm>
        <a:graphic>
          <a:graphicData uri="http://schemas.openxmlformats.org/drawingml/2006/table">
            <a:tbl>
              <a:tblPr bandRow="1" firstRow="1">
                <a:noFill/>
                <a:tableStyleId>{AAEC130A-0983-4BAD-929C-9C19FAB19F48}</a:tableStyleId>
              </a:tblPr>
              <a:tblGrid>
                <a:gridCol w="5832650"/>
                <a:gridCol w="3203850"/>
              </a:tblGrid>
              <a:tr h="986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r>
              <a:tr h="15340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r h="15340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335" name="Shape 335"/>
          <p:cNvSpPr/>
          <p:nvPr/>
        </p:nvSpPr>
        <p:spPr>
          <a:xfrm>
            <a:off x="7092279" y="2492896"/>
            <a:ext cx="1284325"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الموقف</a:t>
            </a:r>
          </a:p>
        </p:txBody>
      </p:sp>
      <p:sp>
        <p:nvSpPr>
          <p:cNvPr id="336" name="Shape 336"/>
          <p:cNvSpPr/>
          <p:nvPr/>
        </p:nvSpPr>
        <p:spPr>
          <a:xfrm>
            <a:off x="2699791" y="2492896"/>
            <a:ext cx="968535"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lt1"/>
                </a:solidFill>
                <a:latin typeface="Calibri"/>
                <a:ea typeface="Calibri"/>
                <a:cs typeface="Calibri"/>
                <a:sym typeface="Calibri"/>
              </a:rPr>
              <a:t>الحكم</a:t>
            </a:r>
          </a:p>
        </p:txBody>
      </p:sp>
      <p:sp>
        <p:nvSpPr>
          <p:cNvPr id="337" name="Shape 337"/>
          <p:cNvSpPr/>
          <p:nvPr/>
        </p:nvSpPr>
        <p:spPr>
          <a:xfrm>
            <a:off x="5940151" y="3452807"/>
            <a:ext cx="3059831" cy="1200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chemeClr val="dk1"/>
                </a:solidFill>
                <a:latin typeface="Calibri"/>
                <a:ea typeface="Calibri"/>
                <a:cs typeface="Calibri"/>
                <a:sym typeface="Calibri"/>
              </a:rPr>
              <a:t>نكرر كل صلاة حتى نتأكد من ضبطها</a:t>
            </a:r>
          </a:p>
        </p:txBody>
      </p:sp>
      <p:sp>
        <p:nvSpPr>
          <p:cNvPr id="338" name="Shape 338"/>
          <p:cNvSpPr txBox="1"/>
          <p:nvPr/>
        </p:nvSpPr>
        <p:spPr>
          <a:xfrm>
            <a:off x="1043608" y="3573016"/>
            <a:ext cx="4248472"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إضراب نفسي</a:t>
            </a:r>
          </a:p>
        </p:txBody>
      </p:sp>
      <p:sp>
        <p:nvSpPr>
          <p:cNvPr id="339" name="Shape 339"/>
          <p:cNvSpPr/>
          <p:nvPr/>
        </p:nvSpPr>
        <p:spPr>
          <a:xfrm>
            <a:off x="5940151" y="5157192"/>
            <a:ext cx="3059831"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chemeClr val="dk1"/>
                </a:solidFill>
                <a:latin typeface="Calibri"/>
                <a:ea typeface="Calibri"/>
                <a:cs typeface="Calibri"/>
                <a:sym typeface="Calibri"/>
              </a:rPr>
              <a:t>اليأس من الحياة</a:t>
            </a:r>
          </a:p>
        </p:txBody>
      </p:sp>
      <p:sp>
        <p:nvSpPr>
          <p:cNvPr id="340" name="Shape 340"/>
          <p:cNvSpPr txBox="1"/>
          <p:nvPr/>
        </p:nvSpPr>
        <p:spPr>
          <a:xfrm>
            <a:off x="1043608" y="5085183"/>
            <a:ext cx="4248472"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إضراب نفسي</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ppt_w</p:attrName>
                                        </p:attrNameLst>
                                      </p:cBhvr>
                                      <p:tavLst>
                                        <p:tav fmla="" tm="0">
                                          <p:val>
                                            <p:strVal val="0"/>
                                          </p:val>
                                        </p:tav>
                                        <p:tav fmla="" tm="100000">
                                          <p:val>
                                            <p:strVal val="#ppt_w"/>
                                          </p:val>
                                        </p:tav>
                                      </p:tavLst>
                                    </p:anim>
                                    <p:anim calcmode="lin" valueType="num">
                                      <p:cBhvr additive="base">
                                        <p:cTn dur="500"/>
                                        <p:tgtEl>
                                          <p:spTgt spid="3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ppt_w</p:attrName>
                                        </p:attrNameLst>
                                      </p:cBhvr>
                                      <p:tavLst>
                                        <p:tav fmla="" tm="0">
                                          <p:val>
                                            <p:strVal val="0"/>
                                          </p:val>
                                        </p:tav>
                                        <p:tav fmla="" tm="100000">
                                          <p:val>
                                            <p:strVal val="#ppt_w"/>
                                          </p:val>
                                        </p:tav>
                                      </p:tavLst>
                                    </p:anim>
                                    <p:anim calcmode="lin" valueType="num">
                                      <p:cBhvr additive="base">
                                        <p:cTn dur="500"/>
                                        <p:tgtEl>
                                          <p:spTgt spid="3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pic>
        <p:nvPicPr>
          <p:cNvPr descr="img_1355589411_910.png" id="98" name="Shape 98"/>
          <p:cNvPicPr preferRelativeResize="0"/>
          <p:nvPr/>
        </p:nvPicPr>
        <p:blipFill rotWithShape="1">
          <a:blip r:embed="rId3">
            <a:alphaModFix/>
          </a:blip>
          <a:srcRect b="0" l="0" r="0" t="0"/>
          <a:stretch/>
        </p:blipFill>
        <p:spPr>
          <a:xfrm>
            <a:off x="251519" y="476672"/>
            <a:ext cx="8676456" cy="5904656"/>
          </a:xfrm>
          <a:prstGeom prst="rect">
            <a:avLst/>
          </a:prstGeom>
          <a:solidFill>
            <a:schemeClr val="lt1"/>
          </a:solidFill>
          <a:ln>
            <a:noFill/>
          </a:ln>
        </p:spPr>
      </p:pic>
      <p:sp>
        <p:nvSpPr>
          <p:cNvPr id="99" name="Shape 99"/>
          <p:cNvSpPr/>
          <p:nvPr/>
        </p:nvSpPr>
        <p:spPr>
          <a:xfrm>
            <a:off x="755575" y="1042283"/>
            <a:ext cx="7168479" cy="1200329"/>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ما رأيك في القول أن الصحة العامة للإنسان تتعلق بالصحة البدنية فقط؟</a:t>
            </a:r>
          </a:p>
        </p:txBody>
      </p:sp>
      <p:sp>
        <p:nvSpPr>
          <p:cNvPr id="100" name="Shape 100"/>
          <p:cNvSpPr/>
          <p:nvPr/>
        </p:nvSpPr>
        <p:spPr>
          <a:xfrm>
            <a:off x="2051719" y="3705998"/>
            <a:ext cx="5544615" cy="1200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إن الصحة العامة للإنسان تتعلق بالصحة البدنية والنفسية والعقلية.</a:t>
            </a:r>
          </a:p>
        </p:txBody>
      </p:sp>
      <p:pic>
        <p:nvPicPr>
          <p:cNvPr descr="b1jc2.gif" id="101" name="Shape 101"/>
          <p:cNvPicPr preferRelativeResize="0"/>
          <p:nvPr/>
        </p:nvPicPr>
        <p:blipFill rotWithShape="1">
          <a:blip r:embed="rId4">
            <a:alphaModFix/>
          </a:blip>
          <a:srcRect b="0" l="0" r="0" t="0"/>
          <a:stretch/>
        </p:blipFill>
        <p:spPr>
          <a:xfrm>
            <a:off x="7596335" y="186685"/>
            <a:ext cx="1340767" cy="1082074"/>
          </a:xfrm>
          <a:prstGeom prst="rect">
            <a:avLst/>
          </a:prstGeom>
          <a:noFill/>
          <a:ln>
            <a:noFill/>
          </a:ln>
        </p:spPr>
      </p:pic>
      <p:sp>
        <p:nvSpPr>
          <p:cNvPr id="102" name="Shape 102"/>
          <p:cNvSpPr txBox="1"/>
          <p:nvPr/>
        </p:nvSpPr>
        <p:spPr>
          <a:xfrm rot="-580879">
            <a:off x="7428553" y="316803"/>
            <a:ext cx="1584176" cy="70788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س1</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pic>
        <p:nvPicPr>
          <p:cNvPr descr="img_1355589411_910.png" id="107" name="Shape 107"/>
          <p:cNvPicPr preferRelativeResize="0"/>
          <p:nvPr/>
        </p:nvPicPr>
        <p:blipFill rotWithShape="1">
          <a:blip r:embed="rId3">
            <a:alphaModFix/>
          </a:blip>
          <a:srcRect b="0" l="0" r="0" t="0"/>
          <a:stretch/>
        </p:blipFill>
        <p:spPr>
          <a:xfrm>
            <a:off x="251519" y="476672"/>
            <a:ext cx="8676456" cy="5904656"/>
          </a:xfrm>
          <a:prstGeom prst="rect">
            <a:avLst/>
          </a:prstGeom>
          <a:solidFill>
            <a:schemeClr val="lt1"/>
          </a:solidFill>
          <a:ln>
            <a:noFill/>
          </a:ln>
        </p:spPr>
      </p:pic>
      <p:sp>
        <p:nvSpPr>
          <p:cNvPr id="108" name="Shape 108"/>
          <p:cNvSpPr/>
          <p:nvPr/>
        </p:nvSpPr>
        <p:spPr>
          <a:xfrm>
            <a:off x="755575" y="1042283"/>
            <a:ext cx="7168479" cy="1200329"/>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ألا ترى أن هناك أمراضاً قد تكون أشد ضررا من الأمراض الجسمية؟</a:t>
            </a:r>
          </a:p>
        </p:txBody>
      </p:sp>
      <p:sp>
        <p:nvSpPr>
          <p:cNvPr id="109" name="Shape 109"/>
          <p:cNvSpPr/>
          <p:nvPr/>
        </p:nvSpPr>
        <p:spPr>
          <a:xfrm>
            <a:off x="1979711" y="3933055"/>
            <a:ext cx="5544615" cy="1200329"/>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0" lang="ar-EG" sz="3600" u="none" cap="none" strike="noStrike">
                <a:solidFill>
                  <a:srgbClr val="FF0000"/>
                </a:solidFill>
                <a:latin typeface="Calibri"/>
                <a:ea typeface="Calibri"/>
                <a:cs typeface="Calibri"/>
                <a:sym typeface="Calibri"/>
              </a:rPr>
              <a:t>نعم هناك أمراض كثيرا قد تكون أشد ضررا من الأمراض الجسمية.</a:t>
            </a:r>
          </a:p>
        </p:txBody>
      </p:sp>
      <p:pic>
        <p:nvPicPr>
          <p:cNvPr descr="b1jc2.gif" id="110" name="Shape 110"/>
          <p:cNvPicPr preferRelativeResize="0"/>
          <p:nvPr/>
        </p:nvPicPr>
        <p:blipFill rotWithShape="1">
          <a:blip r:embed="rId4">
            <a:alphaModFix/>
          </a:blip>
          <a:srcRect b="0" l="0" r="0" t="0"/>
          <a:stretch/>
        </p:blipFill>
        <p:spPr>
          <a:xfrm>
            <a:off x="7596335" y="186685"/>
            <a:ext cx="1340767" cy="1082074"/>
          </a:xfrm>
          <a:prstGeom prst="rect">
            <a:avLst/>
          </a:prstGeom>
          <a:noFill/>
          <a:ln>
            <a:noFill/>
          </a:ln>
        </p:spPr>
      </p:pic>
      <p:sp>
        <p:nvSpPr>
          <p:cNvPr id="111" name="Shape 111"/>
          <p:cNvSpPr txBox="1"/>
          <p:nvPr/>
        </p:nvSpPr>
        <p:spPr>
          <a:xfrm rot="-580879">
            <a:off x="7428553" y="316803"/>
            <a:ext cx="1584176" cy="70788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س1</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pic>
        <p:nvPicPr>
          <p:cNvPr descr="img_1355589411_910.png" id="116" name="Shape 116"/>
          <p:cNvPicPr preferRelativeResize="0"/>
          <p:nvPr/>
        </p:nvPicPr>
        <p:blipFill rotWithShape="1">
          <a:blip r:embed="rId3">
            <a:alphaModFix/>
          </a:blip>
          <a:srcRect b="0" l="0" r="0" t="0"/>
          <a:stretch/>
        </p:blipFill>
        <p:spPr>
          <a:xfrm>
            <a:off x="251519" y="476672"/>
            <a:ext cx="8676456" cy="5904656"/>
          </a:xfrm>
          <a:prstGeom prst="rect">
            <a:avLst/>
          </a:prstGeom>
          <a:solidFill>
            <a:schemeClr val="lt1"/>
          </a:solidFill>
          <a:ln>
            <a:noFill/>
          </a:ln>
        </p:spPr>
      </p:pic>
      <p:sp>
        <p:nvSpPr>
          <p:cNvPr id="117" name="Shape 117"/>
          <p:cNvSpPr/>
          <p:nvPr/>
        </p:nvSpPr>
        <p:spPr>
          <a:xfrm>
            <a:off x="755575" y="1042283"/>
            <a:ext cx="7168479" cy="1200329"/>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من خلال إجابتك على هذين التساؤلين. حدد المقصود بالصحة النفسية؟</a:t>
            </a:r>
          </a:p>
        </p:txBody>
      </p:sp>
      <p:sp>
        <p:nvSpPr>
          <p:cNvPr id="118" name="Shape 118"/>
          <p:cNvSpPr/>
          <p:nvPr/>
        </p:nvSpPr>
        <p:spPr>
          <a:xfrm>
            <a:off x="1475655" y="2708919"/>
            <a:ext cx="6336703"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0070C0"/>
                </a:solidFill>
                <a:latin typeface="Calibri"/>
                <a:ea typeface="Calibri"/>
                <a:cs typeface="Calibri"/>
                <a:sym typeface="Calibri"/>
              </a:rPr>
              <a:t>الصحة النفسية: </a:t>
            </a:r>
            <a:r>
              <a:rPr b="1" i="0" lang="ar-EG" sz="3600" u="none" cap="none" strike="noStrike">
                <a:solidFill>
                  <a:srgbClr val="FF0000"/>
                </a:solidFill>
                <a:latin typeface="Calibri"/>
                <a:ea typeface="Calibri"/>
                <a:cs typeface="Calibri"/>
                <a:sym typeface="Calibri"/>
              </a:rPr>
              <a:t>حالة من الرضا يدرك كل فرد فيها إمكاناته الخاصة، ويمكنه التعامل مع الضغوط العادية للحياة، ويستطيع العمل بشكل منتج ومثمر، مع القدرة على تقديم مساهمة فعالة لمجتمعه.</a:t>
            </a:r>
          </a:p>
        </p:txBody>
      </p:sp>
      <p:pic>
        <p:nvPicPr>
          <p:cNvPr descr="b1jc2.gif" id="119" name="Shape 119"/>
          <p:cNvPicPr preferRelativeResize="0"/>
          <p:nvPr/>
        </p:nvPicPr>
        <p:blipFill rotWithShape="1">
          <a:blip r:embed="rId4">
            <a:alphaModFix/>
          </a:blip>
          <a:srcRect b="0" l="0" r="0" t="0"/>
          <a:stretch/>
        </p:blipFill>
        <p:spPr>
          <a:xfrm>
            <a:off x="7596335" y="186685"/>
            <a:ext cx="1340767" cy="1082074"/>
          </a:xfrm>
          <a:prstGeom prst="rect">
            <a:avLst/>
          </a:prstGeom>
          <a:noFill/>
          <a:ln>
            <a:noFill/>
          </a:ln>
        </p:spPr>
      </p:pic>
      <p:sp>
        <p:nvSpPr>
          <p:cNvPr id="120" name="Shape 120"/>
          <p:cNvSpPr txBox="1"/>
          <p:nvPr/>
        </p:nvSpPr>
        <p:spPr>
          <a:xfrm rot="-580879">
            <a:off x="7428553" y="316803"/>
            <a:ext cx="1584176" cy="70788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س1</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grpSp>
        <p:nvGrpSpPr>
          <p:cNvPr id="125" name="Shape 125"/>
          <p:cNvGrpSpPr/>
          <p:nvPr/>
        </p:nvGrpSpPr>
        <p:grpSpPr>
          <a:xfrm>
            <a:off x="0" y="0"/>
            <a:ext cx="9144000" cy="6858000"/>
            <a:chOff x="4406278" y="74245"/>
            <a:chExt cx="970819" cy="4368808"/>
          </a:xfrm>
        </p:grpSpPr>
        <p:sp>
          <p:nvSpPr>
            <p:cNvPr id="126" name="Shape 126"/>
            <p:cNvSpPr/>
            <p:nvPr/>
          </p:nvSpPr>
          <p:spPr>
            <a:xfrm>
              <a:off x="4488687" y="425291"/>
              <a:ext cx="822885" cy="3734934"/>
            </a:xfrm>
            <a:prstGeom prst="snip2SameRect">
              <a:avLst>
                <a:gd fmla="val 0" name="adj1"/>
                <a:gd fmla="val 0" name="adj2"/>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127" name="Shape 127"/>
            <p:cNvPicPr preferRelativeResize="0"/>
            <p:nvPr/>
          </p:nvPicPr>
          <p:blipFill rotWithShape="1">
            <a:blip r:embed="rId3">
              <a:alphaModFix/>
            </a:blip>
            <a:srcRect b="0" l="0" r="0" t="0"/>
            <a:stretch/>
          </p:blipFill>
          <p:spPr>
            <a:xfrm>
              <a:off x="4406278" y="74245"/>
              <a:ext cx="970819" cy="4368808"/>
            </a:xfrm>
            <a:prstGeom prst="rect">
              <a:avLst/>
            </a:prstGeom>
            <a:noFill/>
            <a:ln>
              <a:noFill/>
            </a:ln>
          </p:spPr>
        </p:pic>
      </p:grpSp>
      <p:sp>
        <p:nvSpPr>
          <p:cNvPr id="128" name="Shape 128"/>
          <p:cNvSpPr/>
          <p:nvPr/>
        </p:nvSpPr>
        <p:spPr>
          <a:xfrm>
            <a:off x="3491880" y="1124744"/>
            <a:ext cx="4464496" cy="70788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س2: قارن بين كل من:</a:t>
            </a:r>
          </a:p>
        </p:txBody>
      </p:sp>
      <p:sp>
        <p:nvSpPr>
          <p:cNvPr id="129" name="Shape 129"/>
          <p:cNvSpPr/>
          <p:nvPr/>
        </p:nvSpPr>
        <p:spPr>
          <a:xfrm>
            <a:off x="3275856" y="1988840"/>
            <a:ext cx="4310794"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1- الحزن العادي والاكتئاب.</a:t>
            </a:r>
          </a:p>
        </p:txBody>
      </p:sp>
      <p:sp>
        <p:nvSpPr>
          <p:cNvPr id="130" name="Shape 130"/>
          <p:cNvSpPr/>
          <p:nvPr/>
        </p:nvSpPr>
        <p:spPr>
          <a:xfrm>
            <a:off x="1259632" y="2996951"/>
            <a:ext cx="6840760"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0070C0"/>
                </a:solidFill>
                <a:latin typeface="Calibri"/>
                <a:ea typeface="Calibri"/>
                <a:cs typeface="Calibri"/>
                <a:sym typeface="Calibri"/>
              </a:rPr>
              <a:t>الحزن العادي </a:t>
            </a:r>
            <a:r>
              <a:rPr b="1" i="0" lang="ar-EG" sz="3600" u="none" cap="none" strike="noStrike">
                <a:solidFill>
                  <a:srgbClr val="FF0000"/>
                </a:solidFill>
                <a:latin typeface="Calibri"/>
                <a:ea typeface="Calibri"/>
                <a:cs typeface="Calibri"/>
                <a:sym typeface="Calibri"/>
              </a:rPr>
              <a:t>يحدث لكل الناس ومن الطبيعي أن نحزن لبعض الوقت عند موت عزيز أو عند خسارة معينة أو عندما نقترف بعض الآثام</a:t>
            </a:r>
          </a:p>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 </a:t>
            </a:r>
            <a:r>
              <a:rPr b="1" i="0" lang="ar-EG" sz="3600" u="none" cap="none" strike="noStrike">
                <a:solidFill>
                  <a:srgbClr val="0070C0"/>
                </a:solidFill>
                <a:latin typeface="Calibri"/>
                <a:ea typeface="Calibri"/>
                <a:cs typeface="Calibri"/>
                <a:sym typeface="Calibri"/>
              </a:rPr>
              <a:t>أما</a:t>
            </a:r>
            <a:r>
              <a:rPr b="1" i="0" lang="ar-EG" sz="3600" u="none" cap="none" strike="noStrike">
                <a:solidFill>
                  <a:srgbClr val="FF0000"/>
                </a:solidFill>
                <a:latin typeface="Calibri"/>
                <a:ea typeface="Calibri"/>
                <a:cs typeface="Calibri"/>
                <a:sym typeface="Calibri"/>
              </a:rPr>
              <a:t> </a:t>
            </a:r>
            <a:r>
              <a:rPr b="1" i="0" lang="ar-EG" sz="3600" u="none" cap="none" strike="noStrike">
                <a:solidFill>
                  <a:srgbClr val="0070C0"/>
                </a:solidFill>
                <a:latin typeface="Calibri"/>
                <a:ea typeface="Calibri"/>
                <a:cs typeface="Calibri"/>
                <a:sym typeface="Calibri"/>
              </a:rPr>
              <a:t>الاكتئاب</a:t>
            </a:r>
            <a:r>
              <a:rPr b="1" i="0" lang="ar-EG" sz="3600" u="none" cap="none" strike="noStrike">
                <a:solidFill>
                  <a:srgbClr val="FF0000"/>
                </a:solidFill>
                <a:latin typeface="Calibri"/>
                <a:ea typeface="Calibri"/>
                <a:cs typeface="Calibri"/>
                <a:sym typeface="Calibri"/>
              </a:rPr>
              <a:t> فهو حالة من الحزن الطويل.</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500"/>
                                        <p:tgtEl>
                                          <p:spTgt spid="1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500"/>
                                        <p:tgtEl>
                                          <p:spTgt spid="13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grpSp>
        <p:nvGrpSpPr>
          <p:cNvPr id="135" name="Shape 135"/>
          <p:cNvGrpSpPr/>
          <p:nvPr/>
        </p:nvGrpSpPr>
        <p:grpSpPr>
          <a:xfrm>
            <a:off x="0" y="0"/>
            <a:ext cx="9144000" cy="6858000"/>
            <a:chOff x="4406278" y="74245"/>
            <a:chExt cx="970819" cy="4368808"/>
          </a:xfrm>
        </p:grpSpPr>
        <p:sp>
          <p:nvSpPr>
            <p:cNvPr id="136" name="Shape 136"/>
            <p:cNvSpPr/>
            <p:nvPr/>
          </p:nvSpPr>
          <p:spPr>
            <a:xfrm>
              <a:off x="4488687" y="425291"/>
              <a:ext cx="822885" cy="3734934"/>
            </a:xfrm>
            <a:prstGeom prst="snip2SameRect">
              <a:avLst>
                <a:gd fmla="val 0" name="adj1"/>
                <a:gd fmla="val 0" name="adj2"/>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137" name="Shape 137"/>
            <p:cNvPicPr preferRelativeResize="0"/>
            <p:nvPr/>
          </p:nvPicPr>
          <p:blipFill rotWithShape="1">
            <a:blip r:embed="rId3">
              <a:alphaModFix/>
            </a:blip>
            <a:srcRect b="0" l="0" r="0" t="0"/>
            <a:stretch/>
          </p:blipFill>
          <p:spPr>
            <a:xfrm>
              <a:off x="4406278" y="74245"/>
              <a:ext cx="970819" cy="4368808"/>
            </a:xfrm>
            <a:prstGeom prst="rect">
              <a:avLst/>
            </a:prstGeom>
            <a:noFill/>
            <a:ln>
              <a:noFill/>
            </a:ln>
          </p:spPr>
        </p:pic>
      </p:grpSp>
      <p:sp>
        <p:nvSpPr>
          <p:cNvPr id="138" name="Shape 138"/>
          <p:cNvSpPr/>
          <p:nvPr/>
        </p:nvSpPr>
        <p:spPr>
          <a:xfrm>
            <a:off x="3491880" y="1124744"/>
            <a:ext cx="4464496" cy="70788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س2: قارن بين كل من:</a:t>
            </a:r>
          </a:p>
        </p:txBody>
      </p:sp>
      <p:sp>
        <p:nvSpPr>
          <p:cNvPr id="139" name="Shape 139"/>
          <p:cNvSpPr/>
          <p:nvPr/>
        </p:nvSpPr>
        <p:spPr>
          <a:xfrm>
            <a:off x="2195735" y="2060848"/>
            <a:ext cx="5628463"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2- الخوف العادي والخوف المرضي.</a:t>
            </a:r>
          </a:p>
        </p:txBody>
      </p:sp>
      <p:sp>
        <p:nvSpPr>
          <p:cNvPr id="140" name="Shape 140"/>
          <p:cNvSpPr/>
          <p:nvPr/>
        </p:nvSpPr>
        <p:spPr>
          <a:xfrm>
            <a:off x="1259632" y="3429000"/>
            <a:ext cx="6840760" cy="1754325"/>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0070C0"/>
                </a:solidFill>
                <a:latin typeface="Calibri"/>
                <a:ea typeface="Calibri"/>
                <a:cs typeface="Calibri"/>
                <a:sym typeface="Calibri"/>
              </a:rPr>
              <a:t>الخوف العادي </a:t>
            </a:r>
            <a:r>
              <a:rPr b="1" i="0" lang="ar-EG" sz="3600" u="none" cap="none" strike="noStrike">
                <a:solidFill>
                  <a:srgbClr val="FF0000"/>
                </a:solidFill>
                <a:latin typeface="Calibri"/>
                <a:ea typeface="Calibri"/>
                <a:cs typeface="Calibri"/>
                <a:sym typeface="Calibri"/>
              </a:rPr>
              <a:t>هو حالة طبيعية تحدث من شيء مخيف حقيقة كالخوف من الحيوانات المفترسة أو السيارة المسرعة.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grpSp>
        <p:nvGrpSpPr>
          <p:cNvPr id="145" name="Shape 145"/>
          <p:cNvGrpSpPr/>
          <p:nvPr/>
        </p:nvGrpSpPr>
        <p:grpSpPr>
          <a:xfrm>
            <a:off x="0" y="0"/>
            <a:ext cx="9144000" cy="6858000"/>
            <a:chOff x="4406278" y="74245"/>
            <a:chExt cx="970819" cy="4368808"/>
          </a:xfrm>
        </p:grpSpPr>
        <p:sp>
          <p:nvSpPr>
            <p:cNvPr id="146" name="Shape 146"/>
            <p:cNvSpPr/>
            <p:nvPr/>
          </p:nvSpPr>
          <p:spPr>
            <a:xfrm>
              <a:off x="4488687" y="425291"/>
              <a:ext cx="822885" cy="3734934"/>
            </a:xfrm>
            <a:prstGeom prst="snip2SameRect">
              <a:avLst>
                <a:gd fmla="val 0" name="adj1"/>
                <a:gd fmla="val 0" name="adj2"/>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147" name="Shape 147"/>
            <p:cNvPicPr preferRelativeResize="0"/>
            <p:nvPr/>
          </p:nvPicPr>
          <p:blipFill rotWithShape="1">
            <a:blip r:embed="rId3">
              <a:alphaModFix/>
            </a:blip>
            <a:srcRect b="0" l="0" r="0" t="0"/>
            <a:stretch/>
          </p:blipFill>
          <p:spPr>
            <a:xfrm>
              <a:off x="4406278" y="74245"/>
              <a:ext cx="970819" cy="4368808"/>
            </a:xfrm>
            <a:prstGeom prst="rect">
              <a:avLst/>
            </a:prstGeom>
            <a:noFill/>
            <a:ln>
              <a:noFill/>
            </a:ln>
          </p:spPr>
        </p:pic>
      </p:grpSp>
      <p:sp>
        <p:nvSpPr>
          <p:cNvPr id="148" name="Shape 148"/>
          <p:cNvSpPr/>
          <p:nvPr/>
        </p:nvSpPr>
        <p:spPr>
          <a:xfrm>
            <a:off x="3491880" y="1124744"/>
            <a:ext cx="4464496" cy="70788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س2: قارن بين كل من:</a:t>
            </a:r>
          </a:p>
        </p:txBody>
      </p:sp>
      <p:sp>
        <p:nvSpPr>
          <p:cNvPr id="149" name="Shape 149"/>
          <p:cNvSpPr/>
          <p:nvPr/>
        </p:nvSpPr>
        <p:spPr>
          <a:xfrm>
            <a:off x="2195735" y="2060848"/>
            <a:ext cx="5628463"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2- الخوف العادي والخوف المرضي.</a:t>
            </a:r>
          </a:p>
        </p:txBody>
      </p:sp>
      <p:sp>
        <p:nvSpPr>
          <p:cNvPr id="150" name="Shape 150"/>
          <p:cNvSpPr/>
          <p:nvPr/>
        </p:nvSpPr>
        <p:spPr>
          <a:xfrm>
            <a:off x="1259632" y="2996951"/>
            <a:ext cx="6840760"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0070C0"/>
                </a:solidFill>
                <a:latin typeface="Calibri"/>
                <a:ea typeface="Calibri"/>
                <a:cs typeface="Calibri"/>
                <a:sym typeface="Calibri"/>
              </a:rPr>
              <a:t>أما الخوف المرضي </a:t>
            </a:r>
            <a:r>
              <a:rPr b="1" i="0" lang="ar-EG" sz="3600" u="none" cap="none" strike="noStrike">
                <a:solidFill>
                  <a:srgbClr val="FF0000"/>
                </a:solidFill>
                <a:latin typeface="Calibri"/>
                <a:ea typeface="Calibri"/>
                <a:cs typeface="Calibri"/>
                <a:sym typeface="Calibri"/>
              </a:rPr>
              <a:t>فهو خوف دائم وحاد وليس له سبب مقنع ولا يحدث لغالبية الناس ويعطل الإنسان عن ممارسة حياته ويجعله يسعى للهروب من تلك المواقف بكل الطرق المتاحة.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grpSp>
        <p:nvGrpSpPr>
          <p:cNvPr id="155" name="Shape 155"/>
          <p:cNvGrpSpPr/>
          <p:nvPr/>
        </p:nvGrpSpPr>
        <p:grpSpPr>
          <a:xfrm>
            <a:off x="0" y="0"/>
            <a:ext cx="9144000" cy="6858000"/>
            <a:chOff x="4406278" y="74245"/>
            <a:chExt cx="970819" cy="4368808"/>
          </a:xfrm>
        </p:grpSpPr>
        <p:sp>
          <p:nvSpPr>
            <p:cNvPr id="156" name="Shape 156"/>
            <p:cNvSpPr/>
            <p:nvPr/>
          </p:nvSpPr>
          <p:spPr>
            <a:xfrm>
              <a:off x="4488687" y="425291"/>
              <a:ext cx="822885" cy="3734934"/>
            </a:xfrm>
            <a:prstGeom prst="snip2SameRect">
              <a:avLst>
                <a:gd fmla="val 0" name="adj1"/>
                <a:gd fmla="val 0" name="adj2"/>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157" name="Shape 157"/>
            <p:cNvPicPr preferRelativeResize="0"/>
            <p:nvPr/>
          </p:nvPicPr>
          <p:blipFill rotWithShape="1">
            <a:blip r:embed="rId3">
              <a:alphaModFix/>
            </a:blip>
            <a:srcRect b="0" l="0" r="0" t="0"/>
            <a:stretch/>
          </p:blipFill>
          <p:spPr>
            <a:xfrm>
              <a:off x="4406278" y="74245"/>
              <a:ext cx="970819" cy="4368808"/>
            </a:xfrm>
            <a:prstGeom prst="rect">
              <a:avLst/>
            </a:prstGeom>
            <a:noFill/>
            <a:ln>
              <a:noFill/>
            </a:ln>
          </p:spPr>
        </p:pic>
      </p:grpSp>
      <p:sp>
        <p:nvSpPr>
          <p:cNvPr id="158" name="Shape 158"/>
          <p:cNvSpPr/>
          <p:nvPr/>
        </p:nvSpPr>
        <p:spPr>
          <a:xfrm>
            <a:off x="3491880" y="1124744"/>
            <a:ext cx="4464496" cy="70788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س2: قارن بين كل من:</a:t>
            </a:r>
          </a:p>
        </p:txBody>
      </p:sp>
      <p:sp>
        <p:nvSpPr>
          <p:cNvPr id="159" name="Shape 159"/>
          <p:cNvSpPr/>
          <p:nvPr/>
        </p:nvSpPr>
        <p:spPr>
          <a:xfrm>
            <a:off x="3059832" y="1844824"/>
            <a:ext cx="4737193"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3- الحياء والخوف الاجتماعي.</a:t>
            </a:r>
          </a:p>
        </p:txBody>
      </p:sp>
      <p:sp>
        <p:nvSpPr>
          <p:cNvPr id="160" name="Shape 160"/>
          <p:cNvSpPr/>
          <p:nvPr/>
        </p:nvSpPr>
        <p:spPr>
          <a:xfrm>
            <a:off x="827583" y="2913331"/>
            <a:ext cx="7416824"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0070C0"/>
                </a:solidFill>
                <a:latin typeface="Calibri"/>
                <a:ea typeface="Calibri"/>
                <a:cs typeface="Calibri"/>
                <a:sym typeface="Calibri"/>
              </a:rPr>
              <a:t>الخوف الاجتماعي: </a:t>
            </a:r>
            <a:r>
              <a:rPr b="1" i="0" lang="ar-EG" sz="3200" u="none" cap="none" strike="noStrike">
                <a:solidFill>
                  <a:srgbClr val="FF0000"/>
                </a:solidFill>
                <a:latin typeface="Calibri"/>
                <a:ea typeface="Calibri"/>
                <a:cs typeface="Calibri"/>
                <a:sym typeface="Calibri"/>
              </a:rPr>
              <a:t>التردد في حضور المناسبات الاجتماعية أو الاحتكاك بالآخرين أو الهرب من الحديث أمامهم أو عدم القدرة على إبداء الرأي لهم والإحساس بعدم الارتياح وذلك لشعور الفرد أن الآخرين يراقبونه وسينتقدونه.</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