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06" r:id="rId3"/>
    <p:sldId id="277" r:id="rId4"/>
    <p:sldId id="307" r:id="rId5"/>
    <p:sldId id="309" r:id="rId6"/>
    <p:sldId id="308" r:id="rId7"/>
    <p:sldId id="310" r:id="rId8"/>
    <p:sldId id="316" r:id="rId9"/>
    <p:sldId id="300" r:id="rId10"/>
    <p:sldId id="302" r:id="rId11"/>
    <p:sldId id="312" r:id="rId12"/>
    <p:sldId id="317" r:id="rId13"/>
    <p:sldId id="305" r:id="rId14"/>
    <p:sldId id="318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114" y="186"/>
      </p:cViewPr>
      <p:guideLst/>
    </p:cSldViewPr>
  </p:slideViewPr>
  <p:outlineViewPr>
    <p:cViewPr>
      <p:scale>
        <a:sx n="33" d="100"/>
        <a:sy n="33" d="100"/>
      </p:scale>
      <p:origin x="0" y="-82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F396-C866-4525-BAFF-E97E0CEE407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E8029-B525-4F99-A6E7-7E90A2B5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E8029-B525-4F99-A6E7-7E90A2B517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6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6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7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2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6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="" xmlns:a16="http://schemas.microsoft.com/office/drawing/2014/main" id="{EE726C56-B190-4A40-9FA3-1A4EA297E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6332" y="4144257"/>
            <a:ext cx="7766936" cy="2359637"/>
          </a:xfrm>
        </p:spPr>
        <p:txBody>
          <a:bodyPr>
            <a:normAutofit fontScale="90000"/>
          </a:bodyPr>
          <a:lstStyle/>
          <a:p>
            <a:pPr algn="ctr" rtl="1"/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SA" sz="4800" dirty="0">
                <a:solidFill>
                  <a:srgbClr val="7030A0"/>
                </a:solidFill>
              </a:rPr>
              <a:t/>
            </a:r>
            <a:br>
              <a:rPr lang="ar-SA" sz="4800" dirty="0">
                <a:solidFill>
                  <a:srgbClr val="7030A0"/>
                </a:solidFill>
              </a:rPr>
            </a:br>
            <a:r>
              <a:rPr lang="ar-BH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في مادّة</a:t>
            </a:r>
            <a:r>
              <a:rPr lang="ar-SA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اللّغة العربيّة</a:t>
            </a:r>
            <a:r>
              <a:rPr lang="ar-BH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القواعد النحويّة</a:t>
            </a:r>
            <a:r>
              <a:rPr lang="ar-BH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dirty="0"/>
              <a:t/>
            </a:r>
            <a:br>
              <a:rPr lang="ar-BH" sz="4800" dirty="0"/>
            </a:br>
            <a:r>
              <a:rPr lang="ar-BH" sz="4800" dirty="0"/>
              <a:t/>
            </a:r>
            <a:br>
              <a:rPr lang="ar-BH" sz="4800" dirty="0"/>
            </a:br>
            <a:r>
              <a:rPr lang="ar-BH" sz="6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حُروفُ الجَرّ</a:t>
            </a:r>
            <a:r>
              <a:rPr lang="ar-SA" sz="6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4800" b="1" dirty="0">
                <a:solidFill>
                  <a:srgbClr val="FF0000"/>
                </a:solidFill>
              </a:rPr>
              <a:t/>
            </a:r>
            <a:br>
              <a:rPr lang="ar-SA" sz="4800" b="1" dirty="0">
                <a:solidFill>
                  <a:srgbClr val="FF0000"/>
                </a:solidFill>
              </a:rPr>
            </a:br>
            <a:r>
              <a:rPr lang="ar-SA" sz="4800" b="1" dirty="0">
                <a:solidFill>
                  <a:srgbClr val="FF0000"/>
                </a:solidFill>
              </a:rPr>
              <a:t/>
            </a:r>
            <a:br>
              <a:rPr lang="ar-SA" sz="4800" b="1" dirty="0">
                <a:solidFill>
                  <a:srgbClr val="FF0000"/>
                </a:solidFill>
              </a:rPr>
            </a:b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الصّفّ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الابتدائيّ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ar-BH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28B5775-E1FA-44CC-A7D8-C06582D5F8EA}"/>
              </a:ext>
            </a:extLst>
          </p:cNvPr>
          <p:cNvSpPr/>
          <p:nvPr/>
        </p:nvSpPr>
        <p:spPr>
          <a:xfrm>
            <a:off x="9008812" y="5776409"/>
            <a:ext cx="90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D912676-78D1-4BE1-95AA-8C4DEDFCDAED}"/>
              </a:ext>
            </a:extLst>
          </p:cNvPr>
          <p:cNvSpPr/>
          <p:nvPr/>
        </p:nvSpPr>
        <p:spPr>
          <a:xfrm>
            <a:off x="8292036" y="4659652"/>
            <a:ext cx="90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05FECA2-31ED-4187-8E44-C2EB8614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591"/>
            <a:ext cx="10515600" cy="5270048"/>
          </a:xfrm>
        </p:spPr>
        <p:txBody>
          <a:bodyPr>
            <a:noAutofit/>
          </a:bodyPr>
          <a:lstStyle/>
          <a:p>
            <a:pPr algn="r">
              <a:lnSpc>
                <a:spcPct val="200000"/>
              </a:lnSpc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تُحافظُ ع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ائ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ةُ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عَلَى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أداءِ الص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أ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قَاتِـهَا.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او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نُ طل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ابُ الص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خَـ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ةِ النّ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لِ.</a:t>
            </a:r>
            <a:b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عُ س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انُ           ش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حِ 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مُعل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          اهْتمامٍ.</a:t>
            </a:r>
            <a:b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صُ أحْمَدُ          اس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ارةِ الك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 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يد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النَّظَافَةُ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الإيمَانِ.</a:t>
            </a:r>
            <a:endParaRPr lang="ar-BH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880315F-BE3F-48FE-8385-751AFB8BB803}"/>
              </a:ext>
            </a:extLst>
          </p:cNvPr>
          <p:cNvSpPr/>
          <p:nvPr/>
        </p:nvSpPr>
        <p:spPr>
          <a:xfrm>
            <a:off x="5765075" y="3571934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</a:t>
            </a:r>
            <a:endParaRPr lang="en-US" dirty="0"/>
          </a:p>
        </p:txBody>
      </p:sp>
      <p:sp>
        <p:nvSpPr>
          <p:cNvPr id="12" name="مستطيل 11">
            <a:extLst>
              <a:ext uri="{FF2B5EF4-FFF2-40B4-BE49-F238E27FC236}">
                <a16:creationId xmlns="" xmlns:a16="http://schemas.microsoft.com/office/drawing/2014/main" id="{D42BB810-0A59-4BA7-88BC-CB10F2AFE8A1}"/>
              </a:ext>
            </a:extLst>
          </p:cNvPr>
          <p:cNvSpPr/>
          <p:nvPr/>
        </p:nvSpPr>
        <p:spPr>
          <a:xfrm>
            <a:off x="5853712" y="3536520"/>
            <a:ext cx="610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بِــــ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034D4D2-BEE5-4C41-9123-5135B2DF1741}"/>
              </a:ext>
            </a:extLst>
          </p:cNvPr>
          <p:cNvSpPr/>
          <p:nvPr/>
        </p:nvSpPr>
        <p:spPr>
          <a:xfrm>
            <a:off x="8124349" y="3571934"/>
            <a:ext cx="90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74CA3FD-DE80-44BC-8676-2A3ACD720477}"/>
              </a:ext>
            </a:extLst>
          </p:cNvPr>
          <p:cNvSpPr/>
          <p:nvPr/>
        </p:nvSpPr>
        <p:spPr>
          <a:xfrm>
            <a:off x="5613178" y="1369647"/>
            <a:ext cx="109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706338" y="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5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7C97BA28-6F46-47F2-A448-DAC448C5A45A}"/>
              </a:ext>
            </a:extLst>
          </p:cNvPr>
          <p:cNvSpPr/>
          <p:nvPr/>
        </p:nvSpPr>
        <p:spPr>
          <a:xfrm>
            <a:off x="5448580" y="1284486"/>
            <a:ext cx="99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="" xmlns:a16="http://schemas.microsoft.com/office/drawing/2014/main" id="{CBAD62A1-9490-46BC-BBEC-0590F46FFC56}"/>
              </a:ext>
            </a:extLst>
          </p:cNvPr>
          <p:cNvSpPr/>
          <p:nvPr/>
        </p:nvSpPr>
        <p:spPr>
          <a:xfrm>
            <a:off x="7320382" y="2405122"/>
            <a:ext cx="582319" cy="6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كَـــ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="" xmlns:a16="http://schemas.microsoft.com/office/drawing/2014/main" id="{33C6E9D0-A028-41BC-8E7C-786391FB3AE5}"/>
              </a:ext>
            </a:extLst>
          </p:cNvPr>
          <p:cNvSpPr/>
          <p:nvPr/>
        </p:nvSpPr>
        <p:spPr>
          <a:xfrm>
            <a:off x="7963983" y="3514697"/>
            <a:ext cx="960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ـَ</a:t>
            </a: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="" xmlns:a16="http://schemas.microsoft.com/office/drawing/2014/main" id="{0CF4F29F-111B-4139-A7E6-588261811FC6}"/>
              </a:ext>
            </a:extLst>
          </p:cNvPr>
          <p:cNvSpPr/>
          <p:nvPr/>
        </p:nvSpPr>
        <p:spPr>
          <a:xfrm>
            <a:off x="8365991" y="4581383"/>
            <a:ext cx="837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="" xmlns:a16="http://schemas.microsoft.com/office/drawing/2014/main" id="{6AF3D4EE-18E0-431A-968C-0E9D78A37976}"/>
              </a:ext>
            </a:extLst>
          </p:cNvPr>
          <p:cNvSpPr/>
          <p:nvPr/>
        </p:nvSpPr>
        <p:spPr>
          <a:xfrm>
            <a:off x="9117483" y="5705308"/>
            <a:ext cx="794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مِنَ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9D1B05-F65E-41B4-BC26-C7630406E3DB}"/>
              </a:ext>
            </a:extLst>
          </p:cNvPr>
          <p:cNvSpPr/>
          <p:nvPr/>
        </p:nvSpPr>
        <p:spPr>
          <a:xfrm>
            <a:off x="1119715" y="81317"/>
            <a:ext cx="9193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ثانِيًا: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أَمْلَأُ الفَرَاغَاتِ فِيمَا يَأتي بحَرْفِ الـجَرِّ الـمُناسِبِ: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E039535-3754-4458-B230-5CDECA99B726}"/>
              </a:ext>
            </a:extLst>
          </p:cNvPr>
          <p:cNvSpPr/>
          <p:nvPr/>
        </p:nvSpPr>
        <p:spPr>
          <a:xfrm>
            <a:off x="7336954" y="2438208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19" grpId="0"/>
      <p:bldP spid="12" grpId="0"/>
      <p:bldP spid="18" grpId="0"/>
      <p:bldP spid="2" grpId="0"/>
      <p:bldP spid="8" grpId="0"/>
      <p:bldP spid="10" grpId="0"/>
      <p:bldP spid="11" grpId="0"/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740" y="1646603"/>
            <a:ext cx="10515600" cy="3956095"/>
          </a:xfrm>
        </p:spPr>
        <p:txBody>
          <a:bodyPr>
            <a:noAutofit/>
          </a:bodyPr>
          <a:lstStyle/>
          <a:p>
            <a:pPr algn="r">
              <a:lnSpc>
                <a:spcPct val="200000"/>
              </a:lnSpc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ئُ الس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اءُ بِـــ ................ الـمُضيئَةِ.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انْتَهَيْتُ مِنْ ................ قِصَّةٍ مُسَلِّيَةٍ. 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تَجَوَّلَ السُّوَّاحُ ف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 ............... ال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مَنَامَةِ.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اعْتَاد مُحَمَّدٌ عَلَى ............ بالطَّائِرَةِ.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الـمُسْلِمُون كَــــ ...................... ال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مَرْصوصِ في تَعَاوُنِهِم.</a:t>
            </a:r>
            <a:endParaRPr lang="ar-BH" sz="3200" dirty="0"/>
          </a:p>
        </p:txBody>
      </p:sp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121022"/>
            <a:ext cx="1294924" cy="7642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6" name="عنوان 1">
            <a:extLst>
              <a:ext uri="{FF2B5EF4-FFF2-40B4-BE49-F238E27FC236}">
                <a16:creationId xmlns="" xmlns:a16="http://schemas.microsoft.com/office/drawing/2014/main" id="{3A3C1452-08B4-4EBE-91FF-611D2C406E89}"/>
              </a:ext>
            </a:extLst>
          </p:cNvPr>
          <p:cNvSpPr txBox="1">
            <a:spLocks/>
          </p:cNvSpPr>
          <p:nvPr/>
        </p:nvSpPr>
        <p:spPr>
          <a:xfrm>
            <a:off x="1803492" y="486473"/>
            <a:ext cx="1451647" cy="8227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الن</a:t>
            </a:r>
            <a:r>
              <a:rPr lang="ar-SA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جوم</a:t>
            </a:r>
            <a:endParaRPr lang="ar-SA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="" xmlns:a16="http://schemas.microsoft.com/office/drawing/2014/main" id="{9E0B6F51-5B3F-48C1-AAC3-544EBAD62B6C}"/>
              </a:ext>
            </a:extLst>
          </p:cNvPr>
          <p:cNvSpPr txBox="1">
            <a:spLocks/>
          </p:cNvSpPr>
          <p:nvPr/>
        </p:nvSpPr>
        <p:spPr>
          <a:xfrm>
            <a:off x="5023082" y="439239"/>
            <a:ext cx="1451647" cy="8227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</a:t>
            </a:r>
            <a:endParaRPr lang="ar-SA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="" xmlns:a16="http://schemas.microsoft.com/office/drawing/2014/main" id="{D55BDDE0-D8D1-46BF-9904-7724FCEAC499}"/>
              </a:ext>
            </a:extLst>
          </p:cNvPr>
          <p:cNvSpPr txBox="1">
            <a:spLocks/>
          </p:cNvSpPr>
          <p:nvPr/>
        </p:nvSpPr>
        <p:spPr>
          <a:xfrm>
            <a:off x="3373280" y="466809"/>
            <a:ext cx="1451647" cy="8227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فر</a:t>
            </a:r>
            <a:endParaRPr lang="ar-SA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="" xmlns:a16="http://schemas.microsoft.com/office/drawing/2014/main" id="{80000195-0C29-492E-9F96-4D2299A70F03}"/>
              </a:ext>
            </a:extLst>
          </p:cNvPr>
          <p:cNvSpPr txBox="1">
            <a:spLocks/>
          </p:cNvSpPr>
          <p:nvPr/>
        </p:nvSpPr>
        <p:spPr>
          <a:xfrm>
            <a:off x="6449814" y="416453"/>
            <a:ext cx="1451647" cy="8227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الب</a:t>
            </a:r>
            <a:r>
              <a:rPr lang="ar-SA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نيان</a:t>
            </a:r>
            <a:endParaRPr lang="ar-SA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عنوان 1">
            <a:extLst>
              <a:ext uri="{FF2B5EF4-FFF2-40B4-BE49-F238E27FC236}">
                <a16:creationId xmlns="" xmlns:a16="http://schemas.microsoft.com/office/drawing/2014/main" id="{20E1769E-5023-451C-8BBA-DDF61CD2AA7B}"/>
              </a:ext>
            </a:extLst>
          </p:cNvPr>
          <p:cNvSpPr txBox="1">
            <a:spLocks/>
          </p:cNvSpPr>
          <p:nvPr/>
        </p:nvSpPr>
        <p:spPr>
          <a:xfrm>
            <a:off x="-70946" y="492016"/>
            <a:ext cx="1451647" cy="8227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endParaRPr lang="ar-SA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6FE3A03-6A6A-4BC0-A26E-B78EB739779F}"/>
              </a:ext>
            </a:extLst>
          </p:cNvPr>
          <p:cNvSpPr/>
          <p:nvPr/>
        </p:nvSpPr>
        <p:spPr>
          <a:xfrm>
            <a:off x="-519643" y="23191"/>
            <a:ext cx="11416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ثالِثًا: أَمْلَأُ الفراغَاتِ في الجُمَلِ الآتِيَةِ بالكلمَةِ الـمُنَاسِبَةِ، وأضْبُطُها بالشَّكْلِ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90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وان 1">
            <a:extLst>
              <a:ext uri="{FF2B5EF4-FFF2-40B4-BE49-F238E27FC236}">
                <a16:creationId xmlns="" xmlns:a16="http://schemas.microsoft.com/office/drawing/2014/main" id="{401AAC0C-E444-495A-AE96-A552D21611F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209324" cy="7647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dirty="0">
                <a:solidFill>
                  <a:schemeClr val="tx1"/>
                </a:solidFill>
              </a:rPr>
              <a:t>أُقَيِّمُ إِجَابَتِي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740" y="1773215"/>
            <a:ext cx="10515600" cy="3956095"/>
          </a:xfrm>
        </p:spPr>
        <p:txBody>
          <a:bodyPr>
            <a:noAutofit/>
          </a:bodyPr>
          <a:lstStyle/>
          <a:p>
            <a:pPr algn="r">
              <a:lnSpc>
                <a:spcPct val="200000"/>
              </a:lnSpc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ئُ الس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اءُ بِـــ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الـمُضيئَةِ.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انْتَهَيْتُ مِنْ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قِصَّةٍ مُسَلِّيَةٍ. 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تَجَوَّلَ السُّوَّاحُ ف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مَنَامَةِ.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اعْتَاد مُحَمَّدٌ عَلَى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بالطَّائِرَةِ.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الـمُسْلِمُون كَــــ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مَرْصوصِ في تَعَاوُنِهِم.</a:t>
            </a:r>
            <a:endParaRPr lang="ar-BH" sz="3200" dirty="0"/>
          </a:p>
        </p:txBody>
      </p:sp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121022"/>
            <a:ext cx="1294924" cy="7642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6" name="عنوان 1">
            <a:extLst>
              <a:ext uri="{FF2B5EF4-FFF2-40B4-BE49-F238E27FC236}">
                <a16:creationId xmlns="" xmlns:a16="http://schemas.microsoft.com/office/drawing/2014/main" id="{3A3C1452-08B4-4EBE-91FF-611D2C406E89}"/>
              </a:ext>
            </a:extLst>
          </p:cNvPr>
          <p:cNvSpPr txBox="1">
            <a:spLocks/>
          </p:cNvSpPr>
          <p:nvPr/>
        </p:nvSpPr>
        <p:spPr>
          <a:xfrm>
            <a:off x="8263865" y="1169218"/>
            <a:ext cx="1451647" cy="8227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الن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A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="" xmlns:a16="http://schemas.microsoft.com/office/drawing/2014/main" id="{9E0B6F51-5B3F-48C1-AAC3-544EBAD62B6C}"/>
              </a:ext>
            </a:extLst>
          </p:cNvPr>
          <p:cNvSpPr txBox="1">
            <a:spLocks/>
          </p:cNvSpPr>
          <p:nvPr/>
        </p:nvSpPr>
        <p:spPr>
          <a:xfrm>
            <a:off x="8319853" y="2348668"/>
            <a:ext cx="1451647" cy="8227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اء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A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="" xmlns:a16="http://schemas.microsoft.com/office/drawing/2014/main" id="{D55BDDE0-D8D1-46BF-9904-7724FCEAC499}"/>
              </a:ext>
            </a:extLst>
          </p:cNvPr>
          <p:cNvSpPr txBox="1">
            <a:spLocks/>
          </p:cNvSpPr>
          <p:nvPr/>
        </p:nvSpPr>
        <p:spPr>
          <a:xfrm>
            <a:off x="7621761" y="4511724"/>
            <a:ext cx="1451647" cy="8227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الس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A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="" xmlns:a16="http://schemas.microsoft.com/office/drawing/2014/main" id="{80000195-0C29-492E-9F96-4D2299A70F03}"/>
              </a:ext>
            </a:extLst>
          </p:cNvPr>
          <p:cNvSpPr txBox="1">
            <a:spLocks/>
          </p:cNvSpPr>
          <p:nvPr/>
        </p:nvSpPr>
        <p:spPr>
          <a:xfrm>
            <a:off x="8432239" y="5596057"/>
            <a:ext cx="1451647" cy="8227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الب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ان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A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عنوان 1">
            <a:extLst>
              <a:ext uri="{FF2B5EF4-FFF2-40B4-BE49-F238E27FC236}">
                <a16:creationId xmlns="" xmlns:a16="http://schemas.microsoft.com/office/drawing/2014/main" id="{20E1769E-5023-451C-8BBA-DDF61CD2AA7B}"/>
              </a:ext>
            </a:extLst>
          </p:cNvPr>
          <p:cNvSpPr txBox="1">
            <a:spLocks/>
          </p:cNvSpPr>
          <p:nvPr/>
        </p:nvSpPr>
        <p:spPr>
          <a:xfrm>
            <a:off x="7698297" y="3423784"/>
            <a:ext cx="1451647" cy="82272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وق</a:t>
            </a:r>
            <a:r>
              <a:rPr lang="ar-SA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A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6FE3A03-6A6A-4BC0-A26E-B78EB739779F}"/>
              </a:ext>
            </a:extLst>
          </p:cNvPr>
          <p:cNvSpPr/>
          <p:nvPr/>
        </p:nvSpPr>
        <p:spPr>
          <a:xfrm>
            <a:off x="-519643" y="764794"/>
            <a:ext cx="11416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ثالِثًا: أَمْلَأُ الفراغَاتِ في الجُمَلِ الآتِيَةِ بالكلمَةِ الـمُنَاسِبَةِ، وأضْبُطُها بالشَّكْلِ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98189D-703F-4F7A-B935-D23DE8E217CA}"/>
              </a:ext>
            </a:extLst>
          </p:cNvPr>
          <p:cNvSpPr/>
          <p:nvPr/>
        </p:nvSpPr>
        <p:spPr>
          <a:xfrm>
            <a:off x="7712208" y="1386495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00721E1-3413-48D8-BA62-7D23725013D8}"/>
              </a:ext>
            </a:extLst>
          </p:cNvPr>
          <p:cNvSpPr/>
          <p:nvPr/>
        </p:nvSpPr>
        <p:spPr>
          <a:xfrm>
            <a:off x="8262929" y="2488601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0A30430-50A9-46DB-85E7-4BACE1AB9448}"/>
              </a:ext>
            </a:extLst>
          </p:cNvPr>
          <p:cNvSpPr/>
          <p:nvPr/>
        </p:nvSpPr>
        <p:spPr>
          <a:xfrm>
            <a:off x="7712208" y="3594390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124A371-3618-4D96-8B2F-FC8EE3AD578C}"/>
              </a:ext>
            </a:extLst>
          </p:cNvPr>
          <p:cNvSpPr/>
          <p:nvPr/>
        </p:nvSpPr>
        <p:spPr>
          <a:xfrm>
            <a:off x="7698297" y="4719171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18AB736-0D52-439A-BC7E-E076D235F1D1}"/>
              </a:ext>
            </a:extLst>
          </p:cNvPr>
          <p:cNvSpPr/>
          <p:nvPr/>
        </p:nvSpPr>
        <p:spPr>
          <a:xfrm>
            <a:off x="8262929" y="5781055"/>
            <a:ext cx="1314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5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26" y="80714"/>
            <a:ext cx="10944665" cy="1467853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أَسْتَعْمِلُ حَرْف الـجَرِّ  والكَلِمَة اللّاحقَة لَه في جملة مُفيدة، كَمَا في الـمِثَالِ.</a:t>
            </a:r>
            <a:b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(مَعَ ضَبْطِ الاسْمِ الـمَجْرُورِ بالشَّكْلِ)</a:t>
            </a:r>
            <a:r>
              <a:rPr lang="ar-SA" sz="2400" dirty="0"/>
              <a:t/>
            </a:r>
            <a:br>
              <a:rPr lang="ar-SA" sz="2400" dirty="0"/>
            </a:br>
            <a:endParaRPr lang="ar-SA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37168"/>
              </p:ext>
            </p:extLst>
          </p:nvPr>
        </p:nvGraphicFramePr>
        <p:xfrm>
          <a:off x="751186" y="1583964"/>
          <a:ext cx="10159999" cy="36599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40810">
                  <a:extLst>
                    <a:ext uri="{9D8B030D-6E8A-4147-A177-3AD203B41FA5}">
                      <a16:colId xmlns="" xmlns:a16="http://schemas.microsoft.com/office/drawing/2014/main" val="2987121365"/>
                    </a:ext>
                  </a:extLst>
                </a:gridCol>
                <a:gridCol w="1818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0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92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حَرْفُ الجَرِّ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الكلمةُ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الجملةُ</a:t>
                      </a:r>
                    </a:p>
                  </a:txBody>
                  <a:tcPr marL="93673" marR="93673" marT="46836" marB="4683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9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إِلَى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الـمدرسة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وَصَلْتُ إِلَى الـمَدْرَسَةِ بَاكِرًا.</a:t>
                      </a:r>
                    </a:p>
                  </a:txBody>
                  <a:tcPr marL="93673" marR="93673" marT="46836" marB="4683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9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فِي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الـمنامة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marL="93673" marR="93673" marT="46836" marB="4683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9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عَلَى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الطّاولة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marL="93673" marR="93673" marT="46836" marB="4683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9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كَـــــ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الغَزال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marL="93673" marR="93673" marT="46836" marB="46836" anchor="ctr"/>
                </a:tc>
                <a:extLst>
                  <a:ext uri="{0D108BD9-81ED-4DB2-BD59-A6C34878D82A}">
                    <a16:rowId xmlns="" xmlns:a16="http://schemas.microsoft.com/office/drawing/2014/main" val="3327048602"/>
                  </a:ext>
                </a:extLst>
              </a:tr>
            </a:tbl>
          </a:graphicData>
        </a:graphic>
      </p:graphicFrame>
      <p:sp>
        <p:nvSpPr>
          <p:cNvPr id="5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706338" y="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dirty="0"/>
              <a:t>أُوَظِّفُ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26" y="2058"/>
            <a:ext cx="10944665" cy="1467853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أَسْتَعْمِلُ حَرْف الـجَرِّ  والكَلِمَة اللّاحقَة لَه في جملة مُفيدة، كَمَا في الـمِثَالِ.</a:t>
            </a:r>
            <a:b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(مَعَ ضَبْطِ الاسْمِ الـمَجْرُورِ بالشَّكْلِ)</a:t>
            </a:r>
            <a:r>
              <a:rPr lang="ar-SA" sz="2400" dirty="0"/>
              <a:t/>
            </a:r>
            <a:br>
              <a:rPr lang="ar-SA" sz="2400" dirty="0"/>
            </a:br>
            <a:endParaRPr lang="ar-SA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80394"/>
              </p:ext>
            </p:extLst>
          </p:nvPr>
        </p:nvGraphicFramePr>
        <p:xfrm>
          <a:off x="751186" y="1583964"/>
          <a:ext cx="10159999" cy="36599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40810">
                  <a:extLst>
                    <a:ext uri="{9D8B030D-6E8A-4147-A177-3AD203B41FA5}">
                      <a16:colId xmlns="" xmlns:a16="http://schemas.microsoft.com/office/drawing/2014/main" val="2987121365"/>
                    </a:ext>
                  </a:extLst>
                </a:gridCol>
                <a:gridCol w="1818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0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92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حَرْفُ الجَرِّ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الكلمةُ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الجملةُ</a:t>
                      </a:r>
                    </a:p>
                  </a:txBody>
                  <a:tcPr marL="93673" marR="93673" marT="46836" marB="4683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9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إِلَى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الـمدرسة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وَصَلْتُ إِلَى الـمَدْرَسَةِ بَاكِرًا.</a:t>
                      </a:r>
                    </a:p>
                  </a:txBody>
                  <a:tcPr marL="93673" marR="93673" marT="46836" marB="4683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9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فِي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الـمنامة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marL="93673" marR="93673" marT="46836" marB="4683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9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عَلَى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الطّاولة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marL="93673" marR="93673" marT="46836" marB="4683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9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كَـــــ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الغَزال</a:t>
                      </a:r>
                    </a:p>
                  </a:txBody>
                  <a:tcPr marL="93673" marR="93673" marT="46836" marB="46836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 marL="93673" marR="93673" marT="46836" marB="46836" anchor="ctr"/>
                </a:tc>
                <a:extLst>
                  <a:ext uri="{0D108BD9-81ED-4DB2-BD59-A6C34878D82A}">
                    <a16:rowId xmlns="" xmlns:a16="http://schemas.microsoft.com/office/drawing/2014/main" val="3327048602"/>
                  </a:ext>
                </a:extLst>
              </a:tr>
            </a:tbl>
          </a:graphicData>
        </a:graphic>
      </p:graphicFrame>
      <p:sp>
        <p:nvSpPr>
          <p:cNvPr id="5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706338" y="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dirty="0"/>
              <a:t>أُوَظِّفُ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2998843-0A80-4BD4-8EB2-50C9AEF4AC96}"/>
              </a:ext>
            </a:extLst>
          </p:cNvPr>
          <p:cNvSpPr/>
          <p:nvPr/>
        </p:nvSpPr>
        <p:spPr>
          <a:xfrm>
            <a:off x="3685484" y="3090780"/>
            <a:ext cx="3268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يَسْكُنُ خَالي فِي الـمَنَامَة.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8FB125-DFEC-4767-9638-41F1B689D877}"/>
              </a:ext>
            </a:extLst>
          </p:cNvPr>
          <p:cNvSpPr/>
          <p:nvPr/>
        </p:nvSpPr>
        <p:spPr>
          <a:xfrm>
            <a:off x="2617083" y="3828785"/>
            <a:ext cx="4352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وَضَعَ أَخِي الكِتَابَ عَلَى الطَّاوِلَةِ.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948D98-4EBD-41FD-8E2F-E4D75F77CE89}"/>
              </a:ext>
            </a:extLst>
          </p:cNvPr>
          <p:cNvSpPr/>
          <p:nvPr/>
        </p:nvSpPr>
        <p:spPr>
          <a:xfrm>
            <a:off x="3795289" y="4573171"/>
            <a:ext cx="3049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العَدَّاءُ سَرٍيعٌ كَالغَزَالِ.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BA26EB2-D029-4743-99D9-78DD105CE2F4}"/>
              </a:ext>
            </a:extLst>
          </p:cNvPr>
          <p:cNvSpPr/>
          <p:nvPr/>
        </p:nvSpPr>
        <p:spPr>
          <a:xfrm>
            <a:off x="9437401" y="872777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نَمَاذِجُ مِنَ الـجُمَلِ.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="" xmlns:a16="http://schemas.microsoft.com/office/drawing/2014/main" id="{6644CF70-6C28-4916-B2AF-3A19CD42E02F}"/>
              </a:ext>
            </a:extLst>
          </p:cNvPr>
          <p:cNvSpPr txBox="1">
            <a:spLocks/>
          </p:cNvSpPr>
          <p:nvPr/>
        </p:nvSpPr>
        <p:spPr>
          <a:xfrm>
            <a:off x="0" y="581173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="" xmlns:a16="http://schemas.microsoft.com/office/drawing/2014/main" id="{BD7A6C7D-D329-4BB4-AFA2-890EBD6B61A7}"/>
              </a:ext>
            </a:extLst>
          </p:cNvPr>
          <p:cNvSpPr txBox="1">
            <a:spLocks/>
          </p:cNvSpPr>
          <p:nvPr/>
        </p:nvSpPr>
        <p:spPr>
          <a:xfrm>
            <a:off x="3269673" y="2291530"/>
            <a:ext cx="4182162" cy="1209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ar-SA" sz="6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انتَهَى الدَّرْسُ</a:t>
            </a:r>
            <a:endParaRPr lang="ar-SA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241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7" b="100000" l="9902" r="89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54" r="26141"/>
          <a:stretch/>
        </p:blipFill>
        <p:spPr>
          <a:xfrm flipH="1">
            <a:off x="19670" y="-19667"/>
            <a:ext cx="1651813" cy="23353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-150125" y="834717"/>
            <a:ext cx="11997499" cy="55095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يُحْكَى أَنَّ دجاجةً كانَتْ تَعِيشُ مَعَ بَاقِي الحَيَوَانَاتِ </a:t>
            </a:r>
            <a:r>
              <a:rPr lang="ar-BH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</a:t>
            </a:r>
            <a:r>
              <a:rPr lang="ar-SA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</a:t>
            </a:r>
            <a:r>
              <a:rPr lang="ar-SA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قَرْيَة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صَغِيرة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ذ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اتِ</a:t>
            </a:r>
            <a:endParaRPr lang="ar-BH" sz="37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مُرُوجٍ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خَضْرَاء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جَمِيلَةٍ. كَانَتْ ت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 يَوْم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هَا فِي الطَّبِيعَةِ الهَادِئَةِ، تَأكُلُ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SA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اتِ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ولِ ال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دّ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ةِ، وَتمْرَحُ، 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وَتَسْتَنْشِقُ الهَوَاءَ النَّقِيَّ.</a:t>
            </a:r>
            <a:endParaRPr lang="ar-BH" sz="37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لَكِنَّ الدَّجَاجَةَ كَانَتْ تَرَى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حَيَاة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القَرْيَة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بَسِيطَةً مُمِل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ةً؛ فَقَرَّرَتِ الانْتِقَالَ </a:t>
            </a:r>
            <a:r>
              <a:rPr lang="ar-SA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إِلَى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الـمَدِينَة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SA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</a:t>
            </a:r>
            <a:r>
              <a:rPr lang="ar-BH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لْ</a:t>
            </a:r>
            <a:r>
              <a:rPr lang="ar-SA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عَيْشِ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فِيهَا.</a:t>
            </a:r>
            <a:b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وم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إِن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حَت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ى اس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هَا الـمَدِينَة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ِـ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SA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صْوَات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هَا 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العَالِيَة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وَسَيَّارَات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هَا الـمُسْرِعَة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وَهَوَائِهَا الـمُلَوَّثِ، وَشَوَارِعِهَا الـمُزْدَحِمَة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وَوَجَدَتْ نَفْسَهَا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وَحِيدَةً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كَـ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الغَريبَةِ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بِلَا أَصْدِقَاءَ.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ت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كّ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تِ الدَّجَاجَة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الحَيَاة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السّ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عِيدَةَ الَّتِي كانت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 بِهَا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فَنَدِمَتْ </a:t>
            </a:r>
            <a:r>
              <a:rPr lang="ar-BH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عَلَى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ترْك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 قَرْيَتِهَا،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رَّرَتِ العَوْدَة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لَى م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SA" sz="37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وأ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ائ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والابْتِعَادَ </a:t>
            </a:r>
            <a:r>
              <a:rPr lang="ar-BH" sz="3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عنْ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ضجيج</a:t>
            </a:r>
            <a:r>
              <a:rPr lang="ar-BH" sz="3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 المَدينَةِ وازْدِحَامِهَا. </a:t>
            </a:r>
          </a:p>
        </p:txBody>
      </p:sp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642" y="-160780"/>
            <a:ext cx="8330941" cy="131741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أَقْرأُ الن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صَّ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وأُلَاحِظُ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اتِ ال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مُلَوَّن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="" xmlns:a16="http://schemas.microsoft.com/office/drawing/2014/main" id="{602BFD30-0E66-4402-9753-996D7F692367}"/>
              </a:ext>
            </a:extLst>
          </p:cNvPr>
          <p:cNvSpPr txBox="1">
            <a:spLocks/>
          </p:cNvSpPr>
          <p:nvPr/>
        </p:nvSpPr>
        <p:spPr>
          <a:xfrm>
            <a:off x="548326" y="1949118"/>
            <a:ext cx="10586301" cy="4138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ar-SA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="" xmlns:a16="http://schemas.microsoft.com/office/drawing/2014/main" id="{C6719399-8814-4915-B28D-3E72B0D50D0C}"/>
              </a:ext>
            </a:extLst>
          </p:cNvPr>
          <p:cNvSpPr txBox="1">
            <a:spLocks/>
          </p:cNvSpPr>
          <p:nvPr/>
        </p:nvSpPr>
        <p:spPr>
          <a:xfrm>
            <a:off x="2535812" y="1736187"/>
            <a:ext cx="2284429" cy="4608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389107" y="-54545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2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83FFFCD1-AA20-4DAF-BD2E-5313E0DBF507}"/>
              </a:ext>
            </a:extLst>
          </p:cNvPr>
          <p:cNvSpPr txBox="1">
            <a:spLocks/>
          </p:cNvSpPr>
          <p:nvPr/>
        </p:nvSpPr>
        <p:spPr>
          <a:xfrm>
            <a:off x="10129095" y="16872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عنوان 1">
            <a:extLst>
              <a:ext uri="{FF2B5EF4-FFF2-40B4-BE49-F238E27FC236}">
                <a16:creationId xmlns="" xmlns:a16="http://schemas.microsoft.com/office/drawing/2014/main" id="{B703FFB8-C2D5-440A-8E4B-3B6723648251}"/>
              </a:ext>
            </a:extLst>
          </p:cNvPr>
          <p:cNvSpPr txBox="1">
            <a:spLocks/>
          </p:cNvSpPr>
          <p:nvPr/>
        </p:nvSpPr>
        <p:spPr>
          <a:xfrm>
            <a:off x="157313" y="4525247"/>
            <a:ext cx="11685897" cy="1763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كلمة (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الـمَدِينَةِ</a:t>
            </a: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اسمٌ مجرورٌ بالكَسْرَةِ، لأنَّهُ مسبوقٌ بالحرفِ (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لَى</a:t>
            </a: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en-US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وهوَ حرفُ جَرٍّ.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كلمة (</a:t>
            </a:r>
            <a:r>
              <a:rPr lang="ar-BH" b="1" dirty="0">
                <a:solidFill>
                  <a:srgbClr val="5B9BD5">
                    <a:lumMod val="75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الغَريبَةِ</a:t>
            </a: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اسمٌ مجرورٌ بالكَسْرَةِ، لأنَّهُ مسبوقٌ بالحرفِ (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كَـ</a:t>
            </a: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en-US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وهوَ حرفُ جَرٍّ.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ar-BH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عنوان 1">
            <a:extLst>
              <a:ext uri="{FF2B5EF4-FFF2-40B4-BE49-F238E27FC236}">
                <a16:creationId xmlns="" xmlns:a16="http://schemas.microsoft.com/office/drawing/2014/main" id="{04BD6331-83B2-43E6-8D74-AEC3077B8357}"/>
              </a:ext>
            </a:extLst>
          </p:cNvPr>
          <p:cNvSpPr txBox="1">
            <a:spLocks/>
          </p:cNvSpPr>
          <p:nvPr/>
        </p:nvSpPr>
        <p:spPr>
          <a:xfrm>
            <a:off x="9447229" y="3529787"/>
            <a:ext cx="2744771" cy="839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أُلَاحِظُ أَنَّ:</a:t>
            </a:r>
            <a:endParaRPr lang="en-US" sz="4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عنوان 1">
            <a:extLst>
              <a:ext uri="{FF2B5EF4-FFF2-40B4-BE49-F238E27FC236}">
                <a16:creationId xmlns="" xmlns:a16="http://schemas.microsoft.com/office/drawing/2014/main" id="{6C302D36-CA1D-4503-8522-DD789847E4D8}"/>
              </a:ext>
            </a:extLst>
          </p:cNvPr>
          <p:cNvSpPr txBox="1">
            <a:spLocks/>
          </p:cNvSpPr>
          <p:nvPr/>
        </p:nvSpPr>
        <p:spPr>
          <a:xfrm>
            <a:off x="3933106" y="1180010"/>
            <a:ext cx="5105102" cy="8395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ar-BH"/>
            </a:defPPr>
            <a:lvl1pPr defTabSz="457200">
              <a:lnSpc>
                <a:spcPct val="150000"/>
              </a:lnSpc>
              <a:spcBef>
                <a:spcPct val="0"/>
              </a:spcBef>
              <a:buNone/>
              <a:defRPr sz="400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قَرَّرَت</a:t>
            </a:r>
            <a:r>
              <a:rPr lang="ar-BH" sz="3600" b="1" dirty="0">
                <a:solidFill>
                  <a:schemeClr val="tx1"/>
                </a:solidFill>
              </a:rPr>
              <a:t>ْ الدَّجاجةُ</a:t>
            </a:r>
            <a:r>
              <a:rPr lang="ar-SA" sz="3600" b="1" dirty="0">
                <a:solidFill>
                  <a:schemeClr val="tx1"/>
                </a:solidFill>
              </a:rPr>
              <a:t> الانْتِقَالَ </a:t>
            </a:r>
            <a:r>
              <a:rPr lang="ar-SA" sz="3600" b="1" dirty="0">
                <a:solidFill>
                  <a:srgbClr val="FF0000"/>
                </a:solidFill>
              </a:rPr>
              <a:t>إِلَى</a:t>
            </a:r>
            <a:r>
              <a:rPr lang="ar-BH" sz="3600" b="1" dirty="0">
                <a:solidFill>
                  <a:srgbClr val="FF0000"/>
                </a:solidFill>
              </a:rPr>
              <a:t> </a:t>
            </a:r>
            <a:r>
              <a:rPr lang="ar-SA" sz="3600" b="1" dirty="0">
                <a:solidFill>
                  <a:srgbClr val="0070C0"/>
                </a:solidFill>
              </a:rPr>
              <a:t>الـمَدِينَةِ</a:t>
            </a:r>
            <a:r>
              <a:rPr lang="ar-BH" sz="3600" b="1" dirty="0">
                <a:solidFill>
                  <a:srgbClr val="0070C0"/>
                </a:solidFill>
              </a:rPr>
              <a:t>.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="" xmlns:a16="http://schemas.microsoft.com/office/drawing/2014/main" id="{BD0D2F36-DBA1-4ADC-83F1-120F8E79A0E8}"/>
              </a:ext>
            </a:extLst>
          </p:cNvPr>
          <p:cNvSpPr txBox="1">
            <a:spLocks/>
          </p:cNvSpPr>
          <p:nvPr/>
        </p:nvSpPr>
        <p:spPr>
          <a:xfrm>
            <a:off x="3933106" y="2224970"/>
            <a:ext cx="5062898" cy="8395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ar-BH"/>
            </a:defPPr>
            <a:lvl1pPr defTabSz="457200">
              <a:lnSpc>
                <a:spcPct val="150000"/>
              </a:lnSpc>
              <a:spcBef>
                <a:spcPct val="0"/>
              </a:spcBef>
              <a:buNone/>
              <a:defRPr sz="400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BH" sz="3700" b="1" dirty="0">
                <a:solidFill>
                  <a:schemeClr val="tx1"/>
                </a:solidFill>
              </a:rPr>
              <a:t>و</a:t>
            </a:r>
            <a:r>
              <a:rPr lang="ar-SA" sz="3700" b="1" dirty="0">
                <a:solidFill>
                  <a:schemeClr val="tx1"/>
                </a:solidFill>
              </a:rPr>
              <a:t>َجَدَتْ نَفْسَهَا</a:t>
            </a:r>
            <a:r>
              <a:rPr lang="ar-BH" sz="3700" b="1" dirty="0">
                <a:solidFill>
                  <a:schemeClr val="tx1"/>
                </a:solidFill>
              </a:rPr>
              <a:t> </a:t>
            </a:r>
            <a:r>
              <a:rPr lang="ar-SA" sz="3700" b="1" dirty="0">
                <a:solidFill>
                  <a:schemeClr val="tx1"/>
                </a:solidFill>
              </a:rPr>
              <a:t>وَحِيدَةً</a:t>
            </a:r>
            <a:r>
              <a:rPr lang="ar-BH" sz="3700" b="1" dirty="0">
                <a:solidFill>
                  <a:schemeClr val="tx1"/>
                </a:solidFill>
              </a:rPr>
              <a:t> </a:t>
            </a:r>
            <a:r>
              <a:rPr lang="ar-BH" sz="3700" b="1" dirty="0">
                <a:solidFill>
                  <a:srgbClr val="FF0000"/>
                </a:solidFill>
              </a:rPr>
              <a:t>كَـ</a:t>
            </a:r>
            <a:r>
              <a:rPr lang="ar-BH" sz="3700" b="1" dirty="0"/>
              <a:t>ـ</a:t>
            </a:r>
            <a:r>
              <a:rPr lang="ar-BH" sz="3700" b="1" dirty="0">
                <a:solidFill>
                  <a:schemeClr val="accent1">
                    <a:lumMod val="75000"/>
                  </a:schemeClr>
                </a:solidFill>
              </a:rPr>
              <a:t>الغَريبَةِ.</a:t>
            </a:r>
            <a:endParaRPr lang="ar-S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44" y="268319"/>
            <a:ext cx="10586301" cy="839578"/>
          </a:xfrm>
        </p:spPr>
        <p:txBody>
          <a:bodyPr>
            <a:norm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أَمْلَأُ الـجَدْوَلَ بِمَا يُنَاسِبُ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مِنَ النَّصِّ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099583" y="55109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="" xmlns:a16="http://schemas.microsoft.com/office/drawing/2014/main" id="{8F0DC175-71F0-42AB-9826-69B1AD757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45284"/>
              </p:ext>
            </p:extLst>
          </p:nvPr>
        </p:nvGraphicFramePr>
        <p:xfrm>
          <a:off x="3471252" y="1457585"/>
          <a:ext cx="5249496" cy="446277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24748">
                  <a:extLst>
                    <a:ext uri="{9D8B030D-6E8A-4147-A177-3AD203B41FA5}">
                      <a16:colId xmlns="" xmlns:a16="http://schemas.microsoft.com/office/drawing/2014/main" val="199195513"/>
                    </a:ext>
                  </a:extLst>
                </a:gridCol>
                <a:gridCol w="2624748">
                  <a:extLst>
                    <a:ext uri="{9D8B030D-6E8A-4147-A177-3AD203B41FA5}">
                      <a16:colId xmlns="" xmlns:a16="http://schemas.microsoft.com/office/drawing/2014/main" val="1281194719"/>
                    </a:ext>
                  </a:extLst>
                </a:gridCol>
              </a:tblGrid>
              <a:tr h="6264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حرف الجرّ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الاسم المجرور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7291850"/>
                  </a:ext>
                </a:extLst>
              </a:tr>
              <a:tr h="56364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4576502"/>
                  </a:ext>
                </a:extLst>
              </a:tr>
              <a:tr h="6541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خيراتِ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0024580"/>
                  </a:ext>
                </a:extLst>
              </a:tr>
              <a:tr h="6560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لِـــ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8180356"/>
                  </a:ext>
                </a:extLst>
              </a:tr>
              <a:tr h="6541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أصواتِهَا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9404752"/>
                  </a:ext>
                </a:extLst>
              </a:tr>
              <a:tr h="6541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على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4030646"/>
                  </a:ext>
                </a:extLst>
              </a:tr>
              <a:tr h="6541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ضجيجِ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816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1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44" y="268319"/>
            <a:ext cx="10586301" cy="839578"/>
          </a:xfrm>
        </p:spPr>
        <p:txBody>
          <a:bodyPr>
            <a:norm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أَمْلَأُ الـجَدْوَلَ بِمَا يُنَاسِبُ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مِنَ النَّصِّ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099583" y="55109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="" xmlns:a16="http://schemas.microsoft.com/office/drawing/2014/main" id="{8F0DC175-71F0-42AB-9826-69B1AD757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426182"/>
              </p:ext>
            </p:extLst>
          </p:nvPr>
        </p:nvGraphicFramePr>
        <p:xfrm>
          <a:off x="5838949" y="1484881"/>
          <a:ext cx="5249496" cy="451202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24748">
                  <a:extLst>
                    <a:ext uri="{9D8B030D-6E8A-4147-A177-3AD203B41FA5}">
                      <a16:colId xmlns="" xmlns:a16="http://schemas.microsoft.com/office/drawing/2014/main" val="199195513"/>
                    </a:ext>
                  </a:extLst>
                </a:gridCol>
                <a:gridCol w="2624748">
                  <a:extLst>
                    <a:ext uri="{9D8B030D-6E8A-4147-A177-3AD203B41FA5}">
                      <a16:colId xmlns="" xmlns:a16="http://schemas.microsoft.com/office/drawing/2014/main" val="1281194719"/>
                    </a:ext>
                  </a:extLst>
                </a:gridCol>
              </a:tblGrid>
              <a:tr h="6264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حرف الجرّ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الاسم المجرور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7291850"/>
                  </a:ext>
                </a:extLst>
              </a:tr>
              <a:tr h="56364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</a:t>
                      </a:r>
                      <a:endParaRPr lang="en-US" sz="36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b="1" u="none" kern="1200" dirty="0">
                        <a:solidFill>
                          <a:srgbClr val="00B05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4576502"/>
                  </a:ext>
                </a:extLst>
              </a:tr>
              <a:tr h="6541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b="1" u="none" kern="1200" dirty="0">
                        <a:solidFill>
                          <a:srgbClr val="00B05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36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خيراتِ</a:t>
                      </a:r>
                      <a:endParaRPr lang="en-US" sz="36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0024580"/>
                  </a:ext>
                </a:extLst>
              </a:tr>
              <a:tr h="6560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36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لِـــ</a:t>
                      </a:r>
                      <a:endParaRPr lang="en-US" sz="36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b="1" u="none" kern="1200" dirty="0">
                        <a:solidFill>
                          <a:srgbClr val="00B05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8180356"/>
                  </a:ext>
                </a:extLst>
              </a:tr>
              <a:tr h="6541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b="1" u="none" kern="1200" dirty="0">
                        <a:solidFill>
                          <a:srgbClr val="00B05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أصواتِهَا</a:t>
                      </a:r>
                      <a:endParaRPr lang="en-US" sz="36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9404752"/>
                  </a:ext>
                </a:extLst>
              </a:tr>
              <a:tr h="6541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على</a:t>
                      </a:r>
                      <a:endParaRPr lang="en-US" sz="36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b="1" u="none" kern="1200" dirty="0">
                        <a:solidFill>
                          <a:srgbClr val="00B05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4030646"/>
                  </a:ext>
                </a:extLst>
              </a:tr>
              <a:tr h="6541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b="1" u="none" kern="1200" dirty="0">
                        <a:solidFill>
                          <a:srgbClr val="00B05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b="1" u="none" kern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ضَجيجِ</a:t>
                      </a:r>
                      <a:endParaRPr lang="en-US" sz="36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8168792"/>
                  </a:ext>
                </a:extLst>
              </a:tr>
            </a:tbl>
          </a:graphicData>
        </a:graphic>
      </p:graphicFrame>
      <p:sp>
        <p:nvSpPr>
          <p:cNvPr id="6" name="عنوان 1">
            <a:extLst>
              <a:ext uri="{FF2B5EF4-FFF2-40B4-BE49-F238E27FC236}">
                <a16:creationId xmlns="" xmlns:a16="http://schemas.microsoft.com/office/drawing/2014/main" id="{A724069C-989D-419E-B982-FC9CA6895A2C}"/>
              </a:ext>
            </a:extLst>
          </p:cNvPr>
          <p:cNvSpPr txBox="1">
            <a:spLocks/>
          </p:cNvSpPr>
          <p:nvPr/>
        </p:nvSpPr>
        <p:spPr>
          <a:xfrm>
            <a:off x="0" y="96567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2373D1F4-7637-421C-93A7-874EFB470BBB}"/>
              </a:ext>
            </a:extLst>
          </p:cNvPr>
          <p:cNvSpPr/>
          <p:nvPr/>
        </p:nvSpPr>
        <p:spPr>
          <a:xfrm>
            <a:off x="6775043" y="2109548"/>
            <a:ext cx="756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قَرْيَةٍ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8F29B93C-BF26-47FF-901B-D49E988137C9}"/>
              </a:ext>
            </a:extLst>
          </p:cNvPr>
          <p:cNvSpPr/>
          <p:nvPr/>
        </p:nvSpPr>
        <p:spPr>
          <a:xfrm>
            <a:off x="9436359" y="2701287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مِنْ</a:t>
            </a:r>
            <a:endParaRPr lang="en-US" dirty="0"/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0897EAE7-FBBA-4409-A873-263FFB72724B}"/>
              </a:ext>
            </a:extLst>
          </p:cNvPr>
          <p:cNvSpPr/>
          <p:nvPr/>
        </p:nvSpPr>
        <p:spPr>
          <a:xfrm>
            <a:off x="6630772" y="3335379"/>
            <a:ext cx="104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العَيْشِ</a:t>
            </a:r>
            <a:endParaRPr lang="en-US" dirty="0"/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81679A0E-0AAE-4625-94D4-A334DD66F762}"/>
              </a:ext>
            </a:extLst>
          </p:cNvPr>
          <p:cNvSpPr/>
          <p:nvPr/>
        </p:nvSpPr>
        <p:spPr>
          <a:xfrm>
            <a:off x="9549370" y="3917693"/>
            <a:ext cx="356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بِــــ</a:t>
            </a:r>
            <a:endParaRPr lang="en-US" dirty="0"/>
          </a:p>
        </p:txBody>
      </p:sp>
      <p:sp>
        <p:nvSpPr>
          <p:cNvPr id="10" name="مستطيل 9">
            <a:extLst>
              <a:ext uri="{FF2B5EF4-FFF2-40B4-BE49-F238E27FC236}">
                <a16:creationId xmlns="" xmlns:a16="http://schemas.microsoft.com/office/drawing/2014/main" id="{0E2B4E8F-6E9F-4B54-9C4E-CF30F7BB28CD}"/>
              </a:ext>
            </a:extLst>
          </p:cNvPr>
          <p:cNvSpPr/>
          <p:nvPr/>
        </p:nvSpPr>
        <p:spPr>
          <a:xfrm>
            <a:off x="6803896" y="4666144"/>
            <a:ext cx="699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تَرْكِ</a:t>
            </a:r>
            <a:endParaRPr lang="en-US" dirty="0"/>
          </a:p>
        </p:txBody>
      </p:sp>
      <p:sp>
        <p:nvSpPr>
          <p:cNvPr id="11" name="مستطيل 10">
            <a:extLst>
              <a:ext uri="{FF2B5EF4-FFF2-40B4-BE49-F238E27FC236}">
                <a16:creationId xmlns="" xmlns:a16="http://schemas.microsoft.com/office/drawing/2014/main" id="{A2158E46-F293-4FE5-88E8-6297B492E8B0}"/>
              </a:ext>
            </a:extLst>
          </p:cNvPr>
          <p:cNvSpPr/>
          <p:nvPr/>
        </p:nvSpPr>
        <p:spPr>
          <a:xfrm>
            <a:off x="9417924" y="5350578"/>
            <a:ext cx="61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عَنْ</a:t>
            </a:r>
            <a:endParaRPr lang="en-US" dirty="0"/>
          </a:p>
        </p:txBody>
      </p:sp>
      <p:sp>
        <p:nvSpPr>
          <p:cNvPr id="12" name="عنوان 1">
            <a:extLst>
              <a:ext uri="{FF2B5EF4-FFF2-40B4-BE49-F238E27FC236}">
                <a16:creationId xmlns="" xmlns:a16="http://schemas.microsoft.com/office/drawing/2014/main" id="{83BC7AC7-9D88-44B5-AB3A-2312D259D8AC}"/>
              </a:ext>
            </a:extLst>
          </p:cNvPr>
          <p:cNvSpPr txBox="1">
            <a:spLocks/>
          </p:cNvSpPr>
          <p:nvPr/>
        </p:nvSpPr>
        <p:spPr>
          <a:xfrm>
            <a:off x="502144" y="2626838"/>
            <a:ext cx="5132671" cy="1763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كُلَّ الأسماءِ </a:t>
            </a:r>
            <a:r>
              <a:rPr lang="ar-BH" sz="4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الواردةِ بعدَ </a:t>
            </a: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حروفِ الجرِّ مجرورَةٌ وعلامَةُ جَرِّهَا الكَسْرَة.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="" xmlns:a16="http://schemas.microsoft.com/office/drawing/2014/main" id="{7E98525B-73D4-44EC-9010-70C6FA5F7791}"/>
              </a:ext>
            </a:extLst>
          </p:cNvPr>
          <p:cNvSpPr txBox="1">
            <a:spLocks/>
          </p:cNvSpPr>
          <p:nvPr/>
        </p:nvSpPr>
        <p:spPr>
          <a:xfrm>
            <a:off x="3142910" y="1627607"/>
            <a:ext cx="2744771" cy="839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أُلَاحِظُ أَنَّ:</a:t>
            </a:r>
            <a:endParaRPr lang="en-US" sz="4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2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8971065" y="1036365"/>
            <a:ext cx="2744771" cy="839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 أَنَّ: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="" xmlns:a16="http://schemas.microsoft.com/office/drawing/2014/main" id="{CED7B3B0-E0D9-46C5-BA9A-2C2E435CDF64}"/>
              </a:ext>
            </a:extLst>
          </p:cNvPr>
          <p:cNvSpPr txBox="1">
            <a:spLocks/>
          </p:cNvSpPr>
          <p:nvPr/>
        </p:nvSpPr>
        <p:spPr>
          <a:xfrm>
            <a:off x="928137" y="2225511"/>
            <a:ext cx="10787699" cy="3162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حُرُوفَ الجَرِّ هي: مِنْ، إِلَى، عَنْ، عَلى، في، اللّام، الكاف، الباء.</a:t>
            </a:r>
          </a:p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حُرُوفَ الجَرِّ تَدْخُلُ على الاسْمِ فَتَجُرُّه بِالكَسْرَةِ، وَيُسَمَّى الـحَرْفُ جارًّا والاسْمُ مجرورًا.</a:t>
            </a:r>
            <a:endParaRPr lang="ar-SA" sz="4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71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826"/>
            <a:ext cx="10515600" cy="839578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أوَّلاً: أ</a:t>
            </a:r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ُحَدِّدُحَرْفَ الـجَرِّ والاسْمَ الـمَجْرُورَ فِي الـجُمَلِ الآتِيَةِ :</a:t>
            </a:r>
            <a:endParaRPr lang="ar-BH" sz="4000" dirty="0"/>
          </a:p>
        </p:txBody>
      </p:sp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706338" y="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25AFFCE-DDE1-41D4-BDE9-A3A584D87C5C}"/>
              </a:ext>
            </a:extLst>
          </p:cNvPr>
          <p:cNvSpPr/>
          <p:nvPr/>
        </p:nvSpPr>
        <p:spPr>
          <a:xfrm>
            <a:off x="5810865" y="1649316"/>
            <a:ext cx="6190397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1.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أَحَسَّ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النَّاجِحُونَ ب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الفَخْرِ.</a:t>
            </a:r>
            <a:b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2. ت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جَّهَ الط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ُ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ــــلَّابُ إ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ى م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ح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يَّةِ الع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ر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ينِ.</a:t>
            </a:r>
            <a:b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3. أ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قلَعَت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الطَّائرةُ مِن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م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ط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ارِ البَحْرَيْنِ. </a:t>
            </a:r>
            <a:b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4. تُسْتَغَلُّ الرِّيَاحُ في تَوْل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يدِ الطَّاقةِ الكَهْرَبَائِيَّةِ.</a:t>
            </a:r>
            <a:b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5. يُدَافِعُ الجُنْدِيُّ عَنْ 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وَطَنِ.</a:t>
            </a:r>
            <a:endParaRPr lang="en-US" sz="3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D673EE93-9CC6-482C-B8CE-5E8570707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03972"/>
              </p:ext>
            </p:extLst>
          </p:nvPr>
        </p:nvGraphicFramePr>
        <p:xfrm>
          <a:off x="1038941" y="1067286"/>
          <a:ext cx="4771924" cy="521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962">
                  <a:extLst>
                    <a:ext uri="{9D8B030D-6E8A-4147-A177-3AD203B41FA5}">
                      <a16:colId xmlns="" xmlns:a16="http://schemas.microsoft.com/office/drawing/2014/main" val="12884337"/>
                    </a:ext>
                  </a:extLst>
                </a:gridCol>
                <a:gridCol w="2385962">
                  <a:extLst>
                    <a:ext uri="{9D8B030D-6E8A-4147-A177-3AD203B41FA5}">
                      <a16:colId xmlns="" xmlns:a16="http://schemas.microsoft.com/office/drawing/2014/main" val="3668006455"/>
                    </a:ext>
                  </a:extLst>
                </a:gridCol>
              </a:tblGrid>
              <a:tr h="89860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8670551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31430030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4987951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451444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6768096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07861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0E567D-F896-430F-AEAF-9E9E9835B1D2}"/>
              </a:ext>
            </a:extLst>
          </p:cNvPr>
          <p:cNvSpPr/>
          <p:nvPr/>
        </p:nvSpPr>
        <p:spPr>
          <a:xfrm>
            <a:off x="3918809" y="839578"/>
            <a:ext cx="1636987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200000"/>
              </a:lnSpc>
            </a:pPr>
            <a:r>
              <a:rPr lang="ar-SA" sz="3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حَرْفُ الـجَرِّ</a:t>
            </a:r>
            <a:endParaRPr lang="en-US" sz="3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50E127-316C-4C6C-8EA8-5BE07C70FC20}"/>
              </a:ext>
            </a:extLst>
          </p:cNvPr>
          <p:cNvSpPr/>
          <p:nvPr/>
        </p:nvSpPr>
        <p:spPr>
          <a:xfrm>
            <a:off x="1255699" y="869074"/>
            <a:ext cx="218842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200000"/>
              </a:lnSpc>
            </a:pPr>
            <a:r>
              <a:rPr lang="ar-SA" sz="3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الاسْمُ الـمَجْرُورُ</a:t>
            </a:r>
            <a:endParaRPr lang="en-US" sz="3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72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7" y="-68760"/>
            <a:ext cx="10515600" cy="839578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أوَّلاً: أ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ُحَدِّدُحَرْفَ الـجَرِّ والاسْمَ الـمَجْرُورَ فِي الـجُمَلِ الآتِيَةِ :</a:t>
            </a:r>
            <a:endParaRPr lang="ar-BH" sz="3200" dirty="0"/>
          </a:p>
        </p:txBody>
      </p:sp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706338" y="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/>
              <a:t>أُطَبِّقُ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D673EE93-9CC6-482C-B8CE-5E8570707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48707"/>
              </p:ext>
            </p:extLst>
          </p:nvPr>
        </p:nvGraphicFramePr>
        <p:xfrm>
          <a:off x="1038941" y="908404"/>
          <a:ext cx="4771924" cy="521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962">
                  <a:extLst>
                    <a:ext uri="{9D8B030D-6E8A-4147-A177-3AD203B41FA5}">
                      <a16:colId xmlns="" xmlns:a16="http://schemas.microsoft.com/office/drawing/2014/main" val="12884337"/>
                    </a:ext>
                  </a:extLst>
                </a:gridCol>
                <a:gridCol w="2385962">
                  <a:extLst>
                    <a:ext uri="{9D8B030D-6E8A-4147-A177-3AD203B41FA5}">
                      <a16:colId xmlns="" xmlns:a16="http://schemas.microsoft.com/office/drawing/2014/main" val="3668006455"/>
                    </a:ext>
                  </a:extLst>
                </a:gridCol>
              </a:tblGrid>
              <a:tr h="89860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8670551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31430030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4987951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451444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6768096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07861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0E567D-F896-430F-AEAF-9E9E9835B1D2}"/>
              </a:ext>
            </a:extLst>
          </p:cNvPr>
          <p:cNvSpPr/>
          <p:nvPr/>
        </p:nvSpPr>
        <p:spPr>
          <a:xfrm>
            <a:off x="3918809" y="680696"/>
            <a:ext cx="1636987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200000"/>
              </a:lnSpc>
            </a:pPr>
            <a:r>
              <a:rPr lang="ar-SA" sz="3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حَرْفُ الـجَرِّ</a:t>
            </a:r>
            <a:endParaRPr lang="en-US" sz="3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50E127-316C-4C6C-8EA8-5BE07C70FC20}"/>
              </a:ext>
            </a:extLst>
          </p:cNvPr>
          <p:cNvSpPr/>
          <p:nvPr/>
        </p:nvSpPr>
        <p:spPr>
          <a:xfrm>
            <a:off x="1255699" y="710192"/>
            <a:ext cx="218842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200000"/>
              </a:lnSpc>
            </a:pPr>
            <a:r>
              <a:rPr lang="ar-SA" sz="3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الاسْمُ الـمَجْرُورُ</a:t>
            </a:r>
            <a:endParaRPr lang="en-US" sz="3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9218E94-BC6E-4877-9D83-14324BC17F32}"/>
              </a:ext>
            </a:extLst>
          </p:cNvPr>
          <p:cNvSpPr/>
          <p:nvPr/>
        </p:nvSpPr>
        <p:spPr>
          <a:xfrm>
            <a:off x="1884076" y="2010462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الفَخْرِ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E72D2B1-975B-4406-B2B9-5C8A879A01E2}"/>
              </a:ext>
            </a:extLst>
          </p:cNvPr>
          <p:cNvSpPr/>
          <p:nvPr/>
        </p:nvSpPr>
        <p:spPr>
          <a:xfrm>
            <a:off x="4412207" y="1623808"/>
            <a:ext cx="3561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200000"/>
              </a:lnSpc>
            </a:pP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بِـــــ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3F0A51-A172-4593-8F9E-843A090958A5}"/>
              </a:ext>
            </a:extLst>
          </p:cNvPr>
          <p:cNvSpPr/>
          <p:nvPr/>
        </p:nvSpPr>
        <p:spPr>
          <a:xfrm>
            <a:off x="1820754" y="2762663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يَّةِ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3E33B1B-EE2F-4FDC-BB2A-D7B261793DC3}"/>
              </a:ext>
            </a:extLst>
          </p:cNvPr>
          <p:cNvSpPr/>
          <p:nvPr/>
        </p:nvSpPr>
        <p:spPr>
          <a:xfrm>
            <a:off x="4296791" y="2762664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ى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29DA351-06FC-417B-88D8-70B53350F2E0}"/>
              </a:ext>
            </a:extLst>
          </p:cNvPr>
          <p:cNvSpPr/>
          <p:nvPr/>
        </p:nvSpPr>
        <p:spPr>
          <a:xfrm>
            <a:off x="1942583" y="3646041"/>
            <a:ext cx="841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ارِ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89CAF31-3E6E-4A83-94DA-05E70F45793C}"/>
              </a:ext>
            </a:extLst>
          </p:cNvPr>
          <p:cNvSpPr/>
          <p:nvPr/>
        </p:nvSpPr>
        <p:spPr>
          <a:xfrm>
            <a:off x="4283166" y="3618460"/>
            <a:ext cx="6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FAD1FD2-C75B-4BC2-B951-22DD45F2F591}"/>
              </a:ext>
            </a:extLst>
          </p:cNvPr>
          <p:cNvSpPr/>
          <p:nvPr/>
        </p:nvSpPr>
        <p:spPr>
          <a:xfrm>
            <a:off x="1884076" y="4450257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تَوْل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يدِ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BEAA47-1536-4BBB-928E-30A023C2AF86}"/>
              </a:ext>
            </a:extLst>
          </p:cNvPr>
          <p:cNvSpPr/>
          <p:nvPr/>
        </p:nvSpPr>
        <p:spPr>
          <a:xfrm>
            <a:off x="4400186" y="4410677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74EF72B-EB7F-463F-8526-150B741DDA25}"/>
              </a:ext>
            </a:extLst>
          </p:cNvPr>
          <p:cNvSpPr/>
          <p:nvPr/>
        </p:nvSpPr>
        <p:spPr>
          <a:xfrm>
            <a:off x="1896016" y="5278844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وَطَنِ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E82876C-E659-46DA-B6DD-957B570B62D6}"/>
              </a:ext>
            </a:extLst>
          </p:cNvPr>
          <p:cNvSpPr/>
          <p:nvPr/>
        </p:nvSpPr>
        <p:spPr>
          <a:xfrm>
            <a:off x="4310417" y="5263982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عَنْ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1F2B515-ACB5-42CB-8FC5-EE593B245FA7}"/>
              </a:ext>
            </a:extLst>
          </p:cNvPr>
          <p:cNvSpPr/>
          <p:nvPr/>
        </p:nvSpPr>
        <p:spPr>
          <a:xfrm>
            <a:off x="5810865" y="1649316"/>
            <a:ext cx="6190397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1. أَحَسَّ النَّاجِحُونَ ب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الفَخْرِ.</a:t>
            </a:r>
            <a:b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2. ت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جَّهَ الط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ُ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ــــلَّابُ إ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ى م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ح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يَّةِ الع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ر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ينِ.</a:t>
            </a:r>
            <a:b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3. أ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قلَعَت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الطَّائرةُ مِن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م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ط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ارِ البَحْرَيْنِ. </a:t>
            </a:r>
            <a:b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4. تُسْتَغَلُّ الرِّيَاحُ في تَوْل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يدِ الطَّاقةِ الكَهْرَبَائِيَّةِ.</a:t>
            </a:r>
            <a:b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5. يُدَافِعُ الجُنْدِيُّ عَنْ 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وَطَنِ.</a:t>
            </a:r>
            <a:endParaRPr lang="en-US" sz="3600" dirty="0"/>
          </a:p>
        </p:txBody>
      </p:sp>
      <p:sp>
        <p:nvSpPr>
          <p:cNvPr id="21" name="عنوان 1">
            <a:extLst>
              <a:ext uri="{FF2B5EF4-FFF2-40B4-BE49-F238E27FC236}">
                <a16:creationId xmlns="" xmlns:a16="http://schemas.microsoft.com/office/drawing/2014/main" id="{83002A43-EADF-4D2E-9197-68828EF36B36}"/>
              </a:ext>
            </a:extLst>
          </p:cNvPr>
          <p:cNvSpPr txBox="1">
            <a:spLocks/>
          </p:cNvSpPr>
          <p:nvPr/>
        </p:nvSpPr>
        <p:spPr>
          <a:xfrm>
            <a:off x="0" y="96567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5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1591"/>
            <a:ext cx="10515600" cy="5270048"/>
          </a:xfrm>
        </p:spPr>
        <p:txBody>
          <a:bodyPr>
            <a:noAutofit/>
          </a:bodyPr>
          <a:lstStyle/>
          <a:p>
            <a:pPr algn="r">
              <a:lnSpc>
                <a:spcPct val="200000"/>
              </a:lnSpc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تُحافظُ ع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ائ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ةُ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عَلَى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أداءِ الص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اتِ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قَاتِـهَا.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او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نُ طل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ابُ الص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................خَ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ةِ النّ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لِ.</a:t>
            </a:r>
            <a:b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عُ س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انُ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ش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حِ 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مُعل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اهْتمامٍ.</a:t>
            </a:r>
            <a:b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صُ أحْمَدُ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اس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ارةِ الك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 ال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يد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b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النَّظَافَةُ ............. الإيمَانِ.</a:t>
            </a:r>
            <a:endParaRPr lang="ar-BH" sz="3200" b="1" dirty="0"/>
          </a:p>
        </p:txBody>
      </p:sp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706338" y="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86FC0E-1D82-4C50-A13C-5F7387903A14}"/>
              </a:ext>
            </a:extLst>
          </p:cNvPr>
          <p:cNvSpPr/>
          <p:nvPr/>
        </p:nvSpPr>
        <p:spPr>
          <a:xfrm>
            <a:off x="1052051" y="250594"/>
            <a:ext cx="9193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ثانِيًا: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أَمْلَأُ الفَرَاغَاتِ فِيمَا يَأتي بحَرْفِ الـجَرِّ الـمُناسِبِ: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02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1452</TotalTime>
  <Words>677</Words>
  <Application>Microsoft Office PowerPoint</Application>
  <PresentationFormat>Widescreen</PresentationFormat>
  <Paragraphs>149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Sakkal Majalla</vt:lpstr>
      <vt:lpstr>Times New Roman</vt:lpstr>
      <vt:lpstr>قالب الدروس</vt:lpstr>
      <vt:lpstr>                درس في مادّة اللّغة العربيّة القواعد النحويّة   حُروفُ الجَرِّ  الصّفّ الرابع الابتدائيّ </vt:lpstr>
      <vt:lpstr>أَقْرأُ النَّصَّ، وأُلَاحِظُ الكَلِمَاتِ الـمُلَوَّنَةَ. </vt:lpstr>
      <vt:lpstr>PowerPoint Presentation</vt:lpstr>
      <vt:lpstr>أَمْلَأُ الـجَدْوَلَ بِمَا يُنَاسِبُ مِنَ النَّصِّ. </vt:lpstr>
      <vt:lpstr>أَمْلَأُ الـجَدْوَلَ بِمَا يُنَاسِبُ مِنَ النَّصِّ. </vt:lpstr>
      <vt:lpstr>PowerPoint Presentation</vt:lpstr>
      <vt:lpstr>أوَّلاً: أُحَدِّدُحَرْفَ الـجَرِّ والاسْمَ الـمَجْرُورَ فِي الـجُمَلِ الآتِيَةِ :</vt:lpstr>
      <vt:lpstr>أوَّلاً: أُحَدِّدُحَرْفَ الـجَرِّ والاسْمَ الـمَجْرُورَ فِي الـجُمَلِ الآتِيَةِ :</vt:lpstr>
      <vt:lpstr>1- تُحافظُ عَائِشَةُ عَلَى أداءِ الصَّلَوَاتِ ................ أَوْقَاتِـهَا. 2- يَتَعَاوَنُ طلَّابُ الصَّفِّ ................خَلِيَّةِ النَّحْلِ. 3- يَسْتَمِعُ سَلْمَانُ ................ شَرْحِ الـمُعلِّمِ ................اهْتمامٍ. 4- يَحْرِصُ أحْمَدُ ................ اسْتِعَارةِ الكُتُبِ الـمُفِيدَةِ. 5- النَّظَافَةُ ............. الإيمَانِ.</vt:lpstr>
      <vt:lpstr>1- تُحافظُ عَائِشَةُ عَلَى أداءِ الصَّلَوَاتِ             أَوْقَاتِـهَا. 2- يَتَعَاوَنُ طلَّابُ الصَّفِّ           خَـلِيَّةِ النَّحْلِ. 3- يَسْتَمِعُ سَلْمَانُ           شَرْحِ الـمُعلِّمِ          اهْتمامٍ. 4- يَحْرِصُ أحْمَدُ          اسْتِعَارةِ الكُتُبِ الـمُفِيدَةِ. 5- النَّظَافَةُ            الإيمَانِ.</vt:lpstr>
      <vt:lpstr>1-تَمْتَلِئُ السَّمَاءُ بِـــ ................ الـمُضيئَةِ. 2- انْتَهَيْتُ مِنْ ................ قِصَّةٍ مُسَلِّيَةٍ.  3- تَجَوَّلَ السُّوَّاحُ فِي ............... الـمَنَامَةِ. 4- اعْتَاد مُحَمَّدٌ عَلَى ............ بالطَّائِرَةِ. 5- الـمُسْلِمُون كَــــ ...................... الـمَرْصوصِ في تَعَاوُنِهِم.</vt:lpstr>
      <vt:lpstr>1-تَمْتَلِئُ السَّمَاءُ بِـــ                         الـمُضيئَةِ. 2- انْتَهَيْتُ مِنْ                           قِصَّةٍ مُسَلِّيَةٍ.  3- تَجَوَّلَ السُّوَّاحُ فِي                        الـمَنَامَةِ. 4- اعْتَاد مُحَمَّدٌ عَلَى                        بالطَّائِرَةِ. 5- الـمُسْلِمُون كَــــ                    الـمَرْصوصِ في تَعَاوُنِهِم.</vt:lpstr>
      <vt:lpstr>أَسْتَعْمِلُ حَرْف الـجَرِّ  والكَلِمَة اللّاحقَة لَه في جملة مُفيدة، كَمَا في الـمِثَالِ. (مَعَ ضَبْطِ الاسْمِ الـمَجْرُورِ بالشَّكْلِ) </vt:lpstr>
      <vt:lpstr>أَسْتَعْمِلُ حَرْف الـجَرِّ  والكَلِمَة اللّاحقَة لَه في جملة مُفيدة، كَمَا في الـمِثَالِ. (مَعَ ضَبْطِ الاسْمِ الـمَجْرُورِ بالشَّكْلِ)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في مادّة اللّغة العربيّة القواعد النحويّة   الأسماء المجرورة بالإضافة</dc:title>
  <dc:creator>Tufik Ben Saleh Aldaaji</dc:creator>
  <cp:lastModifiedBy>user</cp:lastModifiedBy>
  <cp:revision>139</cp:revision>
  <dcterms:created xsi:type="dcterms:W3CDTF">2020-03-04T10:21:27Z</dcterms:created>
  <dcterms:modified xsi:type="dcterms:W3CDTF">2020-03-25T15:57:11Z</dcterms:modified>
</cp:coreProperties>
</file>