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280" r:id="rId45"/>
    <p:sldId id="281" r:id="rId46"/>
    <p:sldId id="282" r:id="rId47"/>
    <p:sldId id="283" r:id="rId48"/>
    <p:sldId id="284" r:id="rId49"/>
    <p:sldId id="285" r:id="rId50"/>
    <p:sldId id="286" r:id="rId51"/>
    <p:sldId id="287" r:id="rId52"/>
    <p:sldId id="288" r:id="rId53"/>
    <p:sldId id="289" r:id="rId54"/>
    <p:sldId id="290" r:id="rId55"/>
    <p:sldId id="291" r:id="rId56"/>
    <p:sldId id="292" r:id="rId57"/>
    <p:sldId id="293" r:id="rId58"/>
    <p:sldId id="294" r:id="rId59"/>
    <p:sldId id="295" r:id="rId60"/>
    <p:sldId id="296" r:id="rId61"/>
    <p:sldId id="297" r:id="rId62"/>
    <p:sldId id="298" r:id="rId63"/>
    <p:sldId id="299" r:id="rId64"/>
    <p:sldId id="300" r:id="rId65"/>
    <p:sldId id="347" r:id="rId66"/>
    <p:sldId id="348" r:id="rId67"/>
    <p:sldId id="349" r:id="rId68"/>
    <p:sldId id="350" r:id="rId69"/>
    <p:sldId id="351" r:id="rId70"/>
    <p:sldId id="352" r:id="rId71"/>
    <p:sldId id="353" r:id="rId72"/>
    <p:sldId id="354" r:id="rId73"/>
    <p:sldId id="301" r:id="rId74"/>
    <p:sldId id="302" r:id="rId75"/>
    <p:sldId id="303" r:id="rId76"/>
    <p:sldId id="304" r:id="rId77"/>
    <p:sldId id="305" r:id="rId78"/>
    <p:sldId id="306" r:id="rId79"/>
    <p:sldId id="307" r:id="rId80"/>
    <p:sldId id="308" r:id="rId81"/>
    <p:sldId id="309" r:id="rId82"/>
    <p:sldId id="310" r:id="rId83"/>
    <p:sldId id="311" r:id="rId84"/>
    <p:sldId id="312" r:id="rId85"/>
    <p:sldId id="313" r:id="rId86"/>
    <p:sldId id="314" r:id="rId87"/>
    <p:sldId id="315" r:id="rId88"/>
    <p:sldId id="316" r:id="rId89"/>
    <p:sldId id="317" r:id="rId90"/>
    <p:sldId id="318" r:id="rId91"/>
    <p:sldId id="319" r:id="rId92"/>
    <p:sldId id="355" r:id="rId93"/>
    <p:sldId id="356" r:id="rId94"/>
    <p:sldId id="357" r:id="rId95"/>
    <p:sldId id="330" r:id="rId9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50749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إماطة الأذى عن الطريق من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40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شعب اللسان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40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شعب القلب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5140" y="48550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شعب الجوارح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44" y="494636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أمثلة شعب الإيمان القلبية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929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إماطة الأذى عن الطريق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محبة الله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قراءة القرآن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50924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41985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شعب الإيمان تكون في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القلب واللسان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الجوارح واللسان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09503" y="4839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القلب واللسان والجوارح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1450" y="49309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55584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تلاوة القرآن الكريم من شعب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1773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اللسان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2994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القلب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الجوارح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4995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عدد شعب الإيمان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514995" y="23632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أربعة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ستة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ثلاثة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4935454"/>
            <a:ext cx="581285" cy="58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الشرك الأكبر من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منقصات الإيمان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نواقض الإيمان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المكروهات التي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لاتحبط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العمل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890" y="346215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اعتقادات وأقوال وأعمال تبطل الإيمان وتخرج من الإسلام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البدع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نواقض الإيمان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65630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منقصات الإيمان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1701" y="3428999"/>
            <a:ext cx="363456" cy="67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الفرق بين نواقض الإيمان ونواقص الإيمان هي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71254" y="2260285"/>
            <a:ext cx="6263098" cy="1065469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نواقض الإيمان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لاتخرج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الملة ومنقصات الإيمان تخرج من الملة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4"/>
            <a:ext cx="6276704" cy="1065469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نواقض الإيمان تنقص الإيمان ومنقصات الإيمان تبطل الإيمان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7161" y="5298946"/>
            <a:ext cx="6137191" cy="954370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نواقض الإيمان تبطل الإيمان وتخرج من الملة ومنقصات الإيمان تنقص الإيمان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ولاتخرج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الملة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3" y="54854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481366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جعل شريك مع الله في ربوبيته وألوهيته وأسمائه وصفاته هو تعريف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الشرك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الشرك في الربوبية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الشرك في الألوهية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9331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7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قال أن سمع الله كسمع البشر فقد وقع في .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شرك الربوبية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950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شرك الأسماء والصفات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65838" y="490728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شرك الألوهية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85831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السجود لغير الله من أنواع شرك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الألوهية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الربوبية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الأسماء والصفات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195" y="249667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الآية الدالة على أن الله يغفر للمشرك إذا تاب قبل موته هي قوله تعالى: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   </a:t>
            </a:r>
            <a:r>
              <a:rPr lang="ar-SA" sz="2800" b="1" i="0" dirty="0">
                <a:solidFill>
                  <a:srgbClr val="468847"/>
                </a:solidFill>
                <a:effectLst/>
                <a:latin typeface="hafs"/>
              </a:rPr>
              <a:t>( قُل لِّلَّذِينَ كَفَرُوا إِن يَنتَهُوا يُغْفَرْ لَهُم مَّا قَدْ سَلَفَ )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588994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</a:t>
            </a:r>
            <a:r>
              <a:rPr lang="ar-SA" sz="2800" b="1" i="0" dirty="0">
                <a:solidFill>
                  <a:srgbClr val="33CC33"/>
                </a:solidFill>
                <a:effectLst/>
                <a:latin typeface="hafs"/>
              </a:rPr>
              <a:t> ( </a:t>
            </a:r>
            <a:r>
              <a:rPr lang="ar-SA" sz="2800" b="1" i="0" dirty="0">
                <a:solidFill>
                  <a:srgbClr val="468847"/>
                </a:solidFill>
                <a:effectLst/>
                <a:latin typeface="hafs"/>
              </a:rPr>
              <a:t>إِنَّ اللَّهَ لَا يَغْفِرُ أَن يُشْرَكَ بِهِ وَيَغْفِرُ مَا دُونَ ذَٰلِكَ لِمَن يَشَاءُ ۚ )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465451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495573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   </a:t>
            </a:r>
            <a:r>
              <a:rPr lang="ar-SA" sz="2800" b="1" i="0" dirty="0">
                <a:solidFill>
                  <a:srgbClr val="468847"/>
                </a:solidFill>
                <a:effectLst/>
                <a:latin typeface="hafs"/>
              </a:rPr>
              <a:t>(وَلَوْ أَشْرَكُوا لَحَبِطَ عَنْهُم مَّا كَانُوا يَعْمَلُونَ )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صرف نوع من أنواع العبادة لغير الله هو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12161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الشرك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761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الشرك الأصغر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5867" y="47374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الشرك الأكبر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2575" y="482877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الأصغر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قول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ماشاء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الله وشئت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593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الذبح لغير الله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71772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دعاء غير الله فيما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لايقدر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عليه إلا الله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545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الشرك الأكبر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محرم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69457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مخرج من دين الإسلام وصاحبه خالد في النار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13883" y="49135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لايخرج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دين الإسلام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75787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الأكبر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2810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الرياء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الحلف بغير الله كقول والكعبة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81584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اعتقاد أحدا من البشر يعلم الغيب مع الله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AA97C2A-38C6-24F9-0DBC-9D73BDD5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4843877"/>
            <a:ext cx="581285" cy="70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مظاهر الشرك التي انتشرت حديثا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7543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السحر والكهانة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7228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تعظيم الأشجار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490017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تعظيم الكواكب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CFC975-5A7D-D980-65E4-186E57C81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523983"/>
            <a:ext cx="675460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يدل قوله تعالى </a:t>
            </a:r>
            <a:r>
              <a:rPr lang="ar-SA" sz="3600" b="1" dirty="0">
                <a:solidFill>
                  <a:srgbClr val="33CC33"/>
                </a:solidFill>
                <a:latin typeface="hafs"/>
              </a:rPr>
              <a:t>(</a:t>
            </a:r>
            <a:r>
              <a:rPr lang="ar-SA" sz="2400" b="1" i="0" dirty="0">
                <a:solidFill>
                  <a:srgbClr val="468847"/>
                </a:solidFill>
                <a:effectLst/>
                <a:latin typeface="hafs"/>
              </a:rPr>
              <a:t>و َيَعْبُدُونَ مِن دُونِ اللَّهِ مَا لَا يَضُرُّهُمْ وَلَا يَنفَعُهُمْ وَيَقُولُونَ هَٰؤُلَاءِ شُفَعَاؤُنَا عِندَ اللَّهِ </a:t>
            </a:r>
            <a:r>
              <a:rPr lang="ar-SA" sz="2400" b="1" i="0" dirty="0">
                <a:solidFill>
                  <a:srgbClr val="33CC33"/>
                </a:solidFill>
                <a:effectLst/>
                <a:latin typeface="hafs"/>
              </a:rPr>
              <a:t>)</a:t>
            </a:r>
            <a:r>
              <a:rPr lang="ar-SA" sz="2400" b="1" i="0" dirty="0">
                <a:solidFill>
                  <a:srgbClr val="468847"/>
                </a:solidFill>
                <a:effectLst/>
                <a:latin typeface="hafs"/>
              </a:rPr>
              <a:t> </a:t>
            </a:r>
            <a:r>
              <a:rPr lang="ar-SA" sz="2400" b="1" i="0" dirty="0">
                <a:solidFill>
                  <a:schemeClr val="tx1"/>
                </a:solidFill>
                <a:effectLst/>
                <a:latin typeface="hafs"/>
              </a:rPr>
              <a:t>إن سبب عبادة المشركين غير الله هو طلب .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الرزق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الشفاعة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الولد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0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200" dirty="0"/>
              <a:t>هي التعبد لله بما لم يشرعه الله </a:t>
            </a:r>
            <a:r>
              <a:rPr lang="ar-SA" sz="3200" dirty="0" err="1"/>
              <a:t>ولارسوله</a:t>
            </a:r>
            <a:r>
              <a:rPr lang="ar-SA" sz="3200" dirty="0"/>
              <a:t> صلى الله عليه وسلم</a:t>
            </a:r>
            <a:r>
              <a:rPr lang="ar-SA" sz="2400" b="1" i="0" dirty="0">
                <a:solidFill>
                  <a:schemeClr val="tx1"/>
                </a:solidFill>
                <a:effectLst/>
                <a:latin typeface="hafs"/>
              </a:rPr>
              <a:t>.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الكبائر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البدعة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الصغائر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35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dirty="0"/>
              <a:t>المبتدع يحجب يوم القيامة عن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الجنة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فلايدخلها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حوض النبي صلى الله عليه وسلم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الناس فلا يراهم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7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804672" y="2404872"/>
            <a:ext cx="3044950" cy="16277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274320" tIns="182880" rIns="274320" bIns="182880" rtlCol="0" anchor="ctr" anchorCtr="1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موضوع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الدرس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2800" cap="all" spc="20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مراجعة</a:t>
            </a:r>
            <a:r>
              <a:rPr lang="en-US" sz="2800" cap="all" spc="20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  </a:t>
            </a:r>
          </a:p>
        </p:txBody>
      </p:sp>
      <p:pic>
        <p:nvPicPr>
          <p:cNvPr id="1028" name="Picture 4" descr="حل كتاب التوحيد سادس ابتدائي الفصل الدراسي الاول 1446">
            <a:extLst>
              <a:ext uri="{FF2B5EF4-FFF2-40B4-BE49-F238E27FC236}">
                <a16:creationId xmlns:a16="http://schemas.microsoft.com/office/drawing/2014/main" id="{051E2766-2837-8C81-FE19-291416957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4376" y="664337"/>
            <a:ext cx="6257544" cy="521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26474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dirty="0"/>
              <a:t>نستنتج من قوله صلى الله عليه وسلم ( من عمل عملا ليس عليه أمرنا فهو رد ) أن حكم البدعة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جائزة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محرمة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39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26474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dirty="0"/>
              <a:t>للبدع مخاطر ومفاسد عديدة منها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قسوة القلب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هدم السنن الصحيحة وتقليل انتشارها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تزيين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الشيطان ووسوسته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70203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i="0" dirty="0">
                <a:solidFill>
                  <a:schemeClr val="tx1"/>
                </a:solidFill>
                <a:effectLst/>
                <a:latin typeface="hafs"/>
              </a:rPr>
              <a:t>ترك الواجبات الشرعية وفعل المحرمات تعريف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البدعة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الذنوب والمعاصي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النفاق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1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dirty="0"/>
              <a:t>كل معصية ترتب عليها حد في الدنيا أو عقوبة أو توعد عليها بالنار أو العذاب </a:t>
            </a:r>
            <a:r>
              <a:rPr lang="ar-SA" sz="3600" dirty="0" err="1"/>
              <a:t>أواللعنة</a:t>
            </a:r>
            <a:r>
              <a:rPr lang="ar-SA" sz="3600" dirty="0"/>
              <a:t> أو الغضب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صغائر النوب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كبائر النوب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النفاق الأكبر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85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تنقسم الذنوب والمعاصي إلى قسمين هما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النفاق الأكبر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والنفا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ق الأصغر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الكبائر والصغائر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الشرك الأكبر والشرك الأصغر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96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من الأمثلة على صغائر الذنوب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شهادة الزور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عدم رد السلام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عقوق الوالدين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38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كل معصية </a:t>
            </a:r>
            <a:r>
              <a:rPr lang="ar-SA" sz="3600" b="1" dirty="0" err="1">
                <a:solidFill>
                  <a:schemeClr val="tx1"/>
                </a:solidFill>
                <a:latin typeface="hafs"/>
              </a:rPr>
              <a:t>لايترتب</a:t>
            </a:r>
            <a:r>
              <a:rPr lang="ar-SA" sz="3600" b="1" dirty="0">
                <a:solidFill>
                  <a:schemeClr val="tx1"/>
                </a:solidFill>
                <a:latin typeface="hafs"/>
              </a:rPr>
              <a:t> عليها حد في الدنيا </a:t>
            </a:r>
            <a:r>
              <a:rPr lang="ar-SA" sz="3600" b="1" dirty="0" err="1">
                <a:solidFill>
                  <a:schemeClr val="tx1"/>
                </a:solidFill>
                <a:latin typeface="hafs"/>
              </a:rPr>
              <a:t>ولاوعيد</a:t>
            </a:r>
            <a:r>
              <a:rPr lang="ar-SA" sz="3600" b="1" dirty="0">
                <a:solidFill>
                  <a:schemeClr val="tx1"/>
                </a:solidFill>
                <a:latin typeface="hafs"/>
              </a:rPr>
              <a:t> في الآخرة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البدعة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الصغائر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الكبائر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53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من أسباب الوقوع في المعاصي والذنوب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ضعف الإيمان والتوحيد في القلب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قسوة القلب 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المعيشة الضيقة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878" y="233972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09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للذنوب والمعاصي نتائج  كثيرة منها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ضعف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الإيمان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قلة ذكر الله  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قسوة القلب وظلمته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2016" y="483883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85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حكم مرتكب الكبائر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في الدنيا : مؤمن ناقص الإيمان وفي الآخرة تحت مشيئة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/  في الدنيا :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مؤمن لم ينقص إيمانه وفي الآخرة الجنة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في الدنيا  كافر وفي الآخرة مخلد في النار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878" y="235559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48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213932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طريقتهم وسيرتهم وهديهم هو مفهوم منهج أهل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السلف الصالح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 الطريق الصحيح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السنة والجماعة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83883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21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157661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المفهوم الصحيح للمراد من أهل السنة والجماعة هو : من كان على مثل </a:t>
            </a:r>
            <a:r>
              <a:rPr lang="ar-SA" sz="3600" b="1" dirty="0" err="1">
                <a:solidFill>
                  <a:schemeClr val="tx1"/>
                </a:solidFill>
                <a:latin typeface="hafs"/>
              </a:rPr>
              <a:t>ماكان</a:t>
            </a:r>
            <a:r>
              <a:rPr lang="ar-SA" sz="3600" b="1" dirty="0">
                <a:solidFill>
                  <a:schemeClr val="tx1"/>
                </a:solidFill>
                <a:latin typeface="hafs"/>
              </a:rPr>
              <a:t> عليه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الصحابة رضي الله عنهم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الأئمة الأربعة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النبي صلى الله عليه وسلم وأصحابه رضي الله عنهم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83883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63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157661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سبب تسمية أهل السنة بذلك لتمسكهم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بأقوال العلماء والفقهاء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بالسنة النبوية قولا وعملا واعتقادا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بالجماعة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6264" y="3555161"/>
            <a:ext cx="672621" cy="67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36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157661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مصدر العقيدة هو 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229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1/القرآن الكريم والسنة النبوية وإجماع السلف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القرآن الكريم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31423" y="474749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السنة النبوية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39721"/>
            <a:ext cx="672621" cy="67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0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999" y="352697"/>
            <a:ext cx="7729728" cy="1866093"/>
          </a:xfrm>
        </p:spPr>
        <p:txBody>
          <a:bodyPr>
            <a:noAutofit/>
          </a:bodyPr>
          <a:lstStyle/>
          <a:p>
            <a:r>
              <a:rPr lang="ar-SA" sz="3600" dirty="0">
                <a:solidFill>
                  <a:schemeClr val="tx1"/>
                </a:solidFill>
              </a:rPr>
              <a:t>يدل وصف النبي عليه الصلاة والسلام أنه كان يجلس مع أصحابه فيجئ الغريب فلا يدري أيهم رسول الله حتى يسأل على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كرمه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788" y="38751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تواضعه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1037" y="51077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أمانته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874BD5-503A-CE1F-E7CE-C5AF2CBB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6727" y="393845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7071" y="132736"/>
            <a:ext cx="8621285" cy="191729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 صفات الرسول عليه الصلاة والسلام من قول جرير رضي الله عنه "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مارآني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رسول الله إلا تبسم في وجهي "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4405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الإصغاء للمتحدث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7536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البشاشة وحسن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الإستقبال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2928" y="52060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التواضع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375366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206477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المراد بذوي الرحم هم الأقارب من جهة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الأب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8263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الأم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الأب والأم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540960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يحترم ويقدر الكبير في فضله ومنزلته وإن كان أصغر منه هو الصحابي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ابن عباس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46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عمرو بن العاص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هريرة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0A3C875-DC87-DFD2-18F1-3486B90A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77332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دعا له النبي صلى الله عليه وسلم قال ( اللهم علمه الحكمة ) هو الصحابي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ابن عباس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عمرو بن حريث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جعفر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7070" y="255082"/>
            <a:ext cx="7990255" cy="2856827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مما يدل على أهمية صلة الرحم في حديث أبي أيوب الأنصاري : أن رجلا قال :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يانبي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الله أخبرني بعمل يدخلني الجنة ؟ فقال : ( تعبد الله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لاتشرك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به شيئا , وتقيم الصلاة , وتؤتي الزكاة وتصل الرحم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4039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أن أبا أيوب سأل عنها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62143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قرن صلة الرحم بالتوحيد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83895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الإحسان إلى عباد الله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2" y="462143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 اعتقاد بالقلب وقول باللسان وعمل بالجوارح يزيد بالطاعة وينقص بالمعصية هو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4548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الإيمان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88919" y="384074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الإحسان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الإسلام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يدل قوله عليه الصلاة والسلام لعبد الله بن جعفر " اللهم بارك له في بيعه أوقال : صفقته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التشجيع على العمل الحسن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ملاطفته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التوجيه 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579237"/>
            <a:ext cx="8188743" cy="1881446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يدل قول أنس بن مالك : إن كان النبي صلى الله عليه وسلم ليخالطنا حتى يقول لأخ لي صغير "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يأبا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عمير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مافعل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النغير "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698947" y="3185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تواضعه  لهم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39770" y="4367858"/>
            <a:ext cx="6235881" cy="867820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ملاطفته لهم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872740" y="573213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بشاشته لهم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195" y="45111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265" y="235131"/>
            <a:ext cx="7807599" cy="193288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يدل قول النبي صلى الله عليه وسلم لعمر بن أبي سلمة "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ياغلام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سم الله وكل بيمينك وكل مما يليك "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084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توجيهه لهم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ملاطفته لهم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تواضعه لهم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516" y="309717"/>
            <a:ext cx="7691720" cy="1946786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عابدا شجاعا نزل عليه النبي صلى الله عليه وسلم لما نزل المدينة هو الصحابي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6024" y="28870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أبو هريرة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2247" y="42279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خالد بن زيد الأنصاري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985" y="549392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ابن عباس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13FD3D5-3710-1D01-96F4-33661153D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2190" y="429121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7" y="382415"/>
            <a:ext cx="7491439" cy="1164554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كان كثير العبادة زاهدا في الدنيا وكان متواضعا هو الصحابي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1783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عبد الله بن عمر بن الخطاب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خا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لد بن زيد الأنصاري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522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أبو موسى الأشعري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1C6F39-7D47-D930-8E87-FC3BFB63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3006" y="22416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506" y="508064"/>
            <a:ext cx="7618258" cy="1229868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خدم النبي صلى الله عليه وسلم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عشرسنين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هو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أبو هريرة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أنس بن مالك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3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سلمان الفارسي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0671DB2-B7BF-EBFF-D2D8-9288837D2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59554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932" y="611994"/>
            <a:ext cx="7766304" cy="1190679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مدة العفو عن الخادم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سبعين مرة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ستين مرة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909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تسعين مرة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387C5F-B973-E361-5B71-07447A2F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9" y="25803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6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مؤذن رسول الله صلى الله عليه وسلم هو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أبو هريرة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أنس بن مالك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81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بلال بن رباح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7BF697-7E29-A998-074F-754E9BF1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733" y="46395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حرص النبي صلى الله عليه وسلم على استضافة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الفقراء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48024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الأغنياء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86273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المنافقين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86CAD4-A1FF-AF7C-E732-0ACF6DEC6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7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3878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من هدي النبي عليه الصلاة والسلام مع الوفود والضيوف .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604761" y="3510664"/>
            <a:ext cx="6505900" cy="763958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ملاطفتهم ومؤانستهم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604761" y="4645506"/>
            <a:ext cx="6629591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عدم تقديم الهدايا لهم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ABC119-0C42-B145-5E56-B91A6DA76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552570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202F285-5B60-F047-A5E7-AE0B461E8BCD}"/>
              </a:ext>
            </a:extLst>
          </p:cNvPr>
          <p:cNvSpPr/>
          <p:nvPr/>
        </p:nvSpPr>
        <p:spPr>
          <a:xfrm>
            <a:off x="2734722" y="2053482"/>
            <a:ext cx="6245978" cy="850791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عدم استقبالهم  </a:t>
            </a:r>
          </a:p>
        </p:txBody>
      </p:sp>
    </p:spTree>
    <p:extLst>
      <p:ext uri="{BB962C8B-B14F-4D97-AF65-F5344CB8AC3E}">
        <p14:creationId xmlns:p14="http://schemas.microsoft.com/office/powerpoint/2010/main" val="179145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عدد أركان الإيمان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3999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ستة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تسعة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بعة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8079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528" y="265471"/>
            <a:ext cx="7940335" cy="1961535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دخل محمد المجلس , فأراد أن يجلس بجانب والده . فطلب من الرجل أن يقوم ليجلس مكانه . حكم فعله هنا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0572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جائز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934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C37FBE-A0BA-A350-42F9-98F178A8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4273" y="548477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حكم منع الأجير أجرته  .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23110" y="3589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جائز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5" y="47113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مكروه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18840F-DCD4-7A8E-656D-214229B3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1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535" y="481367"/>
            <a:ext cx="7761040" cy="1539162"/>
          </a:xfrm>
        </p:spPr>
        <p:txBody>
          <a:bodyPr>
            <a:normAutofit fontScale="90000"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صاحب نعل وسواك النبي صلى الله عليه وسلم هو الصحابي .   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5635" y="284893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أنس بن مالك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1760" y="41958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0009" y="548549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رواحة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431207-EEFE-0215-2B11-D6D45A023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718" y="43224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131" y="520554"/>
            <a:ext cx="7605195" cy="1308245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أذية الجار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5382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045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مكروه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83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BCC3D42-478F-25D1-BACB-635DFAA10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3823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دعا له النبي صلى الله عليه وسلم بقوة الحفظ هو الصحابي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الأغر بن عبد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هريرة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3572" y="49805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لقبت بذات النطاقين هي الصحابية رضي الله عنها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حفصة بنت عمر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خديجة بنت خويلد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أسماء بنت أبي بكر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3572" y="49805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38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حكم صلة الأرحام غير المسلمين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مكروه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جائز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6574" y="49805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24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كلمة وهي راغبة في حديث أسماء بنت أبي بكر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ترغب في الإسلام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ترغب في الصلة والبر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ترغب في المال والعطاء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6574" y="37502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72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موقف النبي صلى الله عليه وسلم من الأعرابي الذي أراد قتله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دعا عليه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عفا عنه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عاقبه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6574" y="37502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12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موقف النبي صلى الله عليه وسلم من ثقيف ودوس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دعا لهم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غضب عليهم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دعا عليهم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5071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16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أركان الإيمان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206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إيتاء الزكاة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585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صوم رمضان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123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الإيمان بالملائكة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497307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/>
          </a:bodyPr>
          <a:lstStyle/>
          <a:p>
            <a:r>
              <a:rPr lang="ar-SA" sz="2800" b="1" dirty="0">
                <a:solidFill>
                  <a:schemeClr val="tx1"/>
                </a:solidFill>
                <a:latin typeface="hafs"/>
              </a:rPr>
              <a:t>حكم إيذاء الحيوان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مكروه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5071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84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464284"/>
            <a:ext cx="7729728" cy="1188720"/>
          </a:xfrm>
        </p:spPr>
        <p:txBody>
          <a:bodyPr>
            <a:norm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حكم وسم الدابة في وجهها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مكروه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5071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832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464284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دل حديث ( أي فلان إذا حلبت فأبق لولدها على .....)  .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3805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إحسانه صلى الله عليه وسلم للحيوان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رحمته صل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ى الله عليه وسلم للحيوان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91403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نهيه صلى  الله عليه وسلم عن تعذيب الحيوان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5071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27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أقل عدد الجماعة لصلاة الجمعة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7309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ثلاثة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1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أربعة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خمسة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8416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6618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حكم الكلام والإمام يخطب لصلاة الجمعة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6237" y="217713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76054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14303" y="47249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محرم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48163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تخطي رقاب الناس لأداء صلاة الجمعة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172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3604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جائز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141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C41BEC-4E32-DBC6-8859-A0C8B2D53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8" y="224385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317" y="349758"/>
            <a:ext cx="7618258" cy="1229868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أرجا أوقات ساعة الإجابة في يوم الجمعة هو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3" y="21319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آخر ساعة من يوم الجمعة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2" y="351524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بعد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الإنتهاء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الخطبة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1" y="477540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بعد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الإنتهاء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الصلاة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0217" y="22550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صلاة العيد للرجال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144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كفاية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523" y="331440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576" y="550195"/>
            <a:ext cx="7729728" cy="1071562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العيد للنساء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49088" y="21529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مستحب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3550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واجب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0415" y="455716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6514" y="463058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17510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يشترط لصحة صلاة الجمعة أربعة شروط منها 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التطيب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845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حضور جماعة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السفر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506" y="352280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5400" dirty="0"/>
              <a:t>من أنكر ركنا من أركان الإيمان فإنه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لايخرج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من ملة الإسلام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خارج من ملة الإسلام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أرتكب ذنبا من الصغائر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0198" y="366641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45" y="677309"/>
            <a:ext cx="7670510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يبدأ وقت صلاة العيد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بعد طلوع الشمس بربع ساعة تقريبا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قبيل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زوال الشمس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13609" y="499197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قبل طلوع الشمس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874633-672D-34AA-4A72-C4F0EA6CD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064" y="25345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1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67996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يكبر الإمام في الركعة الثانية من صلاة العيد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ثمان تكبيرات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95648" y="32746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خمس تكبيرات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33897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ست تكبيرات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AD9C0D-C9FB-DA28-3587-2C86A7F4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1036" y="333794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  حكم صلاة الجمعة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600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0111" y="32969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57865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26A2A33-8EE7-DB42-23A0-5642D898F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93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700" y="139700"/>
            <a:ext cx="7772472" cy="1746214"/>
          </a:xfrm>
        </p:spPr>
        <p:txBody>
          <a:bodyPr>
            <a:normAutofit fontScale="90000"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قال عليه الصلاة والسلام ( خير يوم طلعت عليه الشمس يوم الجمعة فيه خلق آدم وفيه أدخل الجنة وفيه أخرج منها دليل على :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استحباب يوم الجمعة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71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وجوب صلاة الجمعة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76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فضل ي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وم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الجمعة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CF8376-8B8D-5192-085F-80DBAAA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2289" y="48594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التكبير في العيدين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سنة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9992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8241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فرض كفاية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7693B3-00C1-D38D-30EA-0E7E81965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2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1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صلاة </a:t>
            </a:r>
            <a:r>
              <a:rPr lang="ar-SA" sz="4800" b="1" dirty="0" err="1">
                <a:solidFill>
                  <a:schemeClr val="tx1"/>
                </a:solidFill>
                <a:latin typeface="hafs"/>
              </a:rPr>
              <a:t>الإستسقاء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82586" y="33589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20835" y="455285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فرض كفاية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589B8-2732-D15B-19FD-22CC69E50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9290" y="343909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3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063" y="523883"/>
            <a:ext cx="7683573" cy="1148695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صلاة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الإستسقاء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لها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خطبتان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3" y="344881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خطبة واحدة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2" y="47057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تؤدى بدون خطبة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0E6641-4F5A-B265-C315-6014D1C20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1263" y="34488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724" y="304368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صفة صلاة </a:t>
            </a:r>
            <a:r>
              <a:rPr lang="ar-SA" sz="4800" b="1" dirty="0" err="1">
                <a:solidFill>
                  <a:schemeClr val="tx1"/>
                </a:solidFill>
                <a:latin typeface="hafs"/>
              </a:rPr>
              <a:t>الإستسقاء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مثل :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07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صلاة العيد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6236" y="3264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صلاة الكسوف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44485" y="442146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صلاة التراويح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F4941D-1FB5-78A2-4811-AF975D97D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17412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213" y="585869"/>
            <a:ext cx="7683573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يخطب الإمام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للإستسقاء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بعد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الإنتهاء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الصلاة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8903" y="35530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قبل الصلاة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7152" y="47652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ليس لها خطبة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E3CF9B5-C6FE-28FD-3A03-471C0D8A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30" y="246741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الكسوف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4614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واجبة 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8461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2863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0DE666-5688-E335-EABA-6594E20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8" y="484501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9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5400" dirty="0"/>
              <a:t>قوله تعالى (</a:t>
            </a:r>
            <a:r>
              <a:rPr lang="ar-SA" sz="4000" b="1" i="0" dirty="0">
                <a:solidFill>
                  <a:srgbClr val="468847"/>
                </a:solidFill>
                <a:effectLst/>
                <a:latin typeface="hafs"/>
              </a:rPr>
              <a:t>اللَّهُ وَلِيُّ الَّذِينَ آمَنُوا )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دليل على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حفظ الله للمؤمنين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محبة الله للمؤمنين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نصرة الله للمؤمنين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7" y="2491517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مما تتميز به صلاة الكسوف عن غيرها من الصلوات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القيام , والقراءة قصيران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أن في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كل ركعة ركوعين 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أن في كل ركعة سجدتين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155" y="37105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إذا زال الكسوف , قبل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الإنتهاء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من الصلاة فإن المصلي :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يقطع الصلاة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يكمل الصلاة بطولها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يتمها خفيفة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471439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عدد التكبيرات في الصلاة للميت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أربع تكبيرات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خمس تكبيرات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ست تكبيرات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0180" y="236764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8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يقف الإمام للصلاة على الرجل عند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رأسه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وسطه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رجليه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0180" y="236764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5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يقف الإمام في الصلاة على المرأة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رأسها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وسطها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رجليها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339" y="35857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47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917</TotalTime>
  <Words>2090</Words>
  <Application>Microsoft Office PowerPoint</Application>
  <PresentationFormat>شاشة عريضة</PresentationFormat>
  <Paragraphs>365</Paragraphs>
  <Slides>95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95</vt:i4>
      </vt:variant>
    </vt:vector>
  </HeadingPairs>
  <TitlesOfParts>
    <vt:vector size="99" baseType="lpstr">
      <vt:lpstr>Arial</vt:lpstr>
      <vt:lpstr>Gill Sans MT</vt:lpstr>
      <vt:lpstr>hafs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 اعتقاد بالقلب وقول باللسان وعمل بالجوارح يزيد بالطاعة وينقص بالمعصية هو .</vt:lpstr>
      <vt:lpstr>عدد أركان الإيمان .</vt:lpstr>
      <vt:lpstr>من أركان الإيمان  </vt:lpstr>
      <vt:lpstr>من أنكر ركنا من أركان الإيمان فإنه .  </vt:lpstr>
      <vt:lpstr>قوله تعالى (اللَّهُ وَلِيُّ الَّذِينَ آمَنُوا ) دليل على . </vt:lpstr>
      <vt:lpstr>إماطة الأذى عن الطريق من .  </vt:lpstr>
      <vt:lpstr>من أمثلة شعب الإيمان القلبية   </vt:lpstr>
      <vt:lpstr>شعب الإيمان تكون في .</vt:lpstr>
      <vt:lpstr>تلاوة القرآن الكريم من شعب .</vt:lpstr>
      <vt:lpstr>عدد شعب الإيمان </vt:lpstr>
      <vt:lpstr>الشرك الأكبر من   </vt:lpstr>
      <vt:lpstr>اعتقادات وأقوال وأعمال تبطل الإيمان وتخرج من الإسلام .  </vt:lpstr>
      <vt:lpstr>الفرق بين نواقض الإيمان ونواقص الإيمان هي .   </vt:lpstr>
      <vt:lpstr>جعل شريك مع الله في ربوبيته وألوهيته وأسمائه وصفاته هو تعريف .   </vt:lpstr>
      <vt:lpstr>من قال أن سمع الله كسمع البشر فقد وقع في .    </vt:lpstr>
      <vt:lpstr>السجود لغير الله من أنواع شرك      </vt:lpstr>
      <vt:lpstr>الآية الدالة على أن الله يغفر للمشرك إذا تاب قبل موته هي قوله تعالى:   </vt:lpstr>
      <vt:lpstr>صرف نوع من أنواع العبادة لغير الله هو   </vt:lpstr>
      <vt:lpstr>من الأمثلة الدالة على الشرك الأصغر    </vt:lpstr>
      <vt:lpstr>حكم الشرك الأكبر   </vt:lpstr>
      <vt:lpstr>من الأمثلة الدالة على الشرك الأكبر</vt:lpstr>
      <vt:lpstr>من مظاهر الشرك التي انتشرت حديثا </vt:lpstr>
      <vt:lpstr>يدل قوله تعالى (و َيَعْبُدُونَ مِن دُونِ اللَّهِ مَا لَا يَضُرُّهُمْ وَلَا يَنفَعُهُمْ وَيَقُولُونَ هَٰؤُلَاءِ شُفَعَاؤُنَا عِندَ اللَّهِ ) إن سبب عبادة المشركين غير الله هو طلب .</vt:lpstr>
      <vt:lpstr>هي التعبد لله بما لم يشرعه الله ولارسوله صلى الله عليه وسلم.</vt:lpstr>
      <vt:lpstr>المبتدع يحجب يوم القيامة عن</vt:lpstr>
      <vt:lpstr>نستنتج من قوله صلى الله عليه وسلم ( من عمل عملا ليس عليه أمرنا فهو رد ) أن حكم البدعة</vt:lpstr>
      <vt:lpstr>للبدع مخاطر ومفاسد عديدة منها</vt:lpstr>
      <vt:lpstr>ترك الواجبات الشرعية وفعل المحرمات تعريف</vt:lpstr>
      <vt:lpstr>كل معصية ترتب عليها حد في الدنيا أو عقوبة أو توعد عليها بالنار أو العذاب أواللعنة أو الغضب</vt:lpstr>
      <vt:lpstr>تنقسم الذنوب والمعاصي إلى قسمين هما</vt:lpstr>
      <vt:lpstr>من الأمثلة على صغائر الذنوب</vt:lpstr>
      <vt:lpstr>كل معصية لايترتب عليها حد في الدنيا ولاوعيد في الآخرة </vt:lpstr>
      <vt:lpstr>من أسباب الوقوع في المعاصي والذنوب</vt:lpstr>
      <vt:lpstr>للذنوب والمعاصي نتائج  كثيرة منها</vt:lpstr>
      <vt:lpstr>حكم مرتكب الكبائر</vt:lpstr>
      <vt:lpstr>طريقتهم وسيرتهم وهديهم هو مفهوم منهج أهل</vt:lpstr>
      <vt:lpstr>المفهوم الصحيح للمراد من أهل السنة والجماعة هو : من كان على مثل ماكان عليه</vt:lpstr>
      <vt:lpstr>سبب تسمية أهل السنة بذلك لتمسكهم </vt:lpstr>
      <vt:lpstr>مصدر العقيدة هو  </vt:lpstr>
      <vt:lpstr>يدل وصف النبي عليه الصلاة والسلام أنه كان يجلس مع أصحابه فيجئ الغريب فلا يدري أيهم رسول الله حتى يسأل على .</vt:lpstr>
      <vt:lpstr>من صفات الرسول عليه الصلاة والسلام من قول جرير رضي الله عنه " مارآني رسول الله إلا تبسم في وجهي "</vt:lpstr>
      <vt:lpstr>المراد بذوي الرحم هم الأقارب من جهة </vt:lpstr>
      <vt:lpstr>كان يحترم ويقدر الكبير في فضله ومنزلته وإن كان أصغر منه هو الصحابي . </vt:lpstr>
      <vt:lpstr>دعا له النبي صلى الله عليه وسلم قال ( اللهم علمه الحكمة ) هو الصحابي . </vt:lpstr>
      <vt:lpstr>مما يدل على أهمية صلة الرحم في حديث أبي أيوب الأنصاري : أن رجلا قال : يانبي الله أخبرني بعمل يدخلني الجنة ؟ فقال : ( تعبد الله لاتشرك به شيئا , وتقيم الصلاة , وتؤتي الزكاة وتصل الرحم   </vt:lpstr>
      <vt:lpstr>يدل قوله عليه الصلاة والسلام لعبد الله بن جعفر " اللهم بارك له في بيعه أوقال : صفقته </vt:lpstr>
      <vt:lpstr>يدل قول أنس بن مالك : إن كان النبي صلى الله عليه وسلم ليخالطنا حتى يقول لأخ لي صغير " يأبا عمير مافعل النغير " </vt:lpstr>
      <vt:lpstr>يدل قول النبي صلى الله عليه وسلم لعمر بن أبي سلمة " ياغلام سم الله وكل بيمينك وكل مما يليك " </vt:lpstr>
      <vt:lpstr>كان عابدا شجاعا نزل عليه النبي صلى الله عليه وسلم لما نزل المدينة هو الصحابي</vt:lpstr>
      <vt:lpstr>كان كثير العبادة زاهدا في الدنيا وكان متواضعا هو الصحابي .</vt:lpstr>
      <vt:lpstr>خدم النبي صلى الله عليه وسلم عشرسنين هو </vt:lpstr>
      <vt:lpstr>مدة العفو عن الخادم </vt:lpstr>
      <vt:lpstr>مؤذن رسول الله صلى الله عليه وسلم هو . </vt:lpstr>
      <vt:lpstr>حرص النبي صلى الله عليه وسلم على استضافة  </vt:lpstr>
      <vt:lpstr>من هدي النبي عليه الصلاة والسلام مع الوفود والضيوف . </vt:lpstr>
      <vt:lpstr>دخل محمد المجلس , فأراد أن يجلس بجانب والده . فطلب من الرجل أن يقوم ليجلس مكانه . حكم فعله هنا . </vt:lpstr>
      <vt:lpstr>حكم منع الأجير أجرته  . </vt:lpstr>
      <vt:lpstr>صاحب نعل وسواك النبي صلى الله عليه وسلم هو الصحابي .   </vt:lpstr>
      <vt:lpstr>حكم أذية الجار </vt:lpstr>
      <vt:lpstr>دعا له النبي صلى الله عليه وسلم بقوة الحفظ هو الصحابي    </vt:lpstr>
      <vt:lpstr>لقبت بذات النطاقين هي الصحابية رضي الله عنها   </vt:lpstr>
      <vt:lpstr>حكم صلة الأرحام غير المسلمين   </vt:lpstr>
      <vt:lpstr>معنى كلمة وهي راغبة في حديث أسماء بنت أبي بكر   </vt:lpstr>
      <vt:lpstr>موقف النبي صلى الله عليه وسلم من الأعرابي الذي أراد قتله  </vt:lpstr>
      <vt:lpstr>موقف النبي صلى الله عليه وسلم من ثقيف ودوس </vt:lpstr>
      <vt:lpstr>حكم إيذاء الحيوان </vt:lpstr>
      <vt:lpstr>حكم وسم الدابة في وجهها </vt:lpstr>
      <vt:lpstr>دل حديث ( أي فلان إذا حلبت فأبق لولدها على .....)  . </vt:lpstr>
      <vt:lpstr>أقل عدد الجماعة لصلاة الجمعة    </vt:lpstr>
      <vt:lpstr>      حكم الكلام والإمام يخطب لصلاة الجمعة</vt:lpstr>
      <vt:lpstr>حكم تخطي رقاب الناس لأداء صلاة الجمعة    </vt:lpstr>
      <vt:lpstr>أرجا أوقات ساعة الإجابة في يوم الجمعة هو      </vt:lpstr>
      <vt:lpstr>حكم صلاة العيد للرجال        </vt:lpstr>
      <vt:lpstr>حكم صلاة العيد للنساء       </vt:lpstr>
      <vt:lpstr>يشترط لصحة صلاة الجمعة أربعة شروط منها         </vt:lpstr>
      <vt:lpstr>يبدأ وقت صلاة العيد         . </vt:lpstr>
      <vt:lpstr>يكبر الإمام في الركعة الثانية من صلاة العيد</vt:lpstr>
      <vt:lpstr>  حكم صلاة الجمعة    . </vt:lpstr>
      <vt:lpstr>قال عليه الصلاة والسلام ( خير يوم طلعت عليه الشمس يوم الجمعة فيه خلق آدم وفيه أدخل الجنة وفيه أخرج منها دليل على :       </vt:lpstr>
      <vt:lpstr>حكم التكبير في العيدين   </vt:lpstr>
      <vt:lpstr>حكم صلاة الإستسقاء </vt:lpstr>
      <vt:lpstr>صلاة الإستسقاء لها </vt:lpstr>
      <vt:lpstr>صفة صلاة الإستسقاء مثل :</vt:lpstr>
      <vt:lpstr>يخطب الإمام للإستسقاء  </vt:lpstr>
      <vt:lpstr>حكم صلاة الكسوف </vt:lpstr>
      <vt:lpstr>مما تتميز به صلاة الكسوف عن غيرها من الصلوات </vt:lpstr>
      <vt:lpstr>إذا زال الكسوف , قبل الإنتهاء من الصلاة فإن المصلي : </vt:lpstr>
      <vt:lpstr>عدد التكبيرات في الصلاة للميت</vt:lpstr>
      <vt:lpstr>يقف الإمام للصلاة على الرجل عند</vt:lpstr>
      <vt:lpstr>يقف الإمام في الصلاة على المرأة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12</cp:revision>
  <dcterms:created xsi:type="dcterms:W3CDTF">2022-11-03T17:13:04Z</dcterms:created>
  <dcterms:modified xsi:type="dcterms:W3CDTF">2025-10-19T18:14:28Z</dcterms:modified>
</cp:coreProperties>
</file>