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327" r:id="rId2"/>
    <p:sldId id="328" r:id="rId3"/>
    <p:sldId id="329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331" r:id="rId29"/>
    <p:sldId id="332" r:id="rId30"/>
    <p:sldId id="333" r:id="rId31"/>
    <p:sldId id="334" r:id="rId32"/>
    <p:sldId id="335" r:id="rId33"/>
    <p:sldId id="336" r:id="rId34"/>
    <p:sldId id="337" r:id="rId35"/>
    <p:sldId id="338" r:id="rId36"/>
    <p:sldId id="339" r:id="rId37"/>
    <p:sldId id="340" r:id="rId38"/>
    <p:sldId id="341" r:id="rId39"/>
    <p:sldId id="342" r:id="rId40"/>
    <p:sldId id="343" r:id="rId41"/>
    <p:sldId id="344" r:id="rId42"/>
    <p:sldId id="345" r:id="rId43"/>
    <p:sldId id="346" r:id="rId44"/>
    <p:sldId id="280" r:id="rId45"/>
    <p:sldId id="281" r:id="rId46"/>
    <p:sldId id="282" r:id="rId47"/>
    <p:sldId id="283" r:id="rId48"/>
    <p:sldId id="284" r:id="rId49"/>
    <p:sldId id="285" r:id="rId50"/>
    <p:sldId id="286" r:id="rId51"/>
    <p:sldId id="287" r:id="rId52"/>
    <p:sldId id="288" r:id="rId53"/>
    <p:sldId id="289" r:id="rId54"/>
    <p:sldId id="290" r:id="rId55"/>
    <p:sldId id="291" r:id="rId56"/>
    <p:sldId id="292" r:id="rId57"/>
    <p:sldId id="293" r:id="rId58"/>
    <p:sldId id="294" r:id="rId59"/>
    <p:sldId id="295" r:id="rId60"/>
    <p:sldId id="296" r:id="rId61"/>
    <p:sldId id="297" r:id="rId62"/>
    <p:sldId id="298" r:id="rId63"/>
    <p:sldId id="299" r:id="rId64"/>
    <p:sldId id="300" r:id="rId65"/>
    <p:sldId id="347" r:id="rId66"/>
    <p:sldId id="348" r:id="rId67"/>
    <p:sldId id="349" r:id="rId68"/>
    <p:sldId id="350" r:id="rId69"/>
    <p:sldId id="351" r:id="rId70"/>
    <p:sldId id="352" r:id="rId71"/>
    <p:sldId id="353" r:id="rId72"/>
    <p:sldId id="354" r:id="rId73"/>
    <p:sldId id="301" r:id="rId74"/>
    <p:sldId id="302" r:id="rId75"/>
    <p:sldId id="303" r:id="rId76"/>
    <p:sldId id="304" r:id="rId77"/>
    <p:sldId id="305" r:id="rId78"/>
    <p:sldId id="306" r:id="rId79"/>
    <p:sldId id="307" r:id="rId80"/>
    <p:sldId id="308" r:id="rId81"/>
    <p:sldId id="309" r:id="rId82"/>
    <p:sldId id="310" r:id="rId83"/>
    <p:sldId id="311" r:id="rId84"/>
    <p:sldId id="312" r:id="rId85"/>
    <p:sldId id="313" r:id="rId86"/>
    <p:sldId id="314" r:id="rId87"/>
    <p:sldId id="315" r:id="rId88"/>
    <p:sldId id="316" r:id="rId89"/>
    <p:sldId id="317" r:id="rId90"/>
    <p:sldId id="318" r:id="rId91"/>
    <p:sldId id="319" r:id="rId92"/>
    <p:sldId id="355" r:id="rId93"/>
    <p:sldId id="356" r:id="rId94"/>
    <p:sldId id="357" r:id="rId95"/>
    <p:sldId id="330" r:id="rId9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10/19/2025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10/19/2025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10/19/2025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10/19/2025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10/19/2025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10/19/2025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10/19/2025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10/19/2025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10/19/2025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10/19/2025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10/19/2025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10/19/2025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ستطيل 9">
            <a:extLst>
              <a:ext uri="{FF2B5EF4-FFF2-40B4-BE49-F238E27FC236}">
                <a16:creationId xmlns:a16="http://schemas.microsoft.com/office/drawing/2014/main" id="{54763F7F-7E5F-8E02-B9C5-9973D3ADA7CA}"/>
              </a:ext>
            </a:extLst>
          </p:cNvPr>
          <p:cNvSpPr/>
          <p:nvPr/>
        </p:nvSpPr>
        <p:spPr>
          <a:xfrm>
            <a:off x="1045029" y="1619795"/>
            <a:ext cx="9692640" cy="28738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600" dirty="0"/>
              <a:t>السلام عليكم ورحمة الله وبركاته </a:t>
            </a:r>
          </a:p>
          <a:p>
            <a:pPr algn="ctr"/>
            <a:r>
              <a:rPr lang="ar-SA" sz="5400" dirty="0">
                <a:solidFill>
                  <a:srgbClr val="0070C0"/>
                </a:solidFill>
              </a:rPr>
              <a:t>أهلا وسهلا بكم طالباتي العزيزات</a:t>
            </a:r>
            <a:r>
              <a:rPr lang="en-US" sz="5400" dirty="0">
                <a:solidFill>
                  <a:srgbClr val="0070C0"/>
                </a:solidFill>
              </a:rPr>
              <a:t>  </a:t>
            </a:r>
          </a:p>
          <a:p>
            <a:pPr algn="ctr"/>
            <a:r>
              <a:rPr lang="ar-SA" sz="5400" dirty="0">
                <a:solidFill>
                  <a:srgbClr val="0070C0"/>
                </a:solidFill>
              </a:rPr>
              <a:t>الأستاذة : خلود العتيبي </a:t>
            </a:r>
            <a:endParaRPr lang="en-US" sz="5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857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628" y="507492"/>
            <a:ext cx="7729728" cy="1188720"/>
          </a:xfrm>
        </p:spPr>
        <p:txBody>
          <a:bodyPr>
            <a:normAutofit/>
          </a:bodyPr>
          <a:lstStyle/>
          <a:p>
            <a:r>
              <a:rPr lang="ar-SA" sz="4800" dirty="0"/>
              <a:t>إماطة الأذى عن الطريق من . 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255140" y="24674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شعب اللسان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55140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شعب القلب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55140" y="485502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شعب الجوارح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9B2DECE-FF8F-382D-BAE1-87814B0D1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1844" y="494636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976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2745"/>
            <a:ext cx="7729728" cy="1188720"/>
          </a:xfrm>
        </p:spPr>
        <p:txBody>
          <a:bodyPr>
            <a:normAutofit/>
          </a:bodyPr>
          <a:lstStyle/>
          <a:p>
            <a:r>
              <a:rPr lang="ar-SA" sz="4800" dirty="0"/>
              <a:t>من أمثلة شعب الإيمان القلبية  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0177" y="229297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إماطة الأذى عن الطريق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0177" y="344594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محبة الله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50177" y="477665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قراءة القرآن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F056AB6-8101-E2B7-8413-293A9A8FF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350924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99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1" y="419855"/>
            <a:ext cx="9588137" cy="1564006"/>
          </a:xfrm>
        </p:spPr>
        <p:txBody>
          <a:bodyPr>
            <a:normAutofit/>
          </a:bodyPr>
          <a:lstStyle/>
          <a:p>
            <a:r>
              <a:rPr lang="ar-SA" sz="4000" b="1" i="0" dirty="0">
                <a:solidFill>
                  <a:schemeClr val="tx1"/>
                </a:solidFill>
                <a:effectLst/>
                <a:latin typeface="hafs"/>
              </a:rPr>
              <a:t>شعب الإيمان تكون في .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674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القلب واللسان 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71254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الجوارح واللسان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09503" y="483965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القلب واللسان والجوارح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562E681-C0EF-5810-70A4-53D0D5B6B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1450" y="493098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473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5639" y="355584"/>
            <a:ext cx="7729728" cy="1188720"/>
          </a:xfrm>
        </p:spPr>
        <p:txBody>
          <a:bodyPr>
            <a:normAutofit/>
          </a:bodyPr>
          <a:lstStyle/>
          <a:p>
            <a:r>
              <a:rPr lang="ar-SA" sz="5400" b="1" i="0" dirty="0">
                <a:solidFill>
                  <a:schemeClr val="tx1"/>
                </a:solidFill>
                <a:effectLst/>
                <a:latin typeface="hafs"/>
              </a:rPr>
              <a:t>تلاوة القرآن الكريم من شعب .</a:t>
            </a:r>
            <a:endParaRPr lang="ar-SA" sz="5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62151" y="217734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اللسان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62151" y="329940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القلب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00400" y="442146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الجوارح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7C5B9E1-2417-1419-435E-3D1449ED8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4082" y="224995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300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628" y="370332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عدد شعب الإيمان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514995" y="236322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أربعة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514995" y="357202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ستة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514995" y="4844117"/>
            <a:ext cx="6276704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ثلاثة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5473EDA-9350-4872-43E2-5C5F3FD19D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7713" y="4935454"/>
            <a:ext cx="581285" cy="58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30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362" y="256446"/>
            <a:ext cx="9900775" cy="1302363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الشرك الأكبر من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5515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منقصات الإيمان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33555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نواقض الإيمان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51594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المكروهات التي </a:t>
            </a:r>
            <a:r>
              <a:rPr kumimoji="0" lang="ar-SA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لاتحبط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العمل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CBF9187-4CA4-435D-061D-79E69917F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5890" y="346215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373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444" y="382745"/>
            <a:ext cx="7729728" cy="1188720"/>
          </a:xfrm>
        </p:spPr>
        <p:txBody>
          <a:bodyPr>
            <a:no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اعتقادات وأقوال وأعمال تبطل الإيمان وتخرج من الإسلام .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2782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البدع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67048" y="339206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نواقض الإيمان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05297" y="465630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منقصات الإيمان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CECF20B-7489-AA31-321D-A516EB60C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1701" y="3428999"/>
            <a:ext cx="363456" cy="670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774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598" y="370332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الفرق بين نواقض الإيمان ونواقص الإيمان هي .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71254" y="2260285"/>
            <a:ext cx="6263098" cy="1065469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نواقض الإيمان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لاتخرج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من الملة ومنقصات الإيمان تخرج من الملة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71254" y="3532244"/>
            <a:ext cx="6276704" cy="1065469"/>
          </a:xfrm>
          <a:prstGeom prst="roundRect">
            <a:avLst>
              <a:gd name="adj" fmla="val 16667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نواقض الإيمان تنقص الإيمان ومنقصات الإيمان تبطل الإيمان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7161" y="5298946"/>
            <a:ext cx="6137191" cy="954370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نواقض الإيمان تبطل الإيمان وتخرج من الملة ومنقصات الإيمان تنقص الإيمان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ولاتخرج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من الملة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5EE7748-5C53-4C7C-9709-626DDC003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6683" y="548548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30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598" y="481366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جعل شريك مع الله في ربوبيته وألوهيته وأسمائه وصفاته هو تعريف .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الشرك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الشرك في الربوبية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4" y="489043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الشرك في الألوهية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E98B738-6700-A0EA-D995-400BE232A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49331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619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33617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من قال أن سمع الله كسمع البشر فقد وقع في .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606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شرك الربوبية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79501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شرك الأسماء والصفات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65838" y="490728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شرك الألوهية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D60A9FA-0BDF-D97E-79D2-F6390022D1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3858316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79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قوانين صفيه ممغنطة تصميم بسيط">
            <a:extLst>
              <a:ext uri="{FF2B5EF4-FFF2-40B4-BE49-F238E27FC236}">
                <a16:creationId xmlns:a16="http://schemas.microsoft.com/office/drawing/2014/main" id="{6D2CEE45-312E-275F-6E88-2FD783393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14" y="0"/>
            <a:ext cx="10450286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682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46681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السجود لغير الله من أنواع شرك  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15491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الألوهية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5491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الربوبية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53740" y="474062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الأسماء والصفات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ACEBC7E-35D2-6987-5CED-AB0F8D84A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2195" y="249667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651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33618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الآية الدالة على أن الله يغفر للمشرك إذا تاب قبل موته هي قوله تعالى: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215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 1/      </a:t>
            </a:r>
            <a:r>
              <a:rPr lang="ar-SA" sz="2800" b="1" i="0" dirty="0">
                <a:solidFill>
                  <a:srgbClr val="468847"/>
                </a:solidFill>
                <a:effectLst/>
                <a:latin typeface="hafs"/>
              </a:rPr>
              <a:t>( قُل لِّلَّذِينَ كَفَرُوا إِن يَنتَهُوا يُغْفَرْ لَهُم مَّا قَدْ سَلَفَ )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41407" y="4588994"/>
            <a:ext cx="6092945" cy="999934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 3/ </a:t>
            </a:r>
            <a:r>
              <a:rPr lang="ar-SA" sz="2800" b="1" i="0" dirty="0">
                <a:solidFill>
                  <a:srgbClr val="33CC33"/>
                </a:solidFill>
                <a:effectLst/>
                <a:latin typeface="hafs"/>
              </a:rPr>
              <a:t> ( </a:t>
            </a:r>
            <a:r>
              <a:rPr lang="ar-SA" sz="2800" b="1" i="0" dirty="0">
                <a:solidFill>
                  <a:srgbClr val="468847"/>
                </a:solidFill>
                <a:effectLst/>
                <a:latin typeface="hafs"/>
              </a:rPr>
              <a:t>إِنَّ اللَّهَ لَا يَغْفِرُ أَن يُشْرَكَ بِهِ وَيَغْفِرُ مَا دُونَ ذَٰلِكَ لِمَن يَشَاءُ ۚ )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42A7C75-4CCA-1C1B-3A45-2D68B0EBD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2465451"/>
            <a:ext cx="581285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4B273E63-31B6-F4C0-2977-D0845BD002B5}"/>
              </a:ext>
            </a:extLst>
          </p:cNvPr>
          <p:cNvSpPr/>
          <p:nvPr/>
        </p:nvSpPr>
        <p:spPr>
          <a:xfrm>
            <a:off x="2957648" y="3495573"/>
            <a:ext cx="6276704" cy="707885"/>
          </a:xfrm>
          <a:prstGeom prst="roundRect">
            <a:avLst>
              <a:gd name="adj" fmla="val 18750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2/      </a:t>
            </a:r>
            <a:r>
              <a:rPr lang="ar-SA" sz="2800" b="1" i="0" dirty="0">
                <a:solidFill>
                  <a:srgbClr val="468847"/>
                </a:solidFill>
                <a:effectLst/>
                <a:latin typeface="hafs"/>
              </a:rPr>
              <a:t>(وَلَوْ أَشْرَكُوا لَحَبِطَ عَنْهُم مَّا كَانُوا يَعْمَلُونَ )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7496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370332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صرف نوع من أنواع العبادة لغير الله هو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89365" y="212161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الشرك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67618" y="342900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الشرك الأصغر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05867" y="473743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الشرك الأكبر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3ABA239-2D47-BAB5-93BC-0BA205327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2575" y="482877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307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494429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من الأمثلة الدالة على الشرك الأصغر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9128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قول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ماشاء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الله وشئت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71131" y="34593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الذبح لغير الله 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09380" y="471772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دعاء غير الله فيما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لايقدر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عليه إلا الله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6B5349A-3399-4D5F-72E8-125626417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354586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022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444137"/>
            <a:ext cx="7729728" cy="1500269"/>
          </a:xfrm>
        </p:spPr>
        <p:txBody>
          <a:bodyPr>
            <a:no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الشرك الأكبر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64252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محرم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8069" y="369457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مخرج من دين الإسلام وصاحبه خالد في النار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13883" y="4913595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لايخرج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من دين الإسلام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724DC08-07CF-CB8E-A516-A723B6897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375787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61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20555"/>
            <a:ext cx="7729728" cy="1188720"/>
          </a:xfrm>
        </p:spPr>
        <p:txBody>
          <a:bodyPr>
            <a:no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من الأمثلة الدالة على الشرك الأكبر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828107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الرياء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الحلف بغير الله كقول والكعبة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81584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اعتقاد أحدا من البشر يعلم الغيب مع الله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AA97C2A-38C6-24F9-0DBC-9D73BDD5F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4843877"/>
            <a:ext cx="581285" cy="70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047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72807"/>
            <a:ext cx="7729728" cy="1188720"/>
          </a:xfrm>
        </p:spPr>
        <p:txBody>
          <a:bodyPr>
            <a:no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من مظاهر الشرك التي انتشرت حديثا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0177" y="247543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السحر والكهانة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0177" y="372280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تعظيم الأشجار 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88426" y="490017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تعظيم الكواكب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8CFC975-5A7D-D980-65E4-186E57C81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1" y="2523983"/>
            <a:ext cx="675460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651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382745"/>
            <a:ext cx="7729728" cy="1188720"/>
          </a:xfrm>
        </p:spPr>
        <p:txBody>
          <a:bodyPr>
            <a:noAutofit/>
          </a:bodyPr>
          <a:lstStyle/>
          <a:p>
            <a:r>
              <a:rPr lang="ar-SA" sz="3600" b="1" dirty="0">
                <a:solidFill>
                  <a:schemeClr val="tx1"/>
                </a:solidFill>
                <a:latin typeface="hafs"/>
              </a:rPr>
              <a:t>يدل قوله تعالى </a:t>
            </a:r>
            <a:r>
              <a:rPr lang="ar-SA" sz="3600" b="1" dirty="0">
                <a:solidFill>
                  <a:srgbClr val="33CC33"/>
                </a:solidFill>
                <a:latin typeface="hafs"/>
              </a:rPr>
              <a:t>(</a:t>
            </a:r>
            <a:r>
              <a:rPr lang="ar-SA" sz="2400" b="1" i="0" dirty="0">
                <a:solidFill>
                  <a:srgbClr val="468847"/>
                </a:solidFill>
                <a:effectLst/>
                <a:latin typeface="hafs"/>
              </a:rPr>
              <a:t>و َيَعْبُدُونَ مِن دُونِ اللَّهِ مَا لَا يَضُرُّهُمْ وَلَا يَنفَعُهُمْ وَيَقُولُونَ هَٰؤُلَاءِ شُفَعَاؤُنَا عِندَ اللَّهِ </a:t>
            </a:r>
            <a:r>
              <a:rPr lang="ar-SA" sz="2400" b="1" i="0" dirty="0">
                <a:solidFill>
                  <a:srgbClr val="33CC33"/>
                </a:solidFill>
                <a:effectLst/>
                <a:latin typeface="hafs"/>
              </a:rPr>
              <a:t>)</a:t>
            </a:r>
            <a:r>
              <a:rPr lang="ar-SA" sz="2400" b="1" i="0" dirty="0">
                <a:solidFill>
                  <a:srgbClr val="468847"/>
                </a:solidFill>
                <a:effectLst/>
                <a:latin typeface="hafs"/>
              </a:rPr>
              <a:t> </a:t>
            </a:r>
            <a:r>
              <a:rPr lang="ar-SA" sz="2400" b="1" i="0" dirty="0">
                <a:solidFill>
                  <a:schemeClr val="tx1"/>
                </a:solidFill>
                <a:effectLst/>
                <a:latin typeface="hafs"/>
              </a:rPr>
              <a:t>إن سبب عبادة المشركين غير الله هو طلب .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0434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الرزق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93174" y="351989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الشفاعة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35925" y="473544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الولد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62D4ED4-3249-CCEA-B91C-A8D5CF68B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353952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207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382745"/>
            <a:ext cx="7729728" cy="1188720"/>
          </a:xfrm>
        </p:spPr>
        <p:txBody>
          <a:bodyPr>
            <a:noAutofit/>
          </a:bodyPr>
          <a:lstStyle/>
          <a:p>
            <a:r>
              <a:rPr lang="ar-SA" sz="3200" dirty="0"/>
              <a:t>هي التعبد لله بما لم يشرعه الله </a:t>
            </a:r>
            <a:r>
              <a:rPr lang="ar-SA" sz="3200" dirty="0" err="1"/>
              <a:t>ولارسوله</a:t>
            </a:r>
            <a:r>
              <a:rPr lang="ar-SA" sz="3200" dirty="0"/>
              <a:t> صلى الله عليه وسلم</a:t>
            </a:r>
            <a:r>
              <a:rPr lang="ar-SA" sz="2400" b="1" i="0" dirty="0">
                <a:solidFill>
                  <a:schemeClr val="tx1"/>
                </a:solidFill>
                <a:effectLst/>
                <a:latin typeface="hafs"/>
              </a:rPr>
              <a:t>.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0434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الكبائر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93174" y="351989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البدعة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35925" y="473544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الصغائر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62D4ED4-3249-CCEA-B91C-A8D5CF68B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353952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355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382745"/>
            <a:ext cx="7729728" cy="1188720"/>
          </a:xfrm>
        </p:spPr>
        <p:txBody>
          <a:bodyPr>
            <a:noAutofit/>
          </a:bodyPr>
          <a:lstStyle/>
          <a:p>
            <a:r>
              <a:rPr lang="ar-SA" sz="3600" dirty="0"/>
              <a:t>المبتدع يحجب يوم القيامة عن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0434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الجنة </a:t>
            </a:r>
            <a:r>
              <a:rPr kumimoji="0" lang="ar-SA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فلايدخلها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93174" y="351989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حوض النبي صلى الله عليه وسلم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35925" y="473544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الناس فلا يراهم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62D4ED4-3249-CCEA-B91C-A8D5CF68B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353952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74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419501C6-F015-4273-AF88-E0F6C8538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CA677DB7-5829-45BD-9754-5EC484CC4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6542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FEB2AC7C-9148-C0DC-3A51-82FDC1507947}"/>
              </a:ext>
            </a:extLst>
          </p:cNvPr>
          <p:cNvSpPr/>
          <p:nvPr/>
        </p:nvSpPr>
        <p:spPr>
          <a:xfrm>
            <a:off x="804672" y="2404872"/>
            <a:ext cx="3044950" cy="16277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274320" tIns="182880" rIns="274320" bIns="182880" rtlCol="0" anchor="ctr" anchorCtr="1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cap="all" spc="200" dirty="0" err="1">
                <a:solidFill>
                  <a:srgbClr val="262626"/>
                </a:solidFill>
                <a:latin typeface="+mj-lt"/>
                <a:ea typeface="+mj-ea"/>
                <a:cs typeface="+mj-cs"/>
              </a:rPr>
              <a:t>موضوع</a:t>
            </a:r>
            <a:r>
              <a:rPr lang="en-US" sz="2800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cap="all" spc="200" dirty="0" err="1">
                <a:solidFill>
                  <a:srgbClr val="262626"/>
                </a:solidFill>
                <a:latin typeface="+mj-lt"/>
                <a:ea typeface="+mj-ea"/>
                <a:cs typeface="+mj-cs"/>
              </a:rPr>
              <a:t>الدرس</a:t>
            </a:r>
            <a:r>
              <a:rPr lang="en-US" sz="2800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  </a:t>
            </a:r>
            <a:r>
              <a:rPr lang="en-US" sz="2800" cap="all" spc="200" dirty="0" err="1">
                <a:solidFill>
                  <a:srgbClr val="262626"/>
                </a:solidFill>
                <a:latin typeface="+mj-lt"/>
                <a:ea typeface="+mj-ea"/>
                <a:cs typeface="+mj-cs"/>
              </a:rPr>
              <a:t>مراجعة</a:t>
            </a:r>
            <a:r>
              <a:rPr lang="en-US" sz="2800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   </a:t>
            </a:r>
          </a:p>
        </p:txBody>
      </p:sp>
      <p:pic>
        <p:nvPicPr>
          <p:cNvPr id="1028" name="Picture 4" descr="حل كتاب التوحيد سادس ابتدائي الفصل الدراسي الاول 1446">
            <a:extLst>
              <a:ext uri="{FF2B5EF4-FFF2-40B4-BE49-F238E27FC236}">
                <a16:creationId xmlns:a16="http://schemas.microsoft.com/office/drawing/2014/main" id="{051E2766-2837-8C81-FE19-291416957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94376" y="664337"/>
            <a:ext cx="6257544" cy="521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2033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326474"/>
            <a:ext cx="7729728" cy="1188720"/>
          </a:xfrm>
        </p:spPr>
        <p:txBody>
          <a:bodyPr>
            <a:noAutofit/>
          </a:bodyPr>
          <a:lstStyle/>
          <a:p>
            <a:r>
              <a:rPr lang="ar-SA" sz="3600" dirty="0"/>
              <a:t>نستنتج من قوله صلى الله عليه وسلم ( من عمل عملا ليس عليه أمرنا فهو رد ) أن حكم البدعة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0434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جائزة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93174" y="351989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محرمة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35925" y="473544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مستحبة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62D4ED4-3249-CCEA-B91C-A8D5CF68B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353952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390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326474"/>
            <a:ext cx="7729728" cy="1188720"/>
          </a:xfrm>
        </p:spPr>
        <p:txBody>
          <a:bodyPr>
            <a:noAutofit/>
          </a:bodyPr>
          <a:lstStyle/>
          <a:p>
            <a:r>
              <a:rPr lang="ar-SA" sz="3600" dirty="0"/>
              <a:t>للبدع مخاطر ومفاسد عديدة منها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0434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قسوة القلب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93174" y="351989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هدم السنن الصحيحة وتقليل انتشارها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35925" y="473544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تزيين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الشيطان ووسوسته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62D4ED4-3249-CCEA-B91C-A8D5CF68B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353952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270203"/>
            <a:ext cx="7729728" cy="1188720"/>
          </a:xfrm>
        </p:spPr>
        <p:txBody>
          <a:bodyPr>
            <a:noAutofit/>
          </a:bodyPr>
          <a:lstStyle/>
          <a:p>
            <a:r>
              <a:rPr lang="ar-SA" sz="3600" b="1" i="0" dirty="0">
                <a:solidFill>
                  <a:schemeClr val="tx1"/>
                </a:solidFill>
                <a:effectLst/>
                <a:latin typeface="hafs"/>
              </a:rPr>
              <a:t>ترك الواجبات الشرعية وفعل المحرمات تعريف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0434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البدعة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93174" y="351989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الذنوب والمعاصي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35925" y="473544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النفاق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62D4ED4-3249-CCEA-B91C-A8D5CF68B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353952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15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213932"/>
            <a:ext cx="7729728" cy="1188720"/>
          </a:xfrm>
        </p:spPr>
        <p:txBody>
          <a:bodyPr>
            <a:noAutofit/>
          </a:bodyPr>
          <a:lstStyle/>
          <a:p>
            <a:r>
              <a:rPr lang="ar-SA" sz="3600" dirty="0"/>
              <a:t>كل معصية ترتب عليها حد في الدنيا أو عقوبة أو توعد عليها بالنار أو العذاب </a:t>
            </a:r>
            <a:r>
              <a:rPr lang="ar-SA" sz="3600" dirty="0" err="1"/>
              <a:t>أواللعنة</a:t>
            </a:r>
            <a:r>
              <a:rPr lang="ar-SA" sz="3600" dirty="0"/>
              <a:t> أو الغضب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0434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صغائر النوب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93174" y="351989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كبائر النوب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31423" y="474749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النفاق الأكبر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62D4ED4-3249-CCEA-B91C-A8D5CF68B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353952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851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213932"/>
            <a:ext cx="7729728" cy="1188720"/>
          </a:xfrm>
        </p:spPr>
        <p:txBody>
          <a:bodyPr>
            <a:noAutofit/>
          </a:bodyPr>
          <a:lstStyle/>
          <a:p>
            <a:r>
              <a:rPr lang="ar-SA" sz="3600" b="1" dirty="0">
                <a:solidFill>
                  <a:schemeClr val="tx1"/>
                </a:solidFill>
                <a:latin typeface="hafs"/>
              </a:rPr>
              <a:t>تنقسم الذنوب والمعاصي إلى قسمين هما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0434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النفاق الأكبر </a:t>
            </a:r>
            <a:r>
              <a:rPr kumimoji="0" lang="ar-SA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والنفا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ق الأصغر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93174" y="351989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الكبائر والصغائر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31423" y="474749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الشرك الأكبر والشرك الأصغر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62D4ED4-3249-CCEA-B91C-A8D5CF68B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353952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969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213932"/>
            <a:ext cx="7729728" cy="1188720"/>
          </a:xfrm>
        </p:spPr>
        <p:txBody>
          <a:bodyPr>
            <a:noAutofit/>
          </a:bodyPr>
          <a:lstStyle/>
          <a:p>
            <a:r>
              <a:rPr lang="ar-SA" sz="3600" b="1" dirty="0">
                <a:solidFill>
                  <a:schemeClr val="tx1"/>
                </a:solidFill>
                <a:latin typeface="hafs"/>
              </a:rPr>
              <a:t>من الأمثلة على صغائر الذنوب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9229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شهادة الزور 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93174" y="351989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عدم رد السلام 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31423" y="474749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عقوق الوالدين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62D4ED4-3249-CCEA-B91C-A8D5CF68B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353952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383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213932"/>
            <a:ext cx="7729728" cy="1188720"/>
          </a:xfrm>
        </p:spPr>
        <p:txBody>
          <a:bodyPr>
            <a:noAutofit/>
          </a:bodyPr>
          <a:lstStyle/>
          <a:p>
            <a:r>
              <a:rPr lang="ar-SA" sz="3600" b="1" dirty="0">
                <a:solidFill>
                  <a:schemeClr val="tx1"/>
                </a:solidFill>
                <a:latin typeface="hafs"/>
              </a:rPr>
              <a:t>كل معصية </a:t>
            </a:r>
            <a:r>
              <a:rPr lang="ar-SA" sz="3600" b="1" dirty="0" err="1">
                <a:solidFill>
                  <a:schemeClr val="tx1"/>
                </a:solidFill>
                <a:latin typeface="hafs"/>
              </a:rPr>
              <a:t>لايترتب</a:t>
            </a:r>
            <a:r>
              <a:rPr lang="ar-SA" sz="3600" b="1" dirty="0">
                <a:solidFill>
                  <a:schemeClr val="tx1"/>
                </a:solidFill>
                <a:latin typeface="hafs"/>
              </a:rPr>
              <a:t> عليها حد في الدنيا </a:t>
            </a:r>
            <a:r>
              <a:rPr lang="ar-SA" sz="3600" b="1" dirty="0" err="1">
                <a:solidFill>
                  <a:schemeClr val="tx1"/>
                </a:solidFill>
                <a:latin typeface="hafs"/>
              </a:rPr>
              <a:t>ولاوعيد</a:t>
            </a:r>
            <a:r>
              <a:rPr lang="ar-SA" sz="3600" b="1" dirty="0">
                <a:solidFill>
                  <a:schemeClr val="tx1"/>
                </a:solidFill>
                <a:latin typeface="hafs"/>
              </a:rPr>
              <a:t> في الآخرة 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9229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البدعة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93174" y="351989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الصغائر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31423" y="474749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الكبائر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62D4ED4-3249-CCEA-B91C-A8D5CF68B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353952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530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213932"/>
            <a:ext cx="7729728" cy="1188720"/>
          </a:xfrm>
        </p:spPr>
        <p:txBody>
          <a:bodyPr>
            <a:noAutofit/>
          </a:bodyPr>
          <a:lstStyle/>
          <a:p>
            <a:r>
              <a:rPr lang="ar-SA" sz="3600" b="1" dirty="0">
                <a:solidFill>
                  <a:schemeClr val="tx1"/>
                </a:solidFill>
                <a:latin typeface="hafs"/>
              </a:rPr>
              <a:t>من أسباب الوقوع في المعاصي والذنوب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9229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ضعف الإيمان والتوحيد في القلب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93174" y="351989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قسوة القلب  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31423" y="474749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المعيشة الضيقة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62D4ED4-3249-CCEA-B91C-A8D5CF68B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9878" y="233972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09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213932"/>
            <a:ext cx="7729728" cy="1188720"/>
          </a:xfrm>
        </p:spPr>
        <p:txBody>
          <a:bodyPr>
            <a:noAutofit/>
          </a:bodyPr>
          <a:lstStyle/>
          <a:p>
            <a:r>
              <a:rPr lang="ar-SA" sz="3600" b="1" dirty="0">
                <a:solidFill>
                  <a:schemeClr val="tx1"/>
                </a:solidFill>
                <a:latin typeface="hafs"/>
              </a:rPr>
              <a:t>للذنوب والمعاصي نتائج  كثيرة منها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9229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ضعف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الإيمان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93174" y="351989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قلة ذكر الله   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31423" y="474749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قسوة القلب وظلمته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62D4ED4-3249-CCEA-B91C-A8D5CF68B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2016" y="483883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855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213932"/>
            <a:ext cx="7729728" cy="1188720"/>
          </a:xfrm>
        </p:spPr>
        <p:txBody>
          <a:bodyPr>
            <a:noAutofit/>
          </a:bodyPr>
          <a:lstStyle/>
          <a:p>
            <a:r>
              <a:rPr lang="ar-SA" sz="3600" b="1" dirty="0">
                <a:solidFill>
                  <a:schemeClr val="tx1"/>
                </a:solidFill>
                <a:latin typeface="hafs"/>
              </a:rPr>
              <a:t>حكم مرتكب الكبائر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9229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في الدنيا : مؤمن ناقص الإيمان وفي الآخرة تحت مشيئة الله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93174" y="351989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/  في الدنيا :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مؤمن لم ينقص إيمانه وفي الآخرة الجنة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31423" y="474749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في الدنيا  كافر وفي الآخرة مخلد في النار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62D4ED4-3249-CCEA-B91C-A8D5CF68B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9878" y="235559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486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>
            <a:extLst>
              <a:ext uri="{FF2B5EF4-FFF2-40B4-BE49-F238E27FC236}">
                <a16:creationId xmlns:a16="http://schemas.microsoft.com/office/drawing/2014/main" id="{E5FE4CA1-9B19-1AAE-4BF1-A9E339D05A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9166" y="702155"/>
            <a:ext cx="9324702" cy="2459055"/>
          </a:xfrm>
        </p:spPr>
        <p:txBody>
          <a:bodyPr>
            <a:normAutofit/>
          </a:bodyPr>
          <a:lstStyle/>
          <a:p>
            <a:r>
              <a:rPr lang="ar-SA" sz="6600" dirty="0"/>
              <a:t>من خلال إستراتيجية إصابة الهدف صوبي الإجابة الصحيــحة ؟</a:t>
            </a:r>
          </a:p>
        </p:txBody>
      </p:sp>
      <p:pic>
        <p:nvPicPr>
          <p:cNvPr id="5" name="عنصر نائب للمحتوى 6">
            <a:extLst>
              <a:ext uri="{FF2B5EF4-FFF2-40B4-BE49-F238E27FC236}">
                <a16:creationId xmlns:a16="http://schemas.microsoft.com/office/drawing/2014/main" id="{7557B37B-121C-48DB-43DE-A8D8BDE3D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714" y="2122720"/>
            <a:ext cx="1626325" cy="162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8339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213932"/>
            <a:ext cx="7729728" cy="1188720"/>
          </a:xfrm>
        </p:spPr>
        <p:txBody>
          <a:bodyPr>
            <a:noAutofit/>
          </a:bodyPr>
          <a:lstStyle/>
          <a:p>
            <a:r>
              <a:rPr lang="ar-SA" sz="3600" b="1" dirty="0">
                <a:solidFill>
                  <a:schemeClr val="tx1"/>
                </a:solidFill>
                <a:latin typeface="hafs"/>
              </a:rPr>
              <a:t>طريقتهم وسيرتهم وهديهم هو مفهوم منهج أهل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9229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السلف الصالح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93174" y="351989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  الطريق الصحيح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31423" y="474749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السنة والجماعة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62D4ED4-3249-CCEA-B91C-A8D5CF68B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483883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219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157661"/>
            <a:ext cx="7729728" cy="1188720"/>
          </a:xfrm>
        </p:spPr>
        <p:txBody>
          <a:bodyPr>
            <a:noAutofit/>
          </a:bodyPr>
          <a:lstStyle/>
          <a:p>
            <a:r>
              <a:rPr lang="ar-SA" sz="3600" b="1" dirty="0">
                <a:solidFill>
                  <a:schemeClr val="tx1"/>
                </a:solidFill>
                <a:latin typeface="hafs"/>
              </a:rPr>
              <a:t>المفهوم الصحيح للمراد من أهل السنة والجماعة هو : من كان على مثل </a:t>
            </a:r>
            <a:r>
              <a:rPr lang="ar-SA" sz="3600" b="1" dirty="0" err="1">
                <a:solidFill>
                  <a:schemeClr val="tx1"/>
                </a:solidFill>
                <a:latin typeface="hafs"/>
              </a:rPr>
              <a:t>ماكان</a:t>
            </a:r>
            <a:r>
              <a:rPr lang="ar-SA" sz="3600" b="1" dirty="0">
                <a:solidFill>
                  <a:schemeClr val="tx1"/>
                </a:solidFill>
                <a:latin typeface="hafs"/>
              </a:rPr>
              <a:t> عليه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9229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الصحابة رضي الله عنهم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93174" y="351989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الأئمة الأربعة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31423" y="474749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النبي صلى الله عليه وسلم وأصحابه رضي الله عنهم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62D4ED4-3249-CCEA-B91C-A8D5CF68B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483883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63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157661"/>
            <a:ext cx="7729728" cy="1188720"/>
          </a:xfrm>
        </p:spPr>
        <p:txBody>
          <a:bodyPr>
            <a:noAutofit/>
          </a:bodyPr>
          <a:lstStyle/>
          <a:p>
            <a:r>
              <a:rPr lang="ar-SA" sz="3600" b="1" dirty="0">
                <a:solidFill>
                  <a:schemeClr val="tx1"/>
                </a:solidFill>
                <a:latin typeface="hafs"/>
              </a:rPr>
              <a:t>سبب تسمية أهل السنة بذلك لتمسكهم 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9229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بأقوال العلماء والفقهاء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93174" y="351989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بالسنة النبوية قولا وعملا واعتقادا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31423" y="474749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بالجماعة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62D4ED4-3249-CCEA-B91C-A8D5CF68B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6264" y="3555161"/>
            <a:ext cx="672621" cy="672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366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157661"/>
            <a:ext cx="7729728" cy="1188720"/>
          </a:xfrm>
        </p:spPr>
        <p:txBody>
          <a:bodyPr>
            <a:noAutofit/>
          </a:bodyPr>
          <a:lstStyle/>
          <a:p>
            <a:r>
              <a:rPr lang="ar-SA" sz="3600" b="1" dirty="0">
                <a:solidFill>
                  <a:schemeClr val="tx1"/>
                </a:solidFill>
                <a:latin typeface="hafs"/>
              </a:rPr>
              <a:t>مصدر العقيدة هو  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9229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1/القرآن الكريم والسنة النبوية وإجماع السلف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93174" y="351989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القرآن الكريم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31423" y="474749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السنة النبوية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62D4ED4-3249-CCEA-B91C-A8D5CF68B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339721"/>
            <a:ext cx="672621" cy="672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405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6999" y="352697"/>
            <a:ext cx="7729728" cy="1866093"/>
          </a:xfrm>
        </p:spPr>
        <p:txBody>
          <a:bodyPr>
            <a:noAutofit/>
          </a:bodyPr>
          <a:lstStyle/>
          <a:p>
            <a:r>
              <a:rPr lang="ar-SA" sz="3600" dirty="0">
                <a:solidFill>
                  <a:schemeClr val="tx1"/>
                </a:solidFill>
              </a:rPr>
              <a:t>يدل وصف النبي عليه الصلاة والسلام أنه كان يجلس مع أصحابه فيجئ الغريب فلا يدري أيهم رسول الله حتى يسأل على .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64252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كرمه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2788" y="38751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تواضعه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1037" y="510779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3/  أمانته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3874BD5-503A-CE1F-E7CE-C5AF2CBB14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6727" y="393845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930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071" y="132736"/>
            <a:ext cx="8621285" cy="1917290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من صفات الرسول عليه الصلاة والسلام من قول جرير رضي الله عنه " </a:t>
            </a:r>
            <a:r>
              <a:rPr lang="ar-SA" sz="4000" b="1" dirty="0" err="1">
                <a:solidFill>
                  <a:schemeClr val="tx1"/>
                </a:solidFill>
                <a:latin typeface="hafs"/>
              </a:rPr>
              <a:t>مارآني</a:t>
            </a:r>
            <a:r>
              <a:rPr lang="ar-SA" sz="4000" b="1" dirty="0">
                <a:solidFill>
                  <a:schemeClr val="tx1"/>
                </a:solidFill>
                <a:latin typeface="hafs"/>
              </a:rPr>
              <a:t> رسول الله إلا تبسم في وجهي "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54679" y="24405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الإصغاء للمتحدث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54679" y="375366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البشاشة وحسن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الإستقبال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92928" y="520604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التواضع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9531B6A-43F4-EBFD-3A37-A3ACCE3D5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383" y="3753666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91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0813" y="206477"/>
            <a:ext cx="8011762" cy="1946788"/>
          </a:xfrm>
        </p:spPr>
        <p:txBody>
          <a:bodyPr>
            <a:noAutofit/>
          </a:bodyPr>
          <a:lstStyle/>
          <a:p>
            <a:r>
              <a:rPr lang="ar-SA" sz="4400" dirty="0">
                <a:solidFill>
                  <a:schemeClr val="tx1"/>
                </a:solidFill>
              </a:rPr>
              <a:t>المراد بذوي الرحم هم الأقارب من جهة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843348" y="263585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الأب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82633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الأم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531826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الأب والأم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DB059C4-2EF7-E666-7DE6-C75644B58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540960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736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46681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كان يحترم ويقدر الكبير في فضله ومنزلته وإن كان أصغر منه هو الصحابي .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ابن عباس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64672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عبد الله بن عمرو بن العاص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4062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أبو هريرة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0A3C875-DC87-DFD2-18F1-3486B90AE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377332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5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85869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دعا له النبي صلى الله عليه وسلم قال ( اللهم علمه الحكمة ) هو الصحابي .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ابن عباس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712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عمرو بن حريث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98086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عبد الله بن جعفر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516B9B5-0680-1815-7371-322E375F0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614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070" y="255082"/>
            <a:ext cx="7990255" cy="2856827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مما يدل على أهمية صلة الرحم في حديث أبي أيوب الأنصاري : أن رجلا قال : </a:t>
            </a:r>
            <a:r>
              <a:rPr lang="ar-SA" sz="4400" b="1" dirty="0" err="1">
                <a:solidFill>
                  <a:schemeClr val="tx1"/>
                </a:solidFill>
                <a:latin typeface="hafs"/>
              </a:rPr>
              <a:t>يانبي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الله أخبرني بعمل يدخلني الجنة ؟ فقال : ( تعبد الله </a:t>
            </a:r>
            <a:r>
              <a:rPr lang="ar-SA" sz="4400" b="1" dirty="0" err="1">
                <a:solidFill>
                  <a:schemeClr val="tx1"/>
                </a:solidFill>
                <a:latin typeface="hafs"/>
              </a:rPr>
              <a:t>لاتشرك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به شيئا , وتقيم الصلاة , وتؤتي الزكاة وتصل الرحم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40391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أن أبا أيوب سأل عنها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462143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قرن صلة الرحم بالتوحيد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583895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الإحسان إلى عباد الله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C4E4705-EF2A-CEB7-E5F9-7C5D306AB5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6682" y="462143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659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657" y="382744"/>
            <a:ext cx="9615841" cy="1380741"/>
          </a:xfrm>
        </p:spPr>
        <p:txBody>
          <a:bodyPr>
            <a:normAutofit/>
          </a:bodyPr>
          <a:lstStyle/>
          <a:p>
            <a:r>
              <a:rPr lang="ar-SA" sz="3600" dirty="0"/>
              <a:t> اعتقاد بالقلب وقول باللسان وعمل بالجوارح يزيد بالطاعة وينقص بالمعصية هو .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788919" y="245483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الإيمان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788919" y="384074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الإحسان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2788919" y="522665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الإسلام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5BA7BD18-773F-3C12-5715-3F77CD6A9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9249" y="258143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801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445" y="533618"/>
            <a:ext cx="7729728" cy="1188720"/>
          </a:xfrm>
        </p:spPr>
        <p:txBody>
          <a:bodyPr>
            <a:noAutofit/>
          </a:bodyPr>
          <a:lstStyle/>
          <a:p>
            <a:r>
              <a:rPr lang="ar-SA" sz="4000" dirty="0">
                <a:solidFill>
                  <a:schemeClr val="tx1"/>
                </a:solidFill>
              </a:rPr>
              <a:t>يدل قوله عليه الصلاة والسلام لعبد الله بن جعفر " اللهم بارك له في بيعه أوقال : صفقته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0176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التشجيع على العمل الحسن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0176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ملاطفته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88425" y="475368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التوجيه له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20CA81E-2919-8982-28B5-4457DD8BE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0" y="250286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05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3832" y="579237"/>
            <a:ext cx="8188743" cy="1881446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يدل قول أنس بن مالك : إن كان النبي صلى الله عليه وسلم ليخالطنا حتى يقول لأخ لي صغير " </a:t>
            </a:r>
            <a:r>
              <a:rPr lang="ar-SA" sz="4000" b="1" dirty="0" err="1">
                <a:solidFill>
                  <a:schemeClr val="tx1"/>
                </a:solidFill>
                <a:latin typeface="hafs"/>
              </a:rPr>
              <a:t>يأبا</a:t>
            </a:r>
            <a:r>
              <a:rPr lang="ar-SA" sz="4000" b="1" dirty="0">
                <a:solidFill>
                  <a:schemeClr val="tx1"/>
                </a:solidFill>
                <a:latin typeface="hafs"/>
              </a:rPr>
              <a:t> عمير </a:t>
            </a:r>
            <a:r>
              <a:rPr lang="ar-SA" sz="4000" b="1" dirty="0" err="1">
                <a:solidFill>
                  <a:schemeClr val="tx1"/>
                </a:solidFill>
                <a:latin typeface="hafs"/>
              </a:rPr>
              <a:t>مافعل</a:t>
            </a:r>
            <a:r>
              <a:rPr lang="ar-SA" sz="4000" b="1" dirty="0">
                <a:solidFill>
                  <a:schemeClr val="tx1"/>
                </a:solidFill>
                <a:latin typeface="hafs"/>
              </a:rPr>
              <a:t> النغير "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698947" y="318522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تواضعه  لهم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739770" y="4367858"/>
            <a:ext cx="6235881" cy="867820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ملاطفته لهم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2872740" y="573213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بشاشته لهم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6C9CD0-1690-8F34-F05D-83B45CFD82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1195" y="451112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46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3265" y="235131"/>
            <a:ext cx="7807599" cy="1932882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يدل قول النبي صلى الله عليه وسلم لعمر بن أبي سلمة " </a:t>
            </a:r>
            <a:r>
              <a:rPr lang="ar-SA" sz="4000" b="1" dirty="0" err="1">
                <a:solidFill>
                  <a:schemeClr val="tx1"/>
                </a:solidFill>
                <a:latin typeface="hafs"/>
              </a:rPr>
              <a:t>ياغلام</a:t>
            </a:r>
            <a:r>
              <a:rPr lang="ar-SA" sz="4000" b="1" dirty="0">
                <a:solidFill>
                  <a:schemeClr val="tx1"/>
                </a:solidFill>
                <a:latin typeface="hafs"/>
              </a:rPr>
              <a:t> سم الله وكل بيمينك وكل مما يليك "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0845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توجيهه لهم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431352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ملاطفته لهم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4" y="557952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تواضعه لهم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B0FE14-C901-B9E6-14E7-5951E917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307175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470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8516" y="309717"/>
            <a:ext cx="7691720" cy="1946786"/>
          </a:xfrm>
        </p:spPr>
        <p:txBody>
          <a:bodyPr>
            <a:no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كان عابدا شجاعا نزل عليه النبي صلى الله عليه وسلم لما نزل المدينة هو الصحابي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846024" y="288702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أبو هريرة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72247" y="422791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خالد بن زيد الأنصاري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62985" y="549392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ابن عباس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13FD3D5-3710-1D01-96F4-33661153DF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2190" y="429121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430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5887" y="382415"/>
            <a:ext cx="7491439" cy="1164554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كان كثير العبادة زاهدا في الدنيا وكان متواضعا هو الصحابي .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76302" y="217837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عبد الله بن عمر بن الخطاب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61087" y="335040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kumimoji="0" lang="ar-SA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خا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لد بن زيد الأنصاري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99336" y="452244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أبو موسى الأشعري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91C6F39-7D47-D930-8E87-FC3BFB633B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3006" y="224167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449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3506" y="508064"/>
            <a:ext cx="7618258" cy="1229868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خدم النبي صلى الله عليه وسلم </a:t>
            </a:r>
            <a:r>
              <a:rPr lang="ar-SA" sz="4000" b="1" dirty="0" err="1">
                <a:solidFill>
                  <a:schemeClr val="tx1"/>
                </a:solidFill>
                <a:latin typeface="hafs"/>
              </a:rPr>
              <a:t>عشرسنين</a:t>
            </a:r>
            <a:r>
              <a:rPr lang="ar-SA" sz="4000" b="1" dirty="0">
                <a:solidFill>
                  <a:schemeClr val="tx1"/>
                </a:solidFill>
                <a:latin typeface="hafs"/>
              </a:rPr>
              <a:t> هو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أبو هريرة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أنس بن مالك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3808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سلمان الفارسي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0671DB2-B7BF-EBFF-D2D8-9288837D2B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359554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61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932" y="611994"/>
            <a:ext cx="7766304" cy="1190679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مدة العفو عن الخادم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89365" y="24606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سبعين مرة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89365" y="370384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ستين مرة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27614" y="479091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تسعين مرة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8387C5F-B973-E361-5B71-07447A2F6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6069" y="258033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737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72806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مؤذن رسول الله صلى الله عليه وسلم هو .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أبو هريرة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أنس بن مالك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54818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بلال بن رباح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97BF697-7E29-A998-074F-754E9BF1D3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733" y="463952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665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570" y="533618"/>
            <a:ext cx="7729728" cy="1188720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حرص النبي صلى الله عليه وسلم على استضافة 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0177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الفقراء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48024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الأغنياء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86273" y="489043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المنافقين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A86CAD4-A1FF-AF7C-E732-0ACF6DEC65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1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371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493878"/>
            <a:ext cx="7729728" cy="1188720"/>
          </a:xfrm>
        </p:spPr>
        <p:txBody>
          <a:bodyPr>
            <a:noAutofit/>
          </a:bodyPr>
          <a:lstStyle/>
          <a:p>
            <a:r>
              <a:rPr lang="ar-SA" sz="3600" b="1" dirty="0">
                <a:solidFill>
                  <a:schemeClr val="tx1"/>
                </a:solidFill>
                <a:latin typeface="hafs"/>
              </a:rPr>
              <a:t>من هدي النبي عليه الصلاة والسلام مع الوفود والضيوف . 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604761" y="3510664"/>
            <a:ext cx="6505900" cy="763958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ملاطفتهم ومؤانستهم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2604761" y="4645506"/>
            <a:ext cx="6629591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عدم تقديم الهدايا لهم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2ABC119-0C42-B145-5E56-B91A6DA76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3552570"/>
            <a:ext cx="581285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4202F285-5B60-F047-A5E7-AE0B461E8BCD}"/>
              </a:ext>
            </a:extLst>
          </p:cNvPr>
          <p:cNvSpPr/>
          <p:nvPr/>
        </p:nvSpPr>
        <p:spPr>
          <a:xfrm>
            <a:off x="2734722" y="2053482"/>
            <a:ext cx="6245978" cy="850791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عدم استقبالهم  </a:t>
            </a:r>
          </a:p>
        </p:txBody>
      </p:sp>
    </p:spTree>
    <p:extLst>
      <p:ext uri="{BB962C8B-B14F-4D97-AF65-F5344CB8AC3E}">
        <p14:creationId xmlns:p14="http://schemas.microsoft.com/office/powerpoint/2010/main" val="1791457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5639" y="370332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dirty="0"/>
              <a:t>عدد أركان الإيمان .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62151" y="223999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ستة 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62151" y="34684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تسعة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62151" y="4746402"/>
            <a:ext cx="6276704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س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بعة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EA2F18F-89CA-CD22-CA24-B82B8A3D2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4082" y="228079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100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0528" y="265471"/>
            <a:ext cx="7940335" cy="1961535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دخل محمد المجلس , فأراد أن يجلس بجانب والده . فطلب من الرجل أن يقوم ليجلس مكانه . حكم فعله هنا .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72111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مباح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405727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جائز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539344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3/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لايجوز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6C37FBE-A0BA-A350-42F9-98F178A8C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4273" y="548477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724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20555"/>
            <a:ext cx="7729728" cy="1188720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حكم منع الأجير أجرته  .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لايجوز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23110" y="358937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جائز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5" y="471133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مكروه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918840F-DCD4-7A8E-656D-214229B3D7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018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535" y="481367"/>
            <a:ext cx="7761040" cy="1539162"/>
          </a:xfrm>
        </p:spPr>
        <p:txBody>
          <a:bodyPr>
            <a:normAutofit fontScale="90000"/>
          </a:bodyPr>
          <a:lstStyle/>
          <a:p>
            <a:r>
              <a:rPr lang="ar-SA" sz="5400" b="1" dirty="0">
                <a:solidFill>
                  <a:schemeClr val="tx1"/>
                </a:solidFill>
                <a:latin typeface="hafs"/>
              </a:rPr>
              <a:t>صاحب نعل وسواك النبي صلى الله عليه وسلم هو الصحابي .   </a:t>
            </a:r>
            <a:endParaRPr lang="ar-SA" sz="5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75635" y="284893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أنس بن مالك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01760" y="419587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عبد الله بن مسعود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40009" y="548549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عبد الله بن رواحة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0431207-EEFE-0215-2B11-D6D45A023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1718" y="432247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901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131" y="520554"/>
            <a:ext cx="7605195" cy="1308245"/>
          </a:xfrm>
        </p:spPr>
        <p:txBody>
          <a:bodyPr/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أذية الجار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53823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محرم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60451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مكروه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4833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مباح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BCC3D42-478F-25D1-BACB-635DFAA10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9249" y="253823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4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696" y="520555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دعا له النبي صلى الله عليه وسلم بقوة الحفظ هو الصحابي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9386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الأغر بن عبد الله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319870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عبد الله بن مسعود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58119" y="488923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أبو هريرة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8880ED-4D3E-1090-FF28-712864AD6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3572" y="498057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58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696" y="520555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لقبت بذات النطاقين هي الصحابية رضي الله عنها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9386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حفصة بنت عمر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319870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خديجة بنت خويلد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58119" y="488923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أسماء بنت أبي بكر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8880ED-4D3E-1090-FF28-712864AD6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3572" y="498057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385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696" y="520555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dirty="0">
                <a:solidFill>
                  <a:schemeClr val="tx1"/>
                </a:solidFill>
              </a:rPr>
              <a:t>حكم صلة الأرحام غير المسلمين 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9386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محرم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319870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مكروه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58119" y="488923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جائز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8880ED-4D3E-1090-FF28-712864AD6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6574" y="498057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24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696" y="520555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معنى كلمة وهي راغبة في حديث أسماء بنت أبي بكر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9386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ترغب في الإسلام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319870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ترغب في الصلة والبر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58119" y="488923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ترغب في المال والعطاء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8880ED-4D3E-1090-FF28-712864AD6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6574" y="375026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721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696" y="520555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موقف النبي صلى الله عليه وسلم من الأعرابي الذي أراد قتله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9386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دعا عليه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319870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عفا عنه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58119" y="488923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عاقبه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8880ED-4D3E-1090-FF28-712864AD6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6574" y="375026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127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696" y="520555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dirty="0">
                <a:solidFill>
                  <a:schemeClr val="tx1"/>
                </a:solidFill>
              </a:rPr>
              <a:t>موقف النبي صلى الله عليه وسلم من ثقيف ودوس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9386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دعا لهم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319870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غضب عليهم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58119" y="488923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دعا عليهم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8880ED-4D3E-1090-FF28-712864AD6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0572" y="250710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163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2745"/>
            <a:ext cx="7729728" cy="1188720"/>
          </a:xfrm>
        </p:spPr>
        <p:txBody>
          <a:bodyPr>
            <a:normAutofit/>
          </a:bodyPr>
          <a:lstStyle/>
          <a:p>
            <a:r>
              <a:rPr lang="ar-SA" sz="4800" dirty="0"/>
              <a:t>من أركان الإيمان 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2060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إيتاء الزكاة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65854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صوم رمضان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911236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الإيمان بالملائكة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7684C0B-6B05-40A0-EF33-7172CD6EEC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4973076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156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696" y="520555"/>
            <a:ext cx="7729728" cy="1188720"/>
          </a:xfrm>
        </p:spPr>
        <p:txBody>
          <a:bodyPr>
            <a:normAutofit/>
          </a:bodyPr>
          <a:lstStyle/>
          <a:p>
            <a:r>
              <a:rPr lang="ar-SA" sz="2800" b="1" dirty="0">
                <a:solidFill>
                  <a:schemeClr val="tx1"/>
                </a:solidFill>
                <a:latin typeface="hafs"/>
              </a:rPr>
              <a:t>حكم إيذاء الحيوان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9386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محرم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319870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جائز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58119" y="488923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مكروه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8880ED-4D3E-1090-FF28-712864AD6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0572" y="250710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843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696" y="464284"/>
            <a:ext cx="7729728" cy="1188720"/>
          </a:xfrm>
        </p:spPr>
        <p:txBody>
          <a:bodyPr>
            <a:norm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حكم وسم الدابة في وجهها </a:t>
            </a:r>
            <a:endParaRPr lang="ar-SA" sz="4000" b="1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9386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محرم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319870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جائز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58119" y="488923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مكروه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8880ED-4D3E-1090-FF28-712864AD6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0572" y="250710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832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696" y="464284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دل حديث ( أي فلان إذا حلبت فأبق لولدها على .....)  . </a:t>
            </a:r>
            <a:endParaRPr lang="ar-SA" sz="4000" b="1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93868" y="23805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إحسانه صلى الله عليه وسلم للحيوان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319870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رحمته صل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ى الله عليه وسلم للحيوان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58119" y="4914036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نهيه صلى  الله عليه وسلم عن تعذيب الحيوان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8880ED-4D3E-1090-FF28-712864AD6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0572" y="250710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274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382745"/>
            <a:ext cx="7729728" cy="1188720"/>
          </a:xfrm>
        </p:spPr>
        <p:txBody>
          <a:bodyPr/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أقل عدد الجماعة لصلاة الجمعة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7309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ثلاثة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71131" y="34184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أربعة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09380" y="467846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خمسة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F1A6886-11E4-6BD2-80E8-245FB6179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28416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729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6618"/>
            <a:ext cx="7729728" cy="1188720"/>
          </a:xfrm>
        </p:spPr>
        <p:txBody>
          <a:bodyPr/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     </a:t>
            </a:r>
            <a:r>
              <a:rPr lang="ar-SA" b="1" dirty="0">
                <a:solidFill>
                  <a:schemeClr val="tx1"/>
                </a:solidFill>
                <a:latin typeface="hafs"/>
              </a:rPr>
              <a:t> حكم الكلام والإمام يخطب لصلاة الجمعة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06237" y="217713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جائز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76054" y="344594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مباح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14303" y="472498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محرم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4EE97C9-87CA-4B6A-0D89-61D977C67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0221" y="481632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13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445" y="382745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حكم تخطي رقاب الناس لأداء صلاة الجمعة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172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مكروه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8069" y="336046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جائز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6318" y="461414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مباح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4C41BEC-4E32-DBC6-8859-A0C8B2D53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5888" y="224385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020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4317" y="349758"/>
            <a:ext cx="7618258" cy="1229868"/>
          </a:xfrm>
        </p:spPr>
        <p:txBody>
          <a:bodyPr>
            <a:normAutofit fontScale="90000"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أرجا أوقات ساعة الإجابة في يوم الجمعة هو     </a:t>
            </a:r>
            <a:r>
              <a:rPr lang="ar-SA" b="1" dirty="0">
                <a:solidFill>
                  <a:schemeClr val="tx1"/>
                </a:solidFill>
                <a:latin typeface="hafs"/>
              </a:rPr>
              <a:t>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93173" y="213190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آخر ساعة من يوم الجمعة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69522" y="351524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بعد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الإنتهاء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من الخطبة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07771" y="4775406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بعد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الإنتهاء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من الصلاة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29BD4EF-824C-2C93-A681-EA744734E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0217" y="2255086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32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5438" y="382745"/>
            <a:ext cx="7729728" cy="1188720"/>
          </a:xfrm>
        </p:spPr>
        <p:txBody>
          <a:bodyPr/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حكم صلاة العيد للرجال    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3985" y="212782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سنة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58488" y="331440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فرض كفاية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96737" y="465263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مباح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48B02D7-348E-5723-7AD1-74CF234207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4523" y="331440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12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2576" y="550195"/>
            <a:ext cx="7729728" cy="1071562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صلاة العيد للنساء   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49088" y="215296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مستحب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49088" y="335506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واجب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20415" y="455716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سنة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884E357-5A50-2ECA-4D25-01CE34EAB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6514" y="463058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998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570" y="417510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يشترط لصحة صلاة الجمعة أربعة شروط منها     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19300" y="214520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التطيب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9300" y="348458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حضور جماعة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62051" y="467214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السفر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5CFD9E7-4F1C-A032-2829-7FFF8E170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0506" y="352280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895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70332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5400" dirty="0"/>
              <a:t>من أنكر ركنا من أركان الإيمان فإنه . 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76302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</a:t>
            </a:r>
            <a:r>
              <a:rPr kumimoji="0" lang="ar-SA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لايخرج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من ملة الإسلام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76302" y="360311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خارج من ملة الإسلام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76302" y="4802112"/>
            <a:ext cx="6276704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أرتكب ذنبا من الصغائر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CBB4D28-73A3-75D1-D9CF-F9ED64448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0198" y="366641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581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0745" y="677309"/>
            <a:ext cx="7670510" cy="1188720"/>
          </a:xfrm>
        </p:spPr>
        <p:txBody>
          <a:bodyPr/>
          <a:lstStyle/>
          <a:p>
            <a:r>
              <a:rPr lang="ar-SA" sz="5400" b="1" dirty="0">
                <a:solidFill>
                  <a:schemeClr val="tx1"/>
                </a:solidFill>
                <a:latin typeface="hafs"/>
              </a:rPr>
              <a:t>يبدأ وقت صلاة العيد         </a:t>
            </a:r>
            <a:r>
              <a:rPr lang="ar-SA" b="1" dirty="0">
                <a:solidFill>
                  <a:schemeClr val="tx1"/>
                </a:solidFill>
                <a:latin typeface="hafs"/>
              </a:rPr>
              <a:t>.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93174" y="24606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بعد طلوع الشمس بربع ساعة تقريبا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93174" y="370384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قبيل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زوال الشمس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13609" y="499197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قبل طلوع الشمس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4874633-672D-34AA-4A72-C4F0EA6CD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2064" y="253458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41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633" y="367996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يكبر الإمام في الركعة الثانية من صلاة العيد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45425" y="212782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ثمان تكبيرات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95648" y="327464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خمس تكبيرات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33897" y="442146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ست تكبيرات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0AD9C0D-C9FB-DA28-3587-2C86A7F49B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1036" y="333794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539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633" y="382745"/>
            <a:ext cx="7729728" cy="1188720"/>
          </a:xfrm>
        </p:spPr>
        <p:txBody>
          <a:bodyPr/>
          <a:lstStyle/>
          <a:p>
            <a:r>
              <a:rPr lang="ar-SA" sz="5400" b="1" dirty="0">
                <a:solidFill>
                  <a:schemeClr val="tx1"/>
                </a:solidFill>
                <a:latin typeface="hafs"/>
              </a:rPr>
              <a:t>  حكم صلاة الجمعة    </a:t>
            </a:r>
            <a:r>
              <a:rPr lang="ar-SA" b="1" dirty="0">
                <a:solidFill>
                  <a:schemeClr val="tx1"/>
                </a:solidFill>
                <a:latin typeface="hafs"/>
              </a:rPr>
              <a:t>.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6003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واجبة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80111" y="329694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سنة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18360" y="457865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مستحبة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26A2A33-8EE7-DB42-23A0-5642D898F1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27935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8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4700" y="139700"/>
            <a:ext cx="7772472" cy="1746214"/>
          </a:xfrm>
        </p:spPr>
        <p:txBody>
          <a:bodyPr>
            <a:normAutofit fontScale="90000"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قال عليه الصلاة والسلام ( خير يوم طلعت عليه الشمس يوم الجمعة فيه خلق آدم وفيه أدخل الجنة وفيه أخرج منها دليل على :   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3985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استحباب يوم الجمعة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356710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وجوب صلاة الجمعة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4" y="476808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فضل ي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وم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الجمعة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9CF8376-8B8D-5192-085F-80DBAAAE5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2289" y="485942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685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20555"/>
            <a:ext cx="7729728" cy="1188720"/>
          </a:xfrm>
        </p:spPr>
        <p:txBody>
          <a:bodyPr/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التكبير في العيدين</a:t>
            </a:r>
            <a:r>
              <a:rPr lang="ar-SA" sz="4800" b="1" dirty="0">
                <a:solidFill>
                  <a:schemeClr val="tx1"/>
                </a:solidFill>
                <a:latin typeface="hafs"/>
              </a:rPr>
              <a:t>  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32362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سنة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19992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واجب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58241" y="489043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فرض كفاية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87693B3-00C1-D38D-30EA-0E7E819655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2128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116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2745"/>
            <a:ext cx="7729728" cy="1188720"/>
          </a:xfrm>
        </p:spPr>
        <p:txBody>
          <a:bodyPr>
            <a:normAutofit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حكم صلاة </a:t>
            </a:r>
            <a:r>
              <a:rPr lang="ar-SA" sz="4800" b="1" dirty="0" err="1">
                <a:solidFill>
                  <a:schemeClr val="tx1"/>
                </a:solidFill>
                <a:latin typeface="hafs"/>
              </a:rPr>
              <a:t>الإستسقاء</a:t>
            </a:r>
            <a:r>
              <a:rPr lang="ar-SA" sz="4800" b="1" dirty="0">
                <a:solidFill>
                  <a:schemeClr val="tx1"/>
                </a:solidFill>
                <a:latin typeface="hafs"/>
              </a:rPr>
              <a:t>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19300" y="216501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واجب 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82586" y="335893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سنة مؤكدة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20835" y="455285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فرض كفاية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9B589B8-2732-D15B-19FD-22CC69E50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9290" y="343909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133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063" y="523883"/>
            <a:ext cx="7683573" cy="1148695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صلاة </a:t>
            </a:r>
            <a:r>
              <a:rPr lang="ar-SA" sz="4400" b="1" dirty="0" err="1">
                <a:solidFill>
                  <a:schemeClr val="tx1"/>
                </a:solidFill>
                <a:latin typeface="hafs"/>
              </a:rPr>
              <a:t>الإستسقاء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لها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93174" y="229128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خطبتان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69523" y="344881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خطبة واحدة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07772" y="470573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تؤدى بدون خطبة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30E6641-4F5A-B265-C315-6014D1C20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1263" y="344881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88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9724" y="304368"/>
            <a:ext cx="7729728" cy="1188720"/>
          </a:xfrm>
        </p:spPr>
        <p:txBody>
          <a:bodyPr>
            <a:normAutofit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صفة صلاة </a:t>
            </a:r>
            <a:r>
              <a:rPr lang="ar-SA" sz="4800" b="1" dirty="0" err="1">
                <a:solidFill>
                  <a:schemeClr val="tx1"/>
                </a:solidFill>
                <a:latin typeface="hafs"/>
              </a:rPr>
              <a:t>الإستسقاء</a:t>
            </a:r>
            <a:r>
              <a:rPr lang="ar-SA" sz="4800" b="1" dirty="0">
                <a:solidFill>
                  <a:schemeClr val="tx1"/>
                </a:solidFill>
                <a:latin typeface="hafs"/>
              </a:rPr>
              <a:t> مثل :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073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صلاة العيد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06236" y="32644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صلاة الكسوف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44485" y="442146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صلاة التراويح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BF4941D-1FB5-78A2-4811-AF975D97D2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17412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981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4213" y="585869"/>
            <a:ext cx="7683573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يخطب الإمام </a:t>
            </a:r>
            <a:r>
              <a:rPr lang="ar-SA" sz="4400" b="1" dirty="0" err="1">
                <a:solidFill>
                  <a:schemeClr val="tx1"/>
                </a:solidFill>
                <a:latin typeface="hafs"/>
              </a:rPr>
              <a:t>للإستسقاء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45426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بعد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الإنتهاء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من الصلاة  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18903" y="355302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قبل الصلاة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57152" y="476524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ليس لها خطبة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E3CF9B5-C6FE-28FD-3A03-471C0D8A9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2130" y="246741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5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33618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صلاة الكسوف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84614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واجبة    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84614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مستحب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22863" y="475368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سنة مؤكدة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10DE666-5688-E335-EABA-6594E20F7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758" y="484501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19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2745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5400" dirty="0"/>
              <a:t>قوله تعالى (</a:t>
            </a:r>
            <a:r>
              <a:rPr lang="ar-SA" sz="4000" b="1" i="0" dirty="0">
                <a:solidFill>
                  <a:srgbClr val="468847"/>
                </a:solidFill>
                <a:effectLst/>
                <a:latin typeface="hafs"/>
              </a:rPr>
              <a:t>اللَّهُ وَلِيُّ الَّذِينَ آمَنُوا ) </a:t>
            </a:r>
            <a:r>
              <a:rPr lang="ar-SA" sz="4000" b="1" i="0" dirty="0">
                <a:solidFill>
                  <a:schemeClr val="tx1"/>
                </a:solidFill>
                <a:effectLst/>
                <a:latin typeface="hafs"/>
              </a:rPr>
              <a:t>دليل على .</a:t>
            </a:r>
            <a:r>
              <a:rPr lang="ar-SA" sz="5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02428" y="249151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حفظ الله للمؤمنين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02428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محبة الله للمؤمنين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71552" y="4820764"/>
            <a:ext cx="6207580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نصرة الله للمؤمنين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B06E300-BA06-4273-2594-29E940CFA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757" y="2491517"/>
            <a:ext cx="533071" cy="53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28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46680"/>
            <a:ext cx="7729728" cy="1188720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مما تتميز به صلاة الكسوف عن غيرها من الصلوات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71551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القيام , والقراءة قصيران 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71551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أن في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كل ركعة ركوعين  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09800" y="474062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أن في كل ركعة سجدتين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3F4C4E9-6B11-BBE8-4ADD-FEF4DF325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7155" y="371057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10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633" y="546681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إذا زال الكسوف , قبل </a:t>
            </a:r>
            <a:r>
              <a:rPr lang="ar-SA" sz="4400" b="1" dirty="0" err="1">
                <a:solidFill>
                  <a:schemeClr val="tx1"/>
                </a:solidFill>
                <a:latin typeface="hafs"/>
              </a:rPr>
              <a:t>الإنتهاء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من الصلاة فإن المصلي :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0434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يقطع الصلاة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32635" y="352248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يكمل الصلاة بطولها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70884" y="462305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يتمها خفيفة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5718" y="471439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928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633" y="546681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dirty="0">
                <a:solidFill>
                  <a:schemeClr val="tx1"/>
                </a:solidFill>
              </a:rPr>
              <a:t>عدد التكبيرات في الصلاة للميت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0434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أربع تكبيرات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32635" y="352248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خمس تكبيرات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70884" y="462305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ست تكبيرات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0180" y="236764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28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633" y="546681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يقف الإمام للصلاة على الرجل عند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0434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رأسه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32635" y="352248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وسطه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70884" y="462305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رجليه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0180" y="236764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754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633" y="546681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يقف الإمام في الصلاة على المرأة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0434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رأسها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32635" y="352248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وسطها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70884" y="462305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رجليها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9339" y="358578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7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نتيجة بحث الصور عن تم بحمد الله">
            <a:extLst>
              <a:ext uri="{FF2B5EF4-FFF2-40B4-BE49-F238E27FC236}">
                <a16:creationId xmlns:a16="http://schemas.microsoft.com/office/drawing/2014/main" id="{0502526D-1932-663C-60DB-8806A19F4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4023519"/>
      </p:ext>
    </p:extLst>
  </p:cSld>
  <p:clrMapOvr>
    <a:masterClrMapping/>
  </p:clrMapOvr>
</p:sld>
</file>

<file path=ppt/theme/theme1.xml><?xml version="1.0" encoding="utf-8"?>
<a:theme xmlns:a="http://schemas.openxmlformats.org/drawingml/2006/main" name="رزمة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رزمة</Template>
  <TotalTime>917</TotalTime>
  <Words>2090</Words>
  <Application>Microsoft Office PowerPoint</Application>
  <PresentationFormat>شاشة عريضة</PresentationFormat>
  <Paragraphs>365</Paragraphs>
  <Slides>95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95</vt:i4>
      </vt:variant>
    </vt:vector>
  </HeadingPairs>
  <TitlesOfParts>
    <vt:vector size="99" baseType="lpstr">
      <vt:lpstr>Arial</vt:lpstr>
      <vt:lpstr>Gill Sans MT</vt:lpstr>
      <vt:lpstr>hafs</vt:lpstr>
      <vt:lpstr>رزمة</vt:lpstr>
      <vt:lpstr>عرض تقديمي في PowerPoint</vt:lpstr>
      <vt:lpstr>عرض تقديمي في PowerPoint</vt:lpstr>
      <vt:lpstr>عرض تقديمي في PowerPoint</vt:lpstr>
      <vt:lpstr>من خلال إستراتيجية إصابة الهدف صوبي الإجابة الصحيــحة ؟</vt:lpstr>
      <vt:lpstr> اعتقاد بالقلب وقول باللسان وعمل بالجوارح يزيد بالطاعة وينقص بالمعصية هو .</vt:lpstr>
      <vt:lpstr>عدد أركان الإيمان .</vt:lpstr>
      <vt:lpstr>من أركان الإيمان  </vt:lpstr>
      <vt:lpstr>من أنكر ركنا من أركان الإيمان فإنه .  </vt:lpstr>
      <vt:lpstr>قوله تعالى (اللَّهُ وَلِيُّ الَّذِينَ آمَنُوا ) دليل على . </vt:lpstr>
      <vt:lpstr>إماطة الأذى عن الطريق من .  </vt:lpstr>
      <vt:lpstr>من أمثلة شعب الإيمان القلبية   </vt:lpstr>
      <vt:lpstr>شعب الإيمان تكون في .</vt:lpstr>
      <vt:lpstr>تلاوة القرآن الكريم من شعب .</vt:lpstr>
      <vt:lpstr>عدد شعب الإيمان </vt:lpstr>
      <vt:lpstr>الشرك الأكبر من   </vt:lpstr>
      <vt:lpstr>اعتقادات وأقوال وأعمال تبطل الإيمان وتخرج من الإسلام .  </vt:lpstr>
      <vt:lpstr>الفرق بين نواقض الإيمان ونواقص الإيمان هي .   </vt:lpstr>
      <vt:lpstr>جعل شريك مع الله في ربوبيته وألوهيته وأسمائه وصفاته هو تعريف .   </vt:lpstr>
      <vt:lpstr>من قال أن سمع الله كسمع البشر فقد وقع في .    </vt:lpstr>
      <vt:lpstr>السجود لغير الله من أنواع شرك      </vt:lpstr>
      <vt:lpstr>الآية الدالة على أن الله يغفر للمشرك إذا تاب قبل موته هي قوله تعالى:   </vt:lpstr>
      <vt:lpstr>صرف نوع من أنواع العبادة لغير الله هو   </vt:lpstr>
      <vt:lpstr>من الأمثلة الدالة على الشرك الأصغر    </vt:lpstr>
      <vt:lpstr>حكم الشرك الأكبر   </vt:lpstr>
      <vt:lpstr>من الأمثلة الدالة على الشرك الأكبر</vt:lpstr>
      <vt:lpstr>من مظاهر الشرك التي انتشرت حديثا </vt:lpstr>
      <vt:lpstr>يدل قوله تعالى (و َيَعْبُدُونَ مِن دُونِ اللَّهِ مَا لَا يَضُرُّهُمْ وَلَا يَنفَعُهُمْ وَيَقُولُونَ هَٰؤُلَاءِ شُفَعَاؤُنَا عِندَ اللَّهِ ) إن سبب عبادة المشركين غير الله هو طلب .</vt:lpstr>
      <vt:lpstr>هي التعبد لله بما لم يشرعه الله ولارسوله صلى الله عليه وسلم.</vt:lpstr>
      <vt:lpstr>المبتدع يحجب يوم القيامة عن</vt:lpstr>
      <vt:lpstr>نستنتج من قوله صلى الله عليه وسلم ( من عمل عملا ليس عليه أمرنا فهو رد ) أن حكم البدعة</vt:lpstr>
      <vt:lpstr>للبدع مخاطر ومفاسد عديدة منها</vt:lpstr>
      <vt:lpstr>ترك الواجبات الشرعية وفعل المحرمات تعريف</vt:lpstr>
      <vt:lpstr>كل معصية ترتب عليها حد في الدنيا أو عقوبة أو توعد عليها بالنار أو العذاب أواللعنة أو الغضب</vt:lpstr>
      <vt:lpstr>تنقسم الذنوب والمعاصي إلى قسمين هما</vt:lpstr>
      <vt:lpstr>من الأمثلة على صغائر الذنوب</vt:lpstr>
      <vt:lpstr>كل معصية لايترتب عليها حد في الدنيا ولاوعيد في الآخرة </vt:lpstr>
      <vt:lpstr>من أسباب الوقوع في المعاصي والذنوب</vt:lpstr>
      <vt:lpstr>للذنوب والمعاصي نتائج  كثيرة منها</vt:lpstr>
      <vt:lpstr>حكم مرتكب الكبائر</vt:lpstr>
      <vt:lpstr>طريقتهم وسيرتهم وهديهم هو مفهوم منهج أهل</vt:lpstr>
      <vt:lpstr>المفهوم الصحيح للمراد من أهل السنة والجماعة هو : من كان على مثل ماكان عليه</vt:lpstr>
      <vt:lpstr>سبب تسمية أهل السنة بذلك لتمسكهم </vt:lpstr>
      <vt:lpstr>مصدر العقيدة هو  </vt:lpstr>
      <vt:lpstr>يدل وصف النبي عليه الصلاة والسلام أنه كان يجلس مع أصحابه فيجئ الغريب فلا يدري أيهم رسول الله حتى يسأل على .</vt:lpstr>
      <vt:lpstr>من صفات الرسول عليه الصلاة والسلام من قول جرير رضي الله عنه " مارآني رسول الله إلا تبسم في وجهي "</vt:lpstr>
      <vt:lpstr>المراد بذوي الرحم هم الأقارب من جهة </vt:lpstr>
      <vt:lpstr>كان يحترم ويقدر الكبير في فضله ومنزلته وإن كان أصغر منه هو الصحابي . </vt:lpstr>
      <vt:lpstr>دعا له النبي صلى الله عليه وسلم قال ( اللهم علمه الحكمة ) هو الصحابي . </vt:lpstr>
      <vt:lpstr>مما يدل على أهمية صلة الرحم في حديث أبي أيوب الأنصاري : أن رجلا قال : يانبي الله أخبرني بعمل يدخلني الجنة ؟ فقال : ( تعبد الله لاتشرك به شيئا , وتقيم الصلاة , وتؤتي الزكاة وتصل الرحم   </vt:lpstr>
      <vt:lpstr>يدل قوله عليه الصلاة والسلام لعبد الله بن جعفر " اللهم بارك له في بيعه أوقال : صفقته </vt:lpstr>
      <vt:lpstr>يدل قول أنس بن مالك : إن كان النبي صلى الله عليه وسلم ليخالطنا حتى يقول لأخ لي صغير " يأبا عمير مافعل النغير " </vt:lpstr>
      <vt:lpstr>يدل قول النبي صلى الله عليه وسلم لعمر بن أبي سلمة " ياغلام سم الله وكل بيمينك وكل مما يليك " </vt:lpstr>
      <vt:lpstr>كان عابدا شجاعا نزل عليه النبي صلى الله عليه وسلم لما نزل المدينة هو الصحابي</vt:lpstr>
      <vt:lpstr>كان كثير العبادة زاهدا في الدنيا وكان متواضعا هو الصحابي .</vt:lpstr>
      <vt:lpstr>خدم النبي صلى الله عليه وسلم عشرسنين هو </vt:lpstr>
      <vt:lpstr>مدة العفو عن الخادم </vt:lpstr>
      <vt:lpstr>مؤذن رسول الله صلى الله عليه وسلم هو . </vt:lpstr>
      <vt:lpstr>حرص النبي صلى الله عليه وسلم على استضافة  </vt:lpstr>
      <vt:lpstr>من هدي النبي عليه الصلاة والسلام مع الوفود والضيوف . </vt:lpstr>
      <vt:lpstr>دخل محمد المجلس , فأراد أن يجلس بجانب والده . فطلب من الرجل أن يقوم ليجلس مكانه . حكم فعله هنا . </vt:lpstr>
      <vt:lpstr>حكم منع الأجير أجرته  . </vt:lpstr>
      <vt:lpstr>صاحب نعل وسواك النبي صلى الله عليه وسلم هو الصحابي .   </vt:lpstr>
      <vt:lpstr>حكم أذية الجار </vt:lpstr>
      <vt:lpstr>دعا له النبي صلى الله عليه وسلم بقوة الحفظ هو الصحابي    </vt:lpstr>
      <vt:lpstr>لقبت بذات النطاقين هي الصحابية رضي الله عنها   </vt:lpstr>
      <vt:lpstr>حكم صلة الأرحام غير المسلمين   </vt:lpstr>
      <vt:lpstr>معنى كلمة وهي راغبة في حديث أسماء بنت أبي بكر   </vt:lpstr>
      <vt:lpstr>موقف النبي صلى الله عليه وسلم من الأعرابي الذي أراد قتله  </vt:lpstr>
      <vt:lpstr>موقف النبي صلى الله عليه وسلم من ثقيف ودوس </vt:lpstr>
      <vt:lpstr>حكم إيذاء الحيوان </vt:lpstr>
      <vt:lpstr>حكم وسم الدابة في وجهها </vt:lpstr>
      <vt:lpstr>دل حديث ( أي فلان إذا حلبت فأبق لولدها على .....)  . </vt:lpstr>
      <vt:lpstr>أقل عدد الجماعة لصلاة الجمعة    </vt:lpstr>
      <vt:lpstr>      حكم الكلام والإمام يخطب لصلاة الجمعة</vt:lpstr>
      <vt:lpstr>حكم تخطي رقاب الناس لأداء صلاة الجمعة    </vt:lpstr>
      <vt:lpstr>أرجا أوقات ساعة الإجابة في يوم الجمعة هو      </vt:lpstr>
      <vt:lpstr>حكم صلاة العيد للرجال        </vt:lpstr>
      <vt:lpstr>حكم صلاة العيد للنساء       </vt:lpstr>
      <vt:lpstr>يشترط لصحة صلاة الجمعة أربعة شروط منها         </vt:lpstr>
      <vt:lpstr>يبدأ وقت صلاة العيد         . </vt:lpstr>
      <vt:lpstr>يكبر الإمام في الركعة الثانية من صلاة العيد</vt:lpstr>
      <vt:lpstr>  حكم صلاة الجمعة    . </vt:lpstr>
      <vt:lpstr>قال عليه الصلاة والسلام ( خير يوم طلعت عليه الشمس يوم الجمعة فيه خلق آدم وفيه أدخل الجنة وفيه أخرج منها دليل على :       </vt:lpstr>
      <vt:lpstr>حكم التكبير في العيدين   </vt:lpstr>
      <vt:lpstr>حكم صلاة الإستسقاء </vt:lpstr>
      <vt:lpstr>صلاة الإستسقاء لها </vt:lpstr>
      <vt:lpstr>صفة صلاة الإستسقاء مثل :</vt:lpstr>
      <vt:lpstr>يخطب الإمام للإستسقاء  </vt:lpstr>
      <vt:lpstr>حكم صلاة الكسوف </vt:lpstr>
      <vt:lpstr>مما تتميز به صلاة الكسوف عن غيرها من الصلوات </vt:lpstr>
      <vt:lpstr>إذا زال الكسوف , قبل الإنتهاء من الصلاة فإن المصلي : </vt:lpstr>
      <vt:lpstr>عدد التكبيرات في الصلاة للميت</vt:lpstr>
      <vt:lpstr>يقف الإمام للصلاة على الرجل عند</vt:lpstr>
      <vt:lpstr>يقف الإمام في الصلاة على المرأة 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من خلال إستراتيجية إصابة الهدف صوبي الإجابة الصحيــحة ؟</dc:title>
  <dc:creator>خلود بنت الغربي</dc:creator>
  <cp:lastModifiedBy>خلود الغربي</cp:lastModifiedBy>
  <cp:revision>12</cp:revision>
  <dcterms:created xsi:type="dcterms:W3CDTF">2022-11-03T17:13:04Z</dcterms:created>
  <dcterms:modified xsi:type="dcterms:W3CDTF">2025-10-19T18:14:28Z</dcterms:modified>
</cp:coreProperties>
</file>