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4" name="Shape 1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5" name="Shape 1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5" name="Shape 1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1" name="Shape 1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9" name="Shape 1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7" name="Shape 2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5" name="Shape 2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3" name="Shape 2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1" name="Shape 2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9" name="Shape 2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7" name="Shape 2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5" name="Shape 2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5" name="Shape 2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7" name="Shape 2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7" name="Shape 2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7" name="Shape 2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3" name="Shape 3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2" name="Shape 3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1" name="Shape 3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0" name="Shape 3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0" name="Shape 3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0" name="Shape 3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8" name="Shape 358"/>
        <p:cNvGrpSpPr/>
        <p:nvPr/>
      </p:nvGrpSpPr>
      <p:grpSpPr>
        <a:xfrm>
          <a:off x="0" y="0"/>
          <a:ext cx="0" cy="0"/>
          <a:chOff x="0" y="0"/>
          <a:chExt cx="0" cy="0"/>
        </a:xfrm>
      </p:grpSpPr>
      <p:sp>
        <p:nvSpPr>
          <p:cNvPr id="359" name="Shape 3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0" name="Shape 3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6" name="Shape 3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2" name="Shape 3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8" name="Shape 3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0" name="Shape 3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0" name="Shape 400"/>
        <p:cNvGrpSpPr/>
        <p:nvPr/>
      </p:nvGrpSpPr>
      <p:grpSpPr>
        <a:xfrm>
          <a:off x="0" y="0"/>
          <a:ext cx="0" cy="0"/>
          <a:chOff x="0" y="0"/>
          <a:chExt cx="0" cy="0"/>
        </a:xfrm>
      </p:grpSpPr>
      <p:sp>
        <p:nvSpPr>
          <p:cNvPr id="401" name="Shape 4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2" name="Shape 4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8" name="Shape 1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3" name="Shape 1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3" name="Shape 1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4" name="Shape 1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65994" l="0" r="0" t="-65996"/>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2.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2.png"/><Relationship Id="rId4" Type="http://schemas.openxmlformats.org/officeDocument/2006/relationships/image" Target="../media/image0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0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0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6.jpg"/><Relationship Id="rId4" Type="http://schemas.openxmlformats.org/officeDocument/2006/relationships/image" Target="../media/image0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0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02.png"/><Relationship Id="rId4" Type="http://schemas.openxmlformats.org/officeDocument/2006/relationships/image" Target="../media/image09.jpg"/><Relationship Id="rId5"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02.png"/><Relationship Id="rId4" Type="http://schemas.openxmlformats.org/officeDocument/2006/relationships/image" Target="../media/image0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02.png"/><Relationship Id="rId4" Type="http://schemas.openxmlformats.org/officeDocument/2006/relationships/image" Target="../media/image0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3.jp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2.png"/><Relationship Id="rId4" Type="http://schemas.openxmlformats.org/officeDocument/2006/relationships/image" Target="../media/image0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2.png"/><Relationship Id="rId4" Type="http://schemas.openxmlformats.org/officeDocument/2006/relationships/image" Target="../media/image0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2.png"/><Relationship Id="rId4" Type="http://schemas.openxmlformats.org/officeDocument/2006/relationships/image" Target="../media/image0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2.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2.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p:nvPr/>
        </p:nvSpPr>
        <p:spPr>
          <a:xfrm>
            <a:off x="7470082" y="299429"/>
            <a:ext cx="4041491"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ar-EG" sz="6000" u="none" cap="none" strike="noStrike">
                <a:solidFill>
                  <a:schemeClr val="lt1"/>
                </a:solidFill>
                <a:latin typeface="Calibri"/>
                <a:ea typeface="Calibri"/>
                <a:cs typeface="Calibri"/>
                <a:sym typeface="Calibri"/>
              </a:rPr>
              <a:t>الوحدة الخامسة</a:t>
            </a:r>
          </a:p>
        </p:txBody>
      </p:sp>
      <p:sp>
        <p:nvSpPr>
          <p:cNvPr id="85" name="Shape 85"/>
          <p:cNvSpPr/>
          <p:nvPr/>
        </p:nvSpPr>
        <p:spPr>
          <a:xfrm>
            <a:off x="726485" y="138065"/>
            <a:ext cx="7005917" cy="628962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86" name="Shape 86"/>
          <p:cNvSpPr/>
          <p:nvPr/>
        </p:nvSpPr>
        <p:spPr>
          <a:xfrm>
            <a:off x="3165594" y="2010824"/>
            <a:ext cx="2382500" cy="193899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6000">
                <a:solidFill>
                  <a:schemeClr val="lt1"/>
                </a:solidFill>
                <a:latin typeface="Calibri"/>
                <a:ea typeface="Calibri"/>
                <a:cs typeface="Calibri"/>
                <a:sym typeface="Calibri"/>
              </a:rPr>
              <a:t>أساليب التعلم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227"/>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p:nvPr/>
        </p:nvSpPr>
        <p:spPr>
          <a:xfrm>
            <a:off x="3485478" y="330478"/>
            <a:ext cx="4978584" cy="1184031"/>
          </a:xfrm>
          <a:prstGeom prst="rect">
            <a:avLst/>
          </a:prstGeom>
          <a:solidFill>
            <a:srgbClr val="FFFF0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67" name="Shape 167"/>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68" name="Shape 168"/>
          <p:cNvSpPr/>
          <p:nvPr/>
        </p:nvSpPr>
        <p:spPr>
          <a:xfrm>
            <a:off x="8890032" y="470347"/>
            <a:ext cx="9733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ثانيا</a:t>
            </a:r>
          </a:p>
        </p:txBody>
      </p:sp>
      <p:sp>
        <p:nvSpPr>
          <p:cNvPr id="169" name="Shape 169"/>
          <p:cNvSpPr/>
          <p:nvPr/>
        </p:nvSpPr>
        <p:spPr>
          <a:xfrm>
            <a:off x="3887671" y="501124"/>
            <a:ext cx="3990195"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نظرية التعلم الشرطي</a:t>
            </a:r>
          </a:p>
        </p:txBody>
      </p:sp>
      <p:sp>
        <p:nvSpPr>
          <p:cNvPr id="170" name="Shape 170"/>
          <p:cNvSpPr/>
          <p:nvPr/>
        </p:nvSpPr>
        <p:spPr>
          <a:xfrm>
            <a:off x="1240429" y="1946031"/>
            <a:ext cx="9284676" cy="4489938"/>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71" name="Shape 171"/>
          <p:cNvSpPr/>
          <p:nvPr/>
        </p:nvSpPr>
        <p:spPr>
          <a:xfrm>
            <a:off x="1480753" y="2567805"/>
            <a:ext cx="8827476"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 وهكذا يمكننا أن نقول إن الكلب تعلم إفراز اللعاب بمجرد سماعه صوت الجرس.</a:t>
            </a:r>
          </a:p>
        </p:txBody>
      </p:sp>
      <p:sp>
        <p:nvSpPr>
          <p:cNvPr id="172" name="Shape 172"/>
          <p:cNvSpPr/>
          <p:nvPr/>
        </p:nvSpPr>
        <p:spPr>
          <a:xfrm>
            <a:off x="1835321" y="4322766"/>
            <a:ext cx="8302343" cy="132343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chemeClr val="dk1"/>
                </a:solidFill>
                <a:latin typeface="Calibri"/>
                <a:ea typeface="Calibri"/>
                <a:cs typeface="Calibri"/>
                <a:sym typeface="Calibri"/>
              </a:rPr>
              <a:t> وهكذا فكثير من السلوكيات التي نتعلمها هي نتيجة ارتباطها بأمور أخرى.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p:nvPr/>
        </p:nvSpPr>
        <p:spPr>
          <a:xfrm>
            <a:off x="3485478" y="330478"/>
            <a:ext cx="4978584" cy="1184031"/>
          </a:xfrm>
          <a:prstGeom prst="rect">
            <a:avLst/>
          </a:prstGeom>
          <a:solidFill>
            <a:srgbClr val="FFFF0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78" name="Shape 178"/>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79" name="Shape 179"/>
          <p:cNvSpPr/>
          <p:nvPr/>
        </p:nvSpPr>
        <p:spPr>
          <a:xfrm>
            <a:off x="8890032" y="470347"/>
            <a:ext cx="9733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ثانيا</a:t>
            </a:r>
          </a:p>
        </p:txBody>
      </p:sp>
      <p:sp>
        <p:nvSpPr>
          <p:cNvPr id="180" name="Shape 180"/>
          <p:cNvSpPr/>
          <p:nvPr/>
        </p:nvSpPr>
        <p:spPr>
          <a:xfrm>
            <a:off x="3887671" y="501124"/>
            <a:ext cx="3990195"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نظرية التعلم الشرطي</a:t>
            </a:r>
          </a:p>
        </p:txBody>
      </p:sp>
      <p:sp>
        <p:nvSpPr>
          <p:cNvPr id="181" name="Shape 181"/>
          <p:cNvSpPr/>
          <p:nvPr/>
        </p:nvSpPr>
        <p:spPr>
          <a:xfrm>
            <a:off x="1240429" y="1946031"/>
            <a:ext cx="9284676" cy="4489938"/>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82" name="Shape 182"/>
          <p:cNvSpPr/>
          <p:nvPr/>
        </p:nvSpPr>
        <p:spPr>
          <a:xfrm>
            <a:off x="1469029" y="2298174"/>
            <a:ext cx="8827476" cy="397031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chemeClr val="dk1"/>
                </a:solidFill>
                <a:latin typeface="Calibri"/>
                <a:ea typeface="Calibri"/>
                <a:cs typeface="Calibri"/>
                <a:sym typeface="Calibri"/>
              </a:rPr>
              <a:t>من وقائع التجربة السابقة يتضح لنا أن قانون التعلم في نظرية بافلوف هو (الاقتران الشرطي الزمني) وهذا القانون مسئول عن تكوين العلاقة الشرطية ، أي أن التعلم يتوقف على التصاحب الزمني والاقتران بين مثيرين أحدهما طبيعي ( الطعام ) والأخر شرطي ( صوت الجرس ) ويكتسب المثير الشرطي صفة المثير الطبيعية في قدرته على استدعاء الاستجابة الانعكاسية وهي سيلان اللعاب.</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p:nvPr/>
        </p:nvSpPr>
        <p:spPr>
          <a:xfrm>
            <a:off x="1043354" y="961291"/>
            <a:ext cx="9835661" cy="461889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88" name="Shape 188"/>
          <p:cNvSpPr/>
          <p:nvPr/>
        </p:nvSpPr>
        <p:spPr>
          <a:xfrm>
            <a:off x="3232858" y="2485908"/>
            <a:ext cx="5090526" cy="156966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800">
                <a:solidFill>
                  <a:srgbClr val="660066"/>
                </a:solidFill>
                <a:latin typeface="Calibri"/>
                <a:ea typeface="Calibri"/>
                <a:cs typeface="Calibri"/>
                <a:sym typeface="Calibri"/>
              </a:rPr>
              <a:t>العمليات الأساسية في :التعلم الشرطي</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p:nvPr/>
        </p:nvSpPr>
        <p:spPr>
          <a:xfrm>
            <a:off x="586154" y="1770184"/>
            <a:ext cx="10304584" cy="464233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4" name="Shape 194"/>
          <p:cNvSpPr/>
          <p:nvPr/>
        </p:nvSpPr>
        <p:spPr>
          <a:xfrm flipH="1">
            <a:off x="3622432" y="0"/>
            <a:ext cx="4232028" cy="244565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5" name="Shape 195"/>
          <p:cNvSpPr/>
          <p:nvPr/>
        </p:nvSpPr>
        <p:spPr>
          <a:xfrm>
            <a:off x="4647442" y="469593"/>
            <a:ext cx="2182007"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1- التكرار</a:t>
            </a:r>
          </a:p>
        </p:txBody>
      </p:sp>
      <p:sp>
        <p:nvSpPr>
          <p:cNvPr id="196" name="Shape 196"/>
          <p:cNvSpPr/>
          <p:nvPr/>
        </p:nvSpPr>
        <p:spPr>
          <a:xfrm>
            <a:off x="1195753" y="2219507"/>
            <a:ext cx="9132277" cy="34778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إن تكرار المصاحبة بين المنبه الشرطي والمنبه غير الشرطي يؤدي إلى تقويه الارتباط بين المنبه الشرطي والاستجابة الشرطية، فبتكرار المصاحبة بين صوت الجرس والطعام يقوى الارتباط بين صوت الجرس وإفراز اللعاب.</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p:nvPr/>
        </p:nvSpPr>
        <p:spPr>
          <a:xfrm>
            <a:off x="586154" y="1770184"/>
            <a:ext cx="10304584" cy="464233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2" name="Shape 202"/>
          <p:cNvSpPr/>
          <p:nvPr/>
        </p:nvSpPr>
        <p:spPr>
          <a:xfrm flipH="1">
            <a:off x="3200399" y="117671"/>
            <a:ext cx="5076090" cy="206326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3" name="Shape 203"/>
          <p:cNvSpPr/>
          <p:nvPr/>
        </p:nvSpPr>
        <p:spPr>
          <a:xfrm>
            <a:off x="4647442" y="200404"/>
            <a:ext cx="2406428"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2- </a:t>
            </a:r>
            <a:r>
              <a:rPr b="1" lang="ar-EG" sz="4800">
                <a:solidFill>
                  <a:schemeClr val="dk1"/>
                </a:solidFill>
                <a:latin typeface="Calibri"/>
                <a:ea typeface="Calibri"/>
                <a:cs typeface="Calibri"/>
                <a:sym typeface="Calibri"/>
              </a:rPr>
              <a:t>الانطفاء</a:t>
            </a:r>
          </a:p>
        </p:txBody>
      </p:sp>
      <p:sp>
        <p:nvSpPr>
          <p:cNvPr id="204" name="Shape 204"/>
          <p:cNvSpPr/>
          <p:nvPr/>
        </p:nvSpPr>
        <p:spPr>
          <a:xfrm>
            <a:off x="2824847" y="2719083"/>
            <a:ext cx="6051617"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وهو التوقف عن الاستجابة للمثيرات التي لم تعد قادرة على إعطاء التعزيز وإشباع المثير.</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p:nvPr/>
        </p:nvSpPr>
        <p:spPr>
          <a:xfrm>
            <a:off x="2063260" y="2321168"/>
            <a:ext cx="9261229" cy="3996899"/>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0" name="Shape 210"/>
          <p:cNvSpPr/>
          <p:nvPr/>
        </p:nvSpPr>
        <p:spPr>
          <a:xfrm flipH="1">
            <a:off x="3622432" y="0"/>
            <a:ext cx="4232028" cy="244565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1" name="Shape 211"/>
          <p:cNvSpPr/>
          <p:nvPr/>
        </p:nvSpPr>
        <p:spPr>
          <a:xfrm>
            <a:off x="4770873" y="206831"/>
            <a:ext cx="2159565"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lt1"/>
                </a:solidFill>
                <a:latin typeface="Calibri"/>
                <a:ea typeface="Calibri"/>
                <a:cs typeface="Calibri"/>
                <a:sym typeface="Calibri"/>
              </a:rPr>
              <a:t>3- التعميم</a:t>
            </a:r>
          </a:p>
        </p:txBody>
      </p:sp>
      <p:sp>
        <p:nvSpPr>
          <p:cNvPr id="212" name="Shape 212"/>
          <p:cNvSpPr/>
          <p:nvPr/>
        </p:nvSpPr>
        <p:spPr>
          <a:xfrm>
            <a:off x="2824847" y="2554960"/>
            <a:ext cx="6051617"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ويعني أنه إذا تكونت استجابة شرطيه لمثير معين فإن المثيرات المشابهة لهذا المشير يمكن أن تستدعي نفس الاستجابة.</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p:nvPr/>
        </p:nvSpPr>
        <p:spPr>
          <a:xfrm>
            <a:off x="2063260" y="2321168"/>
            <a:ext cx="7678615" cy="399689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8" name="Shape 218"/>
          <p:cNvSpPr/>
          <p:nvPr/>
        </p:nvSpPr>
        <p:spPr>
          <a:xfrm flipH="1">
            <a:off x="3622432" y="0"/>
            <a:ext cx="4232028" cy="244565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9" name="Shape 219"/>
          <p:cNvSpPr/>
          <p:nvPr/>
        </p:nvSpPr>
        <p:spPr>
          <a:xfrm>
            <a:off x="4770873" y="464737"/>
            <a:ext cx="2149948"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4- </a:t>
            </a:r>
            <a:r>
              <a:rPr b="1" lang="ar-EG" sz="4800">
                <a:solidFill>
                  <a:schemeClr val="dk1"/>
                </a:solidFill>
                <a:latin typeface="Calibri"/>
                <a:ea typeface="Calibri"/>
                <a:cs typeface="Calibri"/>
                <a:sym typeface="Calibri"/>
              </a:rPr>
              <a:t>التمييز</a:t>
            </a:r>
          </a:p>
        </p:txBody>
      </p:sp>
      <p:sp>
        <p:nvSpPr>
          <p:cNvPr id="220" name="Shape 220"/>
          <p:cNvSpPr/>
          <p:nvPr/>
        </p:nvSpPr>
        <p:spPr>
          <a:xfrm>
            <a:off x="2820038" y="2910396"/>
            <a:ext cx="6051617"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هي عملية مكملة لعملية التعميم فالمتعلم لديه القدرة على التفرقة بين المثير الأصلي والمثيرات الأخرى الشبيهة.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p:nvPr/>
        </p:nvSpPr>
        <p:spPr>
          <a:xfrm>
            <a:off x="1535724" y="2321168"/>
            <a:ext cx="9190891" cy="399689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6" name="Shape 226"/>
          <p:cNvSpPr/>
          <p:nvPr/>
        </p:nvSpPr>
        <p:spPr>
          <a:xfrm flipH="1">
            <a:off x="3622432" y="0"/>
            <a:ext cx="4232028" cy="244565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7" name="Shape 227"/>
          <p:cNvSpPr/>
          <p:nvPr/>
        </p:nvSpPr>
        <p:spPr>
          <a:xfrm>
            <a:off x="4770873" y="464737"/>
            <a:ext cx="2149948"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4- </a:t>
            </a:r>
            <a:r>
              <a:rPr b="1" lang="ar-EG" sz="4800">
                <a:solidFill>
                  <a:schemeClr val="dk1"/>
                </a:solidFill>
                <a:latin typeface="Calibri"/>
                <a:ea typeface="Calibri"/>
                <a:cs typeface="Calibri"/>
                <a:sym typeface="Calibri"/>
              </a:rPr>
              <a:t>التمييز</a:t>
            </a:r>
          </a:p>
        </p:txBody>
      </p:sp>
      <p:sp>
        <p:nvSpPr>
          <p:cNvPr id="228" name="Shape 228"/>
          <p:cNvSpPr/>
          <p:nvPr/>
        </p:nvSpPr>
        <p:spPr>
          <a:xfrm>
            <a:off x="2766646" y="2605594"/>
            <a:ext cx="6327748"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فإذا تكونت استجابة شرطيه لمثيرين شرطيين مختلفين وأصبح التعزيز أي تقديم المثير الطبيعي يتبع هذين المثيرين فقط، فإن ذلك ينتهي بالكائن الحي إلى التمييز بينهما.</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p:nvPr/>
        </p:nvSpPr>
        <p:spPr>
          <a:xfrm>
            <a:off x="1535724" y="2321168"/>
            <a:ext cx="9190891" cy="399689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34" name="Shape 234"/>
          <p:cNvSpPr/>
          <p:nvPr/>
        </p:nvSpPr>
        <p:spPr>
          <a:xfrm flipH="1">
            <a:off x="3622432" y="0"/>
            <a:ext cx="4232028" cy="244565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35" name="Shape 235"/>
          <p:cNvSpPr/>
          <p:nvPr/>
        </p:nvSpPr>
        <p:spPr>
          <a:xfrm>
            <a:off x="4770873" y="464737"/>
            <a:ext cx="2149948"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4- </a:t>
            </a:r>
            <a:r>
              <a:rPr b="1" lang="ar-EG" sz="4800">
                <a:solidFill>
                  <a:schemeClr val="dk1"/>
                </a:solidFill>
                <a:latin typeface="Calibri"/>
                <a:ea typeface="Calibri"/>
                <a:cs typeface="Calibri"/>
                <a:sym typeface="Calibri"/>
              </a:rPr>
              <a:t>التمييز</a:t>
            </a:r>
          </a:p>
        </p:txBody>
      </p:sp>
      <p:sp>
        <p:nvSpPr>
          <p:cNvPr id="236" name="Shape 236"/>
          <p:cNvSpPr/>
          <p:nvPr/>
        </p:nvSpPr>
        <p:spPr>
          <a:xfrm>
            <a:off x="2766646" y="2605594"/>
            <a:ext cx="6327748"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فلا يستجيب الكائن الحي إلا في حالة المثير الذي يتبعه التعزيز فقط. فالطفل يسمي كل رجل بابا، لكنه بعد ذلك يصحح خطأه ولا يطلق هذا اللفظ إلا على أبيه فقط.</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p:nvPr/>
        </p:nvSpPr>
        <p:spPr>
          <a:xfrm>
            <a:off x="2063260" y="2321168"/>
            <a:ext cx="7678615" cy="3996899"/>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42" name="Shape 242"/>
          <p:cNvSpPr/>
          <p:nvPr/>
        </p:nvSpPr>
        <p:spPr>
          <a:xfrm flipH="1">
            <a:off x="2555626" y="222737"/>
            <a:ext cx="6916615" cy="1315642"/>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43" name="Shape 243"/>
          <p:cNvSpPr/>
          <p:nvPr/>
        </p:nvSpPr>
        <p:spPr>
          <a:xfrm>
            <a:off x="3942694" y="473204"/>
            <a:ext cx="4142480"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lt1"/>
                </a:solidFill>
                <a:latin typeface="Calibri"/>
                <a:ea typeface="Calibri"/>
                <a:cs typeface="Calibri"/>
                <a:sym typeface="Calibri"/>
              </a:rPr>
              <a:t>5- الاسترجاع التلقائي</a:t>
            </a:r>
          </a:p>
        </p:txBody>
      </p:sp>
      <p:sp>
        <p:nvSpPr>
          <p:cNvPr id="244" name="Shape 244"/>
          <p:cNvSpPr/>
          <p:nvPr/>
        </p:nvSpPr>
        <p:spPr>
          <a:xfrm>
            <a:off x="2876759" y="3133133"/>
            <a:ext cx="6051617"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وهو عوده الاستجابة الشرطية مره أخرى بعد فتره راحة بدون تقديم التعزيز، إلا أنها أضعف من الاستجابة الأصلية الأولى.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p:nvPr/>
        </p:nvSpPr>
        <p:spPr>
          <a:xfrm>
            <a:off x="1441937" y="2227632"/>
            <a:ext cx="10257692" cy="3750316"/>
          </a:xfrm>
          <a:prstGeom prst="rect">
            <a:avLst/>
          </a:prstGeom>
          <a:blipFill rotWithShape="1">
            <a:blip r:embed="rId3">
              <a:alphaModFix/>
            </a:blip>
            <a:stretch>
              <a:fillRect b="0" l="0" r="0" t="0"/>
            </a:stretch>
          </a:blip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2" name="Shape 92"/>
          <p:cNvSpPr/>
          <p:nvPr/>
        </p:nvSpPr>
        <p:spPr>
          <a:xfrm>
            <a:off x="211014" y="152398"/>
            <a:ext cx="5146429" cy="3540368"/>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3" name="Shape 93"/>
          <p:cNvSpPr/>
          <p:nvPr/>
        </p:nvSpPr>
        <p:spPr>
          <a:xfrm>
            <a:off x="1833961" y="2133313"/>
            <a:ext cx="2754279" cy="987449"/>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5400">
                <a:solidFill>
                  <a:srgbClr val="0C0C0C"/>
                </a:solidFill>
                <a:latin typeface="Calibri"/>
                <a:ea typeface="Calibri"/>
                <a:cs typeface="Calibri"/>
                <a:sym typeface="Calibri"/>
              </a:rPr>
              <a:t>الدرس 5-1</a:t>
            </a:r>
          </a:p>
        </p:txBody>
      </p:sp>
      <p:sp>
        <p:nvSpPr>
          <p:cNvPr id="94" name="Shape 94"/>
          <p:cNvSpPr/>
          <p:nvPr/>
        </p:nvSpPr>
        <p:spPr>
          <a:xfrm>
            <a:off x="2677766" y="4102789"/>
            <a:ext cx="8517075" cy="888000"/>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800">
                <a:solidFill>
                  <a:srgbClr val="000000"/>
                </a:solidFill>
                <a:latin typeface="Calibri"/>
                <a:ea typeface="Calibri"/>
                <a:cs typeface="Calibri"/>
                <a:sym typeface="Calibri"/>
              </a:rPr>
              <a:t>ماهية التعلم وشروطه وأهم نظرياته الفعالة</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p:nvPr/>
        </p:nvSpPr>
        <p:spPr>
          <a:xfrm>
            <a:off x="2239107" y="1805353"/>
            <a:ext cx="7502768" cy="3399693"/>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50" name="Shape 250"/>
          <p:cNvSpPr/>
          <p:nvPr/>
        </p:nvSpPr>
        <p:spPr>
          <a:xfrm flipH="1">
            <a:off x="3598983" y="0"/>
            <a:ext cx="4654060" cy="1315642"/>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51" name="Shape 251"/>
          <p:cNvSpPr/>
          <p:nvPr/>
        </p:nvSpPr>
        <p:spPr>
          <a:xfrm>
            <a:off x="4989453" y="379420"/>
            <a:ext cx="2048958"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rgbClr val="262626"/>
                </a:solidFill>
                <a:latin typeface="Calibri"/>
                <a:ea typeface="Calibri"/>
                <a:cs typeface="Calibri"/>
                <a:sym typeface="Calibri"/>
              </a:rPr>
              <a:t>6- التعزيز</a:t>
            </a:r>
          </a:p>
        </p:txBody>
      </p:sp>
      <p:sp>
        <p:nvSpPr>
          <p:cNvPr id="252" name="Shape 252"/>
          <p:cNvSpPr/>
          <p:nvPr/>
        </p:nvSpPr>
        <p:spPr>
          <a:xfrm>
            <a:off x="2988124" y="2658461"/>
            <a:ext cx="6051617"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ويقصد به حدوث المثير الشرطي في أعقاب ظهور المثير الطبيعي بصوره تتابعية.</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p:nvPr/>
        </p:nvSpPr>
        <p:spPr>
          <a:xfrm>
            <a:off x="3485478" y="330478"/>
            <a:ext cx="4978584" cy="1184031"/>
          </a:xfrm>
          <a:prstGeom prst="rect">
            <a:avLst/>
          </a:prstGeom>
          <a:solidFill>
            <a:srgbClr val="00B05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258" name="Shape 258"/>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259" name="Shape 259"/>
          <p:cNvSpPr/>
          <p:nvPr/>
        </p:nvSpPr>
        <p:spPr>
          <a:xfrm>
            <a:off x="8890032" y="470347"/>
            <a:ext cx="950901"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ثالثا</a:t>
            </a:r>
          </a:p>
        </p:txBody>
      </p:sp>
      <p:sp>
        <p:nvSpPr>
          <p:cNvPr id="260" name="Shape 260"/>
          <p:cNvSpPr/>
          <p:nvPr/>
        </p:nvSpPr>
        <p:spPr>
          <a:xfrm>
            <a:off x="3698344" y="508156"/>
            <a:ext cx="4552849"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نظرية التعلم بالاستبصار</a:t>
            </a:r>
          </a:p>
        </p:txBody>
      </p:sp>
      <p:sp>
        <p:nvSpPr>
          <p:cNvPr id="261" name="Shape 261"/>
          <p:cNvSpPr/>
          <p:nvPr/>
        </p:nvSpPr>
        <p:spPr>
          <a:xfrm>
            <a:off x="1332429" y="1934308"/>
            <a:ext cx="9284676" cy="448993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262" name="Shape 262"/>
          <p:cNvSpPr/>
          <p:nvPr/>
        </p:nvSpPr>
        <p:spPr>
          <a:xfrm>
            <a:off x="2167698" y="2953397"/>
            <a:ext cx="7614139"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lt1"/>
                </a:solidFill>
                <a:latin typeface="Calibri"/>
                <a:ea typeface="Calibri"/>
                <a:cs typeface="Calibri"/>
                <a:sym typeface="Calibri"/>
              </a:rPr>
              <a:t>الاستبصار هو (الإدراك أو الفهم الفجائي لما بين أجزاء الموقف الأساسية من علاقات لم يدركها الفرد من قبل).</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p:nvPr/>
        </p:nvSpPr>
        <p:spPr>
          <a:xfrm>
            <a:off x="3485478" y="330478"/>
            <a:ext cx="4978584" cy="1184031"/>
          </a:xfrm>
          <a:prstGeom prst="rect">
            <a:avLst/>
          </a:prstGeom>
          <a:solidFill>
            <a:srgbClr val="00B05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268" name="Shape 268"/>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269" name="Shape 269"/>
          <p:cNvSpPr/>
          <p:nvPr/>
        </p:nvSpPr>
        <p:spPr>
          <a:xfrm>
            <a:off x="8890032" y="470347"/>
            <a:ext cx="950901"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ثالثا</a:t>
            </a:r>
          </a:p>
        </p:txBody>
      </p:sp>
      <p:sp>
        <p:nvSpPr>
          <p:cNvPr id="270" name="Shape 270"/>
          <p:cNvSpPr/>
          <p:nvPr/>
        </p:nvSpPr>
        <p:spPr>
          <a:xfrm>
            <a:off x="3698344" y="508156"/>
            <a:ext cx="4552849"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نظرية التعلم بالاستبصار</a:t>
            </a:r>
          </a:p>
        </p:txBody>
      </p:sp>
      <p:sp>
        <p:nvSpPr>
          <p:cNvPr id="271" name="Shape 271"/>
          <p:cNvSpPr/>
          <p:nvPr/>
        </p:nvSpPr>
        <p:spPr>
          <a:xfrm>
            <a:off x="738554" y="1934308"/>
            <a:ext cx="10363200" cy="4489938"/>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grpSp>
        <p:nvGrpSpPr>
          <p:cNvPr id="272" name="Shape 272"/>
          <p:cNvGrpSpPr/>
          <p:nvPr/>
        </p:nvGrpSpPr>
        <p:grpSpPr>
          <a:xfrm>
            <a:off x="1886880" y="2311164"/>
            <a:ext cx="8066548" cy="3785651"/>
            <a:chOff x="1886880" y="2286450"/>
            <a:chExt cx="8066548" cy="3785651"/>
          </a:xfrm>
        </p:grpSpPr>
        <p:sp>
          <p:nvSpPr>
            <p:cNvPr id="273" name="Shape 273"/>
            <p:cNvSpPr/>
            <p:nvPr/>
          </p:nvSpPr>
          <p:spPr>
            <a:xfrm>
              <a:off x="1886880" y="2286450"/>
              <a:ext cx="8066548"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تتلخص تجربة ( كيلر          ) بوضع الشمبانزي في داخل قفص ووضع معه عصاتين إحداهما رفيعة والأخرى سميكة، وكانت توجد إحدى ثمار الموز خارج القفص على مرأى من الشمبانزي وقد حاول الشمبانزي الوصول إلى الموز باستخدام كل من العصاتين على حده</a:t>
              </a:r>
            </a:p>
          </p:txBody>
        </p:sp>
        <p:pic>
          <p:nvPicPr>
            <p:cNvPr id="274" name="Shape 274"/>
            <p:cNvPicPr preferRelativeResize="0"/>
            <p:nvPr/>
          </p:nvPicPr>
          <p:blipFill rotWithShape="1">
            <a:blip r:embed="rId5">
              <a:alphaModFix/>
            </a:blip>
            <a:srcRect b="0" l="0" r="0" t="0"/>
            <a:stretch/>
          </p:blipFill>
          <p:spPr>
            <a:xfrm>
              <a:off x="5211467" y="2406863"/>
              <a:ext cx="1181100" cy="534043"/>
            </a:xfrm>
            <a:prstGeom prst="rect">
              <a:avLst/>
            </a:prstGeom>
            <a:noFill/>
            <a:ln>
              <a:noFill/>
            </a:ln>
          </p:spPr>
        </p:pic>
      </p:gr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x="0" y="0"/>
          <a:ext cx="0" cy="0"/>
          <a:chOff x="0" y="0"/>
          <a:chExt cx="0" cy="0"/>
        </a:xfrm>
      </p:grpSpPr>
      <p:sp>
        <p:nvSpPr>
          <p:cNvPr id="279" name="Shape 279"/>
          <p:cNvSpPr/>
          <p:nvPr/>
        </p:nvSpPr>
        <p:spPr>
          <a:xfrm>
            <a:off x="3485478" y="330478"/>
            <a:ext cx="4978584" cy="1184031"/>
          </a:xfrm>
          <a:prstGeom prst="rect">
            <a:avLst/>
          </a:prstGeom>
          <a:solidFill>
            <a:srgbClr val="00B05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280" name="Shape 280"/>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281" name="Shape 281"/>
          <p:cNvSpPr/>
          <p:nvPr/>
        </p:nvSpPr>
        <p:spPr>
          <a:xfrm>
            <a:off x="8890032" y="470347"/>
            <a:ext cx="950901"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ثالثا</a:t>
            </a:r>
          </a:p>
        </p:txBody>
      </p:sp>
      <p:sp>
        <p:nvSpPr>
          <p:cNvPr id="282" name="Shape 282"/>
          <p:cNvSpPr/>
          <p:nvPr/>
        </p:nvSpPr>
        <p:spPr>
          <a:xfrm>
            <a:off x="3698344" y="508156"/>
            <a:ext cx="4552849"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نظرية التعلم بالاستبصار</a:t>
            </a:r>
          </a:p>
        </p:txBody>
      </p:sp>
      <p:sp>
        <p:nvSpPr>
          <p:cNvPr id="283" name="Shape 283"/>
          <p:cNvSpPr/>
          <p:nvPr/>
        </p:nvSpPr>
        <p:spPr>
          <a:xfrm>
            <a:off x="738554" y="1934308"/>
            <a:ext cx="10363200" cy="4489938"/>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284" name="Shape 284"/>
          <p:cNvSpPr/>
          <p:nvPr/>
        </p:nvSpPr>
        <p:spPr>
          <a:xfrm>
            <a:off x="1886880" y="2286450"/>
            <a:ext cx="8066548"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ولكن لم يكن طول كل منهما يسمح له بالوصول إلى الهدف، وبعد فترة طويلة من هذه المحاولات التي تخللها فترات انتظار ويأس ولعب بالعاصتين على غير هدى، أمسك الشمبانزي العصاتين بيديه في وضع معين بحيث كان طرف العصاة الرفيعة يقابل فجوه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p:nvPr/>
        </p:nvSpPr>
        <p:spPr>
          <a:xfrm>
            <a:off x="3485478" y="330478"/>
            <a:ext cx="4978584" cy="1184031"/>
          </a:xfrm>
          <a:prstGeom prst="rect">
            <a:avLst/>
          </a:prstGeom>
          <a:solidFill>
            <a:srgbClr val="00B05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290" name="Shape 290"/>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291" name="Shape 291"/>
          <p:cNvSpPr/>
          <p:nvPr/>
        </p:nvSpPr>
        <p:spPr>
          <a:xfrm>
            <a:off x="8890032" y="470347"/>
            <a:ext cx="950901"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ثالثا</a:t>
            </a:r>
          </a:p>
        </p:txBody>
      </p:sp>
      <p:sp>
        <p:nvSpPr>
          <p:cNvPr id="292" name="Shape 292"/>
          <p:cNvSpPr/>
          <p:nvPr/>
        </p:nvSpPr>
        <p:spPr>
          <a:xfrm>
            <a:off x="3698344" y="508156"/>
            <a:ext cx="4552849"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نظرية التعلم بالاستبصار</a:t>
            </a:r>
          </a:p>
        </p:txBody>
      </p:sp>
      <p:sp>
        <p:nvSpPr>
          <p:cNvPr id="293" name="Shape 293"/>
          <p:cNvSpPr/>
          <p:nvPr/>
        </p:nvSpPr>
        <p:spPr>
          <a:xfrm>
            <a:off x="738554" y="1934308"/>
            <a:ext cx="10363200" cy="4489938"/>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294" name="Shape 294"/>
          <p:cNvSpPr/>
          <p:nvPr/>
        </p:nvSpPr>
        <p:spPr>
          <a:xfrm>
            <a:off x="1941494" y="2594226"/>
            <a:ext cx="8066548"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في طرف العصاة السميكة فنظر الشمبانزي إلى كل من العصاتين ونظر إلى ثمرة الموز ثم وضع طرف العصاة الرفيعة في فجوة العصاة السميكة وكون عصاة أطول قام باستخدامها في الحال في الحصول على الموز.</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p:nvPr/>
        </p:nvSpPr>
        <p:spPr>
          <a:xfrm>
            <a:off x="1043354" y="961291"/>
            <a:ext cx="9835661" cy="461889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00" name="Shape 300"/>
          <p:cNvSpPr/>
          <p:nvPr/>
        </p:nvSpPr>
        <p:spPr>
          <a:xfrm>
            <a:off x="3232858" y="2485908"/>
            <a:ext cx="5090526" cy="156966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800">
                <a:solidFill>
                  <a:schemeClr val="dk1"/>
                </a:solidFill>
                <a:latin typeface="Calibri"/>
                <a:ea typeface="Calibri"/>
                <a:cs typeface="Calibri"/>
                <a:sym typeface="Calibri"/>
              </a:rPr>
              <a:t>العمليات الأساسية للتعلم بالاستبصار:</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p:nvPr/>
        </p:nvSpPr>
        <p:spPr>
          <a:xfrm>
            <a:off x="1693983" y="2447166"/>
            <a:ext cx="8475784" cy="3294185"/>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06" name="Shape 306"/>
          <p:cNvSpPr/>
          <p:nvPr/>
        </p:nvSpPr>
        <p:spPr>
          <a:xfrm>
            <a:off x="4032739" y="0"/>
            <a:ext cx="7168288" cy="1793629"/>
          </a:xfrm>
          <a:prstGeom prst="cloud">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07" name="Shape 307"/>
          <p:cNvSpPr/>
          <p:nvPr/>
        </p:nvSpPr>
        <p:spPr>
          <a:xfrm>
            <a:off x="5167132" y="750277"/>
            <a:ext cx="4899501" cy="76944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400">
                <a:solidFill>
                  <a:srgbClr val="002060"/>
                </a:solidFill>
                <a:latin typeface="Calibri"/>
                <a:ea typeface="Calibri"/>
                <a:cs typeface="Calibri"/>
                <a:sym typeface="Calibri"/>
              </a:rPr>
              <a:t>النضج الجسمي والعقلي</a:t>
            </a:r>
          </a:p>
        </p:txBody>
      </p:sp>
      <p:sp>
        <p:nvSpPr>
          <p:cNvPr id="308" name="Shape 308"/>
          <p:cNvSpPr/>
          <p:nvPr/>
        </p:nvSpPr>
        <p:spPr>
          <a:xfrm>
            <a:off x="1904999" y="2880078"/>
            <a:ext cx="7549662" cy="237828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إن النضج الجسمي هو الذي يحدد إمكانية قيام المتعلم بنشاط ما للوصول إلى الهدف.</a:t>
            </a:r>
          </a:p>
        </p:txBody>
      </p:sp>
      <p:sp>
        <p:nvSpPr>
          <p:cNvPr id="309" name="Shape 309"/>
          <p:cNvSpPr/>
          <p:nvPr/>
        </p:nvSpPr>
        <p:spPr>
          <a:xfrm>
            <a:off x="9946282" y="96740"/>
            <a:ext cx="1318846" cy="1332148"/>
          </a:xfrm>
          <a:prstGeom prst="star5">
            <a:avLst>
              <a:gd fmla="val 19098" name="adj"/>
              <a:gd fmla="val 105146" name="hf"/>
              <a:gd fmla="val 110557" name="vf"/>
            </a:avLst>
          </a:prstGeom>
          <a:solidFill>
            <a:srgbClr val="00206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1" lang="ar-EG" sz="4000">
                <a:solidFill>
                  <a:schemeClr val="lt1"/>
                </a:solidFill>
                <a:latin typeface="Calibri"/>
                <a:ea typeface="Calibri"/>
                <a:cs typeface="Calibri"/>
                <a:sym typeface="Calibri"/>
              </a:rPr>
              <a:t>1</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x="0" y="0"/>
          <a:ext cx="0" cy="0"/>
          <a:chOff x="0" y="0"/>
          <a:chExt cx="0" cy="0"/>
        </a:xfrm>
      </p:grpSpPr>
      <p:sp>
        <p:nvSpPr>
          <p:cNvPr id="314" name="Shape 314"/>
          <p:cNvSpPr/>
          <p:nvPr/>
        </p:nvSpPr>
        <p:spPr>
          <a:xfrm>
            <a:off x="1693983" y="2447166"/>
            <a:ext cx="8475784" cy="3988803"/>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15" name="Shape 315"/>
          <p:cNvSpPr/>
          <p:nvPr/>
        </p:nvSpPr>
        <p:spPr>
          <a:xfrm>
            <a:off x="4032739" y="0"/>
            <a:ext cx="7168288" cy="1793629"/>
          </a:xfrm>
          <a:prstGeom prst="cloud">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16" name="Shape 316"/>
          <p:cNvSpPr/>
          <p:nvPr/>
        </p:nvSpPr>
        <p:spPr>
          <a:xfrm>
            <a:off x="4847489" y="933573"/>
            <a:ext cx="4899501" cy="76944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400">
                <a:solidFill>
                  <a:srgbClr val="006600"/>
                </a:solidFill>
                <a:latin typeface="Calibri"/>
                <a:ea typeface="Calibri"/>
                <a:cs typeface="Calibri"/>
                <a:sym typeface="Calibri"/>
              </a:rPr>
              <a:t>تنظيم المجال الإدراكي</a:t>
            </a:r>
          </a:p>
        </p:txBody>
      </p:sp>
      <p:sp>
        <p:nvSpPr>
          <p:cNvPr id="317" name="Shape 317"/>
          <p:cNvSpPr/>
          <p:nvPr/>
        </p:nvSpPr>
        <p:spPr>
          <a:xfrm>
            <a:off x="1940168" y="2543907"/>
            <a:ext cx="7549662"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هو إدراك العلاقات المختلفة بين ما يوجد في البيئة وتنظيمه بطريقة خاصة بحيث يسمح بملاحظة عناصر الموقف كلها واستبعاد التفاصيل التي لا جدوى منها، ويقصد أيضًا بتنظيم المجال الإدراكي هو احتواؤه على كل العناصر اللازمة لحل المشكلة.</a:t>
            </a:r>
          </a:p>
        </p:txBody>
      </p:sp>
      <p:sp>
        <p:nvSpPr>
          <p:cNvPr id="318" name="Shape 318"/>
          <p:cNvSpPr/>
          <p:nvPr/>
        </p:nvSpPr>
        <p:spPr>
          <a:xfrm>
            <a:off x="9946282" y="96740"/>
            <a:ext cx="1318846" cy="1332148"/>
          </a:xfrm>
          <a:prstGeom prst="star5">
            <a:avLst>
              <a:gd fmla="val 19098" name="adj"/>
              <a:gd fmla="val 105146" name="hf"/>
              <a:gd fmla="val 110557" name="vf"/>
            </a:avLst>
          </a:prstGeom>
          <a:solidFill>
            <a:srgbClr val="00660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1" lang="ar-EG" sz="4000">
                <a:solidFill>
                  <a:schemeClr val="lt1"/>
                </a:solidFill>
                <a:latin typeface="Calibri"/>
                <a:ea typeface="Calibri"/>
                <a:cs typeface="Calibri"/>
                <a:sym typeface="Calibri"/>
              </a:rPr>
              <a:t>2</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x="0" y="0"/>
          <a:ext cx="0" cy="0"/>
          <a:chOff x="0" y="0"/>
          <a:chExt cx="0" cy="0"/>
        </a:xfrm>
      </p:grpSpPr>
      <p:sp>
        <p:nvSpPr>
          <p:cNvPr id="323" name="Shape 323"/>
          <p:cNvSpPr/>
          <p:nvPr/>
        </p:nvSpPr>
        <p:spPr>
          <a:xfrm>
            <a:off x="1585730" y="2107197"/>
            <a:ext cx="8475784" cy="3988803"/>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24" name="Shape 324"/>
          <p:cNvSpPr/>
          <p:nvPr/>
        </p:nvSpPr>
        <p:spPr>
          <a:xfrm>
            <a:off x="5392614" y="281353"/>
            <a:ext cx="5761519" cy="1348153"/>
          </a:xfrm>
          <a:prstGeom prst="cloud">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25" name="Shape 325"/>
          <p:cNvSpPr/>
          <p:nvPr/>
        </p:nvSpPr>
        <p:spPr>
          <a:xfrm>
            <a:off x="5823623" y="570708"/>
            <a:ext cx="4899501" cy="76944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400">
                <a:solidFill>
                  <a:schemeClr val="dk1"/>
                </a:solidFill>
                <a:latin typeface="Calibri"/>
                <a:ea typeface="Calibri"/>
                <a:cs typeface="Calibri"/>
                <a:sym typeface="Calibri"/>
              </a:rPr>
              <a:t>الخبرة السابقة</a:t>
            </a:r>
          </a:p>
        </p:txBody>
      </p:sp>
      <p:sp>
        <p:nvSpPr>
          <p:cNvPr id="326" name="Shape 326"/>
          <p:cNvSpPr/>
          <p:nvPr/>
        </p:nvSpPr>
        <p:spPr>
          <a:xfrm>
            <a:off x="2130855" y="2754922"/>
            <a:ext cx="7549662"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9AD0"/>
                </a:solidFill>
                <a:latin typeface="Calibri"/>
                <a:ea typeface="Calibri"/>
                <a:cs typeface="Calibri"/>
                <a:sym typeface="Calibri"/>
              </a:rPr>
              <a:t>هو الاستخدام الفعال للخبرة السابقة في المواقف الجديدة حيث يتم انتقال لأثر التعلم في مواقف جديدة ومشابهة لها.</a:t>
            </a:r>
          </a:p>
        </p:txBody>
      </p:sp>
      <p:sp>
        <p:nvSpPr>
          <p:cNvPr id="327" name="Shape 327"/>
          <p:cNvSpPr/>
          <p:nvPr/>
        </p:nvSpPr>
        <p:spPr>
          <a:xfrm>
            <a:off x="9946282" y="96740"/>
            <a:ext cx="1318846" cy="1332148"/>
          </a:xfrm>
          <a:prstGeom prst="star5">
            <a:avLst>
              <a:gd fmla="val 19098" name="adj"/>
              <a:gd fmla="val 105146" name="hf"/>
              <a:gd fmla="val 110557" name="vf"/>
            </a:avLst>
          </a:prstGeom>
          <a:solidFill>
            <a:srgbClr val="7030A0"/>
          </a:solidFill>
          <a:ln cap="flat" cmpd="sng" w="12700">
            <a:solidFill>
              <a:srgbClr val="42719B"/>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1" lang="ar-EG" sz="4000">
                <a:solidFill>
                  <a:schemeClr val="lt1"/>
                </a:solidFill>
                <a:latin typeface="Calibri"/>
                <a:ea typeface="Calibri"/>
                <a:cs typeface="Calibri"/>
                <a:sym typeface="Calibri"/>
              </a:rPr>
              <a:t>3</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p:nvPr/>
        </p:nvSpPr>
        <p:spPr>
          <a:xfrm>
            <a:off x="1770184" y="2581266"/>
            <a:ext cx="8335106" cy="3374055"/>
          </a:xfrm>
          <a:prstGeom prst="rect">
            <a:avLst/>
          </a:prstGeom>
          <a:solidFill>
            <a:srgbClr val="FEE599"/>
          </a:solidFill>
          <a:ln cap="flat" cmpd="sng" w="76200">
            <a:solidFill>
              <a:srgbClr val="0C0C0C"/>
            </a:solidFill>
            <a:prstDash val="solid"/>
            <a:miter/>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33" name="Shape 333"/>
          <p:cNvSpPr/>
          <p:nvPr/>
        </p:nvSpPr>
        <p:spPr>
          <a:xfrm>
            <a:off x="5169876" y="1750269"/>
            <a:ext cx="6787661" cy="43022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34" name="Shape 334"/>
          <p:cNvSpPr/>
          <p:nvPr/>
        </p:nvSpPr>
        <p:spPr>
          <a:xfrm rot="596711">
            <a:off x="961291" y="363415"/>
            <a:ext cx="1992923" cy="145366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35" name="Shape 335"/>
          <p:cNvSpPr/>
          <p:nvPr/>
        </p:nvSpPr>
        <p:spPr>
          <a:xfrm>
            <a:off x="1308375" y="363415"/>
            <a:ext cx="1298752" cy="971356"/>
          </a:xfrm>
          <a:prstGeom prst="rect">
            <a:avLst/>
          </a:prstGeom>
          <a:noFill/>
          <a:ln>
            <a:noFill/>
          </a:ln>
        </p:spPr>
        <p:txBody>
          <a:bodyPr anchorCtr="0" anchor="t" bIns="45700" lIns="91425" rIns="91425" tIns="45700">
            <a:noAutofit/>
          </a:bodyPr>
          <a:lstStyle/>
          <a:p>
            <a:pPr indent="0" lvl="0" marL="0" marR="0" rtl="1" algn="just">
              <a:lnSpc>
                <a:spcPct val="115000"/>
              </a:lnSpc>
              <a:spcBef>
                <a:spcPts val="0"/>
              </a:spcBef>
              <a:buSzPct val="25000"/>
              <a:buNone/>
            </a:pPr>
            <a:r>
              <a:rPr b="1" lang="ar-EG" sz="5400">
                <a:solidFill>
                  <a:srgbClr val="FF0000"/>
                </a:solidFill>
                <a:latin typeface="Times New Roman"/>
                <a:ea typeface="Times New Roman"/>
                <a:cs typeface="Times New Roman"/>
                <a:sym typeface="Times New Roman"/>
              </a:rPr>
              <a:t>إثراء</a:t>
            </a:r>
          </a:p>
        </p:txBody>
      </p:sp>
      <p:sp>
        <p:nvSpPr>
          <p:cNvPr id="336" name="Shape 336"/>
          <p:cNvSpPr/>
          <p:nvPr/>
        </p:nvSpPr>
        <p:spPr>
          <a:xfrm>
            <a:off x="5281255" y="919273"/>
            <a:ext cx="6090128"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FFFF00"/>
                </a:solidFill>
                <a:latin typeface="Calibri"/>
                <a:ea typeface="Calibri"/>
                <a:cs typeface="Calibri"/>
                <a:sym typeface="Calibri"/>
              </a:rPr>
              <a:t>نظرية الاستبصار (الجشطالت)</a:t>
            </a:r>
          </a:p>
        </p:txBody>
      </p:sp>
      <p:sp>
        <p:nvSpPr>
          <p:cNvPr id="337" name="Shape 337"/>
          <p:cNvSpPr/>
          <p:nvPr/>
        </p:nvSpPr>
        <p:spPr>
          <a:xfrm>
            <a:off x="1957751" y="3184339"/>
            <a:ext cx="7948247" cy="2215991"/>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buSzPct val="25000"/>
              <a:buNone/>
            </a:pPr>
            <a:r>
              <a:rPr b="1" lang="ar-EG" sz="4000">
                <a:solidFill>
                  <a:srgbClr val="000000"/>
                </a:solidFill>
                <a:latin typeface="Times New Roman"/>
                <a:ea typeface="Times New Roman"/>
                <a:cs typeface="Times New Roman"/>
                <a:sym typeface="Times New Roman"/>
              </a:rPr>
              <a:t>تعتبر الجشطالت من المفاهيم الرئيسية لنظرية التعلم بالاستبصار وهي مصطلح ألماني يعني صيغة أو شكل أو نموذج وكل متكامل،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456"/>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456"/>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ppt_w</p:attrName>
                                        </p:attrNameLst>
                                      </p:cBhvr>
                                      <p:tavLst>
                                        <p:tav fmla="" tm="0">
                                          <p:val>
                                            <p:strVal val="0"/>
                                          </p:val>
                                        </p:tav>
                                        <p:tav fmla="" tm="100000">
                                          <p:val>
                                            <p:strVal val="#ppt_w"/>
                                          </p:val>
                                        </p:tav>
                                      </p:tavLst>
                                    </p:anim>
                                    <p:anim calcmode="lin" valueType="num">
                                      <p:cBhvr additive="base">
                                        <p:cTn dur="500"/>
                                        <p:tgtEl>
                                          <p:spTgt spid="3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ppt_w</p:attrName>
                                        </p:attrNameLst>
                                      </p:cBhvr>
                                      <p:tavLst>
                                        <p:tav fmla="" tm="0">
                                          <p:val>
                                            <p:strVal val="0"/>
                                          </p:val>
                                        </p:tav>
                                        <p:tav fmla="" tm="100000">
                                          <p:val>
                                            <p:strVal val="#ppt_w"/>
                                          </p:val>
                                        </p:tav>
                                      </p:tavLst>
                                    </p:anim>
                                    <p:anim calcmode="lin" valueType="num">
                                      <p:cBhvr additive="base">
                                        <p:cTn dur="500"/>
                                        <p:tgtEl>
                                          <p:spTgt spid="3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p:nvPr/>
        </p:nvSpPr>
        <p:spPr>
          <a:xfrm>
            <a:off x="3485478" y="330478"/>
            <a:ext cx="4978584" cy="1184031"/>
          </a:xfrm>
          <a:prstGeom prst="rect">
            <a:avLst/>
          </a:prstGeom>
          <a:solidFill>
            <a:srgbClr val="FFFF0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00" name="Shape 100"/>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01" name="Shape 101"/>
          <p:cNvSpPr/>
          <p:nvPr/>
        </p:nvSpPr>
        <p:spPr>
          <a:xfrm>
            <a:off x="8890032" y="470347"/>
            <a:ext cx="9733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ثانيا</a:t>
            </a:r>
          </a:p>
        </p:txBody>
      </p:sp>
      <p:sp>
        <p:nvSpPr>
          <p:cNvPr id="102" name="Shape 102"/>
          <p:cNvSpPr/>
          <p:nvPr/>
        </p:nvSpPr>
        <p:spPr>
          <a:xfrm>
            <a:off x="3887671" y="501124"/>
            <a:ext cx="3990195"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نظرية التعلم الشرطي</a:t>
            </a:r>
          </a:p>
        </p:txBody>
      </p:sp>
      <p:sp>
        <p:nvSpPr>
          <p:cNvPr id="103" name="Shape 103"/>
          <p:cNvSpPr/>
          <p:nvPr/>
        </p:nvSpPr>
        <p:spPr>
          <a:xfrm>
            <a:off x="1240429" y="1946031"/>
            <a:ext cx="9284676" cy="4489938"/>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04" name="Shape 104"/>
          <p:cNvSpPr/>
          <p:nvPr/>
        </p:nvSpPr>
        <p:spPr>
          <a:xfrm>
            <a:off x="7444153" y="2222066"/>
            <a:ext cx="2508738"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C00000"/>
                </a:solidFill>
                <a:latin typeface="Calibri"/>
                <a:ea typeface="Calibri"/>
                <a:cs typeface="Calibri"/>
                <a:sym typeface="Calibri"/>
              </a:rPr>
              <a:t>تجربة بافلوف</a:t>
            </a:r>
          </a:p>
        </p:txBody>
      </p:sp>
      <p:sp>
        <p:nvSpPr>
          <p:cNvPr id="105" name="Shape 105"/>
          <p:cNvSpPr/>
          <p:nvPr/>
        </p:nvSpPr>
        <p:spPr>
          <a:xfrm>
            <a:off x="1820723" y="2824443"/>
            <a:ext cx="7938739"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6600"/>
                </a:solidFill>
                <a:latin typeface="Calibri"/>
                <a:ea typeface="Calibri"/>
                <a:cs typeface="Calibri"/>
                <a:sym typeface="Calibri"/>
              </a:rPr>
              <a:t>اكتشف العالم النفسي (بافلوف </a:t>
            </a:r>
            <a:r>
              <a:rPr b="1" lang="ar-EG" sz="4000">
                <a:solidFill>
                  <a:srgbClr val="006600"/>
                </a:solidFill>
                <a:latin typeface="Times New Roman"/>
                <a:ea typeface="Times New Roman"/>
                <a:cs typeface="Times New Roman"/>
                <a:sym typeface="Times New Roman"/>
              </a:rPr>
              <a:t>pavlov) عن طريق الصدفة اكتشافاً مهما، فقد لاحظ انه كلما أعطى الكلب الذي يجري عليه الدراسة طعاما استجاب الكلب للطعام بإفراز اللعاب وهي استجابة طبيعية فسيولوجيا،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p:nvPr/>
        </p:nvSpPr>
        <p:spPr>
          <a:xfrm>
            <a:off x="1770184" y="2581266"/>
            <a:ext cx="8335106" cy="3374055"/>
          </a:xfrm>
          <a:prstGeom prst="rect">
            <a:avLst/>
          </a:prstGeom>
          <a:solidFill>
            <a:srgbClr val="FEE599"/>
          </a:solidFill>
          <a:ln cap="flat" cmpd="sng" w="76200">
            <a:solidFill>
              <a:srgbClr val="0C0C0C"/>
            </a:solidFill>
            <a:prstDash val="solid"/>
            <a:miter/>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43" name="Shape 343"/>
          <p:cNvSpPr/>
          <p:nvPr/>
        </p:nvSpPr>
        <p:spPr>
          <a:xfrm>
            <a:off x="5169876" y="1750269"/>
            <a:ext cx="6787661" cy="43022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44" name="Shape 344"/>
          <p:cNvSpPr/>
          <p:nvPr/>
        </p:nvSpPr>
        <p:spPr>
          <a:xfrm rot="596711">
            <a:off x="961291" y="363415"/>
            <a:ext cx="1992923" cy="145366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45" name="Shape 345"/>
          <p:cNvSpPr/>
          <p:nvPr/>
        </p:nvSpPr>
        <p:spPr>
          <a:xfrm>
            <a:off x="1308375" y="363415"/>
            <a:ext cx="1298752" cy="971356"/>
          </a:xfrm>
          <a:prstGeom prst="rect">
            <a:avLst/>
          </a:prstGeom>
          <a:noFill/>
          <a:ln>
            <a:noFill/>
          </a:ln>
        </p:spPr>
        <p:txBody>
          <a:bodyPr anchorCtr="0" anchor="t" bIns="45700" lIns="91425" rIns="91425" tIns="45700">
            <a:noAutofit/>
          </a:bodyPr>
          <a:lstStyle/>
          <a:p>
            <a:pPr indent="0" lvl="0" marL="0" marR="0" rtl="1" algn="just">
              <a:lnSpc>
                <a:spcPct val="115000"/>
              </a:lnSpc>
              <a:spcBef>
                <a:spcPts val="0"/>
              </a:spcBef>
              <a:buSzPct val="25000"/>
              <a:buNone/>
            </a:pPr>
            <a:r>
              <a:rPr b="1" lang="ar-EG" sz="5400">
                <a:solidFill>
                  <a:srgbClr val="FF0000"/>
                </a:solidFill>
                <a:latin typeface="Times New Roman"/>
                <a:ea typeface="Times New Roman"/>
                <a:cs typeface="Times New Roman"/>
                <a:sym typeface="Times New Roman"/>
              </a:rPr>
              <a:t>إثراء</a:t>
            </a:r>
          </a:p>
        </p:txBody>
      </p:sp>
      <p:sp>
        <p:nvSpPr>
          <p:cNvPr id="346" name="Shape 346"/>
          <p:cNvSpPr/>
          <p:nvPr/>
        </p:nvSpPr>
        <p:spPr>
          <a:xfrm>
            <a:off x="5281255" y="919273"/>
            <a:ext cx="6090128"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FFFF00"/>
                </a:solidFill>
                <a:latin typeface="Calibri"/>
                <a:ea typeface="Calibri"/>
                <a:cs typeface="Calibri"/>
                <a:sym typeface="Calibri"/>
              </a:rPr>
              <a:t>نظرية الاستبصار (الجشطالت)</a:t>
            </a:r>
          </a:p>
        </p:txBody>
      </p:sp>
      <p:sp>
        <p:nvSpPr>
          <p:cNvPr id="347" name="Shape 347"/>
          <p:cNvSpPr/>
          <p:nvPr/>
        </p:nvSpPr>
        <p:spPr>
          <a:xfrm>
            <a:off x="1963614" y="3188672"/>
            <a:ext cx="7948247" cy="2159244"/>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buSzPct val="25000"/>
              <a:buNone/>
            </a:pPr>
            <a:r>
              <a:rPr b="1" lang="ar-EG" sz="4000">
                <a:solidFill>
                  <a:schemeClr val="dk1"/>
                </a:solidFill>
                <a:latin typeface="Calibri"/>
                <a:ea typeface="Calibri"/>
                <a:cs typeface="Calibri"/>
                <a:sym typeface="Calibri"/>
              </a:rPr>
              <a:t>بمعنى أن عدد الجزيئات تكون موقف متكامل، مؤسسها (ماكس فريتمر) وانظم إليه (كوهلر وكوفكا) أطلق على هذه النظرية عدة مسميات</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ppt_w</p:attrName>
                                        </p:attrNameLst>
                                      </p:cBhvr>
                                      <p:tavLst>
                                        <p:tav fmla="" tm="0">
                                          <p:val>
                                            <p:strVal val="0"/>
                                          </p:val>
                                        </p:tav>
                                        <p:tav fmla="" tm="100000">
                                          <p:val>
                                            <p:strVal val="#ppt_w"/>
                                          </p:val>
                                        </p:tav>
                                      </p:tavLst>
                                    </p:anim>
                                    <p:anim calcmode="lin" valueType="num">
                                      <p:cBhvr additive="base">
                                        <p:cTn dur="500"/>
                                        <p:tgtEl>
                                          <p:spTgt spid="3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p:nvPr/>
        </p:nvSpPr>
        <p:spPr>
          <a:xfrm>
            <a:off x="1770184" y="2581266"/>
            <a:ext cx="8335106" cy="3374055"/>
          </a:xfrm>
          <a:prstGeom prst="rect">
            <a:avLst/>
          </a:prstGeom>
          <a:solidFill>
            <a:srgbClr val="FEE599"/>
          </a:solidFill>
          <a:ln cap="flat" cmpd="sng" w="76200">
            <a:solidFill>
              <a:srgbClr val="0C0C0C"/>
            </a:solidFill>
            <a:prstDash val="solid"/>
            <a:miter/>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3" name="Shape 353"/>
          <p:cNvSpPr/>
          <p:nvPr/>
        </p:nvSpPr>
        <p:spPr>
          <a:xfrm>
            <a:off x="5169876" y="1750269"/>
            <a:ext cx="6787661" cy="43022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4" name="Shape 354"/>
          <p:cNvSpPr/>
          <p:nvPr/>
        </p:nvSpPr>
        <p:spPr>
          <a:xfrm rot="596711">
            <a:off x="961291" y="363415"/>
            <a:ext cx="1992923" cy="1453660"/>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5" name="Shape 355"/>
          <p:cNvSpPr/>
          <p:nvPr/>
        </p:nvSpPr>
        <p:spPr>
          <a:xfrm>
            <a:off x="1308375" y="363415"/>
            <a:ext cx="1298752" cy="971356"/>
          </a:xfrm>
          <a:prstGeom prst="rect">
            <a:avLst/>
          </a:prstGeom>
          <a:noFill/>
          <a:ln>
            <a:noFill/>
          </a:ln>
        </p:spPr>
        <p:txBody>
          <a:bodyPr anchorCtr="0" anchor="t" bIns="45700" lIns="91425" rIns="91425" tIns="45700">
            <a:noAutofit/>
          </a:bodyPr>
          <a:lstStyle/>
          <a:p>
            <a:pPr indent="0" lvl="0" marL="0" marR="0" rtl="1" algn="just">
              <a:lnSpc>
                <a:spcPct val="115000"/>
              </a:lnSpc>
              <a:spcBef>
                <a:spcPts val="0"/>
              </a:spcBef>
              <a:buSzPct val="25000"/>
              <a:buNone/>
            </a:pPr>
            <a:r>
              <a:rPr b="1" lang="ar-EG" sz="5400">
                <a:solidFill>
                  <a:srgbClr val="FF0000"/>
                </a:solidFill>
                <a:latin typeface="Times New Roman"/>
                <a:ea typeface="Times New Roman"/>
                <a:cs typeface="Times New Roman"/>
                <a:sym typeface="Times New Roman"/>
              </a:rPr>
              <a:t>إثراء</a:t>
            </a:r>
          </a:p>
        </p:txBody>
      </p:sp>
      <p:sp>
        <p:nvSpPr>
          <p:cNvPr id="356" name="Shape 356"/>
          <p:cNvSpPr/>
          <p:nvPr/>
        </p:nvSpPr>
        <p:spPr>
          <a:xfrm>
            <a:off x="5281255" y="919273"/>
            <a:ext cx="6090128"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FFFF00"/>
                </a:solidFill>
                <a:latin typeface="Calibri"/>
                <a:ea typeface="Calibri"/>
                <a:cs typeface="Calibri"/>
                <a:sym typeface="Calibri"/>
              </a:rPr>
              <a:t>نظرية الاستبصار (الجشطالت)</a:t>
            </a:r>
          </a:p>
        </p:txBody>
      </p:sp>
      <p:sp>
        <p:nvSpPr>
          <p:cNvPr id="357" name="Shape 357"/>
          <p:cNvSpPr/>
          <p:nvPr/>
        </p:nvSpPr>
        <p:spPr>
          <a:xfrm>
            <a:off x="1963614" y="3411410"/>
            <a:ext cx="7948247"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مثل نظرية المجال. الحل</a:t>
            </a:r>
            <a:r>
              <a:rPr lang="ar-EG" sz="4000">
                <a:solidFill>
                  <a:schemeClr val="dk1"/>
                </a:solidFill>
                <a:latin typeface="Calibri"/>
                <a:ea typeface="Calibri"/>
                <a:cs typeface="Calibri"/>
                <a:sym typeface="Calibri"/>
              </a:rPr>
              <a:t> </a:t>
            </a:r>
            <a:r>
              <a:rPr b="1" lang="ar-EG" sz="4000">
                <a:solidFill>
                  <a:schemeClr val="dk1"/>
                </a:solidFill>
                <a:latin typeface="Calibri"/>
                <a:ea typeface="Calibri"/>
                <a:cs typeface="Calibri"/>
                <a:sym typeface="Calibri"/>
              </a:rPr>
              <a:t>المفاجئ. النظرية الكلية. الاستبصار. وكل هذه المسميات تعني (الجشطالت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ppt_w</p:attrName>
                                        </p:attrNameLst>
                                      </p:cBhvr>
                                      <p:tavLst>
                                        <p:tav fmla="" tm="0">
                                          <p:val>
                                            <p:strVal val="0"/>
                                          </p:val>
                                        </p:tav>
                                        <p:tav fmla="" tm="100000">
                                          <p:val>
                                            <p:strVal val="#ppt_w"/>
                                          </p:val>
                                        </p:tav>
                                      </p:tavLst>
                                    </p:anim>
                                    <p:anim calcmode="lin" valueType="num">
                                      <p:cBhvr additive="base">
                                        <p:cTn dur="500"/>
                                        <p:tgtEl>
                                          <p:spTgt spid="35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1" name="Shape 361"/>
        <p:cNvGrpSpPr/>
        <p:nvPr/>
      </p:nvGrpSpPr>
      <p:grpSpPr>
        <a:xfrm>
          <a:off x="0" y="0"/>
          <a:ext cx="0" cy="0"/>
          <a:chOff x="0" y="0"/>
          <a:chExt cx="0" cy="0"/>
        </a:xfrm>
      </p:grpSpPr>
      <p:sp>
        <p:nvSpPr>
          <p:cNvPr id="362" name="Shape 362"/>
          <p:cNvSpPr/>
          <p:nvPr/>
        </p:nvSpPr>
        <p:spPr>
          <a:xfrm>
            <a:off x="2614244" y="363414"/>
            <a:ext cx="7326923" cy="498230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63" name="Shape 363"/>
          <p:cNvSpPr/>
          <p:nvPr/>
        </p:nvSpPr>
        <p:spPr>
          <a:xfrm>
            <a:off x="4858321" y="3223558"/>
            <a:ext cx="2475357" cy="873700"/>
          </a:xfrm>
          <a:prstGeom prst="rect">
            <a:avLst/>
          </a:prstGeom>
          <a:noFill/>
          <a:ln>
            <a:noFill/>
          </a:ln>
        </p:spPr>
        <p:txBody>
          <a:bodyPr anchorCtr="0" anchor="t" bIns="45700" lIns="91425" rIns="91425" tIns="45700">
            <a:noAutofit/>
          </a:bodyPr>
          <a:lstStyle/>
          <a:p>
            <a:pPr indent="0" lvl="0" marL="0" marR="0" rtl="1" algn="just">
              <a:lnSpc>
                <a:spcPct val="115000"/>
              </a:lnSpc>
              <a:spcBef>
                <a:spcPts val="0"/>
              </a:spcBef>
              <a:buSzPct val="25000"/>
              <a:buNone/>
            </a:pPr>
            <a:r>
              <a:rPr b="1" lang="ar-EG" sz="4800">
                <a:solidFill>
                  <a:srgbClr val="FF0000"/>
                </a:solidFill>
                <a:latin typeface="Times New Roman"/>
                <a:ea typeface="Times New Roman"/>
                <a:cs typeface="Times New Roman"/>
                <a:sym typeface="Times New Roman"/>
              </a:rPr>
              <a:t>نشاط 5 - 2</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sp>
        <p:nvSpPr>
          <p:cNvPr id="368" name="Shape 368"/>
          <p:cNvSpPr/>
          <p:nvPr/>
        </p:nvSpPr>
        <p:spPr>
          <a:xfrm rot="-469343">
            <a:off x="252017" y="1469218"/>
            <a:ext cx="10750061" cy="4438307"/>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69" name="Shape 369"/>
          <p:cNvSpPr/>
          <p:nvPr/>
        </p:nvSpPr>
        <p:spPr>
          <a:xfrm rot="-469343">
            <a:off x="2426677" y="3057410"/>
            <a:ext cx="7784120" cy="1649681"/>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buSzPct val="25000"/>
              <a:buNone/>
            </a:pPr>
            <a:r>
              <a:rPr b="1" lang="ar-EG" sz="4400">
                <a:solidFill>
                  <a:srgbClr val="000000"/>
                </a:solidFill>
                <a:latin typeface="Times New Roman"/>
                <a:ea typeface="Times New Roman"/>
                <a:cs typeface="Times New Roman"/>
                <a:sym typeface="Times New Roman"/>
              </a:rPr>
              <a:t>حياتنا اليومية مليئة بالمواقف المختلفة التي تنطبق عليها نظريات التعلم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sp>
        <p:nvSpPr>
          <p:cNvPr id="374" name="Shape 374"/>
          <p:cNvSpPr/>
          <p:nvPr/>
        </p:nvSpPr>
        <p:spPr>
          <a:xfrm>
            <a:off x="1113691" y="1524000"/>
            <a:ext cx="10339751" cy="4021015"/>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75" name="Shape 375"/>
          <p:cNvSpPr/>
          <p:nvPr/>
        </p:nvSpPr>
        <p:spPr>
          <a:xfrm>
            <a:off x="2602522" y="2683803"/>
            <a:ext cx="6834556" cy="2123657"/>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400">
                <a:solidFill>
                  <a:srgbClr val="000000"/>
                </a:solidFill>
                <a:latin typeface="Times New Roman"/>
                <a:ea typeface="Times New Roman"/>
                <a:cs typeface="Times New Roman"/>
                <a:sym typeface="Times New Roman"/>
              </a:rPr>
              <a:t>أمامك مجموعة من المواقف من خلال دراستك للنظريات، حدد نوع النظرية المناسبة لكل موقف: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sp>
        <p:nvSpPr>
          <p:cNvPr id="380" name="Shape 380"/>
          <p:cNvSpPr/>
          <p:nvPr/>
        </p:nvSpPr>
        <p:spPr>
          <a:xfrm>
            <a:off x="6435969" y="3071446"/>
            <a:ext cx="4747846" cy="2883876"/>
          </a:xfrm>
          <a:prstGeom prst="rect">
            <a:avLst/>
          </a:prstGeom>
          <a:solidFill>
            <a:srgbClr val="C4E0B2"/>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81" name="Shape 381"/>
          <p:cNvSpPr/>
          <p:nvPr/>
        </p:nvSpPr>
        <p:spPr>
          <a:xfrm>
            <a:off x="7127631" y="1312984"/>
            <a:ext cx="2602523" cy="1242645"/>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82" name="Shape 382"/>
          <p:cNvSpPr/>
          <p:nvPr/>
        </p:nvSpPr>
        <p:spPr>
          <a:xfrm>
            <a:off x="3012830" y="1312984"/>
            <a:ext cx="2239108" cy="124083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83" name="Shape 383"/>
          <p:cNvSpPr/>
          <p:nvPr/>
        </p:nvSpPr>
        <p:spPr>
          <a:xfrm>
            <a:off x="7796117" y="1422066"/>
            <a:ext cx="1438213"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الأمثلة</a:t>
            </a:r>
          </a:p>
        </p:txBody>
      </p:sp>
      <p:sp>
        <p:nvSpPr>
          <p:cNvPr id="384" name="Shape 384"/>
          <p:cNvSpPr/>
          <p:nvPr/>
        </p:nvSpPr>
        <p:spPr>
          <a:xfrm>
            <a:off x="3313089" y="1527574"/>
            <a:ext cx="1638589"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dk1"/>
                </a:solidFill>
                <a:latin typeface="Calibri"/>
                <a:ea typeface="Calibri"/>
                <a:cs typeface="Calibri"/>
                <a:sym typeface="Calibri"/>
              </a:rPr>
              <a:t>النظرية</a:t>
            </a:r>
          </a:p>
        </p:txBody>
      </p:sp>
      <p:sp>
        <p:nvSpPr>
          <p:cNvPr id="385" name="Shape 385"/>
          <p:cNvSpPr/>
          <p:nvPr/>
        </p:nvSpPr>
        <p:spPr>
          <a:xfrm>
            <a:off x="6725231" y="3467073"/>
            <a:ext cx="4169320" cy="2308323"/>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3600">
                <a:solidFill>
                  <a:schemeClr val="dk1"/>
                </a:solidFill>
                <a:latin typeface="Calibri"/>
                <a:ea typeface="Calibri"/>
                <a:cs typeface="Calibri"/>
                <a:sym typeface="Calibri"/>
              </a:rPr>
              <a:t>عندما نشم رائحة عطر معينه نتذكر مباشره الشخص الذي يستخدم هذا العطر</a:t>
            </a:r>
          </a:p>
        </p:txBody>
      </p:sp>
      <p:sp>
        <p:nvSpPr>
          <p:cNvPr id="386" name="Shape 386"/>
          <p:cNvSpPr/>
          <p:nvPr/>
        </p:nvSpPr>
        <p:spPr>
          <a:xfrm>
            <a:off x="2239107" y="3071446"/>
            <a:ext cx="3176953" cy="2790093"/>
          </a:xfrm>
          <a:prstGeom prst="rect">
            <a:avLst/>
          </a:prstGeom>
          <a:solidFill>
            <a:srgbClr val="548135"/>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87" name="Shape 387"/>
          <p:cNvSpPr/>
          <p:nvPr/>
        </p:nvSpPr>
        <p:spPr>
          <a:xfrm>
            <a:off x="3138132" y="4102533"/>
            <a:ext cx="1378903" cy="82170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lt1"/>
                </a:solidFill>
                <a:latin typeface="Calibri"/>
                <a:ea typeface="Calibri"/>
                <a:cs typeface="Calibri"/>
                <a:sym typeface="Calibri"/>
              </a:rPr>
              <a:t>التمييز</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1" name="Shape 391"/>
        <p:cNvGrpSpPr/>
        <p:nvPr/>
      </p:nvGrpSpPr>
      <p:grpSpPr>
        <a:xfrm>
          <a:off x="0" y="0"/>
          <a:ext cx="0" cy="0"/>
          <a:chOff x="0" y="0"/>
          <a:chExt cx="0" cy="0"/>
        </a:xfrm>
      </p:grpSpPr>
      <p:sp>
        <p:nvSpPr>
          <p:cNvPr id="392" name="Shape 392"/>
          <p:cNvSpPr/>
          <p:nvPr/>
        </p:nvSpPr>
        <p:spPr>
          <a:xfrm>
            <a:off x="6435969" y="3071446"/>
            <a:ext cx="4747846" cy="2883876"/>
          </a:xfrm>
          <a:prstGeom prst="rect">
            <a:avLst/>
          </a:prstGeom>
          <a:solidFill>
            <a:srgbClr val="C4E0B2"/>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93" name="Shape 393"/>
          <p:cNvSpPr/>
          <p:nvPr/>
        </p:nvSpPr>
        <p:spPr>
          <a:xfrm>
            <a:off x="7127631" y="1312984"/>
            <a:ext cx="2602523" cy="1242645"/>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94" name="Shape 394"/>
          <p:cNvSpPr/>
          <p:nvPr/>
        </p:nvSpPr>
        <p:spPr>
          <a:xfrm>
            <a:off x="3012830" y="1312984"/>
            <a:ext cx="2239108" cy="124083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95" name="Shape 395"/>
          <p:cNvSpPr/>
          <p:nvPr/>
        </p:nvSpPr>
        <p:spPr>
          <a:xfrm>
            <a:off x="7796117" y="1422066"/>
            <a:ext cx="1438213"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الأمثلة</a:t>
            </a:r>
          </a:p>
        </p:txBody>
      </p:sp>
      <p:sp>
        <p:nvSpPr>
          <p:cNvPr id="396" name="Shape 396"/>
          <p:cNvSpPr/>
          <p:nvPr/>
        </p:nvSpPr>
        <p:spPr>
          <a:xfrm>
            <a:off x="3313089" y="1527574"/>
            <a:ext cx="1638589"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النظرية</a:t>
            </a:r>
          </a:p>
        </p:txBody>
      </p:sp>
      <p:sp>
        <p:nvSpPr>
          <p:cNvPr id="397" name="Shape 397"/>
          <p:cNvSpPr/>
          <p:nvPr/>
        </p:nvSpPr>
        <p:spPr>
          <a:xfrm>
            <a:off x="6815202" y="3312330"/>
            <a:ext cx="4169320"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chemeClr val="dk1"/>
                </a:solidFill>
                <a:latin typeface="Calibri"/>
                <a:ea typeface="Calibri"/>
                <a:cs typeface="Calibri"/>
                <a:sym typeface="Calibri"/>
              </a:rPr>
              <a:t>عندما يتعلم الفرد مهارة الطباعة على الكمبيوتر يكون في البداية صعبا ثم يؤديها بسهوله وسرعة. </a:t>
            </a:r>
          </a:p>
        </p:txBody>
      </p:sp>
      <p:sp>
        <p:nvSpPr>
          <p:cNvPr id="398" name="Shape 398"/>
          <p:cNvSpPr/>
          <p:nvPr/>
        </p:nvSpPr>
        <p:spPr>
          <a:xfrm>
            <a:off x="2239107" y="3071446"/>
            <a:ext cx="3176953" cy="2790093"/>
          </a:xfrm>
          <a:prstGeom prst="rect">
            <a:avLst/>
          </a:prstGeom>
          <a:solidFill>
            <a:srgbClr val="548135"/>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399" name="Shape 399"/>
          <p:cNvSpPr/>
          <p:nvPr/>
        </p:nvSpPr>
        <p:spPr>
          <a:xfrm>
            <a:off x="2200775" y="3688542"/>
            <a:ext cx="3495921" cy="1649681"/>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lt1"/>
                </a:solidFill>
                <a:latin typeface="Calibri"/>
                <a:ea typeface="Calibri"/>
                <a:cs typeface="Calibri"/>
                <a:sym typeface="Calibri"/>
              </a:rPr>
              <a:t>التعلم بالمحاولة والخطأ</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x="0" y="0"/>
          <a:ext cx="0" cy="0"/>
          <a:chOff x="0" y="0"/>
          <a:chExt cx="0" cy="0"/>
        </a:xfrm>
      </p:grpSpPr>
      <p:sp>
        <p:nvSpPr>
          <p:cNvPr id="404" name="Shape 404"/>
          <p:cNvSpPr/>
          <p:nvPr/>
        </p:nvSpPr>
        <p:spPr>
          <a:xfrm>
            <a:off x="6435969" y="3071446"/>
            <a:ext cx="4747846" cy="2883876"/>
          </a:xfrm>
          <a:prstGeom prst="rect">
            <a:avLst/>
          </a:prstGeom>
          <a:solidFill>
            <a:srgbClr val="C4E0B2"/>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405" name="Shape 405"/>
          <p:cNvSpPr/>
          <p:nvPr/>
        </p:nvSpPr>
        <p:spPr>
          <a:xfrm>
            <a:off x="7127631" y="1312984"/>
            <a:ext cx="2602523" cy="1242645"/>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406" name="Shape 406"/>
          <p:cNvSpPr/>
          <p:nvPr/>
        </p:nvSpPr>
        <p:spPr>
          <a:xfrm>
            <a:off x="3012830" y="1312984"/>
            <a:ext cx="2239108" cy="1240831"/>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407" name="Shape 407"/>
          <p:cNvSpPr/>
          <p:nvPr/>
        </p:nvSpPr>
        <p:spPr>
          <a:xfrm>
            <a:off x="7796117" y="1422066"/>
            <a:ext cx="1438213"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الأمثلة</a:t>
            </a:r>
          </a:p>
        </p:txBody>
      </p:sp>
      <p:sp>
        <p:nvSpPr>
          <p:cNvPr id="408" name="Shape 408"/>
          <p:cNvSpPr/>
          <p:nvPr/>
        </p:nvSpPr>
        <p:spPr>
          <a:xfrm>
            <a:off x="3313089" y="1527574"/>
            <a:ext cx="1638589"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00000"/>
                </a:solidFill>
                <a:latin typeface="Calibri"/>
                <a:ea typeface="Calibri"/>
                <a:cs typeface="Calibri"/>
                <a:sym typeface="Calibri"/>
              </a:rPr>
              <a:t>النظرية</a:t>
            </a:r>
          </a:p>
        </p:txBody>
      </p:sp>
      <p:sp>
        <p:nvSpPr>
          <p:cNvPr id="409" name="Shape 409"/>
          <p:cNvSpPr/>
          <p:nvPr/>
        </p:nvSpPr>
        <p:spPr>
          <a:xfrm>
            <a:off x="6850371" y="3636221"/>
            <a:ext cx="4169320" cy="175432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3600">
                <a:solidFill>
                  <a:schemeClr val="dk1"/>
                </a:solidFill>
                <a:latin typeface="Calibri"/>
                <a:ea typeface="Calibri"/>
                <a:cs typeface="Calibri"/>
                <a:sym typeface="Calibri"/>
              </a:rPr>
              <a:t>عندما يشخص الطبيب المريض عن طريق معرفته لأعراض المرض. </a:t>
            </a:r>
          </a:p>
        </p:txBody>
      </p:sp>
      <p:sp>
        <p:nvSpPr>
          <p:cNvPr id="410" name="Shape 410"/>
          <p:cNvSpPr/>
          <p:nvPr/>
        </p:nvSpPr>
        <p:spPr>
          <a:xfrm>
            <a:off x="2239107" y="3071446"/>
            <a:ext cx="3176953" cy="2790093"/>
          </a:xfrm>
          <a:prstGeom prst="rect">
            <a:avLst/>
          </a:prstGeom>
          <a:solidFill>
            <a:srgbClr val="548135"/>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411" name="Shape 411"/>
          <p:cNvSpPr/>
          <p:nvPr/>
        </p:nvSpPr>
        <p:spPr>
          <a:xfrm>
            <a:off x="2090813" y="4056026"/>
            <a:ext cx="3495921" cy="82170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lt1"/>
                </a:solidFill>
                <a:latin typeface="Calibri"/>
                <a:ea typeface="Calibri"/>
                <a:cs typeface="Calibri"/>
                <a:sym typeface="Calibri"/>
              </a:rPr>
              <a:t>التكرار</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p:nvPr/>
        </p:nvSpPr>
        <p:spPr>
          <a:xfrm>
            <a:off x="3485478" y="330478"/>
            <a:ext cx="4978584" cy="1184031"/>
          </a:xfrm>
          <a:prstGeom prst="rect">
            <a:avLst/>
          </a:prstGeom>
          <a:solidFill>
            <a:srgbClr val="FFFF0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11" name="Shape 111"/>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12" name="Shape 112"/>
          <p:cNvSpPr/>
          <p:nvPr/>
        </p:nvSpPr>
        <p:spPr>
          <a:xfrm>
            <a:off x="8890032" y="470347"/>
            <a:ext cx="9733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ثانيا</a:t>
            </a:r>
          </a:p>
        </p:txBody>
      </p:sp>
      <p:sp>
        <p:nvSpPr>
          <p:cNvPr id="113" name="Shape 113"/>
          <p:cNvSpPr/>
          <p:nvPr/>
        </p:nvSpPr>
        <p:spPr>
          <a:xfrm>
            <a:off x="3887671" y="501124"/>
            <a:ext cx="3990195"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نظرية التعلم الشرطي</a:t>
            </a:r>
          </a:p>
        </p:txBody>
      </p:sp>
      <p:sp>
        <p:nvSpPr>
          <p:cNvPr id="114" name="Shape 114"/>
          <p:cNvSpPr/>
          <p:nvPr/>
        </p:nvSpPr>
        <p:spPr>
          <a:xfrm>
            <a:off x="1240429" y="1946031"/>
            <a:ext cx="9284676" cy="4489938"/>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15" name="Shape 115"/>
          <p:cNvSpPr/>
          <p:nvPr/>
        </p:nvSpPr>
        <p:spPr>
          <a:xfrm>
            <a:off x="1913398" y="2913726"/>
            <a:ext cx="7938739"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6600"/>
                </a:solidFill>
                <a:latin typeface="Calibri"/>
                <a:ea typeface="Calibri"/>
                <a:cs typeface="Calibri"/>
                <a:sym typeface="Calibri"/>
              </a:rPr>
              <a:t>إلا أن بافلوف اكتشف أنه بعد عدة مرات من دخوله على الكلب بالطعام بدأ الكلب بإفراز اللعاب بمجرد أن يسمع خطوات بافلوف في الغرفة وقبل أن يقدم له الطعام.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pic>
        <p:nvPicPr>
          <p:cNvPr id="120" name="Shape 120"/>
          <p:cNvPicPr preferRelativeResize="0"/>
          <p:nvPr/>
        </p:nvPicPr>
        <p:blipFill rotWithShape="1">
          <a:blip r:embed="rId3">
            <a:alphaModFix/>
          </a:blip>
          <a:srcRect b="0" l="0" r="0" t="0"/>
          <a:stretch/>
        </p:blipFill>
        <p:spPr>
          <a:xfrm>
            <a:off x="1795463" y="973015"/>
            <a:ext cx="8550242" cy="4782649"/>
          </a:xfrm>
          <a:prstGeom prst="rect">
            <a:avLst/>
          </a:prstGeom>
          <a:noFill/>
          <a:ln cap="sq" cmpd="sng" w="127000">
            <a:solidFill>
              <a:srgbClr val="000000"/>
            </a:solidFill>
            <a:prstDash val="solid"/>
            <a:miter/>
            <a:headEnd len="med" w="med" type="none"/>
            <a:tailEnd len="med" w="med" type="none"/>
          </a:ln>
          <a:effectLst>
            <a:outerShdw blurRad="57150" rotWithShape="0" algn="tl" dir="2700000" dist="50800">
              <a:srgbClr val="000000">
                <a:alpha val="40000"/>
              </a:srgbClr>
            </a:outerShdw>
          </a:effectLst>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p:nvPr/>
        </p:nvSpPr>
        <p:spPr>
          <a:xfrm>
            <a:off x="3485478" y="330478"/>
            <a:ext cx="4978584" cy="1184031"/>
          </a:xfrm>
          <a:prstGeom prst="rect">
            <a:avLst/>
          </a:prstGeom>
          <a:solidFill>
            <a:srgbClr val="FFFF0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26" name="Shape 126"/>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27" name="Shape 127"/>
          <p:cNvSpPr/>
          <p:nvPr/>
        </p:nvSpPr>
        <p:spPr>
          <a:xfrm>
            <a:off x="8890032" y="470347"/>
            <a:ext cx="9733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ثانيا</a:t>
            </a:r>
          </a:p>
        </p:txBody>
      </p:sp>
      <p:sp>
        <p:nvSpPr>
          <p:cNvPr id="128" name="Shape 128"/>
          <p:cNvSpPr/>
          <p:nvPr/>
        </p:nvSpPr>
        <p:spPr>
          <a:xfrm>
            <a:off x="3887671" y="501124"/>
            <a:ext cx="3990195"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نظرية التعلم الشرطي</a:t>
            </a:r>
          </a:p>
        </p:txBody>
      </p:sp>
      <p:sp>
        <p:nvSpPr>
          <p:cNvPr id="129" name="Shape 129"/>
          <p:cNvSpPr/>
          <p:nvPr/>
        </p:nvSpPr>
        <p:spPr>
          <a:xfrm>
            <a:off x="1240429" y="1946031"/>
            <a:ext cx="9284676" cy="4489938"/>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30" name="Shape 130"/>
          <p:cNvSpPr/>
          <p:nvPr/>
        </p:nvSpPr>
        <p:spPr>
          <a:xfrm>
            <a:off x="1469029" y="2298174"/>
            <a:ext cx="8827476"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فقام بافلوف بناء على ملاحظته تلك بتصميم تجربة لدراسة هذه الظاهرة، فقام بإجراء عملية جراحية للكلب وتوصيل أنبوبة بصدغه يتجمع بها اللعاب بطريقة يمكن قياسه بها كما في الشكل، وأحضر جرسا كأداة يستخدمها في التجربة في بداية الدراسة التي كان يقوم بها بافلوف لدراسة فسيولوجية الهضم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p:nvPr/>
        </p:nvSpPr>
        <p:spPr>
          <a:xfrm>
            <a:off x="3485478" y="330478"/>
            <a:ext cx="4978584" cy="1184031"/>
          </a:xfrm>
          <a:prstGeom prst="rect">
            <a:avLst/>
          </a:prstGeom>
          <a:solidFill>
            <a:srgbClr val="FFFF0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36" name="Shape 136"/>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37" name="Shape 137"/>
          <p:cNvSpPr/>
          <p:nvPr/>
        </p:nvSpPr>
        <p:spPr>
          <a:xfrm>
            <a:off x="8890032" y="470347"/>
            <a:ext cx="9733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ثانيا</a:t>
            </a:r>
          </a:p>
        </p:txBody>
      </p:sp>
      <p:sp>
        <p:nvSpPr>
          <p:cNvPr id="138" name="Shape 138"/>
          <p:cNvSpPr/>
          <p:nvPr/>
        </p:nvSpPr>
        <p:spPr>
          <a:xfrm>
            <a:off x="3887671" y="501124"/>
            <a:ext cx="3990195"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نظرية التعلم الشرطي</a:t>
            </a:r>
          </a:p>
        </p:txBody>
      </p:sp>
      <p:sp>
        <p:nvSpPr>
          <p:cNvPr id="139" name="Shape 139"/>
          <p:cNvSpPr/>
          <p:nvPr/>
        </p:nvSpPr>
        <p:spPr>
          <a:xfrm>
            <a:off x="1240429" y="1946031"/>
            <a:ext cx="9284676" cy="4489938"/>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40" name="Shape 140"/>
          <p:cNvSpPr/>
          <p:nvPr/>
        </p:nvSpPr>
        <p:spPr>
          <a:xfrm>
            <a:off x="1469029" y="2298174"/>
            <a:ext cx="8827476"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كان بافلوف يقدم الطعام إلى الكلب فيفرز الكلب اللعاب كرد فعل طبيعية عند رؤية الطعام، وهذا الارتباط كما أسلفنا فطري طبيعي بين تقديم الطعام وإفراز الغدد اللعابية للعاب بمجرد رؤية الطعام أو بداية الأكل استعدادا للأكل وتسهيلا لعملية الهضم، ونلاحظ ذلك في الإنسان أيضاً.</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p:nvPr/>
        </p:nvSpPr>
        <p:spPr>
          <a:xfrm>
            <a:off x="3485478" y="330478"/>
            <a:ext cx="4978584" cy="1184031"/>
          </a:xfrm>
          <a:prstGeom prst="rect">
            <a:avLst/>
          </a:prstGeom>
          <a:solidFill>
            <a:srgbClr val="FFFF0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46" name="Shape 146"/>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47" name="Shape 147"/>
          <p:cNvSpPr/>
          <p:nvPr/>
        </p:nvSpPr>
        <p:spPr>
          <a:xfrm>
            <a:off x="8890032" y="470347"/>
            <a:ext cx="9733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ثانيا</a:t>
            </a:r>
          </a:p>
        </p:txBody>
      </p:sp>
      <p:sp>
        <p:nvSpPr>
          <p:cNvPr id="148" name="Shape 148"/>
          <p:cNvSpPr/>
          <p:nvPr/>
        </p:nvSpPr>
        <p:spPr>
          <a:xfrm>
            <a:off x="3887671" y="501124"/>
            <a:ext cx="3990195"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نظرية التعلم الشرطي</a:t>
            </a:r>
          </a:p>
        </p:txBody>
      </p:sp>
      <p:sp>
        <p:nvSpPr>
          <p:cNvPr id="149" name="Shape 149"/>
          <p:cNvSpPr/>
          <p:nvPr/>
        </p:nvSpPr>
        <p:spPr>
          <a:xfrm>
            <a:off x="1240429" y="1946031"/>
            <a:ext cx="9284676" cy="4489938"/>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50" name="Shape 150"/>
          <p:cNvSpPr/>
          <p:nvPr/>
        </p:nvSpPr>
        <p:spPr>
          <a:xfrm>
            <a:off x="1469029" y="2298174"/>
            <a:ext cx="8827476"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 بدأ بافلوف باستخدام الجرس فكان يقرع جرسا يسمعه الكلب ثم يقدم الطعام له. </a:t>
            </a:r>
          </a:p>
        </p:txBody>
      </p:sp>
      <p:sp>
        <p:nvSpPr>
          <p:cNvPr id="151" name="Shape 151"/>
          <p:cNvSpPr/>
          <p:nvPr/>
        </p:nvSpPr>
        <p:spPr>
          <a:xfrm>
            <a:off x="1731596" y="3856525"/>
            <a:ext cx="8302343" cy="193899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chemeClr val="dk1"/>
                </a:solidFill>
                <a:latin typeface="Calibri"/>
                <a:ea typeface="Calibri"/>
                <a:cs typeface="Calibri"/>
                <a:sym typeface="Calibri"/>
              </a:rPr>
              <a:t> وبعد عدة مرات من تزامن قرع بافلوف للجرس مقترنا بتقديم الطعام بدأ الكلب يفرز اللعاب بمجرد أن يسمع الجرس وقبل تقديم الطعام،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p:nvPr/>
        </p:nvSpPr>
        <p:spPr>
          <a:xfrm>
            <a:off x="3485478" y="330478"/>
            <a:ext cx="4978584" cy="1184031"/>
          </a:xfrm>
          <a:prstGeom prst="rect">
            <a:avLst/>
          </a:prstGeom>
          <a:solidFill>
            <a:srgbClr val="FFFF00"/>
          </a:solidFill>
          <a:ln>
            <a:noFill/>
          </a:ln>
          <a:effectLst>
            <a:outerShdw blurRad="107950" algn="ctr" dir="5400000" dist="12700">
              <a:srgbClr val="000000"/>
            </a:outerShdw>
          </a:effectLst>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57" name="Shape 157"/>
          <p:cNvSpPr/>
          <p:nvPr/>
        </p:nvSpPr>
        <p:spPr>
          <a:xfrm>
            <a:off x="8792307" y="330478"/>
            <a:ext cx="1090245" cy="118403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58" name="Shape 158"/>
          <p:cNvSpPr/>
          <p:nvPr/>
        </p:nvSpPr>
        <p:spPr>
          <a:xfrm>
            <a:off x="8890032" y="470347"/>
            <a:ext cx="9733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rgbClr val="0C0C0C"/>
                </a:solidFill>
                <a:latin typeface="Calibri"/>
                <a:ea typeface="Calibri"/>
                <a:cs typeface="Calibri"/>
                <a:sym typeface="Calibri"/>
              </a:rPr>
              <a:t>ثانيا</a:t>
            </a:r>
          </a:p>
        </p:txBody>
      </p:sp>
      <p:sp>
        <p:nvSpPr>
          <p:cNvPr id="159" name="Shape 159"/>
          <p:cNvSpPr/>
          <p:nvPr/>
        </p:nvSpPr>
        <p:spPr>
          <a:xfrm>
            <a:off x="3887671" y="501124"/>
            <a:ext cx="3990195"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نظرية التعلم الشرطي</a:t>
            </a:r>
          </a:p>
        </p:txBody>
      </p:sp>
      <p:sp>
        <p:nvSpPr>
          <p:cNvPr id="160" name="Shape 160"/>
          <p:cNvSpPr/>
          <p:nvPr/>
        </p:nvSpPr>
        <p:spPr>
          <a:xfrm>
            <a:off x="1240429" y="1946031"/>
            <a:ext cx="9284676" cy="4489938"/>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rgbClr val="FFFFFF"/>
              </a:solidFill>
              <a:latin typeface="Calibri"/>
              <a:ea typeface="Calibri"/>
              <a:cs typeface="Calibri"/>
              <a:sym typeface="Calibri"/>
            </a:endParaRPr>
          </a:p>
        </p:txBody>
      </p:sp>
      <p:sp>
        <p:nvSpPr>
          <p:cNvPr id="161" name="Shape 161"/>
          <p:cNvSpPr/>
          <p:nvPr/>
        </p:nvSpPr>
        <p:spPr>
          <a:xfrm>
            <a:off x="1957359" y="3071897"/>
            <a:ext cx="7850815"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 أي أن الحيوان أصبح يفرز اللعاب لمجرد سماع صوت الجرس فقط (الذي هو في الأصل لا يؤدي إلى إفراز اللعاب) وبدون تقديم الطعام.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