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7"/>
  </p:notesMasterIdLst>
  <p:sldIdLst>
    <p:sldId id="439" r:id="rId3"/>
    <p:sldId id="427" r:id="rId4"/>
    <p:sldId id="396" r:id="rId5"/>
    <p:sldId id="428" r:id="rId6"/>
    <p:sldId id="436" r:id="rId7"/>
    <p:sldId id="437" r:id="rId8"/>
    <p:sldId id="438" r:id="rId9"/>
    <p:sldId id="403" r:id="rId10"/>
    <p:sldId id="424" r:id="rId11"/>
    <p:sldId id="425" r:id="rId12"/>
    <p:sldId id="426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04" r:id="rId21"/>
    <p:sldId id="397" r:id="rId22"/>
    <p:sldId id="398" r:id="rId23"/>
    <p:sldId id="399" r:id="rId24"/>
    <p:sldId id="400" r:id="rId25"/>
    <p:sldId id="401" r:id="rId2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00"/>
    <a:srgbClr val="9900CC"/>
    <a:srgbClr val="CC0066"/>
    <a:srgbClr val="FF33CC"/>
    <a:srgbClr val="008000"/>
    <a:srgbClr val="0099CC"/>
    <a:srgbClr val="FF00FF"/>
    <a:srgbClr val="CC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88" autoAdjust="0"/>
    <p:restoredTop sz="94660"/>
  </p:normalViewPr>
  <p:slideViewPr>
    <p:cSldViewPr>
      <p:cViewPr varScale="1">
        <p:scale>
          <a:sx n="67" d="100"/>
          <a:sy n="67" d="100"/>
        </p:scale>
        <p:origin x="7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EB559-8BCF-49F1-9CB3-63CDDB4414C6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dirty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D7BC6F-7CC3-4769-8EBB-6B9DFA1A7D3A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47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F5BB-4460-46D0-B559-8EFAEA82A91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B47D-FBD3-430E-B34F-120848740E1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47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7CC9-3BB3-4136-BDB0-A36CEFCF714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F541-D479-4CEA-81B5-4F443F3AB4D6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3F0D-ED95-4350-B28B-5F8EA5C40C88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C91E-CEDE-42B2-88BB-00F0B728C1F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8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76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5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581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7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326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91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93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24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F2F-2FB7-495D-8935-57D92313717B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3654-C4B8-47D1-B08D-7E1AF4C8100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32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78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478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504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65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240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512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8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43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1BD3-183D-49C5-88EE-025B99684218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BADE-4147-4359-B821-65E238C8073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7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28B4-F00B-4AB2-8467-F3FAB657BB14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7674-6845-4D2B-A4D1-0EEE60AB6CA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6510-A473-4939-AA37-4B2856801D07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B426-5DCF-41AC-A6C0-C78CDD48249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1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566F-B323-46E7-80CD-B448104C684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A162-3314-4CDA-A192-74A1CEA7D21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96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D2E7-4F68-4A65-89E5-8D3BD77A0341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A646-9940-4538-8F9E-40C54021680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63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0645-C33C-46B5-A5FF-C96F596693AA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3482-4144-4D6F-9974-BB1AF22B959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67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 userDrawn="1"/>
        </p:nvSpPr>
        <p:spPr>
          <a:xfrm>
            <a:off x="1907704" y="0"/>
            <a:ext cx="6336704" cy="126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1" name="صورة 10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3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مراجعة </a:t>
            </a:r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الفصل الثالث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 smtClean="0"/>
          </a:p>
          <a:p>
            <a:r>
              <a:rPr lang="ar-EG" b="1" smtClean="0">
                <a:solidFill>
                  <a:schemeClr val="accent5">
                    <a:lumMod val="50000"/>
                  </a:schemeClr>
                </a:solidFill>
              </a:rPr>
              <a:t>العلم وعملياته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16926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نور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5069111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المعلم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50950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646366" y="1013690"/>
            <a:ext cx="5851268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الاجابة الصحيحة فيما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897302" y="4149080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جـ12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97302" y="2119268"/>
            <a:ext cx="7013798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12- توصل طومسون إلى ان الضوء المتوهج من شاشات الـ </a:t>
            </a:r>
            <a:r>
              <a:rPr lang="en-US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CRT</a:t>
            </a: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 صادرة عن سيل من الجسيمات المشحونة لأنها 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411582" y="5085184"/>
            <a:ext cx="432083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انعكست بواسطة مغناطيس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79712" y="3068960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جـ13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65101" y="1076837"/>
            <a:ext cx="701379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13- كيف يمكن لذرتين من العنصر نفسه أن يكون لهما كتلتان مختلفتان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59429" y="4568641"/>
            <a:ext cx="582514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 قد يكون لهما أعداد مختلفة من النيوترونات .</a:t>
            </a: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19159" y="3789040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جـ14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90439" y="855033"/>
            <a:ext cx="701379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14- المادة لا تفنى ولا تستحدث من العدم . ولكن هل من الممكن أن تزداد كمية بعض العناصر في القشرة الأرضية أو تقل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59429" y="4869160"/>
            <a:ext cx="582514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 نعم يمكن للذرات أن تتحول .</a:t>
            </a: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109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2012101" y="2492896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جـ15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19293" y="836712"/>
            <a:ext cx="730541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15- لماذا يكون عدد البروتونات والإلكترونات في الذرة المتعادلة متساويا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443405" y="3429000"/>
            <a:ext cx="625719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كمية الشحنة الموجودة على البروتون هي نفسها الموجودة على الالكترون وللحصول على شحنة متعادلة , يجب ان يكون عدد البروتونات مساوياً لعدد الالكترونات .</a:t>
            </a: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109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2598003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جـ16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65101" y="867635"/>
            <a:ext cx="701379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16- قارن بين نموذج دالتون للذرة ونموذج الحديث للذرة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387522" y="3411860"/>
            <a:ext cx="6368955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 ينص نموذج دالتون على أن المادة تتكون من ذرات لا يمكن شطرها إلى أجزاء أصغر منها , اما النموذج الحديث فيضع النيوترونات و البروتونات في نواة مركزية صغيرة محاطة. </a:t>
            </a: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109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79712" y="1926460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جـ17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65101" y="659911"/>
            <a:ext cx="701379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17- كيف يمكن للتأريخ الكربوني أن يساعد على تحديد عمر الحيوان أو النبات الميت ؟</a:t>
            </a:r>
            <a:endParaRPr lang="ar-SA" sz="36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473159" y="2492816"/>
            <a:ext cx="6239602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إن عمر النصف الخاص بالكربون – 14 معروف ومن المعروف أيضاً ان مقدار الكربون في أجسام المخلوقات الحية ثابت ولكن عندما يموت هذا المخلوق لا يدخل جسمه أي كمية من جديدة من كربون – 14 فيقيس العلماء كمية الكربون -14 في جسم المخلوق الميت وتقارن بكميته لو أن هذا المخلوق ما زال حياً ومن خلال هذا الفرق يتعرف العلماء عمر المخلوق.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23677"/>
            <a:ext cx="2365655" cy="174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Off-page Connector 6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109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2173916" y="3861048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جـ18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65101" y="894825"/>
            <a:ext cx="7013798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18- إذا افترضنا أن نظير راديوم – 226 يحرر جسيمات ألفا , فما العدد الكتلي للنظير المتكون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59932" y="4855269"/>
            <a:ext cx="122413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222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109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79712" y="3068960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جـ19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86326" y="966288"/>
            <a:ext cx="657134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19- ارسم خريطة مفاهيمية تتعلق بتطور النظرية الذرية 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59429" y="4077072"/>
            <a:ext cx="5825142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يجب أن تتضمن الخريطة </a:t>
            </a:r>
            <a:r>
              <a:rPr lang="ar-SA" sz="3600" b="1" spc="50" dirty="0" err="1">
                <a:ln w="11430"/>
                <a:solidFill>
                  <a:srgbClr val="006600"/>
                </a:solidFill>
                <a:latin typeface="+mn-lt"/>
                <a:cs typeface="+mn-cs"/>
              </a:rPr>
              <a:t>المفاهيمية</a:t>
            </a: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 إسهامات كل من دالتون </a:t>
            </a: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و </a:t>
            </a:r>
            <a:r>
              <a:rPr lang="ar-SA" sz="3600" b="1" spc="50" dirty="0" err="1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كروكس</a:t>
            </a: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 </a:t>
            </a: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وطومسون وراذرفورد.</a:t>
            </a: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109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07827" y="3284984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جـ20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15616" y="1005407"/>
            <a:ext cx="7013798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20- إذا افترضنا أن العدد الكتلي لنظير الزئبق هو 201 , فما عدد البروتونات والنيوترونا</a:t>
            </a:r>
            <a:r>
              <a:rPr lang="ar-SA" sz="4000" b="1" spc="50" dirty="0">
                <a:ln w="11430"/>
                <a:solidFill>
                  <a:srgbClr val="9900CC"/>
                </a:solidFill>
                <a:latin typeface="+mn-lt"/>
                <a:cs typeface="+mn-cs"/>
              </a:rPr>
              <a:t>ت</a:t>
            </a: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59429" y="4797152"/>
            <a:ext cx="582514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solidFill>
                  <a:srgbClr val="006600"/>
                </a:solidFill>
                <a:latin typeface="+mn-lt"/>
                <a:cs typeface="+mn-cs"/>
              </a:rPr>
              <a:t>للزئبق 80 بروتوناً ولهذا فإن له 121 نيوتروناً .</a:t>
            </a: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109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09101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21 – صمم ملصقا يوضح أحد نماذج الذرة , ثم اعرضه على زملائك في الصف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897302" y="2498993"/>
            <a:ext cx="6970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جـ21 – 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332643" y="4437112"/>
            <a:ext cx="647871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تحقق من اعمال الطلاب وانظر في التمثيلات الدقيقة للنموذج الذي اختاروه</a:t>
            </a:r>
            <a:endParaRPr lang="ar-SA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109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2008612" y="494542"/>
            <a:ext cx="5126775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اكمل خريطة المفاهيم التالية :</a:t>
            </a:r>
            <a:endParaRPr lang="ar-SA" sz="40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3154" r="3586" b="4471"/>
          <a:stretch/>
        </p:blipFill>
        <p:spPr bwMode="auto">
          <a:xfrm>
            <a:off x="1623034" y="1176131"/>
            <a:ext cx="601216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5603434" y="4047485"/>
            <a:ext cx="963725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إلكترونات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172508" y="4047485"/>
            <a:ext cx="1005403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نيوترونات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96761" y="5377578"/>
            <a:ext cx="931040" cy="64294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جسيمات سالبة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629114" y="5237384"/>
            <a:ext cx="931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جسيمات متعادلة في النواة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724121" y="5444645"/>
            <a:ext cx="93104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العدد الكتلي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916467" y="5444644"/>
            <a:ext cx="93104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العدد الذري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5" name="Flowchart: Off-page Connector 14"/>
          <p:cNvSpPr/>
          <p:nvPr/>
        </p:nvSpPr>
        <p:spPr>
          <a:xfrm>
            <a:off x="17215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107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268760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22 – ابتكر لعبة توضح فيها عملية التحلل الإشعاعي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095028" y="3717032"/>
            <a:ext cx="69313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جـ22 – </a:t>
            </a:r>
            <a:endParaRPr lang="ar-SA" sz="4000" dirty="0">
              <a:solidFill>
                <a:srgbClr val="7030A0"/>
              </a:solidFill>
            </a:endParaRPr>
          </a:p>
          <a:p>
            <a:pPr algn="justLow"/>
            <a:r>
              <a:rPr lang="ar-SA" sz="4000" dirty="0">
                <a:solidFill>
                  <a:srgbClr val="7030A0"/>
                </a:solidFill>
              </a:rPr>
              <a:t> قد تحقق من أعمال الطلاب , كما يجب أن تتضمن اللعبة مفهوم عمر النصف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109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96752"/>
            <a:ext cx="7344816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23 – إذا علمت أن فترة عمر النصف لأحد النظائر هي سنتان , فكم يتبقى منه بعد مرور 4 سنوات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61016" y="4149080"/>
            <a:ext cx="6421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7030A0"/>
                </a:solidFill>
              </a:rPr>
              <a:t>جـ23 – </a:t>
            </a:r>
            <a:endParaRPr lang="ar-SA" sz="3600" dirty="0">
              <a:solidFill>
                <a:srgbClr val="7030A0"/>
              </a:solidFill>
            </a:endParaRPr>
          </a:p>
          <a:p>
            <a:pPr algn="ctr"/>
            <a:r>
              <a:rPr lang="ar-SA" sz="3600" dirty="0" smtClean="0">
                <a:solidFill>
                  <a:srgbClr val="006600"/>
                </a:solidFill>
              </a:rPr>
              <a:t>الربع</a:t>
            </a:r>
            <a:endParaRPr lang="ar-SA" sz="3600" dirty="0">
              <a:solidFill>
                <a:srgbClr val="006600"/>
              </a:solidFill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109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25759" y="927799"/>
            <a:ext cx="8892479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24 – ما فترة عمر النصف لهذا النظير اعتمادا على الرسم البياني ؟ وما كمية النظير المتبقية بالجرامات بعد مرور ثلاث فترات من عمر النصف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89007" y="4692737"/>
            <a:ext cx="656598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400" dirty="0" smtClean="0">
                <a:solidFill>
                  <a:srgbClr val="7030A0"/>
                </a:solidFill>
              </a:rPr>
              <a:t>جـ24 – </a:t>
            </a:r>
            <a:endParaRPr lang="ar-SA" sz="4400" dirty="0">
              <a:solidFill>
                <a:srgbClr val="7030A0"/>
              </a:solidFill>
            </a:endParaRPr>
          </a:p>
          <a:p>
            <a:pPr algn="justLow"/>
            <a:r>
              <a:rPr lang="ar-SA" sz="3200" dirty="0">
                <a:solidFill>
                  <a:srgbClr val="9900CC"/>
                </a:solidFill>
              </a:rPr>
              <a:t>دقيقة واحدة , 12.5 جراما ً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161007" cy="294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Off-page Connector 4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109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09490" y="989084"/>
            <a:ext cx="7525020" cy="120032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سـ 27 – </a:t>
            </a:r>
            <a:r>
              <a:rPr lang="ar-SA" sz="3200" dirty="0" smtClean="0">
                <a:solidFill>
                  <a:srgbClr val="FF0000"/>
                </a:solidFill>
              </a:rPr>
              <a:t>وضح كيف يتغير الرسم البياني التالي بتسخين حجم اكبر من الماء ؟ وكيف يبقى دون تغيير</a:t>
            </a:r>
            <a:r>
              <a:rPr lang="ar-SA" sz="3600" dirty="0" smtClean="0">
                <a:solidFill>
                  <a:srgbClr val="FF0000"/>
                </a:solidFill>
              </a:rPr>
              <a:t>؟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-12601" y="4902326"/>
            <a:ext cx="871296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2800" dirty="0" smtClean="0">
                <a:solidFill>
                  <a:srgbClr val="7030A0"/>
                </a:solidFill>
              </a:rPr>
              <a:t>جـ15 -  </a:t>
            </a:r>
            <a:r>
              <a:rPr lang="ar-SA" sz="2800" dirty="0">
                <a:solidFill>
                  <a:srgbClr val="7030A0"/>
                </a:solidFill>
              </a:rPr>
              <a:t>ستبقي كل من درجتي الانصهار والغليان هي نفسها , كلن سيكون ازدياد درجة الحرارة أبطأ , والزمن الذي </a:t>
            </a:r>
            <a:r>
              <a:rPr lang="ar-SA" sz="2800" dirty="0" err="1">
                <a:solidFill>
                  <a:srgbClr val="7030A0"/>
                </a:solidFill>
              </a:rPr>
              <a:t>يتطلبه</a:t>
            </a:r>
            <a:r>
              <a:rPr lang="ar-SA" sz="2800" dirty="0">
                <a:solidFill>
                  <a:srgbClr val="7030A0"/>
                </a:solidFill>
              </a:rPr>
              <a:t> الانصهار والغليان سيزداد , وبذلك يكون ميل المنحني أقل خلال ازدياد درجة الحرارة.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2492896"/>
            <a:ext cx="4225180" cy="213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Off-page Connector 4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109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449796" y="989084"/>
            <a:ext cx="8244408" cy="206210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FF0000"/>
                </a:solidFill>
              </a:rPr>
              <a:t>سـ 28– مثل بيانيا المعلومات الواردة في الجدول التالي , واستعن بالرسم الموضح تلوه لتوضيح كيف يتغير ضغط الماء بتغير العمق ؟ </a:t>
            </a:r>
            <a:r>
              <a:rPr lang="ar-SA" sz="3200" dirty="0" smtClean="0">
                <a:solidFill>
                  <a:srgbClr val="3333FF"/>
                </a:solidFill>
              </a:rPr>
              <a:t>ملحوظة : الضغط الجوي عند مستوى سطح البحر هو 101.3كيلو باسكال , ويسمى 1ضغط جوي </a:t>
            </a:r>
            <a:r>
              <a:rPr lang="ar-SA" sz="3200" dirty="0" smtClean="0">
                <a:solidFill>
                  <a:srgbClr val="FF0000"/>
                </a:solidFill>
              </a:rPr>
              <a:t>؟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479173" y="5589240"/>
            <a:ext cx="63223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جـ28 -  </a:t>
            </a:r>
            <a:r>
              <a:rPr lang="ar-SA" sz="4000" dirty="0">
                <a:solidFill>
                  <a:srgbClr val="7030A0"/>
                </a:solidFill>
              </a:rPr>
              <a:t>يزداد الضغط بزيادة العمق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02" y="3216007"/>
            <a:ext cx="3425725" cy="236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" y="3311817"/>
            <a:ext cx="2970948" cy="205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Off-page Connector 5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109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35447"/>
            <a:ext cx="734481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املأ الفراغات بالكلمات المناسبة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708411" y="3241523"/>
            <a:ext cx="7344816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006600"/>
                </a:solidFill>
              </a:rPr>
              <a:t>2-.................مادة مكونة من نوع واحد من الذرات .</a:t>
            </a:r>
            <a:endParaRPr lang="ar-SA" sz="3200" dirty="0">
              <a:solidFill>
                <a:srgbClr val="006600"/>
              </a:solidFill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799184" y="2139010"/>
            <a:ext cx="7344816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006600"/>
                </a:solidFill>
              </a:rPr>
              <a:t>1- ...............جسيم متعادل الشحنة في النواة .</a:t>
            </a:r>
            <a:endParaRPr lang="ar-SA" sz="3200" dirty="0">
              <a:solidFill>
                <a:srgbClr val="006600"/>
              </a:solidFill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2244942" y="4247270"/>
            <a:ext cx="6808285" cy="107721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006600"/>
                </a:solidFill>
              </a:rPr>
              <a:t>3-....................مجموع عدد البروتونات والنيوترونات في نواة الذرة . </a:t>
            </a:r>
            <a:endParaRPr lang="ar-SA" sz="3200" dirty="0">
              <a:solidFill>
                <a:srgbClr val="0066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857185" y="2011477"/>
            <a:ext cx="165782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solidFill>
                  <a:srgbClr val="C00000"/>
                </a:solidFill>
                <a:latin typeface="+mn-lt"/>
                <a:cs typeface="+mn-cs"/>
              </a:rPr>
              <a:t>النيوترون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230366" y="2949135"/>
            <a:ext cx="128432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العنصر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6416668" y="3924104"/>
            <a:ext cx="209224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العدد الكتلي </a:t>
            </a:r>
          </a:p>
        </p:txBody>
      </p:sp>
      <p:sp>
        <p:nvSpPr>
          <p:cNvPr id="9" name="Flowchart: Off-page Connector 8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624996" y="932131"/>
            <a:ext cx="5931563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املأ الفراغات بالكلمات المناسبة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70106" y="3517521"/>
            <a:ext cx="7344816" cy="107721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006600"/>
                </a:solidFill>
              </a:rPr>
              <a:t>5- ..............عملية تحرير الجسيمات والطاقة من النواة .</a:t>
            </a:r>
            <a:endParaRPr lang="ar-SA" sz="3200" dirty="0">
              <a:solidFill>
                <a:srgbClr val="006600"/>
              </a:solidFill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799184" y="1977479"/>
            <a:ext cx="7344816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006600"/>
                </a:solidFill>
              </a:rPr>
              <a:t>4-................ جسيمات سالبة الشحنة .</a:t>
            </a:r>
            <a:endParaRPr lang="ar-SA" sz="3200" dirty="0">
              <a:solidFill>
                <a:srgbClr val="006600"/>
              </a:solidFill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2312845" y="4755142"/>
            <a:ext cx="680828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006600"/>
                </a:solidFill>
              </a:rPr>
              <a:t>6- ............... عدد البروتونات في الذرة .</a:t>
            </a:r>
            <a:endParaRPr lang="ar-SA" sz="3200" dirty="0">
              <a:solidFill>
                <a:srgbClr val="0066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007851" y="1800420"/>
            <a:ext cx="146867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solidFill>
                  <a:srgbClr val="C00000"/>
                </a:solidFill>
                <a:latin typeface="Calibri"/>
                <a:cs typeface="Arial"/>
              </a:rPr>
              <a:t>الإلكترون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6143228" y="3077180"/>
            <a:ext cx="25474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libri"/>
                <a:cs typeface="Arial"/>
              </a:rPr>
              <a:t>التحلل الاشعاعي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6602325" y="4537377"/>
            <a:ext cx="194155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Calibri"/>
                <a:cs typeface="Arial"/>
              </a:rPr>
              <a:t>العدد الذري</a:t>
            </a:r>
          </a:p>
        </p:txBody>
      </p:sp>
      <p:sp>
        <p:nvSpPr>
          <p:cNvPr id="9" name="Flowchart: Off-page Connector 8"/>
          <p:cNvSpPr/>
          <p:nvPr/>
        </p:nvSpPr>
        <p:spPr>
          <a:xfrm>
            <a:off x="0" y="1548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731793" y="1236241"/>
            <a:ext cx="5707252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الاجابة الصحيحة فيما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3933056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جـ7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31793" y="2276872"/>
            <a:ext cx="701379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7- خلال عملية تحلل بيتا يتحول النيوترون إلى بروتون و : .......؟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68353" y="4941168"/>
            <a:ext cx="220729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جسيم بيتا 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727684" y="1018254"/>
            <a:ext cx="5688632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الاجابة الصحيحة فيما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66118" y="3655183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جـ8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97302" y="2105561"/>
            <a:ext cx="701379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8- ما العملية التي يتحول فيها عنصر إلى عنصر آخر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51920" y="4486180"/>
            <a:ext cx="144016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التحول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691680" y="1314826"/>
            <a:ext cx="5760640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الاجابة الصحيحة فيما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4005064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جـ9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50119" y="2494637"/>
            <a:ext cx="701379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9- تسمى ذرات العنصر نفسه التي لها أعداد نيوترونات مختلفة 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95692" y="5210036"/>
            <a:ext cx="136815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نظائر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718374" y="927650"/>
            <a:ext cx="5707252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الاجابة الصحيحة فيما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79712" y="3489653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جـ10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41107" y="2041511"/>
            <a:ext cx="701379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10- إذا كان العدد الذري للبورون 5 فإن نظير بورون -11 يتكون من .......؟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43808" y="4957368"/>
            <a:ext cx="582514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5بروتونات و 6 نيوترونات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9" y="3683309"/>
            <a:ext cx="3325746" cy="225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Off-page Connector 6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693340" y="1268760"/>
            <a:ext cx="5757317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اختر الاجابة الصحيحة فيما يلي :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41016" y="4077072"/>
            <a:ext cx="697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dirty="0" smtClean="0">
                <a:solidFill>
                  <a:srgbClr val="7030A0"/>
                </a:solidFill>
              </a:rPr>
              <a:t>جـ11 – 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97302" y="2576518"/>
            <a:ext cx="701379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spc="50" dirty="0" smtClean="0">
                <a:ln w="11430"/>
                <a:solidFill>
                  <a:srgbClr val="9900CC"/>
                </a:solidFill>
                <a:latin typeface="+mn-lt"/>
                <a:cs typeface="+mn-cs"/>
              </a:rPr>
              <a:t>11- العدد الذري لعنصر ما يساوي عدد ..........؟</a:t>
            </a:r>
            <a:endParaRPr lang="ar-SA" sz="4000" b="1" spc="50" dirty="0">
              <a:ln w="11430"/>
              <a:solidFill>
                <a:srgbClr val="9900CC"/>
              </a:soli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76365" y="5085184"/>
            <a:ext cx="199126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smtClean="0">
                <a:ln w="11430"/>
                <a:solidFill>
                  <a:srgbClr val="006600"/>
                </a:solidFill>
                <a:latin typeface="+mn-lt"/>
                <a:cs typeface="+mn-cs"/>
              </a:rPr>
              <a:t>البروتونات </a:t>
            </a:r>
            <a:endParaRPr lang="ar-EG" sz="3600" b="1" spc="50" dirty="0">
              <a:ln w="11430"/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0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14170</TotalTime>
  <Words>830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Garamond</vt:lpstr>
      <vt:lpstr>Tahoma</vt:lpstr>
      <vt:lpstr>Times New Roman</vt:lpstr>
      <vt:lpstr>سمة Office</vt:lpstr>
      <vt:lpstr>Organic</vt:lpstr>
      <vt:lpstr>مراجعة الفصل الثالث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waleed</cp:lastModifiedBy>
  <cp:revision>1198</cp:revision>
  <dcterms:modified xsi:type="dcterms:W3CDTF">2016-05-14T13:37:58Z</dcterms:modified>
</cp:coreProperties>
</file>