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27"/>
  </p:notesMasterIdLst>
  <p:sldIdLst>
    <p:sldId id="439" r:id="rId3"/>
    <p:sldId id="427" r:id="rId4"/>
    <p:sldId id="396" r:id="rId5"/>
    <p:sldId id="428" r:id="rId6"/>
    <p:sldId id="436" r:id="rId7"/>
    <p:sldId id="437" r:id="rId8"/>
    <p:sldId id="438" r:id="rId9"/>
    <p:sldId id="403" r:id="rId10"/>
    <p:sldId id="424" r:id="rId11"/>
    <p:sldId id="425" r:id="rId12"/>
    <p:sldId id="426" r:id="rId13"/>
    <p:sldId id="429" r:id="rId14"/>
    <p:sldId id="430" r:id="rId15"/>
    <p:sldId id="431" r:id="rId16"/>
    <p:sldId id="432" r:id="rId17"/>
    <p:sldId id="433" r:id="rId18"/>
    <p:sldId id="434" r:id="rId19"/>
    <p:sldId id="435" r:id="rId20"/>
    <p:sldId id="404" r:id="rId21"/>
    <p:sldId id="397" r:id="rId22"/>
    <p:sldId id="398" r:id="rId23"/>
    <p:sldId id="399" r:id="rId24"/>
    <p:sldId id="400" r:id="rId25"/>
    <p:sldId id="401" r:id="rId26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6600"/>
    <a:srgbClr val="9900CC"/>
    <a:srgbClr val="CC0066"/>
    <a:srgbClr val="FF33CC"/>
    <a:srgbClr val="008000"/>
    <a:srgbClr val="0099CC"/>
    <a:srgbClr val="FF00FF"/>
    <a:srgbClr val="CC0000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88" autoAdjust="0"/>
    <p:restoredTop sz="94660"/>
  </p:normalViewPr>
  <p:slideViewPr>
    <p:cSldViewPr>
      <p:cViewPr varScale="1">
        <p:scale>
          <a:sx n="67" d="100"/>
          <a:sy n="67" d="100"/>
        </p:scale>
        <p:origin x="70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976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656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581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876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326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891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993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244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7329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8787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4789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45042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6655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2402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5123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889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436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43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مراجعة </a:t>
            </a:r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الفصل الثالث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smtClean="0">
                <a:solidFill>
                  <a:schemeClr val="accent5">
                    <a:lumMod val="50000"/>
                  </a:schemeClr>
                </a:solidFill>
              </a:rPr>
              <a:t>العلم وعملياته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509504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646366" y="1013690"/>
            <a:ext cx="5851268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الاجابة الصحيحة فيما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897302" y="4149080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جـ12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897302" y="2119268"/>
            <a:ext cx="7013798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12- توصل طومسون إلى ان الضوء المتوهج من شاشات الـ </a:t>
            </a:r>
            <a:r>
              <a:rPr lang="en-US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CRT</a:t>
            </a: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 صادرة عن سيل من الجسيمات المشحونة لأنها 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411582" y="5085184"/>
            <a:ext cx="4320836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انعكست بواسطة مغناطيس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1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79712" y="3068960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جـ13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65101" y="1076837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13- كيف يمكن لذرتين من العنصر نفسه أن يكون لهما كتلتان مختلفتان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659429" y="4568641"/>
            <a:ext cx="5825142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 قد يكون لهما أعداد مختلفة من النيوترونات .</a:t>
            </a: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1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19159" y="3789040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جـ14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90439" y="855033"/>
            <a:ext cx="7013798" cy="25545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14- المادة لا تفنى ولا تستحدث من العدم . ولكن هل من الممكن أن تزداد كمية بعض العناصر في القشرة الأرضية أو تقل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659429" y="4869160"/>
            <a:ext cx="5825142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 نعم يمكن للذرات أن تتحول .</a:t>
            </a: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2012101" y="2492896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جـ15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919293" y="836712"/>
            <a:ext cx="7305413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15- لماذا يكون عدد البروتونات والإلكترونات في الذرة المتعادلة متساويا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443405" y="3429000"/>
            <a:ext cx="6257190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كمية الشحنة الموجودة على البروتون هي نفسها الموجودة على الالكترون وللحصول على شحنة متعادلة , يجب ان يكون عدد البروتونات مساوياً لعدد الالكترونات .</a:t>
            </a: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2598003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جـ16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65101" y="867635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16- قارن بين نموذج دالتون للذرة ونموذج الحديث للذرة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387522" y="3411860"/>
            <a:ext cx="6368955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 ينص نموذج دالتون على أن المادة تتكون من ذرات لا يمكن شطرها إلى أجزاء أصغر منها , اما النموذج الحديث فيضع النيوترونات و البروتونات في نواة مركزية صغيرة محاطة. </a:t>
            </a: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79712" y="1926460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جـ17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65101" y="659911"/>
            <a:ext cx="7013798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17- كيف يمكن للتأريخ الكربوني أن يساعد على تحديد عمر الحيوان أو النبات الميت ؟</a:t>
            </a:r>
            <a:endParaRPr lang="ar-SA" sz="36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473159" y="2492816"/>
            <a:ext cx="6239602" cy="35394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إن عمر النصف الخاص بالكربون – 14 معروف ومن المعروف أيضاً ان مقدار الكربون في أجسام المخلوقات الحية ثابت ولكن عندما يموت هذا المخلوق لا يدخل جسمه أي كمية من جديدة من كربون – 14 فيقيس العلماء كمية الكربون -14 في جسم المخلوق الميت وتقارن بكميته لو أن هذا المخلوق ما زال حياً ومن خلال هذا الفرق يتعرف العلماء عمر المخلوق.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23677"/>
            <a:ext cx="2365655" cy="1742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lowchart: Off-page Connector 6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10" name="Action Button: Forward or Next 9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Back or Previous 10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ction Button: Home 11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2173916" y="3861048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جـ18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65101" y="894825"/>
            <a:ext cx="7013798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18- إذا افترضنا أن نظير راديوم – 226 يحرر جسيمات ألفا , فما العدد الكتلي للنظير المتكون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959932" y="4855269"/>
            <a:ext cx="1224136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222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79712" y="3068960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جـ19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286326" y="966288"/>
            <a:ext cx="657134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19- ارسم خريطة مفاهيمية تتعلق بتطور النظرية الذرية 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659429" y="4077072"/>
            <a:ext cx="5825142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يجب أن تتضمن الخريطة </a:t>
            </a:r>
            <a:r>
              <a:rPr lang="ar-SA" sz="3600" b="1" spc="50" dirty="0" err="1">
                <a:ln w="11430"/>
                <a:solidFill>
                  <a:srgbClr val="006600"/>
                </a:solidFill>
                <a:latin typeface="+mn-lt"/>
                <a:cs typeface="+mn-cs"/>
              </a:rPr>
              <a:t>المفاهيمية</a:t>
            </a: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 إسهامات كل من دالتون </a:t>
            </a: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و </a:t>
            </a:r>
            <a:r>
              <a:rPr lang="ar-SA" sz="3600" b="1" spc="50" dirty="0" err="1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كروكس</a:t>
            </a: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 </a:t>
            </a: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وطومسون وراذرفورد.</a:t>
            </a: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07827" y="3284984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جـ20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115616" y="1005407"/>
            <a:ext cx="7013798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20- إذا افترضنا أن العدد الكتلي لنظير الزئبق هو 201 , فما عدد البروتونات والنيوترونا</a:t>
            </a:r>
            <a:r>
              <a:rPr lang="ar-SA" sz="4000" b="1" spc="50" dirty="0">
                <a:ln w="11430"/>
                <a:solidFill>
                  <a:srgbClr val="9900CC"/>
                </a:solidFill>
                <a:latin typeface="+mn-lt"/>
                <a:cs typeface="+mn-cs"/>
              </a:rPr>
              <a:t>ت</a:t>
            </a: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659429" y="4797152"/>
            <a:ext cx="5825142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solidFill>
                  <a:srgbClr val="006600"/>
                </a:solidFill>
                <a:latin typeface="+mn-lt"/>
                <a:cs typeface="+mn-cs"/>
              </a:rPr>
              <a:t>للزئبق 80 بروتوناً ولهذا فإن له 121 نيوتروناً .</a:t>
            </a: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09101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21 – صمم ملصقا يوضح أحد نماذج الذرة , ثم اعرضه على زملائك في الصف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897302" y="2498993"/>
            <a:ext cx="69700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جـ21 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332643" y="4437112"/>
            <a:ext cx="6478713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تحقق من اعمال الطلاب وانظر في التمثيلات الدقيقة للنموذج الذي اختاروه</a:t>
            </a:r>
            <a:endParaRPr lang="ar-SA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9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2008612" y="494542"/>
            <a:ext cx="5126775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اكمل خريطة المفاهيم التالية :</a:t>
            </a:r>
            <a:endParaRPr lang="ar-SA" sz="4000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 t="23154" r="3586" b="4471"/>
          <a:stretch/>
        </p:blipFill>
        <p:spPr bwMode="auto">
          <a:xfrm>
            <a:off x="1623034" y="1176131"/>
            <a:ext cx="601216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5603434" y="4047485"/>
            <a:ext cx="963725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إلكترونات</a:t>
            </a: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172508" y="4047485"/>
            <a:ext cx="1005403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نيوترونات</a:t>
            </a: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596761" y="5377578"/>
            <a:ext cx="931040" cy="64294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جسيمات سالبة</a:t>
            </a: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4629114" y="5237384"/>
            <a:ext cx="931040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جسيمات متعادلة في النواة</a:t>
            </a: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3724121" y="5444645"/>
            <a:ext cx="93104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العدد الكتلي</a:t>
            </a: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916467" y="5444644"/>
            <a:ext cx="93104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العدد الذري</a:t>
            </a: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5" name="Flowchart: Off-page Connector 14"/>
          <p:cNvSpPr/>
          <p:nvPr/>
        </p:nvSpPr>
        <p:spPr>
          <a:xfrm>
            <a:off x="17215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107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16" name="Action Button: Forward or Next 1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Home 1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8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268760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22 – ابتكر لعبة توضح فيها عملية التحلل الإشعاعي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095028" y="3717032"/>
            <a:ext cx="693138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جـ22 – </a:t>
            </a:r>
            <a:endParaRPr lang="ar-SA" sz="4000" dirty="0">
              <a:solidFill>
                <a:srgbClr val="7030A0"/>
              </a:solidFill>
            </a:endParaRPr>
          </a:p>
          <a:p>
            <a:pPr algn="justLow"/>
            <a:r>
              <a:rPr lang="ar-SA" sz="4000" dirty="0">
                <a:solidFill>
                  <a:srgbClr val="7030A0"/>
                </a:solidFill>
              </a:rPr>
              <a:t> قد تحقق من أعمال الطلاب , كما يجب أن تتضمن اللعبة مفهوم عمر النصف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3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96752"/>
            <a:ext cx="734481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23 – إذا علمت أن فترة عمر النصف لأحد النظائر هي سنتان , فكم يتبقى منه بعد مرور 4 سنوات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61016" y="4149080"/>
            <a:ext cx="642196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جـ23 – </a:t>
            </a:r>
            <a:endParaRPr lang="ar-SA" sz="3600" dirty="0">
              <a:solidFill>
                <a:srgbClr val="7030A0"/>
              </a:solidFill>
            </a:endParaRPr>
          </a:p>
          <a:p>
            <a:pPr algn="ctr"/>
            <a:r>
              <a:rPr lang="ar-SA" sz="3600" dirty="0" smtClean="0">
                <a:solidFill>
                  <a:srgbClr val="006600"/>
                </a:solidFill>
              </a:rPr>
              <a:t>الربع</a:t>
            </a:r>
            <a:endParaRPr lang="ar-SA" sz="3600" dirty="0">
              <a:solidFill>
                <a:srgbClr val="006600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3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25759" y="927799"/>
            <a:ext cx="8892479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24 – ما فترة عمر النصف لهذا النظير اعتمادا على الرسم البياني ؟ وما كمية النظير المتبقية بالجرامات بعد مرور ثلاث فترات من عمر النصف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89007" y="4692737"/>
            <a:ext cx="6565985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400" dirty="0" smtClean="0">
                <a:solidFill>
                  <a:srgbClr val="7030A0"/>
                </a:solidFill>
              </a:rPr>
              <a:t>جـ24 – </a:t>
            </a:r>
            <a:endParaRPr lang="ar-SA" sz="4400" dirty="0">
              <a:solidFill>
                <a:srgbClr val="7030A0"/>
              </a:solidFill>
            </a:endParaRPr>
          </a:p>
          <a:p>
            <a:pPr algn="justLow"/>
            <a:r>
              <a:rPr lang="ar-SA" sz="3200" dirty="0">
                <a:solidFill>
                  <a:srgbClr val="9900CC"/>
                </a:solidFill>
              </a:rPr>
              <a:t>دقيقة واحدة , 12.5 جراما ً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3161007" cy="2941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lowchart: Off-page Connector 4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3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09490" y="989084"/>
            <a:ext cx="7525020" cy="120032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سـ 27 – </a:t>
            </a:r>
            <a:r>
              <a:rPr lang="ar-SA" sz="3200" dirty="0" smtClean="0">
                <a:solidFill>
                  <a:srgbClr val="FF0000"/>
                </a:solidFill>
              </a:rPr>
              <a:t>وضح كيف يتغير الرسم البياني التالي بتسخين حجم اكبر من الماء ؟ وكيف يبقى دون تغيير</a:t>
            </a:r>
            <a:r>
              <a:rPr lang="ar-SA" sz="3600" dirty="0" smtClean="0">
                <a:solidFill>
                  <a:srgbClr val="FF0000"/>
                </a:solidFill>
              </a:rPr>
              <a:t>؟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-12601" y="4902326"/>
            <a:ext cx="871296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2800" dirty="0" smtClean="0">
                <a:solidFill>
                  <a:srgbClr val="7030A0"/>
                </a:solidFill>
              </a:rPr>
              <a:t>جـ15 -  </a:t>
            </a:r>
            <a:r>
              <a:rPr lang="ar-SA" sz="2800" dirty="0">
                <a:solidFill>
                  <a:srgbClr val="7030A0"/>
                </a:solidFill>
              </a:rPr>
              <a:t>ستبقي كل من درجتي الانصهار والغليان هي نفسها , كلن سيكون ازدياد درجة الحرارة أبطأ , والزمن الذي </a:t>
            </a:r>
            <a:r>
              <a:rPr lang="ar-SA" sz="2800" dirty="0" err="1">
                <a:solidFill>
                  <a:srgbClr val="7030A0"/>
                </a:solidFill>
              </a:rPr>
              <a:t>يتطلبه</a:t>
            </a:r>
            <a:r>
              <a:rPr lang="ar-SA" sz="2800" dirty="0">
                <a:solidFill>
                  <a:srgbClr val="7030A0"/>
                </a:solidFill>
              </a:rPr>
              <a:t> الانصهار والغليان سيزداد , وبذلك يكون ميل المنحني أقل خلال ازدياد درجة الحرارة.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3" y="2492896"/>
            <a:ext cx="4225180" cy="213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lowchart: Off-page Connector 4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4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449796" y="989084"/>
            <a:ext cx="8244408" cy="2062103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FF0000"/>
                </a:solidFill>
              </a:rPr>
              <a:t>سـ 28– مثل بيانيا المعلومات الواردة في الجدول التالي , واستعن بالرسم الموضح تلوه لتوضيح كيف يتغير ضغط الماء بتغير العمق ؟ </a:t>
            </a:r>
            <a:r>
              <a:rPr lang="ar-SA" sz="3200" dirty="0" smtClean="0">
                <a:solidFill>
                  <a:srgbClr val="3333FF"/>
                </a:solidFill>
              </a:rPr>
              <a:t>ملحوظة : الضغط الجوي عند مستوى سطح البحر هو 101.3كيلو باسكال , ويسمى 1ضغط جوي </a:t>
            </a:r>
            <a:r>
              <a:rPr lang="ar-SA" sz="3200" dirty="0" smtClean="0">
                <a:solidFill>
                  <a:srgbClr val="FF0000"/>
                </a:solidFill>
              </a:rPr>
              <a:t>؟</a:t>
            </a:r>
            <a:endParaRPr lang="ar-SA" sz="32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479173" y="5589240"/>
            <a:ext cx="63223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جـ28 -  </a:t>
            </a:r>
            <a:r>
              <a:rPr lang="ar-SA" sz="4000" dirty="0">
                <a:solidFill>
                  <a:srgbClr val="7030A0"/>
                </a:solidFill>
              </a:rPr>
              <a:t>يزداد الضغط بزيادة العمق 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802" y="3216007"/>
            <a:ext cx="3425725" cy="2368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1" y="3311817"/>
            <a:ext cx="2970948" cy="2056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lowchart: Off-page Connector 5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109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Back or Previous 7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Home 8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4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35447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املأ الفراغات بالكلمات المناسبة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1708411" y="3241523"/>
            <a:ext cx="7344816" cy="584775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2-.................مادة مكونة من نوع واحد من الذرات .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1799184" y="2139010"/>
            <a:ext cx="7344816" cy="584775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1- ...............جسيم متعادل الشحنة في النواة .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2244942" y="4247270"/>
            <a:ext cx="6808285" cy="1077218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3-....................مجموع عدد البروتونات والنيوترونات في نواة الذرة . 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6857185" y="2011477"/>
            <a:ext cx="1657826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solidFill>
                  <a:srgbClr val="C00000"/>
                </a:solidFill>
                <a:latin typeface="+mn-lt"/>
                <a:cs typeface="+mn-cs"/>
              </a:rPr>
              <a:t>النيوترون 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7230366" y="2949135"/>
            <a:ext cx="1284327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العنصر 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6416668" y="3924104"/>
            <a:ext cx="209224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العدد الكتلي </a:t>
            </a:r>
          </a:p>
        </p:txBody>
      </p:sp>
      <p:sp>
        <p:nvSpPr>
          <p:cNvPr id="9" name="Flowchart: Off-page Connector 8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11" name="Action Button: Forward or Next 10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ction Button: Back or Previous 14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624996" y="932131"/>
            <a:ext cx="5931563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املأ الفراغات بالكلمات المناسبة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1570106" y="3517521"/>
            <a:ext cx="7344816" cy="1077218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5- ..............عملية تحرير الجسيمات والطاقة من النواة .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1799184" y="1977479"/>
            <a:ext cx="7344816" cy="584775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4-................ جسيمات سالبة الشحنة .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2312845" y="4755142"/>
            <a:ext cx="6808285" cy="584775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6- ............... عدد البروتونات في الذرة .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7007851" y="1800420"/>
            <a:ext cx="1468672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solidFill>
                  <a:srgbClr val="C00000"/>
                </a:solidFill>
                <a:latin typeface="Calibri"/>
                <a:cs typeface="Arial"/>
              </a:rPr>
              <a:t>الإلكترون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6143228" y="3077180"/>
            <a:ext cx="2547492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Calibri"/>
                <a:cs typeface="Arial"/>
              </a:rPr>
              <a:t>التحلل الاشعاعي 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6602325" y="4537377"/>
            <a:ext cx="1941558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Calibri"/>
                <a:cs typeface="Arial"/>
              </a:rPr>
              <a:t>العدد الذري</a:t>
            </a:r>
          </a:p>
        </p:txBody>
      </p:sp>
      <p:sp>
        <p:nvSpPr>
          <p:cNvPr id="9" name="Flowchart: Off-page Connector 8"/>
          <p:cNvSpPr/>
          <p:nvPr/>
        </p:nvSpPr>
        <p:spPr>
          <a:xfrm>
            <a:off x="0" y="1548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11" name="Action Button: Forward or Next 10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ction Button: Back or Previous 14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5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731793" y="1236241"/>
            <a:ext cx="5707252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الاجابة الصحيحة فيما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933056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جـ7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731793" y="2276872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7- خلال عملية تحلل بيتا يتحول النيوترون إلى بروتون و : .......؟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468353" y="4941168"/>
            <a:ext cx="2207293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جسيم بيتا 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46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727684" y="1018254"/>
            <a:ext cx="5688632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الاجابة الصحيحة فيما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66118" y="3655183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جـ8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897302" y="2105561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8- ما العملية التي يتحول فيها عنصر إلى عنصر آخر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851920" y="4486180"/>
            <a:ext cx="144016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التحول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46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691680" y="1314826"/>
            <a:ext cx="5760640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الاجابة الصحيحة فيما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4005064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جـ9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50119" y="2494637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9- تسمى ذرات العنصر نفسه التي لها أعداد نيوترونات مختلفة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895692" y="5210036"/>
            <a:ext cx="1368152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نظائر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46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718374" y="927650"/>
            <a:ext cx="5707252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الاجابة الصحيحة فيما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79712" y="3489653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جـ10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41107" y="2041511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10- إذا كان العدد الذري للبورون 5 فإن نظير بورون -11 يتكون من .......؟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843808" y="4957368"/>
            <a:ext cx="5825142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5بروتونات و 6 نيوترونات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39" y="3683309"/>
            <a:ext cx="3325746" cy="225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lowchart: Off-page Connector 6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11" name="Action Button: Forward or Next 10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ction Button: Back or Previous 11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Home 12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9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693340" y="1268760"/>
            <a:ext cx="5757317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الاجابة الصحيحة فيما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4077072"/>
            <a:ext cx="69700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dirty="0" smtClean="0">
                <a:solidFill>
                  <a:srgbClr val="7030A0"/>
                </a:solidFill>
              </a:rPr>
              <a:t>جـ11 – </a:t>
            </a:r>
            <a:endParaRPr lang="ar-SA" sz="48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897302" y="2576518"/>
            <a:ext cx="701379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11- العدد الذري لعنصر ما يساوي عدد ..........؟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576365" y="5085184"/>
            <a:ext cx="199126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البروتونات 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0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1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14170</TotalTime>
  <Words>830</Words>
  <Application>Microsoft Office PowerPoint</Application>
  <PresentationFormat>On-screen Show (4:3)</PresentationFormat>
  <Paragraphs>113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Century Gothic</vt:lpstr>
      <vt:lpstr>Garamond</vt:lpstr>
      <vt:lpstr>Tahoma</vt:lpstr>
      <vt:lpstr>Times New Roman</vt:lpstr>
      <vt:lpstr>سمة Office</vt:lpstr>
      <vt:lpstr>Organic</vt:lpstr>
      <vt:lpstr>مراجعة الفصل الثالث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1198</cp:revision>
  <dcterms:modified xsi:type="dcterms:W3CDTF">2016-05-14T13:37:58Z</dcterms:modified>
</cp:coreProperties>
</file>