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 name="Shape 27"/>
        <p:cNvGrpSpPr/>
        <p:nvPr/>
      </p:nvGrpSpPr>
      <p:grpSpPr>
        <a:xfrm>
          <a:off x="0" y="0"/>
          <a:ext cx="0" cy="0"/>
          <a:chOff x="0" y="0"/>
          <a:chExt cx="0" cy="0"/>
        </a:xfrm>
      </p:grpSpPr>
      <p:sp>
        <p:nvSpPr>
          <p:cNvPr id="28" name="Shape 2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9" name="Shape 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0" name="Shape 3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39:  Corporations, Directors, Officers, and Shareholders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50" name="Shape 15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1" name="Shape 15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proxy provides authorization for a third party to vote in place of a shareholder at a shareholders’ meeting.</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58" name="Shape 15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9" name="Shape 15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voting trust is an agreement between a stockholder and a trustee in which the stockholder transfers his or her legal share titles to the trustee; the trustee is then responsible for voting for those shares.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66" name="Shape 1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7" name="Shape 16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business judgment rule provides that directors and officers are not liable for decisions that harmed the corporation if they were acting in good faith at the time of the decision.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74" name="Shape 1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75" name="Shape 17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“Watered” stock is stock issued to individuals at a value below fair market value.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0" name="Shape 180"/>
        <p:cNvGrpSpPr/>
        <p:nvPr/>
      </p:nvGrpSpPr>
      <p:grpSpPr>
        <a:xfrm>
          <a:off x="0" y="0"/>
          <a:ext cx="0" cy="0"/>
          <a:chOff x="0" y="0"/>
          <a:chExt cx="0" cy="0"/>
        </a:xfrm>
      </p:grpSpPr>
      <p:sp>
        <p:nvSpPr>
          <p:cNvPr id="181" name="Shape 18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82" name="Shape 18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83" name="Shape 18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In terms of other relevant terminology regarding corporate directors, officers, and shareholders, par-value shares have a fixed face value noted on the stock certificate, while no-par shares are stock shares without a par value.  A stock subscription agreement contractually obliges an individual to buy shares in the corporation.  Pre-emptive rights are preferential rights given to existing shareholders to purchase shares of a new stock issue, with a preference given in proportion to the percentage of stock the shareholder already owns.  A dividend is a distribution of corporate profit or income ordered by directors and paid to shareholders in proportion to their respective shares in the corporation.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8" name="Shape 188"/>
        <p:cNvGrpSpPr/>
        <p:nvPr/>
      </p:nvGrpSpPr>
      <p:grpSpPr>
        <a:xfrm>
          <a:off x="0" y="0"/>
          <a:ext cx="0" cy="0"/>
          <a:chOff x="0" y="0"/>
          <a:chExt cx="0" cy="0"/>
        </a:xfrm>
      </p:grpSpPr>
      <p:sp>
        <p:nvSpPr>
          <p:cNvPr id="189" name="Shape 18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90" name="Shape 1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91" name="Shape 19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Other relevant terminology regarding corporate directors, officers, and shareholders include the right of first refusal, given to existing shareholders to purchase any shares of stock offered for resale by a shareholder within a specified period of time.  An inspection right protects shareholder interests by giving shareholders the right to inspect the corporation’s books and records, after asking in advance to inspect and establishing a proper purpose for inspection.  Stock warrants are vouchers issued to shareholders, entitling them to a given number of shares at a specified price.  Finally, a shareholder’s derivative suit is filed by a shareholder when corporate directors fail to sue in a situation where the corporation has been harmed by an individual or another corporation.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SzPct val="25000"/>
              <a:buFont typeface="Arial"/>
              <a:buNone/>
            </a:pPr>
            <a:r>
              <a:rPr b="0" i="0" lang="en-US" sz="1100" u="none" cap="none" strike="noStrike"/>
              <a:t>Chapter 39 Case Hypothetical and Ethical Dilemma:  Zaxxon-Mobile Oil Company, Inc., headquartered in Mobile, Alabama, is a multinational corporation with 2009 annual profits of $45 billion.  Zaxxon-Mobile has twelve (12) board members who serve the company on a part-time basis, with each board member receiving an average of $300,000 per year in compensation.  Emily D. Chanel, a pre-law student at The University of Alabama at Mobile, is very familiar with Zaxxon-Mobile Oil Company, Inc., and she has studied her business law textbook material on corporations and their directors, officers and shareholders very carefully.  She recalls that the board of directors and its members owe a strict fiduciary duty to the corporation; as part of this fiduciary duty, the board must exercise oversight in monitoring the actions of corporate employees, including the executives and officers of the corporation.  Emily ponders, “How can board members of a major corporation be truly objective when they are being paid such lavish sums of money?  Would not board members have a “Don’t rock the boat” mentality in terms of exercising their oversight function? Why, for example, would a Zaxxon-Mobile board member question the practices of the company’s high-ranking executives and officers, when such an inquiry might jeopardize his or her $300,000 per year annual compensation? ‘Make no bones about it,’ if I were a board member at Zaxxon-Mobile, I would probably be a ‘yes-woman” and approve of everything the chief executive officer, the chief financial officer and the chief operating officer wanted to do!” How do you respond to Emily D. Chanel’s questions and overall concerns about board member compensation and objectivity?</a:t>
            </a:r>
          </a:p>
        </p:txBody>
      </p:sp>
      <p:sp>
        <p:nvSpPr>
          <p:cNvPr id="87" name="Shape 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3" name="Shape 9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800" u="none" cap="none" strike="noStrike"/>
              <a:t>Chapter 39 Case Hypothetical and Ethical Dilemma:  Dr. Charles Finnegan is a newly-appointed member of the Board of Directors of Walnut Grove Community College (W.G.C.C.) in Walnut Grove, California.  The position is unpaid, but does come with the “perks” of positive exposure and prestige in the local community.  At his first board meeting, the directors are discussing and considering for approval service contracts between W.G.C.C. and the local business community.  The third contract for consideration is a janitorial service contract, valued at $150,000, between W.G.C.C. and Antiseptic Andy Cleaning Service, Inc.  Finnegan is quite surprised; after all, “Antiseptic Andy” is owned and operated by his first cousin, Andrew Deere.  Cousins Finnegan and Deere have not seen each other in three years, nor have they otherwise communicated during that period of time.  The chairperson of the Board of Directors calls for a vote on the janitorial service contract.  According to W.G.C.C. regulations, the board must unanimously approve contracts with the business community.  Finnegan is perplexed.  If he votes and says nothing about his kinship to Deere, he still feels he can “sleep at night,” since he will not receive any financial gain from the contract.  If he discloses his kinship to Deere, he fears that Deere’s business opportunity will be jeopardized.  Does Finnegan have a legal obligation to disclose his relationship to Deere? Would it be a “conflict of interest” for Finnegan to vote in favor of the contract? Does he have an ethical obligation to disclose the relationship?</a:t>
            </a:r>
          </a:p>
        </p:txBody>
      </p:sp>
      <p:sp>
        <p:nvSpPr>
          <p:cNvPr id="94" name="Shape 9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1" name="Shape 10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Directors vote on important corporate decisions, appoint and supervise officers, declare and pay corporate dividends, and manage the corporation.  Officers run the “day-to-day” business of the firm, and are agents of the corporation.  Shareholders elect the board of directors, and approve major board decisions.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9" name="Shape 1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0" name="Shape 11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Corporate directors have the rights to compensation, participation, inspection, and indemnification.  Officers’ rights are determined by their employment contracts.  Shareholders have the rights to stock certificates, pre-emption, dividends, share transfers, inspection, corporate dissolution, derivative suits and direct lawsuits.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18" name="Shape 1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9" name="Shape 11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Fiduciary duties represent responsibilities to the corporation that individuals within the corporation have.  Primary fiduciary responsibilities include the duty of care, the duty of loyalty, and the duty to disclose actual or potential conflicts of interest.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6" name="Shape 12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Corporate directors and officers can be held personally liability for their own torts and crimes, and they can be held personally liable for the torts and crimes of other employees they supervise.  Further, directors and officers can be held liable for wrongful transactions involving company stock.  Directors and officers cannot be held liable for decisions that harm the company if they were acting in good faith at the time of the decision.</a:t>
            </a:r>
          </a:p>
          <a:p>
            <a:pPr lvl="0">
              <a:spcBef>
                <a:spcPts val="0"/>
              </a:spcBef>
              <a:buNone/>
            </a:pPr>
            <a:r>
              <a:t/>
            </a:r>
            <a:endParaRPr b="0" i="0" sz="1800" u="none" cap="none" strike="noStrike"/>
          </a:p>
        </p:txBody>
      </p:sp>
      <p:sp>
        <p:nvSpPr>
          <p:cNvPr id="127" name="Shape 12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4" name="Shape 13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In terms of the liability of shareholders, shareholders are liable, to the extent of their investment, for the debts of the corporation.  They are liable for a breach of contract if a stock subscription agreement was signed and yet no stock was purchased.  Shareholders are liable for watered stock, and they can be held personally liable for receiving illegal dividends.</a:t>
            </a:r>
          </a:p>
        </p:txBody>
      </p:sp>
      <p:sp>
        <p:nvSpPr>
          <p:cNvPr id="135" name="Shape 13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2" name="Shape 1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3" name="Shape 14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quorum constitutes the minimum number of directors necessary to validate a corporate directors’ meeting.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4" name="Shape 24"/>
        <p:cNvGrpSpPr/>
        <p:nvPr/>
      </p:nvGrpSpPr>
      <p:grpSpPr>
        <a:xfrm>
          <a:off x="0" y="0"/>
          <a:ext cx="0" cy="0"/>
          <a:chOff x="0" y="0"/>
          <a:chExt cx="0" cy="0"/>
        </a:xfrm>
      </p:grpSpPr>
      <p:sp>
        <p:nvSpPr>
          <p:cNvPr id="25" name="Shape 25"/>
          <p:cNvSpPr txBox="1"/>
          <p:nvPr>
            <p:ph type="ctrTitle"/>
          </p:nvPr>
        </p:nvSpPr>
        <p:spPr>
          <a:xfrm>
            <a:off x="685800" y="1736725"/>
            <a:ext cx="7772400" cy="1920875"/>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6" name="Shape 26"/>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hlink"/>
              </a:buClr>
              <a:buFont typeface="Garamond"/>
              <a:buNone/>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8" name="Shape 78"/>
        <p:cNvGrpSpPr/>
        <p:nvPr/>
      </p:nvGrpSpPr>
      <p:grpSpPr>
        <a:xfrm>
          <a:off x="0" y="0"/>
          <a:ext cx="0" cy="0"/>
          <a:chOff x="0" y="0"/>
          <a:chExt cx="0" cy="0"/>
        </a:xfrm>
      </p:grpSpPr>
      <p:sp>
        <p:nvSpPr>
          <p:cNvPr id="79" name="Shape 79"/>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0" name="Shape 80"/>
          <p:cNvSpPr txBox="1"/>
          <p:nvPr>
            <p:ph idx="1" type="body"/>
          </p:nvPr>
        </p:nvSpPr>
        <p:spPr>
          <a:xfrm rot="5400000">
            <a:off x="2309018" y="-251619"/>
            <a:ext cx="4525961" cy="8229600"/>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3" name="Shape 83"/>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51" name="Shape 51"/>
        <p:cNvGrpSpPr/>
        <p:nvPr/>
      </p:nvGrpSpPr>
      <p:grpSpPr>
        <a:xfrm>
          <a:off x="0" y="0"/>
          <a:ext cx="0" cy="0"/>
          <a:chOff x="0" y="0"/>
          <a:chExt cx="0" cy="0"/>
        </a:xfrm>
      </p:grpSpPr>
      <p:sp>
        <p:nvSpPr>
          <p:cNvPr id="52" name="Shape 5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3" name="Shape 53"/>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4" name="Shape 54"/>
        <p:cNvGrpSpPr/>
        <p:nvPr/>
      </p:nvGrpSpPr>
      <p:grpSpPr>
        <a:xfrm>
          <a:off x="0" y="0"/>
          <a:ext cx="0" cy="0"/>
          <a:chOff x="0" y="0"/>
          <a:chExt cx="0" cy="0"/>
        </a:xfrm>
      </p:grpSpPr>
      <p:sp>
        <p:nvSpPr>
          <p:cNvPr id="55" name="Shape 55"/>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6" name="Shape 56"/>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57" name="Shape 57"/>
        <p:cNvGrpSpPr/>
        <p:nvPr/>
      </p:nvGrpSpPr>
      <p:grpSpPr>
        <a:xfrm>
          <a:off x="0" y="0"/>
          <a:ext cx="0" cy="0"/>
          <a:chOff x="0" y="0"/>
          <a:chExt cx="0" cy="0"/>
        </a:xfrm>
      </p:grpSpPr>
      <p:sp>
        <p:nvSpPr>
          <p:cNvPr id="58" name="Shape 5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9" name="Shape 59"/>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0" name="Shape 60"/>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1" name="Shape 61"/>
        <p:cNvGrpSpPr/>
        <p:nvPr/>
      </p:nvGrpSpPr>
      <p:grpSpPr>
        <a:xfrm>
          <a:off x="0" y="0"/>
          <a:ext cx="0" cy="0"/>
          <a:chOff x="0" y="0"/>
          <a:chExt cx="0" cy="0"/>
        </a:xfrm>
      </p:grpSpPr>
      <p:sp>
        <p:nvSpPr>
          <p:cNvPr id="62" name="Shape 6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4" name="Shape 6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5" name="Shape 6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6" name="Shape 6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9" name="Shape 69"/>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0" name="Shape 70"/>
        <p:cNvGrpSpPr/>
        <p:nvPr/>
      </p:nvGrpSpPr>
      <p:grpSpPr>
        <a:xfrm>
          <a:off x="0" y="0"/>
          <a:ext cx="0" cy="0"/>
          <a:chOff x="0" y="0"/>
          <a:chExt cx="0" cy="0"/>
        </a:xfrm>
      </p:grpSpPr>
      <p:sp>
        <p:nvSpPr>
          <p:cNvPr id="71" name="Shape 71"/>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2" name="Shape 72"/>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3" name="Shape 73"/>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4" name="Shape 74"/>
        <p:cNvGrpSpPr/>
        <p:nvPr/>
      </p:nvGrpSpPr>
      <p:grpSpPr>
        <a:xfrm>
          <a:off x="0" y="0"/>
          <a:ext cx="0" cy="0"/>
          <a:chOff x="0" y="0"/>
          <a:chExt cx="0" cy="0"/>
        </a:xfrm>
      </p:grpSpPr>
      <p:sp>
        <p:nvSpPr>
          <p:cNvPr id="75" name="Shape 75"/>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6" name="Shape 76"/>
          <p:cNvSpPr/>
          <p:nvPr>
            <p:ph idx="2" type="pic"/>
          </p:nvPr>
        </p:nvSpPr>
        <p:spPr>
          <a:xfrm>
            <a:off x="1792288" y="612775"/>
            <a:ext cx="5486399" cy="4114800"/>
          </a:xfrm>
          <a:prstGeom prst="rect">
            <a:avLst/>
          </a:prstGeom>
          <a:noFill/>
          <a:ln>
            <a:noFill/>
          </a:ln>
        </p:spPr>
      </p:sp>
      <p:sp>
        <p:nvSpPr>
          <p:cNvPr id="77" name="Shape 77"/>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3.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 name="Shape 9"/>
        <p:cNvGrpSpPr/>
        <p:nvPr/>
      </p:nvGrpSpPr>
      <p:grpSpPr>
        <a:xfrm>
          <a:off x="0" y="0"/>
          <a:ext cx="0" cy="0"/>
          <a:chOff x="0" y="0"/>
          <a:chExt cx="0" cy="0"/>
        </a:xfrm>
      </p:grpSpPr>
      <p:grpSp>
        <p:nvGrpSpPr>
          <p:cNvPr id="10" name="Shape 10"/>
          <p:cNvGrpSpPr/>
          <p:nvPr/>
        </p:nvGrpSpPr>
        <p:grpSpPr>
          <a:xfrm>
            <a:off x="0" y="0"/>
            <a:ext cx="9140824" cy="6850062"/>
            <a:chOff x="0" y="0"/>
            <a:chExt cx="9140824" cy="6850062"/>
          </a:xfrm>
        </p:grpSpPr>
        <p:grpSp>
          <p:nvGrpSpPr>
            <p:cNvPr id="11" name="Shape 11"/>
            <p:cNvGrpSpPr/>
            <p:nvPr/>
          </p:nvGrpSpPr>
          <p:grpSpPr>
            <a:xfrm>
              <a:off x="2743200" y="3540125"/>
              <a:ext cx="6392861" cy="3309937"/>
              <a:chOff x="2743200" y="3540125"/>
              <a:chExt cx="6392861" cy="3309937"/>
            </a:xfrm>
          </p:grpSpPr>
          <p:sp>
            <p:nvSpPr>
              <p:cNvPr id="12" name="Shape 12"/>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3" name="Shape 13"/>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4" name="Shape 14"/>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5" name="Shape 15"/>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6" name="Shape 16"/>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7" name="Shape 17"/>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8" name="Shape 18"/>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9" name="Shape 1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0" name="Shape 2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
        <p:nvSpPr>
          <p:cNvPr id="21" name="Shape 21"/>
          <p:cNvSpPr txBox="1"/>
          <p:nvPr>
            <p:ph idx="10" type="dt"/>
          </p:nvPr>
        </p:nvSpPr>
        <p:spPr>
          <a:xfrm>
            <a:off x="457200" y="6248400"/>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 name="Shape 22"/>
          <p:cNvSpPr txBox="1"/>
          <p:nvPr>
            <p:ph idx="11" type="ftr"/>
          </p:nvPr>
        </p:nvSpPr>
        <p:spPr>
          <a:xfrm>
            <a:off x="3124200" y="625157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3" name="Shape 23"/>
          <p:cNvSpPr txBox="1"/>
          <p:nvPr>
            <p:ph idx="12" type="sldNum"/>
          </p:nvPr>
        </p:nvSpPr>
        <p:spPr>
          <a:xfrm>
            <a:off x="6553200" y="625475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6" name="Shape 36"/>
        <p:cNvGrpSpPr/>
        <p:nvPr/>
      </p:nvGrpSpPr>
      <p:grpSpPr>
        <a:xfrm>
          <a:off x="0" y="0"/>
          <a:ext cx="0" cy="0"/>
          <a:chOff x="0" y="0"/>
          <a:chExt cx="0" cy="0"/>
        </a:xfrm>
      </p:grpSpPr>
      <p:sp>
        <p:nvSpPr>
          <p:cNvPr id="37" name="Shape 37"/>
          <p:cNvSpPr txBox="1"/>
          <p:nvPr>
            <p:ph idx="10" type="dt"/>
          </p:nvPr>
        </p:nvSpPr>
        <p:spPr>
          <a:xfrm>
            <a:off x="457200" y="625157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8" name="Shape 38"/>
          <p:cNvSpPr txBox="1"/>
          <p:nvPr>
            <p:ph idx="12" type="sldNum"/>
          </p:nvPr>
        </p:nvSpPr>
        <p:spPr>
          <a:xfrm>
            <a:off x="6553200" y="624840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grpSp>
        <p:nvGrpSpPr>
          <p:cNvPr id="39" name="Shape 39"/>
          <p:cNvGrpSpPr/>
          <p:nvPr/>
        </p:nvGrpSpPr>
        <p:grpSpPr>
          <a:xfrm>
            <a:off x="0" y="0"/>
            <a:ext cx="9140824" cy="6850062"/>
            <a:chOff x="0" y="0"/>
            <a:chExt cx="9140824" cy="6850062"/>
          </a:xfrm>
        </p:grpSpPr>
        <p:grpSp>
          <p:nvGrpSpPr>
            <p:cNvPr id="40" name="Shape 40"/>
            <p:cNvGrpSpPr/>
            <p:nvPr/>
          </p:nvGrpSpPr>
          <p:grpSpPr>
            <a:xfrm>
              <a:off x="2743200" y="3540125"/>
              <a:ext cx="6392861" cy="3309937"/>
              <a:chOff x="2743200" y="3540125"/>
              <a:chExt cx="6392861" cy="3309937"/>
            </a:xfrm>
          </p:grpSpPr>
          <p:sp>
            <p:nvSpPr>
              <p:cNvPr id="41" name="Shape 41"/>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2" name="Shape 42"/>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3" name="Shape 43"/>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4" name="Shape 44"/>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5" name="Shape 45"/>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6" name="Shape 46"/>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7" name="Shape 47"/>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8" name="Shape 4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49" name="Shape 49"/>
          <p:cNvSpPr txBox="1"/>
          <p:nvPr>
            <p:ph idx="11" type="ftr"/>
          </p:nvPr>
        </p:nvSpPr>
        <p:spPr>
          <a:xfrm>
            <a:off x="3124200" y="6248400"/>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0" name="Shape 5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1" name="Shape 31"/>
        <p:cNvGrpSpPr/>
        <p:nvPr/>
      </p:nvGrpSpPr>
      <p:grpSpPr>
        <a:xfrm>
          <a:off x="0" y="0"/>
          <a:ext cx="0" cy="0"/>
          <a:chOff x="0" y="0"/>
          <a:chExt cx="0" cy="0"/>
        </a:xfrm>
      </p:grpSpPr>
      <p:sp>
        <p:nvSpPr>
          <p:cNvPr id="32" name="Shape 32"/>
          <p:cNvSpPr txBox="1"/>
          <p:nvPr>
            <p:ph type="ctrTitle"/>
          </p:nvPr>
        </p:nvSpPr>
        <p:spPr>
          <a:xfrm>
            <a:off x="4495800" y="1676400"/>
            <a:ext cx="4648199" cy="1546225"/>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5400" u="none" cap="none" strike="noStrike">
                <a:solidFill>
                  <a:schemeClr val="lt2"/>
                </a:solidFill>
                <a:latin typeface="Garamond"/>
                <a:ea typeface="Garamond"/>
                <a:cs typeface="Garamond"/>
                <a:sym typeface="Garamond"/>
              </a:rPr>
              <a:t>Chapter 39</a:t>
            </a:r>
          </a:p>
        </p:txBody>
      </p:sp>
      <p:sp>
        <p:nvSpPr>
          <p:cNvPr id="33" name="Shape 33"/>
          <p:cNvSpPr txBox="1"/>
          <p:nvPr>
            <p:ph idx="1" type="subTitle"/>
          </p:nvPr>
        </p:nvSpPr>
        <p:spPr>
          <a:xfrm>
            <a:off x="4495800" y="3200400"/>
            <a:ext cx="4648199" cy="20574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3600" u="none" cap="none" strike="noStrike">
                <a:solidFill>
                  <a:schemeClr val="lt1"/>
                </a:solidFill>
                <a:latin typeface="Garamond"/>
                <a:ea typeface="Garamond"/>
                <a:cs typeface="Garamond"/>
                <a:sym typeface="Garamond"/>
              </a:rPr>
              <a:t>Corporations, Directors, Officers, and Shareholders</a:t>
            </a:r>
          </a:p>
        </p:txBody>
      </p:sp>
      <p:sp>
        <p:nvSpPr>
          <p:cNvPr id="34" name="Shape 34"/>
          <p:cNvSpPr txBox="1"/>
          <p:nvPr/>
        </p:nvSpPr>
        <p:spPr>
          <a:xfrm>
            <a:off x="77786" y="6607175"/>
            <a:ext cx="1211261"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McGraw-Hill/Irwin</a:t>
            </a:r>
          </a:p>
        </p:txBody>
      </p:sp>
      <p:sp>
        <p:nvSpPr>
          <p:cNvPr id="35" name="Shape 35"/>
          <p:cNvSpPr txBox="1"/>
          <p:nvPr/>
        </p:nvSpPr>
        <p:spPr>
          <a:xfrm>
            <a:off x="4911725" y="6613525"/>
            <a:ext cx="4152899"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Copyright © 2012 by The McGraw-Hill Companies, Inc. All rights reserved.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2" name="Shape 152"/>
        <p:cNvGrpSpPr/>
        <p:nvPr/>
      </p:nvGrpSpPr>
      <p:grpSpPr>
        <a:xfrm>
          <a:off x="0" y="0"/>
          <a:ext cx="0" cy="0"/>
          <a:chOff x="0" y="0"/>
          <a:chExt cx="0" cy="0"/>
        </a:xfrm>
      </p:grpSpPr>
      <p:sp>
        <p:nvSpPr>
          <p:cNvPr id="153" name="Shape 153"/>
          <p:cNvSpPr txBox="1"/>
          <p:nvPr>
            <p:ph type="ctrTitle"/>
          </p:nvPr>
        </p:nvSpPr>
        <p:spPr>
          <a:xfrm>
            <a:off x="685800" y="18288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800" u="none" cap="none" strike="noStrike">
                <a:solidFill>
                  <a:schemeClr val="lt2"/>
                </a:solidFill>
                <a:latin typeface="Garamond"/>
                <a:ea typeface="Garamond"/>
                <a:cs typeface="Garamond"/>
                <a:sym typeface="Garamond"/>
              </a:rPr>
              <a:t>Proxy (Definition):</a:t>
            </a:r>
          </a:p>
        </p:txBody>
      </p:sp>
      <p:sp>
        <p:nvSpPr>
          <p:cNvPr id="154" name="Shape 154"/>
          <p:cNvSpPr txBox="1"/>
          <p:nvPr>
            <p:ph idx="1" type="subTitle"/>
          </p:nvPr>
        </p:nvSpPr>
        <p:spPr>
          <a:xfrm>
            <a:off x="1371600" y="3429000"/>
            <a:ext cx="6400799" cy="17526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2800" u="none" cap="none" strike="noStrike">
                <a:solidFill>
                  <a:schemeClr val="lt1"/>
                </a:solidFill>
                <a:latin typeface="Garamond"/>
                <a:ea typeface="Garamond"/>
                <a:cs typeface="Garamond"/>
                <a:sym typeface="Garamond"/>
              </a:rPr>
              <a:t>Provides authorization for third party to vote in place of shareholder at shareholder’s meeting</a:t>
            </a:r>
          </a:p>
        </p:txBody>
      </p:sp>
      <p:sp>
        <p:nvSpPr>
          <p:cNvPr id="155" name="Shape 15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39-*</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60" name="Shape 160"/>
        <p:cNvGrpSpPr/>
        <p:nvPr/>
      </p:nvGrpSpPr>
      <p:grpSpPr>
        <a:xfrm>
          <a:off x="0" y="0"/>
          <a:ext cx="0" cy="0"/>
          <a:chOff x="0" y="0"/>
          <a:chExt cx="0" cy="0"/>
        </a:xfrm>
      </p:grpSpPr>
      <p:sp>
        <p:nvSpPr>
          <p:cNvPr id="161" name="Shape 161"/>
          <p:cNvSpPr txBox="1"/>
          <p:nvPr>
            <p:ph type="ctrTitle"/>
          </p:nvPr>
        </p:nvSpPr>
        <p:spPr>
          <a:xfrm>
            <a:off x="685800" y="17526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800" u="none" cap="none" strike="noStrike">
                <a:solidFill>
                  <a:schemeClr val="lt2"/>
                </a:solidFill>
                <a:latin typeface="Garamond"/>
                <a:ea typeface="Garamond"/>
                <a:cs typeface="Garamond"/>
                <a:sym typeface="Garamond"/>
              </a:rPr>
              <a:t>Voting Trust (Definition):</a:t>
            </a:r>
          </a:p>
        </p:txBody>
      </p:sp>
      <p:sp>
        <p:nvSpPr>
          <p:cNvPr id="162" name="Shape 162"/>
          <p:cNvSpPr txBox="1"/>
          <p:nvPr>
            <p:ph idx="1" type="subTitle"/>
          </p:nvPr>
        </p:nvSpPr>
        <p:spPr>
          <a:xfrm>
            <a:off x="1371600" y="3429000"/>
            <a:ext cx="6400799" cy="175260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hlink"/>
              </a:buClr>
              <a:buSzPct val="25000"/>
              <a:buFont typeface="Garamond"/>
              <a:buNone/>
            </a:pPr>
            <a:r>
              <a:rPr b="0" i="0" lang="en-US" sz="2400" u="none" cap="none" strike="noStrike">
                <a:solidFill>
                  <a:schemeClr val="lt1"/>
                </a:solidFill>
                <a:latin typeface="Garamond"/>
                <a:ea typeface="Garamond"/>
                <a:cs typeface="Garamond"/>
                <a:sym typeface="Garamond"/>
              </a:rPr>
              <a:t>Agreement between stockholder and trustee in which stockholder transfers his/her legal share titles to trustee; trustee is then responsible for voting for those shares</a:t>
            </a:r>
          </a:p>
        </p:txBody>
      </p:sp>
      <p:sp>
        <p:nvSpPr>
          <p:cNvPr id="163" name="Shape 16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39-*</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68" name="Shape 168"/>
        <p:cNvGrpSpPr/>
        <p:nvPr/>
      </p:nvGrpSpPr>
      <p:grpSpPr>
        <a:xfrm>
          <a:off x="0" y="0"/>
          <a:ext cx="0" cy="0"/>
          <a:chOff x="0" y="0"/>
          <a:chExt cx="0" cy="0"/>
        </a:xfrm>
      </p:grpSpPr>
      <p:sp>
        <p:nvSpPr>
          <p:cNvPr id="169" name="Shape 169"/>
          <p:cNvSpPr txBox="1"/>
          <p:nvPr>
            <p:ph type="ctrTitle"/>
          </p:nvPr>
        </p:nvSpPr>
        <p:spPr>
          <a:xfrm>
            <a:off x="685800" y="17526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400" u="none" cap="none" strike="noStrike">
                <a:solidFill>
                  <a:schemeClr val="lt2"/>
                </a:solidFill>
                <a:latin typeface="Garamond"/>
                <a:ea typeface="Garamond"/>
                <a:cs typeface="Garamond"/>
                <a:sym typeface="Garamond"/>
              </a:rPr>
              <a:t>Business Judgment Rule (Definition):</a:t>
            </a:r>
          </a:p>
        </p:txBody>
      </p:sp>
      <p:sp>
        <p:nvSpPr>
          <p:cNvPr id="170" name="Shape 170"/>
          <p:cNvSpPr txBox="1"/>
          <p:nvPr>
            <p:ph idx="1" type="subTitle"/>
          </p:nvPr>
        </p:nvSpPr>
        <p:spPr>
          <a:xfrm>
            <a:off x="1371600" y="3352800"/>
            <a:ext cx="6400799" cy="175260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hlink"/>
              </a:buClr>
              <a:buSzPct val="25000"/>
              <a:buFont typeface="Garamond"/>
              <a:buNone/>
            </a:pPr>
            <a:r>
              <a:rPr b="0" i="0" lang="en-US" sz="2800" u="none" cap="none" strike="noStrike">
                <a:solidFill>
                  <a:schemeClr val="lt1"/>
                </a:solidFill>
                <a:latin typeface="Garamond"/>
                <a:ea typeface="Garamond"/>
                <a:cs typeface="Garamond"/>
                <a:sym typeface="Garamond"/>
              </a:rPr>
              <a:t>Provides that directors and officers are not liable for decisions that harmed corporation if they were acting in good faith at time of decision</a:t>
            </a:r>
          </a:p>
        </p:txBody>
      </p:sp>
      <p:sp>
        <p:nvSpPr>
          <p:cNvPr id="171" name="Shape 17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39-*</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76" name="Shape 176"/>
        <p:cNvGrpSpPr/>
        <p:nvPr/>
      </p:nvGrpSpPr>
      <p:grpSpPr>
        <a:xfrm>
          <a:off x="0" y="0"/>
          <a:ext cx="0" cy="0"/>
          <a:chOff x="0" y="0"/>
          <a:chExt cx="0" cy="0"/>
        </a:xfrm>
      </p:grpSpPr>
      <p:sp>
        <p:nvSpPr>
          <p:cNvPr id="177" name="Shape 177"/>
          <p:cNvSpPr txBox="1"/>
          <p:nvPr>
            <p:ph type="ctrTitle"/>
          </p:nvPr>
        </p:nvSpPr>
        <p:spPr>
          <a:xfrm>
            <a:off x="685800" y="16764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800" u="none" cap="none" strike="noStrike">
                <a:solidFill>
                  <a:schemeClr val="lt2"/>
                </a:solidFill>
                <a:latin typeface="Garamond"/>
                <a:ea typeface="Garamond"/>
                <a:cs typeface="Garamond"/>
                <a:sym typeface="Garamond"/>
              </a:rPr>
              <a:t>“Watered” Stock (Definition):</a:t>
            </a:r>
          </a:p>
        </p:txBody>
      </p:sp>
      <p:sp>
        <p:nvSpPr>
          <p:cNvPr id="178" name="Shape 178"/>
          <p:cNvSpPr txBox="1"/>
          <p:nvPr>
            <p:ph idx="1" type="subTitle"/>
          </p:nvPr>
        </p:nvSpPr>
        <p:spPr>
          <a:xfrm>
            <a:off x="1371600" y="3505200"/>
            <a:ext cx="6400799" cy="17526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3200" u="none" cap="none" strike="noStrike">
                <a:solidFill>
                  <a:schemeClr val="lt1"/>
                </a:solidFill>
                <a:latin typeface="Garamond"/>
                <a:ea typeface="Garamond"/>
                <a:cs typeface="Garamond"/>
                <a:sym typeface="Garamond"/>
              </a:rPr>
              <a:t>Stock issued to individuals at value below fair market value</a:t>
            </a:r>
          </a:p>
        </p:txBody>
      </p:sp>
      <p:sp>
        <p:nvSpPr>
          <p:cNvPr id="179" name="Shape 17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39-*</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84" name="Shape 184"/>
        <p:cNvGrpSpPr/>
        <p:nvPr/>
      </p:nvGrpSpPr>
      <p:grpSpPr>
        <a:xfrm>
          <a:off x="0" y="0"/>
          <a:ext cx="0" cy="0"/>
          <a:chOff x="0" y="0"/>
          <a:chExt cx="0" cy="0"/>
        </a:xfrm>
      </p:grpSpPr>
      <p:sp>
        <p:nvSpPr>
          <p:cNvPr id="185" name="Shape 185"/>
          <p:cNvSpPr txBox="1"/>
          <p:nvPr>
            <p:ph type="title"/>
          </p:nvPr>
        </p:nvSpPr>
        <p:spPr>
          <a:xfrm>
            <a:off x="457200" y="457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Corporations:  Directors, Officers, and Shareholders--Other Relevant Terminology</a:t>
            </a:r>
          </a:p>
        </p:txBody>
      </p:sp>
      <p:sp>
        <p:nvSpPr>
          <p:cNvPr id="186" name="Shape 186"/>
          <p:cNvSpPr txBox="1"/>
          <p:nvPr>
            <p:ph idx="1" type="body"/>
          </p:nvPr>
        </p:nvSpPr>
        <p:spPr>
          <a:xfrm>
            <a:off x="457200" y="1905000"/>
            <a:ext cx="8229600"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Par-Value Shares:  Fixed face value noted on stock certificate</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No-Par Shares:  Stock shares without a par value</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Stock Subscription Agreement:  Contractually obliges individual to buy shares in corporation</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Pre-emptive Rights:  Preferential rights given to existing shareholders to purchase shares of new stock issue; preference given in proportion to percentage of stock shareholder already owns</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Dividend:  Distribution of corporate profits/income ordered by directors and paid to shareholders in proportion to their respective shares in corporation</a:t>
            </a:r>
          </a:p>
        </p:txBody>
      </p:sp>
      <p:sp>
        <p:nvSpPr>
          <p:cNvPr id="187" name="Shape 18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39-*</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92" name="Shape 192"/>
        <p:cNvGrpSpPr/>
        <p:nvPr/>
      </p:nvGrpSpPr>
      <p:grpSpPr>
        <a:xfrm>
          <a:off x="0" y="0"/>
          <a:ext cx="0" cy="0"/>
          <a:chOff x="0" y="0"/>
          <a:chExt cx="0" cy="0"/>
        </a:xfrm>
      </p:grpSpPr>
      <p:sp>
        <p:nvSpPr>
          <p:cNvPr id="193" name="Shape 193"/>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400" u="none" cap="none" strike="noStrike">
                <a:solidFill>
                  <a:schemeClr val="lt2"/>
                </a:solidFill>
                <a:latin typeface="Garamond"/>
                <a:ea typeface="Garamond"/>
                <a:cs typeface="Garamond"/>
                <a:sym typeface="Garamond"/>
              </a:rPr>
              <a:t>Corporations:  Directors, Officers, and Shareholders--Other Relevant Terminology (Continued):</a:t>
            </a:r>
          </a:p>
        </p:txBody>
      </p:sp>
      <p:sp>
        <p:nvSpPr>
          <p:cNvPr id="194" name="Shape 194"/>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Right of First Refusal:  Given to existing shareholders to purchase any shares of stock offered for resale by shareholder within specified period of time</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Inspection Rights:  Protect shareholder interest by giving them right to inspect corporation’s books and records after asking in advance to inspect and having proper purpose</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Stock Warrants:  Vouchers issued to shareholders, entitling them to given number of shares at specified price</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Shareholder’s Derivative Suit:  Filed by corporate shareholder when corporate directors fail to sue in situation where corporation has been harmed by individual/another corporation</a:t>
            </a:r>
          </a:p>
        </p:txBody>
      </p:sp>
      <p:sp>
        <p:nvSpPr>
          <p:cNvPr id="195" name="Shape 19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39-*</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8229600" cy="62023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800" u="sng" cap="none" strike="noStrike">
                <a:solidFill>
                  <a:schemeClr val="lt2"/>
                </a:solidFill>
                <a:latin typeface="Garamond"/>
                <a:ea typeface="Garamond"/>
                <a:cs typeface="Garamond"/>
                <a:sym typeface="Garamond"/>
              </a:rPr>
              <a:t>Chapter 39 Case Hypothetical and Ethical Dilemma</a:t>
            </a:r>
            <a:br>
              <a:rPr b="1" i="0" lang="en-US" sz="18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Zaxxon-Mobile Oil Company, Inc., headquartered in Mobile, Alabama, is a multinational corporation with 2009 annual profits of $45 billion.  Zaxxon-Mobile has twelve (12) board members who serve the company on a part-time basis, with each board member receiving an average of $300,000 per year in compensation.</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Emily D. Chanel, a pre-law student at The University of Alabama at Mobile, is very familiar with Zaxxon-Mobile Oil Company, Inc., and she has studied her business law textbook material on corporations and their directors, officers and shareholders very carefully.  She recalls that the board of directors and its members owe a strict fiduciary duty to the corporation; as part of this fiduciary duty, the board must exercise oversight in monitoring the actions of corporate employees, including the executives and officers of the corporation.</a:t>
            </a: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Emily ponders, “How can board members of a major corporation be truly objective when they are being paid such lavish sums of money?  Would not board members have a “Don’t rock the boat” mentality in terms of exercising their oversight function? Why, for example, would a Zaxxon-Mobile board member question the practices of the company’s high-ranking executives and officers, when such an inquiry might jeopardize his or her $300,000 per year annual compensation? ‘Make no bones about it,’ if I were a board member at Zaxxon-Mobile, I would probably be a ‘yes-woman” and approve of everything the chief executive officer, the chief financial officer and the chief operating officer wanted to do!”</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How do you respond to Emily D. Chanel’s questions and overall concerns about board member compensation and objectivity?</a:t>
            </a:r>
            <a:br>
              <a:rPr b="1" i="0" lang="en-US" sz="1600" u="none" cap="none" strike="noStrike">
                <a:solidFill>
                  <a:schemeClr val="lt2"/>
                </a:solidFill>
                <a:latin typeface="Garamond"/>
                <a:ea typeface="Garamond"/>
                <a:cs typeface="Garamond"/>
                <a:sym typeface="Garamond"/>
              </a:rPr>
            </a:br>
          </a:p>
        </p:txBody>
      </p:sp>
      <p:sp>
        <p:nvSpPr>
          <p:cNvPr id="90" name="Shape 9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39-*</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62023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800" u="sng" cap="none" strike="noStrike">
                <a:solidFill>
                  <a:schemeClr val="lt2"/>
                </a:solidFill>
                <a:latin typeface="Garamond"/>
                <a:ea typeface="Garamond"/>
                <a:cs typeface="Garamond"/>
                <a:sym typeface="Garamond"/>
              </a:rPr>
              <a:t>Chapter 39 Case Hypothetical and Ethical Dilemma</a:t>
            </a:r>
            <a:br>
              <a:rPr b="1" i="0" lang="en-US" sz="1800" u="sng" cap="none" strike="noStrike">
                <a:solidFill>
                  <a:schemeClr val="lt2"/>
                </a:solidFill>
                <a:latin typeface="Garamond"/>
                <a:ea typeface="Garamond"/>
                <a:cs typeface="Garamond"/>
                <a:sym typeface="Garamond"/>
              </a:rPr>
            </a:br>
            <a:br>
              <a:rPr b="1" i="0" lang="en-US" sz="1800" u="sng"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Dr. Charles Finnegan is a newly-appointed member of the Board of Directors of Walnut Grove Community College (W.G.C.C.) in Walnut Grove, California.  The position is unpaid, but does come with the “perks” of positive exposure and prestige in the local community.</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At his first board meeting, the directors are discussing and considering for approval service contracts between W.G.C.C. and the local business community.  The third contract for consideration is a janitorial service contract, valued at $150,000, between W.G.C.C. and Antiseptic Andy Cleaning Service, Inc.  Finnegan is quite surprised; after all, “Antiseptic Andy” is owned and operated by his first cousin, Andrew Deere.  Cousins Finnegan and Deere have not seen each other in three years, nor have they otherwise communicated during that period of time.</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The chairperson of the Board of Directors calls for a vote on the janitorial service contract.  According to W.G.C.C. regulations, the board must unanimously approve contracts with the business community.</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Finnegan is perplexed.  If he votes and says nothing about his kinship to Deere, he still feels he can “sleep at night,” since he will not receive any financial gain from the contract.  If he discloses his kinship to Deere, he fears that Deere’s business opportunity will be jeopardized.</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Does Finnegan have a legal obligation to disclose his relationship to Deere? Would it be a “conflict of interest” for Finnegan to vote in favor of the contract? Does he have an ethical obligation to disclose the relationship?</a:t>
            </a:r>
          </a:p>
        </p:txBody>
      </p:sp>
      <p:sp>
        <p:nvSpPr>
          <p:cNvPr id="97" name="Shape 9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39-*</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02" name="Shape 102"/>
        <p:cNvGrpSpPr/>
        <p:nvPr/>
      </p:nvGrpSpPr>
      <p:grpSpPr>
        <a:xfrm>
          <a:off x="0" y="0"/>
          <a:ext cx="0" cy="0"/>
          <a:chOff x="0" y="0"/>
          <a:chExt cx="0" cy="0"/>
        </a:xfrm>
      </p:grpSpPr>
      <p:sp>
        <p:nvSpPr>
          <p:cNvPr id="103" name="Shape 103"/>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Summary of Roles of Directors, Officers, and Shareholders</a:t>
            </a:r>
          </a:p>
        </p:txBody>
      </p:sp>
      <p:sp>
        <p:nvSpPr>
          <p:cNvPr id="104" name="Shape 104"/>
          <p:cNvSpPr txBox="1"/>
          <p:nvPr>
            <p:ph idx="1" type="body"/>
          </p:nvPr>
        </p:nvSpPr>
        <p:spPr>
          <a:xfrm>
            <a:off x="457200" y="1600200"/>
            <a:ext cx="4038599"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Directors--</a:t>
            </a:r>
          </a:p>
          <a:p>
            <a:pPr indent="-342900" lvl="0" marL="342900" marR="0" rtl="0" algn="l">
              <a:lnSpc>
                <a:spcPct val="8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Officers--</a:t>
            </a:r>
          </a:p>
          <a:p>
            <a:pPr indent="-342900" lvl="0" marL="342900" marR="0" rtl="0" algn="l">
              <a:lnSpc>
                <a:spcPct val="8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Shareholders--</a:t>
            </a:r>
          </a:p>
        </p:txBody>
      </p:sp>
      <p:sp>
        <p:nvSpPr>
          <p:cNvPr id="105" name="Shape 105"/>
          <p:cNvSpPr txBox="1"/>
          <p:nvPr>
            <p:ph idx="2" type="body"/>
          </p:nvPr>
        </p:nvSpPr>
        <p:spPr>
          <a:xfrm>
            <a:off x="4648200" y="1600200"/>
            <a:ext cx="4038599"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Vote on important corporate decisions</a:t>
            </a: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Appoint and supervise officers</a:t>
            </a: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Declare and pay corporate dividends</a:t>
            </a: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Manage corporation</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Run “day-to-day” business of firm</a:t>
            </a: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Agents of corporation</a:t>
            </a:r>
          </a:p>
          <a:p>
            <a:pPr indent="-342900" lvl="0" marL="342900" marR="0" rtl="0" algn="l">
              <a:lnSpc>
                <a:spcPct val="8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Elect board of directors</a:t>
            </a: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Approve major board decisions</a:t>
            </a:r>
          </a:p>
        </p:txBody>
      </p:sp>
      <p:sp>
        <p:nvSpPr>
          <p:cNvPr id="106" name="Shape 106"/>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39-*</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1" name="Shape 111"/>
        <p:cNvGrpSpPr/>
        <p:nvPr/>
      </p:nvGrpSpPr>
      <p:grpSpPr>
        <a:xfrm>
          <a:off x="0" y="0"/>
          <a:ext cx="0" cy="0"/>
          <a:chOff x="0" y="0"/>
          <a:chExt cx="0" cy="0"/>
        </a:xfrm>
      </p:grpSpPr>
      <p:sp>
        <p:nvSpPr>
          <p:cNvPr id="112" name="Shape 112"/>
          <p:cNvSpPr txBox="1"/>
          <p:nvPr>
            <p:ph type="title"/>
          </p:nvPr>
        </p:nvSpPr>
        <p:spPr>
          <a:xfrm>
            <a:off x="457200" y="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400" u="none" cap="none" strike="noStrike">
                <a:solidFill>
                  <a:schemeClr val="lt2"/>
                </a:solidFill>
                <a:latin typeface="Garamond"/>
                <a:ea typeface="Garamond"/>
                <a:cs typeface="Garamond"/>
                <a:sym typeface="Garamond"/>
              </a:rPr>
              <a:t>Summary of Rights of Directors, Officers, and Shareholders</a:t>
            </a:r>
          </a:p>
        </p:txBody>
      </p:sp>
      <p:sp>
        <p:nvSpPr>
          <p:cNvPr id="113" name="Shape 113"/>
          <p:cNvSpPr txBox="1"/>
          <p:nvPr>
            <p:ph idx="1" type="body"/>
          </p:nvPr>
        </p:nvSpPr>
        <p:spPr>
          <a:xfrm>
            <a:off x="457200" y="990600"/>
            <a:ext cx="4038599"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Directors--</a:t>
            </a:r>
          </a:p>
          <a:p>
            <a:pPr indent="-342900" lvl="0" marL="342900" marR="0" rtl="0" algn="l">
              <a:lnSpc>
                <a:spcPct val="9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Officers--</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Shareholders--</a:t>
            </a:r>
          </a:p>
        </p:txBody>
      </p:sp>
      <p:sp>
        <p:nvSpPr>
          <p:cNvPr id="114" name="Shape 114"/>
          <p:cNvSpPr txBox="1"/>
          <p:nvPr>
            <p:ph idx="2" type="body"/>
          </p:nvPr>
        </p:nvSpPr>
        <p:spPr>
          <a:xfrm>
            <a:off x="4648200" y="1295400"/>
            <a:ext cx="4038599" cy="51053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Right to Compensation</a:t>
            </a:r>
          </a:p>
          <a:p>
            <a:pPr indent="-342900" lvl="0" marL="342900" marR="0" rtl="0" algn="l">
              <a:lnSpc>
                <a:spcPct val="9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Right to Participation</a:t>
            </a:r>
          </a:p>
          <a:p>
            <a:pPr indent="-342900" lvl="0" marL="342900" marR="0" rtl="0" algn="l">
              <a:lnSpc>
                <a:spcPct val="9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Right to Inspection</a:t>
            </a:r>
          </a:p>
          <a:p>
            <a:pPr indent="-342900" lvl="0" marL="342900" marR="0" rtl="0" algn="l">
              <a:lnSpc>
                <a:spcPct val="9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Right to Indemnification</a:t>
            </a:r>
          </a:p>
          <a:p>
            <a:pPr indent="-342900" lvl="0" marL="342900" marR="0" rtl="0" algn="l">
              <a:lnSpc>
                <a:spcPct val="90000"/>
              </a:lnSpc>
              <a:spcBef>
                <a:spcPts val="360"/>
              </a:spcBef>
              <a:spcAft>
                <a:spcPts val="0"/>
              </a:spcAft>
              <a:buClr>
                <a:schemeClr val="hlink"/>
              </a:buClr>
              <a:buSzPct val="25000"/>
              <a:buFont typeface="Garamond"/>
              <a:buNone/>
            </a:pPr>
            <a:r>
              <a:t/>
            </a:r>
            <a:endParaRPr b="0" i="0" sz="1800" u="none" cap="none" strike="noStrike">
              <a:solidFill>
                <a:schemeClr val="lt1"/>
              </a:solidFill>
              <a:latin typeface="Garamond"/>
              <a:ea typeface="Garamond"/>
              <a:cs typeface="Garamond"/>
              <a:sym typeface="Garamond"/>
            </a:endParaRPr>
          </a:p>
          <a:p>
            <a:pPr indent="-342900" lvl="0" marL="342900" marR="0" rtl="0" algn="l">
              <a:lnSpc>
                <a:spcPct val="90000"/>
              </a:lnSpc>
              <a:spcBef>
                <a:spcPts val="360"/>
              </a:spcBef>
              <a:spcAft>
                <a:spcPts val="0"/>
              </a:spcAft>
              <a:buClr>
                <a:schemeClr val="hlink"/>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342900" lvl="0" marL="342900" marR="0" rtl="0" algn="l">
              <a:lnSpc>
                <a:spcPct val="9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Rights determined in employment contract</a:t>
            </a:r>
          </a:p>
          <a:p>
            <a:pPr indent="-342900" lvl="0" marL="342900" marR="0" rtl="0" algn="l">
              <a:lnSpc>
                <a:spcPct val="90000"/>
              </a:lnSpc>
              <a:spcBef>
                <a:spcPts val="360"/>
              </a:spcBef>
              <a:spcAft>
                <a:spcPts val="0"/>
              </a:spcAft>
              <a:buClr>
                <a:schemeClr val="hlink"/>
              </a:buClr>
              <a:buSzPct val="25000"/>
              <a:buFont typeface="Garamond"/>
              <a:buNone/>
            </a:pPr>
            <a:r>
              <a:t/>
            </a:r>
            <a:endParaRPr b="0" i="0" sz="1800" u="none" cap="none" strike="noStrike">
              <a:solidFill>
                <a:schemeClr val="lt1"/>
              </a:solidFill>
              <a:latin typeface="Garamond"/>
              <a:ea typeface="Garamond"/>
              <a:cs typeface="Garamond"/>
              <a:sym typeface="Garamond"/>
            </a:endParaRPr>
          </a:p>
          <a:p>
            <a:pPr indent="-342900" lvl="0" marL="342900" marR="0" rtl="0" algn="l">
              <a:lnSpc>
                <a:spcPct val="9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Stock certificates</a:t>
            </a:r>
          </a:p>
          <a:p>
            <a:pPr indent="-342900" lvl="0" marL="342900" marR="0" rtl="0" algn="l">
              <a:lnSpc>
                <a:spcPct val="9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Preemptive rights</a:t>
            </a:r>
          </a:p>
          <a:p>
            <a:pPr indent="-342900" lvl="0" marL="342900" marR="0" rtl="0" algn="l">
              <a:lnSpc>
                <a:spcPct val="9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Right to Dividends</a:t>
            </a:r>
          </a:p>
          <a:p>
            <a:pPr indent="-342900" lvl="0" marL="342900" marR="0" rtl="0" algn="l">
              <a:lnSpc>
                <a:spcPct val="9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Right to Transfer Shares</a:t>
            </a:r>
          </a:p>
          <a:p>
            <a:pPr indent="-342900" lvl="0" marL="342900" marR="0" rtl="0" algn="l">
              <a:lnSpc>
                <a:spcPct val="9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Inspection Rights</a:t>
            </a:r>
          </a:p>
          <a:p>
            <a:pPr indent="-342900" lvl="0" marL="342900" marR="0" rtl="0" algn="l">
              <a:lnSpc>
                <a:spcPct val="9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Right to Corporate Dissolution</a:t>
            </a:r>
          </a:p>
          <a:p>
            <a:pPr indent="-342900" lvl="0" marL="342900" marR="0" rtl="0" algn="l">
              <a:lnSpc>
                <a:spcPct val="9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Right to File Derivative Suit</a:t>
            </a:r>
          </a:p>
          <a:p>
            <a:pPr indent="-342900" lvl="0" marL="342900" marR="0" rtl="0" algn="l">
              <a:lnSpc>
                <a:spcPct val="9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Right to File Direct Suit</a:t>
            </a:r>
          </a:p>
        </p:txBody>
      </p:sp>
      <p:sp>
        <p:nvSpPr>
          <p:cNvPr id="115" name="Shape 11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39-*</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20" name="Shape 120"/>
        <p:cNvGrpSpPr/>
        <p:nvPr/>
      </p:nvGrpSpPr>
      <p:grpSpPr>
        <a:xfrm>
          <a:off x="0" y="0"/>
          <a:ext cx="0" cy="0"/>
          <a:chOff x="0" y="0"/>
          <a:chExt cx="0" cy="0"/>
        </a:xfrm>
      </p:grpSpPr>
      <p:sp>
        <p:nvSpPr>
          <p:cNvPr id="121" name="Shape 121"/>
          <p:cNvSpPr txBox="1"/>
          <p:nvPr>
            <p:ph type="title"/>
          </p:nvPr>
        </p:nvSpPr>
        <p:spPr>
          <a:xfrm>
            <a:off x="457200" y="304800"/>
            <a:ext cx="8229600" cy="12191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Fiduciary Duties</a:t>
            </a:r>
          </a:p>
        </p:txBody>
      </p:sp>
      <p:sp>
        <p:nvSpPr>
          <p:cNvPr id="122" name="Shape 122"/>
          <p:cNvSpPr txBox="1"/>
          <p:nvPr>
            <p:ph idx="1" type="body"/>
          </p:nvPr>
        </p:nvSpPr>
        <p:spPr>
          <a:xfrm>
            <a:off x="457200" y="1752600"/>
            <a:ext cx="8229600" cy="42671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25000"/>
              <a:buFont typeface="Garamond"/>
              <a:buNone/>
            </a:pPr>
            <a:r>
              <a:rPr b="0" i="0" lang="en-US" sz="2400" u="none" cap="none" strike="noStrike">
                <a:solidFill>
                  <a:schemeClr val="lt1"/>
                </a:solidFill>
                <a:latin typeface="Garamond"/>
                <a:ea typeface="Garamond"/>
                <a:cs typeface="Garamond"/>
                <a:sym typeface="Garamond"/>
              </a:rPr>
              <a:t>Definition:  Duties to corporation that individuals</a:t>
            </a:r>
          </a:p>
          <a:p>
            <a:pPr indent="-342900" lvl="0" marL="342900" marR="0" rtl="0" algn="l">
              <a:lnSpc>
                <a:spcPct val="100000"/>
              </a:lnSpc>
              <a:spcBef>
                <a:spcPts val="480"/>
              </a:spcBef>
              <a:spcAft>
                <a:spcPts val="0"/>
              </a:spcAft>
              <a:buClr>
                <a:schemeClr val="hlink"/>
              </a:buClr>
              <a:buSzPct val="25000"/>
              <a:buFont typeface="Garamond"/>
              <a:buNone/>
            </a:pPr>
            <a:r>
              <a:rPr b="0" i="0" lang="en-US" sz="2400" u="none" cap="none" strike="noStrike">
                <a:solidFill>
                  <a:schemeClr val="lt1"/>
                </a:solidFill>
                <a:latin typeface="Garamond"/>
                <a:ea typeface="Garamond"/>
                <a:cs typeface="Garamond"/>
                <a:sym typeface="Garamond"/>
              </a:rPr>
              <a:t>within corporation have</a:t>
            </a:r>
          </a:p>
          <a:p>
            <a:pPr indent="-342900" lvl="0" marL="342900" marR="0" rtl="0" algn="l">
              <a:lnSpc>
                <a:spcPct val="10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25000"/>
              <a:buFont typeface="Garamond"/>
              <a:buNone/>
            </a:pPr>
            <a:r>
              <a:rPr b="0" i="0" lang="en-US" sz="2400" u="none" cap="none" strike="noStrike">
                <a:solidFill>
                  <a:schemeClr val="lt1"/>
                </a:solidFill>
                <a:latin typeface="Garamond"/>
                <a:ea typeface="Garamond"/>
                <a:cs typeface="Garamond"/>
                <a:sym typeface="Garamond"/>
              </a:rPr>
              <a:t>Primary fiduciary duties include:</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Duty of Care</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Duty of Loyalty</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Duty to Disclose Conflict of Interest</a:t>
            </a:r>
          </a:p>
          <a:p>
            <a:pPr indent="-342900" lvl="0" marL="342900" marR="0" rtl="0" algn="l">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p:txBody>
      </p:sp>
      <p:sp>
        <p:nvSpPr>
          <p:cNvPr id="123" name="Shape 12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39-*</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28" name="Shape 128"/>
        <p:cNvGrpSpPr/>
        <p:nvPr/>
      </p:nvGrpSpPr>
      <p:grpSpPr>
        <a:xfrm>
          <a:off x="0" y="0"/>
          <a:ext cx="0" cy="0"/>
          <a:chOff x="0" y="0"/>
          <a:chExt cx="0" cy="0"/>
        </a:xfrm>
      </p:grpSpPr>
      <p:sp>
        <p:nvSpPr>
          <p:cNvPr id="129" name="Shape 129"/>
          <p:cNvSpPr txBox="1"/>
          <p:nvPr>
            <p:ph type="title"/>
          </p:nvPr>
        </p:nvSpPr>
        <p:spPr>
          <a:xfrm>
            <a:off x="457200" y="533400"/>
            <a:ext cx="8229600" cy="12191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Exhibit 39-2:  Liability of Directors and Officers</a:t>
            </a:r>
          </a:p>
        </p:txBody>
      </p:sp>
      <p:sp>
        <p:nvSpPr>
          <p:cNvPr id="130" name="Shape 130"/>
          <p:cNvSpPr txBox="1"/>
          <p:nvPr>
            <p:ph idx="1" type="body"/>
          </p:nvPr>
        </p:nvSpPr>
        <p:spPr>
          <a:xfrm>
            <a:off x="457200" y="2057400"/>
            <a:ext cx="8229600" cy="40687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Can be held personally liability for their own torts and crimes</a:t>
            </a:r>
          </a:p>
          <a:p>
            <a:pPr indent="-342900" lvl="0" marL="342900" marR="0" rtl="0" algn="l">
              <a:lnSpc>
                <a:spcPct val="100000"/>
              </a:lnSpc>
              <a:spcBef>
                <a:spcPts val="480"/>
              </a:spcBef>
              <a:spcAft>
                <a:spcPts val="0"/>
              </a:spcAft>
              <a:buClr>
                <a:schemeClr val="lt1"/>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Can be held personally liable for torts and crimes of other employees they supervise</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Can be held liable for wrongful transactions involving company stock</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Cannot be held liable for decisions that harm company if they were acting in good faith at time of decision</a:t>
            </a:r>
          </a:p>
        </p:txBody>
      </p:sp>
      <p:sp>
        <p:nvSpPr>
          <p:cNvPr id="131" name="Shape 13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39-*</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36" name="Shape 136"/>
        <p:cNvGrpSpPr/>
        <p:nvPr/>
      </p:nvGrpSpPr>
      <p:grpSpPr>
        <a:xfrm>
          <a:off x="0" y="0"/>
          <a:ext cx="0" cy="0"/>
          <a:chOff x="0" y="0"/>
          <a:chExt cx="0" cy="0"/>
        </a:xfrm>
      </p:grpSpPr>
      <p:sp>
        <p:nvSpPr>
          <p:cNvPr id="137" name="Shape 137"/>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Exhibit 39-3:  Liability of Shareholders</a:t>
            </a:r>
          </a:p>
        </p:txBody>
      </p:sp>
      <p:sp>
        <p:nvSpPr>
          <p:cNvPr id="138" name="Shape 138"/>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Shareholders liable (to extent of their investment) for debts of corporation</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Shareholders liable for breach of contract if stock subscription agreement signed and no stock purchased</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Shareholders liable for watered stock</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Shareholders personally liable for receiving illegal dividends</a:t>
            </a:r>
          </a:p>
        </p:txBody>
      </p:sp>
      <p:sp>
        <p:nvSpPr>
          <p:cNvPr id="139" name="Shape 13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39-*</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44" name="Shape 144"/>
        <p:cNvGrpSpPr/>
        <p:nvPr/>
      </p:nvGrpSpPr>
      <p:grpSpPr>
        <a:xfrm>
          <a:off x="0" y="0"/>
          <a:ext cx="0" cy="0"/>
          <a:chOff x="0" y="0"/>
          <a:chExt cx="0" cy="0"/>
        </a:xfrm>
      </p:grpSpPr>
      <p:sp>
        <p:nvSpPr>
          <p:cNvPr id="145" name="Shape 145"/>
          <p:cNvSpPr txBox="1"/>
          <p:nvPr>
            <p:ph type="ctrTitle"/>
          </p:nvPr>
        </p:nvSpPr>
        <p:spPr>
          <a:xfrm>
            <a:off x="685800" y="16764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800" u="none" cap="none" strike="noStrike">
                <a:solidFill>
                  <a:schemeClr val="lt2"/>
                </a:solidFill>
                <a:latin typeface="Garamond"/>
                <a:ea typeface="Garamond"/>
                <a:cs typeface="Garamond"/>
                <a:sym typeface="Garamond"/>
              </a:rPr>
              <a:t>Quorum (Definition):</a:t>
            </a:r>
          </a:p>
        </p:txBody>
      </p:sp>
      <p:sp>
        <p:nvSpPr>
          <p:cNvPr id="146" name="Shape 146"/>
          <p:cNvSpPr txBox="1"/>
          <p:nvPr>
            <p:ph idx="1" type="subTitle"/>
          </p:nvPr>
        </p:nvSpPr>
        <p:spPr>
          <a:xfrm>
            <a:off x="1371600" y="3276600"/>
            <a:ext cx="6400799" cy="17526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2800" u="none" cap="none" strike="noStrike">
                <a:solidFill>
                  <a:schemeClr val="lt1"/>
                </a:solidFill>
                <a:latin typeface="Garamond"/>
                <a:ea typeface="Garamond"/>
                <a:cs typeface="Garamond"/>
                <a:sym typeface="Garamond"/>
              </a:rPr>
              <a:t>Minimum number of directors necessary to validate corporate directors meeting</a:t>
            </a:r>
          </a:p>
        </p:txBody>
      </p:sp>
      <p:sp>
        <p:nvSpPr>
          <p:cNvPr id="147" name="Shape 14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39-*</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