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92000" cy="6858000"/>
  <p:notesSz cx="6858000" cy="9144000"/>
  <p:defaultTextStyle>
    <a:defPPr algn="r" rtl="1"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4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2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53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5725" y="0"/>
            <a:ext cx="2960475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CAD048ED-D62C-4EF3-AD55-13BE581FBAD6}" type="uaqdatetime1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07/08/46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95725" y="8685213"/>
            <a:ext cx="2962275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06834459-7356-44BF-850D-8B30C4FB3B6B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44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2AE6E83-4257-4F86-9069-43B6270E39AD}" type="uaqdatetime1">
              <a:rPr lang="ar-SA" smtClean="0"/>
              <a:pPr/>
              <a:t>07/08/46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noProof="0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44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A3C37BE-C303-496D-B5CD-85F2937540F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03438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78FFA-35ED-8381-8741-71894CD5C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0A0636D-011D-7156-BFFE-A8FF9112A1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8B0DFEB-2D0A-1C32-4766-6156050070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979FF48-49E6-6CE2-0A95-E7CAFB15CE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10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510230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093FC-4BE7-208B-1BA2-B8535B242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B5DF316-D8DD-71DB-0145-1FF9F9628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BF4AACE-FBE3-D33C-B9BA-80DFF7CF0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28FCDD8-63F7-5E94-F582-8C608450BD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94963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B4902-9601-9201-F102-4BED6FE32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2F1ECAB-9E8D-856B-9AC2-71B98E3295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A1CE06B-8511-0A2D-3F82-F8AD7EADA2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C1A27A1-B901-076A-9999-326F1578F4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92095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71CA5-EC6E-5784-45A6-76804AD41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4D8B7EF-D761-8DA7-2FBD-D7A4426025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2B3AF-204E-A35F-3DD4-F2942666A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908A83-2A76-E3CA-F4DA-8E0C844651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77648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A3E39-2AEC-89C7-148E-3596E7095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7333A64-D43C-E4D5-7079-E6AC3B0581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219D7C3-464E-BA77-8F45-B10306CC6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3B4B8D-A29E-0BDD-C4D9-58BBCB5FE7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14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65004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ACBA-6E72-5861-FC68-839E22683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C13CB89-44EA-0687-61BB-9B9249F1E2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422926C-E613-6BB5-0BBA-B039BEC6A1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33B0EDD-6198-A7BA-5399-EC716DA2DE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15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1703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5E660-DF61-58E5-1C23-F7FA517BE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C32D7D-2470-466C-11FD-6AE7900C22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33B6AC6-1E51-94D6-E680-0AA6E948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320B03-016B-2F4B-EBF5-7194E7D08F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16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741613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E3D98-42E0-1CAF-37AE-47642066B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24FCB0F-CE0B-EA3B-2B88-0D78A0D26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FBB415E-4743-121F-BD10-0F6488862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33260E1-CE2D-500D-19A2-CD58D69764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17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4995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6ED4B-92A2-C7A9-9BF4-EB52F41A8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46A67C1-D449-78FC-7D49-5150EB571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33E8581-EB67-5182-D307-606F24E79E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2D399D1-9C86-D833-B0DC-66C7FF2674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18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811225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CCBE6-D48A-53DD-D3F7-A4256B7E2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D6706AA-8967-CB65-4945-A74BE65AA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6BBA6EF-CA1F-2771-BC57-011D41948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3FDA9F-E242-73D9-5D71-2FA8131C40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19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0164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05C67-8AE0-1CEC-AD9F-2CE03D884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C149BCE-ACE1-BD2C-B695-EE43BBD77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290523B-2D68-4039-E729-A3CCA83BB8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626696-332F-BC6E-90ED-283C5BF7D5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828420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0B940-F878-4E19-BDE8-A314A2BBE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4FD0D73-5EB4-1F4A-0811-E35273382A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21B078B-930B-DAC3-59CA-D62AD4A410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C8E0DBE-6CBA-CFD0-11C2-853862A278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20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904068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7D885-5641-E589-812B-BC77CC5AB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B1DFBC-618F-89EA-56FD-E78EC89FA7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9B17DD2-A2CA-5B0B-4D40-C96238228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F5C226C-9EDB-2E71-F211-6E9C5D4575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21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462132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EBC8C-5E1F-F310-A5F9-312025797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0AA0368-EF1A-7C52-C824-B9A307DF23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C320D41-018D-5B5C-2616-F582C8D39A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71EEEA8-F5F8-6C3E-6B10-4CE26812ED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22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746425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7B89A-4853-8CC8-42E0-60CE0FD59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29D45D2-95F4-9D14-CC57-263677420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E13E21D-A0B7-7301-0E6F-FAEE22E3FC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5917056-47CC-5EF2-642F-6238B5E2B2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23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02302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DA462-492B-3CBE-F4DF-234275134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C93BD53-3DC8-E0C3-EDED-DB79D9B74B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ABB5CCC-D7E4-90BB-741A-A8811132A2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182968D-DA0B-7B48-4CD5-041FCB6403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7553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AABBE-389F-2A37-2CBB-83D557F87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35F39D8-8243-5DB8-6D60-B7466C2302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897DA57-D33A-137F-BF21-310BDFD792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680D62B-2882-CCA2-0486-8F865C2668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4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66307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C8B11-D072-34E2-6F4B-368015D67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BAA00DF-C133-E033-5561-5D82BA813C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7A618DD-E9C0-64E1-A914-FED8784D7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0C01473-FF04-2DB4-12B4-E6A4BC14A2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5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1535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B786-CB06-8E13-212B-3B0D65A5B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326F486-C197-335F-6627-5ABFF485F3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69B5D9D-053E-D8D0-094B-4C349FC54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64D1D9B-DE9B-9133-920D-0EFF56350C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6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3071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CFCAB-B439-4E4B-053E-1BAAC8EB0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98D33FC-ADF0-3620-E275-483B477C05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BB78C0C-24D9-8192-E21B-CF550A37B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0B8D2C9-ACB2-0200-5CB3-D73AD2337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7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27434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AE718-7BF8-DF3F-DB2C-0E61C8EA1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A3515F1-B633-DB1C-2D8F-FE0D29DF0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86F5CD9-6E6C-188B-51BC-5D21827A0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60922C2-94EE-5A59-E15F-8E16882E66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8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1599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9FC2E-ADA9-B903-AA11-B660F1153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BF4F446-5241-85AE-2724-E5CD9F7431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6E0F865-00F0-8AF4-1840-EAEE02771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90F279-06C3-A430-76A5-F0950DEF9C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ar-SA" smtClean="0"/>
              <a:pPr/>
              <a:t>9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8741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المستطيل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المستطيل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1" anchor="ctr">
            <a:normAutofit/>
          </a:bodyPr>
          <a:lstStyle>
            <a:lvl1pPr algn="r" rtl="1">
              <a:defRPr sz="4400" cap="all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0"/>
              </a:spcBef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 sz="2000"/>
            </a:lvl2pPr>
            <a:lvl3pPr marL="914400" indent="0" algn="ctr" rtl="1">
              <a:buNone/>
              <a:defRPr sz="1800"/>
            </a:lvl3pPr>
            <a:lvl4pPr marL="1371600" indent="0" algn="ctr" rtl="1">
              <a:buNone/>
              <a:defRPr sz="1600"/>
            </a:lvl4pPr>
            <a:lvl5pPr marL="1828800" indent="0" algn="ctr" rtl="1">
              <a:buNone/>
              <a:defRPr sz="1600"/>
            </a:lvl5pPr>
            <a:lvl6pPr marL="2286000" indent="0" algn="ctr" rtl="1">
              <a:buNone/>
              <a:defRPr sz="1600"/>
            </a:lvl6pPr>
            <a:lvl7pPr marL="2743200" indent="0" algn="ctr" rtl="1">
              <a:buNone/>
              <a:defRPr sz="1600"/>
            </a:lvl7pPr>
            <a:lvl8pPr marL="3200400" indent="0" algn="ctr" rtl="1">
              <a:buNone/>
              <a:defRPr sz="1600"/>
            </a:lvl8pPr>
            <a:lvl9pPr marL="3657600" indent="0" algn="ctr" rtl="1">
              <a:buNone/>
              <a:defRPr sz="1600"/>
            </a:lvl9pPr>
          </a:lstStyle>
          <a:p>
            <a:pPr rtl="1"/>
            <a:r>
              <a:rPr lang="ar-SA" noProof="0"/>
              <a:t>انقر لتحرير نمط العنوان الفرعي للشكل الرئيسي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8AA180B-4FF8-44FE-9F0C-EB0377C48E73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  <p:pic>
        <p:nvPicPr>
          <p:cNvPr id="11" name="الصورة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96617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ات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 anchor="b"/>
          <a:lstStyle>
            <a:lvl1pPr algn="r" rtl="1"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04900" y="1600199"/>
            <a:ext cx="6430912" cy="4572001"/>
          </a:xfrm>
        </p:spPr>
        <p:txBody>
          <a:bodyPr tIns="1188720" rtlCol="1">
            <a:normAutofit/>
          </a:bodyPr>
          <a:lstStyle>
            <a:lvl1pPr marL="0" indent="0" algn="ctr" rtl="1">
              <a:buNone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ar-SA" noProof="0"/>
              <a:t>انقر فوق الأيقونة لإضافة صورة</a:t>
            </a:r>
            <a:endParaRPr lang="ar-SA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7688163" y="1600200"/>
            <a:ext cx="3396996" cy="45720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200"/>
              </a:spcBef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38A0CC1-291D-4242-8615-7517A9C3096C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العنوان والنص ال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/>
        <p:txBody>
          <a:bodyPr vert="eaVert"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F03E39C-55A5-4C12-926B-5E870DFDCD77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العنوان العمودي وال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97EF7B4-4A79-46AE-ACC0-D123CBF8169B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  <p:grpSp>
        <p:nvGrpSpPr>
          <p:cNvPr id="7" name="المجموعة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موصل مستقيم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موصل مستقيم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80C5235-68EF-47E0-8449-EAFE80831128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شريحة العنوان مع صورة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المجموعة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موصل مستقيم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موصل مستقيم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المجموعة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موصل مستقيم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موصل مستقيم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المستطيل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المستطيل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>
            <a:off x="5363337" y="2292094"/>
            <a:ext cx="5734050" cy="2219691"/>
          </a:xfrm>
        </p:spPr>
        <p:txBody>
          <a:bodyPr rtlCol="1" anchor="ctr">
            <a:normAutofit/>
          </a:bodyPr>
          <a:lstStyle>
            <a:lvl1pPr algn="r" rtl="1">
              <a:defRPr sz="4400" cap="all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>
          <a:xfrm>
            <a:off x="5363337" y="4511784"/>
            <a:ext cx="5734050" cy="955565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0"/>
              </a:spcBef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 sz="2000"/>
            </a:lvl2pPr>
            <a:lvl3pPr marL="914400" indent="0" algn="ctr" rtl="1">
              <a:buNone/>
              <a:defRPr sz="1800"/>
            </a:lvl3pPr>
            <a:lvl4pPr marL="1371600" indent="0" algn="ctr" rtl="1">
              <a:buNone/>
              <a:defRPr sz="1600"/>
            </a:lvl4pPr>
            <a:lvl5pPr marL="1828800" indent="0" algn="ctr" rtl="1">
              <a:buNone/>
              <a:defRPr sz="1600"/>
            </a:lvl5pPr>
            <a:lvl6pPr marL="2286000" indent="0" algn="ctr" rtl="1">
              <a:buNone/>
              <a:defRPr sz="1600"/>
            </a:lvl6pPr>
            <a:lvl7pPr marL="2743200" indent="0" algn="ctr" rtl="1">
              <a:buNone/>
              <a:defRPr sz="1600"/>
            </a:lvl7pPr>
            <a:lvl8pPr marL="3200400" indent="0" algn="ctr" rtl="1">
              <a:buNone/>
              <a:defRPr sz="1600"/>
            </a:lvl8pPr>
            <a:lvl9pPr marL="3657600" indent="0" algn="ctr" rtl="1">
              <a:buNone/>
              <a:defRPr sz="1600"/>
            </a:lvl9pPr>
          </a:lstStyle>
          <a:p>
            <a:pPr rtl="1"/>
            <a:r>
              <a:rPr lang="ar-SA" noProof="0"/>
              <a:t>انقر لتحرير نمط العنوان الفرعي للشكل الرئيسي</a:t>
            </a:r>
            <a:endParaRPr lang="ar-SA" noProof="0" dirty="0"/>
          </a:p>
        </p:txBody>
      </p:sp>
      <p:pic>
        <p:nvPicPr>
          <p:cNvPr id="10" name="الصورة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95200" y="0"/>
            <a:ext cx="1747524" cy="2292094"/>
          </a:xfrm>
          <a:prstGeom prst="rect">
            <a:avLst/>
          </a:prstGeom>
        </p:spPr>
      </p:pic>
      <p:sp>
        <p:nvSpPr>
          <p:cNvPr id="11" name="عنصر نائب للصورة 10"/>
          <p:cNvSpPr>
            <a:spLocks noGrp="1"/>
          </p:cNvSpPr>
          <p:nvPr>
            <p:ph type="pic" sz="quarter" idx="13"/>
          </p:nvPr>
        </p:nvSpPr>
        <p:spPr>
          <a:xfrm>
            <a:off x="0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فوق الأيقونة لإضافة صورة</a:t>
            </a:r>
            <a:endParaRPr lang="ar-SA" noProof="0" dirty="0"/>
          </a:p>
        </p:txBody>
      </p:sp>
      <p:sp>
        <p:nvSpPr>
          <p:cNvPr id="19" name="النص الإرشادي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1"/>
            <a:r>
              <a:rPr lang="ar-SA" sz="1200" b="1" i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ملاحظة:</a:t>
            </a:r>
          </a:p>
          <a:p>
            <a:pPr rtl="1"/>
            <a:r>
              <a:rPr lang="ar-SA" sz="1200" i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لتغيير الصورة على هذه الشريحة، حدد الصورة واحذفها. ثم انقر فوق أيقونة «الصور» في العنصر النائب لإدراج صوتك.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رأس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المجموعة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المجموعة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موصل مستقيم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موصل مستقيم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المستطيل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ar-SA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11" name="المجموعة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موصل مستقيم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موصل مستقيم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1" anchor="ctr">
            <a:normAutofit/>
          </a:bodyPr>
          <a:lstStyle>
            <a:lvl1pPr algn="r" rtl="1">
              <a:defRPr sz="44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F21EAEE-9468-4B02-81D7-36D92A6A1DC7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  <p:pic>
        <p:nvPicPr>
          <p:cNvPr id="7" name="الصورة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20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/>
            </a:lvl6pPr>
            <a:lvl7pPr algn="r" rtl="1">
              <a:defRPr/>
            </a:lvl7pPr>
            <a:lvl8pPr algn="r" rtl="1">
              <a:defRPr/>
            </a:lvl8pPr>
            <a:lvl9pPr algn="r" rtl="1">
              <a:defRPr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/>
            </a:lvl6pPr>
            <a:lvl7pPr algn="r" rtl="1">
              <a:defRPr/>
            </a:lvl7pPr>
            <a:lvl8pPr algn="r" rtl="1">
              <a:defRPr/>
            </a:lvl8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335EB78-8FDD-48F7-A346-5432CB562157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1" anchor="b"/>
          <a:lstStyle>
            <a:lvl1pPr marL="0" indent="0" algn="r" rtl="1">
              <a:spcBef>
                <a:spcPts val="0"/>
              </a:spcBef>
              <a:buNone/>
              <a:defRPr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1" anchor="b"/>
          <a:lstStyle>
            <a:lvl1pPr marL="0" indent="0" algn="r" rtl="1">
              <a:spcBef>
                <a:spcPts val="0"/>
              </a:spcBef>
              <a:buNone/>
              <a:defRPr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4D7EB81-A7AE-4860-80DE-D610F39FBD64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88D7F57-112A-45F0-9CCE-943BA50199D9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/>
            </a:lvl1pPr>
          </a:lstStyle>
          <a:p>
            <a:fld id="{77C86887-1A7A-453F-A1C0-C2B966CF9AF0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noProof="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0FF54DE5-C571-48E8-A5BC-B369434E2F44}" type="slidenum">
              <a:rPr lang="ar-SA" noProof="0" smtClean="0"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المحتوى ذو 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 anchor="b"/>
          <a:lstStyle>
            <a:lvl1pPr algn="r" rtl="1"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4900" y="1600199"/>
            <a:ext cx="5445252" cy="4572001"/>
          </a:xfrm>
        </p:spPr>
        <p:txBody>
          <a:bodyPr rtlCol="1">
            <a:normAutofit/>
          </a:bodyPr>
          <a:lstStyle>
            <a:lvl1pPr algn="r" rtl="1"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00611" y="1600200"/>
            <a:ext cx="4384548" cy="45720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200"/>
              </a:spcBef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ar-SA" noProof="0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AE575CF-785E-43D1-B97F-1E55E3BF734F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1" anchor="b">
            <a:normAutofit/>
          </a:bodyPr>
          <a:lstStyle/>
          <a:p>
            <a:pPr rtl="1"/>
            <a:r>
              <a:rPr lang="ar-SA" noProof="0" dirty="0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  <a:p>
            <a:pPr lvl="5" rtl="1"/>
            <a:r>
              <a:rPr lang="ar-SA" noProof="0" dirty="0"/>
              <a:t>المستوى السادس</a:t>
            </a:r>
          </a:p>
          <a:p>
            <a:pPr lvl="6" rtl="1"/>
            <a:r>
              <a:rPr lang="ar-SA" noProof="0" dirty="0"/>
              <a:t>المستوى السابع</a:t>
            </a:r>
          </a:p>
          <a:p>
            <a:pPr lvl="7" rtl="1"/>
            <a:r>
              <a:rPr lang="ar-SA" noProof="0" dirty="0"/>
              <a:t>المستوى الثامن</a:t>
            </a:r>
          </a:p>
          <a:p>
            <a:pPr lvl="8" rtl="1"/>
            <a:r>
              <a:rPr lang="ar-SA" noProof="0" dirty="0"/>
              <a:t>المستوى التاسع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9255600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1" anchor="ctr"/>
          <a:lstStyle>
            <a:lvl1pPr algn="r" rtl="1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2CA326A-9F3C-46AA-9A20-068E9371D83E}" type="uaqdatetime1">
              <a:rPr lang="ar-SA" noProof="0" smtClean="0"/>
              <a:pPr/>
              <a:t>07/08/46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1" anchor="ctr"/>
          <a:lstStyle>
            <a:lvl1pPr algn="ctr" rtl="1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1105199" y="6356351"/>
            <a:ext cx="1829259" cy="365125"/>
          </a:xfrm>
          <a:prstGeom prst="rect">
            <a:avLst/>
          </a:prstGeom>
        </p:spPr>
        <p:txBody>
          <a:bodyPr vert="horz" lIns="0" tIns="45720" rIns="0" bIns="45720" rtlCol="1" anchor="ctr"/>
          <a:lstStyle>
            <a:lvl1pPr algn="l" rtl="1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FF54DE5-C571-48E8-A5BC-B369434E2F44}" type="slidenum">
              <a:rPr lang="ar-SA" smtClean="0"/>
              <a:pPr/>
              <a:t>‹#›</a:t>
            </a:fld>
            <a:endParaRPr lang="ar-SA" dirty="0"/>
          </a:p>
        </p:txBody>
      </p:sp>
      <p:grpSp>
        <p:nvGrpSpPr>
          <p:cNvPr id="15" name="المجموعة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موصل مستقيم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موصل مستقيم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9pPr>
    </p:bodyStyle>
    <p:otherStyle>
      <a:defPPr>
        <a:defRPr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/>
          <p:cNvSpPr>
            <a:spLocks noGrp="1"/>
          </p:cNvSpPr>
          <p:nvPr>
            <p:ph type="ctrTitle"/>
          </p:nvPr>
        </p:nvSpPr>
        <p:spPr>
          <a:xfrm>
            <a:off x="4060748" y="2447369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التسامح</a:t>
            </a:r>
          </a:p>
        </p:txBody>
      </p:sp>
      <p:sp>
        <p:nvSpPr>
          <p:cNvPr id="7" name="العنوان الفرعي 6"/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039973F7-FC4E-6703-7595-BB1425806C89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9B669B80-46D8-8472-B829-9B3C67CB1711}"/>
              </a:ext>
            </a:extLst>
          </p:cNvPr>
          <p:cNvSpPr txBox="1">
            <a:spLocks/>
          </p:cNvSpPr>
          <p:nvPr/>
        </p:nvSpPr>
        <p:spPr>
          <a:xfrm>
            <a:off x="3160295" y="5962990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625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حب الخير للآخرين والعيش بين كافة أطراف المجتمع على اختلاف أجناسهم وألوانهم وأعراقهم وأديانهم وثقافاتهم ومعتقداتهم باحترام وسلام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5861D4CA-80D5-F7D6-CC0D-BA283F458D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900453" cy="157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073F2-A94A-5437-82F3-009749442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363B2E37-FBF9-398E-3AE4-9C959574F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0075" y="2412865"/>
            <a:ext cx="5614067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الكرم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25C9CF61-1D8C-3D36-E26A-E3C3EBCE2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10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B01858A3-6721-6ADA-2A8D-9A9A64EC4DA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6065F1EC-BB67-C306-77FE-7CA2D7D0E4DD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929A7364-ABF9-B282-3627-6ED64A22C663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كل ما يُحمد من أنواع الخير والجود والعطاء والإنفاق فهو كرم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E9A7F45-09FA-E7A4-0F91-5C3333412C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41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14DD1-2068-EC3A-88CF-38C77B933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4087538E-EEC0-E9B1-5DF6-10DA44DB53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0075" y="2412865"/>
            <a:ext cx="5614067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المثابرة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0F296A28-F7E7-6E65-D460-339ACC91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11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A98ADF62-3F39-8AAF-D7FF-A9B9ED67CC8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6EA06CB9-E828-F7E1-742D-8BDC94956998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5516A431-285D-DDBC-57CB-1F4F75FC1847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85000" lnSpcReduction="1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المواصلة والاجتهاد والإصرار في تنفيذ المهام وتحقيق الإنجازات بالرغم من وجود صعوبات ومعوقات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69E9962-B4DB-AA83-132D-A7B052E798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89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32751-9E8D-9204-51D6-C6CFCC1A2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0C959B13-1DF3-3B77-1905-89305A9ED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4635" y="2412865"/>
            <a:ext cx="6019508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العزيمة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225E9208-B447-D113-5398-48BF2A3C3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12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0B4F98EA-BFC9-C673-4814-876DF79C7AC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0AA49094-B7EA-B02C-ADA7-23F487DA1F3C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2B8D1E0F-FA39-1C27-63F7-79F032AB2B26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العزيمة هي التحلي بالصبر والاجتهاد والقدرة على اتخاذ القرار دون تردد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9A7DBCC-EED0-20A0-2909-6DE92C416E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14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FA639-19D0-CA9A-FD7F-E5E4CBBA0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0210F14B-DEE1-0B50-0CFC-BDCC5A58F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1136" y="1600682"/>
            <a:ext cx="7824798" cy="2970018"/>
          </a:xfrm>
        </p:spPr>
        <p:txBody>
          <a:bodyPr rtlCol="1" anchor="ctr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0" dirty="0">
                <a:cs typeface="Al-Kharashi 3" pitchFamily="2" charset="-78"/>
              </a:rPr>
              <a:t>قاعة</a:t>
            </a:r>
            <a:br>
              <a:rPr lang="ar-SA" sz="10000" dirty="0">
                <a:cs typeface="Al-Kharashi 3" pitchFamily="2" charset="-78"/>
              </a:rPr>
            </a:br>
            <a:r>
              <a:rPr lang="ar-SA" sz="10000" dirty="0">
                <a:cs typeface="Al-Kharashi 3" pitchFamily="2" charset="-78"/>
              </a:rPr>
              <a:t> أسرتي المترابطة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12FE55D9-FCF9-4318-BAA7-4D992C9F4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13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AA4701D2-72A6-B2EE-11B2-5D6AD6F44E8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1F022217-487B-9137-306C-4A3BC4FDADF0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FA0BDD1E-48B2-E5C2-89EA-081C9D135CEB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الترابط الأسري هو مناخ صحي يسهم ويساعد في بناء مجتمع حضاري متقدم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F4D3A10-2D13-54FB-92BA-5F163FA202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9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7D85B-30D3-0F85-FD05-DDA7DE969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9E9E7356-5307-5704-5D79-0A84692FC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4935" y="1723313"/>
            <a:ext cx="7410090" cy="2970018"/>
          </a:xfrm>
        </p:spPr>
        <p:txBody>
          <a:bodyPr rtlCol="1" anchor="ctr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0" dirty="0">
                <a:cs typeface="Al-Kharashi 3" pitchFamily="2" charset="-78"/>
              </a:rPr>
              <a:t>قاعة الإتقان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743CFBBD-823B-55BE-3A3C-436C34085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14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1A802387-F8D9-4018-D43E-4684728FA9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FC32C5ED-AF10-CA8F-4C38-3E1C90D8EC21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CD523F9E-2D88-28AB-BDAB-74EAB92D9D4F}"/>
              </a:ext>
            </a:extLst>
          </p:cNvPr>
          <p:cNvSpPr txBox="1">
            <a:spLocks/>
          </p:cNvSpPr>
          <p:nvPr/>
        </p:nvSpPr>
        <p:spPr>
          <a:xfrm>
            <a:off x="3087047" y="5769710"/>
            <a:ext cx="9031705" cy="992038"/>
          </a:xfrm>
          <a:prstGeom prst="rect">
            <a:avLst/>
          </a:prstGeom>
        </p:spPr>
        <p:txBody>
          <a:bodyPr vert="horz" lIns="0" tIns="45720" rIns="0" bIns="45720" rtlCol="1">
            <a:normAutofit fontScale="700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السعي لإنجاز المهام بأفضل صورة مع تحقيق مستوى عال من الجودة والأداء</a:t>
            </a:r>
          </a:p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 ويكون ذلك بالتعلم المستمر وبذل الجهد والبعد عن التراخي في العمل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128A4D1-C95D-B0F0-1CB7-F888AA5B88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64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29D00-BE5B-EE3C-25D3-D7F7FFD60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FBE8D3EF-16C0-8AEB-1F4B-3237622A6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4935" y="1723313"/>
            <a:ext cx="7410090" cy="2970018"/>
          </a:xfrm>
        </p:spPr>
        <p:txBody>
          <a:bodyPr rtlCol="1" anchor="ctr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0" dirty="0">
                <a:cs typeface="Al-Kharashi 3" pitchFamily="2" charset="-78"/>
              </a:rPr>
              <a:t>قاعة</a:t>
            </a:r>
            <a:br>
              <a:rPr lang="ar-SA" sz="10000" dirty="0">
                <a:cs typeface="Al-Kharashi 3" pitchFamily="2" charset="-78"/>
              </a:rPr>
            </a:br>
            <a:r>
              <a:rPr lang="ar-SA" sz="10000" dirty="0">
                <a:cs typeface="Al-Kharashi 3" pitchFamily="2" charset="-78"/>
              </a:rPr>
              <a:t> يوم التأسيس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FE2CE8E1-419D-D428-9022-29915F11E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15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4CBE6FDF-E5D7-4AC1-1B97-1037ABA7EC9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D90E9DAF-92CD-0E00-B168-59406A0EBA23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DB07D49B-061D-4D6A-EC09-E39100893730}"/>
              </a:ext>
            </a:extLst>
          </p:cNvPr>
          <p:cNvSpPr txBox="1">
            <a:spLocks/>
          </p:cNvSpPr>
          <p:nvPr/>
        </p:nvSpPr>
        <p:spPr>
          <a:xfrm>
            <a:off x="3087047" y="5769710"/>
            <a:ext cx="9031705" cy="992038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ذكرى مجيدة وإرث عظيم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5CC343C-6085-25CC-DD06-4727537F15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02029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380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F3C0B-972D-28D6-69B4-1440A4E69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941A5379-32DC-91B1-7084-A727FF272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0748" y="2447369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التسامح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2BD19F4C-1FBD-8B41-47D1-C1BBC0C8B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16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ECE5881E-B011-FAF3-E5F1-6CC341F9A99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8CBB46A1-CC5D-0C39-8225-F0970B3634FF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4DA08085-24C8-9F0A-81FF-2134B34106CD}"/>
              </a:ext>
            </a:extLst>
          </p:cNvPr>
          <p:cNvSpPr txBox="1">
            <a:spLocks/>
          </p:cNvSpPr>
          <p:nvPr/>
        </p:nvSpPr>
        <p:spPr>
          <a:xfrm>
            <a:off x="3160295" y="5962990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625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حب الخير للآخرين والعيش بين كافة أطراف المجتمع على اختلاف أجناسهم وألوانهم وأعراقهم وأديانهم وثقافاتهم ومعتقداتهم باحترام وسلام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489D59A-5CD5-3767-E318-FB8F5A3D60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900453" cy="157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4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4457C-80DF-6F1E-0FF9-66DECCAFC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F0FBE210-5FEE-278D-B1F0-45CA90B1A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الرفق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409BE089-0F94-8D11-26E3-44ABD7547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17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2EB1FE1D-8858-11E0-CA51-C4FA2130629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33B5A9DF-554F-4229-F47C-ED2944FDF717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6178030E-4ACF-D9DE-539E-056932CF56C1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قال صلى الله عليه وسلم : ( إن الرفق لا يكون في شيء إلا زانه ولا ينزع من شيء إلا شانه )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FEF4832-1F56-7481-DAEA-C1F7549530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900453" cy="157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706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B7F87-B8B6-FF6C-5072-69A76CA8C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8E93A474-5464-0FEE-FB02-0E9BBABAC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الانضباط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67D2BF93-A849-F2F8-E60F-F1F46859F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18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E58348F5-B8F1-E772-B8A8-54B48DE8D14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5BA76098-BB0A-2E34-453B-EDF9EFDA0341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EC835B25-0275-8598-073A-4FD45C163F2E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انضباطي المدرسي مسؤولية وطنية، فلنعمل سويًا على تحقيق هذا الهدف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7409641-B704-7A11-D372-5064D1503A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688599" cy="120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0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8804-E387-DCD5-0664-F703E86D2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A8A1F4E3-AB5F-1FFF-3CCD-B759A0943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الوسطية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35BC9866-AD0A-3228-8FEA-C40EB168B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19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EE82185F-F76B-4C0D-78E0-695B5765DFA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2AEE086C-D8A8-2C90-7479-7235600DF897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3DCB3AC3-F1D3-CD56-73B3-691C094EABC4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الاعتدال بلا إفراط ولا تفريط ، والابتعاد عن التطرف.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614A72B-CC0E-3349-7731-F8AE7D12758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66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D512E-332F-A2D1-9F3A-F0B42E66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8C96BD5D-C661-EFF5-38BC-2FABDC79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الرفق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C2666522-4A2B-207F-D808-63B93B7CA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2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44146C0F-0B33-33E2-AB91-D5BD03A15E4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B82E3259-F806-1E39-24E2-77690B9B973B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5F291B89-AA4F-5ACB-AF66-B06A2204B797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قال صلى الله عليه وسلم : ( إن الرفق لا يكون في شيء إلا زانه ولا ينزع من شيء إلا شانه )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BB6B51E-A4DF-0173-4299-2559ECEE1A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900453" cy="157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5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DA8AC-446C-C1EA-3104-EEE486122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D0C3301E-B24D-6C57-3E36-EF93CFF15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الوفاء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7411700B-66C2-4AEA-8028-289D6E8668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20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1D043057-6724-E2C5-0B1D-54E03820B30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A91E1E94-FDE0-2712-8883-FE9C7EA8DCD3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F89FF9AA-3F90-A393-02FC-E4602E8A7CA0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85000" lnSpcReduction="1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الوفاء قيمة إنسانية وأخلاق عظيمة وهي من صفات النبي صلى الله عليه وسلم والمؤمنين من بعده.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F4ABD0A-6AEC-7C26-8BA4-CEB9DA1A43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185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3569A-8A00-2929-F0C6-40304F535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9EF3033E-9BFF-F920-C3A0-A2CBAD9DA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المرونة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6EE700A8-5278-C37D-CC61-67B13A255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21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15E01DAC-8E3B-84BC-F094-6D69D0DA74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02E4D6C1-8E97-0A94-1879-09795582E99C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8BA714AD-570C-1BFF-C410-CA74123B3F8B}"/>
              </a:ext>
            </a:extLst>
          </p:cNvPr>
          <p:cNvSpPr txBox="1">
            <a:spLocks/>
          </p:cNvSpPr>
          <p:nvPr/>
        </p:nvSpPr>
        <p:spPr>
          <a:xfrm>
            <a:off x="2942668" y="592185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775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القدرة على التكيف عند مواجهة التحديات وتغيرات الحياة والتغلب عليها والبحث عن الفرص وانتهازها دون فقدان الحماس.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7E5AA78-ACE5-37C7-8675-BB4476818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59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8835-AE6D-E59E-7081-A8FE67127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8ADEAB56-168F-85E2-9EF5-67901575C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الأمانة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3F336FBE-F2C9-85FD-CABC-7DC050250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22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DB59C4BF-E06F-8B72-4FDF-DB2E483CE7C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BE0C1F38-9F07-1091-EC3B-8DBB7420455E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CD50CC43-0EDA-A8D6-A346-4AD9254CD943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الأمانة خلق إسلامي نبيل تعكس صدق وإخلاص  الطالب مع نفسه ومجتمعه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4D4A7B8-34AC-BCAC-F376-94D34753D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154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787AE-BBA6-4E18-CA48-18F8A0804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A0C86BFB-8A19-A882-DFB1-1A2E8E1DA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117" y="2464623"/>
            <a:ext cx="8973765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الإيجابية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E0394569-6A3C-3EC7-A199-A5C6F427A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23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728E753A-4B74-3002-6F99-9F93551B15A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33FA59AA-BB46-C06C-08C1-2E867D47EEEE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B67603C4-C087-DD0F-3C37-430E9E10C1FD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الأمل والطموح للمستقبل رغم المعوقات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20A8760-0CA7-64BC-6F79-6DEB6007E9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75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18842-DA73-855A-FD5E-781137214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2050DF83-610E-EF95-DEC7-26A3658F3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الانضباط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686DBFD5-9F37-C365-7DFA-D4847EED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3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0F2864EE-60CD-D83E-B674-E7B8DB2C13E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9FDC6317-ED6E-1569-1E8C-92AF04C01CDA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86A7EA10-5F75-7CD2-1F3A-5F6D7BF2351B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انضباطي المدرسي مسؤولية وطنية، فلنعمل سويًا على تحقيق هذا الهدف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4856E01-A1E4-168F-DE0D-9C8DD55525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0" y="1310655"/>
            <a:ext cx="688599" cy="120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03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BC81A-C987-4CEA-12BB-A75F776F0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7E6D6CF3-D9E3-9EB8-969B-42B5A26AC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الوسطية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B93C55C2-ACAC-7365-FDAE-337CD2CFD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4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6D7AF201-8AFD-468F-CF30-68693734C2B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CACE2F72-03C8-F44E-C444-55B21680717B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F8C6088B-B5E8-EC3A-8D76-8635DDB40792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الاعتدال بلا إفراط ولا تفريط ، والابتعاد عن التطرف.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A762395-D4C0-1224-E701-4B4E2A26F5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08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FBB73-2642-02AE-9FA4-B287EE1B1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31E8E2C1-6BC8-3FB0-A95E-B7AC882DD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الوفاء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B313A2DB-C85A-42A5-DA01-C74EA0442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5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0B438B17-3ED7-4B07-A5B5-990780C8C71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39CA62A0-5573-37E9-C58B-FE2A80837354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46B4E845-DE08-715C-CE5E-466D01D2A54F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85000" lnSpcReduction="1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الوفاء قيمة إنسانية وأخلاق عظيمة وهي من صفات النبي صلى الله عليه وسلم والمؤمنين من بعده.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01DCC65-BEA8-1AF9-D031-79B2A526D0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719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327BF-6ED5-2665-D59B-66FB9C2A4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17699912-ABBD-63BA-C271-EC12B6AE1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المرونة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ACC731EF-E957-4179-7124-D6A32503C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6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31C32665-D5B2-9730-54CC-F211152287D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3759101C-2958-A799-747E-43CB11203DEE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138629E7-F876-7337-47BB-EDB5F4FFAFDC}"/>
              </a:ext>
            </a:extLst>
          </p:cNvPr>
          <p:cNvSpPr txBox="1">
            <a:spLocks/>
          </p:cNvSpPr>
          <p:nvPr/>
        </p:nvSpPr>
        <p:spPr>
          <a:xfrm>
            <a:off x="2942668" y="592185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 fontScale="775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القدرة على التكيف عند مواجهة التحديات وتغيرات الحياة والتغلب عليها والبحث عن الفرص وانتهازها دون فقدان الحماس.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5C87AE8-38E9-70AE-D7FA-BD179ECD5A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13E3A-592A-E495-860A-9E7A11839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B1FAD363-300F-3BC9-3CEF-2472C6E1E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692" y="2404237"/>
            <a:ext cx="6424163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الأمانة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7A04D9DB-1EBF-DC53-AF26-175BDE63B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7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CE43CDAF-39E5-6D79-5E4A-3E0F5440477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08E698B6-2D7C-5214-4ABE-45C24CA26BCA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B13F223D-9DB3-07B7-140C-88D83DB89C42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الأمانة خلق إسلامي نبيل تعكس صدق وإخلاص  الطالب مع نفسه ومجتمعه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C7FE79B-0969-8380-C12A-7172F2C83A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81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80C90-B670-CC0E-3377-7570C82C5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B1B47300-7EE5-F6E4-9744-ACE947BCF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7488" y="1990169"/>
            <a:ext cx="8973765" cy="2219691"/>
          </a:xfrm>
        </p:spPr>
        <p:txBody>
          <a:bodyPr rtlCol="1" anchor="ctr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0" dirty="0">
                <a:cs typeface="Al-Kharashi 3" pitchFamily="2" charset="-78"/>
              </a:rPr>
              <a:t>قاعة </a:t>
            </a:r>
            <a:br>
              <a:rPr lang="ar-SA" sz="10000" dirty="0">
                <a:cs typeface="Al-Kharashi 3" pitchFamily="2" charset="-78"/>
              </a:rPr>
            </a:br>
            <a:r>
              <a:rPr lang="ar-SA" sz="10000" dirty="0">
                <a:cs typeface="Al-Kharashi 3" pitchFamily="2" charset="-78"/>
              </a:rPr>
              <a:t>اليوم الوطني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9FB02FD6-8C2B-22A4-6B79-A5384F07D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8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6CCB0186-1671-2775-5AC6-CF0FB3C3A00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08D73B27-C05E-3183-2EE4-9AE41879A0AC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B3149777-87E1-6064-131B-D1CED04F3718}"/>
              </a:ext>
            </a:extLst>
          </p:cNvPr>
          <p:cNvSpPr txBox="1">
            <a:spLocks/>
          </p:cNvSpPr>
          <p:nvPr/>
        </p:nvSpPr>
        <p:spPr>
          <a:xfrm>
            <a:off x="3160295" y="5753538"/>
            <a:ext cx="9031705" cy="992038"/>
          </a:xfrm>
          <a:prstGeom prst="rect">
            <a:avLst/>
          </a:prstGeom>
        </p:spPr>
        <p:txBody>
          <a:bodyPr vert="horz" lIns="0" tIns="45720" rIns="0" bIns="45720" rtlCol="1">
            <a:normAutofit fontScale="70000" lnSpcReduction="20000"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الانتماء للوطن هو ارتباط وثيق وانتساب للمكان الذي ننشأ فيه </a:t>
            </a:r>
          </a:p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من خلال الولاء لولاة الأمر وطاعتهم والمحافظة عليه  وعلى مقدراته من أجل تقدمه وازدهاره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0086950-1A12-1836-C5A7-1CD0842409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35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6EFF6-88AA-8FBF-4671-5AB602A98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العنوان 5">
            <a:extLst>
              <a:ext uri="{FF2B5EF4-FFF2-40B4-BE49-F238E27FC236}">
                <a16:creationId xmlns:a16="http://schemas.microsoft.com/office/drawing/2014/main" id="{506A37B3-E34B-3369-407B-46775F14A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117" y="2464623"/>
            <a:ext cx="8973765" cy="2219691"/>
          </a:xfrm>
        </p:spPr>
        <p:txBody>
          <a:bodyPr rtlCol="1" anchor="ctr">
            <a:noAutofit/>
          </a:bodyPr>
          <a:lstStyle/>
          <a:p>
            <a:pPr rtl="1"/>
            <a:r>
              <a:rPr lang="ar-SA" sz="10000" dirty="0">
                <a:cs typeface="Al-Kharashi 3" pitchFamily="2" charset="-78"/>
              </a:rPr>
              <a:t>قاعة الإيجابية</a:t>
            </a:r>
          </a:p>
        </p:txBody>
      </p:sp>
      <p:sp>
        <p:nvSpPr>
          <p:cNvPr id="7" name="العنوان الفرعي 6">
            <a:extLst>
              <a:ext uri="{FF2B5EF4-FFF2-40B4-BE49-F238E27FC236}">
                <a16:creationId xmlns:a16="http://schemas.microsoft.com/office/drawing/2014/main" id="{B459956A-D52E-6D66-32EF-9DB7F47C8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155" y="318618"/>
            <a:ext cx="1772232" cy="1984075"/>
          </a:xfrm>
        </p:spPr>
        <p:txBody>
          <a:bodyPr rtlCol="1">
            <a:normAutofit/>
          </a:bodyPr>
          <a:lstStyle/>
          <a:p>
            <a:pPr algn="ctr" rtl="1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لجنة رقم </a:t>
            </a:r>
          </a:p>
          <a:p>
            <a:pPr algn="ctr" rtl="1">
              <a:lnSpc>
                <a:spcPct val="250000"/>
              </a:lnSpc>
            </a:pPr>
            <a:r>
              <a:rPr lang="ar-SA" sz="2400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(  9  )</a:t>
            </a:r>
          </a:p>
        </p:txBody>
      </p:sp>
      <p:pic>
        <p:nvPicPr>
          <p:cNvPr id="4" name="عنصر نائب للصورة 3" descr="فتح دفتر في الجدول، مع تمويه أرفف الكتب في الخلفية" title="نموذج صورة">
            <a:extLst>
              <a:ext uri="{FF2B5EF4-FFF2-40B4-BE49-F238E27FC236}">
                <a16:creationId xmlns:a16="http://schemas.microsoft.com/office/drawing/2014/main" id="{82928FD0-33C8-3BF8-2111-41563E33D08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1" y="1310656"/>
            <a:ext cx="3071004" cy="4208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العنوان الفرعي 6">
            <a:extLst>
              <a:ext uri="{FF2B5EF4-FFF2-40B4-BE49-F238E27FC236}">
                <a16:creationId xmlns:a16="http://schemas.microsoft.com/office/drawing/2014/main" id="{88772110-9D67-83CE-C041-BED1F0C21A54}"/>
              </a:ext>
            </a:extLst>
          </p:cNvPr>
          <p:cNvSpPr txBox="1">
            <a:spLocks/>
          </p:cNvSpPr>
          <p:nvPr/>
        </p:nvSpPr>
        <p:spPr>
          <a:xfrm>
            <a:off x="77638" y="5865962"/>
            <a:ext cx="2493034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التوجيه الطلابي</a:t>
            </a:r>
          </a:p>
        </p:txBody>
      </p:sp>
      <p:sp>
        <p:nvSpPr>
          <p:cNvPr id="3" name="العنوان الفرعي 6">
            <a:extLst>
              <a:ext uri="{FF2B5EF4-FFF2-40B4-BE49-F238E27FC236}">
                <a16:creationId xmlns:a16="http://schemas.microsoft.com/office/drawing/2014/main" id="{70D97E44-8B9B-1ADC-F664-DDB5C56B83D6}"/>
              </a:ext>
            </a:extLst>
          </p:cNvPr>
          <p:cNvSpPr txBox="1">
            <a:spLocks/>
          </p:cNvSpPr>
          <p:nvPr/>
        </p:nvSpPr>
        <p:spPr>
          <a:xfrm>
            <a:off x="3071005" y="5865962"/>
            <a:ext cx="9031705" cy="767191"/>
          </a:xfrm>
          <a:prstGeom prst="rect">
            <a:avLst/>
          </a:prstGeom>
        </p:spPr>
        <p:txBody>
          <a:bodyPr vert="horz" lIns="0" tIns="45720" rIns="0" bIns="45720" rtlCol="1">
            <a:norm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ar-SA" dirty="0">
                <a:solidFill>
                  <a:schemeClr val="bg1"/>
                </a:solidFill>
                <a:latin typeface="TheSans" panose="020B0803040302020203" pitchFamily="34" charset="-78"/>
                <a:cs typeface="TheSans" panose="020B0803040302020203" pitchFamily="34" charset="-78"/>
              </a:rPr>
              <a:t>الأمل والطموح للمستقبل رغم المعوقات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DA46080-3C05-D88B-0150-FBD9742CF6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651" y="1310655"/>
            <a:ext cx="748984" cy="13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958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المستند الأكاديمي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26284_TF03431380.potx" id="{97C39908-987C-48CE-9DCE-0082B5516BCC}" vid="{9F27BE63-CF26-4B9F-B3CD-2F90624ADC47}"/>
    </a:ext>
  </a:extLst>
</a:theme>
</file>

<file path=ppt/theme/theme2.xml><?xml version="1.0" encoding="utf-8"?>
<a:theme xmlns:a="http://schemas.openxmlformats.org/drawingml/2006/main" name="نسق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4873beb7-5857-4685-be1f-d57550cc96cc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عرض تقديمي أكاديمي بتصميم يحمل خطاً وشريطاً (شاشة عريضة)</Template>
  <TotalTime>71</TotalTime>
  <Words>561</Words>
  <Application>Microsoft Office PowerPoint</Application>
  <PresentationFormat>شاشة عريضة</PresentationFormat>
  <Paragraphs>140</Paragraphs>
  <Slides>23</Slides>
  <Notes>23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9" baseType="lpstr">
      <vt:lpstr>Al-Kharashi 3</vt:lpstr>
      <vt:lpstr>Euphemia</vt:lpstr>
      <vt:lpstr>Tahoma</vt:lpstr>
      <vt:lpstr>TheSans</vt:lpstr>
      <vt:lpstr>Wingdings</vt:lpstr>
      <vt:lpstr>المستند الأكاديمي 16x9</vt:lpstr>
      <vt:lpstr>قاعة التسامح</vt:lpstr>
      <vt:lpstr>قاعة الرفق</vt:lpstr>
      <vt:lpstr>قاعة الانضباط</vt:lpstr>
      <vt:lpstr>قاعة الوسطية</vt:lpstr>
      <vt:lpstr>قاعة الوفاء</vt:lpstr>
      <vt:lpstr>قاعة المرونة</vt:lpstr>
      <vt:lpstr>قاعة الأمانة</vt:lpstr>
      <vt:lpstr>قاعة  اليوم الوطني</vt:lpstr>
      <vt:lpstr>قاعة الإيجابية</vt:lpstr>
      <vt:lpstr>قاعة الكرم</vt:lpstr>
      <vt:lpstr>قاعة المثابرة</vt:lpstr>
      <vt:lpstr>قاعة العزيمة</vt:lpstr>
      <vt:lpstr>قاعة  أسرتي المترابطة</vt:lpstr>
      <vt:lpstr>قاعة الإتقان</vt:lpstr>
      <vt:lpstr>قاعة  يوم التأسيس</vt:lpstr>
      <vt:lpstr>قاعة التسامح</vt:lpstr>
      <vt:lpstr>قاعة الرفق</vt:lpstr>
      <vt:lpstr>قاعة الانضباط</vt:lpstr>
      <vt:lpstr>قاعة الوسطية</vt:lpstr>
      <vt:lpstr>قاعة الوفاء</vt:lpstr>
      <vt:lpstr>قاعة المرونة</vt:lpstr>
      <vt:lpstr>قاعة الأمانة</vt:lpstr>
      <vt:lpstr>قاعة الإيجابية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التوجيه الطلابي بمتوسطة الحميضي</dc:creator>
  <cp:lastModifiedBy>التوجيه الطلابي بمتوسطة الحميضي</cp:lastModifiedBy>
  <cp:revision>2</cp:revision>
  <dcterms:created xsi:type="dcterms:W3CDTF">2025-02-06T07:55:08Z</dcterms:created>
  <dcterms:modified xsi:type="dcterms:W3CDTF">2025-02-06T09:06:59Z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