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NR029.WMF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420114">
            <a:off x="698500" y="3529012"/>
            <a:ext cx="5591174" cy="24288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 rot="-122888">
            <a:off x="804862" y="4243426"/>
            <a:ext cx="5178424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ar-EG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الدوافع</a:t>
            </a:r>
          </a:p>
        </p:txBody>
      </p:sp>
      <p:sp>
        <p:nvSpPr>
          <p:cNvPr id="90" name="Shape 90"/>
          <p:cNvSpPr/>
          <p:nvPr/>
        </p:nvSpPr>
        <p:spPr>
          <a:xfrm rot="10800000">
            <a:off x="4295774" y="620689"/>
            <a:ext cx="4572000" cy="1602259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FF00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958157" y="620687"/>
            <a:ext cx="5150345" cy="1521296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FF0000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ar-EG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الوحدة الثالثة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 rot="10800000">
            <a:off x="328047" y="1441592"/>
            <a:ext cx="8530202" cy="4867726"/>
          </a:xfrm>
          <a:prstGeom prst="round1Rect">
            <a:avLst>
              <a:gd fmla="val 43151" name="adj"/>
            </a:avLst>
          </a:prstGeom>
          <a:gradFill>
            <a:gsLst>
              <a:gs pos="0">
                <a:srgbClr val="FF0066"/>
              </a:gs>
              <a:gs pos="51000">
                <a:srgbClr val="FFFF00"/>
              </a:gs>
              <a:gs pos="100000">
                <a:srgbClr val="F2F2F2"/>
              </a:gs>
            </a:gsLst>
            <a:lin ang="13500000" scaled="0"/>
          </a:gradFill>
          <a:ln cap="flat" cmpd="sng" w="28575">
            <a:solidFill>
              <a:srgbClr val="00FF00"/>
            </a:solidFill>
            <a:prstDash val="dash"/>
            <a:round/>
            <a:headEnd len="med" w="med" type="none"/>
            <a:tailEnd len="med" w="med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573285" y="2818671"/>
            <a:ext cx="8031161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ويمكن التحكم بالدوافع وإدارتها حتى لا تؤدي إلى اضطراب السلوك وانعدام التوازن النفسي والجسمي للإنسان وذلك عبر عدة وسائل وسنعرض نماذج لهم الدوافع وكيفية توجيهها.</a:t>
            </a:r>
          </a:p>
        </p:txBody>
      </p:sp>
      <p:pic>
        <p:nvPicPr>
          <p:cNvPr descr="BCKMC010.WMF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5" y="489793"/>
            <a:ext cx="4221162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 rot="-155906">
            <a:off x="5221098" y="824147"/>
            <a:ext cx="32221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تمهيد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 rot="5400000">
            <a:off x="2551752" y="256624"/>
            <a:ext cx="4166763" cy="8514690"/>
          </a:xfrm>
          <a:prstGeom prst="flowChartTerminator">
            <a:avLst/>
          </a:prstGeom>
          <a:gradFill>
            <a:gsLst>
              <a:gs pos="0">
                <a:srgbClr val="009900"/>
              </a:gs>
              <a:gs pos="50000">
                <a:schemeClr val="lt1"/>
              </a:gs>
              <a:gs pos="100000">
                <a:srgbClr val="F2F2F2"/>
              </a:gs>
            </a:gsLst>
            <a:lin ang="13500000" scaled="0"/>
          </a:gradFill>
          <a:ln cap="flat" cmpd="sng" w="57150">
            <a:solidFill>
              <a:srgbClr val="00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131840" y="188640"/>
            <a:ext cx="5616623" cy="1928801"/>
          </a:xfrm>
          <a:prstGeom prst="cloud">
            <a:avLst/>
          </a:prstGeom>
          <a:gradFill>
            <a:gsLst>
              <a:gs pos="0">
                <a:srgbClr val="FF0000"/>
              </a:gs>
              <a:gs pos="50000">
                <a:schemeClr val="dk1"/>
              </a:gs>
              <a:gs pos="100000">
                <a:srgbClr val="9900CC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نشاط استهلالي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67741" y="2780927"/>
            <a:ext cx="8208714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4A1640"/>
                </a:solidFill>
                <a:latin typeface="Arial"/>
                <a:ea typeface="Arial"/>
                <a:cs typeface="Arial"/>
                <a:sym typeface="Arial"/>
              </a:rPr>
              <a:t>تأمل الآية الكريمة والحديث الشريف، وعبر عما فهمته منهما.</a:t>
            </a: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قال تعالى: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3" y="4366412"/>
            <a:ext cx="4896543" cy="115081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467543" y="5517232"/>
            <a:ext cx="82087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(الأعراف: 31)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 rot="5400000">
            <a:off x="2551752" y="256624"/>
            <a:ext cx="4166763" cy="8514690"/>
          </a:xfrm>
          <a:prstGeom prst="flowChartTerminator">
            <a:avLst/>
          </a:prstGeom>
          <a:gradFill>
            <a:gsLst>
              <a:gs pos="0">
                <a:srgbClr val="009900"/>
              </a:gs>
              <a:gs pos="50000">
                <a:schemeClr val="lt1"/>
              </a:gs>
              <a:gs pos="100000">
                <a:srgbClr val="F2F2F2"/>
              </a:gs>
            </a:gsLst>
            <a:lin ang="13500000" scaled="0"/>
          </a:gradFill>
          <a:ln cap="flat" cmpd="sng" w="57150">
            <a:solidFill>
              <a:srgbClr val="00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131840" y="188640"/>
            <a:ext cx="5616623" cy="1928801"/>
          </a:xfrm>
          <a:prstGeom prst="cloud">
            <a:avLst/>
          </a:prstGeom>
          <a:gradFill>
            <a:gsLst>
              <a:gs pos="0">
                <a:srgbClr val="FF0000"/>
              </a:gs>
              <a:gs pos="50000">
                <a:schemeClr val="dk1"/>
              </a:gs>
              <a:gs pos="100000">
                <a:srgbClr val="9900CC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نشاط استهلالي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67741" y="3106702"/>
            <a:ext cx="8208714" cy="31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4A1640"/>
                </a:solidFill>
                <a:latin typeface="Arial"/>
                <a:ea typeface="Arial"/>
                <a:cs typeface="Arial"/>
                <a:sym typeface="Arial"/>
              </a:rPr>
              <a:t>وقال صلى الله عليه وسلم: </a:t>
            </a:r>
            <a:r>
              <a:rPr b="1" lang="ar-EG" sz="4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(ما ملأ آدمي وعاء شرا من بطن حسب الآدمي لقيمات يقمن صلبه فإن غلبت الآدمي نفسه فثلث للطعام وثلث للشراب وثلث للنفس) </a:t>
            </a:r>
            <a:r>
              <a:rPr b="1" lang="ar-EG" sz="4000">
                <a:solidFill>
                  <a:srgbClr val="4A1640"/>
                </a:solidFill>
                <a:latin typeface="Arial"/>
                <a:ea typeface="Arial"/>
                <a:cs typeface="Arial"/>
                <a:sym typeface="Arial"/>
              </a:rPr>
              <a:t>أخرجه ابن ماجه، صححه الألباني.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4537635" y="311064"/>
            <a:ext cx="4426851" cy="2109822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66FF33"/>
          </a:solidFill>
          <a:ln cap="flat" cmpd="sng" w="38100">
            <a:solidFill>
              <a:srgbClr val="0000FF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362194" y="476672"/>
            <a:ext cx="463358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أولاً: إدارة الدوافع:</a:t>
            </a:r>
          </a:p>
        </p:txBody>
      </p:sp>
      <p:pic>
        <p:nvPicPr>
          <p:cNvPr descr="BANNR028.WMF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19573" y="3284984"/>
            <a:ext cx="7704854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1357883" y="3789039"/>
            <a:ext cx="6814516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تعتبر الدوافع عملية معقدة تخضع في بدايتها إلى الجانب الفطري النفسي بصورة مباشرة ولكن مع تطور الإنسان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537635" y="311064"/>
            <a:ext cx="4426851" cy="2109822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66FF33"/>
          </a:solidFill>
          <a:ln cap="flat" cmpd="sng" w="38100">
            <a:solidFill>
              <a:srgbClr val="0000FF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362194" y="476672"/>
            <a:ext cx="463358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أولاً: إدارة الدوافع:</a:t>
            </a:r>
          </a:p>
        </p:txBody>
      </p:sp>
      <p:pic>
        <p:nvPicPr>
          <p:cNvPr descr="BANNR028.WMF"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19573" y="3284984"/>
            <a:ext cx="7704854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1357883" y="3645023"/>
            <a:ext cx="6814516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ونموه يبدأ في تكوين مفاهيم الحلال والحرام والصحيح والخاطيء الأمر الذي يوجد عملية تحقيق الدافع وفق نظام ديني وخلقي.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 rot="401012">
            <a:off x="2064249" y="144016"/>
            <a:ext cx="6715125" cy="1844824"/>
          </a:xfrm>
          <a:prstGeom prst="irregularSeal2">
            <a:avLst/>
          </a:prstGeom>
          <a:solidFill>
            <a:srgbClr val="00B0F0"/>
          </a:solidFill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 rot="6172">
            <a:off x="2991404" y="693020"/>
            <a:ext cx="4203787" cy="76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شروط إدارة الدوافع:</a:t>
            </a:r>
          </a:p>
        </p:txBody>
      </p:sp>
      <p:pic>
        <p:nvPicPr>
          <p:cNvPr descr="img_1355589440_784.png"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060848"/>
            <a:ext cx="8532440" cy="47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395536" y="3362216"/>
            <a:ext cx="5602931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1- الاعتراف بالدوافع كمكونات لشخصية الإنسان وعدم إنكار أي من الدوافع الموجودة في البشر.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 rot="401012">
            <a:off x="2064249" y="144016"/>
            <a:ext cx="6715125" cy="1844824"/>
          </a:xfrm>
          <a:prstGeom prst="irregularSeal2">
            <a:avLst/>
          </a:prstGeom>
          <a:solidFill>
            <a:srgbClr val="00B0F0"/>
          </a:solidFill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/>
          <p:nvPr/>
        </p:nvSpPr>
        <p:spPr>
          <a:xfrm rot="6172">
            <a:off x="2991404" y="693020"/>
            <a:ext cx="4203787" cy="76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شروط إدارة الدوافع:</a:t>
            </a:r>
          </a:p>
        </p:txBody>
      </p:sp>
      <p:pic>
        <p:nvPicPr>
          <p:cNvPr descr="img_1355589440_784.png"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060848"/>
            <a:ext cx="8532440" cy="47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395536" y="3068959"/>
            <a:ext cx="5602931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2- إشباع الدوافع باعتدال واتزان بعيدا عن الإسراف أو التقتير الذي قد يلحق الضرر بالإنسان أيا كانت هذه الدوافع.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 rot="401012">
            <a:off x="2064249" y="144016"/>
            <a:ext cx="6715125" cy="1844824"/>
          </a:xfrm>
          <a:prstGeom prst="irregularSeal2">
            <a:avLst/>
          </a:prstGeom>
          <a:solidFill>
            <a:srgbClr val="00B0F0"/>
          </a:solidFill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 rot="6172">
            <a:off x="2991404" y="693020"/>
            <a:ext cx="4203787" cy="76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شروط إدارة الدوافع:</a:t>
            </a:r>
          </a:p>
        </p:txBody>
      </p:sp>
      <p:pic>
        <p:nvPicPr>
          <p:cNvPr descr="img_1355589440_784.png"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060848"/>
            <a:ext cx="8532440" cy="47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395536" y="2780927"/>
            <a:ext cx="5602931" cy="31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3- إشباع الدوافع بالطرق السوية بعيداً عن الأساليب الممنوعة والمحرمة. إن الدوافع قد تتدرج في درجاتها فأحياناً تكون دوافع هادئة ونستطيع تأجيلها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 rot="401012">
            <a:off x="2064249" y="144016"/>
            <a:ext cx="6715125" cy="1844824"/>
          </a:xfrm>
          <a:prstGeom prst="irregularSeal2">
            <a:avLst/>
          </a:prstGeom>
          <a:solidFill>
            <a:srgbClr val="00B0F0"/>
          </a:solidFill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 rot="6172">
            <a:off x="2991404" y="693020"/>
            <a:ext cx="4203787" cy="76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شروط إدارة الدوافع:</a:t>
            </a:r>
          </a:p>
        </p:txBody>
      </p:sp>
      <p:pic>
        <p:nvPicPr>
          <p:cNvPr descr="img_1355589440_784.png"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060848"/>
            <a:ext cx="8532440" cy="47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395536" y="3106702"/>
            <a:ext cx="5602931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وفي أحيان أخرى تكون دوافع ملحة ثائرة لا ينبغي إتباع المحرم من أجل إشباعها مهما كانت شدة الدافع.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B.WMF"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610" y="1667657"/>
            <a:ext cx="8536781" cy="352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 rot="-414640">
            <a:off x="3132001" y="3158622"/>
            <a:ext cx="4089941" cy="1569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9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إثراء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NR041.WMF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962" y="1958541"/>
            <a:ext cx="7458075" cy="294091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1035421" y="2276872"/>
            <a:ext cx="5696817" cy="1557337"/>
          </a:xfrm>
          <a:prstGeom prst="flowChartProcess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الدرس 3-3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Shape 237"/>
          <p:cNvGrpSpPr/>
          <p:nvPr/>
        </p:nvGrpSpPr>
        <p:grpSpPr>
          <a:xfrm>
            <a:off x="321468" y="554830"/>
            <a:ext cx="8501061" cy="5748338"/>
            <a:chOff x="1000100" y="3786189"/>
            <a:chExt cx="3848099" cy="2819400"/>
          </a:xfrm>
        </p:grpSpPr>
        <p:sp>
          <p:nvSpPr>
            <p:cNvPr id="238" name="Shape 238"/>
            <p:cNvSpPr/>
            <p:nvPr/>
          </p:nvSpPr>
          <p:spPr>
            <a:xfrm>
              <a:off x="1286103" y="4143578"/>
              <a:ext cx="3143154" cy="214277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BDRLC019.WMF" id="239" name="Shape 2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0100" y="3786189"/>
              <a:ext cx="3848099" cy="281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Shape 240"/>
          <p:cNvSpPr/>
          <p:nvPr/>
        </p:nvSpPr>
        <p:spPr>
          <a:xfrm>
            <a:off x="989012" y="1023937"/>
            <a:ext cx="6943724" cy="48577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475655" y="1915084"/>
            <a:ext cx="6192687" cy="31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قال صلى الله عليه وسلم: </a:t>
            </a:r>
            <a:r>
              <a:rPr b="1" lang="ar-EG" sz="4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(يا معشر الشباب من استطاع منكم الباءة فليتزوج فإنه أغض للبصر وأحصن للفرج، ومن لم يستطع فعليه بالصوم فإنه له وجاء)</a:t>
            </a: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رواه الإمام البخاري.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Shape 246"/>
          <p:cNvGrpSpPr/>
          <p:nvPr/>
        </p:nvGrpSpPr>
        <p:grpSpPr>
          <a:xfrm rot="1224939">
            <a:off x="1545626" y="1945961"/>
            <a:ext cx="5996663" cy="3132412"/>
            <a:chOff x="5786446" y="240482"/>
            <a:chExt cx="2732113" cy="2188385"/>
          </a:xfrm>
        </p:grpSpPr>
        <p:sp>
          <p:nvSpPr>
            <p:cNvPr id="247" name="Shape 247"/>
            <p:cNvSpPr/>
            <p:nvPr/>
          </p:nvSpPr>
          <p:spPr>
            <a:xfrm>
              <a:off x="5786446" y="714356"/>
              <a:ext cx="1143007" cy="1714511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F3300"/>
            </a:solidFill>
            <a:ln cap="flat" cmpd="sng" w="508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7429520" y="928670"/>
              <a:ext cx="928694" cy="1428759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F3300"/>
            </a:solidFill>
            <a:ln cap="flat" cmpd="sng" w="508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 rot="-37140">
              <a:off x="5858055" y="254788"/>
              <a:ext cx="2654482" cy="1129292"/>
            </a:xfrm>
            <a:prstGeom prst="dodecagon">
              <a:avLst/>
            </a:prstGeom>
            <a:solidFill>
              <a:srgbClr val="FF3300"/>
            </a:solidFill>
            <a:ln cap="flat" cmpd="sng" w="508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Shape 250"/>
          <p:cNvSpPr/>
          <p:nvPr/>
        </p:nvSpPr>
        <p:spPr>
          <a:xfrm rot="1171943">
            <a:off x="2685735" y="2274401"/>
            <a:ext cx="4269117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الدافع الجنسي: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hape 255"/>
          <p:cNvGrpSpPr/>
          <p:nvPr/>
        </p:nvGrpSpPr>
        <p:grpSpPr>
          <a:xfrm>
            <a:off x="210294" y="707897"/>
            <a:ext cx="8388422" cy="5335545"/>
            <a:chOff x="285719" y="3336900"/>
            <a:chExt cx="4140643" cy="2986792"/>
          </a:xfrm>
        </p:grpSpPr>
        <p:sp>
          <p:nvSpPr>
            <p:cNvPr id="256" name="Shape 256"/>
            <p:cNvSpPr/>
            <p:nvPr/>
          </p:nvSpPr>
          <p:spPr>
            <a:xfrm>
              <a:off x="500420" y="3428557"/>
              <a:ext cx="3857383" cy="2786620"/>
            </a:xfrm>
            <a:prstGeom prst="roundRect">
              <a:avLst>
                <a:gd fmla="val 22665" name="adj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utribn.wmf" id="257" name="Shape 2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19" y="3336900"/>
              <a:ext cx="4140643" cy="29867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Shape 258"/>
          <p:cNvSpPr/>
          <p:nvPr/>
        </p:nvSpPr>
        <p:spPr>
          <a:xfrm>
            <a:off x="2123727" y="1484783"/>
            <a:ext cx="5832648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 أقوى الدوافع لدى الانسان وأكبرها أثرا في سلوكه وصحته النفسية.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Shape 263"/>
          <p:cNvGrpSpPr/>
          <p:nvPr/>
        </p:nvGrpSpPr>
        <p:grpSpPr>
          <a:xfrm>
            <a:off x="210294" y="707897"/>
            <a:ext cx="8388422" cy="5335545"/>
            <a:chOff x="285719" y="3336900"/>
            <a:chExt cx="4140643" cy="2986792"/>
          </a:xfrm>
        </p:grpSpPr>
        <p:sp>
          <p:nvSpPr>
            <p:cNvPr id="264" name="Shape 264"/>
            <p:cNvSpPr/>
            <p:nvPr/>
          </p:nvSpPr>
          <p:spPr>
            <a:xfrm>
              <a:off x="500420" y="3428557"/>
              <a:ext cx="3857383" cy="2786620"/>
            </a:xfrm>
            <a:prstGeom prst="roundRect">
              <a:avLst>
                <a:gd fmla="val 22665" name="adj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utribn.wmf" id="265" name="Shape 2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19" y="3336900"/>
              <a:ext cx="4140643" cy="29867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Shape 266"/>
          <p:cNvSpPr/>
          <p:nvPr/>
        </p:nvSpPr>
        <p:spPr>
          <a:xfrm>
            <a:off x="1619671" y="1268759"/>
            <a:ext cx="6552728" cy="415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إن الإسلام لا يعرف الكبت، لأنه يعترف بالشهوات والغرائز والنوازع الفطرية عموماً، ولا يستقذرها ولا يقوم نظامه على قهرها أو إلغائها، ولكنه ينظمها ويضبطها.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KMC133.WMF"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39" y="504056"/>
            <a:ext cx="8001208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 rot="377337">
            <a:off x="5002598" y="979389"/>
            <a:ext cx="288198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8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إثراء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6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6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KMC035.WMF"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4884" y="764704"/>
            <a:ext cx="7929563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746322" y="908720"/>
            <a:ext cx="7572375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(عن أبي أمامة: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أن فتى شاباً أتي إلى النبي صلى الله عليه وسلم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فقال: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يا رسول الله ائذن لي بالزنى، فأقبل عليه القوم فزجروه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وقالوا: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مه مه،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فقال: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أدنه فدنا منه قريباً فجلس،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فقال: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أتحبه لأمك؟ 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KMC035.WMF"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4884" y="764704"/>
            <a:ext cx="7929563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746322" y="1196751"/>
            <a:ext cx="7572375" cy="280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لا والله، جعلني الله فداك،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ولا الناس يحبونه لأمهاتهم،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أفتحبه لابنتك؟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لا والله يا رسول الله، جعلني الله فداك،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ولا الناس يحبونه لبناتهم،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KMC035.WMF"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4884" y="764704"/>
            <a:ext cx="7929563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744041" y="1196751"/>
            <a:ext cx="7572375" cy="280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أفتحبه لأختك؟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لا والله جعلني الله فداك،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ولا الناس يحبونه لأخواتهم،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أفتحبه لعمتك؟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لا والله جعلني الله فداك،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ولا الناس يحبونه لعماتهم،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KMC035.WMF"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4884" y="764704"/>
            <a:ext cx="7929563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744041" y="1809398"/>
            <a:ext cx="7572375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أفتحبه لخالتك؟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لا والله جعلني الله فداك،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ولا الناس يحبونه لخالاتهم، 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فوضع يده عليه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KMC035.WMF"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4884" y="764704"/>
            <a:ext cx="7929563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683568" y="1222880"/>
            <a:ext cx="757237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وقال: </a:t>
            </a: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اللهم أغفر ذنبه، وطهر قلبه، وحصن فرجه، فلم يكن بعد ذلك الفتى يلتفت إلى شيء</a:t>
            </a: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303" name="Shape 303"/>
          <p:cNvSpPr/>
          <p:nvPr/>
        </p:nvSpPr>
        <p:spPr>
          <a:xfrm>
            <a:off x="539552" y="3369185"/>
            <a:ext cx="75723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رواه أحمد وصححه الألباني والأرناؤوط.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07.JPG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112" y="620687"/>
            <a:ext cx="7092279" cy="51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 rot="-501219">
            <a:off x="2989968" y="1637526"/>
            <a:ext cx="376523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6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ثالثاً: إدارة الدوافع وتوجيهها: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otacion" id="308" name="Shape 308"/>
          <p:cNvPicPr preferRelativeResize="0"/>
          <p:nvPr/>
        </p:nvPicPr>
        <p:blipFill rotWithShape="1">
          <a:blip r:embed="rId3">
            <a:alphaModFix/>
          </a:blip>
          <a:srcRect b="9630" l="6404" r="4535" t="9818"/>
          <a:stretch/>
        </p:blipFill>
        <p:spPr>
          <a:xfrm>
            <a:off x="576262" y="1196975"/>
            <a:ext cx="7991475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 rot="-250736">
            <a:off x="1883205" y="3490275"/>
            <a:ext cx="494435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تعلم ذاتي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Shape 314"/>
          <p:cNvGrpSpPr/>
          <p:nvPr/>
        </p:nvGrpSpPr>
        <p:grpSpPr>
          <a:xfrm>
            <a:off x="755576" y="476026"/>
            <a:ext cx="7488560" cy="2736949"/>
            <a:chOff x="971600" y="1310239"/>
            <a:chExt cx="7056783" cy="4363592"/>
          </a:xfrm>
        </p:grpSpPr>
        <p:sp>
          <p:nvSpPr>
            <p:cNvPr id="315" name="Shape 315"/>
            <p:cNvSpPr/>
            <p:nvPr/>
          </p:nvSpPr>
          <p:spPr>
            <a:xfrm>
              <a:off x="1259632" y="1539903"/>
              <a:ext cx="6408711" cy="4133929"/>
            </a:xfrm>
            <a:prstGeom prst="flowChartTermina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cap="flat" cmpd="sng" w="25400">
              <a:solidFill>
                <a:srgbClr val="00B05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4450" algn="ctr" dir="5400000" dist="27939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 rot="-5400000">
              <a:off x="2450211" y="-168372"/>
              <a:ext cx="4099560" cy="7056783"/>
            </a:xfrm>
            <a:prstGeom prst="flowChartOnlineStorage">
              <a:avLst/>
            </a:prstGeom>
            <a:solidFill>
              <a:srgbClr val="FF0000"/>
            </a:solidFill>
            <a:ln cap="flat" cmpd="sng" w="25400">
              <a:solidFill>
                <a:srgbClr val="8256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4450" algn="ctr" dir="5400000" dist="27939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Shape 317"/>
          <p:cNvSpPr/>
          <p:nvPr/>
        </p:nvSpPr>
        <p:spPr>
          <a:xfrm>
            <a:off x="1115170" y="1010249"/>
            <a:ext cx="6840537" cy="1929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كيف ينظم الإسلام عملية إشباع الدافع الجنسي؟</a:t>
            </a:r>
          </a:p>
        </p:txBody>
      </p:sp>
      <p:pic>
        <p:nvPicPr>
          <p:cNvPr descr="girls-top_net_1362881872_676.jpg"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187" y="4077071"/>
            <a:ext cx="8532812" cy="257556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971600" y="4737917"/>
            <a:ext cx="6925429" cy="923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طريق الصوم.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Shape 324"/>
          <p:cNvGrpSpPr/>
          <p:nvPr/>
        </p:nvGrpSpPr>
        <p:grpSpPr>
          <a:xfrm>
            <a:off x="428625" y="2500313"/>
            <a:ext cx="8406976" cy="3417398"/>
            <a:chOff x="571472" y="142852"/>
            <a:chExt cx="8373455" cy="6258623"/>
          </a:xfrm>
        </p:grpSpPr>
        <p:sp>
          <p:nvSpPr>
            <p:cNvPr id="325" name="Shape 325"/>
            <p:cNvSpPr/>
            <p:nvPr/>
          </p:nvSpPr>
          <p:spPr>
            <a:xfrm>
              <a:off x="571472" y="142852"/>
              <a:ext cx="7858416" cy="5358239"/>
            </a:xfrm>
            <a:prstGeom prst="flowChartDocument">
              <a:avLst/>
            </a:prstGeom>
            <a:solidFill>
              <a:srgbClr val="00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895612" y="570231"/>
              <a:ext cx="7858416" cy="5459998"/>
            </a:xfrm>
            <a:prstGeom prst="flowChartDocument">
              <a:avLst/>
            </a:prstGeom>
            <a:solidFill>
              <a:srgbClr val="CC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" name="Shape 327"/>
            <p:cNvGrpSpPr/>
            <p:nvPr/>
          </p:nvGrpSpPr>
          <p:grpSpPr>
            <a:xfrm>
              <a:off x="743449" y="357164"/>
              <a:ext cx="8201478" cy="6044310"/>
              <a:chOff x="857224" y="714354"/>
              <a:chExt cx="8201478" cy="6044310"/>
            </a:xfrm>
          </p:grpSpPr>
          <p:grpSp>
            <p:nvGrpSpPr>
              <p:cNvPr id="328" name="Shape 328"/>
              <p:cNvGrpSpPr/>
              <p:nvPr/>
            </p:nvGrpSpPr>
            <p:grpSpPr>
              <a:xfrm>
                <a:off x="3206128" y="3486202"/>
                <a:ext cx="5852573" cy="3272463"/>
                <a:chOff x="2863488" y="3542910"/>
                <a:chExt cx="5852573" cy="3272463"/>
              </a:xfrm>
            </p:grpSpPr>
            <p:sp>
              <p:nvSpPr>
                <p:cNvPr id="329" name="Shape 329"/>
                <p:cNvSpPr/>
                <p:nvPr/>
              </p:nvSpPr>
              <p:spPr>
                <a:xfrm rot="4551367">
                  <a:off x="5683609" y="3640521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rgbClr val="66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Shape 330"/>
                <p:cNvSpPr/>
                <p:nvPr/>
              </p:nvSpPr>
              <p:spPr>
                <a:xfrm rot="4551367">
                  <a:off x="5397418" y="3567837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33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 rot="4551367">
                  <a:off x="5112016" y="3567047"/>
                  <a:ext cx="2285174" cy="3323620"/>
                </a:xfrm>
                <a:prstGeom prst="moon">
                  <a:avLst>
                    <a:gd fmla="val 50000" name="adj"/>
                  </a:avLst>
                </a:prstGeom>
                <a:solidFill>
                  <a:srgbClr val="CC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 rot="4551367">
                  <a:off x="4826614" y="3498062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Shape 333"/>
                <p:cNvSpPr/>
                <p:nvPr/>
              </p:nvSpPr>
              <p:spPr>
                <a:xfrm rot="4551367">
                  <a:off x="4540423" y="3425376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Shape 334"/>
                <p:cNvSpPr/>
                <p:nvPr/>
              </p:nvSpPr>
              <p:spPr>
                <a:xfrm rot="4551367">
                  <a:off x="4256601" y="3423006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Shape 335"/>
                <p:cNvSpPr/>
                <p:nvPr/>
              </p:nvSpPr>
              <p:spPr>
                <a:xfrm rot="4551367">
                  <a:off x="3971202" y="3422214"/>
                  <a:ext cx="2285174" cy="3328363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00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Shape 336"/>
                <p:cNvSpPr/>
                <p:nvPr/>
              </p:nvSpPr>
              <p:spPr>
                <a:xfrm rot="4551367">
                  <a:off x="3613067" y="3393932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Shape 337"/>
              <p:cNvSpPr/>
              <p:nvPr/>
            </p:nvSpPr>
            <p:spPr>
              <a:xfrm>
                <a:off x="857224" y="714354"/>
                <a:ext cx="7858179" cy="5458747"/>
              </a:xfrm>
              <a:prstGeom prst="flowChartDocumen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93939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8" name="Shape 338"/>
          <p:cNvGrpSpPr/>
          <p:nvPr/>
        </p:nvGrpSpPr>
        <p:grpSpPr>
          <a:xfrm>
            <a:off x="2357437" y="428625"/>
            <a:ext cx="6072187" cy="1285875"/>
            <a:chOff x="3857619" y="142852"/>
            <a:chExt cx="4714908" cy="1285883"/>
          </a:xfrm>
        </p:grpSpPr>
        <p:sp>
          <p:nvSpPr>
            <p:cNvPr id="339" name="Shape 339"/>
            <p:cNvSpPr/>
            <p:nvPr/>
          </p:nvSpPr>
          <p:spPr>
            <a:xfrm>
              <a:off x="3857619" y="142852"/>
              <a:ext cx="4286280" cy="1285883"/>
            </a:xfrm>
            <a:prstGeom prst="trapezoid">
              <a:avLst>
                <a:gd fmla="val 25000" name="adj"/>
              </a:avLst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4071933" y="285728"/>
              <a:ext cx="4500594" cy="1000132"/>
            </a:xfrm>
            <a:prstGeom prst="flowChartOnlineStorage">
              <a:avLst/>
            </a:prstGeom>
            <a:solidFill>
              <a:srgbClr val="C00000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Shape 341"/>
          <p:cNvSpPr txBox="1"/>
          <p:nvPr/>
        </p:nvSpPr>
        <p:spPr>
          <a:xfrm>
            <a:off x="683568" y="2780927"/>
            <a:ext cx="7354888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1" lang="ar-EG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نحن نبذل جهدنا لمعرفة البيئة التي نعيش فيها سواء كانت مادية أو اجتماعية، </a:t>
            </a:r>
          </a:p>
        </p:txBody>
      </p:sp>
      <p:sp>
        <p:nvSpPr>
          <p:cNvPr id="342" name="Shape 342"/>
          <p:cNvSpPr/>
          <p:nvPr/>
        </p:nvSpPr>
        <p:spPr>
          <a:xfrm>
            <a:off x="3069642" y="653787"/>
            <a:ext cx="423866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دافع حب الاستطلاع: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6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6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Shape 347"/>
          <p:cNvGrpSpPr/>
          <p:nvPr/>
        </p:nvGrpSpPr>
        <p:grpSpPr>
          <a:xfrm>
            <a:off x="428625" y="2500313"/>
            <a:ext cx="8406976" cy="3417398"/>
            <a:chOff x="571472" y="142852"/>
            <a:chExt cx="8373455" cy="6258623"/>
          </a:xfrm>
        </p:grpSpPr>
        <p:sp>
          <p:nvSpPr>
            <p:cNvPr id="348" name="Shape 348"/>
            <p:cNvSpPr/>
            <p:nvPr/>
          </p:nvSpPr>
          <p:spPr>
            <a:xfrm>
              <a:off x="571472" y="142852"/>
              <a:ext cx="7858416" cy="5358239"/>
            </a:xfrm>
            <a:prstGeom prst="flowChartDocument">
              <a:avLst/>
            </a:prstGeom>
            <a:solidFill>
              <a:srgbClr val="00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895612" y="570231"/>
              <a:ext cx="7858416" cy="5459998"/>
            </a:xfrm>
            <a:prstGeom prst="flowChartDocument">
              <a:avLst/>
            </a:prstGeom>
            <a:solidFill>
              <a:srgbClr val="CC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Shape 350"/>
            <p:cNvGrpSpPr/>
            <p:nvPr/>
          </p:nvGrpSpPr>
          <p:grpSpPr>
            <a:xfrm>
              <a:off x="743449" y="357164"/>
              <a:ext cx="8201478" cy="6044310"/>
              <a:chOff x="857224" y="714354"/>
              <a:chExt cx="8201478" cy="6044310"/>
            </a:xfrm>
          </p:grpSpPr>
          <p:grpSp>
            <p:nvGrpSpPr>
              <p:cNvPr id="351" name="Shape 351"/>
              <p:cNvGrpSpPr/>
              <p:nvPr/>
            </p:nvGrpSpPr>
            <p:grpSpPr>
              <a:xfrm>
                <a:off x="3206128" y="3486202"/>
                <a:ext cx="5852573" cy="3272463"/>
                <a:chOff x="2863488" y="3542910"/>
                <a:chExt cx="5852573" cy="3272463"/>
              </a:xfrm>
            </p:grpSpPr>
            <p:sp>
              <p:nvSpPr>
                <p:cNvPr id="352" name="Shape 352"/>
                <p:cNvSpPr/>
                <p:nvPr/>
              </p:nvSpPr>
              <p:spPr>
                <a:xfrm rot="4551367">
                  <a:off x="5683609" y="3640521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rgbClr val="66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Shape 353"/>
                <p:cNvSpPr/>
                <p:nvPr/>
              </p:nvSpPr>
              <p:spPr>
                <a:xfrm rot="4551367">
                  <a:off x="5397418" y="3567837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33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Shape 354"/>
                <p:cNvSpPr/>
                <p:nvPr/>
              </p:nvSpPr>
              <p:spPr>
                <a:xfrm rot="4551367">
                  <a:off x="5112016" y="3567047"/>
                  <a:ext cx="2285174" cy="3323620"/>
                </a:xfrm>
                <a:prstGeom prst="moon">
                  <a:avLst>
                    <a:gd fmla="val 50000" name="adj"/>
                  </a:avLst>
                </a:prstGeom>
                <a:solidFill>
                  <a:srgbClr val="CC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Shape 355"/>
                <p:cNvSpPr/>
                <p:nvPr/>
              </p:nvSpPr>
              <p:spPr>
                <a:xfrm rot="4551367">
                  <a:off x="4826614" y="3498062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 rot="4551367">
                  <a:off x="4540423" y="3425376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 rot="4551367">
                  <a:off x="4256601" y="3423006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 rot="4551367">
                  <a:off x="3971202" y="3422214"/>
                  <a:ext cx="2285174" cy="3328363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00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 rot="4551367">
                  <a:off x="3613067" y="3393932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0" name="Shape 360"/>
              <p:cNvSpPr/>
              <p:nvPr/>
            </p:nvSpPr>
            <p:spPr>
              <a:xfrm>
                <a:off x="857224" y="714354"/>
                <a:ext cx="7858179" cy="5458747"/>
              </a:xfrm>
              <a:prstGeom prst="flowChartDocumen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93939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1" name="Shape 361"/>
          <p:cNvGrpSpPr/>
          <p:nvPr/>
        </p:nvGrpSpPr>
        <p:grpSpPr>
          <a:xfrm>
            <a:off x="2357437" y="428625"/>
            <a:ext cx="6072187" cy="1285875"/>
            <a:chOff x="3857619" y="142852"/>
            <a:chExt cx="4714908" cy="1285883"/>
          </a:xfrm>
        </p:grpSpPr>
        <p:sp>
          <p:nvSpPr>
            <p:cNvPr id="362" name="Shape 362"/>
            <p:cNvSpPr/>
            <p:nvPr/>
          </p:nvSpPr>
          <p:spPr>
            <a:xfrm>
              <a:off x="3857619" y="142852"/>
              <a:ext cx="4286280" cy="1285883"/>
            </a:xfrm>
            <a:prstGeom prst="trapezoid">
              <a:avLst>
                <a:gd fmla="val 25000" name="adj"/>
              </a:avLst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4071933" y="285728"/>
              <a:ext cx="4500594" cy="1000132"/>
            </a:xfrm>
            <a:prstGeom prst="flowChartOnlineStorage">
              <a:avLst/>
            </a:prstGeom>
            <a:solidFill>
              <a:srgbClr val="C00000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Shape 364"/>
          <p:cNvSpPr txBox="1"/>
          <p:nvPr/>
        </p:nvSpPr>
        <p:spPr>
          <a:xfrm>
            <a:off x="755575" y="2708919"/>
            <a:ext cx="7354888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وهذا الدافع يبدأ لدى الطفل مبكرا فهو يسأل عن الأشياء وكيفية حدوثها وأصلها </a:t>
            </a:r>
          </a:p>
        </p:txBody>
      </p:sp>
      <p:sp>
        <p:nvSpPr>
          <p:cNvPr id="365" name="Shape 365"/>
          <p:cNvSpPr/>
          <p:nvPr/>
        </p:nvSpPr>
        <p:spPr>
          <a:xfrm>
            <a:off x="3069642" y="653787"/>
            <a:ext cx="423866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دافع حب الاستطلاع: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Shape 370"/>
          <p:cNvGrpSpPr/>
          <p:nvPr/>
        </p:nvGrpSpPr>
        <p:grpSpPr>
          <a:xfrm>
            <a:off x="428625" y="2500313"/>
            <a:ext cx="8406976" cy="3417398"/>
            <a:chOff x="571472" y="142852"/>
            <a:chExt cx="8373455" cy="6258623"/>
          </a:xfrm>
        </p:grpSpPr>
        <p:sp>
          <p:nvSpPr>
            <p:cNvPr id="371" name="Shape 371"/>
            <p:cNvSpPr/>
            <p:nvPr/>
          </p:nvSpPr>
          <p:spPr>
            <a:xfrm>
              <a:off x="571472" y="142852"/>
              <a:ext cx="7858416" cy="5358239"/>
            </a:xfrm>
            <a:prstGeom prst="flowChartDocument">
              <a:avLst/>
            </a:prstGeom>
            <a:solidFill>
              <a:srgbClr val="00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895612" y="570231"/>
              <a:ext cx="7858416" cy="5459998"/>
            </a:xfrm>
            <a:prstGeom prst="flowChartDocument">
              <a:avLst/>
            </a:prstGeom>
            <a:solidFill>
              <a:srgbClr val="CC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Shape 373"/>
            <p:cNvGrpSpPr/>
            <p:nvPr/>
          </p:nvGrpSpPr>
          <p:grpSpPr>
            <a:xfrm>
              <a:off x="743449" y="357164"/>
              <a:ext cx="8201478" cy="6044310"/>
              <a:chOff x="857224" y="714354"/>
              <a:chExt cx="8201478" cy="6044310"/>
            </a:xfrm>
          </p:grpSpPr>
          <p:grpSp>
            <p:nvGrpSpPr>
              <p:cNvPr id="374" name="Shape 374"/>
              <p:cNvGrpSpPr/>
              <p:nvPr/>
            </p:nvGrpSpPr>
            <p:grpSpPr>
              <a:xfrm>
                <a:off x="3206128" y="3486202"/>
                <a:ext cx="5852573" cy="3272463"/>
                <a:chOff x="2863488" y="3542910"/>
                <a:chExt cx="5852573" cy="3272463"/>
              </a:xfrm>
            </p:grpSpPr>
            <p:sp>
              <p:nvSpPr>
                <p:cNvPr id="375" name="Shape 375"/>
                <p:cNvSpPr/>
                <p:nvPr/>
              </p:nvSpPr>
              <p:spPr>
                <a:xfrm rot="4551367">
                  <a:off x="5683609" y="3640521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rgbClr val="66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 rot="4551367">
                  <a:off x="5397418" y="3567837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33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Shape 377"/>
                <p:cNvSpPr/>
                <p:nvPr/>
              </p:nvSpPr>
              <p:spPr>
                <a:xfrm rot="4551367">
                  <a:off x="5112016" y="3567047"/>
                  <a:ext cx="2285174" cy="3323620"/>
                </a:xfrm>
                <a:prstGeom prst="moon">
                  <a:avLst>
                    <a:gd fmla="val 50000" name="adj"/>
                  </a:avLst>
                </a:prstGeom>
                <a:solidFill>
                  <a:srgbClr val="CC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Shape 378"/>
                <p:cNvSpPr/>
                <p:nvPr/>
              </p:nvSpPr>
              <p:spPr>
                <a:xfrm rot="4551367">
                  <a:off x="4826614" y="3498062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 rot="4551367">
                  <a:off x="4540423" y="3425376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Shape 380"/>
                <p:cNvSpPr/>
                <p:nvPr/>
              </p:nvSpPr>
              <p:spPr>
                <a:xfrm rot="4551367">
                  <a:off x="4256601" y="3423006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Shape 381"/>
                <p:cNvSpPr/>
                <p:nvPr/>
              </p:nvSpPr>
              <p:spPr>
                <a:xfrm rot="4551367">
                  <a:off x="3971202" y="3422214"/>
                  <a:ext cx="2285174" cy="3328363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00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 rot="4551367">
                  <a:off x="3613067" y="3393932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3" name="Shape 383"/>
              <p:cNvSpPr/>
              <p:nvPr/>
            </p:nvSpPr>
            <p:spPr>
              <a:xfrm>
                <a:off x="857224" y="714354"/>
                <a:ext cx="7858179" cy="5458747"/>
              </a:xfrm>
              <a:prstGeom prst="flowChartDocumen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93939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4" name="Shape 384"/>
          <p:cNvGrpSpPr/>
          <p:nvPr/>
        </p:nvGrpSpPr>
        <p:grpSpPr>
          <a:xfrm>
            <a:off x="2357437" y="428625"/>
            <a:ext cx="6072187" cy="1285875"/>
            <a:chOff x="3857619" y="142852"/>
            <a:chExt cx="4714908" cy="1285883"/>
          </a:xfrm>
        </p:grpSpPr>
        <p:sp>
          <p:nvSpPr>
            <p:cNvPr id="385" name="Shape 385"/>
            <p:cNvSpPr/>
            <p:nvPr/>
          </p:nvSpPr>
          <p:spPr>
            <a:xfrm>
              <a:off x="3857619" y="142852"/>
              <a:ext cx="4286280" cy="1285883"/>
            </a:xfrm>
            <a:prstGeom prst="trapezoid">
              <a:avLst>
                <a:gd fmla="val 25000" name="adj"/>
              </a:avLst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4071933" y="285728"/>
              <a:ext cx="4500594" cy="1000132"/>
            </a:xfrm>
            <a:prstGeom prst="flowChartOnlineStorage">
              <a:avLst/>
            </a:prstGeom>
            <a:solidFill>
              <a:srgbClr val="C00000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Shape 387"/>
          <p:cNvSpPr txBox="1"/>
          <p:nvPr/>
        </p:nvSpPr>
        <p:spPr>
          <a:xfrm>
            <a:off x="395536" y="2708919"/>
            <a:ext cx="8136903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ويسأل عن أمور غيبية وجنسية تسبب لوالديه الحيرة والحرج ودور الأهل الرد على الأسئلة ببساطة ومنطقية حسب سن الفرد.</a:t>
            </a:r>
          </a:p>
        </p:txBody>
      </p:sp>
      <p:sp>
        <p:nvSpPr>
          <p:cNvPr id="388" name="Shape 388"/>
          <p:cNvSpPr/>
          <p:nvPr/>
        </p:nvSpPr>
        <p:spPr>
          <a:xfrm>
            <a:off x="3069642" y="653787"/>
            <a:ext cx="423866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دافع حب الاستطلاع: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Shape 393"/>
          <p:cNvGrpSpPr/>
          <p:nvPr/>
        </p:nvGrpSpPr>
        <p:grpSpPr>
          <a:xfrm>
            <a:off x="428625" y="2500313"/>
            <a:ext cx="8406976" cy="3417398"/>
            <a:chOff x="571472" y="142852"/>
            <a:chExt cx="8373455" cy="6258623"/>
          </a:xfrm>
        </p:grpSpPr>
        <p:sp>
          <p:nvSpPr>
            <p:cNvPr id="394" name="Shape 394"/>
            <p:cNvSpPr/>
            <p:nvPr/>
          </p:nvSpPr>
          <p:spPr>
            <a:xfrm>
              <a:off x="571472" y="142852"/>
              <a:ext cx="7858416" cy="5358239"/>
            </a:xfrm>
            <a:prstGeom prst="flowChartDocument">
              <a:avLst/>
            </a:prstGeom>
            <a:solidFill>
              <a:srgbClr val="00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895612" y="570231"/>
              <a:ext cx="7858416" cy="5459998"/>
            </a:xfrm>
            <a:prstGeom prst="flowChartDocument">
              <a:avLst/>
            </a:prstGeom>
            <a:solidFill>
              <a:srgbClr val="CC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6" name="Shape 396"/>
            <p:cNvGrpSpPr/>
            <p:nvPr/>
          </p:nvGrpSpPr>
          <p:grpSpPr>
            <a:xfrm>
              <a:off x="743449" y="357164"/>
              <a:ext cx="8201478" cy="6044310"/>
              <a:chOff x="857224" y="714354"/>
              <a:chExt cx="8201478" cy="6044310"/>
            </a:xfrm>
          </p:grpSpPr>
          <p:grpSp>
            <p:nvGrpSpPr>
              <p:cNvPr id="397" name="Shape 397"/>
              <p:cNvGrpSpPr/>
              <p:nvPr/>
            </p:nvGrpSpPr>
            <p:grpSpPr>
              <a:xfrm>
                <a:off x="3206128" y="3486202"/>
                <a:ext cx="5852573" cy="3272463"/>
                <a:chOff x="2863488" y="3542910"/>
                <a:chExt cx="5852573" cy="3272463"/>
              </a:xfrm>
            </p:grpSpPr>
            <p:sp>
              <p:nvSpPr>
                <p:cNvPr id="398" name="Shape 398"/>
                <p:cNvSpPr/>
                <p:nvPr/>
              </p:nvSpPr>
              <p:spPr>
                <a:xfrm rot="4551367">
                  <a:off x="5683609" y="3640521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rgbClr val="66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Shape 399"/>
                <p:cNvSpPr/>
                <p:nvPr/>
              </p:nvSpPr>
              <p:spPr>
                <a:xfrm rot="4551367">
                  <a:off x="5397418" y="3567837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33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 rot="4551367">
                  <a:off x="5112016" y="3567047"/>
                  <a:ext cx="2285174" cy="3323620"/>
                </a:xfrm>
                <a:prstGeom prst="moon">
                  <a:avLst>
                    <a:gd fmla="val 50000" name="adj"/>
                  </a:avLst>
                </a:prstGeom>
                <a:solidFill>
                  <a:srgbClr val="CC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Shape 401"/>
                <p:cNvSpPr/>
                <p:nvPr/>
              </p:nvSpPr>
              <p:spPr>
                <a:xfrm rot="4551367">
                  <a:off x="4826614" y="3498062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Shape 402"/>
                <p:cNvSpPr/>
                <p:nvPr/>
              </p:nvSpPr>
              <p:spPr>
                <a:xfrm rot="4551367">
                  <a:off x="4540423" y="3425376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Shape 403"/>
                <p:cNvSpPr/>
                <p:nvPr/>
              </p:nvSpPr>
              <p:spPr>
                <a:xfrm rot="4551367">
                  <a:off x="4256601" y="3423006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Shape 404"/>
                <p:cNvSpPr/>
                <p:nvPr/>
              </p:nvSpPr>
              <p:spPr>
                <a:xfrm rot="4551367">
                  <a:off x="3971202" y="3422214"/>
                  <a:ext cx="2285174" cy="3328363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00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Shape 405"/>
                <p:cNvSpPr/>
                <p:nvPr/>
              </p:nvSpPr>
              <p:spPr>
                <a:xfrm rot="4551367">
                  <a:off x="3613067" y="3393932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6" name="Shape 406"/>
              <p:cNvSpPr/>
              <p:nvPr/>
            </p:nvSpPr>
            <p:spPr>
              <a:xfrm>
                <a:off x="857224" y="714354"/>
                <a:ext cx="7858179" cy="5458747"/>
              </a:xfrm>
              <a:prstGeom prst="flowChartDocumen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93939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7" name="Shape 407"/>
          <p:cNvGrpSpPr/>
          <p:nvPr/>
        </p:nvGrpSpPr>
        <p:grpSpPr>
          <a:xfrm>
            <a:off x="2357437" y="428625"/>
            <a:ext cx="6072187" cy="1285875"/>
            <a:chOff x="3857619" y="142852"/>
            <a:chExt cx="4714908" cy="1285883"/>
          </a:xfrm>
        </p:grpSpPr>
        <p:sp>
          <p:nvSpPr>
            <p:cNvPr id="408" name="Shape 408"/>
            <p:cNvSpPr/>
            <p:nvPr/>
          </p:nvSpPr>
          <p:spPr>
            <a:xfrm>
              <a:off x="3857619" y="142852"/>
              <a:ext cx="4286280" cy="1285883"/>
            </a:xfrm>
            <a:prstGeom prst="trapezoid">
              <a:avLst>
                <a:gd fmla="val 25000" name="adj"/>
              </a:avLst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4071933" y="285728"/>
              <a:ext cx="4500594" cy="1000132"/>
            </a:xfrm>
            <a:prstGeom prst="flowChartOnlineStorage">
              <a:avLst/>
            </a:prstGeom>
            <a:solidFill>
              <a:srgbClr val="C00000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Shape 410"/>
          <p:cNvSpPr txBox="1"/>
          <p:nvPr/>
        </p:nvSpPr>
        <p:spPr>
          <a:xfrm>
            <a:off x="0" y="2745501"/>
            <a:ext cx="8460431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إن الحاجات والدوافع لا ترضي إلا في إطار اجتماعي، وأن الأسرة أول بيئة اجتماعية تستطيع أن تتيح للطفل فرصاً لإرضاء</a:t>
            </a:r>
          </a:p>
        </p:txBody>
      </p:sp>
      <p:sp>
        <p:nvSpPr>
          <p:cNvPr id="411" name="Shape 411"/>
          <p:cNvSpPr/>
          <p:nvPr/>
        </p:nvSpPr>
        <p:spPr>
          <a:xfrm>
            <a:off x="3069642" y="653787"/>
            <a:ext cx="423866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دافع حب الاستطلاع: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Shape 416"/>
          <p:cNvGrpSpPr/>
          <p:nvPr/>
        </p:nvGrpSpPr>
        <p:grpSpPr>
          <a:xfrm>
            <a:off x="428625" y="2500313"/>
            <a:ext cx="8406976" cy="3417398"/>
            <a:chOff x="571472" y="142852"/>
            <a:chExt cx="8373455" cy="6258623"/>
          </a:xfrm>
        </p:grpSpPr>
        <p:sp>
          <p:nvSpPr>
            <p:cNvPr id="417" name="Shape 417"/>
            <p:cNvSpPr/>
            <p:nvPr/>
          </p:nvSpPr>
          <p:spPr>
            <a:xfrm>
              <a:off x="571472" y="142852"/>
              <a:ext cx="7858416" cy="5358239"/>
            </a:xfrm>
            <a:prstGeom prst="flowChartDocument">
              <a:avLst/>
            </a:prstGeom>
            <a:solidFill>
              <a:srgbClr val="00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895612" y="570231"/>
              <a:ext cx="7858416" cy="5459998"/>
            </a:xfrm>
            <a:prstGeom prst="flowChartDocument">
              <a:avLst/>
            </a:prstGeom>
            <a:solidFill>
              <a:srgbClr val="CC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Shape 419"/>
            <p:cNvGrpSpPr/>
            <p:nvPr/>
          </p:nvGrpSpPr>
          <p:grpSpPr>
            <a:xfrm>
              <a:off x="743449" y="357164"/>
              <a:ext cx="8201478" cy="6044310"/>
              <a:chOff x="857224" y="714354"/>
              <a:chExt cx="8201478" cy="6044310"/>
            </a:xfrm>
          </p:grpSpPr>
          <p:grpSp>
            <p:nvGrpSpPr>
              <p:cNvPr id="420" name="Shape 420"/>
              <p:cNvGrpSpPr/>
              <p:nvPr/>
            </p:nvGrpSpPr>
            <p:grpSpPr>
              <a:xfrm>
                <a:off x="3206128" y="3486202"/>
                <a:ext cx="5852573" cy="3272463"/>
                <a:chOff x="2863488" y="3542910"/>
                <a:chExt cx="5852573" cy="3272463"/>
              </a:xfrm>
            </p:grpSpPr>
            <p:sp>
              <p:nvSpPr>
                <p:cNvPr id="421" name="Shape 421"/>
                <p:cNvSpPr/>
                <p:nvPr/>
              </p:nvSpPr>
              <p:spPr>
                <a:xfrm rot="4551367">
                  <a:off x="5683609" y="3640521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rgbClr val="66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Shape 422"/>
                <p:cNvSpPr/>
                <p:nvPr/>
              </p:nvSpPr>
              <p:spPr>
                <a:xfrm rot="4551367">
                  <a:off x="5397418" y="3567837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33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Shape 423"/>
                <p:cNvSpPr/>
                <p:nvPr/>
              </p:nvSpPr>
              <p:spPr>
                <a:xfrm rot="4551367">
                  <a:off x="5112016" y="3567047"/>
                  <a:ext cx="2285174" cy="3323620"/>
                </a:xfrm>
                <a:prstGeom prst="moon">
                  <a:avLst>
                    <a:gd fmla="val 50000" name="adj"/>
                  </a:avLst>
                </a:prstGeom>
                <a:solidFill>
                  <a:srgbClr val="CC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 rot="4551367">
                  <a:off x="4826614" y="3498062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Shape 425"/>
                <p:cNvSpPr/>
                <p:nvPr/>
              </p:nvSpPr>
              <p:spPr>
                <a:xfrm rot="4551367">
                  <a:off x="4540423" y="3425376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Shape 426"/>
                <p:cNvSpPr/>
                <p:nvPr/>
              </p:nvSpPr>
              <p:spPr>
                <a:xfrm rot="4551367">
                  <a:off x="4256601" y="3423006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Shape 427"/>
                <p:cNvSpPr/>
                <p:nvPr/>
              </p:nvSpPr>
              <p:spPr>
                <a:xfrm rot="4551367">
                  <a:off x="3971202" y="3422214"/>
                  <a:ext cx="2285174" cy="3328363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00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Shape 428"/>
                <p:cNvSpPr/>
                <p:nvPr/>
              </p:nvSpPr>
              <p:spPr>
                <a:xfrm rot="4551367">
                  <a:off x="3613067" y="3393932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9" name="Shape 429"/>
              <p:cNvSpPr/>
              <p:nvPr/>
            </p:nvSpPr>
            <p:spPr>
              <a:xfrm>
                <a:off x="857224" y="714354"/>
                <a:ext cx="7858179" cy="5458747"/>
              </a:xfrm>
              <a:prstGeom prst="flowChartDocumen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93939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0" name="Shape 430"/>
          <p:cNvGrpSpPr/>
          <p:nvPr/>
        </p:nvGrpSpPr>
        <p:grpSpPr>
          <a:xfrm>
            <a:off x="2357437" y="428625"/>
            <a:ext cx="6072187" cy="1285875"/>
            <a:chOff x="3857619" y="142852"/>
            <a:chExt cx="4714908" cy="1285883"/>
          </a:xfrm>
        </p:grpSpPr>
        <p:sp>
          <p:nvSpPr>
            <p:cNvPr id="431" name="Shape 431"/>
            <p:cNvSpPr/>
            <p:nvPr/>
          </p:nvSpPr>
          <p:spPr>
            <a:xfrm>
              <a:off x="3857619" y="142852"/>
              <a:ext cx="4286280" cy="1285883"/>
            </a:xfrm>
            <a:prstGeom prst="trapezoid">
              <a:avLst>
                <a:gd fmla="val 25000" name="adj"/>
              </a:avLst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4071933" y="285728"/>
              <a:ext cx="4500594" cy="1000132"/>
            </a:xfrm>
            <a:prstGeom prst="flowChartOnlineStorage">
              <a:avLst/>
            </a:prstGeom>
            <a:solidFill>
              <a:srgbClr val="C00000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Shape 433"/>
          <p:cNvSpPr txBox="1"/>
          <p:nvPr/>
        </p:nvSpPr>
        <p:spPr>
          <a:xfrm>
            <a:off x="601289" y="3134577"/>
            <a:ext cx="785914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وإشباع حاجاته ودوافعه المادية والنفسية فلو وفقت في هذا الإرضاء كان سلوك الفرد</a:t>
            </a:r>
          </a:p>
        </p:txBody>
      </p:sp>
      <p:sp>
        <p:nvSpPr>
          <p:cNvPr id="434" name="Shape 434"/>
          <p:cNvSpPr/>
          <p:nvPr/>
        </p:nvSpPr>
        <p:spPr>
          <a:xfrm>
            <a:off x="3069642" y="653787"/>
            <a:ext cx="423866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دافع حب الاستطلاع: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Shape 439"/>
          <p:cNvGrpSpPr/>
          <p:nvPr/>
        </p:nvGrpSpPr>
        <p:grpSpPr>
          <a:xfrm>
            <a:off x="428625" y="2500313"/>
            <a:ext cx="8406976" cy="3417398"/>
            <a:chOff x="571472" y="142852"/>
            <a:chExt cx="8373455" cy="6258623"/>
          </a:xfrm>
        </p:grpSpPr>
        <p:sp>
          <p:nvSpPr>
            <p:cNvPr id="440" name="Shape 440"/>
            <p:cNvSpPr/>
            <p:nvPr/>
          </p:nvSpPr>
          <p:spPr>
            <a:xfrm>
              <a:off x="571472" y="142852"/>
              <a:ext cx="7858416" cy="5358239"/>
            </a:xfrm>
            <a:prstGeom prst="flowChartDocument">
              <a:avLst/>
            </a:prstGeom>
            <a:solidFill>
              <a:srgbClr val="00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895612" y="570231"/>
              <a:ext cx="7858416" cy="5459998"/>
            </a:xfrm>
            <a:prstGeom prst="flowChartDocument">
              <a:avLst/>
            </a:prstGeom>
            <a:solidFill>
              <a:srgbClr val="CC00FF"/>
            </a:solidFill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2" name="Shape 442"/>
            <p:cNvGrpSpPr/>
            <p:nvPr/>
          </p:nvGrpSpPr>
          <p:grpSpPr>
            <a:xfrm>
              <a:off x="743449" y="357164"/>
              <a:ext cx="8201478" cy="6044310"/>
              <a:chOff x="857224" y="714354"/>
              <a:chExt cx="8201478" cy="6044310"/>
            </a:xfrm>
          </p:grpSpPr>
          <p:grpSp>
            <p:nvGrpSpPr>
              <p:cNvPr id="443" name="Shape 443"/>
              <p:cNvGrpSpPr/>
              <p:nvPr/>
            </p:nvGrpSpPr>
            <p:grpSpPr>
              <a:xfrm>
                <a:off x="3206128" y="3486202"/>
                <a:ext cx="5852573" cy="3272463"/>
                <a:chOff x="2863488" y="3542910"/>
                <a:chExt cx="5852573" cy="3272463"/>
              </a:xfrm>
            </p:grpSpPr>
            <p:sp>
              <p:nvSpPr>
                <p:cNvPr id="444" name="Shape 444"/>
                <p:cNvSpPr/>
                <p:nvPr/>
              </p:nvSpPr>
              <p:spPr>
                <a:xfrm rot="4551367">
                  <a:off x="5683609" y="3640521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rgbClr val="66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 rot="4551367">
                  <a:off x="5397418" y="3567837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33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Shape 446"/>
                <p:cNvSpPr/>
                <p:nvPr/>
              </p:nvSpPr>
              <p:spPr>
                <a:xfrm rot="4551367">
                  <a:off x="5112016" y="3567047"/>
                  <a:ext cx="2285174" cy="3323620"/>
                </a:xfrm>
                <a:prstGeom prst="moon">
                  <a:avLst>
                    <a:gd fmla="val 50000" name="adj"/>
                  </a:avLst>
                </a:prstGeom>
                <a:solidFill>
                  <a:srgbClr val="CC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Shape 447"/>
                <p:cNvSpPr/>
                <p:nvPr/>
              </p:nvSpPr>
              <p:spPr>
                <a:xfrm rot="4551367">
                  <a:off x="4826614" y="3498062"/>
                  <a:ext cx="2285174" cy="3322039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Shape 448"/>
                <p:cNvSpPr/>
                <p:nvPr/>
              </p:nvSpPr>
              <p:spPr>
                <a:xfrm rot="4551367">
                  <a:off x="4540423" y="3425376"/>
                  <a:ext cx="2285174" cy="3322037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00FF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Shape 449"/>
                <p:cNvSpPr/>
                <p:nvPr/>
              </p:nvSpPr>
              <p:spPr>
                <a:xfrm rot="4551367">
                  <a:off x="4256601" y="3423006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00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Shape 450"/>
                <p:cNvSpPr/>
                <p:nvPr/>
              </p:nvSpPr>
              <p:spPr>
                <a:xfrm rot="4551367">
                  <a:off x="3971202" y="3422214"/>
                  <a:ext cx="2285174" cy="3328363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00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 rot="4551367">
                  <a:off x="3613067" y="3393932"/>
                  <a:ext cx="2285174" cy="3326781"/>
                </a:xfrm>
                <a:prstGeom prst="moon">
                  <a:avLst>
                    <a:gd fmla="val 50000" name="adj"/>
                  </a:avLst>
                </a:prstGeom>
                <a:solidFill>
                  <a:srgbClr val="FFFF00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2" name="Shape 452"/>
              <p:cNvSpPr/>
              <p:nvPr/>
            </p:nvSpPr>
            <p:spPr>
              <a:xfrm>
                <a:off x="857224" y="714354"/>
                <a:ext cx="7858179" cy="5458747"/>
              </a:xfrm>
              <a:prstGeom prst="flowChartDocument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93939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" name="Shape 453"/>
          <p:cNvGrpSpPr/>
          <p:nvPr/>
        </p:nvGrpSpPr>
        <p:grpSpPr>
          <a:xfrm>
            <a:off x="2357437" y="428625"/>
            <a:ext cx="6072187" cy="1285875"/>
            <a:chOff x="3857619" y="142852"/>
            <a:chExt cx="4714908" cy="1285883"/>
          </a:xfrm>
        </p:grpSpPr>
        <p:sp>
          <p:nvSpPr>
            <p:cNvPr id="454" name="Shape 454"/>
            <p:cNvSpPr/>
            <p:nvPr/>
          </p:nvSpPr>
          <p:spPr>
            <a:xfrm>
              <a:off x="3857619" y="142852"/>
              <a:ext cx="4286280" cy="1285883"/>
            </a:xfrm>
            <a:prstGeom prst="trapezoid">
              <a:avLst>
                <a:gd fmla="val 25000" name="adj"/>
              </a:avLst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4071933" y="285728"/>
              <a:ext cx="4500594" cy="1000132"/>
            </a:xfrm>
            <a:prstGeom prst="flowChartOnlineStorage">
              <a:avLst/>
            </a:prstGeom>
            <a:solidFill>
              <a:srgbClr val="C00000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Shape 456"/>
          <p:cNvSpPr txBox="1"/>
          <p:nvPr/>
        </p:nvSpPr>
        <p:spPr>
          <a:xfrm>
            <a:off x="601289" y="3134577"/>
            <a:ext cx="785914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واتجاهاته نحو الجماعات التي هو عضواً فيها مرضياً.</a:t>
            </a:r>
          </a:p>
        </p:txBody>
      </p:sp>
      <p:sp>
        <p:nvSpPr>
          <p:cNvPr id="457" name="Shape 457"/>
          <p:cNvSpPr/>
          <p:nvPr/>
        </p:nvSpPr>
        <p:spPr>
          <a:xfrm>
            <a:off x="3069642" y="653787"/>
            <a:ext cx="423866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دافع حب الاستطلاع: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LLOWMO.WMF" id="462" name="Shape 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812" y="142875"/>
            <a:ext cx="3455986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/>
          <p:nvPr/>
        </p:nvSpPr>
        <p:spPr>
          <a:xfrm>
            <a:off x="6122219" y="161344"/>
            <a:ext cx="18341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إثراء</a:t>
            </a:r>
          </a:p>
        </p:txBody>
      </p:sp>
      <p:grpSp>
        <p:nvGrpSpPr>
          <p:cNvPr id="464" name="Shape 464"/>
          <p:cNvGrpSpPr/>
          <p:nvPr/>
        </p:nvGrpSpPr>
        <p:grpSpPr>
          <a:xfrm>
            <a:off x="285749" y="1428750"/>
            <a:ext cx="8572500" cy="5429249"/>
            <a:chOff x="500033" y="4214817"/>
            <a:chExt cx="3119477" cy="2462212"/>
          </a:xfrm>
        </p:grpSpPr>
        <p:sp>
          <p:nvSpPr>
            <p:cNvPr id="465" name="Shape 465"/>
            <p:cNvSpPr/>
            <p:nvPr/>
          </p:nvSpPr>
          <p:spPr>
            <a:xfrm>
              <a:off x="714354" y="4429362"/>
              <a:ext cx="2714521" cy="2071282"/>
            </a:xfrm>
            <a:prstGeom prst="round2SameRect">
              <a:avLst>
                <a:gd fmla="val 19655" name="adj1"/>
                <a:gd fmla="val 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Bdrlc008.wmf" id="466" name="Shape 4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0033" y="4214817"/>
              <a:ext cx="3119477" cy="24622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7" name="Shape 467"/>
          <p:cNvSpPr/>
          <p:nvPr/>
        </p:nvSpPr>
        <p:spPr>
          <a:xfrm>
            <a:off x="1500187" y="2687428"/>
            <a:ext cx="6072187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إذا كانت الحاجات الفسيولوجية ضرورية للمحافظة على بقاء الفرد ونوعه فالحاجات النفسية والاجتماعية ضرورية لسعادة الفرد وطمأنينته.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04811" y="1988840"/>
            <a:ext cx="8934376" cy="4464495"/>
          </a:xfrm>
          <a:prstGeom prst="roundRect">
            <a:avLst>
              <a:gd fmla="val 98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115616" y="3830271"/>
            <a:ext cx="70567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إدارة الدوافع وتوجيهها.</a:t>
            </a:r>
          </a:p>
        </p:txBody>
      </p:sp>
      <p:sp>
        <p:nvSpPr>
          <p:cNvPr id="111" name="Shape 111"/>
          <p:cNvSpPr/>
          <p:nvPr/>
        </p:nvSpPr>
        <p:spPr>
          <a:xfrm>
            <a:off x="5292080" y="358876"/>
            <a:ext cx="3744415" cy="1197916"/>
          </a:xfrm>
          <a:prstGeom prst="parallelogram">
            <a:avLst>
              <a:gd fmla="val 40652" name="adj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cap="flat" cmpd="sng" w="571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5220071" y="548679"/>
            <a:ext cx="3249563" cy="83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ماذا سنتعلم؟</a:t>
            </a:r>
          </a:p>
        </p:txBody>
      </p:sp>
      <p:sp>
        <p:nvSpPr>
          <p:cNvPr id="113" name="Shape 113"/>
          <p:cNvSpPr/>
          <p:nvPr/>
        </p:nvSpPr>
        <p:spPr>
          <a:xfrm>
            <a:off x="1115616" y="4778569"/>
            <a:ext cx="70567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شروط إدارة الدوافع.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104811" y="1988840"/>
            <a:ext cx="8934376" cy="4464495"/>
          </a:xfrm>
          <a:prstGeom prst="roundRect">
            <a:avLst>
              <a:gd fmla="val 98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115616" y="3830271"/>
            <a:ext cx="70567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الدافع الجنسي.</a:t>
            </a:r>
          </a:p>
        </p:txBody>
      </p:sp>
      <p:sp>
        <p:nvSpPr>
          <p:cNvPr id="120" name="Shape 120"/>
          <p:cNvSpPr/>
          <p:nvPr/>
        </p:nvSpPr>
        <p:spPr>
          <a:xfrm>
            <a:off x="5292080" y="358876"/>
            <a:ext cx="3744415" cy="1197916"/>
          </a:xfrm>
          <a:prstGeom prst="parallelogram">
            <a:avLst>
              <a:gd fmla="val 40652" name="adj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cap="flat" cmpd="sng" w="571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5220071" y="548679"/>
            <a:ext cx="3249563" cy="83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ماذا سنتعلم؟</a:t>
            </a:r>
          </a:p>
        </p:txBody>
      </p:sp>
      <p:sp>
        <p:nvSpPr>
          <p:cNvPr id="122" name="Shape 122"/>
          <p:cNvSpPr/>
          <p:nvPr/>
        </p:nvSpPr>
        <p:spPr>
          <a:xfrm>
            <a:off x="1115616" y="4778569"/>
            <a:ext cx="70567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b="1" lang="ar-EG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دافع حب الاستطلاع.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683568" y="1844824"/>
            <a:ext cx="7380312" cy="2520279"/>
            <a:chOff x="1763688" y="1080120"/>
            <a:chExt cx="5544615" cy="2520279"/>
          </a:xfrm>
        </p:grpSpPr>
        <p:sp>
          <p:nvSpPr>
            <p:cNvPr id="128" name="Shape 128"/>
            <p:cNvSpPr/>
            <p:nvPr/>
          </p:nvSpPr>
          <p:spPr>
            <a:xfrm>
              <a:off x="1763688" y="1080120"/>
              <a:ext cx="5544615" cy="165618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92D2B"/>
                </a:gs>
                <a:gs pos="80000">
                  <a:srgbClr val="C93D39"/>
                </a:gs>
                <a:gs pos="100000">
                  <a:srgbClr val="CD3A36"/>
                </a:gs>
              </a:gsLst>
              <a:lin ang="16200000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3923928" y="2736304"/>
              <a:ext cx="1512167" cy="864095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992D2B"/>
                </a:gs>
                <a:gs pos="80000">
                  <a:srgbClr val="C93D39"/>
                </a:gs>
                <a:gs pos="100000">
                  <a:srgbClr val="CD3A36"/>
                </a:gs>
              </a:gsLst>
              <a:lin ang="16200000" scaled="0"/>
            </a:gradFill>
            <a:ln>
              <a:noFill/>
            </a:ln>
            <a:effectLst>
              <a:outerShdw blurRad="39999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Shape 130"/>
          <p:cNvSpPr/>
          <p:nvPr/>
        </p:nvSpPr>
        <p:spPr>
          <a:xfrm>
            <a:off x="827583" y="2262261"/>
            <a:ext cx="6480719" cy="923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إدارة الدوافع وتوجيهها: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10800000">
            <a:off x="328047" y="1441592"/>
            <a:ext cx="8530202" cy="4867726"/>
          </a:xfrm>
          <a:prstGeom prst="round1Rect">
            <a:avLst>
              <a:gd fmla="val 43151" name="adj"/>
            </a:avLst>
          </a:prstGeom>
          <a:gradFill>
            <a:gsLst>
              <a:gs pos="0">
                <a:srgbClr val="FF0066"/>
              </a:gs>
              <a:gs pos="51000">
                <a:srgbClr val="FFFF00"/>
              </a:gs>
              <a:gs pos="100000">
                <a:srgbClr val="F2F2F2"/>
              </a:gs>
            </a:gsLst>
            <a:lin ang="13500000" scaled="0"/>
          </a:gradFill>
          <a:ln cap="flat" cmpd="sng" w="28575">
            <a:solidFill>
              <a:srgbClr val="00FF00"/>
            </a:solidFill>
            <a:prstDash val="dash"/>
            <a:round/>
            <a:headEnd len="med" w="med" type="none"/>
            <a:tailEnd len="med" w="med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573285" y="2818671"/>
            <a:ext cx="8031161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يرى علماء النفس ان استعادة التوازن لا تقتصر على تفسير السلوك الصادر عن حاجات فسيولوجية بل تصدق ايضا على تفسير السلوك الصادر عن دوافع نفسية واجتماعية.</a:t>
            </a:r>
          </a:p>
        </p:txBody>
      </p:sp>
      <p:pic>
        <p:nvPicPr>
          <p:cNvPr descr="BCKMC010.WMF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5" y="489793"/>
            <a:ext cx="4221162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 rot="-155906">
            <a:off x="5221098" y="824147"/>
            <a:ext cx="32221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تمهيد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 rot="10800000">
            <a:off x="328047" y="1441592"/>
            <a:ext cx="8530202" cy="4867726"/>
          </a:xfrm>
          <a:prstGeom prst="round1Rect">
            <a:avLst>
              <a:gd fmla="val 43151" name="adj"/>
            </a:avLst>
          </a:prstGeom>
          <a:gradFill>
            <a:gsLst>
              <a:gs pos="0">
                <a:srgbClr val="FF0066"/>
              </a:gs>
              <a:gs pos="51000">
                <a:srgbClr val="FFFF00"/>
              </a:gs>
              <a:gs pos="100000">
                <a:srgbClr val="F2F2F2"/>
              </a:gs>
            </a:gsLst>
            <a:lin ang="13500000" scaled="0"/>
          </a:gradFill>
          <a:ln cap="flat" cmpd="sng" w="28575">
            <a:solidFill>
              <a:srgbClr val="00FF00"/>
            </a:solidFill>
            <a:prstDash val="dash"/>
            <a:round/>
            <a:headEnd len="med" w="med" type="none"/>
            <a:tailEnd len="med" w="med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573285" y="2818671"/>
            <a:ext cx="8031161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 علم الفسيولوجيا إن كل كائن حي يميل إلى الاحتفاظ بتوازنه الداخلي، فإن حدث ما يخل بهذا التوازن قام الجسم من تلقاء نفسه بالعمليات اللازمة</a:t>
            </a:r>
          </a:p>
        </p:txBody>
      </p:sp>
      <p:pic>
        <p:nvPicPr>
          <p:cNvPr descr="BCKMC010.WMF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5" y="489793"/>
            <a:ext cx="4221162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 rot="-155906">
            <a:off x="5221098" y="824147"/>
            <a:ext cx="32221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تمهيد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 rot="10800000">
            <a:off x="328047" y="1441592"/>
            <a:ext cx="8530202" cy="4867726"/>
          </a:xfrm>
          <a:prstGeom prst="round1Rect">
            <a:avLst>
              <a:gd fmla="val 43151" name="adj"/>
            </a:avLst>
          </a:prstGeom>
          <a:gradFill>
            <a:gsLst>
              <a:gs pos="0">
                <a:srgbClr val="FF0066"/>
              </a:gs>
              <a:gs pos="51000">
                <a:srgbClr val="FFFF00"/>
              </a:gs>
              <a:gs pos="100000">
                <a:srgbClr val="F2F2F2"/>
              </a:gs>
            </a:gsLst>
            <a:lin ang="13500000" scaled="0"/>
          </a:gradFill>
          <a:ln cap="flat" cmpd="sng" w="28575">
            <a:solidFill>
              <a:srgbClr val="00FF00"/>
            </a:solidFill>
            <a:prstDash val="dash"/>
            <a:round/>
            <a:headEnd len="med" w="med" type="none"/>
            <a:tailEnd len="med" w="med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573285" y="2818671"/>
            <a:ext cx="8031161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لاستعادة توازنه من ذلك فإن ارتفعت حرارة الجسم زاد إفراز العرق وإن زاد ثاني أكسيد الكربون في الدم زادت سرعة التنفس للتخلص من هذا الغاز الضار.</a:t>
            </a:r>
          </a:p>
        </p:txBody>
      </p:sp>
      <p:pic>
        <p:nvPicPr>
          <p:cNvPr descr="BCKMC010.WMF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5" y="489793"/>
            <a:ext cx="4221162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 rot="-155906">
            <a:off x="5221098" y="824147"/>
            <a:ext cx="32221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تمهيد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