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autoCompressPictures="0">
  <p:sldMasterIdLst>
    <p:sldMasterId id="2147484082" r:id="rId1"/>
    <p:sldMasterId id="2147484184" r:id="rId2"/>
  </p:sldMasterIdLst>
  <p:notesMasterIdLst>
    <p:notesMasterId r:id="rId18"/>
  </p:notesMasterIdLst>
  <p:sldIdLst>
    <p:sldId id="258" r:id="rId3"/>
    <p:sldId id="291" r:id="rId4"/>
    <p:sldId id="292" r:id="rId5"/>
    <p:sldId id="293" r:id="rId6"/>
    <p:sldId id="294" r:id="rId7"/>
    <p:sldId id="296" r:id="rId8"/>
    <p:sldId id="297" r:id="rId9"/>
    <p:sldId id="298" r:id="rId10"/>
    <p:sldId id="299" r:id="rId11"/>
    <p:sldId id="300" r:id="rId12"/>
    <p:sldId id="301" r:id="rId13"/>
    <p:sldId id="302" r:id="rId14"/>
    <p:sldId id="303" r:id="rId15"/>
    <p:sldId id="304" r:id="rId16"/>
    <p:sldId id="305" r:id="rId1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E48F"/>
    <a:srgbClr val="E5AA8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نمط متوسط 2 - تميي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500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76" y="2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B7DB52C5-E25F-4D9C-A886-3663F7EFABD5}" type="datetimeFigureOut">
              <a:rPr lang="ar-SA" smtClean="0"/>
              <a:t>17/05/1439</a:t>
            </a:fld>
            <a:endParaRPr lang="ar-SA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ar-SA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BB6EEC71-909B-44D5-87C3-32396718E728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8763226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4530"/>
            <a:ext cx="9144000" cy="2387600"/>
          </a:xfrm>
        </p:spPr>
        <p:txBody>
          <a:bodyPr anchor="b">
            <a:normAutofit/>
          </a:bodyPr>
          <a:lstStyle>
            <a:lvl1pPr algn="ctr">
              <a:defRPr sz="6000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D621FA-92EF-48CA-A27C-0B44B50CAA5E}" type="datetime1">
              <a:rPr lang="en-US" smtClean="0"/>
              <a:t>2/2/2018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4316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84577E-F7F5-452E-9D38-E95FA7983241}" type="datetime1">
              <a:rPr lang="en-US" smtClean="0"/>
              <a:t>2/2/2018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70351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0362"/>
            <a:ext cx="2628900" cy="5811838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0362"/>
            <a:ext cx="7734300" cy="5811837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E2B923-C979-44CB-BBC9-78199BB307E6}" type="datetime1">
              <a:rPr lang="en-US" smtClean="0"/>
              <a:t>2/2/2018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380377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PanelTitle-GrommetsCombine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C4D621FA-92EF-48CA-A27C-0B44B50CAA5E}" type="datetime1">
              <a:rPr lang="en-US" smtClean="0"/>
              <a:t>2/2/2018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1709850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62D5D7-5672-4083-A20F-7CBFFACEC3F4}" type="datetime1">
              <a:rPr lang="en-US" smtClean="0"/>
              <a:t>2/2/2018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45662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10899D-20BE-4E8F-9078-92356D8A0E80}" type="datetime1">
              <a:rPr lang="en-US" smtClean="0"/>
              <a:t>2/2/2018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9461856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02E72B-7E61-4BCD-9469-B264B17B7288}" type="datetime1">
              <a:rPr lang="en-US" smtClean="0"/>
              <a:t>2/2/2018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144716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1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1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300FF4-3B50-487D-8859-510AA2E6DC90}" type="datetime1">
              <a:rPr lang="en-US" smtClean="0"/>
              <a:t>2/2/2018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5378430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6262DD-6892-446F-9222-BB903E412AA4}" type="datetime1">
              <a:rPr lang="en-US" smtClean="0"/>
              <a:t>2/2/2018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9374196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1D7516-AD73-4625-B842-43A44FB90528}" type="datetime1">
              <a:rPr lang="en-US" smtClean="0"/>
              <a:t>2/2/2018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059880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FC9A3F-D61B-423C-ADAE-49B2E2C21D84}" type="datetime1">
              <a:rPr lang="en-US" smtClean="0"/>
              <a:t>2/2/2018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913131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62D5D7-5672-4083-A20F-7CBFFACEC3F4}" type="datetime1">
              <a:rPr lang="en-US" smtClean="0"/>
              <a:t>2/2/2018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120904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ar-SA" smtClean="0"/>
              <a:t>انقر فوق الأيقونة لإضافة صورة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97D6B9-1044-46EF-965C-C343751DE383}" type="datetime1">
              <a:rPr lang="en-US" smtClean="0"/>
              <a:t>2/2/2018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72796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صورة بانورامي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ar-SA" smtClean="0"/>
              <a:t>انقر فوق الأيقونة لإضافة صورة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31AC4F-B6B8-4B8D-AB3C-77426ACEAED7}" type="datetime1">
              <a:rPr lang="en-US" smtClean="0"/>
              <a:t>2/2/2018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8636549"/>
      </p:ext>
    </p:extLst>
  </p:cSld>
  <p:clrMapOvr>
    <a:masterClrMapping/>
  </p:clrMapOvr>
  <p:hf hdr="0" ftr="0" dt="0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العنوان والتسمية ال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31AC4F-B6B8-4B8D-AB3C-77426ACEAED7}" type="datetime1">
              <a:rPr lang="en-US" smtClean="0"/>
              <a:t>2/2/2018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50427991"/>
      </p:ext>
    </p:extLst>
  </p:cSld>
  <p:clrMapOvr>
    <a:masterClrMapping/>
  </p:clrMapOvr>
  <p:hf hdr="0" ftr="0" dt="0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اقتباس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31AC4F-B6B8-4B8D-AB3C-77426ACEAED7}" type="datetime1">
              <a:rPr lang="en-US" smtClean="0"/>
              <a:t>2/2/2018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09522117"/>
      </p:ext>
    </p:extLst>
  </p:cSld>
  <p:clrMapOvr>
    <a:masterClrMapping/>
  </p:clrMapOvr>
  <p:hf hdr="0" ftr="0" dt="0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بطاقة اس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31AC4F-B6B8-4B8D-AB3C-77426ACEAED7}" type="datetime1">
              <a:rPr lang="en-US" smtClean="0"/>
              <a:t>2/2/2018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7975457"/>
      </p:ext>
    </p:extLst>
  </p:cSld>
  <p:clrMapOvr>
    <a:masterClrMapping/>
  </p:clrMapOvr>
  <p:hf hdr="0" ftr="0" dt="0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بطاقة اسم ذات اقتبا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31AC4F-B6B8-4B8D-AB3C-77426ACEAED7}" type="datetime1">
              <a:rPr lang="en-US" smtClean="0"/>
              <a:t>2/2/2018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94327843"/>
      </p:ext>
    </p:extLst>
  </p:cSld>
  <p:clrMapOvr>
    <a:masterClrMapping/>
  </p:clrMapOvr>
  <p:hf hdr="0" ftr="0" dt="0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صواب أو خطأ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11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31AC4F-B6B8-4B8D-AB3C-77426ACEAED7}" type="datetime1">
              <a:rPr lang="en-US" smtClean="0"/>
              <a:t>2/2/2018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52074753"/>
      </p:ext>
    </p:extLst>
  </p:cSld>
  <p:clrMapOvr>
    <a:masterClrMapping/>
  </p:clrMapOvr>
  <p:hf hdr="0" ftr="0" dt="0"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84577E-F7F5-452E-9D38-E95FA7983241}" type="datetime1">
              <a:rPr lang="en-US" smtClean="0"/>
              <a:t>2/2/2018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1732632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E2B923-C979-44CB-BBC9-78199BB307E6}" type="datetime1">
              <a:rPr lang="en-US" smtClean="0"/>
              <a:t>2/2/2018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130965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12423"/>
            <a:ext cx="10515600" cy="2851208"/>
          </a:xfrm>
        </p:spPr>
        <p:txBody>
          <a:bodyPr anchor="b">
            <a:normAutofit/>
          </a:bodyPr>
          <a:lstStyle>
            <a:lvl1pPr>
              <a:defRPr sz="6000" b="0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52633"/>
            <a:ext cx="105156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10899D-20BE-4E8F-9078-92356D8A0E80}" type="datetime1">
              <a:rPr lang="en-US" smtClean="0"/>
              <a:t>2/2/2018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91249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45127" y="1828800"/>
            <a:ext cx="5181600" cy="4351337"/>
          </a:xfrm>
        </p:spPr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8800"/>
            <a:ext cx="5181600" cy="4351337"/>
          </a:xfrm>
        </p:spPr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02E72B-7E61-4BCD-9469-B264B17B7288}" type="datetime1">
              <a:rPr lang="en-US" smtClean="0"/>
              <a:t>2/2/2018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97476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5127" y="1681850"/>
            <a:ext cx="5156200" cy="825699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45127" y="2507550"/>
            <a:ext cx="5156200" cy="3680525"/>
          </a:xfrm>
        </p:spPr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851"/>
            <a:ext cx="5181601" cy="825698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7550"/>
            <a:ext cx="5181601" cy="3680525"/>
          </a:xfrm>
        </p:spPr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300FF4-3B50-487D-8859-510AA2E6DC90}" type="datetime1">
              <a:rPr lang="en-US" smtClean="0"/>
              <a:t>2/2/2018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80052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6262DD-6892-446F-9222-BB903E412AA4}" type="datetime1">
              <a:rPr lang="en-US" smtClean="0"/>
              <a:t>2/2/2018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12869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1D7516-AD73-4625-B842-43A44FB90528}" type="datetime1">
              <a:rPr lang="en-US" smtClean="0"/>
              <a:t>2/2/2018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34879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931920" cy="1600197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1600" y="990600"/>
            <a:ext cx="6172200" cy="48768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57399"/>
            <a:ext cx="3931920" cy="3810001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FC9A3F-D61B-423C-ADAE-49B2E2C21D84}" type="datetime1">
              <a:rPr lang="en-US" smtClean="0"/>
              <a:t>2/2/2018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58764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931920" cy="160020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1600" y="990600"/>
            <a:ext cx="6172200" cy="4876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ar-SA" smtClean="0"/>
              <a:t>انقر فوق الأيقونة لإضافة صورة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57400"/>
            <a:ext cx="3931920" cy="38100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97D6B9-1044-46EF-965C-C343751DE383}" type="datetime1">
              <a:rPr lang="en-US" smtClean="0"/>
              <a:t>2/2/2018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52583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45127" y="365760"/>
            <a:ext cx="10515600" cy="13255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5127" y="1828800"/>
            <a:ext cx="10515600" cy="43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FA31AC4F-B6B8-4B8D-AB3C-77426ACEAED7}" type="datetime1">
              <a:rPr lang="en-US" smtClean="0"/>
              <a:t>2/2/2018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7527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7004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83" r:id="rId1"/>
    <p:sldLayoutId id="2147484084" r:id="rId2"/>
    <p:sldLayoutId id="2147484085" r:id="rId3"/>
    <p:sldLayoutId id="2147484086" r:id="rId4"/>
    <p:sldLayoutId id="2147484087" r:id="rId5"/>
    <p:sldLayoutId id="2147484088" r:id="rId6"/>
    <p:sldLayoutId id="2147484089" r:id="rId7"/>
    <p:sldLayoutId id="2147484090" r:id="rId8"/>
    <p:sldLayoutId id="2147484091" r:id="rId9"/>
    <p:sldLayoutId id="2147484092" r:id="rId10"/>
    <p:sldLayoutId id="2147484093" r:id="rId11"/>
  </p:sldLayoutIdLst>
  <p:hf hdr="0" ftr="0" dt="0"/>
  <p:txStyles>
    <p:titleStyle>
      <a:lvl1pPr algn="l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Wingdings 2" pitchFamily="18" charset="2"/>
        <a:buChar char="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PanelContent-GrommetsCombined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FA31AC4F-B6B8-4B8D-AB3C-77426ACEAED7}" type="datetime1">
              <a:rPr lang="en-US" smtClean="0"/>
              <a:t>2/2/2018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74209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85" r:id="rId1"/>
    <p:sldLayoutId id="2147484186" r:id="rId2"/>
    <p:sldLayoutId id="2147484187" r:id="rId3"/>
    <p:sldLayoutId id="2147484188" r:id="rId4"/>
    <p:sldLayoutId id="2147484189" r:id="rId5"/>
    <p:sldLayoutId id="2147484190" r:id="rId6"/>
    <p:sldLayoutId id="2147484191" r:id="rId7"/>
    <p:sldLayoutId id="2147484192" r:id="rId8"/>
    <p:sldLayoutId id="2147484193" r:id="rId9"/>
    <p:sldLayoutId id="2147484194" r:id="rId10"/>
    <p:sldLayoutId id="2147484195" r:id="rId11"/>
    <p:sldLayoutId id="2147484196" r:id="rId12"/>
    <p:sldLayoutId id="2147484197" r:id="rId13"/>
    <p:sldLayoutId id="2147484198" r:id="rId14"/>
    <p:sldLayoutId id="2147484199" r:id="rId15"/>
    <p:sldLayoutId id="2147484200" r:id="rId16"/>
    <p:sldLayoutId id="2147484201" r:id="rId17"/>
  </p:sldLayoutIdLst>
  <p:hf hdr="0" ftr="0" dt="0"/>
  <p:txStyles>
    <p:titleStyle>
      <a:lvl1pPr algn="ctr" defTabSz="457200" rtl="1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rtl="1" eaLnBrk="1" hangingPunct="1">
        <a:defRPr>
          <a:solidFill>
            <a:schemeClr val="tx2"/>
          </a:solidFill>
        </a:defRPr>
      </a:lvl2pPr>
      <a:lvl3pPr rtl="1" eaLnBrk="1" hangingPunct="1">
        <a:defRPr>
          <a:solidFill>
            <a:schemeClr val="tx2"/>
          </a:solidFill>
        </a:defRPr>
      </a:lvl3pPr>
      <a:lvl4pPr rtl="1" eaLnBrk="1" hangingPunct="1">
        <a:defRPr>
          <a:solidFill>
            <a:schemeClr val="tx2"/>
          </a:solidFill>
        </a:defRPr>
      </a:lvl4pPr>
      <a:lvl5pPr rtl="1" eaLnBrk="1" hangingPunct="1">
        <a:defRPr>
          <a:solidFill>
            <a:schemeClr val="tx2"/>
          </a:solidFill>
        </a:defRPr>
      </a:lvl5pPr>
      <a:lvl6pPr rtl="1" eaLnBrk="1" hangingPunct="1">
        <a:defRPr>
          <a:solidFill>
            <a:schemeClr val="tx2"/>
          </a:solidFill>
        </a:defRPr>
      </a:lvl6pPr>
      <a:lvl7pPr rtl="1" eaLnBrk="1" hangingPunct="1">
        <a:defRPr>
          <a:solidFill>
            <a:schemeClr val="tx2"/>
          </a:solidFill>
        </a:defRPr>
      </a:lvl7pPr>
      <a:lvl8pPr rtl="1" eaLnBrk="1" hangingPunct="1">
        <a:defRPr>
          <a:solidFill>
            <a:schemeClr val="tx2"/>
          </a:solidFill>
        </a:defRPr>
      </a:lvl8pPr>
      <a:lvl9pPr rtl="1" eaLnBrk="1" hangingPunct="1">
        <a:defRPr>
          <a:solidFill>
            <a:schemeClr val="tx2"/>
          </a:solidFill>
        </a:defRPr>
      </a:lvl9pPr>
    </p:titleStyle>
    <p:bodyStyle>
      <a:lvl1pPr marL="285750" indent="-285750" algn="r" defTabSz="457200" rtl="1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r" defTabSz="457200" rtl="1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r" defTabSz="457200" rtl="1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r" defTabSz="457200" rtl="1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r" defTabSz="457200" rtl="1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r" defTabSz="457200" rtl="1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r" defTabSz="457200" rtl="1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r" defTabSz="457200" rtl="1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r" defTabSz="457200" rtl="1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2454179" y="2039576"/>
            <a:ext cx="7899722" cy="1137676"/>
          </a:xfrm>
          <a:solidFill>
            <a:srgbClr val="FFE48F"/>
          </a:solidFill>
        </p:spPr>
        <p:txBody>
          <a:bodyPr>
            <a:normAutofit/>
          </a:bodyPr>
          <a:lstStyle/>
          <a:p>
            <a:pPr marL="457200" lvl="1" indent="0" algn="ctr">
              <a:buNone/>
            </a:pPr>
            <a:r>
              <a:rPr lang="ar-EG" sz="6000" b="1" dirty="0" smtClean="0">
                <a:solidFill>
                  <a:srgbClr val="FF0000"/>
                </a:solidFill>
                <a:latin typeface="Simplified Arabic" panose="02020603050405020304" pitchFamily="18" charset="-78"/>
                <a:cs typeface="Akhbar MT" pitchFamily="2" charset="-78"/>
              </a:rPr>
              <a:t>خامسًا</a:t>
            </a:r>
            <a:r>
              <a:rPr lang="ar-SA" sz="6000" b="1" dirty="0" smtClean="0">
                <a:solidFill>
                  <a:srgbClr val="FF0000"/>
                </a:solidFill>
                <a:latin typeface="Simplified Arabic" panose="02020603050405020304" pitchFamily="18" charset="-78"/>
                <a:cs typeface="Akhbar MT" pitchFamily="2" charset="-78"/>
              </a:rPr>
              <a:t>: </a:t>
            </a:r>
            <a:r>
              <a:rPr lang="ar-EG" sz="6000" b="1" dirty="0" smtClean="0">
                <a:solidFill>
                  <a:srgbClr val="FF0000"/>
                </a:solidFill>
                <a:latin typeface="Simplified Arabic" panose="02020603050405020304" pitchFamily="18" charset="-78"/>
                <a:cs typeface="Akhbar MT" pitchFamily="2" charset="-78"/>
              </a:rPr>
              <a:t>علامات الترقيم</a:t>
            </a:r>
            <a:endParaRPr lang="ar-SA" sz="6000" b="1" dirty="0">
              <a:solidFill>
                <a:srgbClr val="FF0000"/>
              </a:solidFill>
              <a:latin typeface="Simplified Arabic" panose="02020603050405020304" pitchFamily="18" charset="-78"/>
              <a:cs typeface="Akhbar MT" pitchFamily="2" charset="-78"/>
            </a:endParaRPr>
          </a:p>
        </p:txBody>
      </p:sp>
      <p:sp>
        <p:nvSpPr>
          <p:cNvPr id="2" name="عنصر نائب لرقم الشريحة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60769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5" name="عنصر نائب للمحتوى 2"/>
          <p:cNvSpPr>
            <a:spLocks noGrp="1"/>
          </p:cNvSpPr>
          <p:nvPr>
            <p:ph idx="1"/>
          </p:nvPr>
        </p:nvSpPr>
        <p:spPr>
          <a:xfrm>
            <a:off x="1012785" y="665544"/>
            <a:ext cx="9883812" cy="5210324"/>
          </a:xfrm>
          <a:solidFill>
            <a:schemeClr val="accent3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marL="0" lvl="0" indent="0">
              <a:buClr>
                <a:srgbClr val="FF0000"/>
              </a:buClr>
              <a:buNone/>
            </a:pPr>
            <a:r>
              <a:rPr lang="ar-EG" sz="3200" b="1" u="sng" dirty="0" smtClean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4- </a:t>
            </a:r>
            <a:r>
              <a:rPr lang="ar-EG" sz="3200" b="1" u="sng" dirty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علامة </a:t>
            </a:r>
            <a:r>
              <a:rPr lang="ar-EG" sz="3200" b="1" u="sng" dirty="0" smtClean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الحذف ورمزها (۔۔۔):</a:t>
            </a:r>
          </a:p>
          <a:p>
            <a:pPr marL="0" lvl="0" indent="0">
              <a:buClr>
                <a:srgbClr val="FF0000"/>
              </a:buClr>
              <a:buNone/>
            </a:pPr>
            <a:r>
              <a:rPr lang="ar-EG" sz="2800" b="1" dirty="0" smtClean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وتوضع في </a:t>
            </a:r>
            <a:r>
              <a:rPr lang="ar-EG" sz="2800" b="1" u="sng" dirty="0" smtClean="0">
                <a:solidFill>
                  <a:srgbClr val="0070C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وسط النص، وفي أوله، وفي آخره؛ لتدل على حذف منه</a:t>
            </a:r>
            <a:r>
              <a:rPr lang="en-US" sz="2800" b="1" dirty="0" smtClean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.</a:t>
            </a:r>
            <a:endParaRPr lang="ar-EG" sz="2800" b="1" dirty="0" smtClean="0">
              <a:solidFill>
                <a:schemeClr val="tx1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  <a:p>
            <a:pPr marL="0" lvl="0" indent="0">
              <a:buClr>
                <a:srgbClr val="FF0000"/>
              </a:buClr>
              <a:buNone/>
            </a:pPr>
            <a:r>
              <a:rPr lang="ar-EG" sz="2800" b="1" dirty="0" smtClean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مثل: </a:t>
            </a:r>
            <a:r>
              <a:rPr lang="ar-SA" sz="2800" b="1" dirty="0" smtClean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«خ</a:t>
            </a:r>
            <a:r>
              <a:rPr lang="ar-EG" sz="2800" b="1" dirty="0" smtClean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رج ۔۔۔ من السجن»</a:t>
            </a:r>
            <a:r>
              <a:rPr lang="ar-SA" sz="2800" b="1" dirty="0" smtClean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.</a:t>
            </a:r>
          </a:p>
          <a:p>
            <a:pPr marL="0" lvl="0" indent="0">
              <a:buClr>
                <a:srgbClr val="FF0000"/>
              </a:buClr>
              <a:buNone/>
            </a:pPr>
            <a:r>
              <a:rPr lang="ar-EG" sz="3200" b="1" u="sng" dirty="0" smtClean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5- </a:t>
            </a:r>
            <a:r>
              <a:rPr lang="ar-EG" sz="3200" b="1" u="sng" dirty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علامة </a:t>
            </a:r>
            <a:r>
              <a:rPr lang="ar-EG" sz="3200" b="1" u="sng" dirty="0" smtClean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التعجب ورمزها (!):</a:t>
            </a:r>
          </a:p>
          <a:p>
            <a:pPr lvl="0">
              <a:buClr>
                <a:srgbClr val="FF0000"/>
              </a:buClr>
              <a:buFont typeface="Wingdings" panose="05000000000000000000" pitchFamily="2" charset="2"/>
              <a:buChar char="ü"/>
            </a:pPr>
            <a:r>
              <a:rPr lang="ar-EG" sz="2800" b="1" u="sng" dirty="0" smtClean="0">
                <a:solidFill>
                  <a:srgbClr val="0070C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وهي ترمز للدهشة من أمر غير متوقع</a:t>
            </a:r>
            <a:r>
              <a:rPr lang="ar-EG" sz="2800" b="1" dirty="0" smtClean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، </a:t>
            </a:r>
          </a:p>
          <a:p>
            <a:pPr marL="0" lvl="0" indent="0">
              <a:buClr>
                <a:srgbClr val="FF0000"/>
              </a:buClr>
              <a:buNone/>
            </a:pPr>
            <a:r>
              <a:rPr lang="ar-EG" sz="2800" b="1" dirty="0" smtClean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كالفرح أو الحزن، أو الغضب وغير ذلك من صور الانفعال</a:t>
            </a:r>
            <a:r>
              <a:rPr lang="en-US" sz="2800" b="1" dirty="0" smtClean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.</a:t>
            </a:r>
            <a:r>
              <a:rPr lang="ar-EG" sz="2800" b="1" dirty="0" smtClean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 </a:t>
            </a:r>
            <a:r>
              <a:rPr lang="ar-EG" sz="2800" b="1" dirty="0" smtClean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مثل: </a:t>
            </a:r>
            <a:r>
              <a:rPr lang="ar-EG" sz="2800" b="1" dirty="0" smtClean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حضر زيد مبكرًا هذا الصباح!</a:t>
            </a:r>
          </a:p>
          <a:p>
            <a:pPr>
              <a:buClr>
                <a:srgbClr val="FF0000"/>
              </a:buClr>
              <a:buFont typeface="Wingdings" panose="05000000000000000000" pitchFamily="2" charset="2"/>
              <a:buChar char="ü"/>
            </a:pPr>
            <a:r>
              <a:rPr lang="ar-EG" sz="2800" b="1" u="sng" dirty="0" smtClean="0">
                <a:solidFill>
                  <a:srgbClr val="0070C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كما توضع بعد الندبة والاستغاثة والمدح والذم والإغراء</a:t>
            </a:r>
            <a:r>
              <a:rPr lang="en-US" sz="2800" b="1" u="sng" dirty="0" smtClean="0">
                <a:solidFill>
                  <a:srgbClr val="0070C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.</a:t>
            </a:r>
            <a:r>
              <a:rPr lang="ar-EG" sz="2800" b="1" u="sng" dirty="0" smtClean="0">
                <a:solidFill>
                  <a:srgbClr val="0070C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 </a:t>
            </a:r>
          </a:p>
          <a:p>
            <a:pPr marL="0" indent="0">
              <a:buClr>
                <a:srgbClr val="FF0000"/>
              </a:buClr>
              <a:buNone/>
            </a:pPr>
            <a:r>
              <a:rPr lang="ar-EG" sz="2800" b="1" dirty="0" smtClean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مثل: </a:t>
            </a:r>
            <a:r>
              <a:rPr lang="ar-EG" sz="2800" b="1" dirty="0" err="1" smtClean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وا</a:t>
            </a:r>
            <a:r>
              <a:rPr lang="ar-EG" sz="2800" b="1" dirty="0" smtClean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 رأساه!، </a:t>
            </a:r>
            <a:r>
              <a:rPr lang="ar-EG" sz="2800" b="1" dirty="0" err="1" smtClean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وا</a:t>
            </a:r>
            <a:r>
              <a:rPr lang="ar-EG" sz="2800" b="1" dirty="0" smtClean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 صلاح الدين للقدس!، ونِعمَ الزوج!، والكسل الكسل!، والدراسة الدراسة!</a:t>
            </a:r>
          </a:p>
          <a:p>
            <a:pPr marL="0" lvl="0" indent="0">
              <a:buClr>
                <a:srgbClr val="FF0000"/>
              </a:buClr>
              <a:buNone/>
            </a:pPr>
            <a:endParaRPr lang="ar-EG" sz="3200" b="1" u="sng" dirty="0">
              <a:solidFill>
                <a:srgbClr val="FF0000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  <a:p>
            <a:pPr marL="0" lvl="0" indent="0">
              <a:buClr>
                <a:srgbClr val="FF0000"/>
              </a:buClr>
              <a:buNone/>
            </a:pPr>
            <a:endParaRPr lang="ar-EG" sz="3200" b="1" u="sng" dirty="0">
              <a:solidFill>
                <a:srgbClr val="FF0000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  <a:p>
            <a:pPr marL="0" lvl="0" indent="0">
              <a:buClr>
                <a:srgbClr val="FF0000"/>
              </a:buClr>
              <a:buNone/>
            </a:pPr>
            <a:endParaRPr lang="en-US" sz="2800" b="1" dirty="0" smtClean="0">
              <a:solidFill>
                <a:schemeClr val="tx1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  <a:p>
            <a:pPr marL="0" lvl="0" indent="0">
              <a:buClr>
                <a:srgbClr val="FF0000"/>
              </a:buClr>
              <a:buNone/>
            </a:pPr>
            <a:endParaRPr lang="ar-SA" sz="2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355334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5" name="عنصر نائب للمحتوى 2"/>
          <p:cNvSpPr>
            <a:spLocks noGrp="1"/>
          </p:cNvSpPr>
          <p:nvPr>
            <p:ph idx="1"/>
          </p:nvPr>
        </p:nvSpPr>
        <p:spPr>
          <a:xfrm>
            <a:off x="1254890" y="723418"/>
            <a:ext cx="10088300" cy="4996192"/>
          </a:xfrm>
          <a:solidFill>
            <a:schemeClr val="accent3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marL="0" lvl="0" indent="0">
              <a:buClr>
                <a:srgbClr val="FF0000"/>
              </a:buClr>
              <a:buNone/>
            </a:pPr>
            <a:r>
              <a:rPr lang="ar-EG" sz="3200" b="1" u="sng" dirty="0" smtClean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6- </a:t>
            </a:r>
            <a:r>
              <a:rPr lang="ar-EG" sz="3200" b="1" u="sng" dirty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علامة </a:t>
            </a:r>
            <a:r>
              <a:rPr lang="ar-EG" sz="3200" b="1" u="sng" dirty="0" smtClean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الاستفهام ورمزها (؟):</a:t>
            </a:r>
          </a:p>
          <a:p>
            <a:pPr marL="0" lvl="0" indent="0">
              <a:buClr>
                <a:srgbClr val="FF0000"/>
              </a:buClr>
              <a:buNone/>
            </a:pPr>
            <a:r>
              <a:rPr lang="ar-EG" sz="2800" b="1" u="sng" dirty="0" smtClean="0">
                <a:solidFill>
                  <a:srgbClr val="0070C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 وهي ترمز للسؤال، وتوضع في نهاية الجملة الاستفهامية</a:t>
            </a:r>
            <a:r>
              <a:rPr lang="en-US" sz="2800" b="1" u="sng" dirty="0" smtClean="0">
                <a:solidFill>
                  <a:srgbClr val="0070C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.</a:t>
            </a:r>
            <a:r>
              <a:rPr lang="ar-EG" sz="2800" b="1" u="sng" dirty="0" smtClean="0">
                <a:solidFill>
                  <a:srgbClr val="0070C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  </a:t>
            </a:r>
          </a:p>
          <a:p>
            <a:pPr marL="0" lvl="0" indent="0" algn="ctr">
              <a:buClr>
                <a:srgbClr val="FF0000"/>
              </a:buClr>
              <a:buNone/>
            </a:pPr>
            <a:r>
              <a:rPr lang="ar-EG" sz="2800" b="1" dirty="0" smtClean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مثل: </a:t>
            </a:r>
            <a:r>
              <a:rPr lang="ar-EG" sz="2800" b="1" dirty="0" smtClean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هل اتبعت الطريقة الصحيحة في المذاكرة؟</a:t>
            </a:r>
            <a:endParaRPr lang="ar-SA" sz="2800" b="1" dirty="0" smtClean="0">
              <a:solidFill>
                <a:schemeClr val="tx1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  <a:p>
            <a:pPr marL="0" lvl="0" indent="0">
              <a:buClr>
                <a:srgbClr val="FF0000"/>
              </a:buClr>
              <a:buNone/>
            </a:pPr>
            <a:r>
              <a:rPr lang="ar-EG" sz="3200" b="1" u="sng" dirty="0" smtClean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7- علامة التنصيص، ورمزها («  »)</a:t>
            </a:r>
          </a:p>
          <a:p>
            <a:pPr marL="0" lvl="0" indent="0">
              <a:buClr>
                <a:srgbClr val="FF0000"/>
              </a:buClr>
              <a:buNone/>
            </a:pPr>
            <a:r>
              <a:rPr lang="ar-EG" sz="2800" b="1" u="sng" dirty="0" smtClean="0">
                <a:solidFill>
                  <a:srgbClr val="0070C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 وهي تدل على أن ما بينها منقول حرفيا من مصدر منطوق أو مكتوب؛ ليتميز عن بقية الكلام المكتوب في النص</a:t>
            </a:r>
            <a:r>
              <a:rPr lang="en-US" sz="2800" b="1" u="sng" dirty="0" smtClean="0">
                <a:solidFill>
                  <a:srgbClr val="0070C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.</a:t>
            </a:r>
            <a:r>
              <a:rPr lang="ar-EG" sz="2800" b="1" dirty="0" smtClean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 </a:t>
            </a:r>
            <a:r>
              <a:rPr lang="ar-EG" sz="2800" b="1" dirty="0" smtClean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مثل: </a:t>
            </a:r>
          </a:p>
          <a:p>
            <a:pPr marL="0" lvl="0" indent="0">
              <a:buClr>
                <a:srgbClr val="FF0000"/>
              </a:buClr>
              <a:buNone/>
            </a:pPr>
            <a:r>
              <a:rPr lang="ar-EG" sz="2800" b="1" dirty="0" smtClean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رأيت الشرطي يقول للص: «استسلم، ارمِ سلاحك، ارفع يديك»، فاستجاب له، ثم قبض عليه</a:t>
            </a:r>
            <a:r>
              <a:rPr lang="en-US" sz="2800" b="1" dirty="0" smtClean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.</a:t>
            </a:r>
            <a:endParaRPr lang="ar-EG" sz="2800" b="1" dirty="0" smtClean="0">
              <a:solidFill>
                <a:schemeClr val="tx1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  <a:p>
            <a:pPr marL="0" lvl="0" indent="0">
              <a:buClr>
                <a:srgbClr val="FF0000"/>
              </a:buClr>
              <a:buNone/>
            </a:pPr>
            <a:endParaRPr lang="ar-EG" sz="3200" b="1" u="sng" dirty="0">
              <a:solidFill>
                <a:srgbClr val="FF0000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  <a:p>
            <a:pPr marL="0" lvl="0" indent="0">
              <a:buClr>
                <a:srgbClr val="FF0000"/>
              </a:buClr>
              <a:buNone/>
            </a:pPr>
            <a:endParaRPr lang="en-US" sz="2800" b="1" dirty="0" smtClean="0">
              <a:solidFill>
                <a:schemeClr val="tx1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  <a:p>
            <a:pPr marL="0" lvl="0" indent="0">
              <a:buClr>
                <a:srgbClr val="FF0000"/>
              </a:buClr>
              <a:buNone/>
            </a:pPr>
            <a:endParaRPr lang="ar-SA" sz="2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239290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5" name="عنصر نائب للمحتوى 2"/>
          <p:cNvSpPr>
            <a:spLocks noGrp="1"/>
          </p:cNvSpPr>
          <p:nvPr>
            <p:ph idx="1"/>
          </p:nvPr>
        </p:nvSpPr>
        <p:spPr>
          <a:xfrm>
            <a:off x="121535" y="86810"/>
            <a:ext cx="11974010" cy="6516547"/>
          </a:xfrm>
          <a:solidFill>
            <a:schemeClr val="accent3">
              <a:lumMod val="20000"/>
              <a:lumOff val="80000"/>
            </a:schemeClr>
          </a:solidFill>
        </p:spPr>
        <p:txBody>
          <a:bodyPr>
            <a:normAutofit fontScale="92500" lnSpcReduction="10000"/>
          </a:bodyPr>
          <a:lstStyle/>
          <a:p>
            <a:pPr marL="0" lvl="0" indent="0">
              <a:buClr>
                <a:srgbClr val="FF0000"/>
              </a:buClr>
              <a:buNone/>
            </a:pPr>
            <a:r>
              <a:rPr lang="ar-EG" sz="3200" b="1" u="sng" dirty="0" smtClean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8- الشرطتان الأفقيتان ورمزهما (- -):</a:t>
            </a:r>
          </a:p>
          <a:p>
            <a:pPr marL="0" lvl="0" indent="0">
              <a:buClr>
                <a:srgbClr val="FF0000"/>
              </a:buClr>
              <a:buNone/>
            </a:pPr>
            <a:r>
              <a:rPr lang="ar-EG" sz="2800" b="1" u="sng" dirty="0" smtClean="0">
                <a:solidFill>
                  <a:srgbClr val="0070C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 يدلان على أن الذي بينهما جملة اعتراضية؛ وأنهما يربطان ما قبلهما بما بعدهما في المعنى</a:t>
            </a:r>
            <a:r>
              <a:rPr lang="en-US" sz="2800" b="1" u="sng" dirty="0" smtClean="0">
                <a:solidFill>
                  <a:srgbClr val="0070C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.</a:t>
            </a:r>
            <a:endParaRPr lang="ar-EG" sz="2800" b="1" u="sng" dirty="0" smtClean="0">
              <a:solidFill>
                <a:srgbClr val="0070C0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  <a:p>
            <a:pPr marL="0" lvl="0" indent="0" algn="ctr">
              <a:buClr>
                <a:srgbClr val="FF0000"/>
              </a:buClr>
              <a:buNone/>
            </a:pPr>
            <a:r>
              <a:rPr lang="ar-EG" sz="2800" b="1" dirty="0" smtClean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مثل: </a:t>
            </a:r>
            <a:r>
              <a:rPr lang="ar-EG" sz="2800" b="1" dirty="0" smtClean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خطب رسول الله –صلى الله عليه وسلم- في حجة الوداع</a:t>
            </a:r>
            <a:r>
              <a:rPr lang="en-US" sz="2800" b="1" dirty="0" smtClean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.</a:t>
            </a:r>
            <a:endParaRPr lang="ar-SA" sz="2800" b="1" dirty="0" smtClean="0">
              <a:solidFill>
                <a:schemeClr val="tx1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  <a:p>
            <a:pPr marL="0" lvl="0" indent="0">
              <a:buClr>
                <a:srgbClr val="FF0000"/>
              </a:buClr>
              <a:buNone/>
            </a:pPr>
            <a:r>
              <a:rPr lang="ar-EG" sz="3200" b="1" u="sng" dirty="0" smtClean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9- الشرطة الأفقية (-) </a:t>
            </a:r>
            <a:r>
              <a:rPr lang="ar-EG" sz="2800" b="1" u="sng" dirty="0" smtClean="0">
                <a:solidFill>
                  <a:srgbClr val="0070C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وهي تأتي في المواضع الآتية: </a:t>
            </a:r>
            <a:endParaRPr lang="ar-EG" sz="2800" b="1" dirty="0" smtClean="0">
              <a:solidFill>
                <a:srgbClr val="FF0000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  <a:p>
            <a:pPr lvl="0">
              <a:buClr>
                <a:srgbClr val="FF0000"/>
              </a:buClr>
              <a:buFontTx/>
              <a:buChar char="-"/>
            </a:pPr>
            <a:r>
              <a:rPr lang="ar-EG" sz="2800" b="1" dirty="0" smtClean="0">
                <a:solidFill>
                  <a:srgbClr val="0070C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بين المعدود والعدد</a:t>
            </a:r>
            <a:r>
              <a:rPr lang="en-US" sz="2800" b="1" dirty="0" smtClean="0">
                <a:solidFill>
                  <a:srgbClr val="0070C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.</a:t>
            </a:r>
            <a:r>
              <a:rPr lang="ar-EG" sz="2800" b="1" dirty="0" smtClean="0">
                <a:solidFill>
                  <a:srgbClr val="0070C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 </a:t>
            </a:r>
            <a:r>
              <a:rPr lang="ar-EG" sz="2800" b="1" dirty="0" smtClean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مثل</a:t>
            </a:r>
            <a:r>
              <a:rPr lang="ar-EG" sz="2800" b="1" dirty="0" smtClean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: رابعًا- اللون الأخضر</a:t>
            </a:r>
            <a:r>
              <a:rPr lang="en-US" sz="2800" b="1" dirty="0" smtClean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.</a:t>
            </a:r>
            <a:r>
              <a:rPr lang="ar-EG" sz="2800" b="1" dirty="0" smtClean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  4- اللون الأخضر</a:t>
            </a:r>
            <a:r>
              <a:rPr lang="en-US" sz="2800" b="1" dirty="0" smtClean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.</a:t>
            </a:r>
          </a:p>
          <a:p>
            <a:pPr lvl="0">
              <a:buClr>
                <a:srgbClr val="FF0000"/>
              </a:buClr>
              <a:buFontTx/>
              <a:buChar char="-"/>
            </a:pPr>
            <a:r>
              <a:rPr lang="ar-EG" sz="2800" b="1" dirty="0" smtClean="0">
                <a:solidFill>
                  <a:srgbClr val="0070C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بين ركني الجملة، وذلك إذا طال ركنها الأول؛ ليسهل الربط بينهما وفهمها</a:t>
            </a:r>
            <a:r>
              <a:rPr lang="ar-EG" sz="2800" b="1" dirty="0" smtClean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، </a:t>
            </a:r>
            <a:r>
              <a:rPr lang="ar-EG" sz="2800" b="1" dirty="0" smtClean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مثل</a:t>
            </a:r>
            <a:r>
              <a:rPr lang="ar-EG" sz="2800" b="1" dirty="0" smtClean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:</a:t>
            </a:r>
          </a:p>
          <a:p>
            <a:pPr marL="514350" lvl="0" indent="-514350">
              <a:buClr>
                <a:srgbClr val="FF0000"/>
              </a:buClr>
              <a:buAutoNum type="arabic1Minus"/>
            </a:pPr>
            <a:r>
              <a:rPr lang="ar-EG" sz="2800" b="1" dirty="0" smtClean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الموظف المثالي الذي يحب عمله، ويبدع فيه، ويحرص على تطويره، ويجتهد في التغلب على كلِّ الصعاب والعقبات </a:t>
            </a:r>
            <a:r>
              <a:rPr lang="ar-EG" sz="2800" b="1" u="sng" dirty="0" smtClean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–</a:t>
            </a:r>
            <a:r>
              <a:rPr lang="ar-EG" sz="2800" b="1" dirty="0" smtClean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 فاز بالجائزة</a:t>
            </a:r>
            <a:r>
              <a:rPr lang="en-US" sz="2800" b="1" dirty="0" smtClean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.</a:t>
            </a:r>
          </a:p>
          <a:p>
            <a:pPr marL="514350" lvl="0" indent="-514350">
              <a:buClr>
                <a:srgbClr val="FF0000"/>
              </a:buClr>
              <a:buAutoNum type="arabic1Minus"/>
            </a:pPr>
            <a:r>
              <a:rPr lang="en-US" sz="2800" b="1" dirty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 </a:t>
            </a:r>
            <a:r>
              <a:rPr lang="ar-EG" sz="2800" b="1" dirty="0" smtClean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مهما تكن في دراستك ملتزمًا، وتحرص على الاستفادة من وقتك، وتُسخر كلَّ الجهد لتحصيل الدرجات من غير أن تكون لك رغبة في العلم والعمل به </a:t>
            </a:r>
            <a:r>
              <a:rPr lang="ar-EG" sz="2800" b="1" u="sng" dirty="0" smtClean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–</a:t>
            </a:r>
            <a:r>
              <a:rPr lang="ar-EG" sz="2800" b="1" dirty="0" smtClean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 فإن شهادتك لن تنفعك في حياتك العملية</a:t>
            </a:r>
            <a:r>
              <a:rPr lang="en-US" sz="2800" b="1" dirty="0" smtClean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.</a:t>
            </a:r>
          </a:p>
          <a:p>
            <a:pPr lvl="0">
              <a:buClr>
                <a:srgbClr val="FF0000"/>
              </a:buClr>
              <a:buFontTx/>
              <a:buChar char="-"/>
            </a:pPr>
            <a:r>
              <a:rPr lang="ar-EG" sz="2800" b="1" dirty="0" smtClean="0">
                <a:solidFill>
                  <a:srgbClr val="0070C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قبل عبارات المتحاورين بدلا من تكرار أسمائهم</a:t>
            </a:r>
            <a:r>
              <a:rPr lang="en-US" sz="2800" b="1" dirty="0" smtClean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.</a:t>
            </a:r>
            <a:r>
              <a:rPr lang="ar-EG" sz="2800" b="1" dirty="0" smtClean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 </a:t>
            </a:r>
            <a:r>
              <a:rPr lang="ar-EG" sz="2800" b="1" dirty="0" smtClean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مثل</a:t>
            </a:r>
            <a:r>
              <a:rPr lang="ar-EG" sz="2800" b="1" dirty="0" smtClean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: </a:t>
            </a:r>
          </a:p>
          <a:p>
            <a:pPr lvl="0">
              <a:buClr>
                <a:srgbClr val="FF0000"/>
              </a:buClr>
              <a:buFontTx/>
              <a:buChar char="-"/>
            </a:pPr>
            <a:r>
              <a:rPr lang="ar-EG" sz="2800" b="1" dirty="0" smtClean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قال سعد لابنه خالد: هل نجحت؟ فأجاب: نعم</a:t>
            </a:r>
            <a:r>
              <a:rPr lang="en-US" sz="2800" b="1" dirty="0" smtClean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.</a:t>
            </a:r>
          </a:p>
          <a:p>
            <a:pPr lvl="0">
              <a:buClr>
                <a:srgbClr val="FF0000"/>
              </a:buClr>
              <a:buFontTx/>
              <a:buChar char="-"/>
            </a:pPr>
            <a:r>
              <a:rPr lang="ar-EG" sz="2800" b="1" dirty="0" smtClean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- وما تقديرك؟            - ممتاز</a:t>
            </a:r>
            <a:r>
              <a:rPr lang="en-US" sz="2800" b="1" dirty="0" smtClean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.</a:t>
            </a:r>
            <a:endParaRPr lang="ar-EG" sz="3200" b="1" dirty="0">
              <a:solidFill>
                <a:srgbClr val="FF0000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  <a:p>
            <a:pPr marL="0" lvl="0" indent="0">
              <a:buClr>
                <a:srgbClr val="FF0000"/>
              </a:buClr>
              <a:buNone/>
            </a:pPr>
            <a:endParaRPr lang="en-US" sz="2800" b="1" dirty="0" smtClean="0">
              <a:solidFill>
                <a:schemeClr val="tx1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  <a:p>
            <a:pPr marL="0" lvl="0" indent="0">
              <a:buClr>
                <a:srgbClr val="FF0000"/>
              </a:buClr>
              <a:buNone/>
            </a:pPr>
            <a:endParaRPr lang="ar-SA" sz="2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860713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13</a:t>
            </a:fld>
            <a:endParaRPr lang="en-US" dirty="0"/>
          </a:p>
        </p:txBody>
      </p:sp>
      <p:sp>
        <p:nvSpPr>
          <p:cNvPr id="5" name="عنصر نائب للمحتوى 2"/>
          <p:cNvSpPr>
            <a:spLocks noGrp="1"/>
          </p:cNvSpPr>
          <p:nvPr>
            <p:ph idx="1"/>
          </p:nvPr>
        </p:nvSpPr>
        <p:spPr>
          <a:xfrm>
            <a:off x="1295401" y="549797"/>
            <a:ext cx="9601196" cy="5326071"/>
          </a:xfrm>
          <a:solidFill>
            <a:schemeClr val="accent3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pPr marL="0" lvl="0" indent="0">
              <a:buClr>
                <a:srgbClr val="FF0000"/>
              </a:buClr>
              <a:buNone/>
            </a:pPr>
            <a:r>
              <a:rPr lang="ar-EG" sz="2800" b="1" u="sng" dirty="0" smtClean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10- القوسان المعقوفان ورمزهما (</a:t>
            </a:r>
            <a:r>
              <a:rPr lang="en-US" sz="2800" b="1" u="sng" dirty="0" smtClean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[  ]</a:t>
            </a:r>
            <a:r>
              <a:rPr lang="ar-EG" sz="2800" b="1" u="sng" dirty="0" smtClean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):</a:t>
            </a:r>
          </a:p>
          <a:p>
            <a:pPr marL="0" lvl="0" indent="0">
              <a:buClr>
                <a:srgbClr val="FF0000"/>
              </a:buClr>
              <a:buNone/>
            </a:pPr>
            <a:r>
              <a:rPr lang="ar-EG" sz="2800" b="1" u="sng" dirty="0" smtClean="0">
                <a:solidFill>
                  <a:srgbClr val="0070C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ويستعملان للدلالة على أن ما بينهما هو إضافة من الكاتب على النص المنقول حرفيًا من مصدر ما</a:t>
            </a:r>
            <a:r>
              <a:rPr lang="en-US" sz="2800" b="1" u="sng" dirty="0" smtClean="0">
                <a:solidFill>
                  <a:srgbClr val="0070C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.</a:t>
            </a:r>
            <a:endParaRPr lang="ar-EG" sz="2800" b="1" u="sng" dirty="0" smtClean="0">
              <a:solidFill>
                <a:srgbClr val="0070C0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  <a:p>
            <a:pPr marL="0" lvl="0" indent="0" algn="ctr">
              <a:buClr>
                <a:srgbClr val="FF0000"/>
              </a:buClr>
              <a:buNone/>
            </a:pPr>
            <a:r>
              <a:rPr lang="ar-EG" sz="2800" b="1" dirty="0" smtClean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مثل: </a:t>
            </a:r>
            <a:r>
              <a:rPr lang="ar-EG" sz="2800" b="1" dirty="0" smtClean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«رأيته </a:t>
            </a:r>
            <a:r>
              <a:rPr lang="en-US" sz="2800" b="1" dirty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]</a:t>
            </a:r>
            <a:r>
              <a:rPr lang="ar-EG" sz="2800" b="1" dirty="0" smtClean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زيدا] في المسجد، وكان سعيدًا» </a:t>
            </a:r>
            <a:endParaRPr lang="ar-SA" sz="2800" b="1" dirty="0" smtClean="0">
              <a:solidFill>
                <a:schemeClr val="tx1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  <a:p>
            <a:pPr marL="0" lvl="0" indent="0">
              <a:buClr>
                <a:srgbClr val="FF0000"/>
              </a:buClr>
              <a:buNone/>
            </a:pPr>
            <a:r>
              <a:rPr lang="ar-EG" sz="2800" b="1" u="sng" dirty="0" smtClean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11- القوسان الهلاليان، ورمزهما (  ) </a:t>
            </a:r>
            <a:r>
              <a:rPr lang="ar-EG" sz="2800" b="1" u="sng" dirty="0" smtClean="0">
                <a:solidFill>
                  <a:srgbClr val="0070C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ويكتب بينهما ما يأتي:</a:t>
            </a:r>
            <a:endParaRPr lang="ar-EG" sz="2800" b="1" dirty="0">
              <a:solidFill>
                <a:srgbClr val="FF0000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  <a:p>
            <a:pPr lvl="0">
              <a:buClr>
                <a:srgbClr val="FF0000"/>
              </a:buClr>
              <a:buFontTx/>
              <a:buChar char="-"/>
            </a:pPr>
            <a:r>
              <a:rPr lang="ar-EG" sz="2800" b="1" dirty="0" smtClean="0">
                <a:solidFill>
                  <a:srgbClr val="0070C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العبارات التي تعين على فهم ما قبلها</a:t>
            </a:r>
            <a:r>
              <a:rPr lang="en-US" sz="2800" b="1" dirty="0" smtClean="0">
                <a:solidFill>
                  <a:srgbClr val="0070C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.</a:t>
            </a:r>
            <a:r>
              <a:rPr lang="ar-EG" sz="2800" b="1" dirty="0" smtClean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مثل:</a:t>
            </a:r>
          </a:p>
          <a:p>
            <a:pPr marL="0" lvl="0" indent="0">
              <a:buClr>
                <a:srgbClr val="FF0000"/>
              </a:buClr>
              <a:buNone/>
            </a:pPr>
            <a:r>
              <a:rPr lang="ar-EG" sz="2800" b="1" dirty="0" smtClean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سافرت إلى عمان (بفتح العين وتشديد الميم) قبل شهر</a:t>
            </a:r>
            <a:r>
              <a:rPr lang="en-US" sz="2800" b="1" dirty="0" smtClean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.</a:t>
            </a:r>
          </a:p>
          <a:p>
            <a:pPr lvl="0">
              <a:buClr>
                <a:srgbClr val="FF0000"/>
              </a:buClr>
              <a:buFontTx/>
              <a:buChar char="-"/>
            </a:pPr>
            <a:r>
              <a:rPr lang="ar-EG" sz="2800" b="1" dirty="0" smtClean="0">
                <a:solidFill>
                  <a:srgbClr val="0070C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الأرقام التي تحيل القارئ إلى الحاشية</a:t>
            </a:r>
            <a:r>
              <a:rPr lang="en-US" sz="2800" b="1" dirty="0" smtClean="0">
                <a:solidFill>
                  <a:srgbClr val="0070C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.</a:t>
            </a:r>
            <a:endParaRPr lang="ar-EG" sz="2800" b="1" dirty="0" smtClean="0">
              <a:solidFill>
                <a:srgbClr val="0070C0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  <a:p>
            <a:pPr lvl="0">
              <a:buClr>
                <a:srgbClr val="FF0000"/>
              </a:buClr>
              <a:buFontTx/>
              <a:buChar char="-"/>
            </a:pPr>
            <a:r>
              <a:rPr lang="ar-EG" sz="2800" b="1" dirty="0">
                <a:solidFill>
                  <a:srgbClr val="0070C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 </a:t>
            </a:r>
            <a:r>
              <a:rPr lang="ar-EG" sz="2800" b="1" dirty="0" smtClean="0">
                <a:solidFill>
                  <a:srgbClr val="0070C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المصطلحات أو الكلمات التي يكون الحديث عنها داخل النص؛ كي لا يختلط الأمر على القارئ</a:t>
            </a:r>
            <a:r>
              <a:rPr lang="en-US" sz="2800" b="1" dirty="0" smtClean="0">
                <a:solidFill>
                  <a:srgbClr val="0070C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.</a:t>
            </a:r>
            <a:r>
              <a:rPr lang="ar-EG" sz="2800" b="1" dirty="0" smtClean="0">
                <a:solidFill>
                  <a:srgbClr val="0070C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 </a:t>
            </a:r>
            <a:r>
              <a:rPr lang="ar-EG" sz="2800" b="1" dirty="0" smtClean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مثل</a:t>
            </a:r>
            <a:r>
              <a:rPr lang="ar-EG" sz="2800" b="1" dirty="0" smtClean="0">
                <a:solidFill>
                  <a:srgbClr val="0070C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: </a:t>
            </a:r>
            <a:r>
              <a:rPr lang="ar-EG" sz="2800" b="1" dirty="0" smtClean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من مواضع كسر همزة (إن): إذا وقعت في بداية الكلام</a:t>
            </a:r>
            <a:r>
              <a:rPr lang="en-US" sz="2800" b="1" dirty="0" smtClean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.</a:t>
            </a:r>
            <a:endParaRPr lang="ar-EG" sz="2800" b="1" dirty="0" smtClean="0">
              <a:solidFill>
                <a:schemeClr val="tx1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  <a:p>
            <a:pPr marL="0" lvl="0" indent="0">
              <a:buClr>
                <a:srgbClr val="FF0000"/>
              </a:buClr>
              <a:buNone/>
            </a:pPr>
            <a:endParaRPr lang="en-US" sz="2800" b="1" dirty="0" smtClean="0">
              <a:solidFill>
                <a:schemeClr val="tx1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  <a:p>
            <a:pPr marL="0" lvl="0" indent="0">
              <a:buClr>
                <a:srgbClr val="FF0000"/>
              </a:buClr>
              <a:buNone/>
            </a:pPr>
            <a:endParaRPr lang="ar-SA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799834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14</a:t>
            </a:fld>
            <a:endParaRPr lang="en-US" dirty="0"/>
          </a:p>
        </p:txBody>
      </p:sp>
      <p:sp>
        <p:nvSpPr>
          <p:cNvPr id="5" name="عنصر نائب للمحتوى 2"/>
          <p:cNvSpPr>
            <a:spLocks noGrp="1"/>
          </p:cNvSpPr>
          <p:nvPr>
            <p:ph idx="1"/>
          </p:nvPr>
        </p:nvSpPr>
        <p:spPr>
          <a:xfrm>
            <a:off x="1295402" y="843879"/>
            <a:ext cx="9601196" cy="3318936"/>
          </a:xfrm>
          <a:solidFill>
            <a:schemeClr val="accent3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pPr marL="0" lvl="0" indent="0">
              <a:buClr>
                <a:srgbClr val="FF0000"/>
              </a:buClr>
              <a:buNone/>
            </a:pPr>
            <a:r>
              <a:rPr lang="ar-EG" sz="3600" b="1" u="sng" dirty="0" smtClean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12- القوسان المزهران ورمزهما (</a:t>
            </a:r>
            <a:r>
              <a:rPr lang="en-US" sz="3600" b="1" u="sng" dirty="0" smtClean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  <a:sym typeface="AGA Arabesque" panose="05010101010101010101" pitchFamily="2" charset="2"/>
              </a:rPr>
              <a:t> </a:t>
            </a:r>
            <a:r>
              <a:rPr lang="ar-EG" sz="3600" b="1" u="sng" dirty="0" smtClean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):</a:t>
            </a:r>
          </a:p>
          <a:p>
            <a:pPr marL="0" lvl="0" indent="0">
              <a:buClr>
                <a:srgbClr val="FF0000"/>
              </a:buClr>
              <a:buNone/>
            </a:pPr>
            <a:r>
              <a:rPr lang="ar-EG" sz="3600" b="1" u="sng" dirty="0" smtClean="0">
                <a:solidFill>
                  <a:srgbClr val="0070C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ويستعملان للآيات القرآنية</a:t>
            </a:r>
            <a:r>
              <a:rPr lang="en-US" sz="3600" b="1" u="sng" dirty="0" smtClean="0">
                <a:solidFill>
                  <a:srgbClr val="0070C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.</a:t>
            </a:r>
            <a:r>
              <a:rPr lang="ar-EG" sz="3600" b="1" u="sng" dirty="0" smtClean="0">
                <a:solidFill>
                  <a:srgbClr val="0070C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 </a:t>
            </a:r>
            <a:r>
              <a:rPr lang="ar-EG" sz="3600" b="1" dirty="0" smtClean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مثل: </a:t>
            </a:r>
            <a:r>
              <a:rPr lang="ar-EG" sz="3600" b="1" dirty="0" smtClean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  <a:sym typeface="AGA Arabesque" panose="05010101010101010101" pitchFamily="2" charset="2"/>
              </a:rPr>
              <a:t>قل هو الله أحد</a:t>
            </a:r>
            <a:endParaRPr lang="en-US" sz="3600" b="1" dirty="0" smtClean="0">
              <a:solidFill>
                <a:schemeClr val="tx1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  <a:p>
            <a:pPr marL="0" lvl="0" indent="0">
              <a:buClr>
                <a:srgbClr val="FF0000"/>
              </a:buClr>
              <a:buNone/>
            </a:pPr>
            <a:endParaRPr lang="ar-SA" sz="3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507699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1088020" y="1270483"/>
            <a:ext cx="10127848" cy="4838217"/>
          </a:xfrm>
          <a:solidFill>
            <a:schemeClr val="accent3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ar-EG" sz="28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التصاق علامة الترقيم بما قبلها وما بعدها عند الكتابة، فإذا كانت هناك مسافة، فإنها تكون بمقدار حرف واحد، وذلك على النحو الآتي:</a:t>
            </a:r>
          </a:p>
          <a:p>
            <a:r>
              <a:rPr lang="ar-EG" sz="2800" b="1" dirty="0" smtClean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1- علامة التنصيص، والقوسان الهلاليان، والقوسان المعقوفان، والقوسان المزهران، والشرطتان الأفقيتان:</a:t>
            </a:r>
          </a:p>
          <a:p>
            <a:r>
              <a:rPr lang="ar-EG" sz="28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كلها تكون ملاصقة لما بداخلها، أي لا تترك مسافة بينها وبين ما كان محصورًا بين طرفيها، </a:t>
            </a:r>
          </a:p>
          <a:p>
            <a:r>
              <a:rPr lang="ar-EG" sz="28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في حين لا تلامس الحروف التي قبلها أو بعدها</a:t>
            </a:r>
            <a:r>
              <a:rPr lang="en-US" sz="28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.</a:t>
            </a:r>
            <a:endParaRPr lang="ar-EG" sz="2800" b="1" dirty="0" smtClean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  <a:p>
            <a:r>
              <a:rPr lang="ar-EG" sz="2800" b="1" dirty="0" smtClean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2- علامة الفاصلة، والفاصلة المنقوطة، والنقطة، والنقطتان الرأسيتان، والحذف، والتعجب، والاستفهام، والشرطة الأفقية، </a:t>
            </a:r>
          </a:p>
          <a:p>
            <a:r>
              <a:rPr lang="ar-EG" sz="28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تكون ملاصقة لما قبلها وتترك مسافة بعدها</a:t>
            </a:r>
            <a:r>
              <a:rPr lang="en-US" sz="28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.</a:t>
            </a:r>
            <a:endParaRPr lang="ar-SA" sz="2800" b="1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15</a:t>
            </a:fld>
            <a:endParaRPr lang="en-US" dirty="0"/>
          </a:p>
        </p:txBody>
      </p:sp>
      <p:sp>
        <p:nvSpPr>
          <p:cNvPr id="5" name="عنوان 1"/>
          <p:cNvSpPr>
            <a:spLocks noGrp="1"/>
          </p:cNvSpPr>
          <p:nvPr>
            <p:ph type="title"/>
          </p:nvPr>
        </p:nvSpPr>
        <p:spPr>
          <a:xfrm>
            <a:off x="2754775" y="490905"/>
            <a:ext cx="7384648" cy="689713"/>
          </a:xfrm>
          <a:solidFill>
            <a:srgbClr val="FFE48F"/>
          </a:solidFill>
        </p:spPr>
        <p:txBody>
          <a:bodyPr>
            <a:noAutofit/>
          </a:bodyPr>
          <a:lstStyle/>
          <a:p>
            <a:r>
              <a:rPr lang="ar-SA" sz="3600" b="1" dirty="0" smtClean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4- </a:t>
            </a:r>
            <a:r>
              <a:rPr lang="ar-EG" sz="3600" b="1" dirty="0" smtClean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موقع علامة الترقيم من الكلمات (التصاقها بما قبلها)</a:t>
            </a:r>
            <a:endParaRPr lang="ar-SA" sz="3600" b="1" dirty="0">
              <a:solidFill>
                <a:srgbClr val="FF0000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3190006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2130399" y="1559955"/>
            <a:ext cx="8494850" cy="3480820"/>
          </a:xfrm>
          <a:solidFill>
            <a:schemeClr val="accent3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marL="0" indent="0">
              <a:buNone/>
            </a:pPr>
            <a:endParaRPr lang="ar-EG" sz="1600" b="1" dirty="0" smtClean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  <a:p>
            <a:r>
              <a:rPr lang="ar-EG" sz="3200" b="1" dirty="0" smtClean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هي </a:t>
            </a:r>
            <a:r>
              <a:rPr lang="ar-EG" sz="3200" b="1" u="sng" dirty="0" smtClean="0">
                <a:solidFill>
                  <a:srgbClr val="0070C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رمز كتابي، يوضع بين أجزاء الكلام المكتوب</a:t>
            </a:r>
            <a:r>
              <a:rPr lang="ar-EG" sz="3200" b="1" dirty="0" smtClean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؛ </a:t>
            </a:r>
            <a:r>
              <a:rPr lang="ar-EG" sz="3200" b="1" u="sng" dirty="0" smtClean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ليقوم مقام بعض مواضع </a:t>
            </a:r>
          </a:p>
          <a:p>
            <a:pPr marL="0" indent="0">
              <a:buNone/>
            </a:pPr>
            <a:r>
              <a:rPr lang="ar-EG" sz="3200" b="1" u="sng" dirty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 </a:t>
            </a:r>
            <a:r>
              <a:rPr lang="ar-EG" sz="3200" b="1" u="sng" dirty="0" smtClean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التنغيم في الكلام المنطوق</a:t>
            </a:r>
            <a:r>
              <a:rPr lang="en-US" sz="3200" b="1" u="sng" dirty="0" smtClean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.</a:t>
            </a:r>
          </a:p>
          <a:p>
            <a:r>
              <a:rPr lang="ar-EG" sz="3200" b="1" u="sng" dirty="0" smtClean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مثل: </a:t>
            </a:r>
            <a:r>
              <a:rPr lang="ar-EG" sz="3200" b="1" dirty="0" smtClean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الفصل، والابتداء، والوقف، والاستفهام، والتعجب وغير ذلك</a:t>
            </a:r>
            <a:r>
              <a:rPr lang="en-US" sz="3200" b="1" dirty="0" smtClean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.</a:t>
            </a:r>
            <a:endParaRPr lang="ar-SA" sz="3200" b="1" dirty="0">
              <a:solidFill>
                <a:schemeClr val="tx1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5" name="عنوان 1"/>
          <p:cNvSpPr>
            <a:spLocks noGrp="1"/>
          </p:cNvSpPr>
          <p:nvPr>
            <p:ph type="title"/>
          </p:nvPr>
        </p:nvSpPr>
        <p:spPr>
          <a:xfrm>
            <a:off x="3483979" y="561372"/>
            <a:ext cx="5966750" cy="914400"/>
          </a:xfrm>
          <a:solidFill>
            <a:srgbClr val="FFE48F"/>
          </a:solidFill>
        </p:spPr>
        <p:txBody>
          <a:bodyPr>
            <a:noAutofit/>
          </a:bodyPr>
          <a:lstStyle/>
          <a:p>
            <a:r>
              <a:rPr lang="ar-SA" sz="4800" b="1" dirty="0" smtClean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1- </a:t>
            </a:r>
            <a:r>
              <a:rPr lang="ar-EG" sz="4800" b="1" dirty="0" smtClean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تعريفها</a:t>
            </a:r>
            <a:endParaRPr lang="ar-SA" sz="4800" b="1" dirty="0">
              <a:solidFill>
                <a:srgbClr val="FF0000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5211498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1217269" y="1504711"/>
            <a:ext cx="9757459" cy="3398884"/>
          </a:xfrm>
          <a:solidFill>
            <a:schemeClr val="accent3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marL="0" indent="0">
              <a:buClr>
                <a:srgbClr val="FF0000"/>
              </a:buClr>
              <a:buNone/>
            </a:pPr>
            <a:endParaRPr lang="ar-SA" sz="1400" b="1" dirty="0" smtClean="0">
              <a:solidFill>
                <a:schemeClr val="tx1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  <a:p>
            <a:pPr>
              <a:buClr>
                <a:srgbClr val="FF0000"/>
              </a:buClr>
              <a:buFont typeface="Wingdings" panose="05000000000000000000" pitchFamily="2" charset="2"/>
              <a:buChar char="ü"/>
            </a:pPr>
            <a:r>
              <a:rPr lang="ar-SA" sz="3000" b="1" dirty="0" smtClean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 تعين القا</a:t>
            </a:r>
            <a:r>
              <a:rPr lang="ar-EG" sz="3000" b="1" dirty="0" err="1" smtClean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رئ</a:t>
            </a:r>
            <a:r>
              <a:rPr lang="ar-EG" sz="3000" b="1" dirty="0" smtClean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 إلى حد ما على فهم النص المكتوب كما قصده المؤلف</a:t>
            </a:r>
            <a:r>
              <a:rPr lang="en-US" sz="3000" b="1" dirty="0" smtClean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.</a:t>
            </a:r>
            <a:endParaRPr lang="ar-SA" sz="3000" b="1" dirty="0" smtClean="0">
              <a:solidFill>
                <a:schemeClr val="tx1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  <a:p>
            <a:pPr>
              <a:buClr>
                <a:srgbClr val="FF0000"/>
              </a:buClr>
              <a:buFont typeface="Wingdings" panose="05000000000000000000" pitchFamily="2" charset="2"/>
              <a:buChar char="ü"/>
            </a:pPr>
            <a:r>
              <a:rPr lang="ar-SA" sz="3000" b="1" dirty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 </a:t>
            </a:r>
            <a:r>
              <a:rPr lang="ar-SA" sz="3000" b="1" dirty="0" smtClean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تنقل المعاني </a:t>
            </a:r>
            <a:r>
              <a:rPr lang="ar-EG" sz="3000" b="1" dirty="0" smtClean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والمشاعر التي أرادها من أصوات مسموعة وإشارات جسدية إلى صورة مقروءة</a:t>
            </a:r>
            <a:r>
              <a:rPr lang="en-US" sz="3000" b="1" dirty="0" smtClean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.</a:t>
            </a:r>
            <a:endParaRPr lang="ar-EG" sz="3000" b="1" dirty="0" smtClean="0">
              <a:solidFill>
                <a:schemeClr val="tx1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  <a:p>
            <a:pPr>
              <a:buClr>
                <a:srgbClr val="FF0000"/>
              </a:buClr>
              <a:buFont typeface="Wingdings" panose="05000000000000000000" pitchFamily="2" charset="2"/>
              <a:buChar char="ü"/>
            </a:pPr>
            <a:r>
              <a:rPr lang="ar-EG" sz="3000" b="1" dirty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 </a:t>
            </a:r>
            <a:r>
              <a:rPr lang="ar-EG" sz="3000" b="1" dirty="0" smtClean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إن عدم معرفة دلالات هذه العلامات أو إساءة استخدامها سيؤدي إلى فساد المعنى</a:t>
            </a:r>
            <a:r>
              <a:rPr lang="en-US" sz="3000" b="1" dirty="0" smtClean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.</a:t>
            </a:r>
          </a:p>
          <a:p>
            <a:pPr>
              <a:buClr>
                <a:srgbClr val="FF0000"/>
              </a:buClr>
              <a:buFont typeface="Wingdings" panose="05000000000000000000" pitchFamily="2" charset="2"/>
              <a:buChar char="ü"/>
            </a:pPr>
            <a:endParaRPr lang="en-US" sz="3000" b="1" dirty="0" smtClean="0">
              <a:solidFill>
                <a:schemeClr val="tx1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  <a:p>
            <a:pPr marL="0" indent="0">
              <a:buClr>
                <a:srgbClr val="FF0000"/>
              </a:buClr>
              <a:buNone/>
            </a:pPr>
            <a:endParaRPr lang="ar-SA" sz="3000" b="1" dirty="0">
              <a:solidFill>
                <a:schemeClr val="tx1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5" name="عنوان 1"/>
          <p:cNvSpPr>
            <a:spLocks noGrp="1"/>
          </p:cNvSpPr>
          <p:nvPr>
            <p:ph type="title"/>
          </p:nvPr>
        </p:nvSpPr>
        <p:spPr>
          <a:xfrm>
            <a:off x="2840618" y="554566"/>
            <a:ext cx="6510759" cy="892269"/>
          </a:xfrm>
          <a:solidFill>
            <a:srgbClr val="FFE48F"/>
          </a:solidFill>
        </p:spPr>
        <p:txBody>
          <a:bodyPr>
            <a:noAutofit/>
          </a:bodyPr>
          <a:lstStyle/>
          <a:p>
            <a:r>
              <a:rPr lang="ar-SA" sz="4800" b="1" dirty="0" smtClean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2- </a:t>
            </a:r>
            <a:r>
              <a:rPr lang="ar-EG" sz="4800" b="1" dirty="0" smtClean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أهميتها</a:t>
            </a:r>
            <a:endParaRPr lang="ar-SA" sz="4800" b="1" dirty="0">
              <a:solidFill>
                <a:srgbClr val="FF0000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7310732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1359063" y="850740"/>
            <a:ext cx="9601196" cy="5187174"/>
          </a:xfrm>
          <a:solidFill>
            <a:schemeClr val="accent3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US" sz="4400" b="1" u="sng" dirty="0" smtClean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 </a:t>
            </a:r>
            <a:r>
              <a:rPr lang="ar-EG" sz="4400" b="1" u="sng" dirty="0" smtClean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 مثل:</a:t>
            </a:r>
          </a:p>
          <a:p>
            <a:pPr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ar-EG" sz="3200" b="1" u="sng" dirty="0">
                <a:solidFill>
                  <a:srgbClr val="0070C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 </a:t>
            </a:r>
            <a:r>
              <a:rPr lang="ar-EG" sz="3200" b="1" u="sng" dirty="0" smtClean="0">
                <a:solidFill>
                  <a:srgbClr val="0070C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تُميز الجملة الاستفهامية عن الجملة التعجبية عند عدم ضبط الكلمات بالشكل</a:t>
            </a:r>
            <a:r>
              <a:rPr lang="en-US" sz="3200" b="1" u="sng" dirty="0" smtClean="0">
                <a:solidFill>
                  <a:srgbClr val="0070C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.</a:t>
            </a:r>
            <a:endParaRPr lang="ar-EG" sz="3200" b="1" u="sng" dirty="0" smtClean="0">
              <a:solidFill>
                <a:srgbClr val="0070C0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  <a:p>
            <a:pPr marL="0" indent="0">
              <a:buClr>
                <a:srgbClr val="FF0000"/>
              </a:buClr>
              <a:buNone/>
            </a:pPr>
            <a:r>
              <a:rPr lang="ar-EG" sz="32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</a:t>
            </a:r>
            <a:r>
              <a:rPr lang="ar-EG" sz="32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    </a:t>
            </a:r>
            <a:r>
              <a:rPr lang="ar-EG" sz="3200" b="1" dirty="0" smtClean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فلو قرأت: </a:t>
            </a:r>
            <a:r>
              <a:rPr lang="ar-EG" sz="32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( </a:t>
            </a:r>
            <a:r>
              <a:rPr lang="ar-EG" sz="3200" b="1" dirty="0" smtClean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ما أحسن المدير </a:t>
            </a:r>
            <a:r>
              <a:rPr lang="ar-EG" sz="32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) </a:t>
            </a:r>
            <a:r>
              <a:rPr lang="ar-EG" sz="3200" b="1" dirty="0" smtClean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لتحيرت في قصد الكاتب</a:t>
            </a:r>
            <a:r>
              <a:rPr lang="en-US" sz="3200" b="1" dirty="0" smtClean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.</a:t>
            </a:r>
          </a:p>
          <a:p>
            <a:pPr marL="0" indent="0">
              <a:buClr>
                <a:srgbClr val="FF0000"/>
              </a:buClr>
              <a:buNone/>
            </a:pPr>
            <a:r>
              <a:rPr lang="en-US" sz="3200" b="1" dirty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 </a:t>
            </a:r>
            <a:r>
              <a:rPr lang="en-US" sz="3200" b="1" dirty="0" smtClean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    </a:t>
            </a:r>
            <a:r>
              <a:rPr lang="ar-EG" sz="3200" b="1" dirty="0" smtClean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هل أراد التعجب أو الاستفهام أو النفي!</a:t>
            </a:r>
          </a:p>
          <a:p>
            <a:pPr marL="0" indent="0">
              <a:buClr>
                <a:srgbClr val="FF0000"/>
              </a:buClr>
              <a:buNone/>
            </a:pPr>
            <a:endParaRPr lang="ar-EG" sz="3200" b="1" u="sng" dirty="0" smtClean="0">
              <a:solidFill>
                <a:srgbClr val="0070C0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  <a:p>
            <a:pPr marL="0" indent="0">
              <a:buClr>
                <a:srgbClr val="FF0000"/>
              </a:buClr>
              <a:buNone/>
            </a:pPr>
            <a:endParaRPr lang="ar-SA" sz="3200" b="1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45523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1583801" y="651291"/>
            <a:ext cx="9312797" cy="5613721"/>
          </a:xfrm>
          <a:solidFill>
            <a:schemeClr val="accent3">
              <a:lumMod val="20000"/>
              <a:lumOff val="80000"/>
            </a:schemeClr>
          </a:solidFill>
        </p:spPr>
        <p:txBody>
          <a:bodyPr/>
          <a:lstStyle/>
          <a:p>
            <a:pPr lvl="0"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ar-EG" sz="3200" b="1" u="sng" dirty="0">
                <a:solidFill>
                  <a:srgbClr val="0070C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كما أن المعاني قد تتداخل إذا لم يفصل الكاتب بين الجمل بعلامات تميز بداية الجملة ونهايتها</a:t>
            </a:r>
            <a:r>
              <a:rPr lang="en-US" sz="3200" b="1" u="sng" dirty="0" smtClean="0">
                <a:solidFill>
                  <a:srgbClr val="0070C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.</a:t>
            </a:r>
            <a:endParaRPr lang="ar-EG" sz="3200" b="1" u="sng" dirty="0" smtClean="0">
              <a:solidFill>
                <a:srgbClr val="0070C0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  <a:p>
            <a:pPr lvl="0"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ar-EG" sz="3200" b="1" u="sng" dirty="0">
                <a:solidFill>
                  <a:srgbClr val="0070C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 </a:t>
            </a:r>
            <a:r>
              <a:rPr lang="ar-EG" sz="3200" b="1" u="sng" dirty="0" smtClean="0">
                <a:solidFill>
                  <a:srgbClr val="0070C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وكذلك إذا لم يُحسن استعمالها فإن المعنى الذي أراده سيتغير</a:t>
            </a:r>
            <a:r>
              <a:rPr lang="en-US" sz="3200" b="1" u="sng" dirty="0" smtClean="0">
                <a:solidFill>
                  <a:srgbClr val="0070C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.</a:t>
            </a:r>
            <a:endParaRPr lang="ar-EG" sz="3200" b="1" u="sng" dirty="0" smtClean="0">
              <a:solidFill>
                <a:srgbClr val="0070C0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  <a:p>
            <a:pPr lvl="0"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ar-EG" sz="3200" b="1" u="sng" dirty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 </a:t>
            </a:r>
            <a:r>
              <a:rPr lang="ar-EG" sz="3200" b="1" u="sng" dirty="0" smtClean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مثل:  1- استخدام علامة النقطتين (</a:t>
            </a:r>
            <a:r>
              <a:rPr lang="ar-EG" sz="3200" b="1" u="sng" dirty="0" smtClean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  <a:sym typeface="Wingdings" panose="05000000000000000000" pitchFamily="2" charset="2"/>
              </a:rPr>
              <a:t>:) في الجملتين التاليتين:</a:t>
            </a:r>
            <a:endParaRPr lang="ar-EG" sz="3200" b="1" u="sng" dirty="0">
              <a:solidFill>
                <a:srgbClr val="FF0000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  <a:p>
            <a:r>
              <a:rPr lang="ar-EG" sz="32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</a:t>
            </a:r>
            <a:r>
              <a:rPr lang="ar-EG" sz="3200" b="1" dirty="0" smtClean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(صاح الضابط</a:t>
            </a:r>
            <a:r>
              <a:rPr lang="ar-EG" sz="3200" b="1" u="sng" dirty="0" smtClean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:</a:t>
            </a:r>
            <a:r>
              <a:rPr lang="ar-EG" sz="3200" b="1" dirty="0" smtClean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 عليه قف)  و (صاح الضابط عليه</a:t>
            </a:r>
            <a:r>
              <a:rPr lang="ar-EG" sz="3200" b="1" u="sng" dirty="0" smtClean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:</a:t>
            </a:r>
            <a:r>
              <a:rPr lang="ar-EG" sz="3200" b="1" dirty="0" smtClean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 قف)</a:t>
            </a:r>
            <a:endParaRPr lang="ar-SA" sz="3200" b="1" dirty="0">
              <a:solidFill>
                <a:schemeClr val="tx1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5</a:t>
            </a:fld>
            <a:endParaRPr lang="en-US" dirty="0"/>
          </a:p>
        </p:txBody>
      </p:sp>
      <p:cxnSp>
        <p:nvCxnSpPr>
          <p:cNvPr id="6" name="رابط كسهم مستقيم 5"/>
          <p:cNvCxnSpPr/>
          <p:nvPr/>
        </p:nvCxnSpPr>
        <p:spPr>
          <a:xfrm>
            <a:off x="9074551" y="3606372"/>
            <a:ext cx="0" cy="567481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7" name="مستطيل مستدير الزوايا 6"/>
          <p:cNvSpPr/>
          <p:nvPr/>
        </p:nvSpPr>
        <p:spPr>
          <a:xfrm>
            <a:off x="7728994" y="4353260"/>
            <a:ext cx="2691114" cy="1289720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EG" sz="2800" b="1" dirty="0" smtClean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المعنى</a:t>
            </a:r>
          </a:p>
          <a:p>
            <a:pPr algn="ctr"/>
            <a:r>
              <a:rPr lang="ar-EG" sz="2800" b="1" dirty="0" smtClean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طلب الوقوف على شيء</a:t>
            </a:r>
            <a:endParaRPr lang="ar-SA" sz="2800" b="1" dirty="0">
              <a:solidFill>
                <a:schemeClr val="tx1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8" name="مستطيل مستدير الزوايا 7"/>
          <p:cNvSpPr/>
          <p:nvPr/>
        </p:nvSpPr>
        <p:spPr>
          <a:xfrm>
            <a:off x="4190035" y="4353261"/>
            <a:ext cx="2571510" cy="1289719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EG" sz="2800" b="1" dirty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المعنى</a:t>
            </a:r>
          </a:p>
          <a:p>
            <a:pPr algn="ctr"/>
            <a:r>
              <a:rPr lang="ar-EG" sz="2800" b="1" dirty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هو الأمر بالثبات</a:t>
            </a:r>
            <a:endParaRPr lang="ar-SA" sz="2800" b="1" dirty="0">
              <a:solidFill>
                <a:schemeClr val="tx1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cxnSp>
        <p:nvCxnSpPr>
          <p:cNvPr id="9" name="رابط كسهم مستقيم 8"/>
          <p:cNvCxnSpPr/>
          <p:nvPr/>
        </p:nvCxnSpPr>
        <p:spPr>
          <a:xfrm flipH="1">
            <a:off x="5706319" y="3606372"/>
            <a:ext cx="5787" cy="630283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704062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5" name="عنصر نائب للمحتوى 2"/>
          <p:cNvSpPr>
            <a:spLocks noGrp="1"/>
          </p:cNvSpPr>
          <p:nvPr>
            <p:ph idx="1"/>
          </p:nvPr>
        </p:nvSpPr>
        <p:spPr>
          <a:xfrm>
            <a:off x="1399573" y="515074"/>
            <a:ext cx="9601196" cy="5367115"/>
          </a:xfrm>
          <a:solidFill>
            <a:schemeClr val="accent3">
              <a:lumMod val="20000"/>
              <a:lumOff val="80000"/>
            </a:schemeClr>
          </a:solidFill>
        </p:spPr>
        <p:txBody>
          <a:bodyPr/>
          <a:lstStyle/>
          <a:p>
            <a:pPr lvl="0"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ar-EG" sz="3200" b="1" u="sng" dirty="0" smtClean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مثل:  2- إذا لم توضع الفاصلة بعد حرف الجواب</a:t>
            </a:r>
            <a:r>
              <a:rPr lang="ar-EG" sz="3200" b="1" u="sng" dirty="0" smtClean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  <a:sym typeface="Wingdings" panose="05000000000000000000" pitchFamily="2" charset="2"/>
              </a:rPr>
              <a:t>:</a:t>
            </a:r>
            <a:endParaRPr lang="ar-EG" sz="3200" b="1" u="sng" dirty="0">
              <a:solidFill>
                <a:srgbClr val="FF0000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  <a:p>
            <a:r>
              <a:rPr lang="ar-EG" sz="32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</a:t>
            </a:r>
            <a:r>
              <a:rPr lang="ar-EG" sz="3200" b="1" u="sng" dirty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كما في قول </a:t>
            </a:r>
            <a:r>
              <a:rPr lang="ar-EG" sz="3200" b="1" u="sng" dirty="0" smtClean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المجيب: </a:t>
            </a:r>
            <a:r>
              <a:rPr lang="ar-EG" sz="32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(</a:t>
            </a:r>
            <a:r>
              <a:rPr lang="ar-EG" sz="3200" b="1" dirty="0" smtClean="0">
                <a:solidFill>
                  <a:srgbClr val="0070C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لا يرحمك الله</a:t>
            </a:r>
            <a:r>
              <a:rPr lang="ar-EG" sz="32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)  </a:t>
            </a:r>
          </a:p>
          <a:p>
            <a:r>
              <a:rPr lang="ar-EG" sz="3200" b="1" dirty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ل</a:t>
            </a:r>
            <a:r>
              <a:rPr lang="ar-EG" sz="3200" b="1" dirty="0" smtClean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من سأله عن شيء ما، فصار الدعاء عليه بدلا من الإجابة بالنفي والدعاء له، </a:t>
            </a:r>
          </a:p>
          <a:p>
            <a:r>
              <a:rPr lang="ar-EG" sz="3200" b="1" dirty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 </a:t>
            </a:r>
            <a:r>
              <a:rPr lang="ar-EG" sz="3200" b="1" dirty="0" smtClean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ولو وضع الفاصلة</a:t>
            </a:r>
            <a:r>
              <a:rPr lang="ar-EG" sz="3200" b="1" dirty="0" smtClean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</a:t>
            </a:r>
            <a:r>
              <a:rPr lang="ar-EG" sz="3200" b="1" dirty="0">
                <a:solidFill>
                  <a:prstClr val="black">
                    <a:lumMod val="85000"/>
                    <a:lumOff val="15000"/>
                  </a:prstClr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(</a:t>
            </a:r>
            <a:r>
              <a:rPr lang="ar-EG" sz="3200" b="1" dirty="0" smtClean="0">
                <a:solidFill>
                  <a:srgbClr val="0070C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لا</a:t>
            </a:r>
            <a:r>
              <a:rPr lang="ar-EG" sz="3200" b="1" u="sng" dirty="0" smtClean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،</a:t>
            </a:r>
            <a:r>
              <a:rPr lang="ar-EG" sz="3200" b="1" dirty="0" smtClean="0">
                <a:solidFill>
                  <a:srgbClr val="0070C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 </a:t>
            </a:r>
            <a:r>
              <a:rPr lang="ar-EG" sz="3200" b="1" dirty="0">
                <a:solidFill>
                  <a:srgbClr val="0070C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يرحمك الله</a:t>
            </a:r>
            <a:r>
              <a:rPr lang="ar-EG" sz="3200" b="1" dirty="0">
                <a:solidFill>
                  <a:prstClr val="black">
                    <a:lumMod val="85000"/>
                    <a:lumOff val="15000"/>
                  </a:prstClr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) </a:t>
            </a:r>
            <a:r>
              <a:rPr lang="ar-EG" sz="3200" b="1" dirty="0" smtClean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لفُهِمَ قصد الكاتب</a:t>
            </a:r>
            <a:r>
              <a:rPr lang="en-US" sz="3200" b="1" dirty="0" smtClean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.</a:t>
            </a:r>
            <a:endParaRPr lang="ar-EG" sz="3200" b="1" dirty="0" smtClean="0">
              <a:solidFill>
                <a:schemeClr val="tx1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  <a:p>
            <a:pPr marL="0" indent="0">
              <a:buNone/>
            </a:pPr>
            <a:endParaRPr lang="ar-EG" sz="1200" b="1" dirty="0" smtClean="0">
              <a:solidFill>
                <a:schemeClr val="tx1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  <a:p>
            <a:pPr algn="ctr">
              <a:buClr>
                <a:srgbClr val="FF0000"/>
              </a:buClr>
              <a:buFont typeface="Wingdings" panose="05000000000000000000" pitchFamily="2" charset="2"/>
              <a:buChar char="q"/>
            </a:pPr>
            <a:r>
              <a:rPr lang="ar-EG" sz="3200" b="1" dirty="0">
                <a:solidFill>
                  <a:prstClr val="black">
                    <a:lumMod val="85000"/>
                    <a:lumOff val="15000"/>
                  </a:prstClr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 </a:t>
            </a:r>
            <a:r>
              <a:rPr lang="ar-EG" sz="3200" b="1" dirty="0" smtClean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مما سبق نرى </a:t>
            </a:r>
            <a:r>
              <a:rPr lang="ar-EG" sz="3200" b="1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أن </a:t>
            </a:r>
            <a:r>
              <a:rPr lang="ar-EG" sz="3200" b="1" u="sng" dirty="0" smtClean="0">
                <a:solidFill>
                  <a:srgbClr val="7030A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لعلامات الترقيم دورًا في فهم النص</a:t>
            </a:r>
            <a:r>
              <a:rPr lang="ar-EG" sz="3200" b="1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؛ </a:t>
            </a:r>
          </a:p>
          <a:p>
            <a:pPr marL="0" indent="0" algn="ctr">
              <a:buClr>
                <a:srgbClr val="FF0000"/>
              </a:buClr>
              <a:buNone/>
            </a:pPr>
            <a:r>
              <a:rPr lang="ar-EG" sz="3200" b="1" u="sng" dirty="0" smtClean="0">
                <a:solidFill>
                  <a:srgbClr val="0070C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لذا يجب على الكاتب والقارئ معرفة معانيها، ومواضع استعمالها</a:t>
            </a:r>
            <a:r>
              <a:rPr lang="ar-EG" sz="3200" b="1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؛ </a:t>
            </a:r>
          </a:p>
          <a:p>
            <a:pPr marL="0" indent="0" algn="ctr">
              <a:buClr>
                <a:srgbClr val="FF0000"/>
              </a:buClr>
              <a:buNone/>
            </a:pPr>
            <a:r>
              <a:rPr lang="ar-EG" sz="3200" b="1" dirty="0" smtClean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الأمر الذي سيسهم في جعل التواصل بينهما ناجحًا</a:t>
            </a:r>
            <a:r>
              <a:rPr lang="en-US" sz="3200" b="1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.</a:t>
            </a:r>
            <a:endParaRPr lang="ar-SA" sz="3200" b="1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5345440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1693279" y="1496295"/>
            <a:ext cx="9067799" cy="4295923"/>
          </a:xfrm>
          <a:solidFill>
            <a:schemeClr val="accent3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>
              <a:buClr>
                <a:srgbClr val="FF0000"/>
              </a:buClr>
              <a:buFont typeface="Wingdings" panose="05000000000000000000" pitchFamily="2" charset="2"/>
              <a:buChar char="v"/>
            </a:pPr>
            <a:r>
              <a:rPr lang="ar-EG" sz="3600" b="1" u="sng" dirty="0" smtClean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1- علامة النقطة ورمزها (</a:t>
            </a:r>
            <a:r>
              <a:rPr lang="en-US" sz="3600" b="1" u="sng" dirty="0" smtClean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:(.</a:t>
            </a:r>
          </a:p>
          <a:p>
            <a:pPr marL="0" indent="0" algn="ctr">
              <a:buClr>
                <a:srgbClr val="FF0000"/>
              </a:buClr>
              <a:buNone/>
            </a:pPr>
            <a:r>
              <a:rPr lang="en-US" sz="3200" b="1" dirty="0" smtClean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 </a:t>
            </a:r>
            <a:r>
              <a:rPr lang="ar-EG" sz="3200" b="1" dirty="0" smtClean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وتدل على انتهاء الكلام، وتوضع في نهاية الجملة التي تم معناها، وفي نهاية الفقرة</a:t>
            </a:r>
            <a:r>
              <a:rPr lang="en-US" sz="3200" b="1" dirty="0" smtClean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.</a:t>
            </a:r>
            <a:endParaRPr lang="ar-EG" sz="3200" b="1" dirty="0" smtClean="0">
              <a:solidFill>
                <a:schemeClr val="tx1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  <a:p>
            <a:pPr marL="0" indent="0" algn="ctr">
              <a:buClr>
                <a:srgbClr val="FF0000"/>
              </a:buClr>
              <a:buNone/>
            </a:pPr>
            <a:r>
              <a:rPr lang="ar-EG" sz="3200" b="1" dirty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 </a:t>
            </a:r>
            <a:r>
              <a:rPr lang="ar-EG" sz="3200" b="1" dirty="0" smtClean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مثل: </a:t>
            </a:r>
            <a:r>
              <a:rPr lang="ar-EG" sz="3200" b="1" dirty="0" smtClean="0">
                <a:solidFill>
                  <a:srgbClr val="0070C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أعطيتُ أمي هدية</a:t>
            </a:r>
            <a:r>
              <a:rPr lang="en-US" sz="3200" b="1" dirty="0" smtClean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.</a:t>
            </a:r>
            <a:endParaRPr lang="ar-EG" sz="3200" b="1" dirty="0" smtClean="0">
              <a:solidFill>
                <a:schemeClr val="tx1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  <a:p>
            <a:pPr marL="0" indent="0">
              <a:buClr>
                <a:srgbClr val="FF0000"/>
              </a:buClr>
              <a:buNone/>
            </a:pPr>
            <a:endParaRPr lang="ar-SA" sz="3600" b="1" u="sng" dirty="0">
              <a:solidFill>
                <a:srgbClr val="FF0000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5" name="عنوان 1"/>
          <p:cNvSpPr>
            <a:spLocks noGrp="1"/>
          </p:cNvSpPr>
          <p:nvPr>
            <p:ph type="title"/>
          </p:nvPr>
        </p:nvSpPr>
        <p:spPr>
          <a:xfrm>
            <a:off x="1116957" y="67734"/>
            <a:ext cx="10220445" cy="1251780"/>
          </a:xfrm>
          <a:solidFill>
            <a:srgbClr val="FFE48F"/>
          </a:solidFill>
        </p:spPr>
        <p:txBody>
          <a:bodyPr>
            <a:noAutofit/>
          </a:bodyPr>
          <a:lstStyle/>
          <a:p>
            <a:r>
              <a:rPr lang="ar-SA" sz="4800" b="1" dirty="0" smtClean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3- </a:t>
            </a:r>
            <a:r>
              <a:rPr lang="ar-EG" sz="4800" b="1" dirty="0" smtClean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أهم علامات الترقيم، ومعانيها، وأشهر مواضع استعمالها</a:t>
            </a:r>
            <a:endParaRPr lang="ar-SA" sz="4800" b="1" dirty="0">
              <a:solidFill>
                <a:srgbClr val="FF0000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1906154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1070659" y="538223"/>
            <a:ext cx="10000527" cy="5216111"/>
          </a:xfrm>
          <a:solidFill>
            <a:schemeClr val="accent3">
              <a:lumMod val="20000"/>
              <a:lumOff val="80000"/>
            </a:schemeClr>
          </a:solidFill>
        </p:spPr>
        <p:txBody>
          <a:bodyPr/>
          <a:lstStyle/>
          <a:p>
            <a:pPr lvl="0">
              <a:buClr>
                <a:srgbClr val="FF0000"/>
              </a:buClr>
              <a:buFont typeface="Wingdings" panose="05000000000000000000" pitchFamily="2" charset="2"/>
              <a:buChar char="v"/>
            </a:pPr>
            <a:r>
              <a:rPr lang="ar-EG" sz="2800" b="1" dirty="0">
                <a:solidFill>
                  <a:prstClr val="black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 </a:t>
            </a:r>
            <a:r>
              <a:rPr lang="ar-EG" sz="3600" b="1" u="sng" dirty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2- علامة الفاصلة ورمزها </a:t>
            </a:r>
            <a:r>
              <a:rPr lang="ar-EG" sz="3600" b="1" u="sng" dirty="0" smtClean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(،):</a:t>
            </a:r>
          </a:p>
          <a:p>
            <a:pPr marL="0" lvl="0" indent="0">
              <a:buClr>
                <a:srgbClr val="FF0000"/>
              </a:buClr>
              <a:buNone/>
            </a:pPr>
            <a:r>
              <a:rPr lang="ar-EG" sz="3200" b="1" u="sng" dirty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 </a:t>
            </a:r>
            <a:r>
              <a:rPr lang="ar-EG" sz="3200" b="1" u="sng" dirty="0" smtClean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وهي ترمز إلى السكوت سكتة خفيفة لتتميز أجزاء الكلام عن بعضها، ومن مواضعها:</a:t>
            </a:r>
          </a:p>
          <a:p>
            <a:pPr marL="0" lvl="0" indent="0">
              <a:buClr>
                <a:srgbClr val="FF0000"/>
              </a:buClr>
              <a:buNone/>
            </a:pPr>
            <a:r>
              <a:rPr lang="ar-EG" sz="3200" b="1" u="sng" dirty="0" smtClean="0">
                <a:solidFill>
                  <a:srgbClr val="0070C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1- بين أقسام الشيء، وأنواعه:</a:t>
            </a:r>
          </a:p>
          <a:p>
            <a:pPr marL="0" lvl="0" indent="0">
              <a:buClr>
                <a:srgbClr val="FF0000"/>
              </a:buClr>
              <a:buNone/>
            </a:pPr>
            <a:r>
              <a:rPr lang="ar-EG" sz="3200" b="1" dirty="0" smtClean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مثل: </a:t>
            </a:r>
            <a:r>
              <a:rPr lang="ar-EG" sz="3200" b="1" dirty="0" smtClean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من وسائل النقل الحديثة: السيارة، والقطار، والطائرة</a:t>
            </a:r>
            <a:r>
              <a:rPr lang="en-US" sz="3200" b="1" dirty="0" smtClean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.</a:t>
            </a:r>
          </a:p>
          <a:p>
            <a:pPr marL="0" lvl="0" indent="0">
              <a:buClr>
                <a:srgbClr val="FF0000"/>
              </a:buClr>
              <a:buNone/>
            </a:pPr>
            <a:r>
              <a:rPr lang="ar-EG" sz="3200" b="1" u="sng" dirty="0" smtClean="0">
                <a:solidFill>
                  <a:srgbClr val="0070C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2- بعد المنادى: </a:t>
            </a:r>
            <a:r>
              <a:rPr lang="ar-EG" sz="3200" b="1" dirty="0" smtClean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مثل: </a:t>
            </a:r>
            <a:r>
              <a:rPr lang="ar-EG" sz="3200" b="1" dirty="0" smtClean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يا إبراهيم، أقبل</a:t>
            </a:r>
            <a:r>
              <a:rPr lang="en-US" sz="3200" b="1" dirty="0" smtClean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.</a:t>
            </a:r>
          </a:p>
          <a:p>
            <a:pPr marL="0" lvl="0" indent="0">
              <a:buClr>
                <a:srgbClr val="FF0000"/>
              </a:buClr>
              <a:buNone/>
            </a:pPr>
            <a:r>
              <a:rPr lang="ar-EG" sz="3200" b="1" u="sng" dirty="0" smtClean="0">
                <a:solidFill>
                  <a:srgbClr val="0070C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3- بين الجمل التي يتألف من مجموعها معنى تام:</a:t>
            </a:r>
          </a:p>
          <a:p>
            <a:pPr marL="0" lvl="0" indent="0">
              <a:buClr>
                <a:srgbClr val="FF0000"/>
              </a:buClr>
              <a:buNone/>
            </a:pPr>
            <a:r>
              <a:rPr lang="ar-EG" sz="3200" b="1" dirty="0" smtClean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مثل: </a:t>
            </a:r>
            <a:r>
              <a:rPr lang="ar-EG" sz="3200" b="1" dirty="0" smtClean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اعتدى اللص على الدار، فقبضت الشرطة عليه، ثم حكم القاضي عليه بالسجن</a:t>
            </a:r>
            <a:r>
              <a:rPr lang="en-US" sz="3200" b="1" dirty="0" smtClean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.</a:t>
            </a:r>
            <a:endParaRPr lang="ar-EG" sz="3200" b="1" dirty="0">
              <a:solidFill>
                <a:schemeClr val="tx1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45302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5" name="عنصر نائب للمحتوى 2"/>
          <p:cNvSpPr>
            <a:spLocks noGrp="1"/>
          </p:cNvSpPr>
          <p:nvPr>
            <p:ph idx="1"/>
          </p:nvPr>
        </p:nvSpPr>
        <p:spPr>
          <a:xfrm>
            <a:off x="1411148" y="549797"/>
            <a:ext cx="9601196" cy="5140876"/>
          </a:xfrm>
          <a:solidFill>
            <a:schemeClr val="accent3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marL="0" lvl="0" indent="0">
              <a:buClr>
                <a:srgbClr val="FF0000"/>
              </a:buClr>
              <a:buNone/>
            </a:pPr>
            <a:r>
              <a:rPr lang="ar-EG" sz="3200" b="1" u="sng" dirty="0" smtClean="0">
                <a:solidFill>
                  <a:srgbClr val="0070C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4- بعد حرف الجواب: </a:t>
            </a:r>
            <a:r>
              <a:rPr lang="ar-EG" sz="3200" b="1" dirty="0" smtClean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مثل: </a:t>
            </a:r>
            <a:r>
              <a:rPr lang="ar-EG" sz="3200" b="1" dirty="0" smtClean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لا، لقد خرج</a:t>
            </a:r>
            <a:r>
              <a:rPr lang="en-US" sz="3200" b="1" dirty="0" smtClean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.</a:t>
            </a:r>
            <a:r>
              <a:rPr lang="ar-EG" sz="3200" b="1" dirty="0" smtClean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   </a:t>
            </a:r>
            <a:r>
              <a:rPr lang="ar-EG" sz="3200" b="1" dirty="0" smtClean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ومثل: </a:t>
            </a:r>
            <a:r>
              <a:rPr lang="ar-EG" sz="3200" b="1" dirty="0" smtClean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نعم، هو موجود</a:t>
            </a:r>
            <a:r>
              <a:rPr lang="en-US" sz="3200" b="1" dirty="0" smtClean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.</a:t>
            </a:r>
          </a:p>
          <a:p>
            <a:pPr marL="0" lvl="0" indent="0">
              <a:buClr>
                <a:srgbClr val="FF0000"/>
              </a:buClr>
              <a:buNone/>
            </a:pPr>
            <a:r>
              <a:rPr lang="ar-EG" sz="3200" b="1" u="sng" dirty="0" smtClean="0">
                <a:solidFill>
                  <a:srgbClr val="0070C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5- بعد </a:t>
            </a:r>
            <a:r>
              <a:rPr lang="ar-EG" sz="3200" b="1" u="sng" dirty="0" err="1" smtClean="0">
                <a:solidFill>
                  <a:srgbClr val="0070C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المعطوفات</a:t>
            </a:r>
            <a:r>
              <a:rPr lang="ar-EG" sz="3200" b="1" u="sng" dirty="0" smtClean="0">
                <a:solidFill>
                  <a:srgbClr val="0070C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: </a:t>
            </a:r>
            <a:r>
              <a:rPr lang="ar-EG" sz="3200" b="1" dirty="0" smtClean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مثل: </a:t>
            </a:r>
            <a:r>
              <a:rPr lang="ar-EG" sz="3200" b="1" dirty="0" smtClean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جاء زيد، وعلي، ومحمد</a:t>
            </a:r>
            <a:r>
              <a:rPr lang="en-US" sz="3200" b="1" dirty="0" smtClean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.</a:t>
            </a:r>
            <a:endParaRPr lang="ar-EG" sz="3200" b="1" dirty="0" smtClean="0">
              <a:solidFill>
                <a:schemeClr val="tx1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  <a:p>
            <a:pPr marL="0" lvl="0" indent="0">
              <a:buClr>
                <a:srgbClr val="FF0000"/>
              </a:buClr>
              <a:buNone/>
            </a:pPr>
            <a:r>
              <a:rPr lang="ar-EG" sz="3200" b="1" u="sng" dirty="0" smtClean="0">
                <a:solidFill>
                  <a:srgbClr val="0070C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6- بعد القسم: </a:t>
            </a:r>
            <a:r>
              <a:rPr lang="ar-EG" sz="3200" b="1" dirty="0" smtClean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مثل: </a:t>
            </a:r>
            <a:r>
              <a:rPr lang="ar-EG" sz="3200" b="1" dirty="0" smtClean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والله، إنك ناجحٌ</a:t>
            </a:r>
            <a:r>
              <a:rPr lang="en-US" sz="3200" b="1" dirty="0" smtClean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.</a:t>
            </a:r>
            <a:endParaRPr lang="ar-EG" sz="3200" b="1" dirty="0" smtClean="0">
              <a:solidFill>
                <a:schemeClr val="tx1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  <a:p>
            <a:pPr lvl="0">
              <a:buClr>
                <a:srgbClr val="FF0000"/>
              </a:buClr>
              <a:buFont typeface="Wingdings" panose="05000000000000000000" pitchFamily="2" charset="2"/>
              <a:buChar char="v"/>
            </a:pPr>
            <a:r>
              <a:rPr lang="ar-EG" sz="2800" b="1" dirty="0">
                <a:solidFill>
                  <a:prstClr val="black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 </a:t>
            </a:r>
            <a:r>
              <a:rPr lang="ar-EG" sz="3600" b="1" u="sng" dirty="0" smtClean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3- </a:t>
            </a:r>
            <a:r>
              <a:rPr lang="ar-EG" sz="3600" b="1" u="sng" dirty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علامة الفاصلة </a:t>
            </a:r>
            <a:r>
              <a:rPr lang="ar-EG" sz="3600" b="1" u="sng" dirty="0" smtClean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المنقوطة ورمزها (؛):</a:t>
            </a:r>
          </a:p>
          <a:p>
            <a:pPr marL="0" lvl="0" indent="0">
              <a:buClr>
                <a:srgbClr val="FF0000"/>
              </a:buClr>
              <a:buNone/>
            </a:pPr>
            <a:r>
              <a:rPr lang="ar-EG" sz="3200" b="1" dirty="0" smtClean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وترمز لسكوت القارئ سكوتًا أطول من الفاصلة، </a:t>
            </a:r>
            <a:r>
              <a:rPr lang="ar-EG" sz="3200" b="1" u="sng" dirty="0" smtClean="0">
                <a:solidFill>
                  <a:srgbClr val="0070C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ومن أشهر مواضع استعمالها</a:t>
            </a:r>
            <a:r>
              <a:rPr lang="ar-EG" sz="3200" b="1" dirty="0" smtClean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: </a:t>
            </a:r>
          </a:p>
          <a:p>
            <a:pPr marL="0" lvl="0" indent="0">
              <a:buClr>
                <a:srgbClr val="FF0000"/>
              </a:buClr>
              <a:buNone/>
            </a:pPr>
            <a:r>
              <a:rPr lang="ar-EG" sz="3200" b="1" dirty="0" smtClean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بين الجملتين التي بينهما علاقة سببية:</a:t>
            </a:r>
          </a:p>
          <a:p>
            <a:pPr marL="0" lvl="0" indent="0">
              <a:buClr>
                <a:srgbClr val="FF0000"/>
              </a:buClr>
              <a:buNone/>
            </a:pPr>
            <a:r>
              <a:rPr lang="ar-EG" sz="3200" b="1" dirty="0" smtClean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مثل: </a:t>
            </a:r>
            <a:r>
              <a:rPr lang="ar-EG" sz="3200" b="1" dirty="0" smtClean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اجتهد زيد؛ فنجح في الامتحان</a:t>
            </a:r>
            <a:r>
              <a:rPr lang="en-US" sz="3200" b="1" dirty="0" smtClean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.</a:t>
            </a:r>
            <a:r>
              <a:rPr lang="ar-EG" sz="3200" b="1" dirty="0" smtClean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   </a:t>
            </a:r>
            <a:r>
              <a:rPr lang="ar-EG" sz="3200" b="1" dirty="0" smtClean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ومثل: </a:t>
            </a:r>
            <a:r>
              <a:rPr lang="ar-EG" sz="3200" b="1" dirty="0" smtClean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نجح زيد في الامتحان؛ لأنه اجتهد</a:t>
            </a:r>
            <a:r>
              <a:rPr lang="en-US" sz="3200" b="1" dirty="0" smtClean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.</a:t>
            </a:r>
            <a:endParaRPr lang="ar-EG" sz="3200" b="1" dirty="0" smtClean="0">
              <a:solidFill>
                <a:schemeClr val="tx1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  <a:p>
            <a:pPr marL="0" lvl="0" indent="0">
              <a:buClr>
                <a:srgbClr val="FF0000"/>
              </a:buClr>
              <a:buNone/>
            </a:pPr>
            <a:endParaRPr lang="ar-EG" sz="3600" b="1" u="sng" dirty="0">
              <a:solidFill>
                <a:srgbClr val="FF0000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  <a:p>
            <a:pPr marL="0" lvl="0" indent="0">
              <a:buClr>
                <a:srgbClr val="FF0000"/>
              </a:buClr>
              <a:buNone/>
            </a:pPr>
            <a:endParaRPr lang="en-US" sz="3200" b="1" dirty="0" smtClean="0">
              <a:solidFill>
                <a:schemeClr val="tx1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  <a:p>
            <a:pPr marL="0" lvl="0" indent="0">
              <a:buClr>
                <a:srgbClr val="FF0000"/>
              </a:buClr>
              <a:buNone/>
            </a:pPr>
            <a:endParaRPr lang="ar-SA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0627947"/>
      </p:ext>
    </p:extLst>
  </p:cSld>
  <p:clrMapOvr>
    <a:masterClrMapping/>
  </p:clrMapOvr>
</p:sld>
</file>

<file path=ppt/theme/_rels/them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HDOfficeLightV0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عضوي">
  <a:themeElements>
    <a:clrScheme name="ورق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عضوي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عضوي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E4E49EB0-FB00-41F5-9359-4843D783A23D}"/>
    </a:ext>
  </a:extLst>
</a:theme>
</file>

<file path=ppt/theme/theme3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TM02900720[[fn=تكامل]]</Template>
  <TotalTime>3737</TotalTime>
  <Words>1083</Words>
  <Application>Microsoft Office PowerPoint</Application>
  <PresentationFormat>ملء الشاشة</PresentationFormat>
  <Paragraphs>110</Paragraphs>
  <Slides>15</Slides>
  <Notes>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11</vt:i4>
      </vt:variant>
      <vt:variant>
        <vt:lpstr>نسق</vt:lpstr>
      </vt:variant>
      <vt:variant>
        <vt:i4>2</vt:i4>
      </vt:variant>
      <vt:variant>
        <vt:lpstr>عناوين الشرائح</vt:lpstr>
      </vt:variant>
      <vt:variant>
        <vt:i4>15</vt:i4>
      </vt:variant>
    </vt:vector>
  </HeadingPairs>
  <TitlesOfParts>
    <vt:vector size="28" baseType="lpstr">
      <vt:lpstr>AGA Arabesque</vt:lpstr>
      <vt:lpstr>Akhbar MT</vt:lpstr>
      <vt:lpstr>Arial</vt:lpstr>
      <vt:lpstr>Calibri</vt:lpstr>
      <vt:lpstr>Calibri Light</vt:lpstr>
      <vt:lpstr>Garamond</vt:lpstr>
      <vt:lpstr>Simplified Arabic</vt:lpstr>
      <vt:lpstr>Times New Roman</vt:lpstr>
      <vt:lpstr>Traditional Arabic</vt:lpstr>
      <vt:lpstr>Wingdings</vt:lpstr>
      <vt:lpstr>Wingdings 2</vt:lpstr>
      <vt:lpstr>HDOfficeLightV0</vt:lpstr>
      <vt:lpstr>عضوي</vt:lpstr>
      <vt:lpstr>عرض تقديمي في PowerPoint</vt:lpstr>
      <vt:lpstr>1- تعريفها</vt:lpstr>
      <vt:lpstr>2- أهميتها</vt:lpstr>
      <vt:lpstr>عرض تقديمي في PowerPoint</vt:lpstr>
      <vt:lpstr>عرض تقديمي في PowerPoint</vt:lpstr>
      <vt:lpstr>عرض تقديمي في PowerPoint</vt:lpstr>
      <vt:lpstr>3- أهم علامات الترقيم، ومعانيها، وأشهر مواضع استعمالها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4- موقع علامة الترقيم من الكلمات (التصاقها بما قبلها)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تعريف الجملة:</dc:title>
  <dc:creator>OLa B</dc:creator>
  <cp:lastModifiedBy>MAC BOOK PRO</cp:lastModifiedBy>
  <cp:revision>118</cp:revision>
  <dcterms:created xsi:type="dcterms:W3CDTF">2018-01-24T08:27:18Z</dcterms:created>
  <dcterms:modified xsi:type="dcterms:W3CDTF">2018-02-01T22:27:22Z</dcterms:modified>
</cp:coreProperties>
</file>