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546" r:id="rId2"/>
    <p:sldId id="554" r:id="rId3"/>
    <p:sldId id="547" r:id="rId4"/>
    <p:sldId id="548" r:id="rId5"/>
    <p:sldId id="585" r:id="rId6"/>
    <p:sldId id="589" r:id="rId7"/>
    <p:sldId id="584" r:id="rId8"/>
    <p:sldId id="550" r:id="rId9"/>
    <p:sldId id="551" r:id="rId10"/>
    <p:sldId id="560" r:id="rId11"/>
    <p:sldId id="578" r:id="rId12"/>
    <p:sldId id="579" r:id="rId13"/>
    <p:sldId id="561" r:id="rId14"/>
    <p:sldId id="592" r:id="rId15"/>
    <p:sldId id="590" r:id="rId16"/>
    <p:sldId id="588" r:id="rId17"/>
    <p:sldId id="569" r:id="rId18"/>
    <p:sldId id="568" r:id="rId19"/>
    <p:sldId id="567" r:id="rId20"/>
    <p:sldId id="577" r:id="rId21"/>
    <p:sldId id="566" r:id="rId22"/>
    <p:sldId id="563" r:id="rId23"/>
    <p:sldId id="562" r:id="rId24"/>
    <p:sldId id="581" r:id="rId25"/>
    <p:sldId id="572" r:id="rId26"/>
    <p:sldId id="571" r:id="rId27"/>
    <p:sldId id="570" r:id="rId28"/>
    <p:sldId id="582" r:id="rId29"/>
    <p:sldId id="576" r:id="rId30"/>
  </p:sldIdLst>
  <p:sldSz cx="11845925" cy="7921625"/>
  <p:notesSz cx="6797675" cy="9926638"/>
  <p:defaultTextStyle>
    <a:defPPr>
      <a:defRPr lang="ar-SA"/>
    </a:defPPr>
    <a:lvl1pPr marL="0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069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8138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7207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6277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5346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4415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3484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2553" algn="r" defTabSz="1198138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96">
          <p15:clr>
            <a:srgbClr val="A4A3A4"/>
          </p15:clr>
        </p15:guide>
        <p15:guide id="4" pos="37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700B"/>
    <a:srgbClr val="CC0099"/>
    <a:srgbClr val="A0DD87"/>
    <a:srgbClr val="119B2B"/>
    <a:srgbClr val="13B131"/>
    <a:srgbClr val="DAF2D4"/>
    <a:srgbClr val="3C9028"/>
    <a:srgbClr val="AEE3A1"/>
    <a:srgbClr val="008000"/>
    <a:srgbClr val="2CE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78" autoAdjust="0"/>
    <p:restoredTop sz="94660"/>
  </p:normalViewPr>
  <p:slideViewPr>
    <p:cSldViewPr>
      <p:cViewPr varScale="1">
        <p:scale>
          <a:sx n="76" d="100"/>
          <a:sy n="76" d="100"/>
        </p:scale>
        <p:origin x="354" y="60"/>
      </p:cViewPr>
      <p:guideLst>
        <p:guide orient="horz" pos="2160"/>
        <p:guide pos="2880"/>
        <p:guide orient="horz" pos="2496"/>
        <p:guide pos="37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350"/>
    </p:cViewPr>
  </p:sorterViewPr>
  <p:notesViewPr>
    <p:cSldViewPr>
      <p:cViewPr varScale="1">
        <p:scale>
          <a:sx n="79" d="100"/>
          <a:sy n="79" d="100"/>
        </p:scale>
        <p:origin x="-4008" y="-90"/>
      </p:cViewPr>
      <p:guideLst>
        <p:guide orient="horz" pos="3126"/>
        <p:guide pos="2141"/>
        <p:guide orient="horz"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7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39EA8C-B160-4E41-828D-6AAA295C9B37}" type="datetimeFigureOut">
              <a:rPr lang="ar-SA" smtClean="0"/>
              <a:pPr/>
              <a:t>06/10/1437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5201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7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098ED6-3914-4F5F-9C7E-A3C4E2395CD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523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7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5354F1-C24B-4FAB-9F1B-5B7D3589C8EC}" type="datetimeFigureOut">
              <a:rPr lang="ar-SA" smtClean="0"/>
              <a:pPr/>
              <a:t>06/10/1437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744538"/>
            <a:ext cx="55657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201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7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39B77D-EC6D-4E4C-BD9E-622F8AA9B73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111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9069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8138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7207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96277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95346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94415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93484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92553" algn="r" defTabSz="1198138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4538"/>
            <a:ext cx="55657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45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89" y="7393517"/>
            <a:ext cx="11842840" cy="52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316722"/>
            <a:ext cx="11842840" cy="7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134" y="876660"/>
            <a:ext cx="9772888" cy="411924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500" spc="-6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827" y="5146655"/>
            <a:ext cx="9772888" cy="1320271"/>
          </a:xfrm>
        </p:spPr>
        <p:txBody>
          <a:bodyPr lIns="119814" rIns="119814">
            <a:normAutofit/>
          </a:bodyPr>
          <a:lstStyle>
            <a:lvl1pPr marL="0" indent="0" algn="l">
              <a:buNone/>
              <a:defRPr sz="3100" cap="all" spc="262" baseline="0">
                <a:solidFill>
                  <a:schemeClr val="tx2"/>
                </a:solidFill>
                <a:latin typeface="+mj-lt"/>
              </a:defRPr>
            </a:lvl1pPr>
            <a:lvl2pPr marL="599069" indent="0" algn="ctr">
              <a:buNone/>
              <a:defRPr sz="3100"/>
            </a:lvl2pPr>
            <a:lvl3pPr marL="1198138" indent="0" algn="ctr">
              <a:buNone/>
              <a:defRPr sz="3100"/>
            </a:lvl3pPr>
            <a:lvl4pPr marL="1797207" indent="0" algn="ctr">
              <a:buNone/>
              <a:defRPr sz="2600"/>
            </a:lvl4pPr>
            <a:lvl5pPr marL="2396277" indent="0" algn="ctr">
              <a:buNone/>
              <a:defRPr sz="2600"/>
            </a:lvl5pPr>
            <a:lvl6pPr marL="2995346" indent="0" algn="ctr">
              <a:buNone/>
              <a:defRPr sz="2600"/>
            </a:lvl6pPr>
            <a:lvl7pPr marL="3594415" indent="0" algn="ctr">
              <a:buNone/>
              <a:defRPr sz="2600"/>
            </a:lvl7pPr>
            <a:lvl8pPr marL="4193484" indent="0" algn="ctr">
              <a:buNone/>
              <a:defRPr sz="2600"/>
            </a:lvl8pPr>
            <a:lvl9pPr marL="4792553" indent="0" algn="ctr">
              <a:buNone/>
              <a:defRPr sz="2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E04F-A77B-42C9-B9A7-E6E648E08EFA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137116" y="2492063"/>
            <a:ext cx="9595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9907" tIns="0" rIns="59907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5A83-70AB-4F40-B545-58AC8DAE711E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89" y="7393517"/>
            <a:ext cx="11842840" cy="52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316722"/>
            <a:ext cx="11842840" cy="7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7243" y="476247"/>
            <a:ext cx="2554277" cy="665321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411" y="476247"/>
            <a:ext cx="7514758" cy="6653216"/>
          </a:xfrm>
        </p:spPr>
        <p:txBody>
          <a:bodyPr vert="eaVert" lIns="59907" tIns="0" rIns="59907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3C7-E158-43BC-91DC-FDD94EDD38BF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F0F-C540-4B33-B9D1-B636AB287176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89" y="7393517"/>
            <a:ext cx="11842840" cy="52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316722"/>
            <a:ext cx="11842840" cy="7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134" y="876660"/>
            <a:ext cx="9772888" cy="4119245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7E5C-6ED7-403B-9DB5-41DF40137AB3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134" y="331057"/>
            <a:ext cx="9772888" cy="167575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133" y="2131996"/>
            <a:ext cx="4797599" cy="464735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1423" y="2131996"/>
            <a:ext cx="4797599" cy="464735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E202-23AB-48D2-8206-E778A6A16591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6134" y="331057"/>
            <a:ext cx="9772888" cy="167575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135" y="2132363"/>
            <a:ext cx="4797599" cy="850475"/>
          </a:xfrm>
        </p:spPr>
        <p:txBody>
          <a:bodyPr lIns="119814" rIns="119814" anchor="ctr">
            <a:normAutofit/>
          </a:bodyPr>
          <a:lstStyle>
            <a:lvl1pPr marL="0" indent="0">
              <a:buNone/>
              <a:defRPr sz="2600" b="0" cap="all" baseline="0">
                <a:solidFill>
                  <a:schemeClr val="tx2"/>
                </a:solidFill>
              </a:defRPr>
            </a:lvl1pPr>
            <a:lvl2pPr marL="599069" indent="0">
              <a:buNone/>
              <a:defRPr sz="2600" b="1"/>
            </a:lvl2pPr>
            <a:lvl3pPr marL="1198138" indent="0">
              <a:buNone/>
              <a:defRPr sz="2400" b="1"/>
            </a:lvl3pPr>
            <a:lvl4pPr marL="1797207" indent="0">
              <a:buNone/>
              <a:defRPr sz="2100" b="1"/>
            </a:lvl4pPr>
            <a:lvl5pPr marL="2396277" indent="0">
              <a:buNone/>
              <a:defRPr sz="2100" b="1"/>
            </a:lvl5pPr>
            <a:lvl6pPr marL="2995346" indent="0">
              <a:buNone/>
              <a:defRPr sz="2100" b="1"/>
            </a:lvl6pPr>
            <a:lvl7pPr marL="3594415" indent="0">
              <a:buNone/>
              <a:defRPr sz="2100" b="1"/>
            </a:lvl7pPr>
            <a:lvl8pPr marL="4193484" indent="0">
              <a:buNone/>
              <a:defRPr sz="2100" b="1"/>
            </a:lvl8pPr>
            <a:lvl9pPr marL="4792553" indent="0">
              <a:buNone/>
              <a:defRPr sz="21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135" y="2982836"/>
            <a:ext cx="4797599" cy="390213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1423" y="2132363"/>
            <a:ext cx="4797599" cy="850475"/>
          </a:xfrm>
        </p:spPr>
        <p:txBody>
          <a:bodyPr lIns="119814" rIns="119814" anchor="ctr">
            <a:normAutofit/>
          </a:bodyPr>
          <a:lstStyle>
            <a:lvl1pPr marL="0" indent="0">
              <a:buNone/>
              <a:defRPr sz="2600" b="0" cap="all" baseline="0">
                <a:solidFill>
                  <a:schemeClr val="tx2"/>
                </a:solidFill>
              </a:defRPr>
            </a:lvl1pPr>
            <a:lvl2pPr marL="599069" indent="0">
              <a:buNone/>
              <a:defRPr sz="2600" b="1"/>
            </a:lvl2pPr>
            <a:lvl3pPr marL="1198138" indent="0">
              <a:buNone/>
              <a:defRPr sz="2400" b="1"/>
            </a:lvl3pPr>
            <a:lvl4pPr marL="1797207" indent="0">
              <a:buNone/>
              <a:defRPr sz="2100" b="1"/>
            </a:lvl4pPr>
            <a:lvl5pPr marL="2396277" indent="0">
              <a:buNone/>
              <a:defRPr sz="2100" b="1"/>
            </a:lvl5pPr>
            <a:lvl6pPr marL="2995346" indent="0">
              <a:buNone/>
              <a:defRPr sz="2100" b="1"/>
            </a:lvl6pPr>
            <a:lvl7pPr marL="3594415" indent="0">
              <a:buNone/>
              <a:defRPr sz="2100" b="1"/>
            </a:lvl7pPr>
            <a:lvl8pPr marL="4193484" indent="0">
              <a:buNone/>
              <a:defRPr sz="2100" b="1"/>
            </a:lvl8pPr>
            <a:lvl9pPr marL="4792553" indent="0">
              <a:buNone/>
              <a:defRPr sz="21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1423" y="2982836"/>
            <a:ext cx="4797599" cy="390213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3098-847C-4357-85D4-0D489E2AA5E0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A724-CEA5-4885-8C5E-55F63EFD3682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9" y="7393517"/>
            <a:ext cx="11842840" cy="52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316722"/>
            <a:ext cx="11842840" cy="7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6476-3BF1-4454-B129-E029C23538E1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1"/>
            <a:ext cx="3935807" cy="7921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925396" y="1"/>
            <a:ext cx="62193" cy="792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25" y="686540"/>
            <a:ext cx="3109555" cy="2640542"/>
          </a:xfrm>
        </p:spPr>
        <p:txBody>
          <a:bodyPr anchor="b">
            <a:normAutofit/>
          </a:bodyPr>
          <a:lstStyle>
            <a:lvl1pPr>
              <a:defRPr sz="47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335" y="844974"/>
            <a:ext cx="6307955" cy="607324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225" y="3379897"/>
            <a:ext cx="3109555" cy="3903201"/>
          </a:xfrm>
        </p:spPr>
        <p:txBody>
          <a:bodyPr lIns="119814" rIns="119814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99069" indent="0">
              <a:buNone/>
              <a:defRPr sz="1600"/>
            </a:lvl2pPr>
            <a:lvl3pPr marL="1198138" indent="0">
              <a:buNone/>
              <a:defRPr sz="1300"/>
            </a:lvl3pPr>
            <a:lvl4pPr marL="1797207" indent="0">
              <a:buNone/>
              <a:defRPr sz="1200"/>
            </a:lvl4pPr>
            <a:lvl5pPr marL="2396277" indent="0">
              <a:buNone/>
              <a:defRPr sz="1200"/>
            </a:lvl5pPr>
            <a:lvl6pPr marL="2995346" indent="0">
              <a:buNone/>
              <a:defRPr sz="1200"/>
            </a:lvl6pPr>
            <a:lvl7pPr marL="3594415" indent="0">
              <a:buNone/>
              <a:defRPr sz="1200"/>
            </a:lvl7pPr>
            <a:lvl8pPr marL="4193484" indent="0">
              <a:buNone/>
              <a:defRPr sz="1200"/>
            </a:lvl8pPr>
            <a:lvl9pPr marL="4792553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03" y="7461653"/>
            <a:ext cx="2544183" cy="421754"/>
          </a:xfrm>
        </p:spPr>
        <p:txBody>
          <a:bodyPr/>
          <a:lstStyle>
            <a:lvl1pPr algn="l">
              <a:defRPr/>
            </a:lvl1pPr>
          </a:lstStyle>
          <a:p>
            <a:fld id="{02798AD5-2AEB-4678-B25C-1BF37B4F8D5A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4336" y="7461653"/>
            <a:ext cx="4516260" cy="42175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5721175"/>
            <a:ext cx="11842840" cy="220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677369"/>
            <a:ext cx="11842840" cy="7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136" y="5862003"/>
            <a:ext cx="9826567" cy="950595"/>
          </a:xfrm>
        </p:spPr>
        <p:txBody>
          <a:bodyPr lIns="119814" tIns="0" rIns="119814" bIns="0" anchor="b">
            <a:noAutofit/>
          </a:bodyPr>
          <a:lstStyle>
            <a:lvl1pPr>
              <a:defRPr sz="47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4"/>
            <a:ext cx="11845911" cy="5677367"/>
          </a:xfrm>
          <a:solidFill>
            <a:schemeClr val="bg2">
              <a:lumMod val="90000"/>
            </a:schemeClr>
          </a:solidFill>
        </p:spPr>
        <p:txBody>
          <a:bodyPr lIns="599069" tIns="599069" anchor="t"/>
          <a:lstStyle>
            <a:lvl1pPr marL="0" indent="0">
              <a:buNone/>
              <a:defRPr sz="4200"/>
            </a:lvl1pPr>
            <a:lvl2pPr marL="599069" indent="0">
              <a:buNone/>
              <a:defRPr sz="3700"/>
            </a:lvl2pPr>
            <a:lvl3pPr marL="1198138" indent="0">
              <a:buNone/>
              <a:defRPr sz="3100"/>
            </a:lvl3pPr>
            <a:lvl4pPr marL="1797207" indent="0">
              <a:buNone/>
              <a:defRPr sz="2600"/>
            </a:lvl4pPr>
            <a:lvl5pPr marL="2396277" indent="0">
              <a:buNone/>
              <a:defRPr sz="2600"/>
            </a:lvl5pPr>
            <a:lvl6pPr marL="2995346" indent="0">
              <a:buNone/>
              <a:defRPr sz="2600"/>
            </a:lvl6pPr>
            <a:lvl7pPr marL="3594415" indent="0">
              <a:buNone/>
              <a:defRPr sz="2600"/>
            </a:lvl7pPr>
            <a:lvl8pPr marL="4193484" indent="0">
              <a:buNone/>
              <a:defRPr sz="2600"/>
            </a:lvl8pPr>
            <a:lvl9pPr marL="4792553" indent="0">
              <a:buNone/>
              <a:defRPr sz="2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135" y="6823160"/>
            <a:ext cx="9826195" cy="686541"/>
          </a:xfrm>
        </p:spPr>
        <p:txBody>
          <a:bodyPr lIns="119814" tIns="0" rIns="119814" bIns="0">
            <a:normAutofit/>
          </a:bodyPr>
          <a:lstStyle>
            <a:lvl1pPr marL="0" indent="0">
              <a:spcBef>
                <a:spcPts val="0"/>
              </a:spcBef>
              <a:spcAft>
                <a:spcPts val="786"/>
              </a:spcAft>
              <a:buNone/>
              <a:defRPr sz="2000">
                <a:solidFill>
                  <a:srgbClr val="FFFFFF"/>
                </a:solidFill>
              </a:defRPr>
            </a:lvl1pPr>
            <a:lvl2pPr marL="599069" indent="0">
              <a:buNone/>
              <a:defRPr sz="1600"/>
            </a:lvl2pPr>
            <a:lvl3pPr marL="1198138" indent="0">
              <a:buNone/>
              <a:defRPr sz="1300"/>
            </a:lvl3pPr>
            <a:lvl4pPr marL="1797207" indent="0">
              <a:buNone/>
              <a:defRPr sz="1200"/>
            </a:lvl4pPr>
            <a:lvl5pPr marL="2396277" indent="0">
              <a:buNone/>
              <a:defRPr sz="1200"/>
            </a:lvl5pPr>
            <a:lvl6pPr marL="2995346" indent="0">
              <a:buNone/>
              <a:defRPr sz="1200"/>
            </a:lvl6pPr>
            <a:lvl7pPr marL="3594415" indent="0">
              <a:buNone/>
              <a:defRPr sz="1200"/>
            </a:lvl7pPr>
            <a:lvl8pPr marL="4193484" indent="0">
              <a:buNone/>
              <a:defRPr sz="1200"/>
            </a:lvl8pPr>
            <a:lvl9pPr marL="4792553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AF07-CCAA-482B-92B3-81661C26F4F5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93517"/>
            <a:ext cx="11845925" cy="52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7316724"/>
            <a:ext cx="11845911" cy="76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134" y="331057"/>
            <a:ext cx="9772888" cy="1675759"/>
          </a:xfrm>
          <a:prstGeom prst="rect">
            <a:avLst/>
          </a:prstGeom>
        </p:spPr>
        <p:txBody>
          <a:bodyPr vert="horz" lIns="119814" tIns="59907" rIns="119814" bIns="59907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134" y="2131996"/>
            <a:ext cx="9772888" cy="4647353"/>
          </a:xfrm>
          <a:prstGeom prst="rect">
            <a:avLst/>
          </a:prstGeom>
        </p:spPr>
        <p:txBody>
          <a:bodyPr vert="horz" lIns="0" tIns="59907" rIns="0" bIns="59907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137" y="7461653"/>
            <a:ext cx="2402094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DB4D83-E92A-4278-8955-554EC0F06D08}" type="datetime1">
              <a:rPr lang="ar-SA" smtClean="0"/>
              <a:pPr/>
              <a:t>06/10/1437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556" y="7461653"/>
            <a:ext cx="4685907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9435" y="7461653"/>
            <a:ext cx="1274783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FCF8D950-792F-478F-843A-82E39C51D36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1198138" rtl="1" eaLnBrk="1" latinLnBrk="0" hangingPunct="1">
        <a:lnSpc>
          <a:spcPct val="85000"/>
        </a:lnSpc>
        <a:spcBef>
          <a:spcPct val="0"/>
        </a:spcBef>
        <a:buNone/>
        <a:defRPr sz="6300" kern="1200" spc="-66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19814" indent="-119814" algn="r" defTabSz="1198138" rtl="1" eaLnBrk="1" latinLnBrk="0" hangingPunct="1">
        <a:lnSpc>
          <a:spcPct val="90000"/>
        </a:lnSpc>
        <a:spcBef>
          <a:spcPts val="1572"/>
        </a:spcBef>
        <a:spcAft>
          <a:spcPts val="262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03218" indent="-239628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42846" indent="-239628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82473" indent="-239628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22101" indent="-239628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1330" indent="-299535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03390" indent="-299535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65450" indent="-299535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27510" indent="-299535" algn="r" defTabSz="1198138" rtl="1" eaLnBrk="1" latinLnBrk="0" hangingPunct="1">
        <a:lnSpc>
          <a:spcPct val="90000"/>
        </a:lnSpc>
        <a:spcBef>
          <a:spcPts val="262"/>
        </a:spcBef>
        <a:spcAft>
          <a:spcPts val="524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069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138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207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6277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346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4415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484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2553" algn="r" defTabSz="1198138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tags" Target="../tags/tag28.xml"/><Relationship Id="rId6" Type="http://schemas.openxmlformats.org/officeDocument/2006/relationships/image" Target="../media/image2.jpe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183758" y="2232620"/>
            <a:ext cx="7315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6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تجربة</a:t>
            </a:r>
          </a:p>
          <a:p>
            <a:pPr lvl="0" algn="ctr"/>
            <a:r>
              <a:rPr lang="ar-SA" sz="6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</a:t>
            </a:r>
            <a:r>
              <a:rPr lang="ar-SA" sz="6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الاختيار والتقييم</a:t>
            </a:r>
          </a:p>
          <a:p>
            <a:pPr lvl="0" algn="ctr"/>
            <a:endParaRPr lang="ar-SA" sz="6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SA" sz="6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الخدمة المدنية 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1436ه</a:t>
            </a: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238124" y="281365"/>
            <a:ext cx="5833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 - اختبار القدرة المعرفية </a:t>
            </a:r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العامة ( تقييم -1) </a:t>
            </a:r>
            <a:endParaRPr lang="ar-SA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95948"/>
              </p:ext>
            </p:extLst>
          </p:nvPr>
        </p:nvGraphicFramePr>
        <p:xfrm>
          <a:off x="280031" y="2088604"/>
          <a:ext cx="2520281" cy="445178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555758"/>
                <a:gridCol w="1059828"/>
                <a:gridCol w="332448"/>
                <a:gridCol w="572247"/>
              </a:tblGrid>
              <a:tr h="445178">
                <a:tc gridSpan="2"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None/>
                        <a:tabLst>
                          <a:tab pos="222250" algn="l"/>
                        </a:tabLst>
                      </a:pPr>
                      <a:r>
                        <a:rPr lang="ar-SA" sz="24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الإنجاز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41480" marR="414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None/>
                        <a:tabLst>
                          <a:tab pos="222250" algn="l"/>
                        </a:tabLst>
                      </a:pP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41480" marR="41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None/>
                        <a:tabLst>
                          <a:tab pos="222250" algn="l"/>
                        </a:tabLst>
                      </a:pPr>
                      <a:r>
                        <a:rPr lang="ar-SA" sz="24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100%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41480" marR="414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None/>
                      </a:pP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41480" marR="41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24" y="1384630"/>
            <a:ext cx="7464139" cy="55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031981" y="281365"/>
            <a:ext cx="830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 - اختبار القدرة المعرفية </a:t>
            </a:r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العامة ( تقييم -1) – جدول المواصفات </a:t>
            </a:r>
            <a:endParaRPr lang="ar-SA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22713"/>
          <a:stretch/>
        </p:blipFill>
        <p:spPr bwMode="auto">
          <a:xfrm>
            <a:off x="2538586" y="997068"/>
            <a:ext cx="7172575" cy="622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003102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394570" y="281365"/>
            <a:ext cx="7409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 - اختبار القدرة المعرفية </a:t>
            </a:r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العامة ( تقييم -1) –  في الاختبار</a:t>
            </a:r>
            <a:endParaRPr lang="ar-SA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07184" y="5875797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عدد المراكز 25 مركزاً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2"/>
          <a:stretch/>
        </p:blipFill>
        <p:spPr bwMode="auto">
          <a:xfrm>
            <a:off x="6430623" y="1787479"/>
            <a:ext cx="4705350" cy="444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59324" r="63" b="-350"/>
          <a:stretch/>
        </p:blipFill>
        <p:spPr bwMode="auto">
          <a:xfrm>
            <a:off x="1297162" y="2073799"/>
            <a:ext cx="4705350" cy="306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3"/>
          <a:stretch/>
        </p:blipFill>
        <p:spPr bwMode="auto">
          <a:xfrm>
            <a:off x="1289620" y="1787479"/>
            <a:ext cx="4705350" cy="3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063529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525390" y="281365"/>
            <a:ext cx="4859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الاختبارات </a:t>
            </a:r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التخصصية ( تقييم-2) </a:t>
            </a:r>
            <a:endParaRPr lang="ar-SA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61688" y="1872580"/>
            <a:ext cx="875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يعمل برنامج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الاختيار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والتقييم حاليا على حزمة من اختبارات الاختيار الوظيفي التخصصية لمجموعة منتقاة من الوظائف تم اختيارها وفقا لاحتياجات الوزارة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وأولوياتها,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وذلك على النحو التالي: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(المحاسبة).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(شؤون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الموظفين والوظائف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الإدارية المتنوعة).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(تقنية المعلومات).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(القانون).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(علم المعلومات).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(علم الاجتماع).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(علم النفس).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تقييم-2 (علم الاقتصاد).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568222" y="360412"/>
            <a:ext cx="4774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تحديد أولويات الاختبارات التخصصية</a:t>
            </a:r>
            <a:endParaRPr lang="en-US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سهم دائري 15"/>
          <p:cNvSpPr/>
          <p:nvPr/>
        </p:nvSpPr>
        <p:spPr>
          <a:xfrm rot="16200000">
            <a:off x="1257683" y="2814464"/>
            <a:ext cx="2817634" cy="268307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شكل حر 16"/>
          <p:cNvSpPr/>
          <p:nvPr/>
        </p:nvSpPr>
        <p:spPr>
          <a:xfrm>
            <a:off x="1922212" y="3763608"/>
            <a:ext cx="1497234" cy="785848"/>
          </a:xfrm>
          <a:custGeom>
            <a:avLst/>
            <a:gdLst>
              <a:gd name="connsiteX0" fmla="*/ 0 w 824331"/>
              <a:gd name="connsiteY0" fmla="*/ 0 h 411981"/>
              <a:gd name="connsiteX1" fmla="*/ 824331 w 824331"/>
              <a:gd name="connsiteY1" fmla="*/ 0 h 411981"/>
              <a:gd name="connsiteX2" fmla="*/ 824331 w 824331"/>
              <a:gd name="connsiteY2" fmla="*/ 411981 h 411981"/>
              <a:gd name="connsiteX3" fmla="*/ 0 w 824331"/>
              <a:gd name="connsiteY3" fmla="*/ 411981 h 411981"/>
              <a:gd name="connsiteX4" fmla="*/ 0 w 824331"/>
              <a:gd name="connsiteY4" fmla="*/ 0 h 4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1" h="411981">
                <a:moveTo>
                  <a:pt x="0" y="0"/>
                </a:moveTo>
                <a:lnTo>
                  <a:pt x="824331" y="0"/>
                </a:lnTo>
                <a:lnTo>
                  <a:pt x="824331" y="411981"/>
                </a:lnTo>
                <a:lnTo>
                  <a:pt x="0" y="411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89" rIns="8890" bIns="889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الاعلان الوظيفي</a:t>
            </a:r>
          </a:p>
        </p:txBody>
      </p:sp>
      <p:sp>
        <p:nvSpPr>
          <p:cNvPr id="18" name="شكل 17"/>
          <p:cNvSpPr/>
          <p:nvPr/>
        </p:nvSpPr>
        <p:spPr>
          <a:xfrm rot="16200000">
            <a:off x="3117284" y="3758889"/>
            <a:ext cx="2817634" cy="2683078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شكل حر 18"/>
          <p:cNvSpPr/>
          <p:nvPr/>
        </p:nvSpPr>
        <p:spPr>
          <a:xfrm>
            <a:off x="3706124" y="4958628"/>
            <a:ext cx="1497234" cy="785848"/>
          </a:xfrm>
          <a:custGeom>
            <a:avLst/>
            <a:gdLst>
              <a:gd name="connsiteX0" fmla="*/ 0 w 824331"/>
              <a:gd name="connsiteY0" fmla="*/ 0 h 411981"/>
              <a:gd name="connsiteX1" fmla="*/ 824331 w 824331"/>
              <a:gd name="connsiteY1" fmla="*/ 0 h 411981"/>
              <a:gd name="connsiteX2" fmla="*/ 824331 w 824331"/>
              <a:gd name="connsiteY2" fmla="*/ 411981 h 411981"/>
              <a:gd name="connsiteX3" fmla="*/ 0 w 824331"/>
              <a:gd name="connsiteY3" fmla="*/ 411981 h 411981"/>
              <a:gd name="connsiteX4" fmla="*/ 0 w 824331"/>
              <a:gd name="connsiteY4" fmla="*/ 0 h 4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1" h="411981">
                <a:moveTo>
                  <a:pt x="0" y="0"/>
                </a:moveTo>
                <a:lnTo>
                  <a:pt x="824331" y="0"/>
                </a:lnTo>
                <a:lnTo>
                  <a:pt x="824331" y="411981"/>
                </a:lnTo>
                <a:lnTo>
                  <a:pt x="0" y="411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89" rIns="8890" bIns="8891" numCol="1" spcCol="1270" anchor="ctr" anchorCtr="0">
            <a:noAutofit/>
          </a:bodyPr>
          <a:lstStyle/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دراسة عدد </a:t>
            </a: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الوظائف</a:t>
            </a:r>
          </a:p>
        </p:txBody>
      </p:sp>
      <p:sp>
        <p:nvSpPr>
          <p:cNvPr id="21" name="سهم دائري 20"/>
          <p:cNvSpPr/>
          <p:nvPr/>
        </p:nvSpPr>
        <p:spPr>
          <a:xfrm rot="16200000">
            <a:off x="4973927" y="2839494"/>
            <a:ext cx="2817634" cy="268307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شكل حر 21"/>
          <p:cNvSpPr/>
          <p:nvPr/>
        </p:nvSpPr>
        <p:spPr>
          <a:xfrm>
            <a:off x="5600370" y="3480225"/>
            <a:ext cx="1497234" cy="785848"/>
          </a:xfrm>
          <a:custGeom>
            <a:avLst/>
            <a:gdLst>
              <a:gd name="connsiteX0" fmla="*/ 0 w 824331"/>
              <a:gd name="connsiteY0" fmla="*/ 0 h 411981"/>
              <a:gd name="connsiteX1" fmla="*/ 824331 w 824331"/>
              <a:gd name="connsiteY1" fmla="*/ 0 h 411981"/>
              <a:gd name="connsiteX2" fmla="*/ 824331 w 824331"/>
              <a:gd name="connsiteY2" fmla="*/ 411981 h 411981"/>
              <a:gd name="connsiteX3" fmla="*/ 0 w 824331"/>
              <a:gd name="connsiteY3" fmla="*/ 411981 h 411981"/>
              <a:gd name="connsiteX4" fmla="*/ 0 w 824331"/>
              <a:gd name="connsiteY4" fmla="*/ 0 h 4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1" h="411981">
                <a:moveTo>
                  <a:pt x="0" y="0"/>
                </a:moveTo>
                <a:lnTo>
                  <a:pt x="824331" y="0"/>
                </a:lnTo>
                <a:lnTo>
                  <a:pt x="824331" y="411981"/>
                </a:lnTo>
                <a:lnTo>
                  <a:pt x="0" y="411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89" rIns="8890" bIns="889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التخصصات </a:t>
            </a:r>
          </a:p>
        </p:txBody>
      </p:sp>
      <p:sp>
        <p:nvSpPr>
          <p:cNvPr id="23" name="شكل 22"/>
          <p:cNvSpPr/>
          <p:nvPr/>
        </p:nvSpPr>
        <p:spPr>
          <a:xfrm rot="16200000">
            <a:off x="6836127" y="3802744"/>
            <a:ext cx="2817634" cy="2683078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شكل حر 23"/>
          <p:cNvSpPr/>
          <p:nvPr/>
        </p:nvSpPr>
        <p:spPr>
          <a:xfrm>
            <a:off x="7500658" y="4755059"/>
            <a:ext cx="1497234" cy="785848"/>
          </a:xfrm>
          <a:custGeom>
            <a:avLst/>
            <a:gdLst>
              <a:gd name="connsiteX0" fmla="*/ 0 w 824331"/>
              <a:gd name="connsiteY0" fmla="*/ 0 h 411981"/>
              <a:gd name="connsiteX1" fmla="*/ 824331 w 824331"/>
              <a:gd name="connsiteY1" fmla="*/ 0 h 411981"/>
              <a:gd name="connsiteX2" fmla="*/ 824331 w 824331"/>
              <a:gd name="connsiteY2" fmla="*/ 411981 h 411981"/>
              <a:gd name="connsiteX3" fmla="*/ 0 w 824331"/>
              <a:gd name="connsiteY3" fmla="*/ 411981 h 411981"/>
              <a:gd name="connsiteX4" fmla="*/ 0 w 824331"/>
              <a:gd name="connsiteY4" fmla="*/ 0 h 4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1" h="411981">
                <a:moveTo>
                  <a:pt x="0" y="0"/>
                </a:moveTo>
                <a:lnTo>
                  <a:pt x="824331" y="0"/>
                </a:lnTo>
                <a:lnTo>
                  <a:pt x="824331" y="411981"/>
                </a:lnTo>
                <a:lnTo>
                  <a:pt x="0" y="411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89" rIns="8890" bIns="8891" numCol="1" spcCol="1270" anchor="ctr" anchorCtr="0">
            <a:noAutofit/>
          </a:bodyPr>
          <a:lstStyle/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المسميات الوظائف</a:t>
            </a:r>
          </a:p>
        </p:txBody>
      </p:sp>
      <p:sp>
        <p:nvSpPr>
          <p:cNvPr id="25" name="قوس ممتلئ 24"/>
          <p:cNvSpPr/>
          <p:nvPr/>
        </p:nvSpPr>
        <p:spPr>
          <a:xfrm rot="16200000">
            <a:off x="8877523" y="3046351"/>
            <a:ext cx="2420702" cy="230633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شكل حر 25"/>
          <p:cNvSpPr/>
          <p:nvPr/>
        </p:nvSpPr>
        <p:spPr>
          <a:xfrm>
            <a:off x="9357011" y="3808974"/>
            <a:ext cx="1497234" cy="785848"/>
          </a:xfrm>
          <a:custGeom>
            <a:avLst/>
            <a:gdLst>
              <a:gd name="connsiteX0" fmla="*/ 0 w 824331"/>
              <a:gd name="connsiteY0" fmla="*/ 0 h 411981"/>
              <a:gd name="connsiteX1" fmla="*/ 824331 w 824331"/>
              <a:gd name="connsiteY1" fmla="*/ 0 h 411981"/>
              <a:gd name="connsiteX2" fmla="*/ 824331 w 824331"/>
              <a:gd name="connsiteY2" fmla="*/ 411981 h 411981"/>
              <a:gd name="connsiteX3" fmla="*/ 0 w 824331"/>
              <a:gd name="connsiteY3" fmla="*/ 411981 h 411981"/>
              <a:gd name="connsiteX4" fmla="*/ 0 w 824331"/>
              <a:gd name="connsiteY4" fmla="*/ 0 h 4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1" h="411981">
                <a:moveTo>
                  <a:pt x="0" y="0"/>
                </a:moveTo>
                <a:lnTo>
                  <a:pt x="824331" y="0"/>
                </a:lnTo>
                <a:lnTo>
                  <a:pt x="824331" y="411981"/>
                </a:lnTo>
                <a:lnTo>
                  <a:pt x="0" y="411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89" rIns="8890" bIns="889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اعتماد الاختبار </a:t>
            </a:r>
            <a:r>
              <a:rPr lang="ar-SA" sz="2800" kern="12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التخصصي</a:t>
            </a:r>
            <a:endParaRPr lang="ar-SA" sz="2800" kern="1200" dirty="0">
              <a:latin typeface="+mj-lt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931969" y="2520651"/>
            <a:ext cx="4644310" cy="4366805"/>
          </a:xfrm>
          <a:prstGeom prst="ellipse">
            <a:avLst/>
          </a:prstGeom>
          <a:solidFill>
            <a:srgbClr val="996600">
              <a:alpha val="22000"/>
            </a:srgb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رابط مستقيم 5"/>
          <p:cNvCxnSpPr>
            <a:stCxn id="3" idx="7"/>
            <a:endCxn id="31" idx="2"/>
          </p:cNvCxnSpPr>
          <p:nvPr/>
        </p:nvCxnSpPr>
        <p:spPr>
          <a:xfrm flipH="1" flipV="1">
            <a:off x="6787058" y="1425221"/>
            <a:ext cx="2109078" cy="1734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>
            <a:endCxn id="31" idx="2"/>
          </p:cNvCxnSpPr>
          <p:nvPr/>
        </p:nvCxnSpPr>
        <p:spPr>
          <a:xfrm flipV="1">
            <a:off x="5612112" y="1425221"/>
            <a:ext cx="1174946" cy="1739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5934100" y="902001"/>
            <a:ext cx="170591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دليل التصنيف</a:t>
            </a:r>
            <a:endParaRPr lang="en-US" sz="28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942345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4" grpId="0"/>
      <p:bldP spid="26" grpId="0"/>
      <p:bldP spid="3" grpId="0" animBg="1"/>
      <p:bldP spid="3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894056" y="124659"/>
            <a:ext cx="2337670" cy="60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جدول المواصفات</a:t>
            </a:r>
            <a:endParaRPr lang="en-US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b="48304"/>
          <a:stretch/>
        </p:blipFill>
        <p:spPr>
          <a:xfrm>
            <a:off x="2361666" y="2123178"/>
            <a:ext cx="6516259" cy="2285389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18"/>
          <a:stretch/>
        </p:blipFill>
        <p:spPr>
          <a:xfrm>
            <a:off x="2361666" y="1049656"/>
            <a:ext cx="6516259" cy="92350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3" b="28173"/>
          <a:stretch/>
        </p:blipFill>
        <p:spPr>
          <a:xfrm>
            <a:off x="2361666" y="4467203"/>
            <a:ext cx="6516259" cy="1109141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4" b="460"/>
          <a:stretch/>
        </p:blipFill>
        <p:spPr>
          <a:xfrm>
            <a:off x="2361666" y="5688175"/>
            <a:ext cx="6516259" cy="1584487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1911692" y="848908"/>
            <a:ext cx="7649400" cy="6423754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956" tIns="56478" rIns="112956" bIns="56478" rtlCol="1" anchor="ctr"/>
          <a:lstStyle/>
          <a:p>
            <a:pPr algn="ctr"/>
            <a:endParaRPr lang="ar-SA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18"/>
          <a:stretch/>
        </p:blipFill>
        <p:spPr>
          <a:xfrm>
            <a:off x="1715456" y="864867"/>
            <a:ext cx="8310364" cy="1260683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b="48304"/>
          <a:stretch/>
        </p:blipFill>
        <p:spPr>
          <a:xfrm>
            <a:off x="1713877" y="1884397"/>
            <a:ext cx="8287967" cy="3111408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3" b="28173"/>
          <a:stretch/>
        </p:blipFill>
        <p:spPr>
          <a:xfrm>
            <a:off x="1745694" y="3912631"/>
            <a:ext cx="8242365" cy="1501715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4" b="460"/>
          <a:stretch/>
        </p:blipFill>
        <p:spPr>
          <a:xfrm>
            <a:off x="1743416" y="4995806"/>
            <a:ext cx="8210006" cy="2136884"/>
          </a:xfrm>
          <a:prstGeom prst="rect">
            <a:avLst/>
          </a:prstGeom>
        </p:spPr>
      </p:pic>
      <p:grpSp>
        <p:nvGrpSpPr>
          <p:cNvPr id="25" name="مجموعة 24"/>
          <p:cNvGrpSpPr/>
          <p:nvPr/>
        </p:nvGrpSpPr>
        <p:grpSpPr>
          <a:xfrm>
            <a:off x="1910472" y="5414347"/>
            <a:ext cx="7932812" cy="1330813"/>
            <a:chOff x="1009700" y="4725145"/>
            <a:chExt cx="6554531" cy="1152127"/>
          </a:xfrm>
        </p:grpSpPr>
        <p:sp>
          <p:nvSpPr>
            <p:cNvPr id="26" name="قوس كبير أيمن 25"/>
            <p:cNvSpPr/>
            <p:nvPr/>
          </p:nvSpPr>
          <p:spPr>
            <a:xfrm rot="16200000">
              <a:off x="3962930" y="1771915"/>
              <a:ext cx="648072" cy="655453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069008" y="5110584"/>
              <a:ext cx="6384009" cy="76668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89" rIns="8890" bIns="8891" numCol="1" spcCol="1270" anchor="ctr" anchorCtr="0">
              <a:noAutofit/>
            </a:bodyPr>
            <a:lstStyle/>
            <a:p>
              <a:pPr algn="ctr" defTabSz="7687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5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تقوم اللجنة العملية باعتماد الأوزان النسبية  لأبعاد الاختبار حسب أهمية البعد في الوظيفة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2433878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8791291" y="1770955"/>
            <a:ext cx="197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الهدف </a:t>
            </a:r>
            <a:r>
              <a:rPr lang="ar-SA" sz="2400" b="1" kern="0" dirty="0" smtClean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الثاني:</a:t>
            </a:r>
            <a:endParaRPr lang="ar-SA" sz="2400" b="1" kern="0" dirty="0">
              <a:solidFill>
                <a:srgbClr val="B89F0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26967" y="2396865"/>
            <a:ext cx="945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مراجعة معايير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الاختيار (التوظيف) المستخدمة في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الوزارة وتطويرها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بناء على دراسات علمية مأخوذة من تتبع أداء الموظفين بعد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التعيين,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وكذلك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بناءً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استشراف التوجهات العالمية في مجال الاختيار والتوظيف الحكومي من خلال التجارب الدولية في هذا المجال.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04174" y="545482"/>
            <a:ext cx="3302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تابع- الأهداف البرنامج:</a:t>
            </a:r>
            <a:endParaRPr lang="ar-SA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26967" y="4385777"/>
            <a:ext cx="9413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ولتحقيق ما جاء في الهدف الثاني, فقد تم إعداد الوثيقة </a:t>
            </a:r>
            <a:r>
              <a:rPr lang="ar-SA" dirty="0" smtClean="0">
                <a:ea typeface="Calibri"/>
                <a:cs typeface="Sakkal Majalla"/>
              </a:rPr>
              <a:t>التنفيذية </a:t>
            </a:r>
            <a:r>
              <a:rPr lang="ar-SA" dirty="0">
                <a:ea typeface="Calibri"/>
                <a:cs typeface="Sakkal Majalla"/>
              </a:rPr>
              <a:t>للاختيار الوظيفي لتحديث أنظمة </a:t>
            </a:r>
            <a:r>
              <a:rPr lang="ar-SA" dirty="0" smtClean="0">
                <a:ea typeface="Calibri"/>
                <a:cs typeface="Sakkal Majalla"/>
              </a:rPr>
              <a:t>الاختيار </a:t>
            </a:r>
            <a:r>
              <a:rPr lang="ar-SA" dirty="0">
                <a:ea typeface="Calibri"/>
                <a:cs typeface="Sakkal Majalla"/>
              </a:rPr>
              <a:t>الوظيفي </a:t>
            </a:r>
            <a:r>
              <a:rPr lang="ar-SA" dirty="0" smtClean="0">
                <a:ea typeface="Calibri"/>
                <a:cs typeface="Sakkal Majalla"/>
              </a:rPr>
              <a:t>الحالية ومعاييرها, </a:t>
            </a:r>
            <a:r>
              <a:rPr lang="ar-SA" dirty="0">
                <a:ea typeface="Calibri"/>
                <a:cs typeface="Sakkal Majalla"/>
              </a:rPr>
              <a:t>ووضع خطة عمل تمتد </a:t>
            </a:r>
            <a:r>
              <a:rPr lang="ar-SA" dirty="0" smtClean="0">
                <a:ea typeface="Calibri"/>
                <a:cs typeface="Sakkal Majalla"/>
              </a:rPr>
              <a:t>لثلاث </a:t>
            </a:r>
            <a:r>
              <a:rPr lang="ar-SA" dirty="0">
                <a:ea typeface="Calibri"/>
                <a:cs typeface="Sakkal Majalla"/>
              </a:rPr>
              <a:t>سنوات لتنفيذ تلك </a:t>
            </a:r>
            <a:r>
              <a:rPr lang="ar-SA" dirty="0" smtClean="0">
                <a:ea typeface="Calibri"/>
                <a:cs typeface="Sakkal Majalla"/>
              </a:rPr>
              <a:t>الأنظمة </a:t>
            </a:r>
            <a:r>
              <a:rPr lang="ar-SA" dirty="0">
                <a:ea typeface="Calibri"/>
                <a:cs typeface="Sakkal Majalla"/>
              </a:rPr>
              <a:t>والمعايير ومتابعتها </a:t>
            </a:r>
            <a:r>
              <a:rPr lang="ar-SA" dirty="0" smtClean="0">
                <a:ea typeface="Calibri"/>
                <a:cs typeface="Sakkal Majalla"/>
              </a:rPr>
              <a:t>وتطويرها.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278754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513359" y="144388"/>
            <a:ext cx="4643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200" b="1" kern="0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معايير الاختيار</a:t>
            </a:r>
            <a:endParaRPr lang="ar-SA" sz="3200" b="1" kern="0" dirty="0"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02662" y="1636340"/>
            <a:ext cx="7600792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المعدل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التراكمي.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قدمية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التخرج.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القدرة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المعرفية العامة.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التخصص.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المقابلة الشخصية. </a:t>
            </a: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88224"/>
              </p:ext>
            </p:extLst>
          </p:nvPr>
        </p:nvGraphicFramePr>
        <p:xfrm>
          <a:off x="2178546" y="4372644"/>
          <a:ext cx="7473958" cy="1676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47395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معادلة الاختيار      =        وزن نسبة معادلة الترشيح.</a:t>
                      </a:r>
                    </a:p>
                    <a:p>
                      <a:pPr lvl="3" algn="r"/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+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وزن (درجة اختبار القدرة المعرفية</a:t>
                      </a: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العامة).</a:t>
                      </a:r>
                      <a:endParaRPr lang="ar-SA" sz="20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3" algn="r"/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+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وزن ( درجة اختبار التخصص).</a:t>
                      </a:r>
                    </a:p>
                    <a:p>
                      <a:pPr lvl="3" algn="r"/>
                      <a:r>
                        <a:rPr lang="ar-SA" sz="28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+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وزن  ( درجة المقابلة الشخصية).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قوس كبير أيسر 1"/>
          <p:cNvSpPr/>
          <p:nvPr/>
        </p:nvSpPr>
        <p:spPr>
          <a:xfrm>
            <a:off x="6925984" y="1845114"/>
            <a:ext cx="288032" cy="64807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122934" y="1809110"/>
            <a:ext cx="108297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6000" tIns="274573" rIns="36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الترشيح</a:t>
            </a:r>
          </a:p>
        </p:txBody>
      </p:sp>
      <p:cxnSp>
        <p:nvCxnSpPr>
          <p:cNvPr id="6" name="رابط كسهم مستقيم 5"/>
          <p:cNvCxnSpPr>
            <a:stCxn id="2" idx="1"/>
            <a:endCxn id="3" idx="3"/>
          </p:cNvCxnSpPr>
          <p:nvPr/>
        </p:nvCxnSpPr>
        <p:spPr>
          <a:xfrm flipH="1">
            <a:off x="6205904" y="216915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6137276" y="1460482"/>
            <a:ext cx="4643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b="1" kern="0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السنة الاولى:</a:t>
            </a:r>
            <a:endParaRPr lang="ar-SA" sz="3200" b="1" kern="0" dirty="0"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31061"/>
              </p:ext>
            </p:extLst>
          </p:nvPr>
        </p:nvGraphicFramePr>
        <p:xfrm>
          <a:off x="1591068" y="2088604"/>
          <a:ext cx="8728371" cy="417576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162006"/>
                <a:gridCol w="1340583"/>
                <a:gridCol w="932231"/>
                <a:gridCol w="1408437"/>
                <a:gridCol w="3885114"/>
              </a:tblGrid>
              <a:tr h="17426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المعادلات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الوزن النسبي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متغيرات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الوزن النسبي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المبررات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</a:tr>
              <a:tr h="174268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معادلة الترشيح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المعدل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أهمية المعدل التراكمي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مدة التخرج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الأخذ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الاعتبار  الحد الأدنى من المتقدمين </a:t>
                      </a:r>
                      <a:endParaRPr lang="ar-SA" sz="18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القدرة المعرفية العامة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اختبار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القدرة المعرفية العامة أحد المعايير الجديدة المعمول بها عالميا، عدد المقاعد حسب المعادلة: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اختبار القدرة المعرفية العامة =8× عدد الوظائف المتاحة**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وزن نسبة اختبار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التخصص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حيث إنه قد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تم تقييم اختبار التخصص وتم معالجة أغلب الثغرات الناتجة ودخول معيار جديد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اختبار التخصص= 5× عدد الوظائف المتاحة**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المقابلة الشخصية 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صعوبة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تنفيذها وتقييمها من خلال السنة الأولى, ولذلك سيتم تثبيتها خلال هذه الفترة للمزيد من التقييم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المقابلة الشخصية = 3× عدد الوظائف المتاحة**</a:t>
                      </a:r>
                      <a:endParaRPr lang="ar-SA" sz="18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</a:tr>
              <a:tr h="171523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solidFill>
                            <a:srgbClr val="008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**</a:t>
                      </a:r>
                      <a:r>
                        <a:rPr lang="ar-SA" sz="1600" baseline="0" dirty="0" smtClean="0">
                          <a:solidFill>
                            <a:srgbClr val="008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الأصل أن يتم استقبال المتقدمين للاختبار كافة, وفي حال عدم توافر مقاعد يتم تطبيق المعادلة السابقة</a:t>
                      </a:r>
                      <a:endParaRPr lang="ar-SA" sz="1600" dirty="0" smtClean="0">
                        <a:solidFill>
                          <a:srgbClr val="008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386942" y="1246168"/>
            <a:ext cx="5465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b="1" kern="0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السنة الثانية:</a:t>
            </a:r>
            <a:endParaRPr lang="ar-SA" sz="3200" b="1" kern="0" dirty="0"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56323"/>
              </p:ext>
            </p:extLst>
          </p:nvPr>
        </p:nvGraphicFramePr>
        <p:xfrm>
          <a:off x="1591068" y="2088604"/>
          <a:ext cx="8728371" cy="417576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162006"/>
                <a:gridCol w="1340583"/>
                <a:gridCol w="932231"/>
                <a:gridCol w="1408437"/>
                <a:gridCol w="3885114"/>
              </a:tblGrid>
              <a:tr h="17426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المعادلات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الوزن النسبي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متغيرات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الوزن النسبي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المبررات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</a:tr>
              <a:tr h="174268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معادلة الترشيح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المعدل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أهمية المعدل التراكمي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مدة التخرج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الأخذ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الاعتبار  الحد الأدنى من المتقدمين </a:t>
                      </a:r>
                      <a:endParaRPr lang="ar-SA" sz="18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القدرة المعرفية العامة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اختبار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القدرة المعرفية العامة أحد المعايير الجديدة المعمول بها عالميا، عدد المقاعد حسب المعادلة: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اختبار القدرة المعرفية العامة =8× عدد الوظائف المتاحة**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وزن نسبة اختبار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التخصص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حيث إنه قد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تم تقييم اختبار التخصص وتم معالجة أغلب الثغرات الناتجة ودخول معيار جديد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اختبار التخصص= 5× عدد الوظائف المتاحة**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المقابلة الشخصية 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صعوبة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تنفيذها وتقييمها من خلال السنة الأولى, ولذلك سيتم تثبيتها خلال هذه الفترة للمزيد من التقييم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المقابلة الشخصية = 3× عدد الوظائف المتاحة**</a:t>
                      </a:r>
                      <a:endParaRPr lang="ar-SA" sz="18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</a:tr>
              <a:tr h="171523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solidFill>
                            <a:srgbClr val="008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**</a:t>
                      </a:r>
                      <a:r>
                        <a:rPr lang="ar-SA" sz="1600" baseline="0" dirty="0" smtClean="0">
                          <a:solidFill>
                            <a:srgbClr val="008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الأصل أن يتم استقبال المتقدمين للاختبار كافة, وفي حال عدم توافر مقاعد يتم تطبيق المعادلة السابقة</a:t>
                      </a:r>
                      <a:endParaRPr lang="ar-SA" sz="1600" dirty="0" smtClean="0">
                        <a:solidFill>
                          <a:srgbClr val="008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269825" y="281365"/>
            <a:ext cx="3370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مبررات استحداث البرنامج</a:t>
            </a:r>
            <a:endParaRPr lang="en-US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458466" y="2088604"/>
            <a:ext cx="9360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 المادة رقم (1) من نظام الخدمة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المدنية،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والتي تنص على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«أن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الجدارة هي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اختيار الموظفين لشغل الوظيفة العامة في القطاع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الحكومي»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وكذلك المادة رقم (7) من نظام الخدمة المدنية والتي تنص على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«ضرورة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إعلان وزارة الخدمة عن الوظائف التي في المرتبة العاشرة فما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دون, وإخضاع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المتقدمين لشغل هذه الوظائف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لتقييم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 وزارة الخدمة المدنية مقاييسه وإجراءاته حسب ما </a:t>
            </a:r>
            <a:r>
              <a:rPr lang="ar-SA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تقتضيه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الوظائف المعلنة ومتطلبات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الخدمة». </a:t>
            </a:r>
            <a:endParaRPr lang="ar-SA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مواكبة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التجارب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الدولية في مجال التوظيف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الحكومي,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حيث قام فريق عمل  من الوزارة بزيارة لمجموعة من الدول (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الولايات المتحدة الأمريكية، بلجيكا، هولندا، الاتحاد الأوربي،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اليابان) ووجد أن جميع هذه الدول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-دون استثناء-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تعتمد بشكل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الاختبارات في عملية التوظيف.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تفاعلاً مع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الملحوظات الواردة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لوزارة الخدمة المدنية من قبل الوزارات الأخرى خلال الفترة السابقة حول مستويات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تعيينهم ومهاراتهم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كفاية المعايير المستخدمة للتعيين على سلم الوظائف العامة مقارنة بالمعايير المستخدمة للتعيين على سلم الوظائف التعليمية والصحية</a:t>
            </a:r>
            <a:r>
              <a:rPr lang="en-US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والفنية.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اتباع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الأسلوب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العلمي للاختيار الوظيفي و تحقيق مبدأ العدالة في التوظيف</a:t>
            </a:r>
            <a:r>
              <a:rPr lang="ar-SA" sz="2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386942" y="1246168"/>
            <a:ext cx="5465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b="1" kern="0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السنة الثالثة:</a:t>
            </a:r>
            <a:endParaRPr lang="ar-SA" sz="3200" b="1" kern="0" dirty="0"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62329"/>
              </p:ext>
            </p:extLst>
          </p:nvPr>
        </p:nvGraphicFramePr>
        <p:xfrm>
          <a:off x="1591068" y="2088604"/>
          <a:ext cx="8728371" cy="39014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162006"/>
                <a:gridCol w="1340583"/>
                <a:gridCol w="932231"/>
                <a:gridCol w="1408437"/>
                <a:gridCol w="3885114"/>
              </a:tblGrid>
              <a:tr h="17426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المعادلات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الوزن النسبي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متغيرات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الوزن النسبي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المبررات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028"/>
                    </a:solidFill>
                  </a:tcPr>
                </a:tc>
              </a:tr>
              <a:tr h="174268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معادلة الترشيح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المعدل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أهمية المعدل التراكمي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مدة التخرج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الأخذ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الاعتبار  الحد الأدنى من المتقدمين </a:t>
                      </a:r>
                      <a:endParaRPr lang="ar-SA" sz="18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القدرة المعرفية العامة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اختبار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القدرة المعرفية العامة أحد المعايير الجديدة المعمول بها </a:t>
                      </a:r>
                      <a:r>
                        <a:rPr lang="ar-SA" sz="1800" baseline="0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عالميا،عدد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المقاعد حسب المعادلة: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اختبار القدرة المعرفية العامة =8× عدد الوظائف المتاحة**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وزن نسبة اختبار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التخصص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حيث إنه قد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تم تقييم اختبار التخصص وتم معالجة أغلب الثغرات الناتجة ودخول معيار جديد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اختبار التخصص= 5× عدد الوظائف المتاحة**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</a:tr>
              <a:tr h="435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المقابلة الشخصية 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5%</a:t>
                      </a:r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صعوبة</a:t>
                      </a:r>
                      <a:r>
                        <a:rPr lang="ar-SA" sz="18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تنفيذها وتقييمها من خلال السنة الأولى, ولذلك سيتم تثبيتها خلال هذه الفترة للمزيد من التقييم</a:t>
                      </a:r>
                    </a:p>
                    <a:p>
                      <a:pPr algn="ctr" rtl="1"/>
                      <a:r>
                        <a:rPr lang="ar-SA" sz="18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مقاعد المقابلة الشخصية = 3× عدد الوظائف المتاحة**</a:t>
                      </a:r>
                      <a:endParaRPr lang="ar-SA" sz="18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AL-Hor"/>
                      </a:endParaRPr>
                    </a:p>
                  </a:txBody>
                  <a:tcPr anchor="ctr"/>
                </a:tc>
              </a:tr>
              <a:tr h="171523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solidFill>
                            <a:srgbClr val="008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**</a:t>
                      </a:r>
                      <a:r>
                        <a:rPr lang="ar-SA" sz="1600" baseline="0" dirty="0" smtClean="0">
                          <a:solidFill>
                            <a:srgbClr val="008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الأصل أن يتم استقبال المتقدمين للاختبار كافة, وفي حال عدم توافر مقاعد يتم تطبيق المعادلة السابقة</a:t>
                      </a:r>
                      <a:endParaRPr lang="ar-SA" sz="1600" dirty="0" smtClean="0">
                        <a:solidFill>
                          <a:srgbClr val="008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042052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443997" y="2564619"/>
            <a:ext cx="9022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وضع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خطة استراتيجية شاملة لنظم الاختيار على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تحوي هذه الخطة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عدداً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المحاور،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 معايير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الاختيار،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ودليل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، وأسلوب الترقيات،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واستخدام التقنية في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الإجراءات،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والتكامل مع الجهات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الأخرى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المعنية بعملية التوظيف.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994007" y="2030946"/>
            <a:ext cx="197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kern="0" dirty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الهدف </a:t>
            </a:r>
            <a:r>
              <a:rPr lang="ar-SA" sz="2800" b="1" kern="0" dirty="0" smtClean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sz="2400" b="1" kern="0" dirty="0" smtClean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2400" b="1" kern="0" dirty="0">
              <a:solidFill>
                <a:srgbClr val="B89F0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04174" y="281365"/>
            <a:ext cx="3302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تابع- الأهداف البرنامج:</a:t>
            </a:r>
            <a:endParaRPr lang="ar-SA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630050" y="244889"/>
            <a:ext cx="2650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الدراسات والتقارير</a:t>
            </a:r>
            <a:endParaRPr lang="en-US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46498" y="1277058"/>
            <a:ext cx="907307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 الانتهاء من مجموعة من الدراسات والتقارير, التي تدور حول المتقدمين والاختبارات, والتي قام بها البرنامج خلال الفترة الماضية, ومنها:</a:t>
            </a:r>
          </a:p>
          <a:p>
            <a:pPr algn="just">
              <a:lnSpc>
                <a:spcPct val="150000"/>
              </a:lnSpc>
            </a:pPr>
            <a:r>
              <a:rPr lang="ar-SA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أولا : دراسات وتقارير متخصصة في الاختبارات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التقرير الختامي لاختبار الاختيار الوظيفي لوظائف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حول صدق اختبار الاختيار الوظيفي لوظائف المحاسبة.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التقرير الختامي لاختبار الاختيار الوظيفي لوظائف شؤون الموظفين والإدارية المتنوعة.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حول صدق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الاختيار الوظيفي لوظائف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شؤون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الموظفين والإدارية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المتنوعة.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التقرير الختامي لاختبار الاختيار الوظيفي لوظائف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تقنية المعلومات.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التقرير الختامي لاختبار الاختيار الوظيفي لوظائف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تطوير اختبار تقنية المعلومات وخصائصه السيكومترية. </a:t>
            </a: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مقارنة أداء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خريجي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الجامعات في الاختبارات الوظيفية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631121" y="281365"/>
            <a:ext cx="3294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 </a:t>
            </a:r>
            <a:r>
              <a:rPr lang="ar-SA" sz="3200" b="1" kern="0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- الدراسات </a:t>
            </a:r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والتقارير</a:t>
            </a:r>
            <a:endParaRPr lang="en-US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50995" y="1132834"/>
            <a:ext cx="88548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</a:t>
            </a:r>
            <a:r>
              <a:rPr lang="ar-SA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دراسات وتقارير </a:t>
            </a:r>
            <a:r>
              <a:rPr lang="ar-SA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حول علاقة التوظيف بالاختبارات</a:t>
            </a: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توقعات البرنامج من دليل التصنيف, ومدى الارتباط بين البرنامج ودليل التصنيف.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التعليم الالكتروني والتعليم عن بعد : تجارب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دولية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لأداء المتقدمات على الوظائف التعليمية بناء على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أولوية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التخصصات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للتوظيف, 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ووفقاً لأدائهن في اختبار الكفايات للمعلمات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عن الفئات المستهدفة من اختبار القدرة المعرفية العامة ( تقييم-1).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طرق معادلة الدرجات على الاختبارات.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عن ترقية الموظفين في القطاع الحكومي.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عن التقييم السنوي للموظفين في القطاع الحكومي.</a:t>
            </a:r>
          </a:p>
        </p:txBody>
      </p:sp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1850995" y="1132834"/>
            <a:ext cx="88548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دراسات وتقارير </a:t>
            </a:r>
            <a:r>
              <a:rPr lang="ar-SA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حول علاقة </a:t>
            </a:r>
            <a:r>
              <a:rPr lang="ar-SA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التوظيف </a:t>
            </a:r>
            <a:r>
              <a:rPr lang="ar-SA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بالاختبارات</a:t>
            </a: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عن معايير جودة الأداء للموظفين في القطاع الحكومي. 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ملاءمة مخرجات التعليم العالي لسوق العمل.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تقرير قياس إنتاجية القطاع الحكومي العام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المقابلة المقننة لعملية اختيار الموظفين الحكوميين من قبل وزارة الخدمة المدنية.</a:t>
            </a:r>
          </a:p>
          <a:p>
            <a:pPr marL="1056269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دليل التدريب على إجراء المقابلة المقننة في وزارة الخدمة المدنية.</a:t>
            </a:r>
          </a:p>
        </p:txBody>
      </p:sp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631121" y="281365"/>
            <a:ext cx="3294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 </a:t>
            </a:r>
            <a:r>
              <a:rPr lang="ar-SA" sz="3200" b="1" kern="0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- الدراسات </a:t>
            </a:r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والتقارير</a:t>
            </a:r>
            <a:endParaRPr lang="en-US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53143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136880" y="1389044"/>
            <a:ext cx="7371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مثال:</a:t>
            </a:r>
          </a:p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 مقارنة </a:t>
            </a:r>
            <a:r>
              <a:rPr lang="ar-SA" sz="3200" b="1" kern="0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أداء </a:t>
            </a:r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خريجي </a:t>
            </a:r>
            <a:r>
              <a:rPr lang="ar-SA" sz="3200" b="1" kern="0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الجامعات في الاختبارات </a:t>
            </a:r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الوظيفية:</a:t>
            </a:r>
            <a:endParaRPr lang="en-US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530474" y="2466262"/>
            <a:ext cx="9169792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kern="0" dirty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أهداف الدراسة: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أداء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مؤسسات التعليم العالي وفقا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لأداء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خريجيها في اختبارات الاختيار الوظيفي (تقييم-2) والتي تقدمها وزارة الخدمة المدنية.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تغذية راجعة لمؤسسات التعليم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العالي,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واحدة على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حدة,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مقارنة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أداء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خريجيها بخريجي مؤسسات التعليم العالي الأخرى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التخصصات نفسها.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708384" y="1246168"/>
            <a:ext cx="7371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تابع- مثال:</a:t>
            </a:r>
          </a:p>
          <a:p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 مقارنة </a:t>
            </a:r>
            <a:r>
              <a:rPr lang="ar-SA" sz="3200" b="1" kern="0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أداء </a:t>
            </a:r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خريجي </a:t>
            </a:r>
            <a:r>
              <a:rPr lang="ar-SA" sz="3200" b="1" kern="0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الجامعات في الاختبارات </a:t>
            </a:r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الوظيفية:</a:t>
            </a:r>
            <a:endParaRPr lang="en-US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02482" y="2353329"/>
            <a:ext cx="905141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ar-SA" b="1" kern="0" dirty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المنهجية: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عينة الدراسة عشرة آلاف شخص تقريباً.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39 مؤسسة تعليمية.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اختبارات الاختيار الوظيفي (تقييم-2).</a:t>
            </a: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لوظائف المحاسبة</a:t>
            </a: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لوظائف شؤون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الموظفين والإدارية المتنوعة.</a:t>
            </a: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لوظائف تقنية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المعلومات.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متوسطات الأداء للمؤسسات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 في الاختبارات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 تقسيم المتقدمين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وفقاً لأدائهم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الاختبارات إلى مجموعتين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أفضل 20% أداء.</a:t>
            </a: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أقل 20% أداء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845507" y="281365"/>
            <a:ext cx="1979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الاتفاقيات</a:t>
            </a:r>
            <a:endParaRPr lang="ar-SA" sz="3200" b="1" kern="0" dirty="0"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62788" y="1351760"/>
            <a:ext cx="9051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المركز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الوطني للقياس والتقويم «قياس» (تم توقيع الاتفاقية).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هيئة التوظيف الياباني  (تمت الموافقة من قبل مجلس الوزراء بالتباحث على الصيغة النهائية مع الجانب الياباني).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ديوان الخدمة المدنية في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الأردن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(تمت الموافقة من قبل مجلس الوزراء بالتباحث على الصيغة النهائية مع الجانب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الأردني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مكتب إدارة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شؤون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الموظفين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الأمريكي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تحت الإجراء).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895417" y="3117778"/>
            <a:ext cx="4586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kern="0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التواصل مع </a:t>
            </a:r>
            <a:r>
              <a:rPr lang="ar-SA" sz="3200" b="1" kern="0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الجهات والهيئات المهنية</a:t>
            </a:r>
            <a:endParaRPr lang="ar-SA" sz="3200" b="1" kern="0" dirty="0"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02682" y="4032820"/>
            <a:ext cx="730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السعودية للمحاسبين القانونين.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السعودية للمهندسين.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السعودية للتخصصات الصحية. </a:t>
            </a:r>
            <a:endParaRPr lang="ar-SA" sz="2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منظمة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ناشري الاختبارات </a:t>
            </a:r>
            <a:r>
              <a:rPr 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ATP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(مجموعة بحثية خاصة بالتوظيف الحكومي): تهدف هذه المجموعة إلى التواصل مع الجهات الحكومية لتبادل الخبرات في مجال التوظيف الحكومي.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Cito</a:t>
            </a:r>
            <a:endParaRPr lang="ar-SA" sz="2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Pearson VUE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P</a:t>
            </a:r>
            <a:r>
              <a:rPr lang="en-US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rometric</a:t>
            </a:r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329448" y="281365"/>
            <a:ext cx="3251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kern="0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الموقع الالكتروني للبرنامج</a:t>
            </a:r>
          </a:p>
        </p:txBody>
      </p:sp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24154" r="19045" b="20347"/>
          <a:stretch/>
        </p:blipFill>
        <p:spPr bwMode="auto">
          <a:xfrm>
            <a:off x="976313" y="1652172"/>
            <a:ext cx="10071368" cy="53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976313" y="3240732"/>
            <a:ext cx="8979097" cy="3812374"/>
            <a:chOff x="976313" y="3240732"/>
            <a:chExt cx="8979097" cy="3812374"/>
          </a:xfrm>
        </p:grpSpPr>
        <p:sp>
          <p:nvSpPr>
            <p:cNvPr id="3" name="مستطيل 2"/>
            <p:cNvSpPr/>
            <p:nvPr/>
          </p:nvSpPr>
          <p:spPr>
            <a:xfrm>
              <a:off x="976313" y="3240732"/>
              <a:ext cx="7394921" cy="3812374"/>
            </a:xfrm>
            <a:prstGeom prst="rect">
              <a:avLst/>
            </a:prstGeom>
            <a:solidFill>
              <a:schemeClr val="bg1">
                <a:lumMod val="75000"/>
                <a:alpha val="84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74573" tIns="274573" rIns="274573" bIns="274573" numCol="1" spcCol="1664" rtlCol="1" anchor="ctr" anchorCtr="0">
              <a:noAutofit/>
            </a:bodyPr>
            <a:lstStyle/>
            <a:p>
              <a:pPr algn="ctr" defTabSz="3203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2" t="35895" r="36605" b="20421"/>
            <a:stretch/>
          </p:blipFill>
          <p:spPr bwMode="auto">
            <a:xfrm>
              <a:off x="1719780" y="3479916"/>
              <a:ext cx="5777792" cy="33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رابط بشكل مرفق 5"/>
            <p:cNvCxnSpPr/>
            <p:nvPr/>
          </p:nvCxnSpPr>
          <p:spPr>
            <a:xfrm rot="10800000" flipV="1">
              <a:off x="8371234" y="3579751"/>
              <a:ext cx="1584176" cy="1546148"/>
            </a:xfrm>
            <a:prstGeom prst="bentConnector3">
              <a:avLst/>
            </a:prstGeom>
            <a:ln w="571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9" name="مجموعة 18"/>
          <p:cNvGrpSpPr/>
          <p:nvPr/>
        </p:nvGrpSpPr>
        <p:grpSpPr>
          <a:xfrm>
            <a:off x="975430" y="3249680"/>
            <a:ext cx="8979981" cy="3812374"/>
            <a:chOff x="975430" y="3249680"/>
            <a:chExt cx="8979981" cy="3812374"/>
          </a:xfrm>
        </p:grpSpPr>
        <p:grpSp>
          <p:nvGrpSpPr>
            <p:cNvPr id="25" name="مجموعة 24"/>
            <p:cNvGrpSpPr/>
            <p:nvPr/>
          </p:nvGrpSpPr>
          <p:grpSpPr>
            <a:xfrm>
              <a:off x="975430" y="3249680"/>
              <a:ext cx="8979981" cy="3812374"/>
              <a:chOff x="976313" y="3240732"/>
              <a:chExt cx="8979981" cy="3812374"/>
            </a:xfrm>
          </p:grpSpPr>
          <p:sp>
            <p:nvSpPr>
              <p:cNvPr id="26" name="مستطيل 25"/>
              <p:cNvSpPr/>
              <p:nvPr/>
            </p:nvSpPr>
            <p:spPr>
              <a:xfrm>
                <a:off x="976313" y="3240732"/>
                <a:ext cx="7394921" cy="3812374"/>
              </a:xfrm>
              <a:prstGeom prst="rect">
                <a:avLst/>
              </a:prstGeom>
              <a:solidFill>
                <a:schemeClr val="bg1">
                  <a:lumMod val="75000"/>
                  <a:alpha val="84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274573" tIns="274573" rIns="274573" bIns="274573" numCol="1" spcCol="1664" rtlCol="1" anchor="ctr" anchorCtr="0">
                <a:noAutofit/>
              </a:bodyPr>
              <a:lstStyle/>
              <a:p>
                <a:pPr algn="ctr" defTabSz="320335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ar-SA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28" name="رابط بشكل مرفق 27"/>
              <p:cNvCxnSpPr/>
              <p:nvPr/>
            </p:nvCxnSpPr>
            <p:spPr>
              <a:xfrm rot="10800000" flipV="1">
                <a:off x="8371235" y="4023871"/>
                <a:ext cx="1585059" cy="1102027"/>
              </a:xfrm>
              <a:prstGeom prst="bentConnector3">
                <a:avLst/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2" t="55347" r="36123" b="24531"/>
            <a:stretch/>
          </p:blipFill>
          <p:spPr bwMode="auto">
            <a:xfrm>
              <a:off x="1132841" y="3655321"/>
              <a:ext cx="6976400" cy="185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مجموعة 30"/>
          <p:cNvGrpSpPr/>
          <p:nvPr/>
        </p:nvGrpSpPr>
        <p:grpSpPr>
          <a:xfrm>
            <a:off x="972382" y="3228360"/>
            <a:ext cx="8892552" cy="3812374"/>
            <a:chOff x="990851" y="3249680"/>
            <a:chExt cx="8892552" cy="3812374"/>
          </a:xfrm>
        </p:grpSpPr>
        <p:sp>
          <p:nvSpPr>
            <p:cNvPr id="50" name="مستطيل 49"/>
            <p:cNvSpPr/>
            <p:nvPr/>
          </p:nvSpPr>
          <p:spPr>
            <a:xfrm>
              <a:off x="990851" y="3249680"/>
              <a:ext cx="7394921" cy="3812374"/>
            </a:xfrm>
            <a:prstGeom prst="rect">
              <a:avLst/>
            </a:prstGeom>
            <a:solidFill>
              <a:schemeClr val="bg1">
                <a:lumMod val="75000"/>
                <a:alpha val="84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74573" tIns="274573" rIns="274573" bIns="274573" numCol="1" spcCol="1664" rtlCol="1" anchor="ctr" anchorCtr="0">
              <a:noAutofit/>
            </a:bodyPr>
            <a:lstStyle/>
            <a:p>
              <a:pPr algn="ctr" defTabSz="3203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8" name="رابط بشكل مرفق 47"/>
            <p:cNvCxnSpPr/>
            <p:nvPr/>
          </p:nvCxnSpPr>
          <p:spPr>
            <a:xfrm rot="10800000">
              <a:off x="7808958" y="4504840"/>
              <a:ext cx="2074445" cy="3"/>
            </a:xfrm>
            <a:prstGeom prst="bent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4" t="50208" r="35995" b="20203"/>
            <a:stretch/>
          </p:blipFill>
          <p:spPr bwMode="auto">
            <a:xfrm>
              <a:off x="1734442" y="3479917"/>
              <a:ext cx="6074516" cy="23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مجموعة 38"/>
          <p:cNvGrpSpPr/>
          <p:nvPr/>
        </p:nvGrpSpPr>
        <p:grpSpPr>
          <a:xfrm>
            <a:off x="982892" y="3259696"/>
            <a:ext cx="8882042" cy="3812374"/>
            <a:chOff x="990850" y="3244430"/>
            <a:chExt cx="8882042" cy="3812374"/>
          </a:xfrm>
        </p:grpSpPr>
        <p:grpSp>
          <p:nvGrpSpPr>
            <p:cNvPr id="53" name="مجموعة 52"/>
            <p:cNvGrpSpPr/>
            <p:nvPr/>
          </p:nvGrpSpPr>
          <p:grpSpPr>
            <a:xfrm>
              <a:off x="990850" y="3244430"/>
              <a:ext cx="8882042" cy="3812374"/>
              <a:chOff x="990851" y="3249680"/>
              <a:chExt cx="8882042" cy="3812374"/>
            </a:xfrm>
          </p:grpSpPr>
          <p:sp>
            <p:nvSpPr>
              <p:cNvPr id="54" name="مستطيل 53"/>
              <p:cNvSpPr/>
              <p:nvPr/>
            </p:nvSpPr>
            <p:spPr>
              <a:xfrm>
                <a:off x="990851" y="3249680"/>
                <a:ext cx="7394921" cy="3812374"/>
              </a:xfrm>
              <a:prstGeom prst="rect">
                <a:avLst/>
              </a:prstGeom>
              <a:solidFill>
                <a:schemeClr val="bg1">
                  <a:lumMod val="75000"/>
                  <a:alpha val="84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274573" tIns="274573" rIns="274573" bIns="274573" numCol="1" spcCol="1664" rtlCol="1" anchor="ctr" anchorCtr="0">
                <a:noAutofit/>
              </a:bodyPr>
              <a:lstStyle/>
              <a:p>
                <a:pPr algn="ctr" defTabSz="320335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ar-SA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55" name="رابط بشكل مرفق 54"/>
              <p:cNvCxnSpPr/>
              <p:nvPr/>
            </p:nvCxnSpPr>
            <p:spPr>
              <a:xfrm rot="10800000">
                <a:off x="7798448" y="5014648"/>
                <a:ext cx="2074445" cy="3"/>
              </a:xfrm>
              <a:prstGeom prst="bentConnector3">
                <a:avLst>
                  <a:gd name="adj1" fmla="val 50000"/>
                </a:avLst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5" t="49868" r="35518" b="26538"/>
            <a:stretch/>
          </p:blipFill>
          <p:spPr bwMode="auto">
            <a:xfrm>
              <a:off x="1329487" y="3419568"/>
              <a:ext cx="6479471" cy="198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مجموعة 43"/>
          <p:cNvGrpSpPr/>
          <p:nvPr/>
        </p:nvGrpSpPr>
        <p:grpSpPr>
          <a:xfrm>
            <a:off x="982892" y="3243017"/>
            <a:ext cx="8167680" cy="3812374"/>
            <a:chOff x="989328" y="3240414"/>
            <a:chExt cx="8167680" cy="3812374"/>
          </a:xfrm>
        </p:grpSpPr>
        <p:grpSp>
          <p:nvGrpSpPr>
            <p:cNvPr id="60" name="مجموعة 59"/>
            <p:cNvGrpSpPr/>
            <p:nvPr/>
          </p:nvGrpSpPr>
          <p:grpSpPr>
            <a:xfrm>
              <a:off x="989328" y="3240414"/>
              <a:ext cx="8167680" cy="3812374"/>
              <a:chOff x="990851" y="3249680"/>
              <a:chExt cx="8167680" cy="3812374"/>
            </a:xfrm>
          </p:grpSpPr>
          <p:sp>
            <p:nvSpPr>
              <p:cNvPr id="62" name="مستطيل 61"/>
              <p:cNvSpPr/>
              <p:nvPr/>
            </p:nvSpPr>
            <p:spPr>
              <a:xfrm>
                <a:off x="990851" y="3249680"/>
                <a:ext cx="7394921" cy="3812374"/>
              </a:xfrm>
              <a:prstGeom prst="rect">
                <a:avLst/>
              </a:prstGeom>
              <a:solidFill>
                <a:schemeClr val="bg1">
                  <a:lumMod val="75000"/>
                  <a:alpha val="84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274573" tIns="274573" rIns="274573" bIns="274573" numCol="1" spcCol="1664" rtlCol="1" anchor="ctr" anchorCtr="0">
                <a:noAutofit/>
              </a:bodyPr>
              <a:lstStyle/>
              <a:p>
                <a:pPr algn="ctr" defTabSz="320335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ar-SA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63" name="رابط بشكل مرفق 62"/>
              <p:cNvCxnSpPr/>
              <p:nvPr/>
            </p:nvCxnSpPr>
            <p:spPr>
              <a:xfrm rot="10800000">
                <a:off x="8228741" y="5470400"/>
                <a:ext cx="929790" cy="4"/>
              </a:xfrm>
              <a:prstGeom prst="bentConnector3">
                <a:avLst>
                  <a:gd name="adj1" fmla="val 50000"/>
                </a:avLst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6" t="50000" r="35417" b="29171"/>
            <a:stretch/>
          </p:blipFill>
          <p:spPr bwMode="auto">
            <a:xfrm>
              <a:off x="1037231" y="3984005"/>
              <a:ext cx="7189987" cy="19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مجموعة 63"/>
          <p:cNvGrpSpPr/>
          <p:nvPr/>
        </p:nvGrpSpPr>
        <p:grpSpPr>
          <a:xfrm>
            <a:off x="1147355" y="4586436"/>
            <a:ext cx="5391082" cy="2352470"/>
            <a:chOff x="1153791" y="4583833"/>
            <a:chExt cx="5391082" cy="2352470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" t="17174" r="3571" b="4060"/>
            <a:stretch/>
          </p:blipFill>
          <p:spPr bwMode="auto">
            <a:xfrm>
              <a:off x="1153791" y="4583833"/>
              <a:ext cx="3547071" cy="23524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0" name="رابط بشكل مرفق 69"/>
            <p:cNvCxnSpPr/>
            <p:nvPr/>
          </p:nvCxnSpPr>
          <p:spPr>
            <a:xfrm rot="10800000" flipV="1">
              <a:off x="4673773" y="4824907"/>
              <a:ext cx="1871100" cy="1008113"/>
            </a:xfrm>
            <a:prstGeom prst="bentConnector3">
              <a:avLst>
                <a:gd name="adj1" fmla="val 1809"/>
              </a:avLst>
            </a:prstGeom>
            <a:ln w="571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65" name="مجموعة 64"/>
          <p:cNvGrpSpPr/>
          <p:nvPr/>
        </p:nvGrpSpPr>
        <p:grpSpPr>
          <a:xfrm>
            <a:off x="2211377" y="5165883"/>
            <a:ext cx="4684013" cy="2006823"/>
            <a:chOff x="2219335" y="5155867"/>
            <a:chExt cx="4684013" cy="2006823"/>
          </a:xfrm>
        </p:grpSpPr>
        <p:cxnSp>
          <p:nvCxnSpPr>
            <p:cNvPr id="80" name="رابط بشكل مرفق 79"/>
            <p:cNvCxnSpPr/>
            <p:nvPr/>
          </p:nvCxnSpPr>
          <p:spPr>
            <a:xfrm rot="10800000" flipV="1">
              <a:off x="5032248" y="5218865"/>
              <a:ext cx="1871100" cy="1008113"/>
            </a:xfrm>
            <a:prstGeom prst="bentConnector3">
              <a:avLst>
                <a:gd name="adj1" fmla="val 1809"/>
              </a:avLst>
            </a:prstGeom>
            <a:ln w="571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7" t="41237" r="35731" b="5429"/>
            <a:stretch/>
          </p:blipFill>
          <p:spPr bwMode="auto">
            <a:xfrm>
              <a:off x="2219335" y="5155867"/>
              <a:ext cx="2812198" cy="20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مجموعة 74"/>
          <p:cNvGrpSpPr/>
          <p:nvPr/>
        </p:nvGrpSpPr>
        <p:grpSpPr>
          <a:xfrm>
            <a:off x="2826618" y="4278323"/>
            <a:ext cx="2730079" cy="1415162"/>
            <a:chOff x="2826618" y="4278323"/>
            <a:chExt cx="2730079" cy="1415162"/>
          </a:xfrm>
        </p:grpSpPr>
        <p:grpSp>
          <p:nvGrpSpPr>
            <p:cNvPr id="66" name="مجموعة 65"/>
            <p:cNvGrpSpPr/>
            <p:nvPr/>
          </p:nvGrpSpPr>
          <p:grpSpPr>
            <a:xfrm>
              <a:off x="2826618" y="4278323"/>
              <a:ext cx="2178725" cy="1415162"/>
              <a:chOff x="2826618" y="4278323"/>
              <a:chExt cx="2178725" cy="1415162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92" t="68430" r="38207" b="11592"/>
              <a:stretch/>
            </p:blipFill>
            <p:spPr bwMode="auto">
              <a:xfrm>
                <a:off x="2826618" y="4278323"/>
                <a:ext cx="2178725" cy="1415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6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48" t="69934" r="58481" b="24795"/>
              <a:stretch/>
            </p:blipFill>
            <p:spPr bwMode="auto">
              <a:xfrm>
                <a:off x="2826618" y="4802980"/>
                <a:ext cx="2047801" cy="364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7" name="رابط بشكل مرفق 86"/>
            <p:cNvCxnSpPr/>
            <p:nvPr/>
          </p:nvCxnSpPr>
          <p:spPr>
            <a:xfrm rot="10800000">
              <a:off x="4928601" y="5025454"/>
              <a:ext cx="628096" cy="3"/>
            </a:xfrm>
            <a:prstGeom prst="bent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6" name="مجموعة 75"/>
          <p:cNvGrpSpPr/>
          <p:nvPr/>
        </p:nvGrpSpPr>
        <p:grpSpPr>
          <a:xfrm>
            <a:off x="594370" y="4150227"/>
            <a:ext cx="2549698" cy="1365665"/>
            <a:chOff x="594370" y="4150227"/>
            <a:chExt cx="2549698" cy="1365665"/>
          </a:xfrm>
        </p:grpSpPr>
        <p:grpSp>
          <p:nvGrpSpPr>
            <p:cNvPr id="67" name="مجموعة 66"/>
            <p:cNvGrpSpPr/>
            <p:nvPr/>
          </p:nvGrpSpPr>
          <p:grpSpPr>
            <a:xfrm>
              <a:off x="594370" y="4150227"/>
              <a:ext cx="1977501" cy="1365665"/>
              <a:chOff x="2343149" y="5779511"/>
              <a:chExt cx="1977501" cy="1365665"/>
            </a:xfrm>
          </p:grpSpPr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63" t="65305" r="38717" b="15755"/>
              <a:stretch/>
            </p:blipFill>
            <p:spPr bwMode="auto">
              <a:xfrm>
                <a:off x="2343149" y="5779511"/>
                <a:ext cx="1977501" cy="1365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7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05" t="66392" r="58133" b="27338"/>
              <a:stretch/>
            </p:blipFill>
            <p:spPr bwMode="auto">
              <a:xfrm>
                <a:off x="2394570" y="6302136"/>
                <a:ext cx="1924880" cy="452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0" name="رابط بشكل مرفق 89"/>
            <p:cNvCxnSpPr/>
            <p:nvPr/>
          </p:nvCxnSpPr>
          <p:spPr>
            <a:xfrm rot="10800000">
              <a:off x="2512570" y="4464868"/>
              <a:ext cx="628096" cy="3"/>
            </a:xfrm>
            <a:prstGeom prst="bent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رابط بشكل مرفق 90"/>
            <p:cNvCxnSpPr/>
            <p:nvPr/>
          </p:nvCxnSpPr>
          <p:spPr>
            <a:xfrm rot="10800000">
              <a:off x="2515972" y="4963585"/>
              <a:ext cx="628096" cy="3"/>
            </a:xfrm>
            <a:prstGeom prst="bent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7" name="مجموعة 76"/>
          <p:cNvGrpSpPr/>
          <p:nvPr/>
        </p:nvGrpSpPr>
        <p:grpSpPr>
          <a:xfrm>
            <a:off x="670850" y="5371892"/>
            <a:ext cx="1747838" cy="1764219"/>
            <a:chOff x="670850" y="5371892"/>
            <a:chExt cx="1747838" cy="1764219"/>
          </a:xfrm>
        </p:grpSpPr>
        <p:cxnSp>
          <p:nvCxnSpPr>
            <p:cNvPr id="74" name="رابط كسهم مستقيم 73"/>
            <p:cNvCxnSpPr/>
            <p:nvPr/>
          </p:nvCxnSpPr>
          <p:spPr>
            <a:xfrm flipH="1">
              <a:off x="2222387" y="5371892"/>
              <a:ext cx="0" cy="28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7" t="33646" r="38007" b="4403"/>
            <a:stretch/>
          </p:blipFill>
          <p:spPr bwMode="auto">
            <a:xfrm>
              <a:off x="670850" y="5674023"/>
              <a:ext cx="1747838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74558084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3136880" y="3103556"/>
            <a:ext cx="58087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377950">
              <a:spcBef>
                <a:spcPct val="0"/>
              </a:spcBef>
              <a:spcAft>
                <a:spcPct val="35000"/>
              </a:spcAft>
            </a:pPr>
            <a:r>
              <a:rPr lang="ar-SA" sz="48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شكراً جزيلاً </a:t>
            </a:r>
            <a:r>
              <a:rPr lang="ar-SA" sz="48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لحسن استماعكم</a:t>
            </a:r>
            <a:endParaRPr lang="en-US" sz="48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grpSp>
        <p:nvGrpSpPr>
          <p:cNvPr id="10" name="مجموعة 9"/>
          <p:cNvGrpSpPr>
            <a:grpSpLocks noChangeAspect="1"/>
          </p:cNvGrpSpPr>
          <p:nvPr/>
        </p:nvGrpSpPr>
        <p:grpSpPr>
          <a:xfrm flipH="1">
            <a:off x="2103275" y="2246358"/>
            <a:ext cx="3659448" cy="1800000"/>
            <a:chOff x="1702053" y="1965714"/>
            <a:chExt cx="5861168" cy="2882976"/>
          </a:xfrm>
        </p:grpSpPr>
        <p:sp>
          <p:nvSpPr>
            <p:cNvPr id="12" name="شكل بيضاوي 11"/>
            <p:cNvSpPr/>
            <p:nvPr/>
          </p:nvSpPr>
          <p:spPr>
            <a:xfrm>
              <a:off x="4680525" y="1966035"/>
              <a:ext cx="2882696" cy="288265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شكل حر 12"/>
            <p:cNvSpPr/>
            <p:nvPr/>
          </p:nvSpPr>
          <p:spPr>
            <a:xfrm>
              <a:off x="4776572" y="2062140"/>
              <a:ext cx="2689961" cy="2690444"/>
            </a:xfrm>
            <a:custGeom>
              <a:avLst/>
              <a:gdLst>
                <a:gd name="connsiteX0" fmla="*/ 0 w 2689961"/>
                <a:gd name="connsiteY0" fmla="*/ 1345222 h 2690444"/>
                <a:gd name="connsiteX1" fmla="*/ 1344981 w 2689961"/>
                <a:gd name="connsiteY1" fmla="*/ 0 h 2690444"/>
                <a:gd name="connsiteX2" fmla="*/ 2689962 w 2689961"/>
                <a:gd name="connsiteY2" fmla="*/ 1345222 h 2690444"/>
                <a:gd name="connsiteX3" fmla="*/ 1344981 w 2689961"/>
                <a:gd name="connsiteY3" fmla="*/ 2690444 h 2690444"/>
                <a:gd name="connsiteX4" fmla="*/ 0 w 2689961"/>
                <a:gd name="connsiteY4" fmla="*/ 1345222 h 26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61" h="2690444">
                  <a:moveTo>
                    <a:pt x="0" y="1345222"/>
                  </a:moveTo>
                  <a:cubicBezTo>
                    <a:pt x="0" y="602276"/>
                    <a:pt x="602169" y="0"/>
                    <a:pt x="1344981" y="0"/>
                  </a:cubicBezTo>
                  <a:cubicBezTo>
                    <a:pt x="2087793" y="0"/>
                    <a:pt x="2689962" y="602276"/>
                    <a:pt x="2689962" y="1345222"/>
                  </a:cubicBezTo>
                  <a:cubicBezTo>
                    <a:pt x="2689962" y="2088168"/>
                    <a:pt x="2087793" y="2690444"/>
                    <a:pt x="1344981" y="2690444"/>
                  </a:cubicBezTo>
                  <a:cubicBezTo>
                    <a:pt x="602169" y="2690444"/>
                    <a:pt x="0" y="2088168"/>
                    <a:pt x="0" y="1345222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18712" rIns="144000" bIns="418711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>
                  <a:latin typeface="+mj-lt"/>
                  <a:cs typeface="Sakkal Majalla" pitchFamily="2" charset="-78"/>
                </a:rPr>
                <a:t>اختبار الهيئة السعودية للتخصصات الصحية</a:t>
              </a:r>
              <a:endParaRPr lang="ar-SA" sz="2000" kern="1200" dirty="0">
                <a:latin typeface="+mj-lt"/>
              </a:endParaRPr>
            </a:p>
          </p:txBody>
        </p:sp>
        <p:sp>
          <p:nvSpPr>
            <p:cNvPr id="14" name="دمعة 13"/>
            <p:cNvSpPr/>
            <p:nvPr/>
          </p:nvSpPr>
          <p:spPr>
            <a:xfrm rot="2700000">
              <a:off x="1702053" y="1965714"/>
              <a:ext cx="2882791" cy="2882791"/>
            </a:xfrm>
            <a:prstGeom prst="teardrop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شكل حر 14"/>
            <p:cNvSpPr/>
            <p:nvPr/>
          </p:nvSpPr>
          <p:spPr>
            <a:xfrm>
              <a:off x="1798468" y="2062140"/>
              <a:ext cx="2689961" cy="2690444"/>
            </a:xfrm>
            <a:custGeom>
              <a:avLst/>
              <a:gdLst>
                <a:gd name="connsiteX0" fmla="*/ 0 w 2689961"/>
                <a:gd name="connsiteY0" fmla="*/ 1345222 h 2690444"/>
                <a:gd name="connsiteX1" fmla="*/ 1344981 w 2689961"/>
                <a:gd name="connsiteY1" fmla="*/ 0 h 2690444"/>
                <a:gd name="connsiteX2" fmla="*/ 2689962 w 2689961"/>
                <a:gd name="connsiteY2" fmla="*/ 1345222 h 2690444"/>
                <a:gd name="connsiteX3" fmla="*/ 1344981 w 2689961"/>
                <a:gd name="connsiteY3" fmla="*/ 2690444 h 2690444"/>
                <a:gd name="connsiteX4" fmla="*/ 0 w 2689961"/>
                <a:gd name="connsiteY4" fmla="*/ 1345222 h 26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61" h="2690444">
                  <a:moveTo>
                    <a:pt x="0" y="1345222"/>
                  </a:moveTo>
                  <a:cubicBezTo>
                    <a:pt x="0" y="602276"/>
                    <a:pt x="602169" y="0"/>
                    <a:pt x="1344981" y="0"/>
                  </a:cubicBezTo>
                  <a:cubicBezTo>
                    <a:pt x="2087793" y="0"/>
                    <a:pt x="2689962" y="602276"/>
                    <a:pt x="2689962" y="1345222"/>
                  </a:cubicBezTo>
                  <a:cubicBezTo>
                    <a:pt x="2689962" y="2088168"/>
                    <a:pt x="2087793" y="2690444"/>
                    <a:pt x="1344981" y="2690444"/>
                  </a:cubicBezTo>
                  <a:cubicBezTo>
                    <a:pt x="602169" y="2690444"/>
                    <a:pt x="0" y="2088168"/>
                    <a:pt x="0" y="1345222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8479" tIns="418712" rIns="418478" bIns="418711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>
                  <a:latin typeface="+mj-lt"/>
                  <a:cs typeface="Sakkal Majalla" pitchFamily="2" charset="-78"/>
                </a:rPr>
                <a:t>الوظائف الصحية</a:t>
              </a:r>
              <a:endParaRPr lang="ar-SA" sz="2000" kern="1200" dirty="0">
                <a:latin typeface="+mj-lt"/>
              </a:endParaRPr>
            </a:p>
          </p:txBody>
        </p:sp>
      </p:grpSp>
      <p:grpSp>
        <p:nvGrpSpPr>
          <p:cNvPr id="16" name="مجموعة 15"/>
          <p:cNvGrpSpPr>
            <a:grpSpLocks noChangeAspect="1"/>
          </p:cNvGrpSpPr>
          <p:nvPr/>
        </p:nvGrpSpPr>
        <p:grpSpPr>
          <a:xfrm flipH="1">
            <a:off x="6565904" y="2246300"/>
            <a:ext cx="3641234" cy="1800000"/>
            <a:chOff x="663424" y="850284"/>
            <a:chExt cx="5861168" cy="2882976"/>
          </a:xfrm>
        </p:grpSpPr>
        <p:sp>
          <p:nvSpPr>
            <p:cNvPr id="17" name="شكل بيضاوي 16"/>
            <p:cNvSpPr/>
            <p:nvPr/>
          </p:nvSpPr>
          <p:spPr>
            <a:xfrm>
              <a:off x="3641896" y="850605"/>
              <a:ext cx="2882696" cy="288265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شكل حر 17"/>
            <p:cNvSpPr/>
            <p:nvPr/>
          </p:nvSpPr>
          <p:spPr>
            <a:xfrm>
              <a:off x="3737943" y="946710"/>
              <a:ext cx="2689961" cy="2690444"/>
            </a:xfrm>
            <a:custGeom>
              <a:avLst/>
              <a:gdLst>
                <a:gd name="connsiteX0" fmla="*/ 0 w 2689961"/>
                <a:gd name="connsiteY0" fmla="*/ 1345222 h 2690444"/>
                <a:gd name="connsiteX1" fmla="*/ 1344981 w 2689961"/>
                <a:gd name="connsiteY1" fmla="*/ 0 h 2690444"/>
                <a:gd name="connsiteX2" fmla="*/ 2689962 w 2689961"/>
                <a:gd name="connsiteY2" fmla="*/ 1345222 h 2690444"/>
                <a:gd name="connsiteX3" fmla="*/ 1344981 w 2689961"/>
                <a:gd name="connsiteY3" fmla="*/ 2690444 h 2690444"/>
                <a:gd name="connsiteX4" fmla="*/ 0 w 2689961"/>
                <a:gd name="connsiteY4" fmla="*/ 1345222 h 26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61" h="2690444">
                  <a:moveTo>
                    <a:pt x="0" y="1345222"/>
                  </a:moveTo>
                  <a:cubicBezTo>
                    <a:pt x="0" y="602276"/>
                    <a:pt x="602169" y="0"/>
                    <a:pt x="1344981" y="0"/>
                  </a:cubicBezTo>
                  <a:cubicBezTo>
                    <a:pt x="2087793" y="0"/>
                    <a:pt x="2689962" y="602276"/>
                    <a:pt x="2689962" y="1345222"/>
                  </a:cubicBezTo>
                  <a:cubicBezTo>
                    <a:pt x="2689962" y="2088168"/>
                    <a:pt x="2087793" y="2690444"/>
                    <a:pt x="1344981" y="2690444"/>
                  </a:cubicBezTo>
                  <a:cubicBezTo>
                    <a:pt x="602169" y="2690444"/>
                    <a:pt x="0" y="2088168"/>
                    <a:pt x="0" y="1345222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324000" rIns="252000" bIns="18000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>
                  <a:latin typeface="+mj-lt"/>
                  <a:cs typeface="Sakkal Majalla" pitchFamily="2" charset="-78"/>
                </a:rPr>
                <a:t>اختبار كفايات المعلمين</a:t>
              </a:r>
            </a:p>
          </p:txBody>
        </p:sp>
        <p:sp>
          <p:nvSpPr>
            <p:cNvPr id="19" name="دمعة 18"/>
            <p:cNvSpPr/>
            <p:nvPr/>
          </p:nvSpPr>
          <p:spPr>
            <a:xfrm rot="2700000">
              <a:off x="663424" y="850284"/>
              <a:ext cx="2882791" cy="2882791"/>
            </a:xfrm>
            <a:prstGeom prst="teardrop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شكل حر 20"/>
            <p:cNvSpPr>
              <a:spLocks noChangeAspect="1"/>
            </p:cNvSpPr>
            <p:nvPr/>
          </p:nvSpPr>
          <p:spPr>
            <a:xfrm>
              <a:off x="759839" y="946710"/>
              <a:ext cx="2689961" cy="2661209"/>
            </a:xfrm>
            <a:custGeom>
              <a:avLst/>
              <a:gdLst>
                <a:gd name="connsiteX0" fmla="*/ 0 w 2689961"/>
                <a:gd name="connsiteY0" fmla="*/ 1345222 h 2690444"/>
                <a:gd name="connsiteX1" fmla="*/ 1344981 w 2689961"/>
                <a:gd name="connsiteY1" fmla="*/ 0 h 2690444"/>
                <a:gd name="connsiteX2" fmla="*/ 2689962 w 2689961"/>
                <a:gd name="connsiteY2" fmla="*/ 1345222 h 2690444"/>
                <a:gd name="connsiteX3" fmla="*/ 1344981 w 2689961"/>
                <a:gd name="connsiteY3" fmla="*/ 2690444 h 2690444"/>
                <a:gd name="connsiteX4" fmla="*/ 0 w 2689961"/>
                <a:gd name="connsiteY4" fmla="*/ 1345222 h 26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61" h="2690444">
                  <a:moveTo>
                    <a:pt x="0" y="1345222"/>
                  </a:moveTo>
                  <a:cubicBezTo>
                    <a:pt x="0" y="602276"/>
                    <a:pt x="602169" y="0"/>
                    <a:pt x="1344981" y="0"/>
                  </a:cubicBezTo>
                  <a:cubicBezTo>
                    <a:pt x="2087793" y="0"/>
                    <a:pt x="2689962" y="602276"/>
                    <a:pt x="2689962" y="1345222"/>
                  </a:cubicBezTo>
                  <a:cubicBezTo>
                    <a:pt x="2689962" y="2088168"/>
                    <a:pt x="2087793" y="2690444"/>
                    <a:pt x="1344981" y="2690444"/>
                  </a:cubicBezTo>
                  <a:cubicBezTo>
                    <a:pt x="602169" y="2690444"/>
                    <a:pt x="0" y="2088168"/>
                    <a:pt x="0" y="1345222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749" tIns="419982" rIns="419748" bIns="419981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>
                  <a:latin typeface="+mj-lt"/>
                  <a:cs typeface="Sakkal Majalla" pitchFamily="2" charset="-78"/>
                </a:rPr>
                <a:t>الوظائف التعليمية</a:t>
              </a:r>
              <a:endParaRPr lang="ar-SA" sz="2000" kern="1200" dirty="0">
                <a:latin typeface="+mj-lt"/>
              </a:endParaRPr>
            </a:p>
          </p:txBody>
        </p:sp>
      </p:grpSp>
      <p:grpSp>
        <p:nvGrpSpPr>
          <p:cNvPr id="22" name="مجموعة 21"/>
          <p:cNvGrpSpPr>
            <a:grpSpLocks noChangeAspect="1"/>
          </p:cNvGrpSpPr>
          <p:nvPr/>
        </p:nvGrpSpPr>
        <p:grpSpPr>
          <a:xfrm flipH="1">
            <a:off x="4305768" y="4574709"/>
            <a:ext cx="3659448" cy="1800000"/>
            <a:chOff x="-988726" y="43388"/>
            <a:chExt cx="5861168" cy="2882976"/>
          </a:xfrm>
        </p:grpSpPr>
        <p:sp>
          <p:nvSpPr>
            <p:cNvPr id="23" name="شكل بيضاوي 22"/>
            <p:cNvSpPr/>
            <p:nvPr/>
          </p:nvSpPr>
          <p:spPr>
            <a:xfrm>
              <a:off x="1989746" y="43709"/>
              <a:ext cx="2882696" cy="288265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شكل حر 23"/>
            <p:cNvSpPr/>
            <p:nvPr/>
          </p:nvSpPr>
          <p:spPr>
            <a:xfrm>
              <a:off x="2064455" y="139573"/>
              <a:ext cx="2689961" cy="2690444"/>
            </a:xfrm>
            <a:custGeom>
              <a:avLst/>
              <a:gdLst>
                <a:gd name="connsiteX0" fmla="*/ 0 w 2689961"/>
                <a:gd name="connsiteY0" fmla="*/ 1345222 h 2690444"/>
                <a:gd name="connsiteX1" fmla="*/ 1344981 w 2689961"/>
                <a:gd name="connsiteY1" fmla="*/ 0 h 2690444"/>
                <a:gd name="connsiteX2" fmla="*/ 2689962 w 2689961"/>
                <a:gd name="connsiteY2" fmla="*/ 1345222 h 2690444"/>
                <a:gd name="connsiteX3" fmla="*/ 1344981 w 2689961"/>
                <a:gd name="connsiteY3" fmla="*/ 2690444 h 2690444"/>
                <a:gd name="connsiteX4" fmla="*/ 0 w 2689961"/>
                <a:gd name="connsiteY4" fmla="*/ 1345222 h 26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61" h="2690444">
                  <a:moveTo>
                    <a:pt x="0" y="1345222"/>
                  </a:moveTo>
                  <a:cubicBezTo>
                    <a:pt x="0" y="602276"/>
                    <a:pt x="602169" y="0"/>
                    <a:pt x="1344981" y="0"/>
                  </a:cubicBezTo>
                  <a:cubicBezTo>
                    <a:pt x="2087793" y="0"/>
                    <a:pt x="2689962" y="602276"/>
                    <a:pt x="2689962" y="1345222"/>
                  </a:cubicBezTo>
                  <a:cubicBezTo>
                    <a:pt x="2689962" y="2088168"/>
                    <a:pt x="2087793" y="2690444"/>
                    <a:pt x="1344981" y="2690444"/>
                  </a:cubicBezTo>
                  <a:cubicBezTo>
                    <a:pt x="602169" y="2690444"/>
                    <a:pt x="0" y="2088168"/>
                    <a:pt x="0" y="1345222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19" tIns="720000" rIns="430538" bIns="431412" numCol="1" spcCol="1270" anchor="ctr" anchorCtr="0">
              <a:noAutofit/>
            </a:bodyPr>
            <a:lstStyle/>
            <a:p>
              <a:pPr lvl="0" algn="ctr" defTabSz="1644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9600" b="1" kern="1200" dirty="0" smtClean="0">
                  <a:latin typeface="+mj-lt"/>
                  <a:cs typeface="Sakkal Majalla" pitchFamily="2" charset="-78"/>
                </a:rPr>
                <a:t>؟</a:t>
              </a:r>
              <a:endParaRPr lang="ar-SA" sz="9600" b="1" kern="1200" dirty="0">
                <a:latin typeface="+mj-lt"/>
                <a:cs typeface="Sakkal Majalla" pitchFamily="2" charset="-78"/>
              </a:endParaRPr>
            </a:p>
          </p:txBody>
        </p:sp>
        <p:sp>
          <p:nvSpPr>
            <p:cNvPr id="25" name="دمعة 24"/>
            <p:cNvSpPr/>
            <p:nvPr/>
          </p:nvSpPr>
          <p:spPr>
            <a:xfrm rot="2700000">
              <a:off x="-988726" y="43388"/>
              <a:ext cx="2882791" cy="2882791"/>
            </a:xfrm>
            <a:prstGeom prst="teardrop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شكل حر 25"/>
            <p:cNvSpPr/>
            <p:nvPr/>
          </p:nvSpPr>
          <p:spPr>
            <a:xfrm>
              <a:off x="-892311" y="139814"/>
              <a:ext cx="2689961" cy="2690444"/>
            </a:xfrm>
            <a:custGeom>
              <a:avLst/>
              <a:gdLst>
                <a:gd name="connsiteX0" fmla="*/ 0 w 2689961"/>
                <a:gd name="connsiteY0" fmla="*/ 1345222 h 2690444"/>
                <a:gd name="connsiteX1" fmla="*/ 1344981 w 2689961"/>
                <a:gd name="connsiteY1" fmla="*/ 0 h 2690444"/>
                <a:gd name="connsiteX2" fmla="*/ 2689962 w 2689961"/>
                <a:gd name="connsiteY2" fmla="*/ 1345222 h 2690444"/>
                <a:gd name="connsiteX3" fmla="*/ 1344981 w 2689961"/>
                <a:gd name="connsiteY3" fmla="*/ 2690444 h 2690444"/>
                <a:gd name="connsiteX4" fmla="*/ 0 w 2689961"/>
                <a:gd name="connsiteY4" fmla="*/ 1345222 h 26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61" h="2690444">
                  <a:moveTo>
                    <a:pt x="0" y="1345222"/>
                  </a:moveTo>
                  <a:cubicBezTo>
                    <a:pt x="0" y="602276"/>
                    <a:pt x="602169" y="0"/>
                    <a:pt x="1344981" y="0"/>
                  </a:cubicBezTo>
                  <a:cubicBezTo>
                    <a:pt x="2087793" y="0"/>
                    <a:pt x="2689962" y="602276"/>
                    <a:pt x="2689962" y="1345222"/>
                  </a:cubicBezTo>
                  <a:cubicBezTo>
                    <a:pt x="2689962" y="2088168"/>
                    <a:pt x="2087793" y="2690444"/>
                    <a:pt x="1344981" y="2690444"/>
                  </a:cubicBezTo>
                  <a:cubicBezTo>
                    <a:pt x="602169" y="2690444"/>
                    <a:pt x="0" y="2088168"/>
                    <a:pt x="0" y="1345222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179" tIns="431412" rIns="431178" bIns="431411" numCol="1" spcCol="1270" anchor="ctr" anchorCtr="0">
              <a:noAutofit/>
            </a:bodyPr>
            <a:lstStyle/>
            <a:p>
              <a:pPr lvl="0" algn="ctr" defTabSz="1644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>
                  <a:latin typeface="+mj-lt"/>
                  <a:cs typeface="Sakkal Majalla" pitchFamily="2" charset="-78"/>
                </a:rPr>
                <a:t>الوظائف الحكومية العامة</a:t>
              </a:r>
              <a:endParaRPr lang="ar-SA" sz="2000" kern="1200" dirty="0">
                <a:latin typeface="+mj-lt"/>
              </a:endParaRPr>
            </a:p>
          </p:txBody>
        </p:sp>
      </p:grpSp>
      <p:sp>
        <p:nvSpPr>
          <p:cNvPr id="27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تطوير نظم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618734" y="360412"/>
            <a:ext cx="476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معايير مستخدمة حسب الوظائف</a:t>
            </a:r>
            <a:endParaRPr lang="en-US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556955" y="526294"/>
            <a:ext cx="920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الرؤية</a:t>
            </a:r>
            <a:endParaRPr lang="en-US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343144" y="1728564"/>
            <a:ext cx="936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أن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برنامج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الاختيار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والتقييم في وزارة الخدمة المدنية المرجع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الرئيس,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وبيت الخبرة الأول في بناء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الاختبارات</a:t>
            </a:r>
            <a:r>
              <a:rPr lang="en-US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الخاصة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بالتوظيف في المملكة العربية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السعودية وإعدادها.</a:t>
            </a:r>
            <a:endParaRPr lang="ar-SA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470749" y="3475673"/>
            <a:ext cx="1104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kern="0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الرسالة</a:t>
            </a:r>
            <a:endParaRPr lang="en-US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599219" y="4392860"/>
            <a:ext cx="936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العمل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تحقيق المادة رقم (1) من نظام الخدمة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المدنية، التي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تنص على أن "الجدارة هي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اختيار الموظفين لشغل الوظيفة العامة" من خلال توفير أدوات اختيار مبنية على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أسس علمية،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وتتمتع بمصداقية و موثوقية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عالية،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استخدامها في عملية اختيار موظفي الخدمة المدنية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الأكثر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كفاءة.</a:t>
            </a: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469925" y="2067542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4222247" y="281365"/>
            <a:ext cx="346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هيكلة فرق العمل بالبرنامج</a:t>
            </a:r>
            <a:endParaRPr lang="ar-SA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366171" y="864468"/>
            <a:ext cx="4320000" cy="4320000"/>
          </a:xfrm>
          <a:prstGeom prst="ellipse">
            <a:avLst/>
          </a:prstGeom>
          <a:solidFill>
            <a:srgbClr val="A0DD87">
              <a:alpha val="3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مستشارون</a:t>
            </a:r>
          </a:p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متفرغون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6427018" y="2952700"/>
            <a:ext cx="2880000" cy="2880000"/>
          </a:xfrm>
          <a:prstGeom prst="ellipse">
            <a:avLst/>
          </a:prstGeom>
          <a:solidFill>
            <a:srgbClr val="B5700B">
              <a:alpha val="3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مستشارون غير متفرغين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1834635" y="1368524"/>
            <a:ext cx="2281063" cy="2355002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الادارية</a:t>
            </a:r>
          </a:p>
        </p:txBody>
      </p:sp>
      <p:sp>
        <p:nvSpPr>
          <p:cNvPr id="16" name="شكل بيضاوي 15"/>
          <p:cNvSpPr/>
          <p:nvPr/>
        </p:nvSpPr>
        <p:spPr>
          <a:xfrm>
            <a:off x="2826578" y="4100740"/>
            <a:ext cx="2160000" cy="216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فرق تطبيق الاختبارات</a:t>
            </a:r>
          </a:p>
        </p:txBody>
      </p:sp>
      <p:sp>
        <p:nvSpPr>
          <p:cNvPr id="17" name="شكل بيضاوي 16"/>
          <p:cNvSpPr/>
          <p:nvPr/>
        </p:nvSpPr>
        <p:spPr>
          <a:xfrm>
            <a:off x="8824557" y="4183534"/>
            <a:ext cx="1800000" cy="180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اللجان العلمية</a:t>
            </a:r>
          </a:p>
        </p:txBody>
      </p:sp>
      <p:sp>
        <p:nvSpPr>
          <p:cNvPr id="18" name="شكل بيضاوي 17"/>
          <p:cNvSpPr/>
          <p:nvPr/>
        </p:nvSpPr>
        <p:spPr>
          <a:xfrm>
            <a:off x="8155210" y="5113100"/>
            <a:ext cx="1800000" cy="1800000"/>
          </a:xfrm>
          <a:prstGeom prst="ellipse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فرق كتبة الاسئلة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3599198" y="5905188"/>
            <a:ext cx="1440000" cy="1440000"/>
          </a:xfrm>
          <a:prstGeom prst="ellipse">
            <a:avLst/>
          </a:prstGeom>
          <a:solidFill>
            <a:srgbClr val="B5700B">
              <a:alpha val="3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لجان تطبيق الاختبارات</a:t>
            </a:r>
          </a:p>
        </p:txBody>
      </p:sp>
      <p:sp>
        <p:nvSpPr>
          <p:cNvPr id="21" name="شكل بيضاوي 20"/>
          <p:cNvSpPr/>
          <p:nvPr/>
        </p:nvSpPr>
        <p:spPr>
          <a:xfrm>
            <a:off x="2466578" y="5680661"/>
            <a:ext cx="1440000" cy="1440000"/>
          </a:xfrm>
          <a:prstGeom prst="ellipse">
            <a:avLst/>
          </a:prstGeom>
          <a:solidFill>
            <a:srgbClr val="CC0099">
              <a:alpha val="3686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فروع الوزارة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5678074" y="1070121"/>
            <a:ext cx="2880000" cy="2880000"/>
          </a:xfrm>
          <a:prstGeom prst="ellipse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274573" rIns="144000" bIns="274573" numCol="1" spcCol="1664" rtlCol="1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اللجنة العلمية للبرنامج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085081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5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763380" y="190249"/>
            <a:ext cx="3887774" cy="729612"/>
          </a:xfrm>
          <a:prstGeom prst="rect">
            <a:avLst/>
          </a:prstGeom>
        </p:spPr>
        <p:txBody>
          <a:bodyPr wrap="none" lIns="112956" tIns="56478" rIns="112956" bIns="56478">
            <a:spAutoFit/>
          </a:bodyPr>
          <a:lstStyle/>
          <a:p>
            <a:pPr lvl="0"/>
            <a:r>
              <a:rPr lang="ar-SA" sz="4000" b="1" kern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مراحل تطبيق </a:t>
            </a:r>
            <a:r>
              <a:rPr lang="ar-SA" sz="40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الاختبارات</a:t>
            </a:r>
            <a:endParaRPr lang="en-US" sz="40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7" name="مستطيل 96"/>
          <p:cNvSpPr/>
          <p:nvPr/>
        </p:nvSpPr>
        <p:spPr>
          <a:xfrm>
            <a:off x="522362" y="2388830"/>
            <a:ext cx="10441160" cy="5039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97"/>
          <p:cNvSpPr/>
          <p:nvPr/>
        </p:nvSpPr>
        <p:spPr>
          <a:xfrm>
            <a:off x="2516472" y="1859218"/>
            <a:ext cx="6755271" cy="4407046"/>
          </a:xfrm>
          <a:prstGeom prst="swooshArrow">
            <a:avLst>
              <a:gd name="adj1" fmla="val 25000"/>
              <a:gd name="adj2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شكل بيضاوي 98"/>
          <p:cNvSpPr/>
          <p:nvPr/>
        </p:nvSpPr>
        <p:spPr>
          <a:xfrm>
            <a:off x="2944324" y="5398003"/>
            <a:ext cx="171593" cy="1574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شكل حر 99"/>
          <p:cNvSpPr/>
          <p:nvPr/>
        </p:nvSpPr>
        <p:spPr>
          <a:xfrm>
            <a:off x="3108982" y="5429086"/>
            <a:ext cx="1524398" cy="389707"/>
          </a:xfrm>
          <a:custGeom>
            <a:avLst/>
            <a:gdLst>
              <a:gd name="connsiteX0" fmla="*/ 0 w 1599087"/>
              <a:gd name="connsiteY0" fmla="*/ 0 h 1255736"/>
              <a:gd name="connsiteX1" fmla="*/ 1599087 w 1599087"/>
              <a:gd name="connsiteY1" fmla="*/ 0 h 1255736"/>
              <a:gd name="connsiteX2" fmla="*/ 1599087 w 1599087"/>
              <a:gd name="connsiteY2" fmla="*/ 1255736 h 1255736"/>
              <a:gd name="connsiteX3" fmla="*/ 0 w 1599087"/>
              <a:gd name="connsiteY3" fmla="*/ 1255736 h 1255736"/>
              <a:gd name="connsiteX4" fmla="*/ 0 w 1599087"/>
              <a:gd name="connsiteY4" fmla="*/ 0 h 125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087" h="1255736">
                <a:moveTo>
                  <a:pt x="0" y="0"/>
                </a:moveTo>
                <a:lnTo>
                  <a:pt x="1599087" y="0"/>
                </a:lnTo>
                <a:lnTo>
                  <a:pt x="1599087" y="1255736"/>
                </a:lnTo>
                <a:lnTo>
                  <a:pt x="0" y="1255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62" tIns="0" rIns="0" bIns="0" numCol="1" spcCol="1270" anchor="t" anchorCtr="0">
            <a:noAutofit/>
          </a:bodyPr>
          <a:lstStyle/>
          <a:p>
            <a:pPr lvl="0" algn="l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>
                <a:solidFill>
                  <a:prstClr val="black"/>
                </a:solidFill>
                <a:latin typeface="Sakkal Majalla" panose="02000000000000000000" pitchFamily="2" charset="-78"/>
                <a:ea typeface="+mn-ea"/>
              </a:rPr>
              <a:t>السادسة</a:t>
            </a:r>
            <a:endParaRPr lang="ar-SA" sz="2200" kern="1200" dirty="0">
              <a:solidFill>
                <a:prstClr val="black"/>
              </a:solidFill>
              <a:latin typeface="Sakkal Majalla" panose="02000000000000000000" pitchFamily="2" charset="-78"/>
              <a:ea typeface="+mn-ea"/>
            </a:endParaRPr>
          </a:p>
        </p:txBody>
      </p:sp>
      <p:sp>
        <p:nvSpPr>
          <p:cNvPr id="101" name="شكل بيضاوي 100"/>
          <p:cNvSpPr/>
          <p:nvPr/>
        </p:nvSpPr>
        <p:spPr>
          <a:xfrm>
            <a:off x="3605918" y="4621978"/>
            <a:ext cx="274548" cy="25196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0011"/>
              <a:satOff val="-12387"/>
              <a:lumOff val="4608"/>
              <a:alphaOff val="0"/>
            </a:schemeClr>
          </a:fillRef>
          <a:effectRef idx="0">
            <a:schemeClr val="accent2">
              <a:hueOff val="450011"/>
              <a:satOff val="-12387"/>
              <a:lumOff val="4608"/>
              <a:alphaOff val="0"/>
            </a:schemeClr>
          </a:effectRef>
          <a:fontRef idx="minor">
            <a:schemeClr val="lt1"/>
          </a:fontRef>
        </p:style>
      </p:sp>
      <p:sp>
        <p:nvSpPr>
          <p:cNvPr id="102" name="شكل حر 101"/>
          <p:cNvSpPr/>
          <p:nvPr/>
        </p:nvSpPr>
        <p:spPr>
          <a:xfrm>
            <a:off x="3747203" y="4778566"/>
            <a:ext cx="1121374" cy="497168"/>
          </a:xfrm>
          <a:custGeom>
            <a:avLst/>
            <a:gdLst>
              <a:gd name="connsiteX0" fmla="*/ 0 w 1176317"/>
              <a:gd name="connsiteY0" fmla="*/ 0 h 1855712"/>
              <a:gd name="connsiteX1" fmla="*/ 1176317 w 1176317"/>
              <a:gd name="connsiteY1" fmla="*/ 0 h 1855712"/>
              <a:gd name="connsiteX2" fmla="*/ 1176317 w 1176317"/>
              <a:gd name="connsiteY2" fmla="*/ 1855712 h 1855712"/>
              <a:gd name="connsiteX3" fmla="*/ 0 w 1176317"/>
              <a:gd name="connsiteY3" fmla="*/ 1855712 h 1855712"/>
              <a:gd name="connsiteX4" fmla="*/ 0 w 1176317"/>
              <a:gd name="connsiteY4" fmla="*/ 0 h 185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17" h="1855712">
                <a:moveTo>
                  <a:pt x="0" y="0"/>
                </a:moveTo>
                <a:lnTo>
                  <a:pt x="1176317" y="0"/>
                </a:lnTo>
                <a:lnTo>
                  <a:pt x="1176317" y="1855712"/>
                </a:lnTo>
                <a:lnTo>
                  <a:pt x="0" y="1855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75" tIns="0" rIns="0" bIns="0" numCol="1" spcCol="1270" anchor="t" anchorCtr="0">
            <a:noAutofit/>
          </a:bodyPr>
          <a:lstStyle/>
          <a:p>
            <a:pPr lvl="0" algn="l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>
                <a:solidFill>
                  <a:prstClr val="black"/>
                </a:solidFill>
                <a:latin typeface="Sakkal Majalla" panose="02000000000000000000" pitchFamily="2" charset="-78"/>
                <a:ea typeface="+mn-ea"/>
              </a:rPr>
              <a:t>السابعة</a:t>
            </a:r>
            <a:endParaRPr lang="ar-SA" sz="2200" kern="1200" dirty="0">
              <a:solidFill>
                <a:prstClr val="black"/>
              </a:solidFill>
              <a:latin typeface="Sakkal Majalla" panose="02000000000000000000" pitchFamily="2" charset="-78"/>
              <a:ea typeface="+mn-ea"/>
            </a:endParaRPr>
          </a:p>
        </p:txBody>
      </p:sp>
      <p:sp>
        <p:nvSpPr>
          <p:cNvPr id="103" name="مستطيل 102"/>
          <p:cNvSpPr/>
          <p:nvPr/>
        </p:nvSpPr>
        <p:spPr>
          <a:xfrm>
            <a:off x="2516472" y="4456767"/>
            <a:ext cx="2096881" cy="1881207"/>
          </a:xfrm>
          <a:prstGeom prst="rect">
            <a:avLst/>
          </a:prstGeom>
          <a:solidFill>
            <a:srgbClr val="008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4" name="رابط كسهم مستقيم 103"/>
          <p:cNvCxnSpPr/>
          <p:nvPr/>
        </p:nvCxnSpPr>
        <p:spPr>
          <a:xfrm>
            <a:off x="2516472" y="6337974"/>
            <a:ext cx="733340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كسهم مستقيم 104"/>
          <p:cNvCxnSpPr/>
          <p:nvPr/>
        </p:nvCxnSpPr>
        <p:spPr>
          <a:xfrm flipH="1" flipV="1">
            <a:off x="2516472" y="1545893"/>
            <a:ext cx="0" cy="48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مربع نص 105"/>
          <p:cNvSpPr txBox="1"/>
          <p:nvPr/>
        </p:nvSpPr>
        <p:spPr>
          <a:xfrm>
            <a:off x="1710653" y="1219980"/>
            <a:ext cx="12573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المستهدفون</a:t>
            </a:r>
            <a:endParaRPr lang="ar-SA" sz="2000" b="1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07" name="مربع نص 106"/>
          <p:cNvSpPr txBox="1"/>
          <p:nvPr/>
        </p:nvSpPr>
        <p:spPr>
          <a:xfrm rot="10800000" flipV="1">
            <a:off x="3944342" y="6457598"/>
            <a:ext cx="116551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المرحلة الاولى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cxnSp>
        <p:nvCxnSpPr>
          <p:cNvPr id="108" name="رابط كسهم مستقيم 107"/>
          <p:cNvCxnSpPr/>
          <p:nvPr/>
        </p:nvCxnSpPr>
        <p:spPr>
          <a:xfrm>
            <a:off x="4633379" y="4461238"/>
            <a:ext cx="0" cy="2047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مستطيل 108"/>
          <p:cNvSpPr/>
          <p:nvPr/>
        </p:nvSpPr>
        <p:spPr>
          <a:xfrm>
            <a:off x="4625460" y="1881438"/>
            <a:ext cx="4795157" cy="2573201"/>
          </a:xfrm>
          <a:prstGeom prst="rect">
            <a:avLst/>
          </a:prstGeom>
          <a:solidFill>
            <a:srgbClr val="8CA4D4">
              <a:alpha val="32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ربع نص 109"/>
          <p:cNvSpPr txBox="1"/>
          <p:nvPr/>
        </p:nvSpPr>
        <p:spPr>
          <a:xfrm rot="10800000" flipV="1">
            <a:off x="6679191" y="6468025"/>
            <a:ext cx="95836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المرحلة الثانية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11" name="مربع نص 110"/>
          <p:cNvSpPr txBox="1"/>
          <p:nvPr/>
        </p:nvSpPr>
        <p:spPr>
          <a:xfrm rot="10800000" flipV="1">
            <a:off x="7454136" y="6469304"/>
            <a:ext cx="11142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المرحلة الثالثة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12" name="مربع نص 111"/>
          <p:cNvSpPr txBox="1"/>
          <p:nvPr/>
        </p:nvSpPr>
        <p:spPr>
          <a:xfrm rot="10800000" flipV="1">
            <a:off x="8735585" y="6456914"/>
            <a:ext cx="11142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المرحلة الرابعة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13" name="شكل بيضاوي 112"/>
          <p:cNvSpPr/>
          <p:nvPr/>
        </p:nvSpPr>
        <p:spPr>
          <a:xfrm>
            <a:off x="8370278" y="2492160"/>
            <a:ext cx="742614" cy="6712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800043"/>
              <a:satOff val="-49547"/>
              <a:lumOff val="18431"/>
              <a:alphaOff val="0"/>
            </a:schemeClr>
          </a:fillRef>
          <a:effectRef idx="0">
            <a:schemeClr val="accent2">
              <a:hueOff val="1800043"/>
              <a:satOff val="-49547"/>
              <a:lumOff val="18431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شكل حر 113"/>
          <p:cNvSpPr/>
          <p:nvPr/>
        </p:nvSpPr>
        <p:spPr>
          <a:xfrm>
            <a:off x="8128087" y="3193577"/>
            <a:ext cx="1038170" cy="505823"/>
          </a:xfrm>
          <a:custGeom>
            <a:avLst/>
            <a:gdLst>
              <a:gd name="connsiteX0" fmla="*/ 0 w 1417250"/>
              <a:gd name="connsiteY0" fmla="*/ 0 h 3259675"/>
              <a:gd name="connsiteX1" fmla="*/ 1417250 w 1417250"/>
              <a:gd name="connsiteY1" fmla="*/ 0 h 3259675"/>
              <a:gd name="connsiteX2" fmla="*/ 1417250 w 1417250"/>
              <a:gd name="connsiteY2" fmla="*/ 3259675 h 3259675"/>
              <a:gd name="connsiteX3" fmla="*/ 0 w 1417250"/>
              <a:gd name="connsiteY3" fmla="*/ 3259675 h 3259675"/>
              <a:gd name="connsiteX4" fmla="*/ 0 w 1417250"/>
              <a:gd name="connsiteY4" fmla="*/ 0 h 32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250" h="3259675">
                <a:moveTo>
                  <a:pt x="0" y="0"/>
                </a:moveTo>
                <a:lnTo>
                  <a:pt x="1417250" y="0"/>
                </a:lnTo>
                <a:lnTo>
                  <a:pt x="1417250" y="3259675"/>
                </a:lnTo>
                <a:lnTo>
                  <a:pt x="0" y="3259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634" tIns="0" rIns="0" bIns="0" numCol="1" spcCol="1270" anchor="t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الترقيات</a:t>
            </a:r>
            <a:endParaRPr lang="ar-SA" sz="2200" kern="1200" dirty="0">
              <a:latin typeface="+mj-lt"/>
            </a:endParaRPr>
          </a:p>
        </p:txBody>
      </p:sp>
      <p:cxnSp>
        <p:nvCxnSpPr>
          <p:cNvPr id="115" name="رابط كسهم مستقيم 114"/>
          <p:cNvCxnSpPr/>
          <p:nvPr/>
        </p:nvCxnSpPr>
        <p:spPr>
          <a:xfrm flipH="1" flipV="1">
            <a:off x="2357783" y="4456767"/>
            <a:ext cx="228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مربع نص 115"/>
          <p:cNvSpPr txBox="1"/>
          <p:nvPr/>
        </p:nvSpPr>
        <p:spPr>
          <a:xfrm rot="10800000" flipV="1">
            <a:off x="1530474" y="4307281"/>
            <a:ext cx="89995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رجال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17" name="مربع نص 116"/>
          <p:cNvSpPr txBox="1"/>
          <p:nvPr/>
        </p:nvSpPr>
        <p:spPr>
          <a:xfrm rot="10800000" flipV="1">
            <a:off x="1710652" y="2867114"/>
            <a:ext cx="64713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رجال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18" name="شكل بيضاوي 117"/>
          <p:cNvSpPr/>
          <p:nvPr/>
        </p:nvSpPr>
        <p:spPr>
          <a:xfrm>
            <a:off x="4986858" y="3602006"/>
            <a:ext cx="480459" cy="44093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350032"/>
              <a:satOff val="-37160"/>
              <a:lumOff val="13823"/>
              <a:alphaOff val="0"/>
            </a:schemeClr>
          </a:fillRef>
          <a:effectRef idx="0">
            <a:schemeClr val="accent2">
              <a:hueOff val="1350032"/>
              <a:satOff val="-37160"/>
              <a:lumOff val="13823"/>
              <a:alphaOff val="0"/>
            </a:schemeClr>
          </a:effectRef>
          <a:fontRef idx="minor">
            <a:schemeClr val="lt1"/>
          </a:fontRef>
        </p:style>
      </p:sp>
      <p:sp>
        <p:nvSpPr>
          <p:cNvPr id="119" name="شكل حر 118"/>
          <p:cNvSpPr/>
          <p:nvPr/>
        </p:nvSpPr>
        <p:spPr>
          <a:xfrm>
            <a:off x="5285775" y="3876151"/>
            <a:ext cx="1351054" cy="456895"/>
          </a:xfrm>
          <a:custGeom>
            <a:avLst/>
            <a:gdLst>
              <a:gd name="connsiteX0" fmla="*/ 0 w 1417250"/>
              <a:gd name="connsiteY0" fmla="*/ 0 h 2967368"/>
              <a:gd name="connsiteX1" fmla="*/ 1417250 w 1417250"/>
              <a:gd name="connsiteY1" fmla="*/ 0 h 2967368"/>
              <a:gd name="connsiteX2" fmla="*/ 1417250 w 1417250"/>
              <a:gd name="connsiteY2" fmla="*/ 2967368 h 2967368"/>
              <a:gd name="connsiteX3" fmla="*/ 0 w 1417250"/>
              <a:gd name="connsiteY3" fmla="*/ 2967368 h 2967368"/>
              <a:gd name="connsiteX4" fmla="*/ 0 w 1417250"/>
              <a:gd name="connsiteY4" fmla="*/ 0 h 296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250" h="2967368">
                <a:moveTo>
                  <a:pt x="0" y="0"/>
                </a:moveTo>
                <a:lnTo>
                  <a:pt x="1417250" y="0"/>
                </a:lnTo>
                <a:lnTo>
                  <a:pt x="1417250" y="2967368"/>
                </a:lnTo>
                <a:lnTo>
                  <a:pt x="0" y="2967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2801" tIns="0" rIns="0" bIns="0" numCol="1" spcCol="1270" anchor="t" anchorCtr="0">
            <a:noAutofit/>
          </a:bodyPr>
          <a:lstStyle/>
          <a:p>
            <a:pPr lvl="0" algn="l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>
                <a:solidFill>
                  <a:prstClr val="black"/>
                </a:solidFill>
                <a:latin typeface="Sakkal Majalla" panose="02000000000000000000" pitchFamily="2" charset="-78"/>
                <a:ea typeface="+mn-ea"/>
              </a:rPr>
              <a:t>الخامسة</a:t>
            </a:r>
            <a:endParaRPr lang="ar-SA" sz="2200" kern="1200" dirty="0">
              <a:solidFill>
                <a:prstClr val="black"/>
              </a:solidFill>
              <a:latin typeface="Sakkal Majalla" panose="02000000000000000000" pitchFamily="2" charset="-78"/>
              <a:ea typeface="+mn-ea"/>
            </a:endParaRPr>
          </a:p>
        </p:txBody>
      </p:sp>
      <p:sp>
        <p:nvSpPr>
          <p:cNvPr id="120" name="شكل بيضاوي 119"/>
          <p:cNvSpPr/>
          <p:nvPr/>
        </p:nvSpPr>
        <p:spPr>
          <a:xfrm>
            <a:off x="5922962" y="3172493"/>
            <a:ext cx="617734" cy="5669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800043"/>
              <a:satOff val="-49547"/>
              <a:lumOff val="18431"/>
              <a:alphaOff val="0"/>
            </a:schemeClr>
          </a:fillRef>
          <a:effectRef idx="0">
            <a:schemeClr val="accent2">
              <a:hueOff val="1800043"/>
              <a:satOff val="-49547"/>
              <a:lumOff val="18431"/>
              <a:alphaOff val="0"/>
            </a:schemeClr>
          </a:effectRef>
          <a:fontRef idx="minor">
            <a:schemeClr val="lt1"/>
          </a:fontRef>
        </p:style>
      </p:sp>
      <p:sp>
        <p:nvSpPr>
          <p:cNvPr id="121" name="شكل حر 120"/>
          <p:cNvSpPr/>
          <p:nvPr/>
        </p:nvSpPr>
        <p:spPr>
          <a:xfrm>
            <a:off x="6207081" y="3611199"/>
            <a:ext cx="1351054" cy="505823"/>
          </a:xfrm>
          <a:custGeom>
            <a:avLst/>
            <a:gdLst>
              <a:gd name="connsiteX0" fmla="*/ 0 w 1417250"/>
              <a:gd name="connsiteY0" fmla="*/ 0 h 3259675"/>
              <a:gd name="connsiteX1" fmla="*/ 1417250 w 1417250"/>
              <a:gd name="connsiteY1" fmla="*/ 0 h 3259675"/>
              <a:gd name="connsiteX2" fmla="*/ 1417250 w 1417250"/>
              <a:gd name="connsiteY2" fmla="*/ 3259675 h 3259675"/>
              <a:gd name="connsiteX3" fmla="*/ 0 w 1417250"/>
              <a:gd name="connsiteY3" fmla="*/ 3259675 h 3259675"/>
              <a:gd name="connsiteX4" fmla="*/ 0 w 1417250"/>
              <a:gd name="connsiteY4" fmla="*/ 0 h 32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250" h="3259675">
                <a:moveTo>
                  <a:pt x="0" y="0"/>
                </a:moveTo>
                <a:lnTo>
                  <a:pt x="1417250" y="0"/>
                </a:lnTo>
                <a:lnTo>
                  <a:pt x="1417250" y="3259675"/>
                </a:lnTo>
                <a:lnTo>
                  <a:pt x="0" y="3259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634" tIns="0" rIns="0" bIns="0" numCol="1" spcCol="1270" anchor="t" anchorCtr="0">
            <a:noAutofit/>
          </a:bodyPr>
          <a:lstStyle/>
          <a:p>
            <a:pPr lvl="0" algn="l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الثامنة</a:t>
            </a:r>
            <a:endParaRPr lang="ar-SA" sz="2200" kern="1200" dirty="0">
              <a:latin typeface="+mj-lt"/>
            </a:endParaRPr>
          </a:p>
        </p:txBody>
      </p:sp>
      <p:sp>
        <p:nvSpPr>
          <p:cNvPr id="122" name="شكل بيضاوي 121"/>
          <p:cNvSpPr/>
          <p:nvPr/>
        </p:nvSpPr>
        <p:spPr>
          <a:xfrm>
            <a:off x="7284069" y="2733039"/>
            <a:ext cx="742614" cy="6712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800043"/>
              <a:satOff val="-49547"/>
              <a:lumOff val="18431"/>
              <a:alphaOff val="0"/>
            </a:schemeClr>
          </a:fillRef>
          <a:effectRef idx="0">
            <a:schemeClr val="accent2">
              <a:hueOff val="1800043"/>
              <a:satOff val="-49547"/>
              <a:lumOff val="18431"/>
              <a:alphaOff val="0"/>
            </a:schemeClr>
          </a:effectRef>
          <a:fontRef idx="minor">
            <a:schemeClr val="lt1"/>
          </a:fontRef>
        </p:style>
      </p:sp>
      <p:sp>
        <p:nvSpPr>
          <p:cNvPr id="124" name="مستطيل 123"/>
          <p:cNvSpPr/>
          <p:nvPr/>
        </p:nvSpPr>
        <p:spPr>
          <a:xfrm>
            <a:off x="4627596" y="2679493"/>
            <a:ext cx="3500490" cy="1775147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ستطيل 124"/>
          <p:cNvSpPr/>
          <p:nvPr/>
        </p:nvSpPr>
        <p:spPr>
          <a:xfrm>
            <a:off x="4637567" y="3011817"/>
            <a:ext cx="2509531" cy="1448779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مربع نص 125"/>
          <p:cNvSpPr txBox="1"/>
          <p:nvPr/>
        </p:nvSpPr>
        <p:spPr>
          <a:xfrm rot="10800000" flipV="1">
            <a:off x="1409056" y="2503432"/>
            <a:ext cx="9135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نساء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27" name="مربع نص 126"/>
          <p:cNvSpPr txBox="1"/>
          <p:nvPr/>
        </p:nvSpPr>
        <p:spPr>
          <a:xfrm rot="10800000" flipV="1">
            <a:off x="1458466" y="1717633"/>
            <a:ext cx="99745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جميع الموظفين</a:t>
            </a:r>
            <a:endParaRPr lang="ar-SA" sz="1200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28" name="مربع نص 127"/>
          <p:cNvSpPr txBox="1"/>
          <p:nvPr/>
        </p:nvSpPr>
        <p:spPr>
          <a:xfrm>
            <a:off x="9702742" y="6061238"/>
            <a:ext cx="756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prstClr val="black"/>
                </a:solidFill>
                <a:latin typeface="Sakkal Majalla" panose="02000000000000000000" pitchFamily="2" charset="-78"/>
              </a:rPr>
              <a:t>الخط الزمني</a:t>
            </a:r>
            <a:endParaRPr lang="ar-SA" sz="2000" b="1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cxnSp>
        <p:nvCxnSpPr>
          <p:cNvPr id="129" name="رابط كسهم مستقيم 128"/>
          <p:cNvCxnSpPr/>
          <p:nvPr/>
        </p:nvCxnSpPr>
        <p:spPr>
          <a:xfrm>
            <a:off x="7149044" y="3004482"/>
            <a:ext cx="0" cy="35039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رابط كسهم مستقيم 129"/>
          <p:cNvCxnSpPr/>
          <p:nvPr/>
        </p:nvCxnSpPr>
        <p:spPr>
          <a:xfrm>
            <a:off x="8128577" y="2672321"/>
            <a:ext cx="0" cy="38361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رابط كسهم مستقيم 130"/>
          <p:cNvCxnSpPr/>
          <p:nvPr/>
        </p:nvCxnSpPr>
        <p:spPr>
          <a:xfrm>
            <a:off x="9420617" y="1881439"/>
            <a:ext cx="0" cy="4626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رابط كسهم مستقيم 131"/>
          <p:cNvCxnSpPr/>
          <p:nvPr/>
        </p:nvCxnSpPr>
        <p:spPr>
          <a:xfrm flipH="1">
            <a:off x="2345676" y="1881439"/>
            <a:ext cx="706961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رابط كسهم مستقيم 132"/>
          <p:cNvCxnSpPr/>
          <p:nvPr/>
        </p:nvCxnSpPr>
        <p:spPr>
          <a:xfrm flipH="1" flipV="1">
            <a:off x="2337514" y="3004482"/>
            <a:ext cx="48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رابط كسهم مستقيم 133"/>
          <p:cNvCxnSpPr/>
          <p:nvPr/>
        </p:nvCxnSpPr>
        <p:spPr>
          <a:xfrm flipH="1">
            <a:off x="2345675" y="2672321"/>
            <a:ext cx="57998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05725921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  <p:bldP spid="103" grpId="0" animBg="1"/>
      <p:bldP spid="106" grpId="0"/>
      <p:bldP spid="107" grpId="0"/>
      <p:bldP spid="109" grpId="0" animBg="1"/>
      <p:bldP spid="110" grpId="0"/>
      <p:bldP spid="111" grpId="0"/>
      <p:bldP spid="112" grpId="0"/>
      <p:bldP spid="114" grpId="0"/>
      <p:bldP spid="116" grpId="0"/>
      <p:bldP spid="117" grpId="0"/>
      <p:bldP spid="119" grpId="0"/>
      <p:bldP spid="121" grpId="0"/>
      <p:bldP spid="124" grpId="0" animBg="1"/>
      <p:bldP spid="125" grpId="0" animBg="1"/>
      <p:bldP spid="126" grpId="0"/>
      <p:bldP spid="127" grpId="0"/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3525924" y="281365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الجدولة الزمنية للاختبارات الوظيفية</a:t>
            </a:r>
            <a:endParaRPr lang="ar-SA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3" t="40363" r="19450" b="25866"/>
          <a:stretch/>
        </p:blipFill>
        <p:spPr bwMode="auto">
          <a:xfrm>
            <a:off x="2333835" y="1008484"/>
            <a:ext cx="7002750" cy="556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020492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160612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9320781" y="1728564"/>
            <a:ext cx="1664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الهدف </a:t>
            </a:r>
            <a:r>
              <a:rPr lang="ar-SA" sz="2400" b="1" kern="0" dirty="0" smtClean="0">
                <a:solidFill>
                  <a:srgbClr val="B89F08"/>
                </a:solidFill>
                <a:latin typeface="Sakkal Majalla" pitchFamily="2" charset="-78"/>
                <a:cs typeface="Sakkal Majalla" pitchFamily="2" charset="-78"/>
              </a:rPr>
              <a:t>الأول:</a:t>
            </a:r>
            <a:endParaRPr lang="ar-SA" sz="2400" b="1" kern="0" dirty="0">
              <a:solidFill>
                <a:srgbClr val="B89F0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385888" y="2133671"/>
            <a:ext cx="936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متنوعة من الاختبارات تتماشى مع طبيعة الوظائف المراد شغلها: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القدرة المعرفية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العامة (تقييم-1):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يتناسب مع طيف واسع من الوظائف العامة في دليل التصنيف ويهدف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مستوى القدرة المعرفية العامة للمتقدمين.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الاختبارات 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التخصصية (تقييم-2):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اختبارات مهنية تقيس المعارف والمهارات و الخصائص الواجب توافرها لشاغلي وظائف محددة</a:t>
            </a:r>
            <a:r>
              <a:rPr lang="ar-SA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ويتم بناء هذه الاختبارات بالاعتماد على المعلومات المتوافرة في دليل التصنيف.</a:t>
            </a: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463032" y="281365"/>
            <a:ext cx="2744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kern="0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الأهداف البرنامج</a:t>
            </a:r>
            <a:endParaRPr lang="ar-SA" sz="3200" b="1" kern="0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459506" y="4877163"/>
            <a:ext cx="93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سعي البرنامج لتحقيق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أهدافه،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فقد تم القيام بخطوات حثيثة ومتسارعة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لتحقيق ما جاء في الهدف الأول على النحو التالي: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267254" y="2232620"/>
            <a:ext cx="11376000" cy="8851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1" name="Picture 2" descr="E:\تصاميم\logo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1" y="2232620"/>
            <a:ext cx="9404740" cy="41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8ef7e7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531" y="412560"/>
            <a:ext cx="4618935" cy="74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ooter Placeholder 3"/>
          <p:cNvSpPr txBox="1">
            <a:spLocks/>
          </p:cNvSpPr>
          <p:nvPr/>
        </p:nvSpPr>
        <p:spPr>
          <a:xfrm>
            <a:off x="3994136" y="7499871"/>
            <a:ext cx="6247876" cy="421754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100" b="1" dirty="0">
                <a:latin typeface="Sakkal Majalla" pitchFamily="2" charset="-78"/>
                <a:cs typeface="Sakkal Majalla" pitchFamily="2" charset="-78"/>
              </a:rPr>
              <a:t>وزارة الخدمة المدنية – المملكة العربية السعودية</a:t>
            </a:r>
            <a:endParaRPr lang="en-US" sz="21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" y="72381"/>
            <a:ext cx="1684905" cy="1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32345" r="49330" b="731"/>
          <a:stretch/>
        </p:blipFill>
        <p:spPr>
          <a:xfrm>
            <a:off x="10440224" y="14672"/>
            <a:ext cx="1391498" cy="1118162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3381374" y="281365"/>
            <a:ext cx="514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اختبار القدرة المعرفية </a:t>
            </a:r>
            <a:r>
              <a:rPr lang="ar-SA" sz="3200" b="1" dirty="0" smtClean="0">
                <a:solidFill>
                  <a:srgbClr val="008000"/>
                </a:solidFill>
                <a:latin typeface="Sakkal Majalla" pitchFamily="2" charset="-78"/>
                <a:cs typeface="Sakkal Majalla" pitchFamily="2" charset="-78"/>
              </a:rPr>
              <a:t>العامة ( تقييم -1)</a:t>
            </a:r>
            <a:endParaRPr lang="ar-SA" sz="3200" b="1" dirty="0">
              <a:solidFill>
                <a:srgbClr val="008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738299" y="1728564"/>
            <a:ext cx="8967034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الدراسات العلمية: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قام البرنامج بالتعاون مع بيت خبرة متخصص في الاختبارات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بإنجاز ثلاث دراسات علمية لتحديد ما سيتم اختياره: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99169" lvl="2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إطار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نظري لبناء اختبار القدرة المعرفية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العامة,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وذلك بهدف تحديد القدرات المكوّنة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للاختبار,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واقتراح المواصفات الفنية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99169" lvl="2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إجراء مراجعة تحليلية تقييمية لعدد من الاختبارات العالمية المعروفة في هذا المجال لمعرفة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أفضل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الممارسات المستخدمة في تطوير وبناء واستخدام هذا النوع من الاختبارات لأغراض التقييم والانتقاء الوظيفي.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99169" lvl="2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نظم الاختيار الوظيفي في عينة من الدول المتقدمة والنامية للتعرف على الخبرات العالمية في الاختيار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الوظيفي,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وخصوصا في القطاع الحكومي.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0" y="7389836"/>
            <a:ext cx="4001169" cy="531789"/>
          </a:xfrm>
          <a:prstGeom prst="rect">
            <a:avLst/>
          </a:prstGeom>
          <a:solidFill>
            <a:srgbClr val="9966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4573" tIns="274573" rIns="274573" bIns="274573" numCol="1" spcCol="1664" anchor="ctr" anchorCtr="0">
            <a:noAutofit/>
          </a:bodyPr>
          <a:lstStyle/>
          <a:p>
            <a:pPr algn="ctr" defTabSz="32033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الاختيار والتقييم</a:t>
            </a:r>
            <a:endParaRPr lang="en-US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31000"/>
      </p:ext>
    </p:extLst>
  </p:cSld>
  <p:clrMapOvr>
    <a:masterClrMapping/>
  </p:clrMapOvr>
  <p:transition advTm="6473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Retrospect">
  <a:themeElements>
    <a:clrScheme name="Custom 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E2DFCC"/>
      </a:accent1>
      <a:accent2>
        <a:srgbClr val="008000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ustom 1">
      <a:majorFont>
        <a:latin typeface="Sakkal Majalla"/>
        <a:ea typeface=""/>
        <a:cs typeface="Times New Roman"/>
      </a:majorFont>
      <a:minorFont>
        <a:latin typeface="Sakkal Majalla"/>
        <a:ea typeface=""/>
        <a:cs typeface="Times New Roma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rgbClr val="996600"/>
        </a:solidFill>
      </a:spPr>
      <a:bodyPr spcFirstLastPara="0" vert="horz" wrap="square" lIns="274573" tIns="274573" rIns="274573" bIns="274573" numCol="1" spcCol="1664" anchor="ctr" anchorCtr="0">
        <a:noAutofit/>
      </a:bodyPr>
      <a:lstStyle>
        <a:defPPr algn="ctr" defTabSz="3203356">
          <a:lnSpc>
            <a:spcPct val="90000"/>
          </a:lnSpc>
          <a:spcBef>
            <a:spcPct val="0"/>
          </a:spcBef>
          <a:spcAft>
            <a:spcPct val="35000"/>
          </a:spcAft>
          <a:defRPr b="1" dirty="0" smtClean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MCS Templ Presentation</Template>
  <TotalTime>17555</TotalTime>
  <Words>2132</Words>
  <Application>Microsoft Office PowerPoint</Application>
  <PresentationFormat>Custom</PresentationFormat>
  <Paragraphs>303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Sakkal Majalla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Welcome</dc:creator>
  <cp:lastModifiedBy>Seham Hafez</cp:lastModifiedBy>
  <cp:revision>363</cp:revision>
  <cp:lastPrinted>2015-02-04T07:18:46Z</cp:lastPrinted>
  <dcterms:created xsi:type="dcterms:W3CDTF">2013-05-23T00:00:31Z</dcterms:created>
  <dcterms:modified xsi:type="dcterms:W3CDTF">2016-07-11T12:19:04Z</dcterms:modified>
</cp:coreProperties>
</file>