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73" r:id="rId5"/>
    <p:sldId id="271" r:id="rId6"/>
    <p:sldId id="272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4.emf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slide" Target="slide5.xml"/><Relationship Id="rId17" Type="http://schemas.openxmlformats.org/officeDocument/2006/relationships/image" Target="../media/image8.png"/><Relationship Id="rId2" Type="http://schemas.openxmlformats.org/officeDocument/2006/relationships/audio" Target="../media/media3.m4a"/><Relationship Id="rId16" Type="http://schemas.openxmlformats.org/officeDocument/2006/relationships/image" Target="../media/image7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3.wdp"/><Relationship Id="rId5" Type="http://schemas.microsoft.com/office/2007/relationships/media" Target="../media/media5.m4a"/><Relationship Id="rId1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em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10" Type="http://schemas.openxmlformats.org/officeDocument/2006/relationships/image" Target="../media/image2.png"/><Relationship Id="rId4" Type="http://schemas.openxmlformats.org/officeDocument/2006/relationships/audio" Target="../media/media10.m4a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ف الثالث.m4a">
            <a:hlinkClick r:id="" action="ppaction://media"/>
            <a:extLst>
              <a:ext uri="{FF2B5EF4-FFF2-40B4-BE49-F238E27FC236}">
                <a16:creationId xmlns:a16="http://schemas.microsoft.com/office/drawing/2014/main" id="{C73F0A6D-F75F-DD4C-96BE-96E689B9D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6892" y="5162705"/>
            <a:ext cx="1044000" cy="1044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4889E7-DC96-4224-A407-A25077B018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147" y="5162705"/>
            <a:ext cx="1044000" cy="1044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1657736"/>
            <a:ext cx="12192000" cy="2739211"/>
            <a:chOff x="0" y="2010437"/>
            <a:chExt cx="12192000" cy="2739211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010437"/>
              <a:ext cx="12192000" cy="2739211"/>
              <a:chOff x="0" y="2075751"/>
              <a:chExt cx="12192000" cy="2739211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0" y="2075751"/>
                <a:ext cx="12192000" cy="2739211"/>
              </a:xfrm>
              <a:prstGeom prst="rect">
                <a:avLst/>
              </a:prstGeom>
              <a:solidFill>
                <a:srgbClr val="99CCFF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4000" b="1" dirty="0" smtClean="0"/>
                  <a:t>                 </a:t>
                </a:r>
                <a:r>
                  <a:rPr lang="en-US" sz="4000" b="1" dirty="0" smtClean="0"/>
                  <a:t> </a:t>
                </a:r>
                <a:r>
                  <a:rPr lang="ar-BH" sz="4000" b="1" dirty="0" smtClean="0"/>
                  <a:t>                                      </a:t>
                </a:r>
                <a:r>
                  <a:rPr lang="en-US" sz="4000" b="1" dirty="0" smtClean="0"/>
                  <a:t>         </a:t>
                </a:r>
                <a:r>
                  <a:rPr lang="ar-BH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التربية الرياضية</a:t>
                </a:r>
                <a:endParaRPr lang="en-US" sz="4000" b="1" dirty="0" smtClean="0"/>
              </a:p>
              <a:p>
                <a:pPr algn="r" rtl="1"/>
                <a:r>
                  <a:rPr lang="ar-BH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    </a:t>
                </a:r>
                <a:r>
                  <a:rPr lang="ar-BH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الثالث</a:t>
                </a:r>
              </a:p>
              <a:p>
                <a:pPr algn="r" rtl="1"/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</a:t>
                </a:r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الأول/الوحدة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الثانية</a:t>
                </a:r>
              </a:p>
              <a:p>
                <a:pPr algn="r" rtl="1"/>
                <a:r>
                  <a:rPr lang="ar-BH" sz="4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                   </a:t>
                </a:r>
                <a:r>
                  <a:rPr lang="ar-BH" sz="4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</a:t>
                </a:r>
                <a:r>
                  <a:rPr lang="ar-BH" sz="4000" b="1" dirty="0" smtClean="0">
                    <a:solidFill>
                      <a:srgbClr val="00206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التصويب</a:t>
                </a:r>
                <a:endParaRPr lang="en-US" sz="4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20409" y="2217571"/>
                <a:ext cx="2557477" cy="24929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50505"/>
                </a:clrFrom>
                <a:clrTo>
                  <a:srgbClr val="050505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06" y="2195001"/>
              <a:ext cx="1688277" cy="237186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62868" y="4044759"/>
              <a:ext cx="2278824" cy="4595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كرة </a:t>
              </a:r>
              <a:r>
                <a:rPr lang="ar-BH" sz="32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السلة</a:t>
              </a:r>
              <a:endParaRPr lang="en-US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2073" y="4519748"/>
            <a:ext cx="2383893" cy="2076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8120208" y="5185907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1548" y="3280439"/>
            <a:ext cx="3128887" cy="2807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الايقونات لمهارة واحدة.m4a">
            <a:hlinkClick r:id="" action="ppaction://media"/>
            <a:extLst>
              <a:ext uri="{FF2B5EF4-FFF2-40B4-BE49-F238E27FC236}">
                <a16:creationId xmlns:a16="http://schemas.microsoft.com/office/drawing/2014/main" id="{A625A621-8CA0-8D4E-9511-430E96CDB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000" y="5040197"/>
            <a:ext cx="1044000" cy="1044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8077199" y="3578633"/>
            <a:ext cx="2980266" cy="2980266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966" tIns="748913" rIns="649966" bIns="80103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4000" b="1" kern="1200" dirty="0">
              <a:solidFill>
                <a:schemeClr val="tx1"/>
              </a:solidFill>
              <a:effectLst/>
            </a:endParaRP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 smtClean="0">
                <a:solidFill>
                  <a:schemeClr val="tx1"/>
                </a:solidFill>
                <a:effectLst/>
              </a:rPr>
              <a:t>التقييم الذاتي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41138" y="2765562"/>
            <a:ext cx="2371642" cy="2384755"/>
          </a:xfrm>
          <a:custGeom>
            <a:avLst/>
            <a:gdLst>
              <a:gd name="connsiteX0" fmla="*/ 1774574 w 2371642"/>
              <a:gd name="connsiteY0" fmla="*/ 602611 h 2384755"/>
              <a:gd name="connsiteX1" fmla="*/ 2124828 w 2371642"/>
              <a:gd name="connsiteY1" fmla="*/ 498349 h 2384755"/>
              <a:gd name="connsiteX2" fmla="*/ 2254070 w 2371642"/>
              <a:gd name="connsiteY2" fmla="*/ 723971 h 2384755"/>
              <a:gd name="connsiteX3" fmla="*/ 1986947 w 2371642"/>
              <a:gd name="connsiteY3" fmla="*/ 973358 h 2384755"/>
              <a:gd name="connsiteX4" fmla="*/ 1986947 w 2371642"/>
              <a:gd name="connsiteY4" fmla="*/ 1411397 h 2384755"/>
              <a:gd name="connsiteX5" fmla="*/ 2254070 w 2371642"/>
              <a:gd name="connsiteY5" fmla="*/ 1660784 h 2384755"/>
              <a:gd name="connsiteX6" fmla="*/ 2124828 w 2371642"/>
              <a:gd name="connsiteY6" fmla="*/ 1886406 h 2384755"/>
              <a:gd name="connsiteX7" fmla="*/ 1774574 w 2371642"/>
              <a:gd name="connsiteY7" fmla="*/ 1782144 h 2384755"/>
              <a:gd name="connsiteX8" fmla="*/ 1398194 w 2371642"/>
              <a:gd name="connsiteY8" fmla="*/ 2001163 h 2384755"/>
              <a:gd name="connsiteX9" fmla="*/ 1314570 w 2371642"/>
              <a:gd name="connsiteY9" fmla="*/ 2356909 h 2384755"/>
              <a:gd name="connsiteX10" fmla="*/ 1057072 w 2371642"/>
              <a:gd name="connsiteY10" fmla="*/ 2356909 h 2384755"/>
              <a:gd name="connsiteX11" fmla="*/ 973448 w 2371642"/>
              <a:gd name="connsiteY11" fmla="*/ 2001163 h 2384755"/>
              <a:gd name="connsiteX12" fmla="*/ 597068 w 2371642"/>
              <a:gd name="connsiteY12" fmla="*/ 1782144 h 2384755"/>
              <a:gd name="connsiteX13" fmla="*/ 246814 w 2371642"/>
              <a:gd name="connsiteY13" fmla="*/ 1886406 h 2384755"/>
              <a:gd name="connsiteX14" fmla="*/ 117572 w 2371642"/>
              <a:gd name="connsiteY14" fmla="*/ 1660784 h 2384755"/>
              <a:gd name="connsiteX15" fmla="*/ 384695 w 2371642"/>
              <a:gd name="connsiteY15" fmla="*/ 1411397 h 2384755"/>
              <a:gd name="connsiteX16" fmla="*/ 384695 w 2371642"/>
              <a:gd name="connsiteY16" fmla="*/ 973358 h 2384755"/>
              <a:gd name="connsiteX17" fmla="*/ 117572 w 2371642"/>
              <a:gd name="connsiteY17" fmla="*/ 723971 h 2384755"/>
              <a:gd name="connsiteX18" fmla="*/ 246814 w 2371642"/>
              <a:gd name="connsiteY18" fmla="*/ 498349 h 2384755"/>
              <a:gd name="connsiteX19" fmla="*/ 597068 w 2371642"/>
              <a:gd name="connsiteY19" fmla="*/ 602611 h 2384755"/>
              <a:gd name="connsiteX20" fmla="*/ 973448 w 2371642"/>
              <a:gd name="connsiteY20" fmla="*/ 383592 h 2384755"/>
              <a:gd name="connsiteX21" fmla="*/ 1057072 w 2371642"/>
              <a:gd name="connsiteY21" fmla="*/ 27846 h 2384755"/>
              <a:gd name="connsiteX22" fmla="*/ 1314570 w 2371642"/>
              <a:gd name="connsiteY22" fmla="*/ 27846 h 2384755"/>
              <a:gd name="connsiteX23" fmla="*/ 1398194 w 2371642"/>
              <a:gd name="connsiteY23" fmla="*/ 383592 h 2384755"/>
              <a:gd name="connsiteX24" fmla="*/ 1774574 w 2371642"/>
              <a:gd name="connsiteY24" fmla="*/ 602611 h 238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1642" h="2384755">
                <a:moveTo>
                  <a:pt x="1774574" y="602611"/>
                </a:moveTo>
                <a:lnTo>
                  <a:pt x="2124828" y="498349"/>
                </a:lnTo>
                <a:lnTo>
                  <a:pt x="2254070" y="723971"/>
                </a:lnTo>
                <a:lnTo>
                  <a:pt x="1986947" y="973358"/>
                </a:lnTo>
                <a:cubicBezTo>
                  <a:pt x="2025545" y="1116780"/>
                  <a:pt x="2025545" y="1267975"/>
                  <a:pt x="1986947" y="1411397"/>
                </a:cubicBezTo>
                <a:lnTo>
                  <a:pt x="2254070" y="1660784"/>
                </a:lnTo>
                <a:lnTo>
                  <a:pt x="2124828" y="1886406"/>
                </a:lnTo>
                <a:lnTo>
                  <a:pt x="1774574" y="1782144"/>
                </a:lnTo>
                <a:cubicBezTo>
                  <a:pt x="1670639" y="1887545"/>
                  <a:pt x="1540727" y="1963143"/>
                  <a:pt x="1398194" y="2001163"/>
                </a:cubicBezTo>
                <a:lnTo>
                  <a:pt x="1314570" y="2356909"/>
                </a:lnTo>
                <a:lnTo>
                  <a:pt x="1057072" y="2356909"/>
                </a:lnTo>
                <a:lnTo>
                  <a:pt x="973448" y="2001163"/>
                </a:lnTo>
                <a:cubicBezTo>
                  <a:pt x="830916" y="1963143"/>
                  <a:pt x="701003" y="1887545"/>
                  <a:pt x="597068" y="1782144"/>
                </a:cubicBezTo>
                <a:lnTo>
                  <a:pt x="246814" y="1886406"/>
                </a:lnTo>
                <a:lnTo>
                  <a:pt x="117572" y="1660784"/>
                </a:lnTo>
                <a:lnTo>
                  <a:pt x="384695" y="1411397"/>
                </a:lnTo>
                <a:cubicBezTo>
                  <a:pt x="346097" y="1267975"/>
                  <a:pt x="346097" y="1116780"/>
                  <a:pt x="384695" y="973358"/>
                </a:cubicBezTo>
                <a:lnTo>
                  <a:pt x="117572" y="723971"/>
                </a:lnTo>
                <a:lnTo>
                  <a:pt x="246814" y="498349"/>
                </a:lnTo>
                <a:lnTo>
                  <a:pt x="597068" y="602611"/>
                </a:lnTo>
                <a:cubicBezTo>
                  <a:pt x="701003" y="497210"/>
                  <a:pt x="830915" y="421612"/>
                  <a:pt x="973448" y="383592"/>
                </a:cubicBezTo>
                <a:lnTo>
                  <a:pt x="1057072" y="27846"/>
                </a:lnTo>
                <a:lnTo>
                  <a:pt x="1314570" y="27846"/>
                </a:lnTo>
                <a:lnTo>
                  <a:pt x="1398194" y="383592"/>
                </a:lnTo>
                <a:cubicBezTo>
                  <a:pt x="1540726" y="421612"/>
                  <a:pt x="1670639" y="497210"/>
                  <a:pt x="1774574" y="602611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7548" tIns="633091" rIns="627548" bIns="63309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b="1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>
                <a:solidFill>
                  <a:schemeClr val="tx1"/>
                </a:solidFill>
                <a:effectLst/>
              </a:rPr>
              <a:t>فيديو تعليمي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293421" y="1006673"/>
            <a:ext cx="2833668" cy="2868080"/>
          </a:xfrm>
          <a:custGeom>
            <a:avLst/>
            <a:gdLst>
              <a:gd name="connsiteX0" fmla="*/ 1723509 w 2303396"/>
              <a:gd name="connsiteY0" fmla="*/ 590571 h 2352060"/>
              <a:gd name="connsiteX1" fmla="*/ 2064619 w 2303396"/>
              <a:gd name="connsiteY1" fmla="*/ 492504 h 2352060"/>
              <a:gd name="connsiteX2" fmla="*/ 2191468 w 2303396"/>
              <a:gd name="connsiteY2" fmla="*/ 718844 h 2352060"/>
              <a:gd name="connsiteX3" fmla="*/ 1929771 w 2303396"/>
              <a:gd name="connsiteY3" fmla="*/ 958610 h 2352060"/>
              <a:gd name="connsiteX4" fmla="*/ 1929771 w 2303396"/>
              <a:gd name="connsiteY4" fmla="*/ 1393449 h 2352060"/>
              <a:gd name="connsiteX5" fmla="*/ 2191468 w 2303396"/>
              <a:gd name="connsiteY5" fmla="*/ 1633216 h 2352060"/>
              <a:gd name="connsiteX6" fmla="*/ 2064619 w 2303396"/>
              <a:gd name="connsiteY6" fmla="*/ 1859556 h 2352060"/>
              <a:gd name="connsiteX7" fmla="*/ 1723509 w 2303396"/>
              <a:gd name="connsiteY7" fmla="*/ 1761489 h 2352060"/>
              <a:gd name="connsiteX8" fmla="*/ 1357960 w 2303396"/>
              <a:gd name="connsiteY8" fmla="*/ 1978909 h 2352060"/>
              <a:gd name="connsiteX9" fmla="*/ 1276742 w 2303396"/>
              <a:gd name="connsiteY9" fmla="*/ 2324418 h 2352060"/>
              <a:gd name="connsiteX10" fmla="*/ 1026654 w 2303396"/>
              <a:gd name="connsiteY10" fmla="*/ 2324418 h 2352060"/>
              <a:gd name="connsiteX11" fmla="*/ 945436 w 2303396"/>
              <a:gd name="connsiteY11" fmla="*/ 1978908 h 2352060"/>
              <a:gd name="connsiteX12" fmla="*/ 579887 w 2303396"/>
              <a:gd name="connsiteY12" fmla="*/ 1761488 h 2352060"/>
              <a:gd name="connsiteX13" fmla="*/ 238777 w 2303396"/>
              <a:gd name="connsiteY13" fmla="*/ 1859556 h 2352060"/>
              <a:gd name="connsiteX14" fmla="*/ 111928 w 2303396"/>
              <a:gd name="connsiteY14" fmla="*/ 1633216 h 2352060"/>
              <a:gd name="connsiteX15" fmla="*/ 373625 w 2303396"/>
              <a:gd name="connsiteY15" fmla="*/ 1393450 h 2352060"/>
              <a:gd name="connsiteX16" fmla="*/ 373625 w 2303396"/>
              <a:gd name="connsiteY16" fmla="*/ 958611 h 2352060"/>
              <a:gd name="connsiteX17" fmla="*/ 111928 w 2303396"/>
              <a:gd name="connsiteY17" fmla="*/ 718844 h 2352060"/>
              <a:gd name="connsiteX18" fmla="*/ 238777 w 2303396"/>
              <a:gd name="connsiteY18" fmla="*/ 492504 h 2352060"/>
              <a:gd name="connsiteX19" fmla="*/ 579887 w 2303396"/>
              <a:gd name="connsiteY19" fmla="*/ 590571 h 2352060"/>
              <a:gd name="connsiteX20" fmla="*/ 945436 w 2303396"/>
              <a:gd name="connsiteY20" fmla="*/ 373151 h 2352060"/>
              <a:gd name="connsiteX21" fmla="*/ 1026654 w 2303396"/>
              <a:gd name="connsiteY21" fmla="*/ 27642 h 2352060"/>
              <a:gd name="connsiteX22" fmla="*/ 1276742 w 2303396"/>
              <a:gd name="connsiteY22" fmla="*/ 27642 h 2352060"/>
              <a:gd name="connsiteX23" fmla="*/ 1357960 w 2303396"/>
              <a:gd name="connsiteY23" fmla="*/ 373152 h 2352060"/>
              <a:gd name="connsiteX24" fmla="*/ 1723509 w 2303396"/>
              <a:gd name="connsiteY24" fmla="*/ 590572 h 2352060"/>
              <a:gd name="connsiteX25" fmla="*/ 1723509 w 2303396"/>
              <a:gd name="connsiteY25" fmla="*/ 590571 h 235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03396" h="2352060">
                <a:moveTo>
                  <a:pt x="1477494" y="590897"/>
                </a:moveTo>
                <a:lnTo>
                  <a:pt x="1724692" y="440813"/>
                </a:lnTo>
                <a:lnTo>
                  <a:pt x="1871908" y="593181"/>
                </a:lnTo>
                <a:lnTo>
                  <a:pt x="1716875" y="838655"/>
                </a:lnTo>
                <a:cubicBezTo>
                  <a:pt x="1776262" y="943478"/>
                  <a:pt x="1807839" y="1062371"/>
                  <a:pt x="1808359" y="1183108"/>
                </a:cubicBezTo>
                <a:lnTo>
                  <a:pt x="2064279" y="1317490"/>
                </a:lnTo>
                <a:lnTo>
                  <a:pt x="2012300" y="1523707"/>
                </a:lnTo>
                <a:lnTo>
                  <a:pt x="1723839" y="1518426"/>
                </a:lnTo>
                <a:cubicBezTo>
                  <a:pt x="1666594" y="1622735"/>
                  <a:pt x="1583314" y="1708961"/>
                  <a:pt x="1482563" y="1768241"/>
                </a:cubicBezTo>
                <a:lnTo>
                  <a:pt x="1491483" y="2059171"/>
                </a:lnTo>
                <a:lnTo>
                  <a:pt x="1295121" y="2112253"/>
                </a:lnTo>
                <a:lnTo>
                  <a:pt x="1158661" y="1855800"/>
                </a:lnTo>
                <a:cubicBezTo>
                  <a:pt x="1042029" y="1855285"/>
                  <a:pt x="927173" y="1822619"/>
                  <a:pt x="825901" y="1761162"/>
                </a:cubicBezTo>
                <a:lnTo>
                  <a:pt x="578704" y="1911247"/>
                </a:lnTo>
                <a:lnTo>
                  <a:pt x="431488" y="1758879"/>
                </a:lnTo>
                <a:lnTo>
                  <a:pt x="586521" y="1513405"/>
                </a:lnTo>
                <a:cubicBezTo>
                  <a:pt x="527134" y="1408582"/>
                  <a:pt x="495557" y="1289689"/>
                  <a:pt x="495037" y="1168952"/>
                </a:cubicBezTo>
                <a:lnTo>
                  <a:pt x="239117" y="1034570"/>
                </a:lnTo>
                <a:lnTo>
                  <a:pt x="291096" y="828353"/>
                </a:lnTo>
                <a:lnTo>
                  <a:pt x="579557" y="833634"/>
                </a:lnTo>
                <a:cubicBezTo>
                  <a:pt x="636802" y="729325"/>
                  <a:pt x="720082" y="643099"/>
                  <a:pt x="820833" y="583819"/>
                </a:cubicBezTo>
                <a:lnTo>
                  <a:pt x="811913" y="292889"/>
                </a:lnTo>
                <a:lnTo>
                  <a:pt x="1008275" y="239807"/>
                </a:lnTo>
                <a:lnTo>
                  <a:pt x="1144735" y="496260"/>
                </a:lnTo>
                <a:cubicBezTo>
                  <a:pt x="1261367" y="496775"/>
                  <a:pt x="1376223" y="529441"/>
                  <a:pt x="1477495" y="590898"/>
                </a:cubicBezTo>
                <a:lnTo>
                  <a:pt x="1477494" y="590897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2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932" tIns="807252" rIns="797932" bIns="80725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u="none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u="none" kern="1200" dirty="0">
                <a:solidFill>
                  <a:schemeClr val="tx1"/>
                </a:solidFill>
                <a:effectLst/>
              </a:rPr>
              <a:t>النقاط الفنية والتعليمية </a:t>
            </a:r>
            <a:endParaRPr lang="en-US" sz="2400" u="none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Circular Arrow 10"/>
          <p:cNvSpPr/>
          <p:nvPr/>
        </p:nvSpPr>
        <p:spPr>
          <a:xfrm>
            <a:off x="7861672" y="3138531"/>
            <a:ext cx="3814741" cy="3814741"/>
          </a:xfrm>
          <a:prstGeom prst="circularArrow">
            <a:avLst>
              <a:gd name="adj1" fmla="val 4688"/>
              <a:gd name="adj2" fmla="val 299029"/>
              <a:gd name="adj3" fmla="val 2539295"/>
              <a:gd name="adj4" fmla="val 15812321"/>
              <a:gd name="adj5" fmla="val 5469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Shape 15"/>
          <p:cNvSpPr/>
          <p:nvPr/>
        </p:nvSpPr>
        <p:spPr>
          <a:xfrm>
            <a:off x="5959371" y="2389374"/>
            <a:ext cx="2771648" cy="27716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Circular Arrow 16"/>
          <p:cNvSpPr/>
          <p:nvPr/>
        </p:nvSpPr>
        <p:spPr>
          <a:xfrm>
            <a:off x="7066000" y="908458"/>
            <a:ext cx="2988394" cy="2988394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</p:sp>
      <p:pic>
        <p:nvPicPr>
          <p:cNvPr id="13" name="النقاط الفنية.m4a">
            <a:hlinkClick r:id="" action="ppaction://media"/>
            <a:extLst>
              <a:ext uri="{FF2B5EF4-FFF2-40B4-BE49-F238E27FC236}">
                <a16:creationId xmlns:a16="http://schemas.microsoft.com/office/drawing/2014/main" id="{CA3CF1D8-5AF9-C342-8F4B-745E23A3D6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682" y="1686559"/>
            <a:ext cx="665051" cy="665051"/>
          </a:xfrm>
          <a:prstGeom prst="rect">
            <a:avLst/>
          </a:prstGeom>
        </p:spPr>
      </p:pic>
      <p:pic>
        <p:nvPicPr>
          <p:cNvPr id="14" name="فيديو تعليمي.m4a">
            <a:hlinkClick r:id="" action="ppaction://media"/>
            <a:extLst>
              <a:ext uri="{FF2B5EF4-FFF2-40B4-BE49-F238E27FC236}">
                <a16:creationId xmlns:a16="http://schemas.microsoft.com/office/drawing/2014/main" id="{68E76ACB-FD6C-1947-AF89-5EBC657024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4755" y="3128051"/>
            <a:ext cx="803237" cy="812800"/>
          </a:xfrm>
          <a:prstGeom prst="rect">
            <a:avLst/>
          </a:prstGeom>
        </p:spPr>
      </p:pic>
      <p:pic>
        <p:nvPicPr>
          <p:cNvPr id="15" name="التقييم الذاتي.m4a">
            <a:hlinkClick r:id="" action="ppaction://media"/>
            <a:extLst>
              <a:ext uri="{FF2B5EF4-FFF2-40B4-BE49-F238E27FC236}">
                <a16:creationId xmlns:a16="http://schemas.microsoft.com/office/drawing/2014/main" id="{006F2F2A-E44F-1142-A621-A51D5324119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8108" y="4114801"/>
            <a:ext cx="1102212" cy="88865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63335" y="1401513"/>
            <a:ext cx="5332017" cy="1658983"/>
            <a:chOff x="363335" y="1584395"/>
            <a:chExt cx="5332017" cy="1658983"/>
          </a:xfrm>
        </p:grpSpPr>
        <p:sp>
          <p:nvSpPr>
            <p:cNvPr id="22" name="Flowchart: Alternate Process 21"/>
            <p:cNvSpPr/>
            <p:nvPr/>
          </p:nvSpPr>
          <p:spPr>
            <a:xfrm>
              <a:off x="363335" y="1584395"/>
              <a:ext cx="5332017" cy="1658983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 sz="16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0355" y="1851712"/>
              <a:ext cx="52790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BH" sz="2800" b="1" dirty="0"/>
                <a:t>يطبق مهارة التصويب بطريقة صحيحة</a:t>
              </a:r>
              <a:endParaRPr lang="en-US" sz="9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5095" y="205406"/>
            <a:ext cx="3875202" cy="1020781"/>
            <a:chOff x="-258338" y="209915"/>
            <a:chExt cx="3445083" cy="1020781"/>
          </a:xfrm>
        </p:grpSpPr>
        <p:sp>
          <p:nvSpPr>
            <p:cNvPr id="25" name="Flowchart: Alternate Process 24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6" name="Oval 25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7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التصويب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05348" y="1250818"/>
            <a:ext cx="8216537" cy="54476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400" b="1" dirty="0">
                <a:solidFill>
                  <a:schemeClr val="tx1"/>
                </a:solidFill>
                <a:cs typeface="+mj-cs"/>
              </a:rPr>
              <a:t>النقاط الفنية والتعليمية :</a:t>
            </a:r>
            <a:endParaRPr lang="ar-BH" sz="1000" b="1" dirty="0">
              <a:solidFill>
                <a:schemeClr val="tx1"/>
              </a:solidFill>
              <a:cs typeface="+mj-cs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  <a:cs typeface="+mj-cs"/>
              </a:rPr>
              <a:t>النقاط الفنية: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مواجهة السلة (الحائط) مع تقدم إحدى القدمين أماماً وهي المماثلة لليد المصوبة مع مسافة بين القدمين.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وضع الكرة على أصابع اليد المصوبة والذراع مثني من المرفق مع ثني الرسغ للخلف لتستريح الكرة على أصابع اليد.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اليد الأخرى الغير مصوبة تسند الكرة من الجانب ولا تعوق النظر إلى السلة.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ثني الركبتين قليلاً  للمساعدة في دفع الكرة إلى السلة.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تمتد الركبتان وتستقيم الذراع المصوبة أماماً عالياً وبحركة إضافية لرسغ اليد.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فرد الركبتين والجذع والذراع بحيث تتم كحركة انسيابية واحدة متصلة.</a:t>
            </a:r>
            <a:endParaRPr lang="ar-BH" sz="2000" dirty="0">
              <a:solidFill>
                <a:srgbClr val="FF0000"/>
              </a:solidFill>
              <a:cs typeface="+mj-cs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</a:rPr>
              <a:t>النقاط التعليمية :</a:t>
            </a:r>
            <a:endParaRPr lang="en-US" sz="2200" b="1" dirty="0">
              <a:solidFill>
                <a:srgbClr val="FF0000"/>
              </a:solidFill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عرض نموذج للمهارة.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يقوم كل تلميذ بأخذ الوضع الابتدائي للتصويب ويتم تصحيح الأوضاع الخاطئة.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(وقوف مواجه </a:t>
            </a:r>
            <a:r>
              <a:rPr lang="ar-BH" sz="2000" dirty="0" smtClean="0">
                <a:solidFill>
                  <a:schemeClr val="tx1"/>
                </a:solidFill>
                <a:cs typeface="+mj-cs"/>
              </a:rPr>
              <a:t>الزميل . مسك </a:t>
            </a:r>
            <a:r>
              <a:rPr lang="ar-BH" sz="2000" dirty="0">
                <a:solidFill>
                  <a:schemeClr val="tx1"/>
                </a:solidFill>
                <a:cs typeface="+mj-cs"/>
              </a:rPr>
              <a:t>الكرة) تبادل تمرير الكرة، بعد الاستلام من الزميل المواجه يأخذ وضع الاستعداد للتصويب.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يكرر التمرير السابق مع التصويب.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يقف التلاميذ مواجهين للسلة وعلى مسافة لا تزيد على 3 أمتار ويقومون بالتصويب من التأكيد على أداء الوضع الابتدائي الصحيح.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يقف التلاميذ في قاطرتين على خط الرمية الحرة ويتم اجراء مسابقة في تصويب الرمية الحرة.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72" y="2220689"/>
            <a:ext cx="3061999" cy="27562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11Recorded Sound">
            <a:hlinkClick r:id="" action="ppaction://media"/>
            <a:extLst>
              <a:ext uri="{FF2B5EF4-FFF2-40B4-BE49-F238E27FC236}">
                <a16:creationId xmlns:a16="http://schemas.microsoft.com/office/drawing/2014/main" id="{BCBDA572-22E8-40DB-BD28-61BE0D2C3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8561" y="5251464"/>
            <a:ext cx="1044000" cy="104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906" y="231532"/>
            <a:ext cx="3875202" cy="1020781"/>
            <a:chOff x="-258338" y="209915"/>
            <a:chExt cx="3445083" cy="1020781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2" name="Oval 11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7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التصويب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5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تصويب 1.mp4" descr="التصويب 1.mp4">
            <a:hlinkClick r:id="" action="ppaction://media"/>
            <a:extLst>
              <a:ext uri="{FF2B5EF4-FFF2-40B4-BE49-F238E27FC236}">
                <a16:creationId xmlns:a16="http://schemas.microsoft.com/office/drawing/2014/main" id="{FD80641C-903A-7D43-9356-F94A09A831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606" y="1322024"/>
            <a:ext cx="11336357" cy="52948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2032" y="166217"/>
            <a:ext cx="3875202" cy="1020781"/>
            <a:chOff x="-258338" y="209915"/>
            <a:chExt cx="3445083" cy="1020781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2" name="Oval 11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7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التصويب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58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94573" y="362444"/>
            <a:ext cx="11265722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800" b="1" dirty="0">
                <a:ln w="0"/>
                <a:cs typeface="+mj-cs"/>
              </a:rPr>
              <a:t>التقييم </a:t>
            </a:r>
            <a:r>
              <a:rPr lang="ar-BH" sz="4800" b="1" dirty="0" smtClean="0">
                <a:ln w="0"/>
                <a:cs typeface="+mj-cs"/>
              </a:rPr>
              <a:t>الذاتي</a:t>
            </a:r>
          </a:p>
          <a:p>
            <a:pPr algn="ctr" rtl="1"/>
            <a:endParaRPr lang="en-US" sz="1400" b="1" dirty="0">
              <a:ln w="0"/>
              <a:cs typeface="+mj-cs"/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600" b="1" dirty="0">
                <a:ln w="0"/>
                <a:solidFill>
                  <a:srgbClr val="FF0000"/>
                </a:solidFill>
                <a:cs typeface="+mj-cs"/>
              </a:rPr>
              <a:t>صل العمود (أ) بما يناسبه من العمود (ب) :</a:t>
            </a:r>
            <a:endParaRPr lang="en-US" sz="3600" b="1" dirty="0">
              <a:ln w="0"/>
              <a:solidFill>
                <a:srgbClr val="FF0000"/>
              </a:solidFill>
              <a:cs typeface="+mj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191485"/>
              </p:ext>
            </p:extLst>
          </p:nvPr>
        </p:nvGraphicFramePr>
        <p:xfrm>
          <a:off x="5969727" y="2354904"/>
          <a:ext cx="4872444" cy="34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2444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>
                          <a:cs typeface="+mj-cs"/>
                        </a:rPr>
                        <a:t>عمود</a:t>
                      </a:r>
                      <a:r>
                        <a:rPr lang="ar-BH" sz="2400" b="1" baseline="0" dirty="0">
                          <a:cs typeface="+mj-cs"/>
                        </a:rPr>
                        <a:t> ( أ )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just" rtl="1"/>
                      <a:r>
                        <a:rPr lang="ar-BH" sz="2400" b="1" dirty="0">
                          <a:cs typeface="+mj-cs"/>
                        </a:rPr>
                        <a:t>عند التصويب </a:t>
                      </a: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مواجهة السلة تتقدم إحدى القدمين </a:t>
                      </a:r>
                      <a:r>
                        <a:rPr lang="ar-BH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...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اليد الأخرى الغير مصوبة تسند الكرة من 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indent="0" algn="just" rtl="1">
                        <a:buFont typeface="Arial" panose="020B0604020202020204" pitchFamily="34" charset="0"/>
                        <a:buNone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ثني</a:t>
                      </a:r>
                      <a:r>
                        <a:rPr lang="ar-BH" sz="2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الركبتين قليلاً للمساعدة في دفع الكرة إلى 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indent="0" algn="just" rtl="1">
                        <a:buFont typeface="Arial" panose="020B0604020202020204" pitchFamily="34" charset="0"/>
                        <a:buNone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وضع الكرة على أصابع اليد 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dirty="0">
                          <a:cs typeface="+mj-cs"/>
                        </a:rPr>
                        <a:t>وضعية </a:t>
                      </a: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الذراع ثني المرفق مع ثني الرسغ.....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054260"/>
              </p:ext>
            </p:extLst>
          </p:nvPr>
        </p:nvGraphicFramePr>
        <p:xfrm>
          <a:off x="1696675" y="2354904"/>
          <a:ext cx="4008812" cy="34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>
                          <a:cs typeface="+mj-cs"/>
                        </a:rPr>
                        <a:t>عمود</a:t>
                      </a:r>
                      <a:r>
                        <a:rPr lang="ar-BH" sz="2400" b="1" baseline="0" dirty="0">
                          <a:cs typeface="+mj-cs"/>
                        </a:rPr>
                        <a:t> ( ب )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الجانب 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أماماً </a:t>
                      </a:r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للخلف </a:t>
                      </a:r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السلة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المصوبة </a:t>
                      </a:r>
                      <a:endParaRPr lang="ar-BH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AB9BE98D-3EEF-405A-AE76-41D459DDB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6411" y="2285330"/>
            <a:ext cx="396000" cy="3960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4C6B362E-D428-4179-8338-F3836DB5AC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652" y="2285330"/>
            <a:ext cx="396000" cy="396000"/>
          </a:xfrm>
          <a:prstGeom prst="rect">
            <a:avLst/>
          </a:prstGeom>
        </p:spPr>
      </p:pic>
      <p:pic>
        <p:nvPicPr>
          <p:cNvPr id="13" name="صل العبارات.m4a">
            <a:hlinkClick r:id="" action="ppaction://media"/>
            <a:extLst>
              <a:ext uri="{FF2B5EF4-FFF2-40B4-BE49-F238E27FC236}">
                <a16:creationId xmlns:a16="http://schemas.microsoft.com/office/drawing/2014/main" id="{FC0A095A-4524-B146-B3B2-61A97C0F385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235" y="5214374"/>
            <a:ext cx="1044000" cy="1044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2843" y="166217"/>
            <a:ext cx="3875202" cy="1020781"/>
            <a:chOff x="-258338" y="209915"/>
            <a:chExt cx="3445083" cy="1020781"/>
          </a:xfrm>
        </p:grpSpPr>
        <p:sp>
          <p:nvSpPr>
            <p:cNvPr id="15" name="Flowchart: Alternate Process 14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6" name="Oval 15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7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التصويب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5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9908" y="374795"/>
            <a:ext cx="1289563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400" b="1" dirty="0" smtClean="0">
                <a:ln w="0"/>
                <a:cs typeface="+mj-cs"/>
              </a:rPr>
              <a:t>   الإجابة</a:t>
            </a:r>
          </a:p>
          <a:p>
            <a:pPr algn="ctr" rtl="1"/>
            <a:r>
              <a:rPr lang="ar-BH" sz="1600" b="1" dirty="0" smtClean="0">
                <a:ln w="0"/>
                <a:cs typeface="+mj-cs"/>
              </a:rPr>
              <a:t> </a:t>
            </a:r>
            <a:endParaRPr lang="ar-BH" sz="1600" b="1" dirty="0">
              <a:ln w="0"/>
              <a:cs typeface="+mj-cs"/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صل العمود (أ) بما يناسبه من العمود (ب) :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endParaRPr lang="ar-BH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076033"/>
              </p:ext>
            </p:extLst>
          </p:nvPr>
        </p:nvGraphicFramePr>
        <p:xfrm>
          <a:off x="6633859" y="2181521"/>
          <a:ext cx="5018210" cy="34225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18210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46419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>
                          <a:cs typeface="+mn-cs"/>
                        </a:rPr>
                        <a:t>عمود</a:t>
                      </a:r>
                      <a:r>
                        <a:rPr lang="ar-BH" sz="2400" b="1" baseline="0" dirty="0">
                          <a:cs typeface="+mn-cs"/>
                        </a:rPr>
                        <a:t> ( أ )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614257">
                <a:tc>
                  <a:txBody>
                    <a:bodyPr/>
                    <a:lstStyle/>
                    <a:p>
                      <a:pPr algn="just" rtl="1"/>
                      <a:r>
                        <a:rPr lang="ar-BH" sz="2400" b="1" dirty="0">
                          <a:cs typeface="+mn-cs"/>
                        </a:rPr>
                        <a:t>عند التصويب </a:t>
                      </a: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مواجهة السلة تتقدم إحدى القدمين </a:t>
                      </a:r>
                      <a:r>
                        <a:rPr lang="ar-BH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....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63968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اليد الأخرى الغير مصوبة تسند الكرة من 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614257">
                <a:tc>
                  <a:txBody>
                    <a:bodyPr/>
                    <a:lstStyle/>
                    <a:p>
                      <a:pPr marL="0" indent="0" algn="just" rtl="1">
                        <a:buFont typeface="Arial" panose="020B0604020202020204" pitchFamily="34" charset="0"/>
                        <a:buNone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ثني</a:t>
                      </a:r>
                      <a:r>
                        <a:rPr lang="ar-BH" sz="2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الركبتين قليلاً للمساعدة في دفع الكرة إلى 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51638">
                <a:tc>
                  <a:txBody>
                    <a:bodyPr/>
                    <a:lstStyle/>
                    <a:p>
                      <a:pPr marL="0" indent="0" algn="just" rtl="1">
                        <a:buFont typeface="Arial" panose="020B0604020202020204" pitchFamily="34" charset="0"/>
                        <a:buNone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وضع الكرة على أصابع اليد 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614257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وضعية الذراع ثني المرفق مع ثني الرسغ.....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760616"/>
              </p:ext>
            </p:extLst>
          </p:nvPr>
        </p:nvGraphicFramePr>
        <p:xfrm>
          <a:off x="1461877" y="2163851"/>
          <a:ext cx="3883974" cy="34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3974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>
                          <a:cs typeface="+mj-cs"/>
                        </a:rPr>
                        <a:t>عمود</a:t>
                      </a:r>
                      <a:r>
                        <a:rPr lang="ar-BH" sz="2400" b="1" baseline="0" dirty="0">
                          <a:cs typeface="+mj-cs"/>
                        </a:rPr>
                        <a:t> ( ب )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الجانب 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أماماً </a:t>
                      </a:r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للخلف </a:t>
                      </a:r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السلة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المصوبة </a:t>
                      </a:r>
                      <a:endParaRPr lang="ar-BH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cxnSp>
        <p:nvCxnSpPr>
          <p:cNvPr id="14" name="Straight Connector 13"/>
          <p:cNvCxnSpPr/>
          <p:nvPr/>
        </p:nvCxnSpPr>
        <p:spPr>
          <a:xfrm flipH="1" flipV="1">
            <a:off x="5345851" y="3035976"/>
            <a:ext cx="1403029" cy="5827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348778" y="4721662"/>
            <a:ext cx="1403028" cy="58270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5367880" y="4196074"/>
            <a:ext cx="1403028" cy="118455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367880" y="3022145"/>
            <a:ext cx="1403028" cy="582706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356865" y="4215218"/>
            <a:ext cx="1403028" cy="58270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الاجابة الصحيحة.m4a">
            <a:hlinkClick r:id="" action="ppaction://media"/>
            <a:extLst>
              <a:ext uri="{FF2B5EF4-FFF2-40B4-BE49-F238E27FC236}">
                <a16:creationId xmlns:a16="http://schemas.microsoft.com/office/drawing/2014/main" id="{B5B03C5E-EBB1-D84D-968B-2A297DE47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855" y="5604094"/>
            <a:ext cx="1044000" cy="1044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2032" y="153154"/>
            <a:ext cx="3875202" cy="1020781"/>
            <a:chOff x="-258338" y="209915"/>
            <a:chExt cx="3445083" cy="1020781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1" name="Oval 20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7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التصويب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9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40" y="1911735"/>
            <a:ext cx="5524921" cy="32724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58345" y="1588709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لقد أنهيت الدرس بنجاح</a:t>
            </a:r>
            <a:endParaRPr lang="en-US" sz="4800" b="1" dirty="0"/>
          </a:p>
        </p:txBody>
      </p:sp>
      <p:pic>
        <p:nvPicPr>
          <p:cNvPr id="2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29AFCAA2-B26E-474B-8D00-2C0ED3A92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8808" y="5170911"/>
            <a:ext cx="1044000" cy="1044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2032" y="218469"/>
            <a:ext cx="3875202" cy="1020781"/>
            <a:chOff x="-258338" y="209915"/>
            <a:chExt cx="3445083" cy="1020781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4" name="Oval 1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7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التصويب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akkal Majalla"/>
        <a:ea typeface=""/>
        <a:cs typeface="Sakkal Majalla"/>
      </a:majorFont>
      <a:minorFont>
        <a:latin typeface="Sakkal Majalla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1874</TotalTime>
  <Words>400</Words>
  <Application>Microsoft Office PowerPoint</Application>
  <PresentationFormat>Widescreen</PresentationFormat>
  <Paragraphs>91</Paragraphs>
  <Slides>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Sakkal Majalla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om3isa alamer</cp:lastModifiedBy>
  <cp:revision>194</cp:revision>
  <dcterms:created xsi:type="dcterms:W3CDTF">2020-03-04T10:47:58Z</dcterms:created>
  <dcterms:modified xsi:type="dcterms:W3CDTF">2020-08-13T06:44:47Z</dcterms:modified>
</cp:coreProperties>
</file>