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image" Target="../media/image8.png"/><Relationship Id="rId2" Type="http://schemas.openxmlformats.org/officeDocument/2006/relationships/audio" Target="../media/media3.m4a"/><Relationship Id="rId16" Type="http://schemas.openxmlformats.org/officeDocument/2006/relationships/image" Target="../media/image7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0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5" Type="http://schemas.microsoft.com/office/2007/relationships/media" Target="../media/media11.m4a"/><Relationship Id="rId10" Type="http://schemas.openxmlformats.org/officeDocument/2006/relationships/image" Target="../media/image2.png"/><Relationship Id="rId4" Type="http://schemas.openxmlformats.org/officeDocument/2006/relationships/audio" Target="../media/media10.m4a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C73F0A6D-F75F-DD4C-96BE-96E689B9DC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892" y="5162705"/>
            <a:ext cx="1044000" cy="10440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D4889E7-DC96-4224-A407-A25077B018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7147" y="5162705"/>
            <a:ext cx="1044000" cy="1044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1657736"/>
            <a:ext cx="12192000" cy="2739211"/>
            <a:chOff x="0" y="2010437"/>
            <a:chExt cx="12192000" cy="2739211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2010437"/>
              <a:ext cx="12192000" cy="2739211"/>
              <a:chOff x="0" y="2075751"/>
              <a:chExt cx="12192000" cy="2739211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0" y="2075751"/>
                <a:ext cx="12192000" cy="2739211"/>
              </a:xfrm>
              <a:prstGeom prst="rect">
                <a:avLst/>
              </a:prstGeom>
              <a:solidFill>
                <a:srgbClr val="99CCFF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r" rtl="1"/>
                <a:r>
                  <a:rPr lang="ar-BH" sz="4000" b="1" dirty="0" smtClean="0"/>
                  <a:t>                 </a:t>
                </a:r>
                <a:r>
                  <a:rPr lang="en-US" sz="4000" b="1" dirty="0" smtClean="0"/>
                  <a:t> </a:t>
                </a:r>
                <a:r>
                  <a:rPr lang="ar-BH" sz="4000" b="1" dirty="0" smtClean="0"/>
                  <a:t>                                      </a:t>
                </a:r>
                <a:r>
                  <a:rPr lang="en-US" sz="4000" b="1" dirty="0" smtClean="0"/>
                  <a:t>         </a:t>
                </a:r>
                <a:r>
                  <a:rPr lang="ar-BH" sz="4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التربية الرياضية</a:t>
                </a:r>
                <a:endParaRPr lang="en-US" sz="4000" b="1" dirty="0" smtClean="0"/>
              </a:p>
              <a:p>
                <a:pPr algn="r" rtl="1"/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الثالث</a:t>
                </a:r>
              </a:p>
              <a:p>
                <a:pPr algn="r" rtl="1"/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</a:t>
                </a:r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الأول/الوحدة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الثانية</a:t>
                </a:r>
              </a:p>
              <a:p>
                <a:pPr algn="r" rtl="1"/>
                <a:r>
                  <a:rPr lang="ar-BH" sz="4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               </a:t>
                </a:r>
                <a:r>
                  <a:rPr lang="ar-BH" sz="4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</a:t>
                </a:r>
                <a:r>
                  <a:rPr lang="ar-BH" sz="4000" b="1" dirty="0" smtClean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التصويب</a:t>
                </a:r>
                <a:endParaRPr lang="en-US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120409" y="2217571"/>
                <a:ext cx="2557477" cy="249299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50505"/>
                </a:clrFrom>
                <a:clrTo>
                  <a:srgbClr val="050505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106" y="2195001"/>
              <a:ext cx="1688277" cy="237186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62868" y="4044759"/>
              <a:ext cx="2278824" cy="4595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كرة </a:t>
              </a:r>
              <a:r>
                <a:rPr lang="ar-BH" sz="32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السلة</a:t>
              </a:r>
              <a:endParaRPr lang="en-US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22073" y="4519748"/>
            <a:ext cx="2383893" cy="20769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1548" y="3280439"/>
            <a:ext cx="3128887" cy="2807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الايقونات لمهارة واحدة.m4a">
            <a:hlinkClick r:id="" action="ppaction://media"/>
            <a:extLst>
              <a:ext uri="{FF2B5EF4-FFF2-40B4-BE49-F238E27FC236}">
                <a16:creationId xmlns:a16="http://schemas.microsoft.com/office/drawing/2014/main" id="{A625A621-8CA0-8D4E-9511-430E96CDBF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040197"/>
            <a:ext cx="1044000" cy="104400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8077199" y="357863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241138" y="276556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293421" y="1006673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Circular Arrow 10"/>
          <p:cNvSpPr/>
          <p:nvPr/>
        </p:nvSpPr>
        <p:spPr>
          <a:xfrm>
            <a:off x="7861672" y="313853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Shape 15"/>
          <p:cNvSpPr/>
          <p:nvPr/>
        </p:nvSpPr>
        <p:spPr>
          <a:xfrm>
            <a:off x="5959371" y="238937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Circular Arrow 16"/>
          <p:cNvSpPr/>
          <p:nvPr/>
        </p:nvSpPr>
        <p:spPr>
          <a:xfrm>
            <a:off x="7066000" y="90845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3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CA3CF1D8-5AF9-C342-8F4B-745E23A3D6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82" y="1686559"/>
            <a:ext cx="665051" cy="665051"/>
          </a:xfrm>
          <a:prstGeom prst="rect">
            <a:avLst/>
          </a:prstGeom>
        </p:spPr>
      </p:pic>
      <p:pic>
        <p:nvPicPr>
          <p:cNvPr id="14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68E76ACB-FD6C-1947-AF89-5EBC6570241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4755" y="3128051"/>
            <a:ext cx="803237" cy="812800"/>
          </a:xfrm>
          <a:prstGeom prst="rect">
            <a:avLst/>
          </a:prstGeom>
        </p:spPr>
      </p:pic>
      <p:pic>
        <p:nvPicPr>
          <p:cNvPr id="15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006F2F2A-E44F-1142-A621-A51D5324119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8108" y="4114801"/>
            <a:ext cx="1102212" cy="88865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63335" y="1401513"/>
            <a:ext cx="5332017" cy="1658983"/>
            <a:chOff x="363335" y="1584395"/>
            <a:chExt cx="5332017" cy="1658983"/>
          </a:xfrm>
        </p:grpSpPr>
        <p:sp>
          <p:nvSpPr>
            <p:cNvPr id="22" name="Flowchart: Alternate Process 21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0355" y="1851712"/>
              <a:ext cx="52790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/>
                <a:t>يطبق مهارة التصويب بطريقة صحيحة</a:t>
              </a:r>
              <a:endParaRPr lang="en-US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5095" y="205406"/>
            <a:ext cx="3875202" cy="1020781"/>
            <a:chOff x="-258338" y="209915"/>
            <a:chExt cx="3445083" cy="1020781"/>
          </a:xfrm>
        </p:grpSpPr>
        <p:sp>
          <p:nvSpPr>
            <p:cNvPr id="25" name="Flowchart: Alternate Process 2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6" name="Oval 2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التصويب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5348" y="1250818"/>
            <a:ext cx="8216537" cy="54476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cs typeface="+mj-cs"/>
              </a:rPr>
              <a:t>النقاط الفنية والتعليمية :</a:t>
            </a:r>
            <a:endParaRPr lang="ar-BH" sz="1000" b="1" dirty="0">
              <a:solidFill>
                <a:schemeClr val="tx1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مواجهة السلة (الحائط) مع تقدم إحدى القدمين أماماً وهي المماثلة لليد المصوبة مع مسافة بين القدمين.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وضع الكرة على أصابع اليد المصوبة والذراع مثني من المرفق مع ثني الرسغ للخلف لتستريح الكرة على أصابع اليد.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اليد الأخرى الغير مصوبة تسند الكرة من الجانب ولا تعوق النظر إلى السلة.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ثني الركبتين قليلاً  للمساعدة في دفع الكرة إلى السلة.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تمتد الركبتان وتستقيم الذراع المصوبة أماماً عالياً وبحركة إضافية لرسغ اليد.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فرد الركبتين والجذع والذراع بحيث تتم كحركة انسيابية واحدة متصلة.</a:t>
            </a:r>
            <a:endParaRPr lang="ar-BH" sz="2000" dirty="0">
              <a:solidFill>
                <a:srgbClr val="FF0000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</a:rPr>
              <a:t>النقاط التعليمية :</a:t>
            </a:r>
            <a:endParaRPr lang="en-US" sz="2200" b="1" dirty="0">
              <a:solidFill>
                <a:srgbClr val="FF0000"/>
              </a:solidFill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عرض نموذج للمهارة.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يقوم كل تلميذ بأخذ الوضع الابتدائي للتصويب ويتم تصحيح الأوضاع الخاطئة.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(وقوف مواجه </a:t>
            </a:r>
            <a:r>
              <a:rPr lang="ar-BH" sz="2000" dirty="0" smtClean="0">
                <a:solidFill>
                  <a:schemeClr val="tx1"/>
                </a:solidFill>
                <a:cs typeface="+mj-cs"/>
              </a:rPr>
              <a:t>الزميل . مسك 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الكرة) تبادل تمرير الكرة، بعد الاستلام من الزميل المواجه يأخذ وضع الاستعداد للتصويب.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يكرر التمرير السابق مع التصويب.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يقف التلاميذ مواجهين للسلة وعلى مسافة لا تزيد على 3 أمتار ويقومون بالتصويب من التأكيد على أداء الوضع الابتدائي الصحيح.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يقف التلاميذ في قاطرتين على خط الرمية الحرة ويتم اجراء مسابقة في تصويب الرمية الحرة.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072" y="2220689"/>
            <a:ext cx="3061999" cy="27562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11Recorded Sound">
            <a:hlinkClick r:id="" action="ppaction://media"/>
            <a:extLst>
              <a:ext uri="{FF2B5EF4-FFF2-40B4-BE49-F238E27FC236}">
                <a16:creationId xmlns:a16="http://schemas.microsoft.com/office/drawing/2014/main" id="{BCBDA572-22E8-40DB-BD28-61BE0D2C3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8561" y="5251464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95906" y="231532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التصويب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56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التصويب 1.mp4" descr="التصويب 1.mp4">
            <a:hlinkClick r:id="" action="ppaction://media"/>
            <a:extLst>
              <a:ext uri="{FF2B5EF4-FFF2-40B4-BE49-F238E27FC236}">
                <a16:creationId xmlns:a16="http://schemas.microsoft.com/office/drawing/2014/main" id="{FD80641C-903A-7D43-9356-F94A09A831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606" y="1322024"/>
            <a:ext cx="11336357" cy="5294817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22032" y="166217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التصويب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589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94573" y="362444"/>
            <a:ext cx="11265722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  <a:cs typeface="+mj-cs"/>
              </a:rPr>
              <a:t>التقييم </a:t>
            </a:r>
            <a:r>
              <a:rPr lang="ar-BH" sz="4800" b="1" dirty="0" smtClean="0">
                <a:ln w="0"/>
                <a:cs typeface="+mj-cs"/>
              </a:rPr>
              <a:t>الذاتي</a:t>
            </a:r>
          </a:p>
          <a:p>
            <a:pPr algn="ctr" rtl="1"/>
            <a:endParaRPr lang="en-US" sz="1400" b="1" dirty="0">
              <a:ln w="0"/>
              <a:cs typeface="+mj-cs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  <a:cs typeface="+mj-cs"/>
              </a:rPr>
              <a:t>صل العمود (أ) بما يناسبه من العمود (ب) :</a:t>
            </a:r>
            <a:endParaRPr lang="en-US" sz="3600" b="1" dirty="0">
              <a:ln w="0"/>
              <a:solidFill>
                <a:srgbClr val="FF0000"/>
              </a:solidFill>
              <a:cs typeface="+mj-cs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191485"/>
              </p:ext>
            </p:extLst>
          </p:nvPr>
        </p:nvGraphicFramePr>
        <p:xfrm>
          <a:off x="5969727" y="2354904"/>
          <a:ext cx="4872444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72444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cs typeface="+mj-cs"/>
                        </a:rPr>
                        <a:t>عمود</a:t>
                      </a:r>
                      <a:r>
                        <a:rPr lang="ar-BH" sz="2400" b="1" baseline="0" dirty="0">
                          <a:cs typeface="+mj-cs"/>
                        </a:rPr>
                        <a:t> ( أ )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just" rtl="1"/>
                      <a:r>
                        <a:rPr lang="ar-BH" sz="2400" b="1" dirty="0">
                          <a:cs typeface="+mj-cs"/>
                        </a:rPr>
                        <a:t>عند التصويب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مواجهة السلة تتقدم إحدى القدمين </a:t>
                      </a:r>
                      <a:r>
                        <a:rPr lang="ar-BH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...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اليد الأخرى الغير مصوبة تسند الكرة من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ثني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الركبتين قليلاً للمساعدة في دفع الكرة إلى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وضع الكرة على أصابع اليد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dirty="0">
                          <a:cs typeface="+mj-cs"/>
                        </a:rPr>
                        <a:t>وضعية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الذراع ثني المرفق مع ثني الرسغ.....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054260"/>
              </p:ext>
            </p:extLst>
          </p:nvPr>
        </p:nvGraphicFramePr>
        <p:xfrm>
          <a:off x="1696675" y="2354904"/>
          <a:ext cx="4008812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cs typeface="+mj-cs"/>
                        </a:rPr>
                        <a:t>عمود</a:t>
                      </a:r>
                      <a:r>
                        <a:rPr lang="ar-BH" sz="2400" b="1" baseline="0" dirty="0">
                          <a:cs typeface="+mj-cs"/>
                        </a:rPr>
                        <a:t> ( ب )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الجانب 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أماماً </a:t>
                      </a:r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للخلف </a:t>
                      </a:r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السلة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المصوبة </a:t>
                      </a:r>
                      <a:endParaRPr lang="ar-BH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pic>
        <p:nvPicPr>
          <p:cNvPr id="3" name="1">
            <a:hlinkClick r:id="" action="ppaction://media"/>
            <a:extLst>
              <a:ext uri="{FF2B5EF4-FFF2-40B4-BE49-F238E27FC236}">
                <a16:creationId xmlns:a16="http://schemas.microsoft.com/office/drawing/2014/main" id="{AB9BE98D-3EEF-405A-AE76-41D459DDB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6411" y="2285330"/>
            <a:ext cx="396000" cy="396000"/>
          </a:xfrm>
          <a:prstGeom prst="rect">
            <a:avLst/>
          </a:prstGeom>
        </p:spPr>
      </p:pic>
      <p:pic>
        <p:nvPicPr>
          <p:cNvPr id="7" name="2">
            <a:hlinkClick r:id="" action="ppaction://media"/>
            <a:extLst>
              <a:ext uri="{FF2B5EF4-FFF2-40B4-BE49-F238E27FC236}">
                <a16:creationId xmlns:a16="http://schemas.microsoft.com/office/drawing/2014/main" id="{4C6B362E-D428-4179-8338-F3836DB5AC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5652" y="2285330"/>
            <a:ext cx="396000" cy="396000"/>
          </a:xfrm>
          <a:prstGeom prst="rect">
            <a:avLst/>
          </a:prstGeom>
        </p:spPr>
      </p:pic>
      <p:pic>
        <p:nvPicPr>
          <p:cNvPr id="13" name="صل العبارات.m4a">
            <a:hlinkClick r:id="" action="ppaction://media"/>
            <a:extLst>
              <a:ext uri="{FF2B5EF4-FFF2-40B4-BE49-F238E27FC236}">
                <a16:creationId xmlns:a16="http://schemas.microsoft.com/office/drawing/2014/main" id="{FC0A095A-4524-B146-B3B2-61A97C0F385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235" y="5214374"/>
            <a:ext cx="1044000" cy="1044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82843" y="166217"/>
            <a:ext cx="3875202" cy="1020781"/>
            <a:chOff x="-258338" y="209915"/>
            <a:chExt cx="3445083" cy="1020781"/>
          </a:xfrm>
        </p:grpSpPr>
        <p:sp>
          <p:nvSpPr>
            <p:cNvPr id="15" name="Flowchart: Alternate Process 1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6" name="Oval 1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التصويب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58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35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1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9908" y="374795"/>
            <a:ext cx="1289563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400" b="1" dirty="0" smtClean="0">
                <a:ln w="0"/>
                <a:cs typeface="+mj-cs"/>
              </a:rPr>
              <a:t>   الإجابة</a:t>
            </a:r>
          </a:p>
          <a:p>
            <a:pPr algn="ctr" rtl="1"/>
            <a:r>
              <a:rPr lang="ar-BH" sz="1600" b="1" dirty="0" smtClean="0">
                <a:ln w="0"/>
                <a:cs typeface="+mj-cs"/>
              </a:rPr>
              <a:t> </a:t>
            </a:r>
            <a:endParaRPr lang="ar-BH" sz="1600" b="1" dirty="0">
              <a:ln w="0"/>
              <a:cs typeface="+mj-cs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صل العمود (أ) بما يناسبه من العمود (ب) :</a:t>
            </a:r>
            <a:endParaRPr lang="en-US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076033"/>
              </p:ext>
            </p:extLst>
          </p:nvPr>
        </p:nvGraphicFramePr>
        <p:xfrm>
          <a:off x="6633859" y="2181521"/>
          <a:ext cx="5018210" cy="34225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18210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46419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cs typeface="+mn-cs"/>
                        </a:rPr>
                        <a:t>عمود</a:t>
                      </a:r>
                      <a:r>
                        <a:rPr lang="ar-BH" sz="2400" b="1" baseline="0" dirty="0">
                          <a:cs typeface="+mn-cs"/>
                        </a:rPr>
                        <a:t> ( أ )</a:t>
                      </a:r>
                      <a:endParaRPr lang="en-US" sz="24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614257">
                <a:tc>
                  <a:txBody>
                    <a:bodyPr/>
                    <a:lstStyle/>
                    <a:p>
                      <a:pPr algn="just" rtl="1"/>
                      <a:r>
                        <a:rPr lang="ar-BH" sz="2400" b="1" dirty="0">
                          <a:cs typeface="+mn-cs"/>
                        </a:rPr>
                        <a:t>عند التصويب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مواجهة السلة تتقدم إحدى القدمين </a:t>
                      </a:r>
                      <a:r>
                        <a:rPr lang="ar-BH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....</a:t>
                      </a:r>
                      <a:endParaRPr lang="en-US" sz="24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6396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اليد الأخرى الغير مصوبة تسند الكرة من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614257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ثني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الركبتين قليلاً للمساعدة في دفع الكرة إلى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51638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وضع الكرة على أصابع اليد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614257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وضعية الذراع ثني المرفق مع ثني الرسغ.....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760616"/>
              </p:ext>
            </p:extLst>
          </p:nvPr>
        </p:nvGraphicFramePr>
        <p:xfrm>
          <a:off x="1461877" y="2163851"/>
          <a:ext cx="3883974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3974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cs typeface="+mj-cs"/>
                        </a:rPr>
                        <a:t>عمود</a:t>
                      </a:r>
                      <a:r>
                        <a:rPr lang="ar-BH" sz="2400" b="1" baseline="0" dirty="0">
                          <a:cs typeface="+mj-cs"/>
                        </a:rPr>
                        <a:t> ( ب )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الجانب 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أماماً </a:t>
                      </a:r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للخلف </a:t>
                      </a:r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السلة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المصوبة </a:t>
                      </a:r>
                      <a:endParaRPr lang="ar-BH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cxnSp>
        <p:nvCxnSpPr>
          <p:cNvPr id="14" name="Straight Connector 13"/>
          <p:cNvCxnSpPr/>
          <p:nvPr/>
        </p:nvCxnSpPr>
        <p:spPr>
          <a:xfrm flipH="1" flipV="1">
            <a:off x="5345851" y="3035976"/>
            <a:ext cx="1403029" cy="58270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348778" y="4721662"/>
            <a:ext cx="1403028" cy="58270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5367880" y="4196074"/>
            <a:ext cx="1403028" cy="118455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367880" y="3022145"/>
            <a:ext cx="1403028" cy="582706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356865" y="4215218"/>
            <a:ext cx="1403028" cy="58270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B5B03C5E-EBB1-D84D-968B-2A297DE47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7855" y="5604094"/>
            <a:ext cx="1044000" cy="1044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22032" y="153154"/>
            <a:ext cx="3875202" cy="1020781"/>
            <a:chOff x="-258338" y="209915"/>
            <a:chExt cx="3445083" cy="1020781"/>
          </a:xfrm>
        </p:grpSpPr>
        <p:sp>
          <p:nvSpPr>
            <p:cNvPr id="20" name="Flowchart: Alternate Process 19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1" name="Oval 20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التصويب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840" y="1911735"/>
            <a:ext cx="5524921" cy="3272400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758345" y="1588709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29AFCAA2-B26E-474B-8D00-2C0ED3A926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8808" y="5170911"/>
            <a:ext cx="1044000" cy="1044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22032" y="218469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التصويب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1874</TotalTime>
  <Words>400</Words>
  <Application>Microsoft Office PowerPoint</Application>
  <PresentationFormat>Widescreen</PresentationFormat>
  <Paragraphs>91</Paragraphs>
  <Slides>7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Sakkal Majalla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194</cp:revision>
  <dcterms:created xsi:type="dcterms:W3CDTF">2020-03-04T10:47:58Z</dcterms:created>
  <dcterms:modified xsi:type="dcterms:W3CDTF">2020-08-13T06:44:47Z</dcterms:modified>
</cp:coreProperties>
</file>