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67" r:id="rId4"/>
    <p:sldId id="286" r:id="rId5"/>
    <p:sldId id="287" r:id="rId6"/>
    <p:sldId id="288" r:id="rId7"/>
    <p:sldId id="285" r:id="rId8"/>
    <p:sldId id="268" r:id="rId9"/>
    <p:sldId id="269" r:id="rId10"/>
    <p:sldId id="270" r:id="rId11"/>
    <p:sldId id="271" r:id="rId12"/>
    <p:sldId id="272" r:id="rId13"/>
    <p:sldId id="273" r:id="rId14"/>
    <p:sldId id="274" r:id="rId15"/>
    <p:sldId id="275" r:id="rId16"/>
    <p:sldId id="276" r:id="rId17"/>
    <p:sldId id="277" r:id="rId18"/>
    <p:sldId id="279" r:id="rId19"/>
    <p:sldId id="280" r:id="rId20"/>
    <p:sldId id="281" r:id="rId21"/>
    <p:sldId id="282" r:id="rId22"/>
    <p:sldId id="283" r:id="rId23"/>
    <p:sldId id="284" r:id="rId24"/>
    <p:sldId id="266" r:id="rId25"/>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24" autoAdjust="0"/>
  </p:normalViewPr>
  <p:slideViewPr>
    <p:cSldViewPr>
      <p:cViewPr>
        <p:scale>
          <a:sx n="90" d="100"/>
          <a:sy n="90" d="100"/>
        </p:scale>
        <p:origin x="612" y="-78"/>
      </p:cViewPr>
      <p:guideLst>
        <p:guide orient="horz" pos="2160"/>
        <p:guide pos="3120"/>
      </p:guideLst>
    </p:cSldViewPr>
  </p:slideViewPr>
  <p:outlineViewPr>
    <p:cViewPr>
      <p:scale>
        <a:sx n="33" d="100"/>
        <a:sy n="33" d="100"/>
      </p:scale>
      <p:origin x="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2/28/2012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قوانين الفكر الأساسية</a:t>
            </a:r>
            <a:endParaRPr lang="ar-SA"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Y" sz="2500" b="1" dirty="0" smtClean="0"/>
              <a:t>ـ </a:t>
            </a:r>
            <a:r>
              <a:rPr lang="ar-SY" sz="2500" b="1" dirty="0" smtClean="0">
                <a:solidFill>
                  <a:srgbClr val="FF0000"/>
                </a:solidFill>
              </a:rPr>
              <a:t>قانون الهوية</a:t>
            </a:r>
            <a:r>
              <a:rPr lang="ar-SY" sz="2500" b="1" dirty="0" smtClean="0"/>
              <a:t>:</a:t>
            </a:r>
            <a:r>
              <a:rPr lang="ar-SY" sz="2500" dirty="0" smtClean="0"/>
              <a:t> ويعني أن لأي شيء ذاتية خاصة يحتفظ بها من دون تغيير، فالشيء دائماً هو هو (أ هو أ) فالهوية تفترض ثبات الشيء على الرغم من  التغيرات التي تطرأ عليه، فأنا هو الشخص ذاته الذي كنته منذ عشرين عاماً على الرغم مما طرأ علي من تغير.</a:t>
            </a:r>
            <a:endParaRPr lang="en-US" sz="2500" dirty="0" smtClean="0"/>
          </a:p>
          <a:p>
            <a:pPr marL="0" indent="0" algn="just" rtl="1">
              <a:spcBef>
                <a:spcPts val="0"/>
              </a:spcBef>
            </a:pPr>
            <a:r>
              <a:rPr lang="ar-SY" sz="2500" b="1" dirty="0" smtClean="0"/>
              <a:t>ـ </a:t>
            </a:r>
            <a:r>
              <a:rPr lang="ar-SY" sz="2500" b="1" dirty="0" smtClean="0">
                <a:solidFill>
                  <a:srgbClr val="FF0000"/>
                </a:solidFill>
              </a:rPr>
              <a:t>قانون عدم التناقض</a:t>
            </a:r>
            <a:r>
              <a:rPr lang="ar-SY" sz="2500" dirty="0" smtClean="0"/>
              <a:t>: ينكر هذا القانون إمكان الجمع بين الشيء ونقيضه، فلا يصح أن يصدق النقيضان في الوقت نفسه وفي ظل الظروف نفسها، إذ لا يصح القول إن هذا الشيء وفي هذا الوقت «أزرق» وليس «أزرق» [(أ) لا يمكن أن تتصف بأنها(ب) وبأنها (لا ب) معاً].</a:t>
            </a:r>
            <a:endParaRPr lang="en-US" sz="2500" dirty="0" smtClean="0"/>
          </a:p>
          <a:p>
            <a:pPr marL="0" indent="0" algn="just" rtl="1">
              <a:spcBef>
                <a:spcPts val="0"/>
              </a:spcBef>
            </a:pPr>
            <a:r>
              <a:rPr lang="ar-SY" sz="2500" b="1" dirty="0" smtClean="0"/>
              <a:t>ـ </a:t>
            </a:r>
            <a:r>
              <a:rPr lang="ar-SY" sz="2500" b="1" dirty="0" smtClean="0">
                <a:solidFill>
                  <a:srgbClr val="FF0000"/>
                </a:solidFill>
              </a:rPr>
              <a:t>قانون الثالث المرفوع</a:t>
            </a:r>
            <a:r>
              <a:rPr lang="ar-SY" sz="2500" b="1" dirty="0" smtClean="0"/>
              <a:t>:</a:t>
            </a:r>
            <a:r>
              <a:rPr lang="ar-SY" sz="2500" dirty="0" smtClean="0"/>
              <a:t> ويعني أن أحد المتناقضين لابد أن يكون صادقاً إذ ليس هناك احتمال ثالث بجانب المتناقضين يمكن أن يكذبهما معاً، ولا يوجد وسط بينها، فإما أن نثبت محمولاً معيناً لموضوع ما وإما أن ننفيه عنه.</a:t>
            </a:r>
            <a:endParaRPr lang="en-US" sz="2500" dirty="0" smtClean="0"/>
          </a:p>
          <a:p>
            <a:pPr marL="0" indent="0" algn="just" rtl="1">
              <a:spcBef>
                <a:spcPts val="0"/>
              </a:spcBef>
            </a:pPr>
            <a:r>
              <a:rPr lang="ar-SY" sz="2500" dirty="0" smtClean="0"/>
              <a:t>و</a:t>
            </a:r>
            <a:r>
              <a:rPr lang="ar-SY" sz="2500" dirty="0" smtClean="0">
                <a:solidFill>
                  <a:srgbClr val="FF0000"/>
                </a:solidFill>
              </a:rPr>
              <a:t>هذه القوانين هي شروط يجب أن يخضع لها التفكير ليكون يقينياً</a:t>
            </a:r>
            <a:r>
              <a:rPr lang="ar-SY" sz="2500" dirty="0" smtClean="0"/>
              <a:t>، فهي مبادئ يعتمد عليها الاستدلال أياً كان نوعه.</a:t>
            </a:r>
            <a:endParaRPr lang="en-US" sz="2500" dirty="0" smtClean="0"/>
          </a:p>
          <a:p>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مباحث المنطق الصوري</a:t>
            </a:r>
            <a:endParaRPr lang="ar-SA"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Y" sz="2500" dirty="0" smtClean="0"/>
              <a:t>وتشمل </a:t>
            </a:r>
            <a:r>
              <a:rPr lang="ar-SY" sz="2500" dirty="0" smtClean="0">
                <a:solidFill>
                  <a:srgbClr val="FF0000"/>
                </a:solidFill>
              </a:rPr>
              <a:t>مباحثه: منطق الحدود أو التصورات، منطق القضايا أو الأحكام، منطق الاستدلال</a:t>
            </a:r>
            <a:r>
              <a:rPr lang="ar-SY" sz="2500" dirty="0" smtClean="0"/>
              <a:t>.</a:t>
            </a:r>
            <a:endParaRPr lang="en-US" sz="2500" dirty="0" smtClean="0"/>
          </a:p>
          <a:p>
            <a:pPr marL="0" indent="0" algn="just" rtl="1">
              <a:spcBef>
                <a:spcPts val="0"/>
              </a:spcBef>
            </a:pPr>
            <a:r>
              <a:rPr lang="ar-SY" sz="2500" b="1" dirty="0" smtClean="0"/>
              <a:t>أولاًـ منطق الحدود:</a:t>
            </a:r>
            <a:r>
              <a:rPr lang="ar-SY" sz="2500" dirty="0" smtClean="0"/>
              <a:t> </a:t>
            </a:r>
            <a:endParaRPr lang="en-US" sz="2500" dirty="0" smtClean="0"/>
          </a:p>
          <a:p>
            <a:pPr marL="0" indent="0" algn="just" rtl="1">
              <a:spcBef>
                <a:spcPts val="0"/>
              </a:spcBef>
            </a:pPr>
            <a:r>
              <a:rPr lang="ar-SY" sz="2500" dirty="0" smtClean="0">
                <a:solidFill>
                  <a:srgbClr val="FF0000"/>
                </a:solidFill>
              </a:rPr>
              <a:t>الحد هو وحدة الحكم الأساسية، وتمثل الكيان العقلي الذي تقابله الإدراكات الحسية التي نفهمها من التصور. </a:t>
            </a:r>
            <a:r>
              <a:rPr lang="ar-SY" sz="2500" dirty="0" smtClean="0"/>
              <a:t>والحد في المنطق هو أحد أجزاء القضية، كما في القضية (الحاسب آلة عصرية) لفظ «الحاسب» هو الحد الأول من حدود القضية ويسمى موضوعاً، و«آلة عصرية» الحد الثاني من حدودها ويسمى محمولاً.</a:t>
            </a:r>
            <a:r>
              <a:rPr lang="ar-SA" sz="2500" dirty="0" smtClean="0"/>
              <a:t> </a:t>
            </a:r>
            <a:r>
              <a:rPr lang="ar-SA" sz="2500" dirty="0" smtClean="0">
                <a:solidFill>
                  <a:srgbClr val="FF0000"/>
                </a:solidFill>
              </a:rPr>
              <a:t>وتنقسم الحدود إلى</a:t>
            </a:r>
            <a:r>
              <a:rPr lang="ar-SY" sz="2500" dirty="0" smtClean="0">
                <a:solidFill>
                  <a:srgbClr val="FF0000"/>
                </a:solidFill>
              </a:rPr>
              <a:t>:المفرد والمركب</a:t>
            </a:r>
            <a:r>
              <a:rPr lang="ar-SA" sz="2500" dirty="0" smtClean="0">
                <a:solidFill>
                  <a:srgbClr val="FF0000"/>
                </a:solidFill>
              </a:rPr>
              <a:t>، </a:t>
            </a:r>
            <a:r>
              <a:rPr lang="ar-SA" sz="2500" dirty="0" err="1" smtClean="0">
                <a:solidFill>
                  <a:srgbClr val="FF0000"/>
                </a:solidFill>
              </a:rPr>
              <a:t>و</a:t>
            </a:r>
            <a:r>
              <a:rPr lang="ar-SY" sz="2500" dirty="0" smtClean="0">
                <a:solidFill>
                  <a:srgbClr val="FF0000"/>
                </a:solidFill>
              </a:rPr>
              <a:t>الخاص والعام (الجزئي والكلي)</a:t>
            </a:r>
            <a:r>
              <a:rPr lang="ar-SA" sz="2500" dirty="0" smtClean="0">
                <a:solidFill>
                  <a:srgbClr val="FF0000"/>
                </a:solidFill>
              </a:rPr>
              <a:t>، </a:t>
            </a:r>
            <a:r>
              <a:rPr lang="ar-SA" sz="2500" dirty="0" err="1" smtClean="0">
                <a:solidFill>
                  <a:srgbClr val="FF0000"/>
                </a:solidFill>
              </a:rPr>
              <a:t>و</a:t>
            </a:r>
            <a:r>
              <a:rPr lang="ar-SY" sz="2500" dirty="0" smtClean="0">
                <a:solidFill>
                  <a:srgbClr val="FF0000"/>
                </a:solidFill>
              </a:rPr>
              <a:t>العيني والمجرد</a:t>
            </a:r>
            <a:r>
              <a:rPr lang="ar-SA" sz="2500" dirty="0" smtClean="0">
                <a:solidFill>
                  <a:srgbClr val="FF0000"/>
                </a:solidFill>
              </a:rPr>
              <a:t>، </a:t>
            </a:r>
            <a:r>
              <a:rPr lang="ar-SA" sz="2500" dirty="0" err="1" smtClean="0">
                <a:solidFill>
                  <a:srgbClr val="FF0000"/>
                </a:solidFill>
              </a:rPr>
              <a:t>و</a:t>
            </a:r>
            <a:r>
              <a:rPr lang="ar-SY" sz="2500" dirty="0" smtClean="0">
                <a:solidFill>
                  <a:srgbClr val="FF0000"/>
                </a:solidFill>
              </a:rPr>
              <a:t>المطلق والنسبي</a:t>
            </a:r>
            <a:r>
              <a:rPr lang="ar-SA" sz="2500" dirty="0" smtClean="0">
                <a:solidFill>
                  <a:srgbClr val="FF0000"/>
                </a:solidFill>
              </a:rPr>
              <a:t>، </a:t>
            </a:r>
            <a:r>
              <a:rPr lang="ar-SA" sz="2500" dirty="0" err="1" smtClean="0">
                <a:solidFill>
                  <a:srgbClr val="FF0000"/>
                </a:solidFill>
              </a:rPr>
              <a:t>و</a:t>
            </a:r>
            <a:r>
              <a:rPr lang="ar-SY" sz="2500" dirty="0" smtClean="0">
                <a:solidFill>
                  <a:srgbClr val="FF0000"/>
                </a:solidFill>
              </a:rPr>
              <a:t>الموجب والسالب</a:t>
            </a:r>
            <a:r>
              <a:rPr lang="ar-SA" sz="2500" dirty="0" smtClean="0">
                <a:solidFill>
                  <a:srgbClr val="FF0000"/>
                </a:solidFill>
              </a:rPr>
              <a:t>، </a:t>
            </a:r>
            <a:r>
              <a:rPr lang="ar-SA" sz="2500" dirty="0" err="1" smtClean="0">
                <a:solidFill>
                  <a:srgbClr val="FF0000"/>
                </a:solidFill>
              </a:rPr>
              <a:t>و</a:t>
            </a:r>
            <a:r>
              <a:rPr lang="ar-SY" sz="2500" dirty="0" smtClean="0">
                <a:solidFill>
                  <a:srgbClr val="FF0000"/>
                </a:solidFill>
              </a:rPr>
              <a:t>المفهوم </a:t>
            </a:r>
            <a:r>
              <a:rPr lang="ar-SY" sz="2500" dirty="0" err="1" smtClean="0">
                <a:solidFill>
                  <a:srgbClr val="FF0000"/>
                </a:solidFill>
              </a:rPr>
              <a:t>والماصدق</a:t>
            </a:r>
            <a:r>
              <a:rPr lang="ar-SA" sz="2500" dirty="0" smtClean="0">
                <a:solidFill>
                  <a:srgbClr val="FF0000"/>
                </a:solidFill>
              </a:rPr>
              <a:t>).</a:t>
            </a:r>
          </a:p>
          <a:p>
            <a:pPr rtl="1"/>
            <a:r>
              <a:rPr lang="ar-SY" sz="2500" b="1" dirty="0" smtClean="0"/>
              <a:t>ثانياً: منطق القضايا:</a:t>
            </a:r>
            <a:endParaRPr lang="en-US" sz="2500" dirty="0" smtClean="0"/>
          </a:p>
          <a:p>
            <a:r>
              <a:rPr lang="ar-SY" sz="2500" dirty="0" smtClean="0"/>
              <a:t>«القضية»: هي </a:t>
            </a:r>
            <a:r>
              <a:rPr lang="ar-SY" sz="2500" dirty="0" smtClean="0">
                <a:solidFill>
                  <a:srgbClr val="FF0000"/>
                </a:solidFill>
              </a:rPr>
              <a:t>الجملة التي تعطي خبراً</a:t>
            </a:r>
            <a:r>
              <a:rPr lang="ar-SY" sz="2500" dirty="0" smtClean="0"/>
              <a:t>، ويمكن الحكم عليها بأنها صادقة أو كاذبة. وتقسم القضايا في المنطق إلى: </a:t>
            </a:r>
            <a:r>
              <a:rPr lang="ar-SY" sz="2500" dirty="0" smtClean="0">
                <a:solidFill>
                  <a:srgbClr val="FF0000"/>
                </a:solidFill>
              </a:rPr>
              <a:t>القضايا </a:t>
            </a:r>
            <a:r>
              <a:rPr lang="ar-SY" sz="2500" dirty="0" err="1" smtClean="0">
                <a:solidFill>
                  <a:srgbClr val="FF0000"/>
                </a:solidFill>
              </a:rPr>
              <a:t>الحملية</a:t>
            </a:r>
            <a:r>
              <a:rPr lang="ar-SY" sz="2500" dirty="0" smtClean="0">
                <a:solidFill>
                  <a:srgbClr val="FF0000"/>
                </a:solidFill>
              </a:rPr>
              <a:t> والقضايا الشرطية</a:t>
            </a:r>
            <a:r>
              <a:rPr lang="ar-SY" sz="2500" dirty="0" smtClean="0"/>
              <a:t>. </a:t>
            </a:r>
            <a:endParaRPr lang="ar-SA" sz="25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Y" sz="2500" b="1" dirty="0" smtClean="0"/>
              <a:t>ثالثاً: </a:t>
            </a:r>
            <a:r>
              <a:rPr lang="ar-SY" sz="2500" b="1" dirty="0" smtClean="0">
                <a:solidFill>
                  <a:srgbClr val="FF0000"/>
                </a:solidFill>
              </a:rPr>
              <a:t>الاستدلال</a:t>
            </a:r>
            <a:r>
              <a:rPr lang="ar-SY" sz="2500" b="1" dirty="0" smtClean="0"/>
              <a:t>: وهو نوعان</a:t>
            </a:r>
            <a:r>
              <a:rPr lang="ar-SY" sz="2500" dirty="0" smtClean="0"/>
              <a:t>، </a:t>
            </a:r>
            <a:r>
              <a:rPr lang="ar-SY" sz="2500" dirty="0" smtClean="0">
                <a:solidFill>
                  <a:srgbClr val="FF0000"/>
                </a:solidFill>
              </a:rPr>
              <a:t>استدلال مباشر واستدلال غير مباشر</a:t>
            </a:r>
            <a:r>
              <a:rPr lang="ar-SY" sz="2500" dirty="0" smtClean="0"/>
              <a:t>.</a:t>
            </a:r>
            <a:endParaRPr lang="ar-SA" sz="2500" dirty="0" smtClean="0"/>
          </a:p>
          <a:p>
            <a:pPr marL="0" indent="0" algn="just" rtl="1">
              <a:spcBef>
                <a:spcPts val="0"/>
              </a:spcBef>
            </a:pPr>
            <a:r>
              <a:rPr lang="ar-SY" sz="2500" b="1" dirty="0" smtClean="0"/>
              <a:t>والاستدلال المباشر نوعان</a:t>
            </a:r>
            <a:r>
              <a:rPr lang="ar-SY" sz="2500" dirty="0" smtClean="0"/>
              <a:t> أيضاً، التقابل والتكافؤ.</a:t>
            </a:r>
            <a:r>
              <a:rPr lang="ar-SA" sz="2500" dirty="0" smtClean="0"/>
              <a:t> </a:t>
            </a:r>
            <a:r>
              <a:rPr lang="ar-SY" sz="2500" b="1" dirty="0" smtClean="0"/>
              <a:t>أما الاستدلال غير المباشر: فيقصد به القياس </a:t>
            </a:r>
            <a:r>
              <a:rPr lang="en-US" sz="2500" dirty="0" smtClean="0"/>
              <a:t>syllogism</a:t>
            </a:r>
            <a:r>
              <a:rPr lang="ar-SY" sz="2500" b="1" dirty="0" smtClean="0"/>
              <a:t>. </a:t>
            </a:r>
            <a:endParaRPr lang="en-US" sz="2500" dirty="0" smtClean="0"/>
          </a:p>
          <a:p>
            <a:pPr marL="0" indent="0" algn="just" rtl="1">
              <a:spcBef>
                <a:spcPts val="0"/>
              </a:spcBef>
            </a:pPr>
            <a:r>
              <a:rPr lang="ar-SA" sz="2500" dirty="0" smtClean="0"/>
              <a:t>والقياس الأرسطي, الذي تعبّر عنه علاقات جوهرية وضرورية وأكيدة, يصلح أداة للعلم والمعرفة اليقينية. أما إِذا كانت مقدماته مبنية على آراء أو علاقات معقولة ومحتملة, فإِنه يصلح أداة لجدل يحملنا إِلى المعرفة المحتملة والأمور الظاهرية, ويسمح لنا, نسبياً, بالإِجابة عن جميع الأسئلة المطروحة المتعلقة بالخاص والفصل النوعي والعرض والجنس, وباستخراج النتائج الصحيحة من المقدمات استخراجاً من دون تناقض.</a:t>
            </a:r>
          </a:p>
          <a:p>
            <a:pPr marL="0" indent="0" algn="just" rtl="1">
              <a:spcBef>
                <a:spcPts val="0"/>
              </a:spcBef>
            </a:pPr>
            <a:endParaRPr lang="ar-SA" sz="25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ctr"/>
            <a:endParaRPr lang="en-US" b="1" dirty="0" smtClean="0"/>
          </a:p>
          <a:p>
            <a:pPr algn="ctr"/>
            <a:endParaRPr lang="en-US" b="1" dirty="0" smtClean="0"/>
          </a:p>
          <a:p>
            <a:pPr algn="ctr"/>
            <a:endParaRPr lang="en-US" b="1" dirty="0" smtClean="0"/>
          </a:p>
          <a:p>
            <a:pPr algn="ctr"/>
            <a:r>
              <a:rPr lang="ar-SA" b="1" dirty="0" smtClean="0"/>
              <a:t>المنطق الرمزي</a:t>
            </a:r>
            <a:endParaRPr lang="en-US" dirty="0" smtClean="0"/>
          </a:p>
          <a:p>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تعريف المنطق الرمزي</a:t>
            </a:r>
            <a:endParaRPr lang="ar-SA" dirty="0"/>
          </a:p>
        </p:txBody>
      </p:sp>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 </a:t>
            </a:r>
            <a:r>
              <a:rPr lang="ar-SA" sz="2500" dirty="0" smtClean="0">
                <a:solidFill>
                  <a:srgbClr val="FF0000"/>
                </a:solidFill>
              </a:rPr>
              <a:t>المنطق الرمزي نمط جديد من الدراسات المنطقية </a:t>
            </a:r>
            <a:r>
              <a:rPr lang="ar-SA" sz="2500" dirty="0" smtClean="0"/>
              <a:t>جاء نتيجة التطورات العلمية الحديثة، وخاصة في مجال الرياضيات. </a:t>
            </a:r>
            <a:endParaRPr lang="en-US" sz="2500" dirty="0" smtClean="0"/>
          </a:p>
          <a:p>
            <a:pPr marL="0" indent="0" algn="just" rtl="1">
              <a:spcBef>
                <a:spcPts val="0"/>
              </a:spcBef>
            </a:pPr>
            <a:r>
              <a:rPr lang="ar-SA" sz="2500" dirty="0" smtClean="0"/>
              <a:t>- يسمى المنطق الرمزي </a:t>
            </a:r>
            <a:r>
              <a:rPr lang="en-US" sz="2500" dirty="0" smtClean="0"/>
              <a:t>Symbolic Logic  </a:t>
            </a:r>
            <a:r>
              <a:rPr lang="ar-SA" sz="2500" dirty="0" smtClean="0"/>
              <a:t>بأسماء عديدة منها : لوجستيقا </a:t>
            </a:r>
            <a:r>
              <a:rPr lang="en-US" sz="2500" dirty="0" smtClean="0"/>
              <a:t>Logistic  </a:t>
            </a:r>
            <a:r>
              <a:rPr lang="ar-SA" sz="2500" dirty="0" smtClean="0"/>
              <a:t>أو جبر المنطق </a:t>
            </a:r>
            <a:r>
              <a:rPr lang="en-US" sz="2500" dirty="0" smtClean="0"/>
              <a:t>Algebra Of Logic  </a:t>
            </a:r>
            <a:r>
              <a:rPr lang="ar-SA" sz="2500" dirty="0" smtClean="0"/>
              <a:t>أو المنطق الرياضي </a:t>
            </a:r>
            <a:r>
              <a:rPr lang="en-US" sz="2500" dirty="0" smtClean="0"/>
              <a:t>Mathematical logic </a:t>
            </a:r>
            <a:r>
              <a:rPr lang="ar-SA" sz="2500" dirty="0" smtClean="0"/>
              <a:t>، أو المنطق الصوري الحديث </a:t>
            </a:r>
            <a:r>
              <a:rPr lang="en-US" sz="2500" dirty="0" smtClean="0"/>
              <a:t>New Formal Logic.  </a:t>
            </a:r>
            <a:r>
              <a:rPr lang="ar-SA" sz="2500" dirty="0" smtClean="0"/>
              <a:t>وكلها عبارات مترادفة </a:t>
            </a:r>
            <a:endParaRPr lang="en-US" sz="2500" dirty="0" smtClean="0"/>
          </a:p>
          <a:p>
            <a:pPr marL="0" indent="0" algn="just" rtl="1">
              <a:spcBef>
                <a:spcPts val="0"/>
              </a:spcBef>
            </a:pPr>
            <a:r>
              <a:rPr lang="ar-SA" sz="2500" dirty="0" smtClean="0"/>
              <a:t>- </a:t>
            </a:r>
            <a:r>
              <a:rPr lang="ar-SA" sz="2500" dirty="0" smtClean="0">
                <a:solidFill>
                  <a:srgbClr val="FF0000"/>
                </a:solidFill>
              </a:rPr>
              <a:t>ويسمى المنطق الرمزي لأن لغته الرموز لا الكتابة والحديث</a:t>
            </a:r>
            <a:r>
              <a:rPr lang="ar-SA" sz="2500" dirty="0" smtClean="0"/>
              <a:t>؛ </a:t>
            </a:r>
            <a:r>
              <a:rPr lang="ar-SA" sz="2500" dirty="0" smtClean="0">
                <a:solidFill>
                  <a:srgbClr val="FF0000"/>
                </a:solidFill>
              </a:rPr>
              <a:t>واستخدام الرموز شرط ضروري لإقامة هذا المنطق</a:t>
            </a:r>
            <a:r>
              <a:rPr lang="ar-SA" sz="2500" dirty="0" smtClean="0"/>
              <a:t> ، لكنه شرط غير كاف ليكون رمزياً ، بل يجب – إلى جانب استخدام الرموز – أن يدرس العلاقات المختلفة بين الحدود في قضية ما . والعلاقات المختلفة التي تربط بين عدة قضايا</a:t>
            </a:r>
            <a:r>
              <a:rPr lang="en-US" sz="2500" dirty="0" smtClean="0"/>
              <a:t> . </a:t>
            </a:r>
            <a:r>
              <a:rPr lang="ar-SA" sz="2500" dirty="0" smtClean="0"/>
              <a:t>ووضع القواعد التي تجعل من القضايا التي يرتبط بعضها ببعض قضايا صادقة دائماً.</a:t>
            </a:r>
          </a:p>
          <a:p>
            <a:pPr marL="0" indent="0" algn="just" rtl="1">
              <a:spcBef>
                <a:spcPts val="0"/>
              </a:spcBef>
            </a:pPr>
            <a:r>
              <a:rPr lang="ar-SA" sz="2500" dirty="0" smtClean="0"/>
              <a:t>- وترجع تسمية المنطق الرمزي </a:t>
            </a:r>
            <a:r>
              <a:rPr lang="ar-SA" sz="2500" dirty="0" err="1" smtClean="0"/>
              <a:t>باللوجستيقا</a:t>
            </a:r>
            <a:r>
              <a:rPr lang="ar-SA" sz="2500" dirty="0" smtClean="0"/>
              <a:t> إلى </a:t>
            </a:r>
            <a:r>
              <a:rPr lang="ar-SA" sz="2500" dirty="0" err="1" smtClean="0"/>
              <a:t>إتلسن</a:t>
            </a:r>
            <a:r>
              <a:rPr lang="ar-SA" sz="2500" dirty="0" smtClean="0"/>
              <a:t>  </a:t>
            </a:r>
            <a:r>
              <a:rPr lang="en-US" sz="2500" dirty="0" smtClean="0"/>
              <a:t> </a:t>
            </a:r>
            <a:r>
              <a:rPr lang="en-US" sz="2500" dirty="0" err="1" smtClean="0"/>
              <a:t>Etelson</a:t>
            </a:r>
            <a:r>
              <a:rPr lang="en-US" sz="2500" dirty="0" smtClean="0"/>
              <a:t> </a:t>
            </a:r>
            <a:r>
              <a:rPr lang="ar-SA" sz="2500" dirty="0" err="1" smtClean="0"/>
              <a:t>ولالاند</a:t>
            </a:r>
            <a:r>
              <a:rPr lang="ar-SA" sz="2500" dirty="0" smtClean="0"/>
              <a:t>  </a:t>
            </a:r>
            <a:r>
              <a:rPr lang="en-US" sz="2500" dirty="0" smtClean="0"/>
              <a:t> </a:t>
            </a:r>
            <a:r>
              <a:rPr lang="en-US" sz="2500" dirty="0" err="1" smtClean="0"/>
              <a:t>Lalande</a:t>
            </a:r>
            <a:r>
              <a:rPr lang="en-US" sz="2500" dirty="0" smtClean="0"/>
              <a:t> </a:t>
            </a:r>
            <a:r>
              <a:rPr lang="ar-SA" sz="2500" dirty="0" err="1" smtClean="0"/>
              <a:t>وكوتيرا</a:t>
            </a:r>
            <a:r>
              <a:rPr lang="ar-SA" sz="2500" dirty="0" smtClean="0"/>
              <a:t>  </a:t>
            </a:r>
            <a:r>
              <a:rPr lang="en-US" sz="2500" dirty="0" smtClean="0"/>
              <a:t> </a:t>
            </a:r>
            <a:r>
              <a:rPr lang="en-US" sz="2500" dirty="0" err="1" smtClean="0"/>
              <a:t>Couturat</a:t>
            </a:r>
            <a:r>
              <a:rPr lang="en-US" sz="2500" dirty="0" smtClean="0"/>
              <a:t> </a:t>
            </a:r>
            <a:r>
              <a:rPr lang="ar-SA" sz="2500" dirty="0" smtClean="0"/>
              <a:t>في المؤتمر الدولي بباريس عام 1904.</a:t>
            </a:r>
            <a:endParaRPr lang="en-US" sz="25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 وقد استخدم ليبنتز الكلمة المرادفة لعبارتي المنطق الرياضي وحساب البرهنة</a:t>
            </a:r>
            <a:r>
              <a:rPr lang="en-US" sz="2500" dirty="0" smtClean="0"/>
              <a:t> . </a:t>
            </a:r>
          </a:p>
          <a:p>
            <a:pPr marL="0" indent="0" algn="just" rtl="1">
              <a:spcBef>
                <a:spcPts val="0"/>
              </a:spcBef>
            </a:pPr>
            <a:r>
              <a:rPr lang="ar-SA" sz="2500" dirty="0" smtClean="0"/>
              <a:t>- وفي القرن التاسع عشر سمي المنطق الرمزي أيضاً ”جبر المنطق“، وترجع هذه التسمية إلى جورج بول</a:t>
            </a:r>
            <a:r>
              <a:rPr lang="en-US" sz="2500" dirty="0" smtClean="0"/>
              <a:t> </a:t>
            </a:r>
            <a:r>
              <a:rPr lang="en-US" sz="2500" dirty="0" err="1" smtClean="0"/>
              <a:t>G.Boole</a:t>
            </a:r>
            <a:r>
              <a:rPr lang="en-US" sz="2500" dirty="0" smtClean="0"/>
              <a:t> </a:t>
            </a:r>
            <a:r>
              <a:rPr lang="ar-SA" sz="2500" dirty="0" smtClean="0"/>
              <a:t>الذي جعلها اسماً لنظريته في جبر الأصناف. ثم استخدمها </a:t>
            </a:r>
            <a:r>
              <a:rPr lang="ar-SA" sz="2500" dirty="0" err="1" smtClean="0"/>
              <a:t>بيرس</a:t>
            </a:r>
            <a:r>
              <a:rPr lang="ar-SA" sz="2500" dirty="0" smtClean="0"/>
              <a:t> </a:t>
            </a:r>
            <a:r>
              <a:rPr lang="ar-SA" sz="2500" dirty="0" err="1" smtClean="0"/>
              <a:t>وشرويدر</a:t>
            </a:r>
            <a:r>
              <a:rPr lang="ar-SA" sz="2500" dirty="0" smtClean="0"/>
              <a:t> للدلالة على نظريات المنطق الرمزي كلها، حيث صيغت جميعها على نموذج جبر الأصناف</a:t>
            </a:r>
            <a:endParaRPr lang="en-US" sz="2500" dirty="0" smtClean="0"/>
          </a:p>
          <a:p>
            <a:pPr marL="0" indent="0" algn="just" rtl="1">
              <a:spcBef>
                <a:spcPts val="0"/>
              </a:spcBef>
            </a:pPr>
            <a:r>
              <a:rPr lang="ar-SA" sz="2500" dirty="0" smtClean="0"/>
              <a:t>- ويسمى </a:t>
            </a:r>
            <a:r>
              <a:rPr lang="ar-SA" sz="2500" dirty="0" smtClean="0">
                <a:solidFill>
                  <a:srgbClr val="FF0000"/>
                </a:solidFill>
              </a:rPr>
              <a:t>المنطق الرمزي كذلك " المنطق الرياضي</a:t>
            </a:r>
            <a:r>
              <a:rPr lang="ar-SA" sz="2500" dirty="0" smtClean="0"/>
              <a:t>" وبيانو</a:t>
            </a:r>
            <a:r>
              <a:rPr lang="en-US" sz="2500" dirty="0" smtClean="0"/>
              <a:t>Piano  </a:t>
            </a:r>
            <a:r>
              <a:rPr lang="ar-SA" sz="2500" dirty="0" smtClean="0"/>
              <a:t>هو أول من استخدم هذا التعبير، وكان يعني به نوعين من البحث، كان يعني أولاً صياغة المنطق الجديد تستخدم الرموز والأفكار الرياضية، ويعني به ثانياً البحث في رد الرياضيات إلى المنطق.</a:t>
            </a:r>
          </a:p>
          <a:p>
            <a:pPr marL="0" indent="0" algn="just" rtl="1">
              <a:spcBef>
                <a:spcPts val="0"/>
              </a:spcBef>
            </a:pPr>
            <a:r>
              <a:rPr lang="ar-SA" sz="2500" dirty="0" smtClean="0"/>
              <a:t>- </a:t>
            </a:r>
            <a:r>
              <a:rPr lang="ar-SA" sz="2500" dirty="0" smtClean="0">
                <a:solidFill>
                  <a:srgbClr val="FF0000"/>
                </a:solidFill>
              </a:rPr>
              <a:t>وللمنطق الرمزي عدة تعريفات أفضلها ما </a:t>
            </a:r>
            <a:r>
              <a:rPr lang="ar-SA" sz="2500" dirty="0" err="1" smtClean="0">
                <a:solidFill>
                  <a:srgbClr val="FF0000"/>
                </a:solidFill>
              </a:rPr>
              <a:t>اشتمل</a:t>
            </a:r>
            <a:r>
              <a:rPr lang="ar-SA" sz="2500" dirty="0" smtClean="0">
                <a:solidFill>
                  <a:srgbClr val="FF0000"/>
                </a:solidFill>
              </a:rPr>
              <a:t> على بيان موضوعه: وموضوع هذا المنطق هو الاستدلال</a:t>
            </a:r>
            <a:r>
              <a:rPr lang="en-US" sz="2500" dirty="0" smtClean="0">
                <a:solidFill>
                  <a:srgbClr val="FF0000"/>
                </a:solidFill>
              </a:rPr>
              <a:t> </a:t>
            </a:r>
            <a:r>
              <a:rPr lang="en-US" sz="2500" dirty="0" smtClean="0"/>
              <a:t>. </a:t>
            </a:r>
            <a:r>
              <a:rPr lang="ar-SA" sz="2500" dirty="0" smtClean="0"/>
              <a:t>الاستدلال هو الانتقال من قضية أو أكثر ونسميها مقدمة أو مقدمات إلى قضية أخرى ونسميها نتيجة. وترتبط المقدمات برباط معين بحيث إذا قبلنا المقدمات قبلنا النتيجة </a:t>
            </a:r>
            <a:endParaRPr lang="en-US" sz="2500" dirty="0" smtClean="0"/>
          </a:p>
          <a:p>
            <a:pPr marL="0" indent="0" algn="just" rtl="1">
              <a:spcBef>
                <a:spcPts val="0"/>
              </a:spcBef>
            </a:pPr>
            <a:endParaRPr lang="ar-SA" sz="2500" dirty="0" smtClean="0"/>
          </a:p>
          <a:p>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295400"/>
            <a:ext cx="9601200" cy="4830763"/>
          </a:xfrm>
        </p:spPr>
        <p:txBody>
          <a:bodyPr/>
          <a:lstStyle/>
          <a:p>
            <a:pPr marL="0" indent="0" algn="just" rtl="1">
              <a:spcBef>
                <a:spcPts val="0"/>
              </a:spcBef>
              <a:buFontTx/>
              <a:buChar char="-"/>
            </a:pPr>
            <a:r>
              <a:rPr lang="ar-SA" sz="2500" dirty="0" smtClean="0">
                <a:solidFill>
                  <a:srgbClr val="FF0000"/>
                </a:solidFill>
              </a:rPr>
              <a:t>والاستدلال ضربان </a:t>
            </a:r>
            <a:r>
              <a:rPr lang="en-US" sz="2500" dirty="0" smtClean="0">
                <a:solidFill>
                  <a:srgbClr val="FF0000"/>
                </a:solidFill>
              </a:rPr>
              <a:t> </a:t>
            </a:r>
            <a:r>
              <a:rPr lang="en-US" sz="2500" dirty="0" smtClean="0"/>
              <a:t>:</a:t>
            </a:r>
            <a:r>
              <a:rPr lang="ar-SA" sz="2500" dirty="0" smtClean="0"/>
              <a:t>استنباطي </a:t>
            </a:r>
            <a:r>
              <a:rPr lang="en-US" sz="2500" dirty="0" smtClean="0"/>
              <a:t>Deduction </a:t>
            </a:r>
            <a:r>
              <a:rPr lang="ar-SA" sz="2500" dirty="0" smtClean="0"/>
              <a:t> واستقرائي </a:t>
            </a:r>
            <a:r>
              <a:rPr lang="en-US" sz="2500" dirty="0" smtClean="0"/>
              <a:t>Induction </a:t>
            </a:r>
            <a:r>
              <a:rPr lang="ar-SA" sz="2500" dirty="0" smtClean="0"/>
              <a:t>، ويعنينا الأول وهو الذي ترتبط فيه المقدمات بالنتيجة بعلاقات منطقية أهمها علاقة التضمن </a:t>
            </a:r>
            <a:r>
              <a:rPr lang="en-US" sz="2500" dirty="0" err="1" smtClean="0"/>
              <a:t>Implcation</a:t>
            </a:r>
            <a:r>
              <a:rPr lang="ar-SA" sz="2500" dirty="0" smtClean="0"/>
              <a:t>. </a:t>
            </a:r>
          </a:p>
          <a:p>
            <a:pPr marL="0" indent="0" algn="just" rtl="1">
              <a:spcBef>
                <a:spcPts val="0"/>
              </a:spcBef>
              <a:buFontTx/>
              <a:buChar char="-"/>
            </a:pPr>
            <a:r>
              <a:rPr lang="ar-SA" sz="2500" dirty="0" smtClean="0"/>
              <a:t> وجدير بالذكر هنا أن نشير إلى بعض التعريفات التي قدمت في هذا الجانب من المنطق وهو المنطق الاستنباطي، نورد منها على سبيل المثال لا الحصر</a:t>
            </a:r>
            <a:r>
              <a:rPr lang="en-US" sz="2500" dirty="0" smtClean="0"/>
              <a:t> : </a:t>
            </a:r>
            <a:endParaRPr lang="ar-SA" sz="2500" dirty="0" smtClean="0"/>
          </a:p>
          <a:p>
            <a:pPr marL="0" indent="0" algn="just" rtl="1">
              <a:spcBef>
                <a:spcPts val="0"/>
              </a:spcBef>
              <a:buFontTx/>
              <a:buChar char="-"/>
            </a:pPr>
            <a:r>
              <a:rPr lang="en-US" sz="2500" dirty="0" smtClean="0"/>
              <a:t> </a:t>
            </a:r>
            <a:r>
              <a:rPr lang="ar-SA" sz="2500" dirty="0" err="1" smtClean="0"/>
              <a:t>بيرس</a:t>
            </a:r>
            <a:r>
              <a:rPr lang="en-US" sz="2500" dirty="0" smtClean="0"/>
              <a:t> :</a:t>
            </a:r>
            <a:r>
              <a:rPr lang="ar-SA" sz="2500" dirty="0" smtClean="0"/>
              <a:t>تكمن الإشكالية الأساسية في علم المنطق في تصنيف البراهين إلى براهين سليمة وبراهين فاسدة.</a:t>
            </a:r>
          </a:p>
          <a:p>
            <a:pPr marL="0" indent="0" algn="just" rtl="1">
              <a:spcBef>
                <a:spcPts val="0"/>
              </a:spcBef>
              <a:buFontTx/>
              <a:buChar char="-"/>
            </a:pPr>
            <a:r>
              <a:rPr lang="en-US" sz="2500" dirty="0" smtClean="0"/>
              <a:t> </a:t>
            </a:r>
            <a:r>
              <a:rPr lang="ar-SA" sz="2500" dirty="0" smtClean="0"/>
              <a:t>كوبي</a:t>
            </a:r>
            <a:r>
              <a:rPr lang="en-US" sz="2500" dirty="0" smtClean="0"/>
              <a:t> :</a:t>
            </a:r>
            <a:r>
              <a:rPr lang="ar-SA" sz="2500" dirty="0" smtClean="0"/>
              <a:t>دراسة المنطق هي دراسة المناهج والمبادئ التي تستعمل للتمييز بين البراهين السليمة والبراهين الفاسدة.</a:t>
            </a:r>
          </a:p>
          <a:p>
            <a:pPr marL="0" indent="0" algn="just" rtl="1">
              <a:spcBef>
                <a:spcPts val="0"/>
              </a:spcBef>
              <a:buFontTx/>
              <a:buChar char="-"/>
            </a:pPr>
            <a:r>
              <a:rPr lang="en-US" sz="2500" dirty="0" smtClean="0"/>
              <a:t> </a:t>
            </a:r>
            <a:r>
              <a:rPr lang="ar-SA" sz="2500" dirty="0" smtClean="0"/>
              <a:t>سامون: المنطق هو العلم الذي يمدنا بأدوات تحليل البرهان</a:t>
            </a:r>
            <a:r>
              <a:rPr lang="en-US" sz="2500" dirty="0" smtClean="0"/>
              <a:t> </a:t>
            </a:r>
            <a:r>
              <a:rPr lang="ar-SA" sz="2500" dirty="0" smtClean="0"/>
              <a:t>.</a:t>
            </a:r>
          </a:p>
          <a:p>
            <a:pPr marL="0" indent="0" algn="just" rtl="1">
              <a:spcBef>
                <a:spcPts val="0"/>
              </a:spcBef>
              <a:buFontTx/>
              <a:buChar char="-"/>
            </a:pPr>
            <a:r>
              <a:rPr lang="en-US" sz="2500" dirty="0" smtClean="0"/>
              <a:t> </a:t>
            </a:r>
            <a:r>
              <a:rPr lang="ar-SA" sz="2500" dirty="0" smtClean="0"/>
              <a:t>بيانو</a:t>
            </a:r>
            <a:r>
              <a:rPr lang="en-US" sz="2500" dirty="0" smtClean="0"/>
              <a:t> :</a:t>
            </a:r>
            <a:r>
              <a:rPr lang="ar-SA" sz="2500" dirty="0" smtClean="0"/>
              <a:t>المنطق هو العلم الذي يدرس خصائص الإجراءات والعلاقات.</a:t>
            </a:r>
          </a:p>
          <a:p>
            <a:pPr marL="0" indent="0" algn="just" rtl="1">
              <a:spcBef>
                <a:spcPts val="0"/>
              </a:spcBef>
              <a:buFontTx/>
              <a:buChar char="-"/>
            </a:pPr>
            <a:r>
              <a:rPr lang="ar-SA" sz="2500" dirty="0" smtClean="0"/>
              <a:t>رسل</a:t>
            </a:r>
            <a:r>
              <a:rPr lang="en-US" sz="2500" dirty="0" smtClean="0"/>
              <a:t> : </a:t>
            </a:r>
            <a:r>
              <a:rPr lang="ar-SA" sz="2500" dirty="0" smtClean="0">
                <a:solidFill>
                  <a:srgbClr val="FF0000"/>
                </a:solidFill>
              </a:rPr>
              <a:t>المنطق الرمزي مختص بالاستدلال بوجه عام</a:t>
            </a:r>
            <a:r>
              <a:rPr lang="ar-SA" sz="2500" dirty="0" smtClean="0"/>
              <a:t>، ولذا فإن ما يبحث فيه هو القواعد العامة التي يجري عليه الاستدلال</a:t>
            </a:r>
            <a:r>
              <a:rPr lang="en-US" sz="2500" dirty="0" smtClean="0"/>
              <a:t> </a:t>
            </a:r>
            <a:r>
              <a:rPr lang="ar-SA" sz="2500" dirty="0" smtClean="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خصائص المنطق الرمزي</a:t>
            </a:r>
            <a:endParaRPr lang="ar-SA" dirty="0"/>
          </a:p>
        </p:txBody>
      </p:sp>
      <p:sp>
        <p:nvSpPr>
          <p:cNvPr id="3" name="عنصر نائب للمحتوى 2"/>
          <p:cNvSpPr>
            <a:spLocks noGrp="1"/>
          </p:cNvSpPr>
          <p:nvPr>
            <p:ph idx="1"/>
          </p:nvPr>
        </p:nvSpPr>
        <p:spPr>
          <a:xfrm>
            <a:off x="228600" y="1371600"/>
            <a:ext cx="9448800" cy="4754563"/>
          </a:xfrm>
        </p:spPr>
        <p:txBody>
          <a:bodyPr/>
          <a:lstStyle/>
          <a:p>
            <a:pPr marL="0" indent="0" algn="just" rtl="1">
              <a:spcBef>
                <a:spcPts val="0"/>
              </a:spcBef>
            </a:pPr>
            <a:r>
              <a:rPr lang="ar-SA" sz="2500" dirty="0" smtClean="0"/>
              <a:t>للمنطق الرمزي </a:t>
            </a:r>
            <a:r>
              <a:rPr lang="ar-SA" sz="2500" dirty="0" smtClean="0">
                <a:solidFill>
                  <a:srgbClr val="FF0000"/>
                </a:solidFill>
              </a:rPr>
              <a:t>خاصيتان أساسيتان </a:t>
            </a:r>
            <a:r>
              <a:rPr lang="ar-SA" sz="2500" dirty="0" smtClean="0"/>
              <a:t>، أنه يستخدم </a:t>
            </a:r>
            <a:r>
              <a:rPr lang="ar-SA" sz="2500" dirty="0" smtClean="0">
                <a:solidFill>
                  <a:srgbClr val="FF0000"/>
                </a:solidFill>
              </a:rPr>
              <a:t>الرموز</a:t>
            </a:r>
            <a:r>
              <a:rPr lang="ar-SA" sz="2500" dirty="0" smtClean="0"/>
              <a:t>، وأنه </a:t>
            </a:r>
            <a:r>
              <a:rPr lang="ar-SA" sz="2500" dirty="0" smtClean="0">
                <a:solidFill>
                  <a:srgbClr val="FF0000"/>
                </a:solidFill>
              </a:rPr>
              <a:t>نسق استنباطي</a:t>
            </a:r>
            <a:r>
              <a:rPr lang="ar-SA" sz="2500" dirty="0" smtClean="0"/>
              <a:t>:</a:t>
            </a:r>
          </a:p>
          <a:p>
            <a:pPr marL="0" indent="0" algn="just" rtl="1">
              <a:spcBef>
                <a:spcPts val="0"/>
              </a:spcBef>
            </a:pPr>
            <a:r>
              <a:rPr lang="ar-SA" sz="2500" b="1" dirty="0" smtClean="0">
                <a:solidFill>
                  <a:srgbClr val="FF0000"/>
                </a:solidFill>
              </a:rPr>
              <a:t>أولاً- </a:t>
            </a:r>
            <a:r>
              <a:rPr lang="en-US" sz="2500" b="1" dirty="0" smtClean="0">
                <a:solidFill>
                  <a:srgbClr val="FF0000"/>
                </a:solidFill>
              </a:rPr>
              <a:t> </a:t>
            </a:r>
            <a:r>
              <a:rPr lang="ar-SA" sz="2500" b="1" dirty="0" smtClean="0">
                <a:solidFill>
                  <a:srgbClr val="FF0000"/>
                </a:solidFill>
              </a:rPr>
              <a:t>الرموز: </a:t>
            </a:r>
            <a:r>
              <a:rPr lang="ar-SA" sz="2500" dirty="0" smtClean="0"/>
              <a:t>والرموز التي يستخدمها المنطق الرمزي نوعان : </a:t>
            </a:r>
            <a:endParaRPr lang="en-US" sz="2500" dirty="0" smtClean="0"/>
          </a:p>
          <a:p>
            <a:pPr marL="0" indent="0" algn="just" rtl="1">
              <a:spcBef>
                <a:spcPts val="0"/>
              </a:spcBef>
            </a:pPr>
            <a:r>
              <a:rPr lang="ar-SA" sz="2500" dirty="0" smtClean="0"/>
              <a:t>متغيرات </a:t>
            </a:r>
            <a:r>
              <a:rPr lang="en-US" sz="2500" dirty="0" smtClean="0"/>
              <a:t>Variables  </a:t>
            </a:r>
            <a:r>
              <a:rPr lang="ar-SA" sz="2500" dirty="0" smtClean="0"/>
              <a:t>وثوابت </a:t>
            </a:r>
            <a:r>
              <a:rPr lang="en-US" sz="2500" dirty="0" smtClean="0"/>
              <a:t>Constants </a:t>
            </a:r>
          </a:p>
          <a:p>
            <a:pPr marL="0" indent="0" algn="just" rtl="1">
              <a:spcBef>
                <a:spcPts val="0"/>
              </a:spcBef>
            </a:pPr>
            <a:r>
              <a:rPr lang="ar-SA" sz="2500" dirty="0" smtClean="0"/>
              <a:t>وهما مستعاران من الرياضيات ومن علم الجبر بنوع خاص. </a:t>
            </a:r>
            <a:endParaRPr lang="en-US" sz="2500" dirty="0" smtClean="0"/>
          </a:p>
          <a:p>
            <a:pPr marL="0" indent="0" algn="just" rtl="1">
              <a:spcBef>
                <a:spcPts val="0"/>
              </a:spcBef>
            </a:pPr>
            <a:r>
              <a:rPr lang="ar-SA" sz="2500" dirty="0" smtClean="0">
                <a:solidFill>
                  <a:srgbClr val="FF0000"/>
                </a:solidFill>
              </a:rPr>
              <a:t>المتغيرات حروف لغوية </a:t>
            </a:r>
            <a:r>
              <a:rPr lang="ar-SA" sz="2500" dirty="0" smtClean="0"/>
              <a:t>لا ترمز في ذاتها إلى نشئ محدد، ولكن يمكننا إعطاؤها قيمة محددة، وحينئذ نسمي هذه القيمة (قيمة المتغيرات) . </a:t>
            </a:r>
            <a:endParaRPr lang="en-US" sz="2500" dirty="0" smtClean="0"/>
          </a:p>
          <a:p>
            <a:pPr marL="0" indent="0" algn="just" rtl="1">
              <a:spcBef>
                <a:spcPts val="0"/>
              </a:spcBef>
            </a:pPr>
            <a:r>
              <a:rPr lang="ar-SA" sz="2500" dirty="0" smtClean="0"/>
              <a:t>نقول الحرف (س) في التعبير ( س ٢) إنه متغير، ويمكننا إعطاؤه قيمة عددية محددة إذا ورد في تعبير مثل ( س ٢= 4).</a:t>
            </a:r>
            <a:endParaRPr lang="en-US" sz="2500" dirty="0" smtClean="0"/>
          </a:p>
          <a:p>
            <a:pPr marL="0" indent="0" algn="just" rtl="1">
              <a:spcBef>
                <a:spcPts val="0"/>
              </a:spcBef>
            </a:pPr>
            <a:r>
              <a:rPr lang="ar-SA" sz="2500" dirty="0" smtClean="0"/>
              <a:t>وتصاغ قوانين الجبر جميعاً في صورة متغيرات وثوابت</a:t>
            </a:r>
            <a:endParaRPr lang="en-US" sz="2500" dirty="0" smtClean="0"/>
          </a:p>
          <a:p>
            <a:pPr marL="0" indent="0" algn="just" rtl="1">
              <a:spcBef>
                <a:spcPts val="0"/>
              </a:spcBef>
            </a:pPr>
            <a:r>
              <a:rPr lang="ar-SA" sz="2500" dirty="0" smtClean="0"/>
              <a:t>خذ القانون ( أ + ب)٢  </a:t>
            </a:r>
            <a:r>
              <a:rPr lang="en-US" sz="2500" dirty="0" smtClean="0"/>
              <a:t>  = </a:t>
            </a:r>
            <a:r>
              <a:rPr lang="ar-SA" sz="2500" dirty="0" smtClean="0"/>
              <a:t>أ٢</a:t>
            </a:r>
            <a:r>
              <a:rPr lang="en-US" sz="2500" dirty="0" smtClean="0"/>
              <a:t>+ </a:t>
            </a:r>
            <a:r>
              <a:rPr lang="ar-SA" sz="2500" dirty="0" smtClean="0"/>
              <a:t> أب + ب٢ </a:t>
            </a:r>
            <a:r>
              <a:rPr lang="en-US" sz="2500" dirty="0" smtClean="0"/>
              <a:t>. </a:t>
            </a:r>
          </a:p>
          <a:p>
            <a:pPr marL="0" indent="0" algn="just" rtl="1">
              <a:spcBef>
                <a:spcPts val="0"/>
              </a:spcBef>
            </a:pPr>
            <a:r>
              <a:rPr lang="ar-SA" sz="2500" dirty="0" smtClean="0"/>
              <a:t>نقول عن </a:t>
            </a:r>
            <a:r>
              <a:rPr lang="ar-SA" sz="2500" dirty="0" smtClean="0">
                <a:solidFill>
                  <a:srgbClr val="FF0000"/>
                </a:solidFill>
              </a:rPr>
              <a:t>الحروف </a:t>
            </a:r>
            <a:r>
              <a:rPr lang="ar-SA" sz="2500" dirty="0" err="1" smtClean="0">
                <a:solidFill>
                  <a:srgbClr val="FF0000"/>
                </a:solidFill>
              </a:rPr>
              <a:t>أ</a:t>
            </a:r>
            <a:r>
              <a:rPr lang="ar-SA" sz="2500" dirty="0" smtClean="0">
                <a:solidFill>
                  <a:srgbClr val="FF0000"/>
                </a:solidFill>
              </a:rPr>
              <a:t> ، </a:t>
            </a:r>
            <a:r>
              <a:rPr lang="ar-SA" sz="2500" dirty="0" err="1" smtClean="0">
                <a:solidFill>
                  <a:srgbClr val="FF0000"/>
                </a:solidFill>
              </a:rPr>
              <a:t>ب</a:t>
            </a:r>
            <a:r>
              <a:rPr lang="ar-SA" sz="2500" dirty="0" smtClean="0">
                <a:solidFill>
                  <a:srgbClr val="FF0000"/>
                </a:solidFill>
              </a:rPr>
              <a:t> إنها متغيرات</a:t>
            </a:r>
            <a:r>
              <a:rPr lang="ar-SA" sz="2500" dirty="0" smtClean="0"/>
              <a:t>، وعن </a:t>
            </a:r>
            <a:r>
              <a:rPr lang="ar-SA" sz="2500" dirty="0" smtClean="0">
                <a:solidFill>
                  <a:srgbClr val="FF0000"/>
                </a:solidFill>
              </a:rPr>
              <a:t>علامات الإضافة والمساواة والأس والضرب والقسمة ... </a:t>
            </a:r>
            <a:r>
              <a:rPr lang="ar-SA" sz="2500" dirty="0" err="1" smtClean="0">
                <a:solidFill>
                  <a:srgbClr val="FF0000"/>
                </a:solidFill>
              </a:rPr>
              <a:t>إلخ</a:t>
            </a:r>
            <a:r>
              <a:rPr lang="ar-SA" sz="2500" dirty="0" smtClean="0">
                <a:solidFill>
                  <a:srgbClr val="FF0000"/>
                </a:solidFill>
              </a:rPr>
              <a:t> أنها ثوابت </a:t>
            </a:r>
            <a:r>
              <a:rPr lang="ar-SA" sz="2500" dirty="0" smtClean="0"/>
              <a:t>. </a:t>
            </a:r>
            <a:endParaRPr lang="en-US" sz="2500" dirty="0" smtClean="0"/>
          </a:p>
          <a:p>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dirty="0" smtClean="0"/>
              <a:t>وقد جرت العادة أن </a:t>
            </a:r>
            <a:r>
              <a:rPr lang="ar-SA" sz="2500" dirty="0" smtClean="0">
                <a:solidFill>
                  <a:srgbClr val="FF0000"/>
                </a:solidFill>
              </a:rPr>
              <a:t>تقسم موضوعات المنطق الرمزي أو الرياضي إلى </a:t>
            </a:r>
            <a:r>
              <a:rPr lang="ar-SA" sz="2500" dirty="0" smtClean="0"/>
              <a:t>ما يلي:</a:t>
            </a:r>
            <a:endParaRPr lang="en-US" sz="2500" dirty="0" smtClean="0"/>
          </a:p>
          <a:p>
            <a:pPr marL="457200" indent="-457200" algn="just" rtl="1">
              <a:spcBef>
                <a:spcPts val="0"/>
              </a:spcBef>
              <a:buAutoNum type="arabic1Minus"/>
            </a:pPr>
            <a:r>
              <a:rPr lang="ar-SA" sz="2500" dirty="0" smtClean="0"/>
              <a:t>منطق أو نظرية القضايا </a:t>
            </a:r>
            <a:r>
              <a:rPr lang="en-US" sz="2500" dirty="0" smtClean="0"/>
              <a:t>Theory Of Propositions </a:t>
            </a:r>
            <a:endParaRPr lang="ar-SA" sz="2500" dirty="0" smtClean="0"/>
          </a:p>
          <a:p>
            <a:pPr marL="457200" indent="-457200" algn="just" rtl="1">
              <a:spcBef>
                <a:spcPts val="0"/>
              </a:spcBef>
              <a:buAutoNum type="arabic1Minus"/>
            </a:pPr>
            <a:r>
              <a:rPr lang="en-US" sz="2500" dirty="0" smtClean="0"/>
              <a:t> </a:t>
            </a:r>
            <a:r>
              <a:rPr lang="ar-SA" sz="2500" dirty="0" smtClean="0"/>
              <a:t>منطق أو نظرية دالات القضايا </a:t>
            </a:r>
            <a:r>
              <a:rPr lang="en-US" sz="2500" dirty="0" smtClean="0"/>
              <a:t>Theory Of Propositional Functions </a:t>
            </a:r>
            <a:endParaRPr lang="ar-SA" sz="2500" dirty="0" smtClean="0"/>
          </a:p>
          <a:p>
            <a:pPr marL="457200" indent="-457200" algn="just" rtl="1">
              <a:spcBef>
                <a:spcPts val="0"/>
              </a:spcBef>
              <a:buAutoNum type="arabic1Minus"/>
            </a:pPr>
            <a:r>
              <a:rPr lang="en-US" sz="2500" dirty="0" smtClean="0"/>
              <a:t> </a:t>
            </a:r>
            <a:r>
              <a:rPr lang="ar-SA" sz="2500" dirty="0" smtClean="0"/>
              <a:t>منطق أو نظرية الفئات أو المجموعات </a:t>
            </a:r>
            <a:r>
              <a:rPr lang="en-US" sz="2500" dirty="0" smtClean="0"/>
              <a:t>Theory Of Sets Or Classes </a:t>
            </a:r>
            <a:endParaRPr lang="ar-SA" sz="2500" dirty="0" smtClean="0"/>
          </a:p>
          <a:p>
            <a:pPr marL="457200" indent="-457200" algn="just" rtl="1">
              <a:spcBef>
                <a:spcPts val="0"/>
              </a:spcBef>
              <a:buAutoNum type="arabic1Minus"/>
            </a:pPr>
            <a:r>
              <a:rPr lang="en-US" sz="2500" dirty="0" smtClean="0"/>
              <a:t> </a:t>
            </a:r>
            <a:r>
              <a:rPr lang="ar-SA" sz="2500" dirty="0" smtClean="0"/>
              <a:t>منطق أو نظرية العلاقات </a:t>
            </a:r>
            <a:r>
              <a:rPr lang="en-US" sz="2500" dirty="0" smtClean="0"/>
              <a:t>Theory Of Relations </a:t>
            </a:r>
          </a:p>
          <a:p>
            <a:pPr marL="0" indent="0" algn="just" rtl="1">
              <a:spcBef>
                <a:spcPts val="0"/>
              </a:spcBef>
            </a:pPr>
            <a:endParaRPr lang="ar-SA" sz="2500" dirty="0" smtClean="0"/>
          </a:p>
          <a:p>
            <a:pPr marL="0" indent="0" algn="just" rtl="1">
              <a:spcBef>
                <a:spcPts val="0"/>
              </a:spcBef>
            </a:pPr>
            <a:r>
              <a:rPr lang="ar-SA" sz="2500" b="1" dirty="0" smtClean="0"/>
              <a:t>ثانياً- </a:t>
            </a:r>
            <a:r>
              <a:rPr lang="ar-SA" sz="2500" b="1" dirty="0" smtClean="0">
                <a:solidFill>
                  <a:srgbClr val="FF0000"/>
                </a:solidFill>
              </a:rPr>
              <a:t>الخاصية الثانية للمنطق الرمزي هي أنه نسق استنباطي</a:t>
            </a:r>
            <a:r>
              <a:rPr lang="ar-SA" sz="2500" dirty="0" smtClean="0"/>
              <a:t>: إن </a:t>
            </a:r>
            <a:r>
              <a:rPr lang="ar-SA" sz="2500" dirty="0" smtClean="0">
                <a:solidFill>
                  <a:srgbClr val="FF0000"/>
                </a:solidFill>
              </a:rPr>
              <a:t>كل ما لدينا من معرفة يمكن صياغته على صورة قضايا ، وهذه القضايا تتألف من حدود ، وفي كل علم تستنبط بعض القضايا أو يبرهن عليها استناداً إلى قضايا أخر</a:t>
            </a:r>
            <a:r>
              <a:rPr lang="ar-SA" sz="2500" dirty="0" smtClean="0"/>
              <a:t>.</a:t>
            </a:r>
            <a:r>
              <a:rPr lang="ar-SA" sz="2800" dirty="0" smtClean="0"/>
              <a:t> </a:t>
            </a:r>
          </a:p>
          <a:p>
            <a:pPr marL="0" indent="0" algn="just" rtl="1">
              <a:spcBef>
                <a:spcPts val="0"/>
              </a:spcBef>
            </a:pPr>
            <a:r>
              <a:rPr lang="ar-SA" sz="2500" dirty="0" smtClean="0"/>
              <a:t>إن القضايا التي تشتمل على معرفة تتعلق بموضوع معين ، تصير علماً لهذا الموضوع </a:t>
            </a:r>
            <a:r>
              <a:rPr lang="ar-SA" sz="2500" dirty="0" smtClean="0">
                <a:solidFill>
                  <a:srgbClr val="FF0000"/>
                </a:solidFill>
              </a:rPr>
              <a:t>حينما تنتظم هذه القضايا بحيث يأتي بعضها كنتائج مستنبطة من بعضها الآخر</a:t>
            </a:r>
            <a:r>
              <a:rPr lang="en-US" sz="2500" dirty="0" smtClean="0">
                <a:solidFill>
                  <a:srgbClr val="FF0000"/>
                </a:solidFill>
              </a:rPr>
              <a:t> </a:t>
            </a:r>
            <a:r>
              <a:rPr lang="en-US" sz="2800" dirty="0" smtClean="0"/>
              <a:t>. </a:t>
            </a:r>
            <a:endParaRPr lang="ar-SA" sz="2800" dirty="0" smtClean="0"/>
          </a:p>
          <a:p>
            <a:pPr marL="0" indent="0" algn="just" rtl="1">
              <a:spcBef>
                <a:spcPts val="0"/>
              </a:spcBef>
            </a:pPr>
            <a:r>
              <a:rPr lang="en-US" sz="2800" dirty="0" smtClean="0"/>
              <a:t/>
            </a:r>
            <a:br>
              <a:rPr lang="en-US" sz="2800" dirty="0" smtClean="0"/>
            </a:br>
            <a:endParaRPr lang="ar-SA" sz="2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المحاضرة السابعة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مناهج المعرفة </a:t>
            </a:r>
          </a:p>
          <a:p>
            <a:pPr rtl="1" eaLnBrk="1" hangingPunct="1"/>
            <a:r>
              <a:rPr lang="ar-SA" b="1" dirty="0" smtClean="0">
                <a:solidFill>
                  <a:schemeClr val="tx1"/>
                </a:solidFill>
                <a:cs typeface="Arial" pitchFamily="34" charset="0"/>
              </a:rPr>
              <a:t>(المنطق الصوري والمنطق الرمزي)</a:t>
            </a:r>
            <a:endParaRPr lang="en-US" b="1" dirty="0" smtClean="0">
              <a:solidFill>
                <a:schemeClr val="tx1"/>
              </a:solidFill>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رأى أصحاب المنطق الرمزي أن </a:t>
            </a:r>
            <a:r>
              <a:rPr lang="ar-SA" sz="2500" dirty="0" smtClean="0">
                <a:solidFill>
                  <a:srgbClr val="FF0000"/>
                </a:solidFill>
              </a:rPr>
              <a:t>يتألف المنطق لكي يكون نسقاً استنباطياً – من العناصر التالية</a:t>
            </a:r>
            <a:r>
              <a:rPr lang="en-US" sz="2500" dirty="0" smtClean="0">
                <a:solidFill>
                  <a:srgbClr val="FF0000"/>
                </a:solidFill>
              </a:rPr>
              <a:t> </a:t>
            </a:r>
            <a:r>
              <a:rPr lang="en-US" sz="2500" dirty="0" smtClean="0"/>
              <a:t>:</a:t>
            </a:r>
          </a:p>
          <a:p>
            <a:pPr marL="457200" indent="-457200" algn="just" rtl="1">
              <a:spcBef>
                <a:spcPts val="0"/>
              </a:spcBef>
              <a:buAutoNum type="arabicPeriod"/>
            </a:pPr>
            <a:r>
              <a:rPr lang="ar-SA" sz="2500" dirty="0" smtClean="0">
                <a:solidFill>
                  <a:srgbClr val="FF0000"/>
                </a:solidFill>
              </a:rPr>
              <a:t>أفكار أولية </a:t>
            </a:r>
            <a:r>
              <a:rPr lang="ar-SA" sz="2500" dirty="0" smtClean="0"/>
              <a:t>لا معرفة </a:t>
            </a:r>
            <a:r>
              <a:rPr lang="en-US" sz="2500" dirty="0" smtClean="0"/>
              <a:t>Primitive Notions . </a:t>
            </a:r>
            <a:r>
              <a:rPr lang="ar-SA" sz="2500" dirty="0" smtClean="0"/>
              <a:t>.</a:t>
            </a:r>
          </a:p>
          <a:p>
            <a:pPr marL="457200" indent="-457200" algn="just" rtl="1">
              <a:spcBef>
                <a:spcPts val="0"/>
              </a:spcBef>
              <a:buAutoNum type="arabicPeriod"/>
            </a:pPr>
            <a:r>
              <a:rPr lang="ar-SA" sz="2800" dirty="0" smtClean="0"/>
              <a:t>قائمة </a:t>
            </a:r>
            <a:r>
              <a:rPr lang="ar-SA" sz="2800" dirty="0" smtClean="0">
                <a:solidFill>
                  <a:srgbClr val="FF0000"/>
                </a:solidFill>
              </a:rPr>
              <a:t>التعريفات</a:t>
            </a:r>
            <a:r>
              <a:rPr lang="ar-SA" sz="2800" dirty="0" smtClean="0"/>
              <a:t>: تعريف الألفاظ التي تستخدمها في بناء نظرية منطقية معينة ونستعين باللامعرفات في تلك التعريفات</a:t>
            </a:r>
            <a:r>
              <a:rPr lang="en-US" sz="2800" dirty="0" smtClean="0"/>
              <a:t> .</a:t>
            </a:r>
            <a:endParaRPr lang="ar-SA" sz="2800" dirty="0" smtClean="0"/>
          </a:p>
          <a:p>
            <a:pPr marL="457200" indent="-457200" algn="just" rtl="1">
              <a:spcBef>
                <a:spcPts val="0"/>
              </a:spcBef>
              <a:buAutoNum type="arabicPeriod"/>
            </a:pPr>
            <a:r>
              <a:rPr lang="ar-SA" sz="2800" dirty="0" smtClean="0">
                <a:solidFill>
                  <a:srgbClr val="FF0000"/>
                </a:solidFill>
              </a:rPr>
              <a:t>مجموعة القضايا الأولية </a:t>
            </a:r>
            <a:r>
              <a:rPr lang="en-US" sz="2800" dirty="0" smtClean="0"/>
              <a:t>Primitive Propositions </a:t>
            </a:r>
            <a:r>
              <a:rPr lang="ar-SA" sz="2800" dirty="0" smtClean="0"/>
              <a:t>التي نبدأ بها بلا برهان.</a:t>
            </a:r>
          </a:p>
          <a:p>
            <a:pPr marL="457200" indent="-457200" algn="just" rtl="1">
              <a:spcBef>
                <a:spcPts val="0"/>
              </a:spcBef>
            </a:pPr>
            <a:endParaRPr lang="ar-SA" sz="2800" dirty="0" smtClean="0"/>
          </a:p>
          <a:p>
            <a:pPr marL="457200" indent="-457200" algn="just" rtl="1">
              <a:spcBef>
                <a:spcPts val="0"/>
              </a:spcBef>
            </a:pPr>
            <a:r>
              <a:rPr lang="ar-SA" sz="2800" dirty="0" smtClean="0">
                <a:solidFill>
                  <a:srgbClr val="FF0000"/>
                </a:solidFill>
              </a:rPr>
              <a:t>يمكننا من تلك العناصر السابقة إقامة قضايا جديدة بطريقة الاستنباط الصوري المحكم مع الاستعانة ببعض قواعد الاستدلال</a:t>
            </a:r>
            <a:r>
              <a:rPr lang="en-US" sz="2800" dirty="0" smtClean="0">
                <a:solidFill>
                  <a:srgbClr val="FF0000"/>
                </a:solidFill>
              </a:rPr>
              <a:t> </a:t>
            </a:r>
            <a:r>
              <a:rPr lang="en-US" sz="2800" dirty="0" smtClean="0"/>
              <a:t>. </a:t>
            </a:r>
          </a:p>
          <a:p>
            <a:pPr marL="457200" indent="-457200" algn="just" rtl="1">
              <a:spcBef>
                <a:spcPts val="0"/>
              </a:spcBef>
            </a:pPr>
            <a:endParaRPr lang="ar-SA" sz="25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rtl="1">
              <a:spcBef>
                <a:spcPts val="0"/>
              </a:spcBef>
            </a:pPr>
            <a:r>
              <a:rPr lang="ar-SA" sz="2500" dirty="0" smtClean="0"/>
              <a:t>وفيما يلي </a:t>
            </a:r>
            <a:r>
              <a:rPr lang="ar-SA" sz="2500" dirty="0" smtClean="0">
                <a:solidFill>
                  <a:srgbClr val="FF0000"/>
                </a:solidFill>
              </a:rPr>
              <a:t>الخطوات التي ينبغي إتباعها لإقامة نسق منطقي رمزي</a:t>
            </a:r>
            <a:r>
              <a:rPr lang="en-US" sz="2500" dirty="0" smtClean="0">
                <a:solidFill>
                  <a:srgbClr val="FF0000"/>
                </a:solidFill>
              </a:rPr>
              <a:t> </a:t>
            </a:r>
            <a:r>
              <a:rPr lang="en-US" sz="2500" dirty="0" smtClean="0"/>
              <a:t>: </a:t>
            </a:r>
            <a:endParaRPr lang="ar-SA" sz="2500" dirty="0" smtClean="0"/>
          </a:p>
          <a:p>
            <a:pPr marL="457200" indent="-457200" algn="just" rtl="1">
              <a:spcBef>
                <a:spcPts val="0"/>
              </a:spcBef>
              <a:buAutoNum type="arabicPeriod"/>
            </a:pPr>
            <a:r>
              <a:rPr lang="ar-SA" sz="2500" dirty="0" smtClean="0">
                <a:solidFill>
                  <a:srgbClr val="FF0000"/>
                </a:solidFill>
              </a:rPr>
              <a:t>إعداد قائمة بالرموز </a:t>
            </a:r>
            <a:r>
              <a:rPr lang="ar-SA" sz="2500" dirty="0" smtClean="0"/>
              <a:t>الأولية المستخدمة في النسق </a:t>
            </a:r>
            <a:r>
              <a:rPr lang="en-US" sz="2500" dirty="0" smtClean="0"/>
              <a:t>. </a:t>
            </a:r>
            <a:endParaRPr lang="ar-SA" sz="2500" dirty="0" smtClean="0"/>
          </a:p>
          <a:p>
            <a:pPr marL="457200" indent="-457200" algn="just" rtl="1">
              <a:spcBef>
                <a:spcPts val="0"/>
              </a:spcBef>
              <a:buAutoNum type="arabicPeriod"/>
            </a:pPr>
            <a:r>
              <a:rPr lang="en-US" sz="2500" dirty="0" smtClean="0"/>
              <a:t> </a:t>
            </a:r>
            <a:r>
              <a:rPr lang="ar-SA" sz="2500" dirty="0" smtClean="0">
                <a:solidFill>
                  <a:srgbClr val="FF0000"/>
                </a:solidFill>
              </a:rPr>
              <a:t>تحديد نوع التوالي أو العلاقة </a:t>
            </a:r>
            <a:r>
              <a:rPr lang="ar-SA" sz="2500" dirty="0" smtClean="0"/>
              <a:t>بين هذه الرموز الأولية أو طريقة تتابعها وترابطها على نحو يؤدي إلى تكوين صيغ النسق بطريقة صحيحة</a:t>
            </a:r>
            <a:r>
              <a:rPr lang="en-US" sz="2500" dirty="0" smtClean="0"/>
              <a:t> . </a:t>
            </a:r>
            <a:endParaRPr lang="ar-SA" sz="2500" dirty="0" smtClean="0"/>
          </a:p>
          <a:p>
            <a:pPr marL="457200" indent="-457200" algn="just" rtl="1">
              <a:spcBef>
                <a:spcPts val="0"/>
              </a:spcBef>
              <a:buAutoNum type="arabicPeriod"/>
            </a:pPr>
            <a:r>
              <a:rPr lang="en-US" sz="2500" dirty="0" smtClean="0">
                <a:solidFill>
                  <a:srgbClr val="FF0000"/>
                </a:solidFill>
              </a:rPr>
              <a:t> </a:t>
            </a:r>
            <a:r>
              <a:rPr lang="ar-SA" sz="2500" dirty="0" smtClean="0">
                <a:solidFill>
                  <a:srgbClr val="FF0000"/>
                </a:solidFill>
              </a:rPr>
              <a:t>تحديد الصيغ التي يمكن اعتبارها بديهيات </a:t>
            </a:r>
            <a:r>
              <a:rPr lang="ar-SA" sz="2500" dirty="0" smtClean="0"/>
              <a:t>، من بين تلك الصيغ التي تم تكوينها بطريقة صحيحة</a:t>
            </a:r>
            <a:r>
              <a:rPr lang="en-US" sz="2500" dirty="0" smtClean="0"/>
              <a:t> . </a:t>
            </a:r>
            <a:endParaRPr lang="ar-SA" sz="2500" dirty="0" smtClean="0"/>
          </a:p>
          <a:p>
            <a:pPr marL="457200" indent="-457200" algn="just" rtl="1">
              <a:spcBef>
                <a:spcPts val="0"/>
              </a:spcBef>
              <a:buAutoNum type="arabicPeriod"/>
            </a:pPr>
            <a:r>
              <a:rPr lang="en-US" sz="2500" dirty="0" smtClean="0"/>
              <a:t> </a:t>
            </a:r>
            <a:r>
              <a:rPr lang="ar-SA" sz="2500" dirty="0" smtClean="0">
                <a:solidFill>
                  <a:srgbClr val="FF0000"/>
                </a:solidFill>
              </a:rPr>
              <a:t>تحديد قواعد الاستدلال التي يمكن بواسطتها </a:t>
            </a:r>
            <a:r>
              <a:rPr lang="ar-SA" sz="2500" dirty="0" smtClean="0"/>
              <a:t>أن نستدل على صيغ قد تم تكوينها بطريقة صحيحة ، من مجموعة الصيغ التي قد اعتبرناها مقدمات .</a:t>
            </a:r>
          </a:p>
          <a:p>
            <a:pPr marL="457200" indent="-457200" algn="just" rtl="1">
              <a:spcBef>
                <a:spcPts val="0"/>
              </a:spcBef>
            </a:pPr>
            <a:endParaRPr lang="en-US" sz="2500" dirty="0" smtClean="0"/>
          </a:p>
          <a:p>
            <a:pPr marL="0" indent="0" algn="just" rtl="1">
              <a:spcBef>
                <a:spcPts val="0"/>
              </a:spcBef>
            </a:pPr>
            <a:endParaRPr lang="ar-SA" sz="25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أهمية المنطق الرمزي</a:t>
            </a:r>
            <a:endParaRPr lang="ar-SA" dirty="0"/>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dirty="0" smtClean="0"/>
              <a:t>أن </a:t>
            </a:r>
            <a:r>
              <a:rPr lang="ar-SA" sz="2500" dirty="0" smtClean="0">
                <a:solidFill>
                  <a:srgbClr val="FF0000"/>
                </a:solidFill>
              </a:rPr>
              <a:t>البرهان الفلسفي </a:t>
            </a:r>
            <a:r>
              <a:rPr lang="ar-SA" sz="2500" dirty="0" smtClean="0"/>
              <a:t>حسب رأي أنصار المنطق الرمزي، </a:t>
            </a:r>
            <a:r>
              <a:rPr lang="ar-SA" sz="2500" dirty="0" smtClean="0">
                <a:solidFill>
                  <a:srgbClr val="FF0000"/>
                </a:solidFill>
              </a:rPr>
              <a:t>غالباً ما يتعرض إلى غموض والتباسات في معنى الأحكام من ناحية. وعدم وضوح العبارات من ناحية أخرى</a:t>
            </a:r>
            <a:r>
              <a:rPr lang="ar-SA" sz="2500" dirty="0" smtClean="0"/>
              <a:t>.</a:t>
            </a:r>
          </a:p>
          <a:p>
            <a:pPr marL="0" indent="0" algn="just" rtl="1">
              <a:spcBef>
                <a:spcPts val="0"/>
              </a:spcBef>
            </a:pPr>
            <a:r>
              <a:rPr lang="ar-SA" sz="2500" dirty="0" smtClean="0">
                <a:solidFill>
                  <a:srgbClr val="FF0000"/>
                </a:solidFill>
              </a:rPr>
              <a:t>وهذا ما يحاول تفاديه المنطق الرمزي بتقديم الطرق الملائمة للبرهان </a:t>
            </a:r>
            <a:r>
              <a:rPr lang="ar-SA" sz="2500" dirty="0" smtClean="0"/>
              <a:t>الفلسفي. ليس هذا فحسب بل أن </a:t>
            </a:r>
            <a:r>
              <a:rPr lang="ar-SA" sz="2500" dirty="0" smtClean="0">
                <a:solidFill>
                  <a:srgbClr val="FF0000"/>
                </a:solidFill>
              </a:rPr>
              <a:t>المنطق الرمزي يؤدي أيضاً كل الأعمال والأغراض التي يقوم بها المنطق الت</a:t>
            </a:r>
            <a:r>
              <a:rPr lang="ar-SA" sz="2500" dirty="0" smtClean="0"/>
              <a:t>قليدي. فضلاً عن أنه يؤدي مهاماً كثيرة في حقل المعرفة العلمية التي لم يقدر المنطق التقليدي أن يعطيها تمام حقها</a:t>
            </a:r>
            <a:r>
              <a:rPr lang="en-US" sz="2500" dirty="0" smtClean="0"/>
              <a:t>. </a:t>
            </a:r>
          </a:p>
          <a:p>
            <a:pPr marL="0" indent="0" algn="just" rtl="1">
              <a:spcBef>
                <a:spcPts val="0"/>
              </a:spcBef>
            </a:pPr>
            <a:r>
              <a:rPr lang="ar-SA" sz="2500" dirty="0" smtClean="0"/>
              <a:t>وهكذا فالمنطق الرمزي فيه من الفوائد الجمة والمهمة وفي نواحي كثيرة. حيت أن </a:t>
            </a:r>
            <a:r>
              <a:rPr lang="ar-SA" sz="2500" dirty="0" smtClean="0">
                <a:solidFill>
                  <a:srgbClr val="FF0000"/>
                </a:solidFill>
              </a:rPr>
              <a:t>استخدام الرموز تفيد في التمييز الدقيق بين المعاني المختلفة</a:t>
            </a:r>
            <a:r>
              <a:rPr lang="ar-SA" sz="2500" dirty="0" smtClean="0"/>
              <a:t>. وبذلك </a:t>
            </a:r>
            <a:r>
              <a:rPr lang="ar-SA" sz="2500" dirty="0" smtClean="0">
                <a:solidFill>
                  <a:srgbClr val="FF0000"/>
                </a:solidFill>
              </a:rPr>
              <a:t>نتلافى الغموض الموجود في اللغة بعد أن نجعل لكل رمز خاصية يمتاز بها شيئاً معيناً دون الآخر</a:t>
            </a:r>
            <a:r>
              <a:rPr lang="ar-SA" sz="2500" dirty="0" smtClean="0"/>
              <a:t>. بمعنى ثان أن </a:t>
            </a:r>
            <a:r>
              <a:rPr lang="ar-SA" sz="2500" dirty="0" smtClean="0">
                <a:solidFill>
                  <a:srgbClr val="FF0000"/>
                </a:solidFill>
              </a:rPr>
              <a:t>استخدام الرموز في المنطق يوفر الإيجاز الدقيق في التعبير بالنسبة إلى الأحكام المعقدة التي يصعب فهمها إذا وضعت في تعبير لغوي عادي</a:t>
            </a:r>
            <a:r>
              <a:rPr lang="en-US" sz="2500" dirty="0" smtClean="0"/>
              <a:t>.</a:t>
            </a:r>
            <a:endParaRPr lang="ar-SA" sz="2500" dirty="0" smtClean="0"/>
          </a:p>
          <a:p>
            <a:endParaRPr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buFontTx/>
              <a:buChar char="-"/>
            </a:pPr>
            <a:r>
              <a:rPr lang="ar-SA" sz="2500" dirty="0" smtClean="0"/>
              <a:t>وإذا كان هذا في الجانب اللغوي. فأن استعمال الرموز يفيد أيضاً في الجانب الرئيسي للشيء. </a:t>
            </a:r>
          </a:p>
          <a:p>
            <a:pPr marL="0" indent="0" algn="just" rtl="1">
              <a:spcBef>
                <a:spcPts val="0"/>
              </a:spcBef>
              <a:buFontTx/>
              <a:buChar char="-"/>
            </a:pPr>
            <a:r>
              <a:rPr lang="ar-SA" sz="2500" dirty="0" smtClean="0"/>
              <a:t> حيث </a:t>
            </a:r>
            <a:r>
              <a:rPr lang="ar-SA" sz="2500" dirty="0" smtClean="0">
                <a:solidFill>
                  <a:srgbClr val="FF0000"/>
                </a:solidFill>
              </a:rPr>
              <a:t>يمكن أن نستخدم الحروف (ب، ت، ث) بدلاً من الحدود "سقراط" و "فان" و "إنسان" في القياس. وبذلك تبين لنا الرموز أن النتائج </a:t>
            </a:r>
            <a:r>
              <a:rPr lang="ar-SA" sz="2500" dirty="0" err="1" smtClean="0">
                <a:solidFill>
                  <a:srgbClr val="FF0000"/>
                </a:solidFill>
              </a:rPr>
              <a:t>البرهانية</a:t>
            </a:r>
            <a:r>
              <a:rPr lang="ar-SA" sz="2500" dirty="0" smtClean="0">
                <a:solidFill>
                  <a:srgbClr val="FF0000"/>
                </a:solidFill>
              </a:rPr>
              <a:t> إنما تتوقف على النسب المجردة التي ترتبط بينها وبين غيرها وليست تتوقف على معاني هذه الحدود الخاصة </a:t>
            </a:r>
            <a:r>
              <a:rPr lang="ar-SA" sz="2500" dirty="0" smtClean="0"/>
              <a:t>فقط. علاوة على أن الرموز تفيد في تشخيص صورة القضايا بالدقة الواضحة.</a:t>
            </a:r>
          </a:p>
          <a:p>
            <a:pPr marL="0" indent="0" algn="just" rtl="1">
              <a:spcBef>
                <a:spcPts val="0"/>
              </a:spcBef>
              <a:buFontTx/>
              <a:buChar char="-"/>
            </a:pPr>
            <a:r>
              <a:rPr lang="ar-SA" sz="2500" dirty="0" smtClean="0"/>
              <a:t> ولقد </a:t>
            </a:r>
            <a:r>
              <a:rPr lang="ar-SA" sz="2500" dirty="0" smtClean="0">
                <a:solidFill>
                  <a:srgbClr val="FF0000"/>
                </a:solidFill>
              </a:rPr>
              <a:t>ميزه </a:t>
            </a:r>
            <a:r>
              <a:rPr lang="ar-SA" sz="2500" dirty="0" err="1" smtClean="0">
                <a:solidFill>
                  <a:srgbClr val="FF0000"/>
                </a:solidFill>
              </a:rPr>
              <a:t>مناطقته</a:t>
            </a:r>
            <a:r>
              <a:rPr lang="ar-SA" sz="2500" dirty="0" smtClean="0">
                <a:solidFill>
                  <a:srgbClr val="FF0000"/>
                </a:solidFill>
              </a:rPr>
              <a:t> بدقة التفاصيل في المباحث الرياضية والهندسية</a:t>
            </a:r>
            <a:r>
              <a:rPr lang="ar-SA" sz="2500" dirty="0" smtClean="0"/>
              <a:t>. أنه </a:t>
            </a:r>
            <a:r>
              <a:rPr lang="ar-SA" sz="2500" dirty="0" smtClean="0">
                <a:solidFill>
                  <a:srgbClr val="FF0000"/>
                </a:solidFill>
              </a:rPr>
              <a:t>منطق علمي جديد في العلوم العقلية يقوم على فكرة نسق البديهيات. حيث اكتشف المنهج الخاص بالبديهيات، فازدادت أهميته في العلم التطبيقي (التكنولوجيا).</a:t>
            </a:r>
            <a:endParaRPr lang="en-US" sz="2500" dirty="0" smtClean="0">
              <a:solidFill>
                <a:srgbClr val="FF0000"/>
              </a:solidFill>
            </a:endParaRPr>
          </a:p>
          <a:p>
            <a:pPr rtl="1"/>
            <a:r>
              <a:rPr lang="en-US" sz="2800" dirty="0" smtClean="0"/>
              <a:t> </a:t>
            </a:r>
          </a:p>
          <a:p>
            <a:pPr marL="0" indent="0" algn="just" rtl="1">
              <a:spcBef>
                <a:spcPts val="0"/>
              </a:spcBef>
              <a:buFontTx/>
              <a:buChar char="-"/>
            </a:pPr>
            <a:endParaRPr lang="en-US" sz="2500" dirty="0" smtClean="0"/>
          </a:p>
          <a:p>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عناصر المحاضرة</a:t>
            </a:r>
            <a:endParaRPr lang="ar-SA" dirty="0"/>
          </a:p>
        </p:txBody>
      </p:sp>
      <p:sp>
        <p:nvSpPr>
          <p:cNvPr id="3" name="عنصر نائب للمحتوى 2"/>
          <p:cNvSpPr>
            <a:spLocks noGrp="1"/>
          </p:cNvSpPr>
          <p:nvPr>
            <p:ph idx="1"/>
          </p:nvPr>
        </p:nvSpPr>
        <p:spPr>
          <a:xfrm>
            <a:off x="152400" y="1371600"/>
            <a:ext cx="9601200" cy="4754563"/>
          </a:xfrm>
        </p:spPr>
        <p:txBody>
          <a:bodyPr/>
          <a:lstStyle/>
          <a:p>
            <a:pPr algn="just" rtl="1"/>
            <a:r>
              <a:rPr lang="ar-SA" sz="2500" dirty="0" smtClean="0"/>
              <a:t>مقدمة: مفهوم المنهج</a:t>
            </a:r>
          </a:p>
          <a:p>
            <a:pPr algn="just" rtl="1"/>
            <a:r>
              <a:rPr lang="ar-SA" sz="2500" dirty="0" smtClean="0"/>
              <a:t>المنطق </a:t>
            </a:r>
            <a:r>
              <a:rPr lang="ar-SA" sz="2500" dirty="0" smtClean="0"/>
              <a:t>الصوري:</a:t>
            </a:r>
          </a:p>
          <a:p>
            <a:pPr algn="just" rtl="1"/>
            <a:r>
              <a:rPr lang="ar-SA" sz="2500" dirty="0" smtClean="0"/>
              <a:t>		تعريف المنطق</a:t>
            </a:r>
          </a:p>
          <a:p>
            <a:pPr algn="just" rtl="1"/>
            <a:r>
              <a:rPr lang="ar-SA" sz="2500" dirty="0" smtClean="0"/>
              <a:t>		قوانين الفكر الثلاثة</a:t>
            </a:r>
          </a:p>
          <a:p>
            <a:pPr algn="just" rtl="1"/>
            <a:r>
              <a:rPr lang="ar-SA" sz="2500" dirty="0" smtClean="0"/>
              <a:t>		مباحث المنطق الصوري</a:t>
            </a:r>
          </a:p>
          <a:p>
            <a:pPr algn="just" rtl="1"/>
            <a:r>
              <a:rPr lang="ar-SA" sz="2500" dirty="0" smtClean="0"/>
              <a:t>المنطق الرمزي:</a:t>
            </a:r>
          </a:p>
          <a:p>
            <a:pPr algn="just" rtl="1"/>
            <a:r>
              <a:rPr lang="ar-SA" sz="2500" dirty="0" smtClean="0"/>
              <a:t>		تعريف المنطق الرمزي</a:t>
            </a:r>
          </a:p>
          <a:p>
            <a:pPr algn="just" rtl="1"/>
            <a:r>
              <a:rPr lang="ar-SA" sz="2500" dirty="0" smtClean="0"/>
              <a:t>		خصائص المنطق الرمزي</a:t>
            </a:r>
          </a:p>
          <a:p>
            <a:pPr algn="just" rtl="1"/>
            <a:r>
              <a:rPr lang="ar-SA" sz="2500" dirty="0" smtClean="0"/>
              <a:t>		أهمية المنطق الرمزي</a:t>
            </a:r>
            <a:endParaRPr lang="ar-SA" sz="25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مقدمة: مفهوم </a:t>
            </a:r>
            <a:r>
              <a:rPr lang="ar-SA" dirty="0" smtClean="0"/>
              <a:t>المنهج</a:t>
            </a:r>
            <a:endParaRPr lang="ar-SA" dirty="0"/>
          </a:p>
        </p:txBody>
      </p:sp>
      <p:sp>
        <p:nvSpPr>
          <p:cNvPr id="3" name="عنصر نائب للمحتوى 2"/>
          <p:cNvSpPr>
            <a:spLocks noGrp="1"/>
          </p:cNvSpPr>
          <p:nvPr>
            <p:ph idx="1"/>
          </p:nvPr>
        </p:nvSpPr>
        <p:spPr>
          <a:xfrm>
            <a:off x="228600" y="1371600"/>
            <a:ext cx="9525000" cy="4754563"/>
          </a:xfrm>
        </p:spPr>
        <p:txBody>
          <a:bodyPr/>
          <a:lstStyle/>
          <a:p>
            <a:pPr marL="0" indent="0" rtl="1">
              <a:spcBef>
                <a:spcPts val="0"/>
              </a:spcBef>
            </a:pPr>
            <a:r>
              <a:rPr lang="ar-SA" sz="2500" b="1" dirty="0" smtClean="0"/>
              <a:t>تعريف المنهج: </a:t>
            </a:r>
            <a:r>
              <a:rPr lang="ar-SA" sz="2500" dirty="0" smtClean="0"/>
              <a:t>المنهج</a:t>
            </a:r>
            <a:r>
              <a:rPr lang="en-US" sz="2500" dirty="0" smtClean="0"/>
              <a:t> Method </a:t>
            </a:r>
            <a:r>
              <a:rPr lang="ar-SA" sz="2500" dirty="0" smtClean="0"/>
              <a:t>يقال: منهج - بفتح الميم، ومنهج - بكسرها</a:t>
            </a:r>
            <a:r>
              <a:rPr lang="en-US" sz="2500" dirty="0" smtClean="0"/>
              <a:t>.</a:t>
            </a:r>
            <a:r>
              <a:rPr lang="ar-SA" sz="2500" dirty="0" smtClean="0"/>
              <a:t> ويقال أيضا: منهاج - بكسر الميم، والألف بعد الهاء</a:t>
            </a:r>
            <a:r>
              <a:rPr lang="en-US" sz="2500" dirty="0" smtClean="0"/>
              <a:t>. </a:t>
            </a:r>
            <a:r>
              <a:rPr lang="ar-SA" sz="2500" dirty="0" smtClean="0"/>
              <a:t>وهو </a:t>
            </a:r>
            <a:r>
              <a:rPr lang="ar-SA" sz="2500" dirty="0" smtClean="0">
                <a:solidFill>
                  <a:srgbClr val="FF0000"/>
                </a:solidFill>
              </a:rPr>
              <a:t>في اللغة العربية</a:t>
            </a:r>
            <a:r>
              <a:rPr lang="ar-SA" sz="2500" dirty="0" smtClean="0"/>
              <a:t>: الطريق الواضح</a:t>
            </a:r>
            <a:r>
              <a:rPr lang="en-US" sz="2500" dirty="0" smtClean="0"/>
              <a:t>.</a:t>
            </a:r>
            <a:br>
              <a:rPr lang="en-US" sz="2500" dirty="0" smtClean="0"/>
            </a:br>
            <a:r>
              <a:rPr lang="ar-SA" sz="2500" dirty="0" smtClean="0"/>
              <a:t>وأضاف إليه المعجم اللغوي العربي الحديث معنى آخر، هو: </a:t>
            </a:r>
            <a:r>
              <a:rPr lang="ar-SA" sz="2500" dirty="0" smtClean="0"/>
              <a:t>(الخطة </a:t>
            </a:r>
            <a:r>
              <a:rPr lang="ar-SA" sz="2500" dirty="0" smtClean="0"/>
              <a:t>المرسومة)، ولعله أفاد هذا من التعريف العلمي له أو من الترجمة العربية لكلمة</a:t>
            </a:r>
            <a:r>
              <a:rPr lang="en-US" sz="2500" dirty="0" smtClean="0"/>
              <a:t> Method </a:t>
            </a:r>
            <a:r>
              <a:rPr lang="ar-SA" sz="2500" dirty="0" smtClean="0"/>
              <a:t>الإنجليزية بسبب اشتهارها في الحوار العلمي العربي، وهي تعني، الطريقة، والمنهج، والنظام</a:t>
            </a:r>
            <a:r>
              <a:rPr lang="en-US" sz="2500" dirty="0" smtClean="0"/>
              <a:t>.</a:t>
            </a:r>
            <a:br>
              <a:rPr lang="en-US" sz="2500" dirty="0" smtClean="0"/>
            </a:br>
            <a:r>
              <a:rPr lang="ar-SA" sz="2500" dirty="0" smtClean="0"/>
              <a:t>وعرف </a:t>
            </a:r>
            <a:r>
              <a:rPr lang="ar-SA" sz="2500" dirty="0" smtClean="0">
                <a:solidFill>
                  <a:srgbClr val="FF0000"/>
                </a:solidFill>
              </a:rPr>
              <a:t>المنهج علميا </a:t>
            </a:r>
            <a:r>
              <a:rPr lang="ar-SA" sz="2500" dirty="0" smtClean="0"/>
              <a:t>بأكثر من تعريف، منها</a:t>
            </a:r>
            <a:r>
              <a:rPr lang="en-US" sz="2500" dirty="0" smtClean="0"/>
              <a:t>:</a:t>
            </a:r>
            <a:br>
              <a:rPr lang="en-US" sz="2500" dirty="0" smtClean="0"/>
            </a:br>
            <a:r>
              <a:rPr lang="ar-SA" sz="2500" dirty="0" smtClean="0"/>
              <a:t>١</a:t>
            </a:r>
            <a:r>
              <a:rPr lang="en-US" sz="2500" dirty="0" smtClean="0"/>
              <a:t> - </a:t>
            </a:r>
            <a:r>
              <a:rPr lang="ar-SA" sz="2500" dirty="0" smtClean="0"/>
              <a:t>المنهج: هو </a:t>
            </a:r>
            <a:r>
              <a:rPr lang="ar-SA" sz="2500" dirty="0" smtClean="0">
                <a:solidFill>
                  <a:srgbClr val="FF0000"/>
                </a:solidFill>
              </a:rPr>
              <a:t>خطوات منظمة يتخذها الباحث لمعالجة مسألة أو أكثر ويتتبعها للوصول إلى نتيجة</a:t>
            </a:r>
            <a:r>
              <a:rPr lang="ar-SA" sz="2500" dirty="0" smtClean="0"/>
              <a:t>).</a:t>
            </a:r>
          </a:p>
          <a:p>
            <a:pPr marL="0" indent="0" rtl="1">
              <a:spcBef>
                <a:spcPts val="0"/>
              </a:spcBef>
            </a:pPr>
            <a:r>
              <a:rPr lang="ar-SA" sz="2500" dirty="0" smtClean="0"/>
              <a:t>٢</a:t>
            </a:r>
            <a:r>
              <a:rPr lang="en-US" sz="2500" dirty="0" smtClean="0"/>
              <a:t> – </a:t>
            </a:r>
            <a:r>
              <a:rPr lang="ar-SA" sz="2500" dirty="0" smtClean="0"/>
              <a:t>والمنهج: (</a:t>
            </a:r>
            <a:r>
              <a:rPr lang="ar-SA" sz="2500" dirty="0" smtClean="0">
                <a:solidFill>
                  <a:srgbClr val="FF0000"/>
                </a:solidFill>
              </a:rPr>
              <a:t>وسيلة محددة توصل إلى غاية معينة</a:t>
            </a:r>
            <a:r>
              <a:rPr lang="en-US" sz="2500" dirty="0" smtClean="0"/>
              <a:t>(</a:t>
            </a:r>
            <a:r>
              <a:rPr lang="ar-SA" sz="2500" dirty="0" smtClean="0"/>
              <a:t>.</a:t>
            </a:r>
            <a:r>
              <a:rPr lang="en-US" sz="2500" dirty="0" smtClean="0"/>
              <a:t/>
            </a:r>
            <a:br>
              <a:rPr lang="en-US" sz="2500" dirty="0" smtClean="0"/>
            </a:br>
            <a:r>
              <a:rPr lang="ar-SA" sz="2500" dirty="0" smtClean="0"/>
              <a:t>٣</a:t>
            </a:r>
            <a:r>
              <a:rPr lang="en-US" sz="2500" dirty="0" smtClean="0"/>
              <a:t> - </a:t>
            </a:r>
            <a:r>
              <a:rPr lang="ar-SA" sz="2500" dirty="0" smtClean="0"/>
              <a:t>والمنهج: (</a:t>
            </a:r>
            <a:r>
              <a:rPr lang="ar-SA" sz="2500" dirty="0" smtClean="0">
                <a:solidFill>
                  <a:srgbClr val="FF0000"/>
                </a:solidFill>
              </a:rPr>
              <a:t>طائفة من القواعد العامة المصوغة من أجل الوصول إلى الحقيقة في العلم</a:t>
            </a:r>
            <a:r>
              <a:rPr lang="ar-SA" sz="2500" dirty="0" smtClean="0"/>
              <a:t>)</a:t>
            </a:r>
            <a:r>
              <a:rPr lang="en-US" sz="2500" dirty="0" smtClean="0"/>
              <a:t>.</a:t>
            </a:r>
            <a:br>
              <a:rPr lang="en-US" sz="2500" dirty="0" smtClean="0"/>
            </a:br>
            <a:r>
              <a:rPr lang="en-US" sz="2500" dirty="0" smtClean="0"/>
              <a:t/>
            </a:r>
            <a:br>
              <a:rPr lang="en-US" sz="2500" dirty="0" smtClean="0"/>
            </a:br>
            <a:endParaRPr lang="ar-SA" sz="25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dirty="0" smtClean="0"/>
              <a:t>٤</a:t>
            </a:r>
            <a:r>
              <a:rPr lang="en-US" sz="2500" dirty="0" smtClean="0"/>
              <a:t> - </a:t>
            </a:r>
            <a:r>
              <a:rPr lang="ar-SA" sz="2500" dirty="0" smtClean="0">
                <a:solidFill>
                  <a:srgbClr val="FF0000"/>
                </a:solidFill>
              </a:rPr>
              <a:t>البرنامج الذي يحدد لنا السبيل للوصول إلى الحقيقة</a:t>
            </a:r>
            <a:r>
              <a:rPr lang="en-US" sz="2500" dirty="0" smtClean="0"/>
              <a:t>.</a:t>
            </a:r>
            <a:endParaRPr lang="ar-SA" sz="2500" dirty="0" smtClean="0"/>
          </a:p>
          <a:p>
            <a:pPr marL="0" indent="0" algn="just" rtl="1">
              <a:spcBef>
                <a:spcPts val="0"/>
              </a:spcBef>
            </a:pPr>
            <a:r>
              <a:rPr lang="ar-SA" sz="2500" dirty="0" smtClean="0"/>
              <a:t>٥</a:t>
            </a:r>
            <a:r>
              <a:rPr lang="en-US" sz="2500" dirty="0" smtClean="0"/>
              <a:t> - </a:t>
            </a:r>
            <a:r>
              <a:rPr lang="ar-SA" sz="2500" dirty="0" smtClean="0">
                <a:solidFill>
                  <a:srgbClr val="FF0000"/>
                </a:solidFill>
              </a:rPr>
              <a:t>الطريق المؤدي إلى الكشف عن الحقيقة في العلوم</a:t>
            </a:r>
            <a:r>
              <a:rPr lang="en-US" sz="2500" dirty="0" smtClean="0"/>
              <a:t>.</a:t>
            </a:r>
            <a:endParaRPr lang="ar-SA" sz="2500" dirty="0" smtClean="0"/>
          </a:p>
          <a:p>
            <a:pPr marL="0" indent="0" algn="just" rtl="1">
              <a:spcBef>
                <a:spcPts val="0"/>
              </a:spcBef>
            </a:pPr>
            <a:r>
              <a:rPr lang="ar-SA" sz="2500" dirty="0" smtClean="0"/>
              <a:t>٦</a:t>
            </a:r>
            <a:r>
              <a:rPr lang="en-US" sz="2500" dirty="0" smtClean="0"/>
              <a:t> – </a:t>
            </a:r>
            <a:r>
              <a:rPr lang="ar-SA" sz="2500" dirty="0" smtClean="0"/>
              <a:t>المنهج: (</a:t>
            </a:r>
            <a:r>
              <a:rPr lang="ar-SA" sz="2500" dirty="0" smtClean="0">
                <a:solidFill>
                  <a:srgbClr val="FF0000"/>
                </a:solidFill>
              </a:rPr>
              <a:t>فن التنظيم الصحيح لسلسلة من الأفكار العديدة إما من أجل الكشف عن حقيقة مجهولة لدينا، أو من أجل البرهنة على حقيقة لا يعرفها الآخرون</a:t>
            </a:r>
            <a:r>
              <a:rPr lang="ar-SA" sz="2500" dirty="0" smtClean="0"/>
              <a:t>)</a:t>
            </a:r>
            <a:r>
              <a:rPr lang="en-US" sz="2500" dirty="0" smtClean="0"/>
              <a:t>.</a:t>
            </a:r>
            <a:endParaRPr lang="ar-SA" sz="2500" dirty="0" smtClean="0"/>
          </a:p>
          <a:p>
            <a:pPr marL="0" indent="0" algn="just" rtl="1">
              <a:spcBef>
                <a:spcPts val="0"/>
              </a:spcBef>
            </a:pPr>
            <a:r>
              <a:rPr lang="ar-SA" sz="2500" dirty="0" smtClean="0"/>
              <a:t>٧</a:t>
            </a:r>
            <a:r>
              <a:rPr lang="en-US" sz="2500" dirty="0" smtClean="0"/>
              <a:t> - </a:t>
            </a:r>
            <a:r>
              <a:rPr lang="ar-SA" sz="2500" dirty="0" smtClean="0"/>
              <a:t>وعرفه النشار في كتابه (نشأة الفكر الفلسفي في الإسلام) </a:t>
            </a:r>
            <a:r>
              <a:rPr lang="ar-SA" sz="2500" dirty="0" smtClean="0">
                <a:solidFill>
                  <a:srgbClr val="FF0000"/>
                </a:solidFill>
              </a:rPr>
              <a:t>بـ(طريق البحث عن الحقيقة في أي علم من العلوم أو في أي نطاق من نطاقات المعرفة الإنسانية</a:t>
            </a:r>
            <a:r>
              <a:rPr lang="ar-SA" sz="2500" dirty="0" smtClean="0"/>
              <a:t>)</a:t>
            </a:r>
            <a:r>
              <a:rPr lang="en-US" sz="2500" dirty="0" smtClean="0"/>
              <a:t>.</a:t>
            </a:r>
            <a:endParaRPr lang="ar-SA" sz="2500" dirty="0" smtClean="0"/>
          </a:p>
          <a:p>
            <a:pPr marL="0" indent="0" algn="just" rtl="1">
              <a:spcBef>
                <a:spcPts val="0"/>
              </a:spcBef>
            </a:pPr>
            <a:r>
              <a:rPr lang="ar-SA" sz="2500" dirty="0" smtClean="0"/>
              <a:t>٨</a:t>
            </a:r>
            <a:r>
              <a:rPr lang="en-US" sz="2500" dirty="0" smtClean="0"/>
              <a:t> - </a:t>
            </a:r>
            <a:r>
              <a:rPr lang="ar-SA" sz="2500" dirty="0" smtClean="0"/>
              <a:t>والمنهج: (</a:t>
            </a:r>
            <a:r>
              <a:rPr lang="ar-SA" sz="2500" dirty="0" smtClean="0">
                <a:solidFill>
                  <a:srgbClr val="FF0000"/>
                </a:solidFill>
              </a:rPr>
              <a:t>الطريق المؤدي إلى الكشف عن الحقيقة في العلوم بواسطة طائفة من القواعد العامة تهيمن على سير العقل وتحدد عملياته حتى يصل إلى نتيجة معلومة</a:t>
            </a:r>
            <a:r>
              <a:rPr lang="ar-SA" sz="2500" dirty="0" smtClean="0"/>
              <a:t>).</a:t>
            </a:r>
          </a:p>
          <a:p>
            <a:pPr marL="0" indent="0" algn="just" rtl="1">
              <a:spcBef>
                <a:spcPts val="0"/>
              </a:spcBef>
            </a:pPr>
            <a:r>
              <a:rPr lang="en-US" sz="2500" dirty="0" smtClean="0"/>
              <a:t/>
            </a:r>
            <a:br>
              <a:rPr lang="en-US" sz="2500" dirty="0" smtClean="0"/>
            </a:br>
            <a:endParaRPr lang="ar-SA" sz="2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ونخلص من هذه التعريفات إلى أن</a:t>
            </a:r>
            <a:r>
              <a:rPr lang="en-US" sz="2500" dirty="0" smtClean="0"/>
              <a:t>:</a:t>
            </a:r>
            <a:r>
              <a:rPr lang="ar-SA" sz="2500" dirty="0" smtClean="0"/>
              <a:t> </a:t>
            </a:r>
            <a:r>
              <a:rPr lang="ar-SA" sz="2500" dirty="0" smtClean="0">
                <a:solidFill>
                  <a:srgbClr val="FF0000"/>
                </a:solidFill>
              </a:rPr>
              <a:t>المنهج: مجموعة من القواعد العامة يعتمدها الباحث في تنظيم ما لديه من أفكار أو معلومات من أجل أن توصله إلى النتيجة المطلوبة</a:t>
            </a:r>
            <a:r>
              <a:rPr lang="en-US" sz="2500" dirty="0" smtClean="0"/>
              <a:t>.</a:t>
            </a:r>
            <a:endParaRPr lang="ar-SA" sz="2500" dirty="0" smtClean="0"/>
          </a:p>
          <a:p>
            <a:pPr marL="0" indent="0" algn="just" rtl="1">
              <a:spcBef>
                <a:spcPts val="0"/>
              </a:spcBef>
            </a:pPr>
            <a:r>
              <a:rPr lang="ar-SA" sz="2500" dirty="0" smtClean="0"/>
              <a:t>وباختصار</a:t>
            </a:r>
            <a:r>
              <a:rPr lang="en-US" sz="2500" dirty="0" smtClean="0"/>
              <a:t>:</a:t>
            </a:r>
            <a:r>
              <a:rPr lang="ar-SA" sz="2500" dirty="0" smtClean="0"/>
              <a:t> المنهج: </a:t>
            </a:r>
            <a:r>
              <a:rPr lang="ar-SA" sz="2500" dirty="0" smtClean="0">
                <a:solidFill>
                  <a:srgbClr val="FF0000"/>
                </a:solidFill>
              </a:rPr>
              <a:t>طريقة البحث</a:t>
            </a:r>
            <a:r>
              <a:rPr lang="en-US" sz="2500" dirty="0" smtClean="0"/>
              <a:t>.</a:t>
            </a:r>
            <a:endParaRPr lang="ar-SA" sz="2500" dirty="0" smtClean="0"/>
          </a:p>
          <a:p>
            <a:pPr marL="0" indent="0" algn="just" rtl="1">
              <a:spcBef>
                <a:spcPts val="0"/>
              </a:spcBef>
            </a:pPr>
            <a:r>
              <a:rPr lang="ar-SA" sz="2500" b="1" dirty="0" smtClean="0"/>
              <a:t>أقسام المنهج:</a:t>
            </a:r>
          </a:p>
          <a:p>
            <a:pPr marL="0" indent="0" algn="just" rtl="1">
              <a:spcBef>
                <a:spcPts val="0"/>
              </a:spcBef>
            </a:pPr>
            <a:r>
              <a:rPr lang="ar-SA" sz="2500" dirty="0" smtClean="0">
                <a:solidFill>
                  <a:srgbClr val="FF0000"/>
                </a:solidFill>
              </a:rPr>
              <a:t>يقسم المنهج إلى أقسام عديدة</a:t>
            </a:r>
            <a:r>
              <a:rPr lang="ar-SA" sz="2500" dirty="0" smtClean="0"/>
              <a:t>، ومن بينها: المنهج النقلي، والمنهج العقلي، والحسي، ...ألخ. ومن المناهج التي سندرسها في مقررنا: منهج المنطق الصوري، ومنهج المنطق الرمزي، والمنهج الجدلي، والمنهج </a:t>
            </a:r>
            <a:r>
              <a:rPr lang="ar-SA" sz="2500" dirty="0" err="1" smtClean="0"/>
              <a:t>الإشراقي</a:t>
            </a:r>
            <a:r>
              <a:rPr lang="ar-SA" sz="2500" dirty="0" smtClean="0"/>
              <a:t> والمنهج التجريبي.</a:t>
            </a:r>
          </a:p>
          <a:p>
            <a:pPr marL="0" indent="0" algn="just" rtl="1">
              <a:spcBef>
                <a:spcPts val="0"/>
              </a:spcBef>
            </a:pPr>
            <a:endParaRPr lang="ar-SA" sz="2500" dirty="0" smtClean="0"/>
          </a:p>
          <a:p>
            <a:pPr marL="0" indent="0" algn="just" rtl="1">
              <a:spcBef>
                <a:spcPts val="0"/>
              </a:spcBef>
            </a:pPr>
            <a:endParaRPr lang="ar-SA" sz="25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ctr"/>
            <a:endParaRPr lang="en-US" dirty="0" smtClean="0"/>
          </a:p>
          <a:p>
            <a:pPr algn="ctr"/>
            <a:endParaRPr lang="en-US" dirty="0" smtClean="0"/>
          </a:p>
          <a:p>
            <a:pPr algn="ctr"/>
            <a:r>
              <a:rPr lang="ar-SA" b="1" dirty="0" smtClean="0"/>
              <a:t>المنطق الصوري</a:t>
            </a:r>
            <a:endParaRPr lang="ar-SA"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تعريف المنطق</a:t>
            </a:r>
            <a:endParaRPr lang="ar-SA" dirty="0"/>
          </a:p>
        </p:txBody>
      </p:sp>
      <p:sp>
        <p:nvSpPr>
          <p:cNvPr id="3" name="عنصر نائب للمحتوى 2"/>
          <p:cNvSpPr>
            <a:spLocks noGrp="1"/>
          </p:cNvSpPr>
          <p:nvPr>
            <p:ph idx="1"/>
          </p:nvPr>
        </p:nvSpPr>
        <p:spPr>
          <a:xfrm>
            <a:off x="152400" y="1371601"/>
            <a:ext cx="9601200" cy="4648200"/>
          </a:xfrm>
        </p:spPr>
        <p:txBody>
          <a:bodyPr/>
          <a:lstStyle/>
          <a:p>
            <a:pPr marL="0" indent="0" algn="just" rtl="1">
              <a:spcBef>
                <a:spcPts val="0"/>
              </a:spcBef>
            </a:pPr>
            <a:r>
              <a:rPr lang="ar-SA" sz="2500" dirty="0" smtClean="0"/>
              <a:t>- </a:t>
            </a:r>
            <a:r>
              <a:rPr lang="ar-SY" sz="2500" dirty="0" smtClean="0"/>
              <a:t>المنطق </a:t>
            </a:r>
            <a:r>
              <a:rPr lang="en-US" sz="2500" b="1" dirty="0" smtClean="0"/>
              <a:t>Logic</a:t>
            </a:r>
            <a:r>
              <a:rPr lang="ar-SY" sz="2500" dirty="0" smtClean="0"/>
              <a:t> ويسمى باليونانية </a:t>
            </a:r>
            <a:r>
              <a:rPr lang="en-US" sz="2500" b="1" dirty="0" err="1" smtClean="0"/>
              <a:t>logiké</a:t>
            </a:r>
            <a:r>
              <a:rPr lang="ar-SY" sz="2500" dirty="0" smtClean="0"/>
              <a:t>، وعلم المنطق يسمى أيضاً علم الميزان، إذ به توزن الحجج والبراهين، وكان ابن سينا يسميه خادم العلوم، كما كان الفارابي يسميه رئيس العلوم، وكان الغزالي يسميه القسطاس المستقيم. </a:t>
            </a:r>
            <a:endParaRPr lang="en-US" sz="2500" dirty="0" smtClean="0"/>
          </a:p>
          <a:p>
            <a:pPr marL="0" indent="0" algn="just" rtl="1">
              <a:spcBef>
                <a:spcPts val="0"/>
              </a:spcBef>
            </a:pPr>
            <a:r>
              <a:rPr lang="ar-SA" sz="2500" dirty="0" smtClean="0"/>
              <a:t>- </a:t>
            </a:r>
            <a:r>
              <a:rPr lang="ar-SY" sz="2500" dirty="0" smtClean="0"/>
              <a:t>أما اصطلاحاً </a:t>
            </a:r>
            <a:r>
              <a:rPr lang="ar-SY" sz="2500" dirty="0" smtClean="0">
                <a:solidFill>
                  <a:srgbClr val="FF0000"/>
                </a:solidFill>
              </a:rPr>
              <a:t>فالمنطق «صناعة تعطي جملة القوانين التي من شأنها أن تقوّم العقل وتسدد الإنسان نحو طريق الصواب ونحو الحق في كل ما يمكن أن يغلط فيه من المعقولات</a:t>
            </a:r>
            <a:r>
              <a:rPr lang="ar-SY" sz="2500" dirty="0" smtClean="0"/>
              <a:t>».</a:t>
            </a:r>
            <a:endParaRPr lang="en-US" sz="2500" dirty="0" smtClean="0"/>
          </a:p>
          <a:p>
            <a:pPr marL="0" indent="0" algn="just" rtl="1">
              <a:spcBef>
                <a:spcPts val="0"/>
              </a:spcBef>
              <a:buFontTx/>
              <a:buChar char="-"/>
            </a:pPr>
            <a:r>
              <a:rPr lang="ar-SY" sz="2500" dirty="0" smtClean="0"/>
              <a:t>وعموماً: </a:t>
            </a:r>
            <a:r>
              <a:rPr lang="ar-SY" sz="2500" dirty="0" smtClean="0">
                <a:solidFill>
                  <a:srgbClr val="FF0000"/>
                </a:solidFill>
              </a:rPr>
              <a:t>المنطق هو </a:t>
            </a:r>
            <a:r>
              <a:rPr lang="ar-SY" sz="2500" b="1" dirty="0" smtClean="0">
                <a:solidFill>
                  <a:srgbClr val="FF0000"/>
                </a:solidFill>
              </a:rPr>
              <a:t>علم القوانين</a:t>
            </a:r>
            <a:r>
              <a:rPr lang="ar-SY" sz="2500" dirty="0" smtClean="0">
                <a:solidFill>
                  <a:srgbClr val="FF0000"/>
                </a:solidFill>
              </a:rPr>
              <a:t> الضرورية الضابطة للتفكير</a:t>
            </a:r>
            <a:r>
              <a:rPr lang="ar-SY" sz="2500" dirty="0" smtClean="0"/>
              <a:t> لتجنبه الوقوع في الخطأ والتناقض، فهو يضع المبادئ العامة للاستدلال وللتفكير الصحيح، كما يعرف بأنه علم قوانين الفكر</a:t>
            </a:r>
            <a:r>
              <a:rPr lang="ar-SA" sz="2500" dirty="0" smtClean="0"/>
              <a:t>.</a:t>
            </a:r>
          </a:p>
          <a:p>
            <a:pPr marL="0" indent="0" algn="just" rtl="1">
              <a:spcBef>
                <a:spcPts val="0"/>
              </a:spcBef>
              <a:buFontTx/>
              <a:buChar char="-"/>
            </a:pPr>
            <a:r>
              <a:rPr lang="ar-SA" sz="2500" dirty="0" smtClean="0"/>
              <a:t> </a:t>
            </a:r>
            <a:r>
              <a:rPr lang="ar-SY" sz="2500" dirty="0" smtClean="0"/>
              <a:t>إذاً المنطق </a:t>
            </a:r>
            <a:r>
              <a:rPr lang="ar-SY" sz="2500" dirty="0" smtClean="0">
                <a:solidFill>
                  <a:srgbClr val="FF0000"/>
                </a:solidFill>
              </a:rPr>
              <a:t>علم استدلالي يبحث في المبادئ العامة للتفكير الصحيح</a:t>
            </a:r>
            <a:r>
              <a:rPr lang="ar-SY" sz="2500" dirty="0" smtClean="0"/>
              <a:t>، وتحديد الشروط التي بوساطتها يصح الانتقال من أحكام فرضت صحتها إلى أحكام تلزم عنها، وهذه المبادئ تنطبق على كل فروع المعرفة.</a:t>
            </a:r>
            <a:endParaRPr lang="en-US" sz="2500" dirty="0" smtClean="0"/>
          </a:p>
          <a:p>
            <a:pPr marL="0" indent="0" algn="just" rtl="1">
              <a:spcBef>
                <a:spcPts val="0"/>
              </a:spcBef>
              <a:buFontTx/>
              <a:buChar char="-"/>
            </a:pPr>
            <a:endParaRPr lang="en-US" sz="2500" dirty="0" smtClean="0"/>
          </a:p>
          <a:p>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 </a:t>
            </a:r>
            <a:r>
              <a:rPr lang="ar-SY" sz="2500" dirty="0" smtClean="0">
                <a:solidFill>
                  <a:srgbClr val="FF0000"/>
                </a:solidFill>
              </a:rPr>
              <a:t>ويفرق </a:t>
            </a:r>
            <a:r>
              <a:rPr lang="ar-SY" sz="2500" dirty="0" err="1" smtClean="0">
                <a:solidFill>
                  <a:srgbClr val="FF0000"/>
                </a:solidFill>
              </a:rPr>
              <a:t>المناطقة</a:t>
            </a:r>
            <a:r>
              <a:rPr lang="ar-SY" sz="2500" dirty="0" smtClean="0">
                <a:solidFill>
                  <a:srgbClr val="FF0000"/>
                </a:solidFill>
              </a:rPr>
              <a:t> </a:t>
            </a:r>
            <a:r>
              <a:rPr lang="ar-SY" sz="2500" dirty="0" smtClean="0"/>
              <a:t>بين المنطق الصوري والمنطق المادي. فالصوري يشمل المنطق الأرسطي والتقليدي الذي شايع الأرسطي شرحاً وتوضيحا </a:t>
            </a:r>
            <a:r>
              <a:rPr lang="ar-SY" sz="2500" dirty="0" err="1" smtClean="0"/>
              <a:t>واتباعاً</a:t>
            </a:r>
            <a:r>
              <a:rPr lang="ar-SY" sz="2500" dirty="0" smtClean="0"/>
              <a:t>، ثم المنطق الحديث، أما المادي فهو علم مناهج البحث ويتضمن المنهج الرياضي الاستنباطي، المنهج الاستقرائي التجريبي والمنهج التاريخي.</a:t>
            </a:r>
            <a:endParaRPr lang="en-US" sz="2500" dirty="0" smtClean="0"/>
          </a:p>
          <a:p>
            <a:pPr marL="0" indent="0" algn="just" rtl="1">
              <a:spcBef>
                <a:spcPts val="0"/>
              </a:spcBef>
            </a:pPr>
            <a:r>
              <a:rPr lang="ar-SA" sz="2500" dirty="0" smtClean="0"/>
              <a:t>- </a:t>
            </a:r>
            <a:r>
              <a:rPr lang="ar-SY" sz="2500" dirty="0" smtClean="0"/>
              <a:t>ويعد </a:t>
            </a:r>
            <a:r>
              <a:rPr lang="ar-SY" sz="2500" dirty="0" smtClean="0">
                <a:solidFill>
                  <a:srgbClr val="FF0000"/>
                </a:solidFill>
              </a:rPr>
              <a:t>أرسطو </a:t>
            </a:r>
            <a:r>
              <a:rPr lang="en-US" sz="2500" b="1" dirty="0" smtClean="0">
                <a:solidFill>
                  <a:srgbClr val="FF0000"/>
                </a:solidFill>
              </a:rPr>
              <a:t>Aristotle </a:t>
            </a:r>
            <a:r>
              <a:rPr lang="ar-SY" sz="2500" dirty="0" smtClean="0">
                <a:solidFill>
                  <a:srgbClr val="FF0000"/>
                </a:solidFill>
              </a:rPr>
              <a:t>المؤسس الأول للمنطق </a:t>
            </a:r>
            <a:r>
              <a:rPr lang="ar-SA" sz="2500" dirty="0" smtClean="0">
                <a:solidFill>
                  <a:srgbClr val="FF0000"/>
                </a:solidFill>
              </a:rPr>
              <a:t>الصوري</a:t>
            </a:r>
            <a:r>
              <a:rPr lang="ar-SA" sz="2500" dirty="0" smtClean="0"/>
              <a:t>. واستعمله أداة للبرهنة في بقية العلوم, لأن موضوعه, بنظره, عقلي.  فالمنطق يدرس صور الفكر البشري بغض النظر عن مضامينها الواقعية. </a:t>
            </a:r>
          </a:p>
          <a:p>
            <a:pPr marL="0" indent="0" algn="just" rtl="1">
              <a:spcBef>
                <a:spcPts val="0"/>
              </a:spcBef>
            </a:pPr>
            <a:r>
              <a:rPr lang="ar-SA" sz="2500" dirty="0" smtClean="0"/>
              <a:t>- وهكذا فإِن </a:t>
            </a:r>
            <a:r>
              <a:rPr lang="ar-SA" sz="2500" dirty="0" smtClean="0">
                <a:solidFill>
                  <a:srgbClr val="FF0000"/>
                </a:solidFill>
              </a:rPr>
              <a:t>المنطق علم يوجه العقل نحو الحقيقة, ويسمح له, من خلال عملياته المختلفة (التصور البسيط, والحكم والتصديق, والمحاكمة والاستدلال), بإِدراكها</a:t>
            </a:r>
            <a:r>
              <a:rPr lang="ar-SA" sz="2500" dirty="0" smtClean="0"/>
              <a:t>, من دون أن يقع في الخطأ أو في الضلال. فالمنطق يدرس, إِذن,عمليات العقل الثلاث, من حيث الصحة والفساد</a:t>
            </a:r>
            <a:endParaRPr lang="en-US" sz="2500" dirty="0" smtClean="0"/>
          </a:p>
          <a:p>
            <a:pPr marL="0" indent="0" algn="just" rtl="1">
              <a:spcBef>
                <a:spcPts val="0"/>
              </a:spcBef>
            </a:pPr>
            <a:endParaRPr lang="ar-SA" sz="25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1839</TotalTime>
  <Words>1941</Words>
  <Application>Microsoft Office PowerPoint</Application>
  <PresentationFormat>A4 Paper (210x297 mm)‎</PresentationFormat>
  <Paragraphs>119</Paragraphs>
  <Slides>24</Slides>
  <Notes>0</Notes>
  <HiddenSlides>0</HiddenSlides>
  <MMClips>0</MMClips>
  <ScaleCrop>false</ScaleCrop>
  <HeadingPairs>
    <vt:vector size="4" baseType="variant">
      <vt:variant>
        <vt:lpstr>سمة</vt:lpstr>
      </vt:variant>
      <vt:variant>
        <vt:i4>1</vt:i4>
      </vt:variant>
      <vt:variant>
        <vt:lpstr>عناوين الشرائح</vt:lpstr>
      </vt:variant>
      <vt:variant>
        <vt:i4>24</vt:i4>
      </vt:variant>
    </vt:vector>
  </HeadingPairs>
  <TitlesOfParts>
    <vt:vector size="25" baseType="lpstr">
      <vt:lpstr>Office Theme</vt:lpstr>
      <vt:lpstr>الشريحة 1</vt:lpstr>
      <vt:lpstr>المحاضرة السابعة</vt:lpstr>
      <vt:lpstr>عناصر المحاضرة</vt:lpstr>
      <vt:lpstr>مقدمة: مفهوم المنهج</vt:lpstr>
      <vt:lpstr>الشريحة 5</vt:lpstr>
      <vt:lpstr>الشريحة 6</vt:lpstr>
      <vt:lpstr>الشريحة 7</vt:lpstr>
      <vt:lpstr>تعريف المنطق</vt:lpstr>
      <vt:lpstr>الشريحة 9</vt:lpstr>
      <vt:lpstr>قوانين الفكر الأساسية</vt:lpstr>
      <vt:lpstr>مباحث المنطق الصوري</vt:lpstr>
      <vt:lpstr>الشريحة 12</vt:lpstr>
      <vt:lpstr>الشريحة 13</vt:lpstr>
      <vt:lpstr>الشريحة 14</vt:lpstr>
      <vt:lpstr>تعريف المنطق الرمزي</vt:lpstr>
      <vt:lpstr>الشريحة 16</vt:lpstr>
      <vt:lpstr>الشريحة 17</vt:lpstr>
      <vt:lpstr>خصائص المنطق الرمزي</vt:lpstr>
      <vt:lpstr>الشريحة 19</vt:lpstr>
      <vt:lpstr>الشريحة 20</vt:lpstr>
      <vt:lpstr>الشريحة 21</vt:lpstr>
      <vt:lpstr>أهمية المنطق الرمزي</vt:lpstr>
      <vt:lpstr>الشريحة 23</vt:lpstr>
      <vt:lpstr>الشريحة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Start01</cp:lastModifiedBy>
  <cp:revision>158</cp:revision>
  <dcterms:created xsi:type="dcterms:W3CDTF">2009-10-14T19:14:34Z</dcterms:created>
  <dcterms:modified xsi:type="dcterms:W3CDTF">2012-02-28T12:43:04Z</dcterms:modified>
</cp:coreProperties>
</file>