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210E"/>
    <a:srgbClr val="C6AF2D"/>
    <a:srgbClr val="DD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BFF17E-6074-F7C5-8AFF-D7C42C3FC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8CED446-49DD-D25C-55C8-B13DEC4B8B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83FB98-5E5A-C907-8FE1-C95DBDEE0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7F2F67-05EB-26A5-D734-E98C770C8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ED1FBE-1294-90DE-067D-BD3CE4050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709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0B504-5ADB-BF0A-3DA1-85C7E3E2D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E20755A-353A-2CF7-E334-FE9063359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CF9E2B-0F13-2CA0-A57E-135D208BE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6FD10A-05EF-01F5-4F2A-F4D9321F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EFDCAA-BD44-72E9-136A-17C16F049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274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04EED67-0BDD-C8FA-9CD8-9A1EFA584A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BCA22EA-861B-20F3-D8EC-A32BF61E2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76596A1-DF5F-E978-151D-42CC85FAD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AFDB83-CD19-9462-E7AF-4BB958255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5136BF-1A56-B6A4-63DF-DA4EE9C29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936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9073AE-ED10-3A4A-19ED-5D60DAF4C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EEB782-6977-A646-6194-F1DC53EFD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BDFF9A5-B447-F69B-546F-BE612E284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B6ECA34-C7EF-4CC5-2A57-A4234B98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870826-CE21-8DF7-4B3E-04CFE3278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9965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E3854F-26ED-AED4-9BEE-65974B663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51037E-807E-C041-8AE2-7A5E7ABA7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DCD30F-D8AB-3B17-EB7F-12E04E905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0F523A-F228-B54D-DCEB-4D2994BC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35382B-A338-8F99-98C7-7279ADB9C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4201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160030-A844-3067-D586-A49D8AEBE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BF18B60-7BC6-23E1-1831-F439E15B9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46C56A-249A-CEEA-5361-7E460939D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7256BA-A581-A0ED-78DE-C8B4643E6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FB592A-F292-8093-F879-F9BA5C165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08E9793-0ACF-08DB-C4B0-CCFEA7FD6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8215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3130AC-42CB-1C17-E2BD-5D1DD17A1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B3ECE0-3913-8F43-64D8-F760570C8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CC2E029-9159-871A-5CD0-877738A54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B06F813-19C7-8319-3511-BB426BECF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3E0BB55-69CF-8BF0-367C-0A197F8BB2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87350CB-E9EA-C882-2F7E-77461BF84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BCAEA22-1650-9E27-E783-96AB1A66D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57C4FCE-41D4-CC93-554E-A6D0729F5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977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03C04-A4B2-6E25-44C2-1F3FD36CA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70F575A-D7EE-7751-CA0D-589097FAB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E68C1F8-E725-F82E-2981-2B13E7883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C44F0D5-6312-80A9-94C4-072F142B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951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CA53F05-046C-F834-EC47-9B89EA9D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EF33082-6754-2FBE-8BC2-EB5192E40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D1EEA87-105E-FFF1-F4DE-C0146427B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4322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A7C920-1C17-91C1-4019-AAD395A12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A6ACEB-AFC0-36E0-5257-379B43E2D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D8E1DE6-5FF8-6BE8-D294-CCFEF904B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FFD7566-9000-2339-A379-66B81EA4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ED9D690-20D3-2F04-6A17-531F5744B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CFB4C82-7BD9-1DAA-4F59-44446168C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0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91E2B1-E7EC-8A1F-8FEF-3D4646708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7F537FB-F352-D3C8-DBA6-D15F4F5D6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EB85980-A4CC-F85C-42AD-886FF220B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1FA051E-A37A-5C13-F65F-953CDDAC2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84C4000-E3EE-ABC6-0F36-82A06CAB1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30814D5-4ECB-E87F-7CF7-49F9C717D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8639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EA56169-D8AD-80E8-9EEA-B91B9A966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E54158F-7573-A71C-3B7F-A6EE9BE2F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19B3CE-E2E5-E9D8-9445-8F1AC07290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3BC946-0CCD-4A7C-B1C5-2D1C48975BC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A04DDAF-408A-1084-64F3-3E150B1590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C86A0A-B28E-BB48-9A91-0F2EC73CD8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CC2E04-3F77-42C2-AA15-1FC06C5E67C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484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beal.wordpress.com/tag/back-to-school-1440/page/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صورة تحتوي على رسوم متحركة, الرسوم المتحركة, قصاصة فنية&#10;&#10;تم إنشاء الوصف تلقائياً">
            <a:extLst>
              <a:ext uri="{FF2B5EF4-FFF2-40B4-BE49-F238E27FC236}">
                <a16:creationId xmlns:a16="http://schemas.microsoft.com/office/drawing/2014/main" id="{67FE3D44-C49B-BA53-923E-D437E941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82765" y="1848530"/>
            <a:ext cx="8026470" cy="3964442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1DEDC15B-E864-372E-4724-0AA3351B0F62}"/>
              </a:ext>
            </a:extLst>
          </p:cNvPr>
          <p:cNvSpPr txBox="1"/>
          <p:nvPr/>
        </p:nvSpPr>
        <p:spPr>
          <a:xfrm>
            <a:off x="6953462" y="6055910"/>
            <a:ext cx="1168910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1400" b="1" dirty="0"/>
              <a:t>تنفيذ / مها العواد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9251F992-C909-AB46-6E88-7A963AAAA7E4}"/>
              </a:ext>
            </a:extLst>
          </p:cNvPr>
          <p:cNvSpPr/>
          <p:nvPr/>
        </p:nvSpPr>
        <p:spPr>
          <a:xfrm>
            <a:off x="4091063" y="648201"/>
            <a:ext cx="43364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7200" b="1" cap="none" spc="0" dirty="0">
                <a:ln w="0"/>
                <a:solidFill>
                  <a:srgbClr val="6421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أسبوع التهيئة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14B5C23-D9C5-CD06-5574-6F794C0FA3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349" y="762424"/>
            <a:ext cx="1866816" cy="948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CB185399-BC4C-4661-6179-9FE8F41C9509}"/>
              </a:ext>
            </a:extLst>
          </p:cNvPr>
          <p:cNvSpPr/>
          <p:nvPr/>
        </p:nvSpPr>
        <p:spPr>
          <a:xfrm>
            <a:off x="293914" y="315686"/>
            <a:ext cx="11636829" cy="6313714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225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CE209404-C5B9-C649-B4DE-F89A282A2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987003"/>
              </p:ext>
            </p:extLst>
          </p:nvPr>
        </p:nvGraphicFramePr>
        <p:xfrm>
          <a:off x="1092745" y="1106183"/>
          <a:ext cx="10006510" cy="500655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470102">
                  <a:extLst>
                    <a:ext uri="{9D8B030D-6E8A-4147-A177-3AD203B41FA5}">
                      <a16:colId xmlns:a16="http://schemas.microsoft.com/office/drawing/2014/main" val="3188078092"/>
                    </a:ext>
                  </a:extLst>
                </a:gridCol>
                <a:gridCol w="1872764">
                  <a:extLst>
                    <a:ext uri="{9D8B030D-6E8A-4147-A177-3AD203B41FA5}">
                      <a16:colId xmlns:a16="http://schemas.microsoft.com/office/drawing/2014/main" val="2268852479"/>
                    </a:ext>
                  </a:extLst>
                </a:gridCol>
                <a:gridCol w="1612758">
                  <a:extLst>
                    <a:ext uri="{9D8B030D-6E8A-4147-A177-3AD203B41FA5}">
                      <a16:colId xmlns:a16="http://schemas.microsoft.com/office/drawing/2014/main" val="424815901"/>
                    </a:ext>
                  </a:extLst>
                </a:gridCol>
                <a:gridCol w="1577371">
                  <a:extLst>
                    <a:ext uri="{9D8B030D-6E8A-4147-A177-3AD203B41FA5}">
                      <a16:colId xmlns:a16="http://schemas.microsoft.com/office/drawing/2014/main" val="3425420676"/>
                    </a:ext>
                  </a:extLst>
                </a:gridCol>
                <a:gridCol w="1670172">
                  <a:extLst>
                    <a:ext uri="{9D8B030D-6E8A-4147-A177-3AD203B41FA5}">
                      <a16:colId xmlns:a16="http://schemas.microsoft.com/office/drawing/2014/main" val="1017684312"/>
                    </a:ext>
                  </a:extLst>
                </a:gridCol>
                <a:gridCol w="1803343">
                  <a:extLst>
                    <a:ext uri="{9D8B030D-6E8A-4147-A177-3AD203B41FA5}">
                      <a16:colId xmlns:a16="http://schemas.microsoft.com/office/drawing/2014/main" val="3118261500"/>
                    </a:ext>
                  </a:extLst>
                </a:gridCol>
              </a:tblGrid>
              <a:tr h="410141">
                <a:tc>
                  <a:txBody>
                    <a:bodyPr/>
                    <a:lstStyle/>
                    <a:p>
                      <a:pPr algn="ctr" rtl="1"/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الاحد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الاثنين 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الثلاثاء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الأربعاء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الخميس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82073"/>
                  </a:ext>
                </a:extLst>
              </a:tr>
              <a:tr h="192688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8 – 8،30 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استقبال و تعارف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الأطفال و المعلمة </a:t>
                      </a: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استقبال و تعارف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الأطفال و المعلمة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استقبال و تعارف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الأطفال و المعلمة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بالمايك او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عجلة الألوان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..الخ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b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استقبال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و عرض بطاقات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الأسماء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التعريف بالأطفال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و عرض بطاقات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الأسماء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extLst>
                  <a:ext uri="{0D108BD9-81ED-4DB2-BD59-A6C34878D82A}">
                    <a16:rowId xmlns:a16="http://schemas.microsoft.com/office/drawing/2014/main" val="3788432469"/>
                  </a:ext>
                </a:extLst>
              </a:tr>
              <a:tr h="133476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8،30- 9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النشيد الوطني +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انا في الروضة +توديع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 + هدية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و التشويق لليوم التالي 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أناشيد حركية +توديع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  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لليوم التالي 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أناشيد حركية +توديع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  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لليوم التالي 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الوجبة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kern="100" spc="-20" dirty="0">
                          <a:solidFill>
                            <a:schemeClr val="tx1"/>
                          </a:solidFill>
                          <a:effectLst/>
                        </a:rPr>
                        <a:t>الوجبة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extLst>
                  <a:ext uri="{0D108BD9-81ED-4DB2-BD59-A6C34878D82A}">
                    <a16:rowId xmlns:a16="http://schemas.microsoft.com/office/drawing/2014/main" val="4036956716"/>
                  </a:ext>
                </a:extLst>
              </a:tr>
              <a:tr h="133476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600" b="1" kern="1200" dirty="0">
                          <a:solidFill>
                            <a:schemeClr val="tx1"/>
                          </a:solidFill>
                          <a:effectLst/>
                        </a:rPr>
                        <a:t>9 – 9,30 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---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spc="-2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نشاط مختار+ 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لليوم التالي 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نشاط مختار +توديع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600" b="1" kern="100" dirty="0">
                          <a:solidFill>
                            <a:schemeClr val="tx1"/>
                          </a:solidFill>
                          <a:effectLst/>
                        </a:rPr>
                        <a:t> للأسبوع التالي 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6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extLst>
                  <a:ext uri="{0D108BD9-81ED-4DB2-BD59-A6C34878D82A}">
                    <a16:rowId xmlns:a16="http://schemas.microsoft.com/office/drawing/2014/main" val="2484693893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14294F71-922B-A7B4-06AC-8C819C7DA75F}"/>
              </a:ext>
            </a:extLst>
          </p:cNvPr>
          <p:cNvSpPr txBox="1"/>
          <p:nvPr/>
        </p:nvSpPr>
        <p:spPr>
          <a:xfrm>
            <a:off x="4562602" y="411770"/>
            <a:ext cx="257795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/>
              <a:t>أسبوع التهيئة الأول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7375B412-BD43-964B-5CA7-748BA4CF13BB}"/>
              </a:ext>
            </a:extLst>
          </p:cNvPr>
          <p:cNvSpPr/>
          <p:nvPr/>
        </p:nvSpPr>
        <p:spPr>
          <a:xfrm>
            <a:off x="185054" y="315686"/>
            <a:ext cx="11636829" cy="6313714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03DDB910-0216-EFD3-E884-30BE04FA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9011" y="537002"/>
            <a:ext cx="871640" cy="44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504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CE209404-C5B9-C649-B4DE-F89A282A2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162115"/>
              </p:ext>
            </p:extLst>
          </p:nvPr>
        </p:nvGraphicFramePr>
        <p:xfrm>
          <a:off x="1148979" y="1382511"/>
          <a:ext cx="9894042" cy="42199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735979">
                  <a:extLst>
                    <a:ext uri="{9D8B030D-6E8A-4147-A177-3AD203B41FA5}">
                      <a16:colId xmlns:a16="http://schemas.microsoft.com/office/drawing/2014/main" val="3188078092"/>
                    </a:ext>
                  </a:extLst>
                </a:gridCol>
                <a:gridCol w="1735979">
                  <a:extLst>
                    <a:ext uri="{9D8B030D-6E8A-4147-A177-3AD203B41FA5}">
                      <a16:colId xmlns:a16="http://schemas.microsoft.com/office/drawing/2014/main" val="2268852479"/>
                    </a:ext>
                  </a:extLst>
                </a:gridCol>
                <a:gridCol w="1427965">
                  <a:extLst>
                    <a:ext uri="{9D8B030D-6E8A-4147-A177-3AD203B41FA5}">
                      <a16:colId xmlns:a16="http://schemas.microsoft.com/office/drawing/2014/main" val="424815901"/>
                    </a:ext>
                  </a:extLst>
                </a:gridCol>
                <a:gridCol w="1427965">
                  <a:extLst>
                    <a:ext uri="{9D8B030D-6E8A-4147-A177-3AD203B41FA5}">
                      <a16:colId xmlns:a16="http://schemas.microsoft.com/office/drawing/2014/main" val="3425420676"/>
                    </a:ext>
                  </a:extLst>
                </a:gridCol>
                <a:gridCol w="1783077">
                  <a:extLst>
                    <a:ext uri="{9D8B030D-6E8A-4147-A177-3AD203B41FA5}">
                      <a16:colId xmlns:a16="http://schemas.microsoft.com/office/drawing/2014/main" val="1017684312"/>
                    </a:ext>
                  </a:extLst>
                </a:gridCol>
                <a:gridCol w="1783077">
                  <a:extLst>
                    <a:ext uri="{9D8B030D-6E8A-4147-A177-3AD203B41FA5}">
                      <a16:colId xmlns:a16="http://schemas.microsoft.com/office/drawing/2014/main" val="3118261500"/>
                    </a:ext>
                  </a:extLst>
                </a:gridCol>
              </a:tblGrid>
              <a:tr h="293537">
                <a:tc>
                  <a:txBody>
                    <a:bodyPr/>
                    <a:lstStyle/>
                    <a:p>
                      <a:pPr algn="ctr" rtl="1"/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الاحد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الاثنين 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الثلاثاء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الأربعاء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الخميس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82073"/>
                  </a:ext>
                </a:extLst>
              </a:tr>
              <a:tr h="149199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8 – 8،30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القاء الصباحي 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التعرف على اسم الروضة ،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فصلي ، معلمتي</a:t>
                      </a: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قوانين الحلقة و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اللوحة الأساسية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للحلقة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التعرف على محتويات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مراكز التعلم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التعرف على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مرافق الروضة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اللقاء الصباحي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ماذا أحضر معي للروضة ؟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extLst>
                  <a:ext uri="{0D108BD9-81ED-4DB2-BD59-A6C34878D82A}">
                    <a16:rowId xmlns:a16="http://schemas.microsoft.com/office/drawing/2014/main" val="3788432469"/>
                  </a:ext>
                </a:extLst>
              </a:tr>
              <a:tr h="63885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8،30 – 9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الوجبة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الوجبة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الوجبة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الوجبة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2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الوجبة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/>
                </a:tc>
                <a:extLst>
                  <a:ext uri="{0D108BD9-81ED-4DB2-BD59-A6C34878D82A}">
                    <a16:rowId xmlns:a16="http://schemas.microsoft.com/office/drawing/2014/main" val="2484693893"/>
                  </a:ext>
                </a:extLst>
              </a:tr>
              <a:tr h="52630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schemeClr val="tx1"/>
                          </a:solidFill>
                          <a:effectLst/>
                        </a:rPr>
                        <a:t>9- 9،30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أنشطة مختارة في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مناطق التعلم</a:t>
                      </a:r>
                    </a:p>
                  </a:txBody>
                  <a:tcPr marL="47356" marR="47356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أنشطة مختارة في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مناطق التعلم</a:t>
                      </a:r>
                    </a:p>
                  </a:txBody>
                  <a:tcPr marL="47356" marR="47356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أنشطة مختارة في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مناطق التعلم</a:t>
                      </a:r>
                    </a:p>
                  </a:txBody>
                  <a:tcPr marL="47356" marR="47356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أنشطة مختارة في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مناطق التعلم</a:t>
                      </a: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أنشطة مختارة في 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مناطق التعلم</a:t>
                      </a:r>
                    </a:p>
                  </a:txBody>
                  <a:tcPr marL="47356" marR="47356" marT="0" marB="0" anchor="ctr"/>
                </a:tc>
                <a:extLst>
                  <a:ext uri="{0D108BD9-81ED-4DB2-BD59-A6C34878D82A}">
                    <a16:rowId xmlns:a16="http://schemas.microsoft.com/office/drawing/2014/main" val="583103203"/>
                  </a:ext>
                </a:extLst>
              </a:tr>
              <a:tr h="111675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9،30 - 10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>
                    <a:solidFill>
                      <a:srgbClr val="DDF1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نشاط مختار+ 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لليوم التالي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نشاط مختار+ 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لليوم التالي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نشاط مختار+ 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لليوم التالي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7356" marR="47356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نشاط مختار+ 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لليوم التالي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/>
                </a:tc>
                <a:tc>
                  <a:txBody>
                    <a:bodyPr/>
                    <a:lstStyle/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نشاط مختار+ توديع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 الأطفال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و التشويق</a:t>
                      </a: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ar-SA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r>
                        <a:rPr lang="ar-SA" sz="1400" b="1" kern="100" dirty="0">
                          <a:solidFill>
                            <a:schemeClr val="tx1"/>
                          </a:solidFill>
                          <a:effectLst/>
                        </a:rPr>
                        <a:t>للأسبوع التالي </a:t>
                      </a:r>
                      <a:endParaRPr lang="en-US" sz="14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 fontAlgn="base">
                        <a:lnSpc>
                          <a:spcPts val="900"/>
                        </a:lnSpc>
                        <a:spcAft>
                          <a:spcPts val="225"/>
                        </a:spcAft>
                      </a:pPr>
                      <a:endParaRPr lang="en-US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6" marR="47356" marT="0" marB="0" anchor="ctr"/>
                </a:tc>
                <a:extLst>
                  <a:ext uri="{0D108BD9-81ED-4DB2-BD59-A6C34878D82A}">
                    <a16:rowId xmlns:a16="http://schemas.microsoft.com/office/drawing/2014/main" val="4153264238"/>
                  </a:ext>
                </a:extLst>
              </a:tr>
            </a:tbl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14294F71-922B-A7B4-06AC-8C819C7DA75F}"/>
              </a:ext>
            </a:extLst>
          </p:cNvPr>
          <p:cNvSpPr txBox="1"/>
          <p:nvPr/>
        </p:nvSpPr>
        <p:spPr>
          <a:xfrm>
            <a:off x="4891635" y="456520"/>
            <a:ext cx="265168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/>
              <a:t>أسبوع التهيئة الثاني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B79D9AA7-4F33-EB60-1D91-DAE4F100A955}"/>
              </a:ext>
            </a:extLst>
          </p:cNvPr>
          <p:cNvSpPr/>
          <p:nvPr/>
        </p:nvSpPr>
        <p:spPr>
          <a:xfrm>
            <a:off x="228598" y="315686"/>
            <a:ext cx="11636829" cy="6313714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6DDDAF6-43EE-6038-B8EC-6FFF2D517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9011" y="537002"/>
            <a:ext cx="871640" cy="44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89199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279</Words>
  <Application>Microsoft Office PowerPoint</Application>
  <PresentationFormat>شاشة عريضة</PresentationFormat>
  <Paragraphs>189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نهلاء</dc:creator>
  <cp:lastModifiedBy>نهلاء</cp:lastModifiedBy>
  <cp:revision>5</cp:revision>
  <dcterms:created xsi:type="dcterms:W3CDTF">2024-08-11T12:15:28Z</dcterms:created>
  <dcterms:modified xsi:type="dcterms:W3CDTF">2024-08-14T13:52:10Z</dcterms:modified>
</cp:coreProperties>
</file>