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210E"/>
    <a:srgbClr val="C6AF2D"/>
    <a:srgbClr val="DDF1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00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5BFF17E-6074-F7C5-8AFF-D7C42C3FCF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F8CED446-49DD-D25C-55C8-B13DEC4B8B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783FB98-5E5A-C907-8FE1-C95DBDEE0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BC946-0CCD-4A7C-B1C5-2D1C48975BCB}" type="datetimeFigureOut">
              <a:rPr lang="ar-SA" smtClean="0"/>
              <a:t>09/02/46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D7F2F67-05EB-26A5-D734-E98C770C8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1ED1FBE-1294-90DE-067D-BD3CE4050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C2E04-3F77-42C2-AA15-1FC06C5E67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67094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480B504-5ADB-BF0A-3DA1-85C7E3E2D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E20755A-353A-2CF7-E334-FE9063359C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FCF9E2B-0F13-2CA0-A57E-135D208BE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BC946-0CCD-4A7C-B1C5-2D1C48975BCB}" type="datetimeFigureOut">
              <a:rPr lang="ar-SA" smtClean="0"/>
              <a:t>09/02/46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36FD10A-05EF-01F5-4F2A-F4D9321F5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EEFDCAA-BD44-72E9-136A-17C16F049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C2E04-3F77-42C2-AA15-1FC06C5E67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62747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804EED67-0BDD-C8FA-9CD8-9A1EFA584A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2BCA22EA-861B-20F3-D8EC-A32BF61E2D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76596A1-DF5F-E978-151D-42CC85FAD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BC946-0CCD-4A7C-B1C5-2D1C48975BCB}" type="datetimeFigureOut">
              <a:rPr lang="ar-SA" smtClean="0"/>
              <a:t>09/02/46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5AFDB83-CD19-9462-E7AF-4BB958255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B5136BF-1A56-B6A4-63DF-DA4EE9C29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C2E04-3F77-42C2-AA15-1FC06C5E67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9367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59073AE-ED10-3A4A-19ED-5D60DAF4C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1EEB782-6977-A646-6194-F1DC53EFDC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BDFF9A5-B447-F69B-546F-BE612E284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BC946-0CCD-4A7C-B1C5-2D1C48975BCB}" type="datetimeFigureOut">
              <a:rPr lang="ar-SA" smtClean="0"/>
              <a:t>09/02/46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B6ECA34-C7EF-4CC5-2A57-A4234B98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B870826-CE21-8DF7-4B3E-04CFE3278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C2E04-3F77-42C2-AA15-1FC06C5E67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99965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2E3854F-26ED-AED4-9BEE-65974B663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751037E-807E-C041-8AE2-7A5E7ABA74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0DCD30F-D8AB-3B17-EB7F-12E04E905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BC946-0CCD-4A7C-B1C5-2D1C48975BCB}" type="datetimeFigureOut">
              <a:rPr lang="ar-SA" smtClean="0"/>
              <a:t>09/02/46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60F523A-F228-B54D-DCEB-4D2994BCC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D35382B-A338-8F99-98C7-7279ADB9C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C2E04-3F77-42C2-AA15-1FC06C5E67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34201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A160030-A844-3067-D586-A49D8AEBE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BF18B60-7BC6-23E1-1831-F439E15B9B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0846C56A-249A-CEEA-5361-7E460939D8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A7256BA-A581-A0ED-78DE-C8B4643E6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BC946-0CCD-4A7C-B1C5-2D1C48975BCB}" type="datetimeFigureOut">
              <a:rPr lang="ar-SA" smtClean="0"/>
              <a:t>09/02/46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1FB592A-F292-8093-F879-F9BA5C165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08E9793-0ACF-08DB-C4B0-CCFEA7FD6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C2E04-3F77-42C2-AA15-1FC06C5E67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18215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43130AC-42CB-1C17-E2BD-5D1DD17A1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FB3ECE0-3913-8F43-64D8-F760570C8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0CC2E029-9159-871A-5CD0-877738A54C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2B06F813-19C7-8319-3511-BB426BECF6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C3E0BB55-69CF-8BF0-367C-0A197F8BB2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187350CB-E9EA-C882-2F7E-77461BF84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BC946-0CCD-4A7C-B1C5-2D1C48975BCB}" type="datetimeFigureOut">
              <a:rPr lang="ar-SA" smtClean="0"/>
              <a:t>09/02/46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8BCAEA22-1650-9E27-E783-96AB1A66D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757C4FCE-41D4-CC93-554E-A6D0729F5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C2E04-3F77-42C2-AA15-1FC06C5E67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99772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0203C04-A4B2-6E25-44C2-1F3FD36CA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270F575A-D7EE-7751-CA0D-589097FAB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BC946-0CCD-4A7C-B1C5-2D1C48975BCB}" type="datetimeFigureOut">
              <a:rPr lang="ar-SA" smtClean="0"/>
              <a:t>09/02/46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DE68C1F8-E725-F82E-2981-2B13E7883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4C44F0D5-6312-80A9-94C4-072F142B3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C2E04-3F77-42C2-AA15-1FC06C5E67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89510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CA53F05-046C-F834-EC47-9B89EA9D7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BC946-0CCD-4A7C-B1C5-2D1C48975BCB}" type="datetimeFigureOut">
              <a:rPr lang="ar-SA" smtClean="0"/>
              <a:t>09/02/46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3EF33082-6754-2FBE-8BC2-EB5192E40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4D1EEA87-105E-FFF1-F4DE-C0146427B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C2E04-3F77-42C2-AA15-1FC06C5E67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94322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9A7C920-1C17-91C1-4019-AAD395A12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4A6ACEB-AFC0-36E0-5257-379B43E2D8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2D8E1DE6-5FF8-6BE8-D294-CCFEF904BA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FFD7566-9000-2339-A379-66B81EA43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BC946-0CCD-4A7C-B1C5-2D1C48975BCB}" type="datetimeFigureOut">
              <a:rPr lang="ar-SA" smtClean="0"/>
              <a:t>09/02/46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ED9D690-20D3-2F04-6A17-531F5744B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CFB4C82-7BD9-1DAA-4F59-44446168C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C2E04-3F77-42C2-AA15-1FC06C5E67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56707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591E2B1-E7EC-8A1F-8FEF-3D4646708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37F537FB-F352-D3C8-DBA6-D15F4F5D67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FEB85980-A4CC-F85C-42AD-886FF220BD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1FA051E-A37A-5C13-F65F-953CDDAC2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BC946-0CCD-4A7C-B1C5-2D1C48975BCB}" type="datetimeFigureOut">
              <a:rPr lang="ar-SA" smtClean="0"/>
              <a:t>09/02/46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84C4000-E3EE-ABC6-0F36-82A06CAB1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30814D5-4ECB-E87F-7CF7-49F9C717D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C2E04-3F77-42C2-AA15-1FC06C5E67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18639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CEA56169-D8AD-80E8-9EEA-B91B9A966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E54158F-7573-A71C-3B7F-A6EE9BE2FE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F19B3CE-E2E5-E9D8-9445-8F1AC07290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3BC946-0CCD-4A7C-B1C5-2D1C48975BCB}" type="datetimeFigureOut">
              <a:rPr lang="ar-SA" smtClean="0"/>
              <a:t>09/02/46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A04DDAF-408A-1084-64F3-3E150B1590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6C86A0A-B28E-BB48-9A91-0F2EC73CD8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CC2E04-3F77-42C2-AA15-1FC06C5E67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14844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abeal.wordpress.com/tag/back-to-school-1440/page/2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صورة تحتوي على رسوم متحركة, الرسوم المتحركة, قصاصة فنية&#10;&#10;تم إنشاء الوصف تلقائياً">
            <a:extLst>
              <a:ext uri="{FF2B5EF4-FFF2-40B4-BE49-F238E27FC236}">
                <a16:creationId xmlns:a16="http://schemas.microsoft.com/office/drawing/2014/main" id="{67FE3D44-C49B-BA53-923E-D437E9419A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082765" y="1848530"/>
            <a:ext cx="8026470" cy="3964442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1DEDC15B-E864-372E-4724-0AA3351B0F62}"/>
              </a:ext>
            </a:extLst>
          </p:cNvPr>
          <p:cNvSpPr txBox="1"/>
          <p:nvPr/>
        </p:nvSpPr>
        <p:spPr>
          <a:xfrm>
            <a:off x="6953462" y="6055910"/>
            <a:ext cx="1168910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1400" b="1" dirty="0"/>
              <a:t>تنفيذ / مها العواد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9251F992-C909-AB46-6E88-7A963AAAA7E4}"/>
              </a:ext>
            </a:extLst>
          </p:cNvPr>
          <p:cNvSpPr/>
          <p:nvPr/>
        </p:nvSpPr>
        <p:spPr>
          <a:xfrm>
            <a:off x="4091063" y="648201"/>
            <a:ext cx="433644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7200" b="1" cap="none" spc="0" dirty="0">
                <a:ln w="0"/>
                <a:solidFill>
                  <a:srgbClr val="64210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أسبوع التهيئة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14B5C23-D9C5-CD06-5574-6F794C0FA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349" y="762424"/>
            <a:ext cx="1866816" cy="94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CB185399-BC4C-4661-6179-9FE8F41C9509}"/>
              </a:ext>
            </a:extLst>
          </p:cNvPr>
          <p:cNvSpPr/>
          <p:nvPr/>
        </p:nvSpPr>
        <p:spPr>
          <a:xfrm>
            <a:off x="293914" y="315686"/>
            <a:ext cx="11636829" cy="6313714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72252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CE209404-C5B9-C649-B4DE-F89A282A2B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3987003"/>
              </p:ext>
            </p:extLst>
          </p:nvPr>
        </p:nvGraphicFramePr>
        <p:xfrm>
          <a:off x="1092745" y="1106183"/>
          <a:ext cx="10006510" cy="500655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470102">
                  <a:extLst>
                    <a:ext uri="{9D8B030D-6E8A-4147-A177-3AD203B41FA5}">
                      <a16:colId xmlns:a16="http://schemas.microsoft.com/office/drawing/2014/main" val="3188078092"/>
                    </a:ext>
                  </a:extLst>
                </a:gridCol>
                <a:gridCol w="1872764">
                  <a:extLst>
                    <a:ext uri="{9D8B030D-6E8A-4147-A177-3AD203B41FA5}">
                      <a16:colId xmlns:a16="http://schemas.microsoft.com/office/drawing/2014/main" val="2268852479"/>
                    </a:ext>
                  </a:extLst>
                </a:gridCol>
                <a:gridCol w="1612758">
                  <a:extLst>
                    <a:ext uri="{9D8B030D-6E8A-4147-A177-3AD203B41FA5}">
                      <a16:colId xmlns:a16="http://schemas.microsoft.com/office/drawing/2014/main" val="424815901"/>
                    </a:ext>
                  </a:extLst>
                </a:gridCol>
                <a:gridCol w="1577371">
                  <a:extLst>
                    <a:ext uri="{9D8B030D-6E8A-4147-A177-3AD203B41FA5}">
                      <a16:colId xmlns:a16="http://schemas.microsoft.com/office/drawing/2014/main" val="3425420676"/>
                    </a:ext>
                  </a:extLst>
                </a:gridCol>
                <a:gridCol w="1670172">
                  <a:extLst>
                    <a:ext uri="{9D8B030D-6E8A-4147-A177-3AD203B41FA5}">
                      <a16:colId xmlns:a16="http://schemas.microsoft.com/office/drawing/2014/main" val="1017684312"/>
                    </a:ext>
                  </a:extLst>
                </a:gridCol>
                <a:gridCol w="1803343">
                  <a:extLst>
                    <a:ext uri="{9D8B030D-6E8A-4147-A177-3AD203B41FA5}">
                      <a16:colId xmlns:a16="http://schemas.microsoft.com/office/drawing/2014/main" val="3118261500"/>
                    </a:ext>
                  </a:extLst>
                </a:gridCol>
              </a:tblGrid>
              <a:tr h="410141">
                <a:tc>
                  <a:txBody>
                    <a:bodyPr/>
                    <a:lstStyle/>
                    <a:p>
                      <a:pPr algn="ctr" rtl="1"/>
                      <a:endParaRPr lang="en-US" sz="16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356" marR="47356" marT="0" marB="0" anchor="ctr">
                    <a:solidFill>
                      <a:srgbClr val="DDF1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600" b="1" kern="1200" dirty="0">
                          <a:solidFill>
                            <a:schemeClr val="tx1"/>
                          </a:solidFill>
                          <a:effectLst/>
                        </a:rPr>
                        <a:t>الاحد</a:t>
                      </a:r>
                      <a:endParaRPr lang="en-US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ctr">
                    <a:solidFill>
                      <a:srgbClr val="DDF1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600" b="1" kern="1200" dirty="0">
                          <a:solidFill>
                            <a:schemeClr val="tx1"/>
                          </a:solidFill>
                          <a:effectLst/>
                        </a:rPr>
                        <a:t>الاثنين </a:t>
                      </a:r>
                      <a:endParaRPr lang="en-US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ctr">
                    <a:solidFill>
                      <a:srgbClr val="DDF1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600" b="1" kern="1200" dirty="0">
                          <a:solidFill>
                            <a:schemeClr val="tx1"/>
                          </a:solidFill>
                          <a:effectLst/>
                        </a:rPr>
                        <a:t>الثلاثاء</a:t>
                      </a:r>
                      <a:endParaRPr lang="en-US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ctr">
                    <a:solidFill>
                      <a:srgbClr val="DDF1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600" b="1" kern="1200" dirty="0">
                          <a:solidFill>
                            <a:schemeClr val="tx1"/>
                          </a:solidFill>
                          <a:effectLst/>
                        </a:rPr>
                        <a:t>الأربعاء</a:t>
                      </a:r>
                      <a:endParaRPr lang="en-US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ctr">
                    <a:solidFill>
                      <a:srgbClr val="DDF1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600" b="1" kern="1200" dirty="0">
                          <a:solidFill>
                            <a:schemeClr val="tx1"/>
                          </a:solidFill>
                          <a:effectLst/>
                        </a:rPr>
                        <a:t>الخميس</a:t>
                      </a:r>
                      <a:endParaRPr lang="en-US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ctr">
                    <a:solidFill>
                      <a:srgbClr val="DDF1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982073"/>
                  </a:ext>
                </a:extLst>
              </a:tr>
              <a:tr h="1926888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600" b="1" kern="1200" dirty="0">
                          <a:solidFill>
                            <a:schemeClr val="tx1"/>
                          </a:solidFill>
                          <a:effectLst/>
                        </a:rPr>
                        <a:t>8 – 8،30 </a:t>
                      </a:r>
                      <a:endParaRPr lang="en-US" sz="16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356" marR="47356" marT="0" marB="0" anchor="ctr">
                    <a:solidFill>
                      <a:srgbClr val="DDF1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اللقاء الصباحي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استقبال و تعارف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الأطفال و المعلمة </a:t>
                      </a:r>
                    </a:p>
                  </a:txBody>
                  <a:tcPr marL="47356" marR="47356" marT="0" marB="0" anchor="ctr"/>
                </a:tc>
                <a:tc>
                  <a:txBody>
                    <a:bodyPr/>
                    <a:lstStyle/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اللقاء الصباحي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استقبال و تعارف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الأطفال و المعلمة 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en-US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ctr"/>
                </a:tc>
                <a:tc>
                  <a:txBody>
                    <a:bodyPr/>
                    <a:lstStyle/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اللقاء الصباحي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استقبال و تعارف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الأطفال و المعلمة 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بالمايك او 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عجلة الألوان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 ..الخ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en-US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b"/>
                </a:tc>
                <a:tc>
                  <a:txBody>
                    <a:bodyPr/>
                    <a:lstStyle/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اللقاء الصباحي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استقبال 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و عرض بطاقات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 الأسماء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ts val="900"/>
                        </a:lnSpc>
                        <a:spcBef>
                          <a:spcPts val="0"/>
                        </a:spcBef>
                        <a:spcAft>
                          <a:spcPts val="225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ts val="900"/>
                        </a:lnSpc>
                        <a:spcBef>
                          <a:spcPts val="0"/>
                        </a:spcBef>
                        <a:spcAft>
                          <a:spcPts val="225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اللقاء الصباحي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ts val="900"/>
                        </a:lnSpc>
                        <a:spcBef>
                          <a:spcPts val="0"/>
                        </a:spcBef>
                        <a:spcAft>
                          <a:spcPts val="225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ts val="900"/>
                        </a:lnSpc>
                        <a:spcBef>
                          <a:spcPts val="0"/>
                        </a:spcBef>
                        <a:spcAft>
                          <a:spcPts val="225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التعريف بالأطفال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ts val="900"/>
                        </a:lnSpc>
                        <a:spcBef>
                          <a:spcPts val="0"/>
                        </a:spcBef>
                        <a:spcAft>
                          <a:spcPts val="225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و عرض بطاقات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 الأسماء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ts val="900"/>
                        </a:lnSpc>
                        <a:spcBef>
                          <a:spcPts val="0"/>
                        </a:spcBef>
                        <a:spcAft>
                          <a:spcPts val="225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ts val="900"/>
                        </a:lnSpc>
                        <a:spcBef>
                          <a:spcPts val="0"/>
                        </a:spcBef>
                        <a:spcAft>
                          <a:spcPts val="225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ts val="900"/>
                        </a:lnSpc>
                        <a:spcBef>
                          <a:spcPts val="0"/>
                        </a:spcBef>
                        <a:spcAft>
                          <a:spcPts val="225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ctr"/>
                </a:tc>
                <a:extLst>
                  <a:ext uri="{0D108BD9-81ED-4DB2-BD59-A6C34878D82A}">
                    <a16:rowId xmlns:a16="http://schemas.microsoft.com/office/drawing/2014/main" val="3788432469"/>
                  </a:ext>
                </a:extLst>
              </a:tr>
              <a:tr h="133476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600" b="1" kern="1200" dirty="0">
                          <a:solidFill>
                            <a:schemeClr val="tx1"/>
                          </a:solidFill>
                          <a:effectLst/>
                        </a:rPr>
                        <a:t>8،30- 9</a:t>
                      </a:r>
                      <a:endParaRPr lang="en-US" sz="16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356" marR="47356" marT="0" marB="0" anchor="ctr">
                    <a:solidFill>
                      <a:srgbClr val="DDF1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النشيد الوطني + 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انا في الروضة +توديع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 الأطفال + هدية 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و التشويق لليوم التالي </a:t>
                      </a:r>
                      <a:endParaRPr lang="en-US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en-US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ctr"/>
                </a:tc>
                <a:tc>
                  <a:txBody>
                    <a:bodyPr/>
                    <a:lstStyle/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أناشيد حركية +توديع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 الأطفال  و التشويق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 لليوم التالي </a:t>
                      </a:r>
                      <a:endParaRPr lang="en-US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ctr"/>
                </a:tc>
                <a:tc>
                  <a:txBody>
                    <a:bodyPr/>
                    <a:lstStyle/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أناشيد حركية +توديع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 الأطفال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 الأطفال  و التشويق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 لليوم التالي </a:t>
                      </a:r>
                      <a:endParaRPr lang="en-US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en-US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ctr"/>
                </a:tc>
                <a:tc>
                  <a:txBody>
                    <a:bodyPr/>
                    <a:lstStyle/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الوجبة</a:t>
                      </a:r>
                      <a:endParaRPr lang="en-US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ts val="900"/>
                        </a:lnSpc>
                        <a:spcBef>
                          <a:spcPts val="0"/>
                        </a:spcBef>
                        <a:spcAft>
                          <a:spcPts val="225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b="1" kern="100" spc="-20" dirty="0">
                          <a:solidFill>
                            <a:schemeClr val="tx1"/>
                          </a:solidFill>
                          <a:effectLst/>
                        </a:rPr>
                        <a:t>الوجبة</a:t>
                      </a:r>
                      <a:endParaRPr lang="en-US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ctr"/>
                </a:tc>
                <a:extLst>
                  <a:ext uri="{0D108BD9-81ED-4DB2-BD59-A6C34878D82A}">
                    <a16:rowId xmlns:a16="http://schemas.microsoft.com/office/drawing/2014/main" val="4036956716"/>
                  </a:ext>
                </a:extLst>
              </a:tr>
              <a:tr h="133476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600" b="1" kern="1200" dirty="0">
                          <a:solidFill>
                            <a:schemeClr val="tx1"/>
                          </a:solidFill>
                          <a:effectLst/>
                        </a:rPr>
                        <a:t>9 – 9,30 </a:t>
                      </a:r>
                      <a:endParaRPr lang="en-US" sz="16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356" marR="47356" marT="0" marB="0" anchor="ctr">
                    <a:solidFill>
                      <a:srgbClr val="DDF1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---</a:t>
                      </a:r>
                      <a:endParaRPr lang="en-US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spc="-2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en-US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en-US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نشاط مختار+ توديع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 الأطفال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و التشويق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 لليوم التالي </a:t>
                      </a:r>
                      <a:endParaRPr lang="en-US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ctr"/>
                </a:tc>
                <a:tc>
                  <a:txBody>
                    <a:bodyPr/>
                    <a:lstStyle/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نشاط مختار +توديع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 الأطفال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 و التشويق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600" b="1" kern="100" dirty="0">
                          <a:solidFill>
                            <a:schemeClr val="tx1"/>
                          </a:solidFill>
                          <a:effectLst/>
                        </a:rPr>
                        <a:t> للأسبوع التالي </a:t>
                      </a:r>
                      <a:endParaRPr lang="en-US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en-US" sz="16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ctr"/>
                </a:tc>
                <a:extLst>
                  <a:ext uri="{0D108BD9-81ED-4DB2-BD59-A6C34878D82A}">
                    <a16:rowId xmlns:a16="http://schemas.microsoft.com/office/drawing/2014/main" val="2484693893"/>
                  </a:ext>
                </a:extLst>
              </a:tr>
            </a:tbl>
          </a:graphicData>
        </a:graphic>
      </p:graphicFrame>
      <p:sp>
        <p:nvSpPr>
          <p:cNvPr id="3" name="مربع نص 2">
            <a:extLst>
              <a:ext uri="{FF2B5EF4-FFF2-40B4-BE49-F238E27FC236}">
                <a16:creationId xmlns:a16="http://schemas.microsoft.com/office/drawing/2014/main" id="{14294F71-922B-A7B4-06AC-8C819C7DA75F}"/>
              </a:ext>
            </a:extLst>
          </p:cNvPr>
          <p:cNvSpPr txBox="1"/>
          <p:nvPr/>
        </p:nvSpPr>
        <p:spPr>
          <a:xfrm>
            <a:off x="4562602" y="411770"/>
            <a:ext cx="2577950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800" b="1" dirty="0"/>
              <a:t>أسبوع التهيئة الأول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7375B412-BD43-964B-5CA7-748BA4CF13BB}"/>
              </a:ext>
            </a:extLst>
          </p:cNvPr>
          <p:cNvSpPr/>
          <p:nvPr/>
        </p:nvSpPr>
        <p:spPr>
          <a:xfrm>
            <a:off x="185054" y="315686"/>
            <a:ext cx="11636829" cy="6313714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03DDB910-0216-EFD3-E884-30BE04FAE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9011" y="537002"/>
            <a:ext cx="871640" cy="442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504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CE209404-C5B9-C649-B4DE-F89A282A2B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3162115"/>
              </p:ext>
            </p:extLst>
          </p:nvPr>
        </p:nvGraphicFramePr>
        <p:xfrm>
          <a:off x="1148979" y="1382511"/>
          <a:ext cx="9894042" cy="421990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735979">
                  <a:extLst>
                    <a:ext uri="{9D8B030D-6E8A-4147-A177-3AD203B41FA5}">
                      <a16:colId xmlns:a16="http://schemas.microsoft.com/office/drawing/2014/main" val="3188078092"/>
                    </a:ext>
                  </a:extLst>
                </a:gridCol>
                <a:gridCol w="1735979">
                  <a:extLst>
                    <a:ext uri="{9D8B030D-6E8A-4147-A177-3AD203B41FA5}">
                      <a16:colId xmlns:a16="http://schemas.microsoft.com/office/drawing/2014/main" val="2268852479"/>
                    </a:ext>
                  </a:extLst>
                </a:gridCol>
                <a:gridCol w="1427965">
                  <a:extLst>
                    <a:ext uri="{9D8B030D-6E8A-4147-A177-3AD203B41FA5}">
                      <a16:colId xmlns:a16="http://schemas.microsoft.com/office/drawing/2014/main" val="424815901"/>
                    </a:ext>
                  </a:extLst>
                </a:gridCol>
                <a:gridCol w="1427965">
                  <a:extLst>
                    <a:ext uri="{9D8B030D-6E8A-4147-A177-3AD203B41FA5}">
                      <a16:colId xmlns:a16="http://schemas.microsoft.com/office/drawing/2014/main" val="3425420676"/>
                    </a:ext>
                  </a:extLst>
                </a:gridCol>
                <a:gridCol w="1783077">
                  <a:extLst>
                    <a:ext uri="{9D8B030D-6E8A-4147-A177-3AD203B41FA5}">
                      <a16:colId xmlns:a16="http://schemas.microsoft.com/office/drawing/2014/main" val="1017684312"/>
                    </a:ext>
                  </a:extLst>
                </a:gridCol>
                <a:gridCol w="1783077">
                  <a:extLst>
                    <a:ext uri="{9D8B030D-6E8A-4147-A177-3AD203B41FA5}">
                      <a16:colId xmlns:a16="http://schemas.microsoft.com/office/drawing/2014/main" val="3118261500"/>
                    </a:ext>
                  </a:extLst>
                </a:gridCol>
              </a:tblGrid>
              <a:tr h="293537">
                <a:tc>
                  <a:txBody>
                    <a:bodyPr/>
                    <a:lstStyle/>
                    <a:p>
                      <a:pPr algn="ctr" rtl="1"/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356" marR="47356" marT="0" marB="0" anchor="ctr">
                    <a:solidFill>
                      <a:srgbClr val="DDF1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400" b="1" kern="1200" dirty="0">
                          <a:solidFill>
                            <a:schemeClr val="tx1"/>
                          </a:solidFill>
                          <a:effectLst/>
                        </a:rPr>
                        <a:t>الاحد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ctr">
                    <a:solidFill>
                      <a:srgbClr val="DDF1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400" b="1" kern="1200" dirty="0">
                          <a:solidFill>
                            <a:schemeClr val="tx1"/>
                          </a:solidFill>
                          <a:effectLst/>
                        </a:rPr>
                        <a:t>الاثنين 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ctr">
                    <a:solidFill>
                      <a:srgbClr val="DDF1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400" b="1" kern="1200" dirty="0">
                          <a:solidFill>
                            <a:schemeClr val="tx1"/>
                          </a:solidFill>
                          <a:effectLst/>
                        </a:rPr>
                        <a:t>الثلاثاء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ctr">
                    <a:solidFill>
                      <a:srgbClr val="DDF1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400" b="1" kern="1200" dirty="0">
                          <a:solidFill>
                            <a:schemeClr val="tx1"/>
                          </a:solidFill>
                          <a:effectLst/>
                        </a:rPr>
                        <a:t>الأربعاء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ctr">
                    <a:solidFill>
                      <a:srgbClr val="DDF1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400" b="1" kern="1200" dirty="0">
                          <a:solidFill>
                            <a:schemeClr val="tx1"/>
                          </a:solidFill>
                          <a:effectLst/>
                        </a:rPr>
                        <a:t>الخميس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ctr">
                    <a:solidFill>
                      <a:srgbClr val="DDF1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982073"/>
                  </a:ext>
                </a:extLst>
              </a:tr>
              <a:tr h="149199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400" b="1" kern="1200" dirty="0">
                          <a:solidFill>
                            <a:schemeClr val="tx1"/>
                          </a:solidFill>
                          <a:effectLst/>
                        </a:rPr>
                        <a:t>8 – 8،30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356" marR="47356" marT="0" marB="0" anchor="ctr">
                    <a:solidFill>
                      <a:srgbClr val="DDF1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القاء الصباحي  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التعرف على اسم الروضة ، 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فصلي ، معلمتي</a:t>
                      </a:r>
                    </a:p>
                  </a:txBody>
                  <a:tcPr marL="47356" marR="47356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ts val="900"/>
                        </a:lnSpc>
                        <a:spcBef>
                          <a:spcPts val="0"/>
                        </a:spcBef>
                        <a:spcAft>
                          <a:spcPts val="225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ts val="900"/>
                        </a:lnSpc>
                        <a:spcBef>
                          <a:spcPts val="0"/>
                        </a:spcBef>
                        <a:spcAft>
                          <a:spcPts val="225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اللقاء الصباحي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ts val="900"/>
                        </a:lnSpc>
                        <a:spcBef>
                          <a:spcPts val="0"/>
                        </a:spcBef>
                        <a:spcAft>
                          <a:spcPts val="225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ts val="900"/>
                        </a:lnSpc>
                        <a:spcBef>
                          <a:spcPts val="0"/>
                        </a:spcBef>
                        <a:spcAft>
                          <a:spcPts val="225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قوانين الحلقة و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ts val="900"/>
                        </a:lnSpc>
                        <a:spcBef>
                          <a:spcPts val="0"/>
                        </a:spcBef>
                        <a:spcAft>
                          <a:spcPts val="225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ts val="900"/>
                        </a:lnSpc>
                        <a:spcBef>
                          <a:spcPts val="0"/>
                        </a:spcBef>
                        <a:spcAft>
                          <a:spcPts val="225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اللوحة الأساسية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ts val="900"/>
                        </a:lnSpc>
                        <a:spcBef>
                          <a:spcPts val="0"/>
                        </a:spcBef>
                        <a:spcAft>
                          <a:spcPts val="225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ts val="900"/>
                        </a:lnSpc>
                        <a:spcBef>
                          <a:spcPts val="0"/>
                        </a:spcBef>
                        <a:spcAft>
                          <a:spcPts val="225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 للحلقة 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ts val="900"/>
                        </a:lnSpc>
                        <a:spcBef>
                          <a:spcPts val="0"/>
                        </a:spcBef>
                        <a:spcAft>
                          <a:spcPts val="225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اللقاء الصباحي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التعرف على محتويات 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مراكز التعلم 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ts val="900"/>
                        </a:lnSpc>
                        <a:spcBef>
                          <a:spcPts val="0"/>
                        </a:spcBef>
                        <a:spcAft>
                          <a:spcPts val="225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اللقاء الصباحي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التعرف على 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مرافق الروضة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ts val="900"/>
                        </a:lnSpc>
                        <a:spcBef>
                          <a:spcPts val="0"/>
                        </a:spcBef>
                        <a:spcAft>
                          <a:spcPts val="225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اللقاء الصباحي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ماذا أحضر معي للروضة ؟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ctr"/>
                </a:tc>
                <a:extLst>
                  <a:ext uri="{0D108BD9-81ED-4DB2-BD59-A6C34878D82A}">
                    <a16:rowId xmlns:a16="http://schemas.microsoft.com/office/drawing/2014/main" val="3788432469"/>
                  </a:ext>
                </a:extLst>
              </a:tr>
              <a:tr h="638853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400" b="1" kern="1200" dirty="0">
                          <a:solidFill>
                            <a:schemeClr val="tx1"/>
                          </a:solidFill>
                          <a:effectLst/>
                        </a:rPr>
                        <a:t>8،30 – 9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356" marR="47356" marT="0" marB="0" anchor="ctr">
                    <a:solidFill>
                      <a:srgbClr val="DDF1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ts val="900"/>
                        </a:lnSpc>
                        <a:spcBef>
                          <a:spcPts val="0"/>
                        </a:spcBef>
                        <a:spcAft>
                          <a:spcPts val="225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الوجبة 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ctr"/>
                </a:tc>
                <a:tc>
                  <a:txBody>
                    <a:bodyPr/>
                    <a:lstStyle/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الوجبة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ctr"/>
                </a:tc>
                <a:tc>
                  <a:txBody>
                    <a:bodyPr/>
                    <a:lstStyle/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الوجبة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ts val="900"/>
                        </a:lnSpc>
                        <a:spcBef>
                          <a:spcPts val="0"/>
                        </a:spcBef>
                        <a:spcAft>
                          <a:spcPts val="225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الوجبة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ts val="900"/>
                        </a:lnSpc>
                        <a:spcBef>
                          <a:spcPts val="0"/>
                        </a:spcBef>
                        <a:spcAft>
                          <a:spcPts val="225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الوجبة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ctr"/>
                </a:tc>
                <a:extLst>
                  <a:ext uri="{0D108BD9-81ED-4DB2-BD59-A6C34878D82A}">
                    <a16:rowId xmlns:a16="http://schemas.microsoft.com/office/drawing/2014/main" val="2484693893"/>
                  </a:ext>
                </a:extLst>
              </a:tr>
              <a:tr h="52630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400" b="1" kern="1200" dirty="0">
                          <a:solidFill>
                            <a:schemeClr val="tx1"/>
                          </a:solidFill>
                          <a:effectLst/>
                        </a:rPr>
                        <a:t>9- 9،30 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356" marR="47356" marT="0" marB="0" anchor="ctr">
                    <a:solidFill>
                      <a:srgbClr val="DDF1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en-US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أنشطة مختارة في 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مناطق التعلم</a:t>
                      </a:r>
                    </a:p>
                  </a:txBody>
                  <a:tcPr marL="47356" marR="47356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أنشطة مختارة في 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مناطق التعلم</a:t>
                      </a:r>
                    </a:p>
                  </a:txBody>
                  <a:tcPr marL="47356" marR="47356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أنشطة مختارة في 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مناطق التعلم</a:t>
                      </a:r>
                    </a:p>
                  </a:txBody>
                  <a:tcPr marL="47356" marR="47356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أنشطة مختارة في 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مناطق التعلم</a:t>
                      </a:r>
                    </a:p>
                  </a:txBody>
                  <a:tcPr marL="47356" marR="47356" marT="0" marB="0" anchor="ctr"/>
                </a:tc>
                <a:tc>
                  <a:txBody>
                    <a:bodyPr/>
                    <a:lstStyle/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أنشطة مختارة في 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مناطق التعلم</a:t>
                      </a:r>
                    </a:p>
                  </a:txBody>
                  <a:tcPr marL="47356" marR="47356" marT="0" marB="0" anchor="ctr"/>
                </a:tc>
                <a:extLst>
                  <a:ext uri="{0D108BD9-81ED-4DB2-BD59-A6C34878D82A}">
                    <a16:rowId xmlns:a16="http://schemas.microsoft.com/office/drawing/2014/main" val="583103203"/>
                  </a:ext>
                </a:extLst>
              </a:tr>
              <a:tr h="11167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9،30 - 10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356" marR="47356" marT="0" marB="0" anchor="ctr">
                    <a:solidFill>
                      <a:srgbClr val="DDF1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نشاط مختار+ توديع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 الأطفال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و التشويق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 لليوم التالي 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نشاط مختار+ توديع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 الأطفال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و التشويق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 لليوم التالي 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نشاط مختار+ توديع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 الأطفال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و التشويق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 لليوم التالي 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356" marR="47356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نشاط مختار+ توديع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 الأطفال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و التشويق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 لليوم التالي 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356" marR="47356" marT="0" marB="0" anchor="ctr"/>
                </a:tc>
                <a:tc>
                  <a:txBody>
                    <a:bodyPr/>
                    <a:lstStyle/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نشاط مختار+ توديع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 الأطفال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و التشويق</a:t>
                      </a: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ar-SA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r>
                        <a:rPr lang="ar-SA" sz="1400" b="1" kern="100" dirty="0">
                          <a:solidFill>
                            <a:schemeClr val="tx1"/>
                          </a:solidFill>
                          <a:effectLst/>
                        </a:rPr>
                        <a:t>للأسبوع التالي 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1" fontAlgn="base">
                        <a:lnSpc>
                          <a:spcPts val="900"/>
                        </a:lnSpc>
                        <a:spcAft>
                          <a:spcPts val="225"/>
                        </a:spcAft>
                      </a:pPr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356" marR="47356" marT="0" marB="0" anchor="ctr"/>
                </a:tc>
                <a:extLst>
                  <a:ext uri="{0D108BD9-81ED-4DB2-BD59-A6C34878D82A}">
                    <a16:rowId xmlns:a16="http://schemas.microsoft.com/office/drawing/2014/main" val="4153264238"/>
                  </a:ext>
                </a:extLst>
              </a:tr>
            </a:tbl>
          </a:graphicData>
        </a:graphic>
      </p:graphicFrame>
      <p:sp>
        <p:nvSpPr>
          <p:cNvPr id="3" name="مربع نص 2">
            <a:extLst>
              <a:ext uri="{FF2B5EF4-FFF2-40B4-BE49-F238E27FC236}">
                <a16:creationId xmlns:a16="http://schemas.microsoft.com/office/drawing/2014/main" id="{14294F71-922B-A7B4-06AC-8C819C7DA75F}"/>
              </a:ext>
            </a:extLst>
          </p:cNvPr>
          <p:cNvSpPr txBox="1"/>
          <p:nvPr/>
        </p:nvSpPr>
        <p:spPr>
          <a:xfrm>
            <a:off x="4891635" y="456520"/>
            <a:ext cx="2651688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800" b="1" dirty="0"/>
              <a:t>أسبوع التهيئة الثاني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B79D9AA7-4F33-EB60-1D91-DAE4F100A955}"/>
              </a:ext>
            </a:extLst>
          </p:cNvPr>
          <p:cNvSpPr/>
          <p:nvPr/>
        </p:nvSpPr>
        <p:spPr>
          <a:xfrm>
            <a:off x="228598" y="315686"/>
            <a:ext cx="11636829" cy="6313714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36DDDAF6-43EE-6038-B8EC-6FFF2D5170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9011" y="537002"/>
            <a:ext cx="871640" cy="442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8919993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279</Words>
  <Application>Microsoft Office PowerPoint</Application>
  <PresentationFormat>شاشة عريضة</PresentationFormat>
  <Paragraphs>189</Paragraphs>
  <Slides>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نسق Office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نهلاء</dc:creator>
  <cp:lastModifiedBy>نهلاء</cp:lastModifiedBy>
  <cp:revision>5</cp:revision>
  <dcterms:created xsi:type="dcterms:W3CDTF">2024-08-11T12:15:28Z</dcterms:created>
  <dcterms:modified xsi:type="dcterms:W3CDTF">2024-08-14T13:52:10Z</dcterms:modified>
</cp:coreProperties>
</file>