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75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1" r:id="rId23"/>
    <p:sldId id="290" r:id="rId24"/>
    <p:sldId id="282" r:id="rId25"/>
    <p:sldId id="283" r:id="rId26"/>
    <p:sldId id="280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180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677A6-FEEE-41DF-894C-B85ECFF54866}" type="datetimeFigureOut">
              <a:rPr lang="en-US" smtClean="0"/>
              <a:pPr/>
              <a:t>12/24/2014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09D5-5D32-48E6-BD5C-27A1E32356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914400" y="7620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Q1) DNA and RNA consisting of  a long chains of chemical units called -------------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a)Nucleic acid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Nucleotides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c)Nitrogenous bases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 Pentose sugar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609600" y="36576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Q2) The nucleotides are joined to one another by -------------------------------------p97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Hydrogenous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Covalent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Ionic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Peptide bond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9600" y="533400"/>
            <a:ext cx="807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Q15) the --------- is made up of two or more types of tissues that together perform a specific task.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Cell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Tissue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Organ system</a:t>
            </a:r>
          </a:p>
          <a:p>
            <a:endParaRPr lang="en-US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28600" y="33528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Q16) the ----------- consists of multiple organs that together perform a vital body function.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Cell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Tissue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Organ</a:t>
            </a:r>
          </a:p>
          <a:p>
            <a:pPr marL="457200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 system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2400" y="762000"/>
            <a:ext cx="876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Q17) The tissue that Covers the outside of the body and lines cavities within the body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Epithelial 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Muscle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nervous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304800" y="26670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Q18) the type of tissue that lining esophagus and forming skin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Stratified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cuboidal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columnar epithelial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457200" y="44958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Q19) the type of tissue that lining intestine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Stratified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cuboidal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Simple columnar epithelial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9600" y="6096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Q20) the type of tissue that lining the respiratory tract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Pseudostratified columnar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Stratified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cuboidal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columnar epithelial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838200" y="3200400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Q21) the type of tissue that forming the tube in the kidney and glands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Pseudostratified columnar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Stratified squamous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Simple cuboidal epithelial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columnar epithelial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2000" y="762000"/>
            <a:ext cx="7924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Q22) the type of tissue that connects binds and supports, or separates different types of tissues and organs of the body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Epithelial 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Muscle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nervous</a:t>
            </a:r>
          </a:p>
          <a:p>
            <a:pPr lvl="1" indent="-45720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762000" y="27432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Q23) the type of tissue that forming the tendons and ligaments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Fibrous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Adipose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Cartilage connective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762000" y="44958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Q24) ------------ has a matrix of collagen fibers embedded in a hard mineral substance made of calcium, magnesium and phosphate 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Bone 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Fibrous connective tissue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Adipose tissue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blood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2000" y="533400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Q25) the type of tissue that pads and insulates your body and stores fat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Fibrous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Adipose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Cartilage connective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838200" y="25146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Q26) the most widespread connective tissue in your body is 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Fibrous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Adipose 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Cartilage connective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09600" y="43434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Q27) The tissue that functions in movement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Epithelial 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Connective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Muscle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nervous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533400" y="685800"/>
            <a:ext cx="8153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Q28) The type of muscle that attaches to your bones by tendons and is responsible for voluntary movements of your body: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Skeletal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Smooth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above.</a:t>
            </a:r>
          </a:p>
          <a:p>
            <a:pPr lvl="1" indent="-457200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09600" y="28194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Q29) The type of muscle that forms the contractile tissue of your heart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Skeletal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Cardiac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Smooth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above.</a:t>
            </a:r>
          </a:p>
          <a:p>
            <a:pPr lvl="1" indent="-457200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09600" y="4419600"/>
            <a:ext cx="8153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Q30) The type of muscle that is found in the walls of your digestive tract , arteries and internal organs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Skeletal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Smooth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above.</a:t>
            </a:r>
          </a:p>
          <a:p>
            <a:pPr lvl="1" indent="-457200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11430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Q31) The structural and functional unit of nervous tissue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Neuron.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muscle.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Nephron.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above.</a:t>
            </a:r>
          </a:p>
          <a:p>
            <a:pPr lvl="1" indent="-457200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09600" y="41148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Q32) The tissue that forms a communication network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Epithelial tissue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Connective tissue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Muscle tissue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Nervous tissue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81000" y="4572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Q33) Minimum energy a resting animal requires each day energy needed to live is: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Metabolism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Malnourishment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Metabolic rate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Basal metabolic rate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57200" y="4343400"/>
            <a:ext cx="7010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Q35) Food is processed in four stages: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Ingestion and suspension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Ingestion and digestion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Absorption and elimination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A+ C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B+C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57200" y="2362200"/>
            <a:ext cx="75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Q34) Omnivores are: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Plant eater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Meat eater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Eat both plants and meat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09600" y="685800"/>
            <a:ext cx="822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Q36) the salivary glands secrete saliva that hydrolyze -------------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Starch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Lipid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Protein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Cellulose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457200" y="2667000"/>
            <a:ext cx="822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Q37) ---------------is a muscular tube connects between pharynx and stomach.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Oral cavity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Esophagus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Small intestine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rectum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381000" y="44958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Q38) esophagus moves food by waves of muscle contraction and relaxations called 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peristalsis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systole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diastole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685800"/>
            <a:ext cx="807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Q39) ------------------is a muscular, hollow, dilated part of the digestive system located between the esophagus and the small intestine. 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Oral cavity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Esophagus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stomach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rectum</a:t>
            </a:r>
          </a:p>
          <a:p>
            <a:pPr lvl="1" indent="-45720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81000" y="25908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Q40) stomach produce ----------- that digest -------------. 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Bile , fat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Amylase, starch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Bile, protein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Pepsin, protein</a:t>
            </a:r>
          </a:p>
          <a:p>
            <a:pPr lvl="1" indent="-45720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57200" y="44958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Q41) Gastric acid is a digestive fluid, formed in the stomach, It composed of: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Bile , pepsin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Amylase, acid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pepsin, Acid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Pepsin, amylase</a:t>
            </a:r>
          </a:p>
          <a:p>
            <a:pPr lvl="1" indent="-45720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762000"/>
            <a:ext cx="838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Q3) The nitrogenous bases in the DNA molecule are connected by ------------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Hydrogenous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Covalent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Ionic bond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Peptide bond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33400" y="35814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Q4) The difference between the sugar in DNA and RNA is that DNA sugar is ----------p97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Ribose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Deoxyribose</a:t>
            </a:r>
          </a:p>
          <a:p>
            <a:pPr marL="457200" indent="-457200"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Hexose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triose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4572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Q42) What prevents the gastric juices from digesting the walls of the stomach?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Mucus helps protect against HCl and pepsin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water that you drink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HCL is not a strong acid, so it doesn’t digest the stomach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</a:p>
          <a:p>
            <a:pPr lvl="1" indent="-457200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7200" y="2438400"/>
            <a:ext cx="7391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Q43) Small intestine is so named for its -------------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Shorter Length</a:t>
            </a:r>
            <a:endParaRPr lang="ar-JO" b="1" dirty="0" smtClean="0">
              <a:latin typeface="Times New Roman" pitchFamily="18" charset="0"/>
              <a:cs typeface="Times New Roman" pitchFamily="18" charset="0"/>
            </a:endParaRP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Smaller size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Smaller diameter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33400" y="4572000"/>
            <a:ext cx="777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Q44) bile is made by: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Small intestine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Liver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Gall bladder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stomach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381000" y="685800"/>
            <a:ext cx="716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Q45) bile digest -------- into --------------------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Protein , amino acid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Starch, monosaccharide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Fat, fatty acids and glycerol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Nucleic acid, nucleotides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57200" y="26670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Q46)Surface area of the intestine for absorption is increased by: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Small size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Villi and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microvilli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Cartilage rings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57200" y="4572000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Q47) The liver performs many functions :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synthesizes many proteins 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produces bile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changes toxins to less toxic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Converts glucose to glycogen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 of the above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9600" y="6858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Q48) Diarrhea occurs when: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too little water is reclaimed by large intestine.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too much water is reclaimed by large intestine.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water is reclaimed by large intestine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57200" y="27432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Q49) A diet that missing one or more essential nutrients results in: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Under-nutrition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Malnutrition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Nourishment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  <a:p>
            <a:pPr marL="342900" indent="-342900">
              <a:buAutoNum type="alphaLcParenR"/>
            </a:pP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457200" y="4876800"/>
            <a:ext cx="58273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Q50) Why is food chemically broken down?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be liquid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be small enough to pass through cell membranes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A+B</a:t>
            </a:r>
          </a:p>
          <a:p>
            <a:pPr lvl="1" indent="-457200">
              <a:buAutoNum type="alphaLcParenR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90600" y="6858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Label A,B,C,D,E,F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19200"/>
            <a:ext cx="5995988" cy="483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1"/>
          <p:cNvSpPr>
            <a:spLocks noChangeArrowheads="1"/>
          </p:cNvSpPr>
          <p:nvPr/>
        </p:nvSpPr>
        <p:spPr bwMode="auto">
          <a:xfrm>
            <a:off x="457200" y="672643"/>
            <a:ext cx="854075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GB" sz="2800" b="1" dirty="0">
                <a:solidFill>
                  <a:srgbClr val="262673"/>
                </a:solidFill>
                <a:cs typeface="Times New Roman" pitchFamily="18" charset="0"/>
              </a:rPr>
              <a:t>1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 (a)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--------- 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are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digested 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into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amino acids, (b)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are digested to fatty acids and glycerol, (c)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is digested to glucose.</a:t>
            </a:r>
            <a:r>
              <a:rPr lang="ar-EG" sz="2800" dirty="0">
                <a:solidFill>
                  <a:srgbClr val="262673"/>
                </a:solidFill>
                <a:cs typeface="Times New Roman" pitchFamily="18" charset="0"/>
              </a:rPr>
              <a:t> </a:t>
            </a:r>
            <a:endParaRPr lang="en-GB" sz="2800" dirty="0">
              <a:solidFill>
                <a:srgbClr val="262673"/>
              </a:solidFill>
              <a:cs typeface="Times New Roman" pitchFamily="18" charset="0"/>
            </a:endParaRPr>
          </a:p>
          <a:p>
            <a:pPr algn="just"/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 </a:t>
            </a:r>
            <a:endParaRPr lang="en-US" sz="2800" dirty="0">
              <a:solidFill>
                <a:srgbClr val="262673"/>
              </a:solidFill>
            </a:endParaRPr>
          </a:p>
          <a:p>
            <a:pPr algn="just"/>
            <a:r>
              <a:rPr lang="ar-EG" sz="2800" b="1" dirty="0">
                <a:solidFill>
                  <a:srgbClr val="262673"/>
                </a:solidFill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reduces food to portions small enough to be swallowed and increases the surface area of the food for digestive enzymes to act on. </a:t>
            </a:r>
          </a:p>
          <a:p>
            <a:pPr algn="just"/>
            <a:endParaRPr lang="en-US" sz="2800" dirty="0">
              <a:solidFill>
                <a:srgbClr val="262673"/>
              </a:solidFill>
            </a:endParaRPr>
          </a:p>
          <a:p>
            <a:pPr algn="just"/>
            <a:r>
              <a:rPr lang="en-GB" sz="2800" b="1" dirty="0">
                <a:solidFill>
                  <a:srgbClr val="262673"/>
                </a:solidFill>
                <a:cs typeface="Times New Roman" pitchFamily="18" charset="0"/>
              </a:rPr>
              <a:t>3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The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in saliva is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and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it acts on </a:t>
            </a:r>
            <a:r>
              <a:rPr lang="en-GB" sz="2800" b="1" dirty="0" smtClean="0">
                <a:solidFill>
                  <a:srgbClr val="262673"/>
                </a:solidFill>
                <a:cs typeface="Times New Roman" pitchFamily="18" charset="0"/>
              </a:rPr>
              <a:t>-------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. </a:t>
            </a:r>
            <a:endParaRPr lang="en-GB" sz="2800" dirty="0">
              <a:solidFill>
                <a:srgbClr val="262673"/>
              </a:solidFill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rgbClr val="262673"/>
              </a:solidFill>
            </a:endParaRPr>
          </a:p>
          <a:p>
            <a:pPr algn="just"/>
            <a:r>
              <a:rPr lang="en-GB" sz="2800" b="1" dirty="0">
                <a:solidFill>
                  <a:srgbClr val="262673"/>
                </a:solidFill>
                <a:cs typeface="Times New Roman" pitchFamily="18" charset="0"/>
              </a:rPr>
              <a:t>5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262673"/>
                </a:solidFill>
                <a:cs typeface="Times New Roman" pitchFamily="18" charset="0"/>
              </a:rPr>
              <a:t>------ 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are </a:t>
            </a:r>
            <a:r>
              <a:rPr lang="en-GB" sz="2800" b="1" dirty="0">
                <a:solidFill>
                  <a:srgbClr val="262673"/>
                </a:solidFill>
                <a:cs typeface="Times New Roman" pitchFamily="18" charset="0"/>
              </a:rPr>
              <a:t>partially</a:t>
            </a:r>
            <a:r>
              <a:rPr lang="en-GB" sz="2800" dirty="0">
                <a:solidFill>
                  <a:srgbClr val="262673"/>
                </a:solidFill>
                <a:cs typeface="Times New Roman" pitchFamily="18" charset="0"/>
              </a:rPr>
              <a:t> digested in the stomach. </a:t>
            </a:r>
            <a:endParaRPr lang="en-US" sz="2800" dirty="0">
              <a:solidFill>
                <a:srgbClr val="26267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188913" y="0"/>
            <a:ext cx="868045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4.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The 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in gastric juice is pepsin.</a:t>
            </a:r>
          </a:p>
          <a:p>
            <a:pPr algn="just">
              <a:defRPr/>
            </a:pPr>
            <a:endParaRPr lang="en-GB" sz="2800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5.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releases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pancreatic juice (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alkaline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) into the duodenum. </a:t>
            </a:r>
          </a:p>
          <a:p>
            <a:pPr algn="just"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6. 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The enzymes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which act on: proteins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),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starch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)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and fat 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).</a:t>
            </a:r>
            <a:endParaRPr lang="en-GB" sz="2800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defRPr/>
            </a:pPr>
            <a:endParaRPr lang="en-GB" sz="28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defRPr/>
            </a:pPr>
            <a:endParaRPr lang="en-GB" sz="28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defRPr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7. 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------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emulsifies fats (breaks fats into small 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droplets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). </a:t>
            </a:r>
          </a:p>
          <a:p>
            <a:pPr algn="just">
              <a:defRPr/>
            </a:pP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10 The absorbing surface of the small intestine is increased by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: (a) being very long, (b) having internal folds,  (c) having </a:t>
            </a:r>
            <a:r>
              <a:rPr lang="en-GB" sz="2800" dirty="0" err="1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villi</a:t>
            </a:r>
            <a:endParaRPr lang="en-GB" sz="2800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just">
              <a:defRPr/>
            </a:pP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762000" y="6096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Q51) Earthworms exchange O2 and CO2 across: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 surface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Tracheal system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Gills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lung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762000" y="22860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Q51) Earthworms exchange O2 and CO2 across: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 surface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Tracheal system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Gills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lung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685800" y="41148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Q52) fish exchange O2 and CO2 across: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Body surface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Tracheal system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Gills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6858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Q53) insects exchange O2 and CO2 across: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Body surface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Tracheal system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Gills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lung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533400" y="23622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Q53) reptiles and mammals exchange O2 and CO2 across: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Body surface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Tracheal system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Gills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85800" y="5334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Q54) Label A,B.C,D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600200"/>
            <a:ext cx="7343775" cy="483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685800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Q55)</a:t>
            </a:r>
            <a:r>
              <a:rPr lang="ar-JO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bronchioles dead-ended in grapelike cluster of air sacs called: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Trachea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Bronchi</a:t>
            </a:r>
          </a:p>
          <a:p>
            <a:pPr lvl="1" indent="-4572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Bronchioles</a:t>
            </a:r>
          </a:p>
          <a:p>
            <a:pPr lvl="1" indent="-4572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alveoli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533400" y="24384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Q56) the part of an animals body where gas exchange occurs is called the:</a:t>
            </a:r>
          </a:p>
          <a:p>
            <a:pPr lvl="1" indent="-457200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Respiratory surface</a:t>
            </a:r>
          </a:p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b) Bronchi</a:t>
            </a:r>
          </a:p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c) Bronchioles</a:t>
            </a:r>
          </a:p>
          <a:p>
            <a:pPr lvl="1" indent="-4572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d) alveoli </a:t>
            </a:r>
          </a:p>
          <a:p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81000" y="44196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Q57) the exchange of gases between capillaries and the cells around them occur by: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Osmosis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Facilitated diffusion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Diffusion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Active transport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85800" y="990600"/>
            <a:ext cx="8153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Q5) The pyrimidines nitrogenous bases are -----------------and---------   p98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a)adenine, thymine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adenine, guanine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c)thymine, cytosine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 cytosine, guanine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85800" y="358140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Q6) The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purines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nitrogenous bases are -----------------and---------   p98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a)adenine, thymine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adenine, guanine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c)thymine, cytosine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 cytosine, guanine</a:t>
            </a: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5334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Q58) the exchange of gases between alveoli and the capillaries around them occur by: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Osmosis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Facilitated diffusion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Diffusion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Active transport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57200" y="25146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Q59) the molecule that carries O2, helps transport CO2 and buffers the blood is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Hemoglobin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Wight blood cell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Platelet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lymphocyte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33400" y="45720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Q60)  O2 in the blood is transported bound to-------------within ------------------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Hemoglobin, WBC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Lymphocyte, WBC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Hemoglobin, RBC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Lymphocyte, RBC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5334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Q61) CO2 is mainly transported as -------------- ion within the plasma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Hydrogen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Carbonic acid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CO2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Bicarbonate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533400" y="2438400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Q62) when you inhale the diaphragm: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Relaxes and move upward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Relaxes and move downward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contracts and move upward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Contracts and move downward</a:t>
            </a:r>
          </a:p>
          <a:p>
            <a:pPr marL="342900" indent="-342900">
              <a:buAutoNum type="alphaLcParenR"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09600" y="449580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Q63) Gases in the alveoli have ---------------- than gases in the blood 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O2 and less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more O2 and more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less O2 and less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less O2 and more CO2</a:t>
            </a:r>
          </a:p>
          <a:p>
            <a:pPr marL="342900" indent="-342900">
              <a:buAutoNum type="alphaLcParenR"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457200" y="76200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Q63) Gases in the tissues have ---------------- than gases the blood 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more O2 and less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more O2 and more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less O2 and less CO2</a:t>
            </a:r>
          </a:p>
          <a:p>
            <a:pPr marL="342900" indent="-342900">
              <a:buFontTx/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 O2 and more CO2</a:t>
            </a:r>
          </a:p>
          <a:p>
            <a:pPr marL="342900" indent="-342900">
              <a:buAutoNum type="alphaLcParenR"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2063" y="1828800"/>
            <a:ext cx="6357937" cy="45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533400" y="3810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Label A,B,C,D,E,F,G,H,I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5334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Q64) the circulatory system where the fluid is pumped through open ended vessels is called: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Open circulatory system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Closed circulatory system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Double circulation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Single circulation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57200" y="28956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Q65) The main function of circulatory system is: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digest foods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filtrate gases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facilitate exchange with all body tissue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</a:p>
          <a:p>
            <a:pPr marL="342900" indent="-342900">
              <a:buAutoNum type="alphaLcParenR"/>
            </a:pPr>
            <a:endParaRPr lang="en-US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457200" y="4800600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Q66) which side of the heart pumps blood from body to lungs?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side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Right side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Upper champers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Lower champers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2000" y="609600"/>
            <a:ext cx="723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Q67) The right ventricle pumps oxygen poor blood to the lungs via: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Vena cava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Pulmonary veins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Pulmonary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aorta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762000" y="2590800"/>
            <a:ext cx="739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Q68) The left ventricle pumps oxygen rich blood to the body tissues via: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Coronary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Pulmonary veins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Pulmonary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aorta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838200" y="4343400"/>
            <a:ext cx="746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Q69) The blood vessel which supply blood to the heart muscle itself is: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Vena cava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Pulmonary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aorta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4572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Q70) the largest blood vessel in human body is: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Vena cava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Coronary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Pulmonary arteries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aorta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81000" y="21336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Q71) the contraction phase of the cardiac cycle is called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Heart rate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output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Diastole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systole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33400" y="41148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Q72) the relaxation phase of the cardiac cycle is called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Heart rate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output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Diastole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systole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6096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Q73) the volume of blood that each ventricle pumps per minute is: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Heart rate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Cardiac output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Diastole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cycle</a:t>
            </a:r>
          </a:p>
          <a:p>
            <a:endParaRPr lang="en-US" dirty="0"/>
          </a:p>
        </p:txBody>
      </p:sp>
      <p:sp>
        <p:nvSpPr>
          <p:cNvPr id="3" name="مربع نص 2"/>
          <p:cNvSpPr txBox="1"/>
          <p:nvPr/>
        </p:nvSpPr>
        <p:spPr>
          <a:xfrm>
            <a:off x="533400" y="25146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Q74) the rhythmic sequence of contraction and relaxation of the heart is called: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Heart rate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output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Diastole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Cardiac cycle</a:t>
            </a:r>
          </a:p>
          <a:p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609600" y="47244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Q75) which of these animals has one circuit?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Human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Fish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Turtle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snake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09600" y="4572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Q76) which of these animals has a heart of two chambers?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Human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Fish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Turtle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birds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685800" y="22098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Q77) which of these animals has a heart of three chambers?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Human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Fish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Turtle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birds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09600" y="4267200"/>
            <a:ext cx="8153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Q78) which of these animals has a heart of four chambers?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snakes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Fish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Turtle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birds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2000" y="6096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Q79) which part of the heart receives O2 rich blood?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Left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ventricle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ventricle 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685800" y="22860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Q80) which part of the heart pumps O2 rich blood?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ventricle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Left ventricle 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33400" y="41910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Q81) which part of the heart receives O2 poor blood?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Right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ventricle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ventricle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990600"/>
            <a:ext cx="838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Q7)------------------------------------ are the scientists who began trying to construct wire model of a double helix of the DNA.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Rosalind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franklin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George and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edward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Watson and crick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33400" y="3581400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Q8) DNA replication occur in-----------------------------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Golgi body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Cytoplasm</a:t>
            </a:r>
          </a:p>
          <a:p>
            <a:pPr marL="457200" indent="-457200"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Lysosome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nucleus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62000" y="7620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Q82) which part of the heart pumps O2 poor blood?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atrium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Right ventricle</a:t>
            </a:r>
          </a:p>
          <a:p>
            <a:pPr marL="342900" indent="-342900">
              <a:buAutoNum type="alphaLcParenR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Left ventricle 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85800" y="2514600"/>
            <a:ext cx="685540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Q83) which type of blood vessels carries blood away from the heart: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Vein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Artery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Capillary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62000" y="4343400"/>
            <a:ext cx="685540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Q84) which type of blood vessels carries blood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towards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the heart :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Vein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Artery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Capillary</a:t>
            </a:r>
          </a:p>
          <a:p>
            <a:pPr marL="342900" indent="-342900">
              <a:buAutoNum type="alphaLcParenR"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All of the above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13716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Q9) The model for DNA replication is known as the -----------------------because half of parental model is conserved in each daughter molecule.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Fluid mosaic model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Double helix model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Semi-conservative model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None of the above</a:t>
            </a:r>
          </a:p>
          <a:p>
            <a:pPr marL="457200" indent="-457200">
              <a:buAutoNum type="alphaLcParenR"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838200"/>
            <a:ext cx="8153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 x)In protein synthesis: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DNA to protein 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DNA to RNA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DNA to mRNA to protein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DNA to DNA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609600" y="2819400"/>
            <a:ext cx="7239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Qxx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 DNA transcription occur in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Nucleus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Cytoplasm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Golgi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ribosome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33400" y="4648200"/>
            <a:ext cx="7239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Qxxx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 DNA translation occur in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Nucleus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Cytoplasm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Golgi</a:t>
            </a:r>
          </a:p>
          <a:p>
            <a:pPr marL="342900" indent="-3429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ribosome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1219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Q10)---p102------------------is the heritable information contained in DNA (genetics makeup).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Anatomy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physiology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1219200"/>
            <a:ext cx="838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Q11) p107-----------------is the study of the form of an organisms structures.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Anatomy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physiology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04800" y="37338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Q12) P107------------- is the study of the functions of the organism structures.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Phenotype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Anatomy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physiology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5334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Q13) The integrated group of similar cells that perform a common function is called ------------p107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Cell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Tissue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Organ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Organ system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57200" y="3048000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Q14) the smallest structural and functional unit in any living organism is: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Tissue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Organ</a:t>
            </a:r>
          </a:p>
          <a:p>
            <a:pPr marL="457200" indent="-457200">
              <a:buAutoNum type="alphaLcParenR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Organ system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2111</Words>
  <Application>Microsoft Office PowerPoint</Application>
  <PresentationFormat>عرض على الشاشة (3:4)‏</PresentationFormat>
  <Paragraphs>476</Paragraphs>
  <Slides>40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40</vt:i4>
      </vt:variant>
    </vt:vector>
  </HeadingPairs>
  <TitlesOfParts>
    <vt:vector size="4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الشريحة 36</vt:lpstr>
      <vt:lpstr>الشريحة 37</vt:lpstr>
      <vt:lpstr>الشريحة 38</vt:lpstr>
      <vt:lpstr>الشريحة 39</vt:lpstr>
      <vt:lpstr>الشريحة 40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jehu</dc:creator>
  <cp:lastModifiedBy>jehu</cp:lastModifiedBy>
  <cp:revision>100</cp:revision>
  <dcterms:created xsi:type="dcterms:W3CDTF">2013-12-29T20:26:10Z</dcterms:created>
  <dcterms:modified xsi:type="dcterms:W3CDTF">2014-12-24T11:19:15Z</dcterms:modified>
</cp:coreProperties>
</file>