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64" r:id="rId1"/>
  </p:sldMasterIdLst>
  <p:sldIdLst>
    <p:sldId id="312" r:id="rId2"/>
    <p:sldId id="308" r:id="rId3"/>
    <p:sldId id="315" r:id="rId4"/>
    <p:sldId id="316" r:id="rId5"/>
    <p:sldId id="314" r:id="rId6"/>
    <p:sldId id="291" r:id="rId7"/>
    <p:sldId id="297" r:id="rId8"/>
    <p:sldId id="280" r:id="rId9"/>
    <p:sldId id="282" r:id="rId10"/>
    <p:sldId id="284" r:id="rId11"/>
    <p:sldId id="298" r:id="rId12"/>
    <p:sldId id="281" r:id="rId13"/>
    <p:sldId id="299" r:id="rId14"/>
    <p:sldId id="286" r:id="rId15"/>
    <p:sldId id="285" r:id="rId16"/>
    <p:sldId id="322" r:id="rId17"/>
    <p:sldId id="256" r:id="rId18"/>
    <p:sldId id="267" r:id="rId19"/>
    <p:sldId id="261" r:id="rId20"/>
    <p:sldId id="300" r:id="rId21"/>
    <p:sldId id="320" r:id="rId22"/>
    <p:sldId id="301" r:id="rId23"/>
    <p:sldId id="277" r:id="rId24"/>
    <p:sldId id="276" r:id="rId25"/>
    <p:sldId id="278" r:id="rId26"/>
    <p:sldId id="262" r:id="rId27"/>
    <p:sldId id="273" r:id="rId28"/>
    <p:sldId id="307" r:id="rId29"/>
    <p:sldId id="288" r:id="rId30"/>
    <p:sldId id="287" r:id="rId31"/>
    <p:sldId id="318" r:id="rId32"/>
    <p:sldId id="319" r:id="rId33"/>
    <p:sldId id="289" r:id="rId34"/>
    <p:sldId id="304" r:id="rId35"/>
    <p:sldId id="263" r:id="rId36"/>
    <p:sldId id="264" r:id="rId37"/>
    <p:sldId id="294" r:id="rId38"/>
    <p:sldId id="306" r:id="rId39"/>
    <p:sldId id="305" r:id="rId40"/>
    <p:sldId id="317" r:id="rId41"/>
    <p:sldId id="313" r:id="rId4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57A48E-5E8B-4DB4-9473-B4CB1C2DBB87}" type="doc">
      <dgm:prSet loTypeId="urn:microsoft.com/office/officeart/2005/8/layout/radial1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6A325062-DE18-4B7A-B19B-0007748C70EC}">
      <dgm:prSet phldrT="[نص]"/>
      <dgm:spPr/>
      <dgm:t>
        <a:bodyPr/>
        <a:lstStyle/>
        <a:p>
          <a:pPr rtl="1"/>
          <a:r>
            <a:rPr lang="ar-SA" dirty="0" smtClean="0"/>
            <a:t>الزوايا</a:t>
          </a:r>
          <a:endParaRPr lang="ar-SA" dirty="0"/>
        </a:p>
      </dgm:t>
    </dgm:pt>
    <dgm:pt modelId="{E0407162-CA98-498C-B1EC-61F4B8EBB259}" type="parTrans" cxnId="{C2316440-3B83-453A-A336-BF8DE5F5A4ED}">
      <dgm:prSet/>
      <dgm:spPr/>
      <dgm:t>
        <a:bodyPr/>
        <a:lstStyle/>
        <a:p>
          <a:pPr rtl="1"/>
          <a:endParaRPr lang="ar-SA"/>
        </a:p>
      </dgm:t>
    </dgm:pt>
    <dgm:pt modelId="{1E149CED-920F-409D-99B4-92424298F37C}" type="sibTrans" cxnId="{C2316440-3B83-453A-A336-BF8DE5F5A4ED}">
      <dgm:prSet/>
      <dgm:spPr/>
      <dgm:t>
        <a:bodyPr/>
        <a:lstStyle/>
        <a:p>
          <a:pPr rtl="1"/>
          <a:endParaRPr lang="ar-SA"/>
        </a:p>
      </dgm:t>
    </dgm:pt>
    <dgm:pt modelId="{C53986A1-3E9A-4A17-8130-7415B2078969}">
      <dgm:prSet phldrT="[نص]" phldr="1"/>
      <dgm:spPr/>
      <dgm:t>
        <a:bodyPr/>
        <a:lstStyle/>
        <a:p>
          <a:pPr rtl="1"/>
          <a:endParaRPr lang="ar-SA" dirty="0"/>
        </a:p>
      </dgm:t>
    </dgm:pt>
    <dgm:pt modelId="{02F611C8-654E-4E0B-9B45-E2406DB91D0E}" type="parTrans" cxnId="{DBABF0F9-A533-4B0F-B146-23EB36A5F95E}">
      <dgm:prSet/>
      <dgm:spPr/>
      <dgm:t>
        <a:bodyPr/>
        <a:lstStyle/>
        <a:p>
          <a:pPr rtl="1"/>
          <a:endParaRPr lang="ar-SA"/>
        </a:p>
      </dgm:t>
    </dgm:pt>
    <dgm:pt modelId="{A836BA82-84ED-4222-A291-AB4AE9026F9E}" type="sibTrans" cxnId="{DBABF0F9-A533-4B0F-B146-23EB36A5F95E}">
      <dgm:prSet/>
      <dgm:spPr/>
      <dgm:t>
        <a:bodyPr/>
        <a:lstStyle/>
        <a:p>
          <a:pPr rtl="1"/>
          <a:endParaRPr lang="ar-SA"/>
        </a:p>
      </dgm:t>
    </dgm:pt>
    <dgm:pt modelId="{B85E620C-EE6E-4873-B78B-8F3B3B7973AE}">
      <dgm:prSet phldrT="[نص]" phldr="1"/>
      <dgm:spPr/>
      <dgm:t>
        <a:bodyPr/>
        <a:lstStyle/>
        <a:p>
          <a:pPr rtl="1"/>
          <a:endParaRPr lang="ar-SA" dirty="0"/>
        </a:p>
      </dgm:t>
    </dgm:pt>
    <dgm:pt modelId="{1F1B3059-8E2E-4A8F-B248-4733062D88D6}" type="parTrans" cxnId="{47FFE939-2E07-4A27-9F4D-F5B919B3E8DB}">
      <dgm:prSet/>
      <dgm:spPr/>
      <dgm:t>
        <a:bodyPr/>
        <a:lstStyle/>
        <a:p>
          <a:pPr rtl="1"/>
          <a:endParaRPr lang="ar-SA"/>
        </a:p>
      </dgm:t>
    </dgm:pt>
    <dgm:pt modelId="{11F65178-8C51-4146-B482-5433F0ECE6F6}" type="sibTrans" cxnId="{47FFE939-2E07-4A27-9F4D-F5B919B3E8DB}">
      <dgm:prSet/>
      <dgm:spPr/>
      <dgm:t>
        <a:bodyPr/>
        <a:lstStyle/>
        <a:p>
          <a:pPr rtl="1"/>
          <a:endParaRPr lang="ar-SA"/>
        </a:p>
      </dgm:t>
    </dgm:pt>
    <dgm:pt modelId="{D545BC91-E7C8-4287-B5A7-B2BA69075DEF}">
      <dgm:prSet phldrT="[نص]" phldr="1"/>
      <dgm:spPr/>
      <dgm:t>
        <a:bodyPr/>
        <a:lstStyle/>
        <a:p>
          <a:pPr rtl="1"/>
          <a:endParaRPr lang="ar-SA" dirty="0"/>
        </a:p>
      </dgm:t>
    </dgm:pt>
    <dgm:pt modelId="{ED9D8E53-19F3-468A-9548-6BD236775B2C}" type="parTrans" cxnId="{1724FC3E-3CD6-4CA1-A56E-A4AFD204E454}">
      <dgm:prSet/>
      <dgm:spPr/>
      <dgm:t>
        <a:bodyPr/>
        <a:lstStyle/>
        <a:p>
          <a:pPr rtl="1"/>
          <a:endParaRPr lang="ar-SA"/>
        </a:p>
      </dgm:t>
    </dgm:pt>
    <dgm:pt modelId="{3E176785-1E24-455C-B8B7-E4C6E3BFE85D}" type="sibTrans" cxnId="{1724FC3E-3CD6-4CA1-A56E-A4AFD204E454}">
      <dgm:prSet/>
      <dgm:spPr/>
      <dgm:t>
        <a:bodyPr/>
        <a:lstStyle/>
        <a:p>
          <a:pPr rtl="1"/>
          <a:endParaRPr lang="ar-SA"/>
        </a:p>
      </dgm:t>
    </dgm:pt>
    <dgm:pt modelId="{380A4DA0-B16C-47BC-A4DB-36013D5B7AD9}" type="pres">
      <dgm:prSet presAssocID="{5457A48E-5E8B-4DB4-9473-B4CB1C2DBB8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F89839BD-0BE2-4BC6-9BCC-5F160C00EABC}" type="pres">
      <dgm:prSet presAssocID="{6A325062-DE18-4B7A-B19B-0007748C70EC}" presName="centerShape" presStyleLbl="node0" presStyleIdx="0" presStyleCnt="1"/>
      <dgm:spPr/>
      <dgm:t>
        <a:bodyPr/>
        <a:lstStyle/>
        <a:p>
          <a:pPr rtl="1"/>
          <a:endParaRPr lang="ar-SA"/>
        </a:p>
      </dgm:t>
    </dgm:pt>
    <dgm:pt modelId="{2514565C-DFB4-48CE-B475-7A361095FFCD}" type="pres">
      <dgm:prSet presAssocID="{02F611C8-654E-4E0B-9B45-E2406DB91D0E}" presName="Name9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F495F454-53B3-453A-AAF0-21B613AB3F77}" type="pres">
      <dgm:prSet presAssocID="{02F611C8-654E-4E0B-9B45-E2406DB91D0E}" presName="connTx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2C3D08BD-EA02-4F4C-B042-E4C67DC552B7}" type="pres">
      <dgm:prSet presAssocID="{C53986A1-3E9A-4A17-8130-7415B207896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07BF739-920C-4FE2-AE41-5D5B3AFAA3B5}" type="pres">
      <dgm:prSet presAssocID="{1F1B3059-8E2E-4A8F-B248-4733062D88D6}" presName="Name9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E975ACE8-CE40-4618-9661-F41E22F07DB6}" type="pres">
      <dgm:prSet presAssocID="{1F1B3059-8E2E-4A8F-B248-4733062D88D6}" presName="connTx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BDAD8E52-C729-44EA-9052-FC328419D540}" type="pres">
      <dgm:prSet presAssocID="{B85E620C-EE6E-4873-B78B-8F3B3B7973A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23D092C-B67A-4D85-80EB-0E0D17C7AD09}" type="pres">
      <dgm:prSet presAssocID="{ED9D8E53-19F3-468A-9548-6BD236775B2C}" presName="Name9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CAD66A34-2F23-4B84-9A88-C45C9E231A37}" type="pres">
      <dgm:prSet presAssocID="{ED9D8E53-19F3-468A-9548-6BD236775B2C}" presName="connTx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D65F322E-4BA8-49DA-816D-10287140A84F}" type="pres">
      <dgm:prSet presAssocID="{D545BC91-E7C8-4287-B5A7-B2BA69075DE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47FFE939-2E07-4A27-9F4D-F5B919B3E8DB}" srcId="{6A325062-DE18-4B7A-B19B-0007748C70EC}" destId="{B85E620C-EE6E-4873-B78B-8F3B3B7973AE}" srcOrd="1" destOrd="0" parTransId="{1F1B3059-8E2E-4A8F-B248-4733062D88D6}" sibTransId="{11F65178-8C51-4146-B482-5433F0ECE6F6}"/>
    <dgm:cxn modelId="{8EB77E7C-0611-4602-9ED9-6A7E334BF4B0}" type="presOf" srcId="{B85E620C-EE6E-4873-B78B-8F3B3B7973AE}" destId="{BDAD8E52-C729-44EA-9052-FC328419D540}" srcOrd="0" destOrd="0" presId="urn:microsoft.com/office/officeart/2005/8/layout/radial1"/>
    <dgm:cxn modelId="{DBABF0F9-A533-4B0F-B146-23EB36A5F95E}" srcId="{6A325062-DE18-4B7A-B19B-0007748C70EC}" destId="{C53986A1-3E9A-4A17-8130-7415B2078969}" srcOrd="0" destOrd="0" parTransId="{02F611C8-654E-4E0B-9B45-E2406DB91D0E}" sibTransId="{A836BA82-84ED-4222-A291-AB4AE9026F9E}"/>
    <dgm:cxn modelId="{730390D6-5925-47F7-BB44-016BD1DB73D6}" type="presOf" srcId="{ED9D8E53-19F3-468A-9548-6BD236775B2C}" destId="{CAD66A34-2F23-4B84-9A88-C45C9E231A37}" srcOrd="1" destOrd="0" presId="urn:microsoft.com/office/officeart/2005/8/layout/radial1"/>
    <dgm:cxn modelId="{DB8A641A-CDD2-495C-A231-EE25F229BAFB}" type="presOf" srcId="{D545BC91-E7C8-4287-B5A7-B2BA69075DEF}" destId="{D65F322E-4BA8-49DA-816D-10287140A84F}" srcOrd="0" destOrd="0" presId="urn:microsoft.com/office/officeart/2005/8/layout/radial1"/>
    <dgm:cxn modelId="{076BEFE7-0B32-45F0-AD9C-6A180B190A91}" type="presOf" srcId="{C53986A1-3E9A-4A17-8130-7415B2078969}" destId="{2C3D08BD-EA02-4F4C-B042-E4C67DC552B7}" srcOrd="0" destOrd="0" presId="urn:microsoft.com/office/officeart/2005/8/layout/radial1"/>
    <dgm:cxn modelId="{54378F6C-5309-46B1-BD42-B9D81AA809B3}" type="presOf" srcId="{1F1B3059-8E2E-4A8F-B248-4733062D88D6}" destId="{D07BF739-920C-4FE2-AE41-5D5B3AFAA3B5}" srcOrd="0" destOrd="0" presId="urn:microsoft.com/office/officeart/2005/8/layout/radial1"/>
    <dgm:cxn modelId="{EB6255ED-5C41-4681-AF43-75A6DF3FAC4E}" type="presOf" srcId="{6A325062-DE18-4B7A-B19B-0007748C70EC}" destId="{F89839BD-0BE2-4BC6-9BCC-5F160C00EABC}" srcOrd="0" destOrd="0" presId="urn:microsoft.com/office/officeart/2005/8/layout/radial1"/>
    <dgm:cxn modelId="{1724FC3E-3CD6-4CA1-A56E-A4AFD204E454}" srcId="{6A325062-DE18-4B7A-B19B-0007748C70EC}" destId="{D545BC91-E7C8-4287-B5A7-B2BA69075DEF}" srcOrd="2" destOrd="0" parTransId="{ED9D8E53-19F3-468A-9548-6BD236775B2C}" sibTransId="{3E176785-1E24-455C-B8B7-E4C6E3BFE85D}"/>
    <dgm:cxn modelId="{D073C11E-C317-48F9-A4B5-298FC6AFAC96}" type="presOf" srcId="{02F611C8-654E-4E0B-9B45-E2406DB91D0E}" destId="{F495F454-53B3-453A-AAF0-21B613AB3F77}" srcOrd="1" destOrd="0" presId="urn:microsoft.com/office/officeart/2005/8/layout/radial1"/>
    <dgm:cxn modelId="{858F3177-E4CD-429B-B010-3DFC63C1DB26}" type="presOf" srcId="{02F611C8-654E-4E0B-9B45-E2406DB91D0E}" destId="{2514565C-DFB4-48CE-B475-7A361095FFCD}" srcOrd="0" destOrd="0" presId="urn:microsoft.com/office/officeart/2005/8/layout/radial1"/>
    <dgm:cxn modelId="{C2316440-3B83-453A-A336-BF8DE5F5A4ED}" srcId="{5457A48E-5E8B-4DB4-9473-B4CB1C2DBB87}" destId="{6A325062-DE18-4B7A-B19B-0007748C70EC}" srcOrd="0" destOrd="0" parTransId="{E0407162-CA98-498C-B1EC-61F4B8EBB259}" sibTransId="{1E149CED-920F-409D-99B4-92424298F37C}"/>
    <dgm:cxn modelId="{F4F66E10-246F-49EA-B84B-18F7C8BE0D95}" type="presOf" srcId="{ED9D8E53-19F3-468A-9548-6BD236775B2C}" destId="{E23D092C-B67A-4D85-80EB-0E0D17C7AD09}" srcOrd="0" destOrd="0" presId="urn:microsoft.com/office/officeart/2005/8/layout/radial1"/>
    <dgm:cxn modelId="{B8D91886-64E3-45BC-8E5C-142B6B86EE34}" type="presOf" srcId="{1F1B3059-8E2E-4A8F-B248-4733062D88D6}" destId="{E975ACE8-CE40-4618-9661-F41E22F07DB6}" srcOrd="1" destOrd="0" presId="urn:microsoft.com/office/officeart/2005/8/layout/radial1"/>
    <dgm:cxn modelId="{7E87DA40-1A33-41B1-BED3-BA5EF989A2A6}" type="presOf" srcId="{5457A48E-5E8B-4DB4-9473-B4CB1C2DBB87}" destId="{380A4DA0-B16C-47BC-A4DB-36013D5B7AD9}" srcOrd="0" destOrd="0" presId="urn:microsoft.com/office/officeart/2005/8/layout/radial1"/>
    <dgm:cxn modelId="{59AE8A10-C84F-430F-880D-67D8F8D6B16D}" type="presParOf" srcId="{380A4DA0-B16C-47BC-A4DB-36013D5B7AD9}" destId="{F89839BD-0BE2-4BC6-9BCC-5F160C00EABC}" srcOrd="0" destOrd="0" presId="urn:microsoft.com/office/officeart/2005/8/layout/radial1"/>
    <dgm:cxn modelId="{8B3D907E-ACBA-4F6D-9808-3AC81A62D769}" type="presParOf" srcId="{380A4DA0-B16C-47BC-A4DB-36013D5B7AD9}" destId="{2514565C-DFB4-48CE-B475-7A361095FFCD}" srcOrd="1" destOrd="0" presId="urn:microsoft.com/office/officeart/2005/8/layout/radial1"/>
    <dgm:cxn modelId="{3A8AAEA5-F7EB-4483-BC77-B38D343A1CB2}" type="presParOf" srcId="{2514565C-DFB4-48CE-B475-7A361095FFCD}" destId="{F495F454-53B3-453A-AAF0-21B613AB3F77}" srcOrd="0" destOrd="0" presId="urn:microsoft.com/office/officeart/2005/8/layout/radial1"/>
    <dgm:cxn modelId="{A2FA8C0C-9347-4C63-9837-840CF6624B2D}" type="presParOf" srcId="{380A4DA0-B16C-47BC-A4DB-36013D5B7AD9}" destId="{2C3D08BD-EA02-4F4C-B042-E4C67DC552B7}" srcOrd="2" destOrd="0" presId="urn:microsoft.com/office/officeart/2005/8/layout/radial1"/>
    <dgm:cxn modelId="{249A3457-D8EB-4495-AF9D-E67BC3284478}" type="presParOf" srcId="{380A4DA0-B16C-47BC-A4DB-36013D5B7AD9}" destId="{D07BF739-920C-4FE2-AE41-5D5B3AFAA3B5}" srcOrd="3" destOrd="0" presId="urn:microsoft.com/office/officeart/2005/8/layout/radial1"/>
    <dgm:cxn modelId="{BBCB8D83-3C30-49B2-9ACA-2512E95AC951}" type="presParOf" srcId="{D07BF739-920C-4FE2-AE41-5D5B3AFAA3B5}" destId="{E975ACE8-CE40-4618-9661-F41E22F07DB6}" srcOrd="0" destOrd="0" presId="urn:microsoft.com/office/officeart/2005/8/layout/radial1"/>
    <dgm:cxn modelId="{3F672B50-3B69-4F00-A72A-576A0BCD2475}" type="presParOf" srcId="{380A4DA0-B16C-47BC-A4DB-36013D5B7AD9}" destId="{BDAD8E52-C729-44EA-9052-FC328419D540}" srcOrd="4" destOrd="0" presId="urn:microsoft.com/office/officeart/2005/8/layout/radial1"/>
    <dgm:cxn modelId="{FAFF0324-4676-4E63-9863-310084060C81}" type="presParOf" srcId="{380A4DA0-B16C-47BC-A4DB-36013D5B7AD9}" destId="{E23D092C-B67A-4D85-80EB-0E0D17C7AD09}" srcOrd="5" destOrd="0" presId="urn:microsoft.com/office/officeart/2005/8/layout/radial1"/>
    <dgm:cxn modelId="{DFA7C2A4-D263-4D50-BBB4-278E5E801E1C}" type="presParOf" srcId="{E23D092C-B67A-4D85-80EB-0E0D17C7AD09}" destId="{CAD66A34-2F23-4B84-9A88-C45C9E231A37}" srcOrd="0" destOrd="0" presId="urn:microsoft.com/office/officeart/2005/8/layout/radial1"/>
    <dgm:cxn modelId="{0B610B93-5187-4CF4-8E2F-54358A1B090B}" type="presParOf" srcId="{380A4DA0-B16C-47BC-A4DB-36013D5B7AD9}" destId="{D65F322E-4BA8-49DA-816D-10287140A84F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9839BD-0BE2-4BC6-9BCC-5F160C00EABC}">
      <dsp:nvSpPr>
        <dsp:cNvPr id="0" name=""/>
        <dsp:cNvSpPr/>
      </dsp:nvSpPr>
      <dsp:spPr>
        <a:xfrm>
          <a:off x="498922" y="606715"/>
          <a:ext cx="442314" cy="44231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kern="1200" dirty="0" smtClean="0"/>
            <a:t>الزوايا</a:t>
          </a:r>
          <a:endParaRPr lang="ar-SA" sz="1000" kern="1200" dirty="0"/>
        </a:p>
      </dsp:txBody>
      <dsp:txXfrm>
        <a:off x="498922" y="606715"/>
        <a:ext cx="442314" cy="442314"/>
      </dsp:txXfrm>
    </dsp:sp>
    <dsp:sp modelId="{2514565C-DFB4-48CE-B475-7A361095FFCD}">
      <dsp:nvSpPr>
        <dsp:cNvPr id="0" name=""/>
        <dsp:cNvSpPr/>
      </dsp:nvSpPr>
      <dsp:spPr>
        <a:xfrm rot="16200000">
          <a:off x="653643" y="512637"/>
          <a:ext cx="132872" cy="55283"/>
        </a:xfrm>
        <a:custGeom>
          <a:avLst/>
          <a:gdLst/>
          <a:ahLst/>
          <a:cxnLst/>
          <a:rect l="0" t="0" r="0" b="0"/>
          <a:pathLst>
            <a:path>
              <a:moveTo>
                <a:pt x="0" y="27641"/>
              </a:moveTo>
              <a:lnTo>
                <a:pt x="132872" y="276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/>
        </a:p>
      </dsp:txBody>
      <dsp:txXfrm rot="16200000">
        <a:off x="716758" y="536957"/>
        <a:ext cx="6643" cy="6643"/>
      </dsp:txXfrm>
    </dsp:sp>
    <dsp:sp modelId="{2C3D08BD-EA02-4F4C-B042-E4C67DC552B7}">
      <dsp:nvSpPr>
        <dsp:cNvPr id="0" name=""/>
        <dsp:cNvSpPr/>
      </dsp:nvSpPr>
      <dsp:spPr>
        <a:xfrm>
          <a:off x="498922" y="31527"/>
          <a:ext cx="442314" cy="4423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 dirty="0"/>
        </a:p>
      </dsp:txBody>
      <dsp:txXfrm>
        <a:off x="498922" y="31527"/>
        <a:ext cx="442314" cy="442314"/>
      </dsp:txXfrm>
    </dsp:sp>
    <dsp:sp modelId="{D07BF739-920C-4FE2-AE41-5D5B3AFAA3B5}">
      <dsp:nvSpPr>
        <dsp:cNvPr id="0" name=""/>
        <dsp:cNvSpPr/>
      </dsp:nvSpPr>
      <dsp:spPr>
        <a:xfrm rot="1800000">
          <a:off x="902707" y="944028"/>
          <a:ext cx="132872" cy="55283"/>
        </a:xfrm>
        <a:custGeom>
          <a:avLst/>
          <a:gdLst/>
          <a:ahLst/>
          <a:cxnLst/>
          <a:rect l="0" t="0" r="0" b="0"/>
          <a:pathLst>
            <a:path>
              <a:moveTo>
                <a:pt x="0" y="27641"/>
              </a:moveTo>
              <a:lnTo>
                <a:pt x="132872" y="276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/>
        </a:p>
      </dsp:txBody>
      <dsp:txXfrm rot="1800000">
        <a:off x="965821" y="968347"/>
        <a:ext cx="6643" cy="6643"/>
      </dsp:txXfrm>
    </dsp:sp>
    <dsp:sp modelId="{BDAD8E52-C729-44EA-9052-FC328419D540}">
      <dsp:nvSpPr>
        <dsp:cNvPr id="0" name=""/>
        <dsp:cNvSpPr/>
      </dsp:nvSpPr>
      <dsp:spPr>
        <a:xfrm>
          <a:off x="997049" y="894309"/>
          <a:ext cx="442314" cy="442314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 dirty="0"/>
        </a:p>
      </dsp:txBody>
      <dsp:txXfrm>
        <a:off x="997049" y="894309"/>
        <a:ext cx="442314" cy="442314"/>
      </dsp:txXfrm>
    </dsp:sp>
    <dsp:sp modelId="{E23D092C-B67A-4D85-80EB-0E0D17C7AD09}">
      <dsp:nvSpPr>
        <dsp:cNvPr id="0" name=""/>
        <dsp:cNvSpPr/>
      </dsp:nvSpPr>
      <dsp:spPr>
        <a:xfrm rot="9000000">
          <a:off x="404580" y="944028"/>
          <a:ext cx="132872" cy="55283"/>
        </a:xfrm>
        <a:custGeom>
          <a:avLst/>
          <a:gdLst/>
          <a:ahLst/>
          <a:cxnLst/>
          <a:rect l="0" t="0" r="0" b="0"/>
          <a:pathLst>
            <a:path>
              <a:moveTo>
                <a:pt x="0" y="27641"/>
              </a:moveTo>
              <a:lnTo>
                <a:pt x="132872" y="276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/>
        </a:p>
      </dsp:txBody>
      <dsp:txXfrm rot="9000000">
        <a:off x="467694" y="968347"/>
        <a:ext cx="6643" cy="6643"/>
      </dsp:txXfrm>
    </dsp:sp>
    <dsp:sp modelId="{D65F322E-4BA8-49DA-816D-10287140A84F}">
      <dsp:nvSpPr>
        <dsp:cNvPr id="0" name=""/>
        <dsp:cNvSpPr/>
      </dsp:nvSpPr>
      <dsp:spPr>
        <a:xfrm>
          <a:off x="795" y="894309"/>
          <a:ext cx="442314" cy="442314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 dirty="0"/>
        </a:p>
      </dsp:txBody>
      <dsp:txXfrm>
        <a:off x="795" y="894309"/>
        <a:ext cx="442314" cy="442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>
            <a:alpha val="3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391D4-08E9-4B06-8852-45001AB18C4C}" type="datetimeFigureOut">
              <a:rPr lang="ar-SA" smtClean="0"/>
              <a:pPr/>
              <a:t>05/01/37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4F81F-6346-476E-9F63-86AC3AA4A56A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TOSHIBA\Downloads\&#1575;&#1578;&#1593;&#1604;&#1605;%2015%20(&#1576;&#1575;&#1585;&#1593;%20&#1608;&#1576;&#1575;&#1585;&#1593;&#1577;%20)%20&#1575;&#1581;&#1583;&#1609;%20&#1585;&#1608;&#1575;&#1574;&#1593;%20&#1593;&#1604;&#1610;%20&#1575;&#1604;&#1576;&#1610;&#1575;&#1607;&#1610;%20&#1575;&#1604;&#1603;&#1585;&#1578;&#1608;&#1606;&#1610;&#1577;.mp4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971600" y="1700808"/>
            <a:ext cx="6984776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 smtClean="0">
                <a:solidFill>
                  <a:schemeClr val="accent2">
                    <a:lumMod val="50000"/>
                  </a:schemeClr>
                </a:solidFill>
              </a:rPr>
              <a:t>عرض </a:t>
            </a:r>
            <a:r>
              <a:rPr lang="ar-SA" sz="3200" dirty="0" err="1" smtClean="0">
                <a:solidFill>
                  <a:schemeClr val="accent2">
                    <a:lumMod val="50000"/>
                  </a:schemeClr>
                </a:solidFill>
              </a:rPr>
              <a:t>بوربوينت</a:t>
            </a:r>
            <a:r>
              <a:rPr lang="ar-SA" sz="3200" dirty="0" smtClean="0">
                <a:solidFill>
                  <a:schemeClr val="accent2">
                    <a:lumMod val="50000"/>
                  </a:schemeClr>
                </a:solidFill>
              </a:rPr>
              <a:t> لمنهج مادة لغتي </a:t>
            </a:r>
          </a:p>
          <a:p>
            <a:pPr algn="ctr"/>
            <a:r>
              <a:rPr lang="ar-SA" sz="3200" dirty="0" smtClean="0">
                <a:solidFill>
                  <a:schemeClr val="accent2">
                    <a:lumMod val="50000"/>
                  </a:schemeClr>
                </a:solidFill>
              </a:rPr>
              <a:t>الفصل الدراسي الأول لعام </a:t>
            </a:r>
            <a:r>
              <a:rPr lang="ar-SA" sz="3200" dirty="0" err="1" smtClean="0">
                <a:solidFill>
                  <a:schemeClr val="accent2">
                    <a:lumMod val="50000"/>
                  </a:schemeClr>
                </a:solidFill>
              </a:rPr>
              <a:t>1436 </a:t>
            </a:r>
            <a:r>
              <a:rPr lang="ar-SA" sz="3200" dirty="0" smtClean="0">
                <a:solidFill>
                  <a:schemeClr val="accent2">
                    <a:lumMod val="50000"/>
                  </a:schemeClr>
                </a:solidFill>
              </a:rPr>
              <a:t>– 1437 هـ  </a:t>
            </a:r>
          </a:p>
          <a:p>
            <a:pPr algn="ctr"/>
            <a:endParaRPr lang="ar-SA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043608" y="3010793"/>
            <a:ext cx="6984776" cy="38472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Arabic Typesetting" pitchFamily="66" charset="-78"/>
                <a:cs typeface="Arabic Typesetting" pitchFamily="66" charset="-78"/>
              </a:rPr>
              <a:t>إعداد وتنفيذ </a:t>
            </a:r>
          </a:p>
          <a:p>
            <a:pPr algn="ctr"/>
            <a:r>
              <a:rPr lang="ar-SA" sz="5400" dirty="0" smtClean="0">
                <a:latin typeface="Arabic Typesetting" pitchFamily="66" charset="-78"/>
                <a:cs typeface="Arabic Typesetting" pitchFamily="66" charset="-78"/>
              </a:rPr>
              <a:t>المعلمة/ فاطمة بنت علي بن ظافر الشهري</a:t>
            </a:r>
          </a:p>
          <a:p>
            <a:pPr algn="ctr"/>
            <a:r>
              <a:rPr lang="ar-SA" sz="5400" dirty="0" smtClean="0">
                <a:latin typeface="Arabic Typesetting" pitchFamily="66" charset="-78"/>
                <a:cs typeface="Arabic Typesetting" pitchFamily="66" charset="-78"/>
              </a:rPr>
              <a:t>الابتدائية الأولى لتحفيظ القرآن الكريم </a:t>
            </a:r>
          </a:p>
          <a:p>
            <a:pPr algn="ctr"/>
            <a:r>
              <a:rPr lang="ar-SA" sz="5400" dirty="0" smtClean="0">
                <a:latin typeface="Arabic Typesetting" pitchFamily="66" charset="-78"/>
                <a:cs typeface="Arabic Typesetting" pitchFamily="66" charset="-78"/>
              </a:rPr>
              <a:t>بمحافظة راس </a:t>
            </a:r>
            <a:r>
              <a:rPr lang="ar-SA" sz="5400" dirty="0" err="1" smtClean="0">
                <a:latin typeface="Arabic Typesetting" pitchFamily="66" charset="-78"/>
                <a:cs typeface="Arabic Typesetting" pitchFamily="66" charset="-78"/>
              </a:rPr>
              <a:t>تنورة</a:t>
            </a:r>
            <a:r>
              <a:rPr lang="ar-SA" sz="5400" dirty="0" smtClean="0">
                <a:latin typeface="Arabic Typesetting" pitchFamily="66" charset="-78"/>
                <a:cs typeface="Arabic Typesetting" pitchFamily="66" charset="-78"/>
              </a:rPr>
              <a:t>  </a:t>
            </a:r>
          </a:p>
          <a:p>
            <a:pPr algn="ctr"/>
            <a:endParaRPr lang="ar-SA" sz="28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691680" y="548680"/>
            <a:ext cx="604867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latin typeface="Andalus" pitchFamily="18" charset="-78"/>
                <a:cs typeface="Andalus" pitchFamily="18" charset="-78"/>
              </a:rPr>
              <a:t>المملكة العربية السعودية </a:t>
            </a:r>
          </a:p>
          <a:p>
            <a:pPr algn="ctr"/>
            <a:r>
              <a:rPr lang="ar-SA" sz="2400" dirty="0" smtClean="0">
                <a:latin typeface="Andalus" pitchFamily="18" charset="-78"/>
                <a:cs typeface="Andalus" pitchFamily="18" charset="-78"/>
              </a:rPr>
              <a:t>إدارة التربية والتعليم بالمنطقة الشرقية </a:t>
            </a:r>
          </a:p>
          <a:p>
            <a:pPr algn="ctr"/>
            <a:endParaRPr lang="ar-SA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Scan_20150908 (4).png"/>
          <p:cNvPicPr>
            <a:picLocks noChangeAspect="1"/>
          </p:cNvPicPr>
          <p:nvPr/>
        </p:nvPicPr>
        <p:blipFill>
          <a:blip r:embed="rId2" cstate="print"/>
          <a:srcRect l="11555" t="9051" r="13333" b="29000"/>
          <a:stretch>
            <a:fillRect/>
          </a:stretch>
        </p:blipFill>
        <p:spPr>
          <a:xfrm>
            <a:off x="251520" y="260648"/>
            <a:ext cx="8568952" cy="6408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Scan_20150908 (5).png"/>
          <p:cNvPicPr>
            <a:picLocks noChangeAspect="1"/>
          </p:cNvPicPr>
          <p:nvPr/>
        </p:nvPicPr>
        <p:blipFill>
          <a:blip r:embed="rId2" cstate="print"/>
          <a:srcRect l="8111" t="8001" r="8111" b="56299"/>
          <a:stretch>
            <a:fillRect/>
          </a:stretch>
        </p:blipFill>
        <p:spPr>
          <a:xfrm>
            <a:off x="251520" y="260648"/>
            <a:ext cx="8568952" cy="6336704"/>
          </a:xfrm>
          <a:prstGeom prst="rect">
            <a:avLst/>
          </a:prstGeom>
        </p:spPr>
      </p:pic>
      <p:pic>
        <p:nvPicPr>
          <p:cNvPr id="3" name="صورة 2" descr="chairjpg_2ff54563e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65817"/>
            <a:ext cx="1152128" cy="1018967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03920" y="1610797"/>
            <a:ext cx="1143744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الكرسي الساخن </a:t>
            </a:r>
            <a:endParaRPr lang="ar-SA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Scan_20150908 (5).png"/>
          <p:cNvPicPr>
            <a:picLocks noChangeAspect="1"/>
          </p:cNvPicPr>
          <p:nvPr/>
        </p:nvPicPr>
        <p:blipFill>
          <a:blip r:embed="rId2" cstate="print"/>
          <a:srcRect l="8111" t="44751" r="8111" b="14300"/>
          <a:stretch>
            <a:fillRect/>
          </a:stretch>
        </p:blipFill>
        <p:spPr>
          <a:xfrm>
            <a:off x="323528" y="260648"/>
            <a:ext cx="8424936" cy="6336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Scan_20150908 (6).png"/>
          <p:cNvPicPr>
            <a:picLocks noChangeAspect="1"/>
          </p:cNvPicPr>
          <p:nvPr/>
        </p:nvPicPr>
        <p:blipFill>
          <a:blip r:embed="rId2" cstate="print"/>
          <a:srcRect l="8111" t="14301" r="9555" b="34250"/>
          <a:stretch>
            <a:fillRect/>
          </a:stretch>
        </p:blipFill>
        <p:spPr>
          <a:xfrm>
            <a:off x="323528" y="260648"/>
            <a:ext cx="8424936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Scan_20150908 (7).png"/>
          <p:cNvPicPr>
            <a:picLocks noChangeAspect="1"/>
          </p:cNvPicPr>
          <p:nvPr/>
        </p:nvPicPr>
        <p:blipFill>
          <a:blip r:embed="rId2" cstate="print"/>
          <a:srcRect l="8111" t="2751" r="5222" b="13250"/>
          <a:stretch>
            <a:fillRect/>
          </a:stretch>
        </p:blipFill>
        <p:spPr>
          <a:xfrm>
            <a:off x="251520" y="260648"/>
            <a:ext cx="8640960" cy="6408712"/>
          </a:xfrm>
          <a:prstGeom prst="rect">
            <a:avLst/>
          </a:prstGeom>
        </p:spPr>
      </p:pic>
      <p:pic>
        <p:nvPicPr>
          <p:cNvPr id="3" name="صورة 2" descr="Online MBA Management_clip_image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332656"/>
            <a:ext cx="1011510" cy="72008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7884368" y="1052736"/>
            <a:ext cx="864096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الطاولة المستديرة </a:t>
            </a:r>
            <a:endParaRPr lang="ar-SA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Scan_20150908 (8).png"/>
          <p:cNvPicPr>
            <a:picLocks noChangeAspect="1"/>
          </p:cNvPicPr>
          <p:nvPr/>
        </p:nvPicPr>
        <p:blipFill>
          <a:blip r:embed="rId2" cstate="print"/>
          <a:srcRect l="3778" t="5901" r="11000" b="14300"/>
          <a:stretch>
            <a:fillRect/>
          </a:stretch>
        </p:blipFill>
        <p:spPr>
          <a:xfrm>
            <a:off x="323528" y="188640"/>
            <a:ext cx="8568952" cy="6408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large_12381714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727249"/>
            <a:ext cx="4052168" cy="3510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مستطيل 2"/>
          <p:cNvSpPr/>
          <p:nvPr/>
        </p:nvSpPr>
        <p:spPr>
          <a:xfrm>
            <a:off x="2036615" y="522546"/>
            <a:ext cx="5110693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التمهيد للدرس الجديد </a:t>
            </a:r>
          </a:p>
          <a:p>
            <a:pPr algn="ctr"/>
            <a:r>
              <a:rPr lang="ar-S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باستخدام صندوق المفاجآت </a:t>
            </a:r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Scan_20150908 (9).png"/>
          <p:cNvPicPr>
            <a:picLocks noChangeAspect="1"/>
          </p:cNvPicPr>
          <p:nvPr/>
        </p:nvPicPr>
        <p:blipFill>
          <a:blip r:embed="rId2" cstate="print"/>
          <a:srcRect l="13889" t="1050" r="5222" b="26900"/>
          <a:stretch>
            <a:fillRect/>
          </a:stretch>
        </p:blipFill>
        <p:spPr>
          <a:xfrm>
            <a:off x="251520" y="188640"/>
            <a:ext cx="8640960" cy="6264696"/>
          </a:xfrm>
          <a:prstGeom prst="rect">
            <a:avLst/>
          </a:prstGeom>
        </p:spPr>
      </p:pic>
      <p:pic>
        <p:nvPicPr>
          <p:cNvPr id="4" name="صورة 3" descr="العصف الذهني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404664"/>
            <a:ext cx="1030600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Bee.png"/>
          <p:cNvPicPr>
            <a:picLocks noChangeAspect="1"/>
          </p:cNvPicPr>
          <p:nvPr/>
        </p:nvPicPr>
        <p:blipFill>
          <a:blip r:embed="rId4" cstate="print"/>
          <a:srcRect l="38579" t="6667" r="22842"/>
          <a:stretch>
            <a:fillRect/>
          </a:stretch>
        </p:blipFill>
        <p:spPr>
          <a:xfrm>
            <a:off x="7956376" y="1700808"/>
            <a:ext cx="64807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Scan_20150908 (10).png"/>
          <p:cNvPicPr>
            <a:picLocks noChangeAspect="1"/>
          </p:cNvPicPr>
          <p:nvPr/>
        </p:nvPicPr>
        <p:blipFill>
          <a:blip r:embed="rId2" cstate="print"/>
          <a:srcRect l="12444" t="8001" r="9556" b="26900"/>
          <a:stretch>
            <a:fillRect/>
          </a:stretch>
        </p:blipFill>
        <p:spPr>
          <a:xfrm>
            <a:off x="251520" y="260648"/>
            <a:ext cx="8568952" cy="6336704"/>
          </a:xfrm>
          <a:prstGeom prst="rect">
            <a:avLst/>
          </a:prstGeom>
        </p:spPr>
      </p:pic>
      <p:pic>
        <p:nvPicPr>
          <p:cNvPr id="4" name="صورة 3" descr="90-cube-beech-building-blocks-wooden-color-page-storage-bag-1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124744"/>
            <a:ext cx="935982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مستطيل 4"/>
          <p:cNvSpPr/>
          <p:nvPr/>
        </p:nvSpPr>
        <p:spPr>
          <a:xfrm>
            <a:off x="7740352" y="2276873"/>
            <a:ext cx="1008112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بناء المكعبات 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7740352" y="2276872"/>
            <a:ext cx="1008112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بناء المكعبات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can_20150908 (11).png"/>
          <p:cNvPicPr>
            <a:picLocks noChangeAspect="1"/>
          </p:cNvPicPr>
          <p:nvPr/>
        </p:nvPicPr>
        <p:blipFill>
          <a:blip r:embed="rId2" cstate="print"/>
          <a:srcRect l="11000" t="6951" r="8111" b="60499"/>
          <a:stretch>
            <a:fillRect/>
          </a:stretch>
        </p:blipFill>
        <p:spPr>
          <a:xfrm>
            <a:off x="323528" y="260648"/>
            <a:ext cx="8496944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832058"/>
            <a:ext cx="7344816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تقييم مهارات شرطية من </a:t>
            </a:r>
            <a:r>
              <a:rPr lang="ar-SA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خلال :-</a:t>
            </a:r>
            <a:r>
              <a:rPr lang="ar-SA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  </a:t>
            </a:r>
          </a:p>
          <a:p>
            <a:pPr algn="ctr"/>
            <a:r>
              <a:rPr lang="ar-SA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مراجعة ورقة العمل السابقة </a:t>
            </a:r>
          </a:p>
          <a:p>
            <a:pPr algn="ctr"/>
            <a:r>
              <a:rPr lang="ar-SA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والمناقشة في الأخطاء الموجودة فيها </a:t>
            </a:r>
            <a:endParaRPr lang="ar-SA" sz="54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  <a:p>
            <a:pPr algn="ctr"/>
            <a:r>
              <a:rPr lang="ar-SA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والتصويب من قبل التلميذات </a:t>
            </a:r>
          </a:p>
          <a:p>
            <a:pPr algn="ctr"/>
            <a:r>
              <a:rPr lang="ar-SA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 </a:t>
            </a:r>
            <a:endParaRPr lang="ar-SA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can_20150908 (11).png"/>
          <p:cNvPicPr>
            <a:picLocks noChangeAspect="1"/>
          </p:cNvPicPr>
          <p:nvPr/>
        </p:nvPicPr>
        <p:blipFill>
          <a:blip r:embed="rId2" cstate="print"/>
          <a:srcRect l="11000" t="40551" r="8111" b="14300"/>
          <a:stretch>
            <a:fillRect/>
          </a:stretch>
        </p:blipFill>
        <p:spPr>
          <a:xfrm>
            <a:off x="467544" y="332656"/>
            <a:ext cx="8388424" cy="612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2804735"/>
            <a:ext cx="828092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rgbClr val="D6009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اِشْتَرَيْتُ عَصِيراً وَشَطِيرةً</a:t>
            </a:r>
            <a:endParaRPr lang="ar-SA" sz="7200" b="1" cap="none" spc="50" dirty="0">
              <a:ln w="11430"/>
              <a:solidFill>
                <a:srgbClr val="D6009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95536" y="4100879"/>
            <a:ext cx="828092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أَنَا أَحْرِصُ عَلَى صِحَّتِي</a:t>
            </a:r>
          </a:p>
          <a:p>
            <a:pPr algn="ctr"/>
            <a:r>
              <a:rPr lang="ar-SA" sz="72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 وَنَظَافَةِ مَدْرَسَتِي </a:t>
            </a:r>
            <a:endParaRPr lang="ar-SA" sz="72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-396552" y="428471"/>
            <a:ext cx="99371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رَنَّ جَرَسُ الْحِصَّةِ</a:t>
            </a:r>
            <a:endParaRPr lang="ar-SA" sz="72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-468560" y="1580599"/>
            <a:ext cx="993710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ذَهَبْتُ مَعَ صَدِيقِي صَالِح إِلَى الْمَقْصِفِ</a:t>
            </a:r>
            <a:endParaRPr lang="ar-SA" sz="66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build="p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332656"/>
            <a:ext cx="828092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rgbClr val="D6009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اِشْتَرَيْتُ عَصِيراً وَشَطِيرةً</a:t>
            </a:r>
            <a:endParaRPr lang="ar-SA" sz="7200" b="1" cap="none" spc="50" dirty="0">
              <a:ln w="11430"/>
              <a:solidFill>
                <a:srgbClr val="D6009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95536" y="2996952"/>
            <a:ext cx="828092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أَنَا أَحْرِصُ عَلَى صِحَّتِي</a:t>
            </a:r>
          </a:p>
          <a:p>
            <a:pPr algn="ctr"/>
            <a:r>
              <a:rPr lang="ar-SA" sz="72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 وَنَظَافَةِ مَدْرَسَتِي </a:t>
            </a:r>
            <a:endParaRPr lang="ar-SA" sz="72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-396552" y="1628800"/>
            <a:ext cx="99371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رَنَّ جَرَسُ الْحِصَّةِ</a:t>
            </a:r>
            <a:endParaRPr lang="ar-SA" sz="72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-468560" y="5373216"/>
            <a:ext cx="993710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ذَهَبْتُ مَعَ صَدِيقِي صَالِح إِلَى الْمَقْصِفِ</a:t>
            </a:r>
            <a:endParaRPr lang="ar-SA" sz="66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build="p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2804735"/>
            <a:ext cx="828092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rgbClr val="D6009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اِشْتَرَيْتُ عَصِيراً وَشَطِيرةً</a:t>
            </a:r>
            <a:endParaRPr lang="ar-SA" sz="7200" b="1" cap="none" spc="50" dirty="0">
              <a:ln w="11430"/>
              <a:solidFill>
                <a:srgbClr val="D6009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95536" y="4100879"/>
            <a:ext cx="828092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أَنَا أَحْرِصُ عَلَى صِحَّتِي</a:t>
            </a:r>
          </a:p>
          <a:p>
            <a:pPr algn="ctr"/>
            <a:r>
              <a:rPr lang="ar-SA" sz="72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 وَنَظَافَةِ مَدْرَسَتِي </a:t>
            </a:r>
            <a:endParaRPr lang="ar-SA" sz="72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-396552" y="428471"/>
            <a:ext cx="99371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7200" b="1" cap="none" spc="5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رَنَّ جَرَسُ الْحِصَّةِ</a:t>
            </a:r>
            <a:endParaRPr lang="ar-SA" sz="7200" b="1" cap="none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-468560" y="1580599"/>
            <a:ext cx="993710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66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ذَهَبْتُ مَعَ صَدِيقِي صَالِح إِلَى الْمَقْصِفِ</a:t>
            </a:r>
            <a:endParaRPr lang="ar-SA" sz="66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179512" y="188640"/>
          <a:ext cx="1431776" cy="115212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15888"/>
                <a:gridCol w="715888"/>
              </a:tblGrid>
              <a:tr h="384043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600" dirty="0" smtClean="0">
                          <a:cs typeface="Akhbar MT" pitchFamily="2" charset="-78"/>
                        </a:rPr>
                        <a:t>التدريس التبادلي </a:t>
                      </a:r>
                      <a:endParaRPr lang="ar-SA" sz="1600" dirty="0">
                        <a:cs typeface="Akhbar MT" pitchFamily="2" charset="-78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cs typeface="Akhbar MT" pitchFamily="2" charset="-78"/>
                        </a:rPr>
                        <a:t>التنبؤ</a:t>
                      </a:r>
                      <a:endParaRPr lang="ar-SA" dirty="0">
                        <a:cs typeface="Akhbar MT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cs typeface="Akhbar MT" pitchFamily="2" charset="-78"/>
                        </a:rPr>
                        <a:t>المناقشة </a:t>
                      </a:r>
                      <a:endParaRPr lang="ar-SA" dirty="0">
                        <a:cs typeface="Akhbar MT" pitchFamily="2" charset="-78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cs typeface="Akhbar MT" pitchFamily="2" charset="-78"/>
                        </a:rPr>
                        <a:t>التوضيح</a:t>
                      </a:r>
                      <a:endParaRPr lang="ar-SA" dirty="0">
                        <a:cs typeface="Akhbar MT" pitchFamily="2" charset="-78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>
                          <a:cs typeface="Akhbar MT" pitchFamily="2" charset="-78"/>
                        </a:rPr>
                        <a:t>التلخيص </a:t>
                      </a:r>
                      <a:endParaRPr lang="ar-SA" dirty="0">
                        <a:cs typeface="Akhbar MT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build="p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339752" y="476672"/>
            <a:ext cx="61926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>
                <a:cs typeface="Akhbar MT" pitchFamily="2" charset="-78"/>
              </a:rPr>
              <a:t>المهارات القرائية والكتابية في </a:t>
            </a:r>
            <a:r>
              <a:rPr lang="ar-SA" sz="4000" dirty="0" err="1" smtClean="0">
                <a:cs typeface="Akhbar MT" pitchFamily="2" charset="-78"/>
              </a:rPr>
              <a:t>الدرس </a:t>
            </a:r>
            <a:r>
              <a:rPr lang="ar-SA" sz="4000" dirty="0" smtClean="0">
                <a:cs typeface="Akhbar MT" pitchFamily="2" charset="-78"/>
              </a:rPr>
              <a:t>( </a:t>
            </a:r>
            <a:r>
              <a:rPr lang="ar-SA" sz="4000" dirty="0" err="1" smtClean="0">
                <a:cs typeface="Akhbar MT" pitchFamily="2" charset="-78"/>
              </a:rPr>
              <a:t>المد )</a:t>
            </a:r>
            <a:r>
              <a:rPr lang="ar-SA" sz="4000" dirty="0" smtClean="0">
                <a:cs typeface="Akhbar MT" pitchFamily="2" charset="-78"/>
              </a:rPr>
              <a:t> </a:t>
            </a:r>
            <a:endParaRPr lang="ar-SA" sz="4000" dirty="0">
              <a:cs typeface="Akhbar MT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932040" y="1340768"/>
            <a:ext cx="316552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صديقي </a:t>
            </a:r>
            <a:endParaRPr lang="ar-SA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364088" y="4725144"/>
            <a:ext cx="288032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نظافة  </a:t>
            </a:r>
            <a:endParaRPr lang="ar-SA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364088" y="2924944"/>
            <a:ext cx="237343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رن</a:t>
            </a:r>
            <a:endParaRPr lang="ar-SA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graphicFrame>
        <p:nvGraphicFramePr>
          <p:cNvPr id="7" name="رسم تخطيطي 6"/>
          <p:cNvGraphicFramePr/>
          <p:nvPr/>
        </p:nvGraphicFramePr>
        <p:xfrm>
          <a:off x="619944" y="557064"/>
          <a:ext cx="144016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مستطيل 9"/>
          <p:cNvSpPr/>
          <p:nvPr/>
        </p:nvSpPr>
        <p:spPr>
          <a:xfrm>
            <a:off x="1763688" y="1484784"/>
            <a:ext cx="31683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مدرستي  </a:t>
            </a:r>
            <a:endParaRPr lang="ar-SA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907704" y="3140968"/>
            <a:ext cx="31683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أنا   </a:t>
            </a:r>
            <a:endParaRPr lang="ar-SA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691680" y="4797152"/>
            <a:ext cx="31683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الحصة  </a:t>
            </a:r>
            <a:endParaRPr lang="ar-SA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907704" y="548680"/>
            <a:ext cx="662473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 smtClean="0">
                <a:solidFill>
                  <a:srgbClr val="FF0000"/>
                </a:solidFill>
                <a:cs typeface="Akhbar MT" pitchFamily="2" charset="-78"/>
              </a:rPr>
              <a:t>رتبي الكلمات التالية لتكون جملة </a:t>
            </a:r>
            <a:r>
              <a:rPr lang="ar-SA" sz="4400" dirty="0" err="1" smtClean="0">
                <a:solidFill>
                  <a:srgbClr val="FF0000"/>
                </a:solidFill>
                <a:cs typeface="Akhbar MT" pitchFamily="2" charset="-78"/>
              </a:rPr>
              <a:t>مفيدة :-</a:t>
            </a:r>
            <a:r>
              <a:rPr lang="ar-SA" sz="4400" dirty="0" smtClean="0">
                <a:solidFill>
                  <a:srgbClr val="FF0000"/>
                </a:solidFill>
                <a:cs typeface="Akhbar MT" pitchFamily="2" charset="-78"/>
              </a:rPr>
              <a:t> </a:t>
            </a:r>
            <a:endParaRPr lang="ar-SA" sz="4400" dirty="0"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475656" y="1484784"/>
            <a:ext cx="806489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err="1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وشطيرة  </a:t>
            </a:r>
            <a:r>
              <a:rPr lang="ar-SA" sz="5400" dirty="0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- </a:t>
            </a:r>
            <a:r>
              <a:rPr lang="ar-SA" sz="5400" dirty="0" err="1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عصيراً </a:t>
            </a:r>
            <a:r>
              <a:rPr lang="ar-SA" sz="5400" dirty="0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– اشتريت </a:t>
            </a:r>
            <a:endParaRPr lang="ar-SA" sz="5400" dirty="0">
              <a:solidFill>
                <a:schemeClr val="bg2">
                  <a:lumMod val="25000"/>
                </a:schemeClr>
              </a:solidFill>
              <a:cs typeface="Akhbar MT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079104" y="4005064"/>
            <a:ext cx="806489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err="1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الحصة  </a:t>
            </a:r>
            <a:r>
              <a:rPr lang="ar-SA" sz="5400" dirty="0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-  </a:t>
            </a:r>
            <a:r>
              <a:rPr lang="ar-SA" sz="5400" dirty="0" err="1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جرس </a:t>
            </a:r>
            <a:r>
              <a:rPr lang="ar-SA" sz="5400" dirty="0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– رن </a:t>
            </a:r>
            <a:endParaRPr lang="ar-SA" sz="5400" dirty="0">
              <a:solidFill>
                <a:schemeClr val="bg2">
                  <a:lumMod val="25000"/>
                </a:schemeClr>
              </a:solidFill>
              <a:cs typeface="Akhbar MT" pitchFamily="2" charset="-78"/>
            </a:endParaRPr>
          </a:p>
        </p:txBody>
      </p:sp>
      <p:pic>
        <p:nvPicPr>
          <p:cNvPr id="6" name="صورة 5" descr="تنزي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1872208" cy="1025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Scan_20150908 (12).png"/>
          <p:cNvPicPr>
            <a:picLocks noChangeAspect="1"/>
          </p:cNvPicPr>
          <p:nvPr/>
        </p:nvPicPr>
        <p:blipFill>
          <a:blip r:embed="rId2" cstate="print"/>
          <a:srcRect l="2333" t="5901" r="12444" b="72049"/>
          <a:stretch>
            <a:fillRect/>
          </a:stretch>
        </p:blipFill>
        <p:spPr>
          <a:xfrm>
            <a:off x="251520" y="332656"/>
            <a:ext cx="8568952" cy="6192688"/>
          </a:xfrm>
          <a:prstGeom prst="rect">
            <a:avLst/>
          </a:prstGeom>
        </p:spPr>
      </p:pic>
      <p:pic>
        <p:nvPicPr>
          <p:cNvPr id="4" name="صورة 3" descr="koS609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2656"/>
            <a:ext cx="2706754" cy="924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275856" y="548680"/>
            <a:ext cx="525658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 smtClean="0">
                <a:solidFill>
                  <a:srgbClr val="FF0000"/>
                </a:solidFill>
                <a:cs typeface="Akhbar MT" pitchFamily="2" charset="-78"/>
              </a:rPr>
              <a:t>حللي الكلمات </a:t>
            </a:r>
            <a:r>
              <a:rPr lang="ar-SA" sz="4400" dirty="0" err="1" smtClean="0">
                <a:solidFill>
                  <a:srgbClr val="FF0000"/>
                </a:solidFill>
                <a:cs typeface="Akhbar MT" pitchFamily="2" charset="-78"/>
              </a:rPr>
              <a:t>التالية :-</a:t>
            </a:r>
            <a:r>
              <a:rPr lang="ar-SA" sz="4400" dirty="0" smtClean="0">
                <a:solidFill>
                  <a:srgbClr val="FF0000"/>
                </a:solidFill>
                <a:cs typeface="Akhbar MT" pitchFamily="2" charset="-78"/>
              </a:rPr>
              <a:t> </a:t>
            </a:r>
            <a:endParaRPr lang="ar-SA" sz="4400" dirty="0"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580112" y="2276872"/>
            <a:ext cx="2592288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أحرص  </a:t>
            </a:r>
            <a:endParaRPr lang="ar-SA" sz="8800" dirty="0">
              <a:solidFill>
                <a:schemeClr val="bg2">
                  <a:lumMod val="25000"/>
                </a:schemeClr>
              </a:solidFill>
              <a:cs typeface="Akhbar MT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259632" y="2276872"/>
            <a:ext cx="2592288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صحتي </a:t>
            </a:r>
            <a:endParaRPr lang="ar-SA" sz="8800" dirty="0">
              <a:solidFill>
                <a:schemeClr val="bg2">
                  <a:lumMod val="25000"/>
                </a:schemeClr>
              </a:solidFill>
              <a:cs typeface="Akhbar MT" pitchFamily="2" charset="-78"/>
            </a:endParaRPr>
          </a:p>
        </p:txBody>
      </p:sp>
      <p:pic>
        <p:nvPicPr>
          <p:cNvPr id="5" name="صورة 4" descr="تنزي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1872208" cy="1025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555776" y="548680"/>
            <a:ext cx="633670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 smtClean="0">
                <a:solidFill>
                  <a:srgbClr val="FF0000"/>
                </a:solidFill>
                <a:cs typeface="Akhbar MT" pitchFamily="2" charset="-78"/>
              </a:rPr>
              <a:t>كوني من الحروف التالية كلمات </a:t>
            </a:r>
            <a:r>
              <a:rPr lang="ar-SA" sz="4400" dirty="0" err="1" smtClean="0">
                <a:solidFill>
                  <a:srgbClr val="FF0000"/>
                </a:solidFill>
                <a:cs typeface="Akhbar MT" pitchFamily="2" charset="-78"/>
              </a:rPr>
              <a:t>مفيدة :-</a:t>
            </a:r>
            <a:r>
              <a:rPr lang="ar-SA" sz="4400" dirty="0" smtClean="0">
                <a:solidFill>
                  <a:srgbClr val="FF0000"/>
                </a:solidFill>
                <a:cs typeface="Akhbar MT" pitchFamily="2" charset="-78"/>
              </a:rPr>
              <a:t> </a:t>
            </a:r>
            <a:endParaRPr lang="ar-SA" sz="4400" dirty="0">
              <a:solidFill>
                <a:srgbClr val="FF0000"/>
              </a:solidFill>
              <a:cs typeface="Akhbar MT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580112" y="2276872"/>
            <a:ext cx="2592288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 smtClean="0">
                <a:solidFill>
                  <a:schemeClr val="bg2">
                    <a:lumMod val="25000"/>
                  </a:schemeClr>
                </a:solidFill>
                <a:cs typeface="Akhbar MT" pitchFamily="2" charset="-78"/>
              </a:rPr>
              <a:t>  </a:t>
            </a:r>
            <a:endParaRPr lang="ar-SA" sz="8800" dirty="0">
              <a:solidFill>
                <a:schemeClr val="bg2">
                  <a:lumMod val="25000"/>
                </a:schemeClr>
              </a:solidFill>
              <a:cs typeface="Akhbar MT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95536" y="2276872"/>
            <a:ext cx="8352928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7200" dirty="0" err="1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ص </a:t>
            </a:r>
            <a:r>
              <a:rPr lang="ar-SA" sz="7200" dirty="0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– </a:t>
            </a:r>
            <a:r>
              <a:rPr lang="ar-SA" sz="7200" dirty="0" err="1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م </a:t>
            </a:r>
            <a:r>
              <a:rPr lang="ar-SA" sz="7200" dirty="0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– </a:t>
            </a:r>
            <a:r>
              <a:rPr lang="ar-SA" sz="7200" dirty="0" err="1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ن </a:t>
            </a:r>
            <a:r>
              <a:rPr lang="ar-SA" sz="7200" dirty="0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– </a:t>
            </a:r>
            <a:r>
              <a:rPr lang="ar-SA" sz="7200" dirty="0" err="1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ل </a:t>
            </a:r>
            <a:r>
              <a:rPr lang="ar-SA" sz="7200" dirty="0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– </a:t>
            </a:r>
            <a:r>
              <a:rPr lang="ar-SA" sz="7200" dirty="0" err="1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ب </a:t>
            </a:r>
            <a:r>
              <a:rPr lang="ar-SA" sz="7200" dirty="0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-  </a:t>
            </a:r>
            <a:r>
              <a:rPr lang="ar-SA" sz="7200" dirty="0" err="1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ر </a:t>
            </a:r>
            <a:r>
              <a:rPr lang="ar-SA" sz="7200" dirty="0" smtClean="0">
                <a:solidFill>
                  <a:schemeClr val="bg2">
                    <a:lumMod val="25000"/>
                  </a:schemeClr>
                </a:solidFill>
                <a:latin typeface="Aharoni" pitchFamily="2" charset="-79"/>
              </a:rPr>
              <a:t>– د   </a:t>
            </a:r>
            <a:endParaRPr lang="ar-SA" sz="7200" dirty="0">
              <a:solidFill>
                <a:schemeClr val="bg2">
                  <a:lumMod val="25000"/>
                </a:schemeClr>
              </a:solidFill>
              <a:latin typeface="Aharoni" pitchFamily="2" charset="-79"/>
            </a:endParaRPr>
          </a:p>
        </p:txBody>
      </p:sp>
      <p:pic>
        <p:nvPicPr>
          <p:cNvPr id="5" name="صورة 4" descr="تنزي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1872208" cy="1025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Scan_20150908 (12).png"/>
          <p:cNvPicPr>
            <a:picLocks noChangeAspect="1"/>
          </p:cNvPicPr>
          <p:nvPr/>
        </p:nvPicPr>
        <p:blipFill>
          <a:blip r:embed="rId2" cstate="print"/>
          <a:srcRect l="2333" t="27951" r="12444" b="41600"/>
          <a:stretch>
            <a:fillRect/>
          </a:stretch>
        </p:blipFill>
        <p:spPr>
          <a:xfrm>
            <a:off x="395536" y="332656"/>
            <a:ext cx="8280920" cy="6120680"/>
          </a:xfrm>
          <a:prstGeom prst="rect">
            <a:avLst/>
          </a:prstGeom>
        </p:spPr>
      </p:pic>
      <p:pic>
        <p:nvPicPr>
          <p:cNvPr id="4" name="صورة 3" descr="HeartyPillow.jpg"/>
          <p:cNvPicPr>
            <a:picLocks noChangeAspect="1"/>
          </p:cNvPicPr>
          <p:nvPr/>
        </p:nvPicPr>
        <p:blipFill>
          <a:blip r:embed="rId3" cstate="print"/>
          <a:srcRect l="8724" t="2910" r="21371"/>
          <a:stretch>
            <a:fillRect/>
          </a:stretch>
        </p:blipFill>
        <p:spPr>
          <a:xfrm>
            <a:off x="395536" y="476672"/>
            <a:ext cx="1656184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55576" y="332656"/>
            <a:ext cx="7920880" cy="21602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1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/ حللي الكلمات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التالية :-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      عـمــر                         نــحــب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……..............             ..................          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339752" y="2636912"/>
            <a:ext cx="6359227" cy="6480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2 / كوني كلمات من الحروف المدروسة 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صورة 4" descr="1301006255542685616open door-m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0232" y="3429000"/>
            <a:ext cx="1642864" cy="1872208"/>
          </a:xfrm>
          <a:prstGeom prst="rect">
            <a:avLst/>
          </a:prstGeom>
        </p:spPr>
      </p:pic>
      <p:pic>
        <p:nvPicPr>
          <p:cNvPr id="6" name="صورة 5" descr="تنزيل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91880" y="3501008"/>
            <a:ext cx="1584176" cy="1800200"/>
          </a:xfrm>
          <a:prstGeom prst="rect">
            <a:avLst/>
          </a:prstGeom>
        </p:spPr>
      </p:pic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6732240" y="5517232"/>
            <a:ext cx="1944216" cy="11247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</a:t>
            </a:r>
            <a:r>
              <a:rPr lang="en-US" sz="1600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……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...................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275856" y="5517232"/>
            <a:ext cx="1944216" cy="11247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</a:t>
            </a:r>
            <a:r>
              <a:rPr lang="en-US" sz="1600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……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...................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can_20150908 (12).png"/>
          <p:cNvPicPr>
            <a:picLocks noChangeAspect="1"/>
          </p:cNvPicPr>
          <p:nvPr/>
        </p:nvPicPr>
        <p:blipFill>
          <a:blip r:embed="rId2" cstate="print"/>
          <a:srcRect l="2333" t="59450" r="12444" b="14300"/>
          <a:stretch>
            <a:fillRect/>
          </a:stretch>
        </p:blipFill>
        <p:spPr>
          <a:xfrm>
            <a:off x="251520" y="332656"/>
            <a:ext cx="8568952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can_20150913 (13).png"/>
          <p:cNvPicPr>
            <a:picLocks noChangeAspect="1"/>
          </p:cNvPicPr>
          <p:nvPr/>
        </p:nvPicPr>
        <p:blipFill>
          <a:blip r:embed="rId2" cstate="print"/>
          <a:srcRect l="8123" r="8123" b="54200"/>
          <a:stretch>
            <a:fillRect/>
          </a:stretch>
        </p:blipFill>
        <p:spPr>
          <a:xfrm>
            <a:off x="251520" y="260648"/>
            <a:ext cx="8496944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can_20150913 (13).png"/>
          <p:cNvPicPr>
            <a:picLocks noChangeAspect="1"/>
          </p:cNvPicPr>
          <p:nvPr/>
        </p:nvPicPr>
        <p:blipFill>
          <a:blip r:embed="rId2" cstate="print"/>
          <a:srcRect l="8123" t="46850" r="8123" b="17450"/>
          <a:stretch>
            <a:fillRect/>
          </a:stretch>
        </p:blipFill>
        <p:spPr>
          <a:xfrm>
            <a:off x="395536" y="260648"/>
            <a:ext cx="8424936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can_20150908 (13).png"/>
          <p:cNvPicPr>
            <a:picLocks noChangeAspect="1"/>
          </p:cNvPicPr>
          <p:nvPr/>
        </p:nvPicPr>
        <p:blipFill>
          <a:blip r:embed="rId2" cstate="print"/>
          <a:srcRect l="6666" t="5901" r="5222" b="48950"/>
          <a:stretch>
            <a:fillRect/>
          </a:stretch>
        </p:blipFill>
        <p:spPr>
          <a:xfrm>
            <a:off x="251520" y="188640"/>
            <a:ext cx="8640960" cy="648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can_20150908 (13).png"/>
          <p:cNvPicPr>
            <a:picLocks noChangeAspect="1"/>
          </p:cNvPicPr>
          <p:nvPr/>
        </p:nvPicPr>
        <p:blipFill>
          <a:blip r:embed="rId2" cstate="print"/>
          <a:srcRect l="6666" t="52100" r="5222" b="14300"/>
          <a:stretch>
            <a:fillRect/>
          </a:stretch>
        </p:blipFill>
        <p:spPr>
          <a:xfrm>
            <a:off x="395536" y="332656"/>
            <a:ext cx="8352928" cy="612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Scan_20150908 (14).png"/>
          <p:cNvPicPr>
            <a:picLocks noChangeAspect="1"/>
          </p:cNvPicPr>
          <p:nvPr/>
        </p:nvPicPr>
        <p:blipFill>
          <a:blip r:embed="rId2" cstate="print"/>
          <a:srcRect l="8111" t="6951" r="15333" b="21650"/>
          <a:stretch>
            <a:fillRect/>
          </a:stretch>
        </p:blipFill>
        <p:spPr>
          <a:xfrm>
            <a:off x="107504" y="188640"/>
            <a:ext cx="8784976" cy="6480720"/>
          </a:xfrm>
          <a:prstGeom prst="rect">
            <a:avLst/>
          </a:prstGeom>
        </p:spPr>
      </p:pic>
      <p:pic>
        <p:nvPicPr>
          <p:cNvPr id="4" name="صورة 3" descr="colorful_disposable_wooden_ice_cream_spoon.jpg_120x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0648"/>
            <a:ext cx="1547664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مستطيل 4"/>
          <p:cNvSpPr/>
          <p:nvPr/>
        </p:nvSpPr>
        <p:spPr>
          <a:xfrm>
            <a:off x="251520" y="1052736"/>
            <a:ext cx="1368152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أعواد المثلجات </a:t>
            </a:r>
            <a:endParaRPr lang="ar-SA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Scan_20150908 (15).png"/>
          <p:cNvPicPr>
            <a:picLocks noChangeAspect="1"/>
          </p:cNvPicPr>
          <p:nvPr/>
        </p:nvPicPr>
        <p:blipFill>
          <a:blip r:embed="rId2" cstate="print"/>
          <a:srcRect l="11000" t="6951" r="13889" b="46850"/>
          <a:stretch>
            <a:fillRect/>
          </a:stretch>
        </p:blipFill>
        <p:spPr>
          <a:xfrm>
            <a:off x="251520" y="332656"/>
            <a:ext cx="8676456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Scan_20150913 (14).png"/>
          <p:cNvPicPr>
            <a:picLocks noChangeAspect="1"/>
          </p:cNvPicPr>
          <p:nvPr/>
        </p:nvPicPr>
        <p:blipFill>
          <a:blip r:embed="rId2" cstate="print"/>
          <a:srcRect l="6679" t="4851" r="11011" b="3800"/>
          <a:stretch>
            <a:fillRect/>
          </a:stretch>
        </p:blipFill>
        <p:spPr>
          <a:xfrm>
            <a:off x="1619672" y="332656"/>
            <a:ext cx="5688632" cy="626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Scan_20150913 (14).png"/>
          <p:cNvPicPr>
            <a:picLocks noChangeAspect="1"/>
          </p:cNvPicPr>
          <p:nvPr/>
        </p:nvPicPr>
        <p:blipFill>
          <a:blip r:embed="rId2" cstate="print"/>
          <a:srcRect l="6679" t="4851" r="11011" b="56299"/>
          <a:stretch>
            <a:fillRect/>
          </a:stretch>
        </p:blipFill>
        <p:spPr>
          <a:xfrm>
            <a:off x="323528" y="332656"/>
            <a:ext cx="8352928" cy="5976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Scan_20150913 (14).png"/>
          <p:cNvPicPr>
            <a:picLocks noChangeAspect="1"/>
          </p:cNvPicPr>
          <p:nvPr/>
        </p:nvPicPr>
        <p:blipFill>
          <a:blip r:embed="rId2" cstate="print"/>
          <a:srcRect l="8763" t="42651" r="16220" b="12200"/>
          <a:stretch>
            <a:fillRect/>
          </a:stretch>
        </p:blipFill>
        <p:spPr>
          <a:xfrm>
            <a:off x="323528" y="332656"/>
            <a:ext cx="8496944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627784" y="476672"/>
            <a:ext cx="6048672" cy="201622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3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/ كوني جملة  من الكلمات التالية 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دمـيـة  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–  </a:t>
            </a:r>
            <a:r>
              <a:rPr kumimoji="0" lang="ar-SA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تـحـمـل  </a:t>
            </a: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–  أحـــلام </a:t>
            </a:r>
            <a:endParaRPr kumimoji="0" lang="ar-S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........................................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483768" y="3861048"/>
            <a:ext cx="6072733" cy="18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4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/ اقرئي الكلمات التالية  </a:t>
            </a:r>
            <a:endParaRPr kumimoji="0" lang="ar-S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مكتبة 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–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نساعد 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–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بلادي 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–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هذا 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– هذه </a:t>
            </a:r>
            <a:endParaRPr kumimoji="0" lang="ar-S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    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تعلم 15 (بارع وبارعة ) احدى روائع علي البياهي الكرتونية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8424936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043608" y="1484784"/>
            <a:ext cx="7128792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000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لا تنسوني من صالح الدعاء </a:t>
            </a:r>
          </a:p>
          <a:p>
            <a:pPr algn="ctr"/>
            <a:r>
              <a:rPr lang="ar-SA" sz="6000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غفر الله لي ولكم ولوالدينا ولجميع المسلمين </a:t>
            </a:r>
            <a:endParaRPr lang="ar-SA" sz="6000" dirty="0">
              <a:solidFill>
                <a:schemeClr val="bg2">
                  <a:lumMod val="2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043608" y="5517232"/>
            <a:ext cx="712879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bg2">
                    <a:lumMod val="2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جميع الحقوق محفوظة ولا أجيز من نسبها إلى نفسه من غير ذكر المصدر </a:t>
            </a:r>
            <a:endParaRPr lang="ar-SA" sz="3600" dirty="0">
              <a:solidFill>
                <a:schemeClr val="bg2">
                  <a:lumMod val="2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832058"/>
            <a:ext cx="7344816" cy="43971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مراجعة الوحدة </a:t>
            </a:r>
            <a:r>
              <a:rPr lang="ar-SA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السابقة :-</a:t>
            </a:r>
            <a:r>
              <a:rPr lang="ar-SA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  </a:t>
            </a:r>
          </a:p>
          <a:p>
            <a:pPr algn="ctr"/>
            <a:r>
              <a:rPr lang="ar-SA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ما هي الحروف التي تم دراستها في الوحدة </a:t>
            </a:r>
            <a:r>
              <a:rPr lang="ar-SA" sz="5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الأولى ؟</a:t>
            </a:r>
            <a:endParaRPr lang="ar-SA" sz="54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  <a:p>
            <a:pPr algn="ctr"/>
            <a:r>
              <a:rPr lang="ar-SA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 </a:t>
            </a:r>
            <a:r>
              <a:rPr lang="ar-SA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ما عنوان الوحدة </a:t>
            </a:r>
            <a:r>
              <a:rPr lang="ar-SA" sz="5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الأولى ؟</a:t>
            </a:r>
            <a:endParaRPr lang="ar-SA" sz="5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  <a:p>
            <a:pPr algn="ctr"/>
            <a:r>
              <a:rPr lang="ar-SA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ماذا استفدت من دروس الوحدة </a:t>
            </a:r>
            <a:r>
              <a:rPr lang="ar-SA" sz="5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الأولى ؟</a:t>
            </a:r>
            <a:r>
              <a:rPr lang="ar-SA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   </a:t>
            </a:r>
            <a:endParaRPr lang="ar-SA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Scan_20150908.png"/>
          <p:cNvPicPr>
            <a:picLocks noChangeAspect="1"/>
          </p:cNvPicPr>
          <p:nvPr/>
        </p:nvPicPr>
        <p:blipFill>
          <a:blip r:embed="rId2" cstate="print"/>
          <a:srcRect r="5222" b="17450"/>
          <a:stretch>
            <a:fillRect/>
          </a:stretch>
        </p:blipFill>
        <p:spPr>
          <a:xfrm>
            <a:off x="251520" y="188640"/>
            <a:ext cx="8568952" cy="6264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Scan_20150908 (2).png"/>
          <p:cNvPicPr>
            <a:picLocks noChangeAspect="1"/>
          </p:cNvPicPr>
          <p:nvPr/>
        </p:nvPicPr>
        <p:blipFill>
          <a:blip r:embed="rId2" cstate="print"/>
          <a:srcRect l="2889" t="2100" r="5222" b="53150"/>
          <a:stretch>
            <a:fillRect/>
          </a:stretch>
        </p:blipFill>
        <p:spPr>
          <a:xfrm>
            <a:off x="251520" y="188640"/>
            <a:ext cx="8568952" cy="6408712"/>
          </a:xfrm>
          <a:prstGeom prst="rect">
            <a:avLst/>
          </a:prstGeom>
        </p:spPr>
      </p:pic>
      <p:pic>
        <p:nvPicPr>
          <p:cNvPr id="7" name="صورة 6" descr="Colorful_Toy_Ball_Foa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32656"/>
            <a:ext cx="936104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 8"/>
          <p:cNvSpPr/>
          <p:nvPr/>
        </p:nvSpPr>
        <p:spPr>
          <a:xfrm>
            <a:off x="467544" y="1196752"/>
            <a:ext cx="1296144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رمي الكرة </a:t>
            </a:r>
            <a:endParaRPr lang="ar-SA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Scan_20150908 (2).png"/>
          <p:cNvPicPr>
            <a:picLocks noChangeAspect="1"/>
          </p:cNvPicPr>
          <p:nvPr/>
        </p:nvPicPr>
        <p:blipFill>
          <a:blip r:embed="rId2" cstate="print"/>
          <a:srcRect l="2889" t="47250" r="5222" b="14300"/>
          <a:stretch>
            <a:fillRect/>
          </a:stretch>
        </p:blipFill>
        <p:spPr>
          <a:xfrm>
            <a:off x="251520" y="332656"/>
            <a:ext cx="8568952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Scan_20150908 (3).png"/>
          <p:cNvPicPr>
            <a:picLocks noChangeAspect="1"/>
          </p:cNvPicPr>
          <p:nvPr/>
        </p:nvPicPr>
        <p:blipFill>
          <a:blip r:embed="rId2" cstate="print"/>
          <a:srcRect l="6666" t="6951" r="3778" b="26148"/>
          <a:stretch>
            <a:fillRect/>
          </a:stretch>
        </p:blipFill>
        <p:spPr>
          <a:xfrm>
            <a:off x="251520" y="188640"/>
            <a:ext cx="8568952" cy="6408712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03920" y="1268760"/>
            <a:ext cx="1719808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khbar MT" pitchFamily="2" charset="-78"/>
              </a:rPr>
              <a:t>أعواد المثلجات </a:t>
            </a:r>
            <a:endParaRPr lang="ar-SA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khbar MT" pitchFamily="2" charset="-78"/>
            </a:endParaRPr>
          </a:p>
        </p:txBody>
      </p:sp>
      <p:pic>
        <p:nvPicPr>
          <p:cNvPr id="5" name="صورة 4" descr="colorful_disposable_wooden_ice_cream_spoon.jpg_120x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32656"/>
            <a:ext cx="1008112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</TotalTime>
  <Words>316</Words>
  <Application>Microsoft Office PowerPoint</Application>
  <PresentationFormat>عرض على الشاشة (3:4)‏</PresentationFormat>
  <Paragraphs>84</Paragraphs>
  <Slides>41</Slides>
  <Notes>0</Notes>
  <HiddenSlides>0</HiddenSlides>
  <MMClips>1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TOSHIBA</dc:creator>
  <cp:lastModifiedBy>TOSHIBA</cp:lastModifiedBy>
  <cp:revision>106</cp:revision>
  <dcterms:created xsi:type="dcterms:W3CDTF">2015-02-05T03:02:17Z</dcterms:created>
  <dcterms:modified xsi:type="dcterms:W3CDTF">2015-10-18T09:16:12Z</dcterms:modified>
</cp:coreProperties>
</file>