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7556500" cy="10693400"/>
  <p:notesSz cx="6858000" cy="9144000"/>
  <p:embeddedFontLst>
    <p:embeddedFont>
      <p:font typeface="Sakkal Majalla" panose="02000000000000000000" pitchFamily="2" charset="-78"/>
      <p:regular r:id="rId11"/>
      <p:bold r:id="rId12"/>
    </p:embeddedFont>
    <p:embeddedFont>
      <p:font typeface="Sakkal Majalla Bold" panose="02000000000000000000" pitchFamily="2" charset="-78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177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font" Target="fonts/font3.fntdata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font" Target="fonts/font2.fntdata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font" Target="fonts/font1.fntdata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2.png" /><Relationship Id="rId4" Type="http://schemas.openxmlformats.org/officeDocument/2006/relationships/image" Target="../media/image5.sv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97563" y="7922522"/>
            <a:ext cx="6764875" cy="1357209"/>
            <a:chOff x="0" y="0"/>
            <a:chExt cx="2424378" cy="4863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24378" cy="486393"/>
            </a:xfrm>
            <a:custGeom>
              <a:avLst/>
              <a:gdLst/>
              <a:ahLst/>
              <a:cxnLst/>
              <a:rect l="l" t="t" r="r" b="b"/>
              <a:pathLst>
                <a:path w="2424378" h="486393">
                  <a:moveTo>
                    <a:pt x="19455" y="0"/>
                  </a:moveTo>
                  <a:lnTo>
                    <a:pt x="2404923" y="0"/>
                  </a:lnTo>
                  <a:cubicBezTo>
                    <a:pt x="2410083" y="0"/>
                    <a:pt x="2415031" y="2050"/>
                    <a:pt x="2418680" y="5698"/>
                  </a:cubicBezTo>
                  <a:cubicBezTo>
                    <a:pt x="2422329" y="9347"/>
                    <a:pt x="2424378" y="14295"/>
                    <a:pt x="2424378" y="19455"/>
                  </a:cubicBezTo>
                  <a:lnTo>
                    <a:pt x="2424378" y="466938"/>
                  </a:lnTo>
                  <a:cubicBezTo>
                    <a:pt x="2424378" y="472098"/>
                    <a:pt x="2422329" y="477046"/>
                    <a:pt x="2418680" y="480695"/>
                  </a:cubicBezTo>
                  <a:cubicBezTo>
                    <a:pt x="2415031" y="484343"/>
                    <a:pt x="2410083" y="486393"/>
                    <a:pt x="2404923" y="486393"/>
                  </a:cubicBezTo>
                  <a:lnTo>
                    <a:pt x="19455" y="486393"/>
                  </a:lnTo>
                  <a:cubicBezTo>
                    <a:pt x="8710" y="486393"/>
                    <a:pt x="0" y="477683"/>
                    <a:pt x="0" y="466938"/>
                  </a:cubicBezTo>
                  <a:lnTo>
                    <a:pt x="0" y="19455"/>
                  </a:lnTo>
                  <a:cubicBezTo>
                    <a:pt x="0" y="14295"/>
                    <a:pt x="2050" y="9347"/>
                    <a:pt x="5698" y="5698"/>
                  </a:cubicBezTo>
                  <a:cubicBezTo>
                    <a:pt x="9347" y="2050"/>
                    <a:pt x="14295" y="0"/>
                    <a:pt x="1945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C1B48A"/>
              </a:solidFill>
              <a:prstDash val="solid"/>
              <a:miter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24378" cy="5149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895800" y="7668070"/>
            <a:ext cx="3828702" cy="508905"/>
            <a:chOff x="0" y="0"/>
            <a:chExt cx="1527146" cy="2029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27146" cy="202986"/>
            </a:xfrm>
            <a:custGeom>
              <a:avLst/>
              <a:gdLst/>
              <a:ahLst/>
              <a:cxnLst/>
              <a:rect l="l" t="t" r="r" b="b"/>
              <a:pathLst>
                <a:path w="1527146" h="202986">
                  <a:moveTo>
                    <a:pt x="101104" y="0"/>
                  </a:moveTo>
                  <a:lnTo>
                    <a:pt x="1426042" y="0"/>
                  </a:lnTo>
                  <a:cubicBezTo>
                    <a:pt x="1481880" y="0"/>
                    <a:pt x="1527146" y="45266"/>
                    <a:pt x="1527146" y="101104"/>
                  </a:cubicBezTo>
                  <a:lnTo>
                    <a:pt x="1527146" y="101882"/>
                  </a:lnTo>
                  <a:cubicBezTo>
                    <a:pt x="1527146" y="157720"/>
                    <a:pt x="1481880" y="202986"/>
                    <a:pt x="1426042" y="202986"/>
                  </a:cubicBezTo>
                  <a:lnTo>
                    <a:pt x="101104" y="202986"/>
                  </a:lnTo>
                  <a:cubicBezTo>
                    <a:pt x="45266" y="202986"/>
                    <a:pt x="0" y="157720"/>
                    <a:pt x="0" y="101882"/>
                  </a:cubicBezTo>
                  <a:lnTo>
                    <a:pt x="0" y="101104"/>
                  </a:lnTo>
                  <a:cubicBezTo>
                    <a:pt x="0" y="45266"/>
                    <a:pt x="45266" y="0"/>
                    <a:pt x="10110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CA069">
                    <a:alpha val="100000"/>
                  </a:srgbClr>
                </a:gs>
                <a:gs pos="50000">
                  <a:srgbClr val="0DA9A6">
                    <a:alpha val="100000"/>
                  </a:srgbClr>
                </a:gs>
                <a:gs pos="100000">
                  <a:srgbClr val="3D7CB4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527146" cy="231561"/>
            </a:xfrm>
            <a:prstGeom prst="rect">
              <a:avLst/>
            </a:prstGeom>
          </p:spPr>
          <p:txBody>
            <a:bodyPr lIns="49772" tIns="49772" rIns="49772" bIns="49772" rtlCol="0" anchor="ctr"/>
            <a:lstStyle/>
            <a:p>
              <a:pPr algn="ctr">
                <a:lnSpc>
                  <a:spcPts val="1920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6087406" y="-67335"/>
            <a:ext cx="1472594" cy="1472594"/>
          </a:xfrm>
          <a:custGeom>
            <a:avLst/>
            <a:gdLst/>
            <a:ahLst/>
            <a:cxnLst/>
            <a:rect l="l" t="t" r="r" b="b"/>
            <a:pathLst>
              <a:path w="1472594" h="1472594">
                <a:moveTo>
                  <a:pt x="0" y="0"/>
                </a:moveTo>
                <a:lnTo>
                  <a:pt x="1472594" y="0"/>
                </a:lnTo>
                <a:lnTo>
                  <a:pt x="1472594" y="1472594"/>
                </a:lnTo>
                <a:lnTo>
                  <a:pt x="0" y="14725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23" name="TextBox 23"/>
          <p:cNvSpPr txBox="1"/>
          <p:nvPr/>
        </p:nvSpPr>
        <p:spPr>
          <a:xfrm>
            <a:off x="2083121" y="7554222"/>
            <a:ext cx="3393758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599"/>
              </a:lnSpc>
            </a:pPr>
            <a:r>
              <a:rPr lang="ar-EG" sz="3999" b="1" dirty="0">
                <a:solidFill>
                  <a:srgbClr val="FFFFFF"/>
                </a:solidFill>
                <a:latin typeface="Sakkal Majalla Bold"/>
                <a:ea typeface="Sakkal Majalla Bold"/>
                <a:cs typeface="Sakkal Majalla Bold"/>
                <a:sym typeface="Sakkal Majalla Bold"/>
                <a:rtl/>
              </a:rPr>
              <a:t>تقارير الإنجاز التعليمية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758018" y="8366047"/>
            <a:ext cx="1202769" cy="69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 algn="r" rtl="1">
              <a:lnSpc>
                <a:spcPts val="2800"/>
              </a:lnSpc>
              <a:buFont typeface="Arial"/>
              <a:buChar char="•"/>
            </a:pPr>
            <a:r>
              <a:rPr lang="ar-EG" sz="2000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/>
              </a:rPr>
              <a:t>الاسم:</a:t>
            </a:r>
          </a:p>
          <a:p>
            <a:pPr marL="431801" lvl="1" indent="-215900" algn="r" rtl="1">
              <a:lnSpc>
                <a:spcPts val="2800"/>
              </a:lnSpc>
              <a:buFont typeface="Arial"/>
              <a:buChar char="•"/>
            </a:pPr>
            <a:r>
              <a:rPr lang="ar-EG" sz="2000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/>
              </a:rPr>
              <a:t>التخصص: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083121" y="8366047"/>
            <a:ext cx="1813798" cy="69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 algn="r" rtl="1">
              <a:lnSpc>
                <a:spcPts val="2800"/>
              </a:lnSpc>
              <a:buFont typeface="Arial"/>
              <a:buChar char="•"/>
            </a:pPr>
            <a:r>
              <a:rPr lang="ar-EG" sz="2000" dirty="0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/>
              </a:rPr>
              <a:t>الصفوف الدراسية:</a:t>
            </a:r>
          </a:p>
          <a:p>
            <a:pPr marL="431801" lvl="1" indent="-215900" algn="r" rtl="1">
              <a:lnSpc>
                <a:spcPts val="2800"/>
              </a:lnSpc>
              <a:buFont typeface="Arial"/>
              <a:buChar char="•"/>
            </a:pPr>
            <a:r>
              <a:rPr lang="ar-EG" sz="2000" dirty="0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/>
              </a:rPr>
              <a:t>الفصل الدراسي: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985080"/>
            <a:ext cx="3967076" cy="706920"/>
          </a:xfrm>
          <a:custGeom>
            <a:avLst/>
            <a:gdLst/>
            <a:ahLst/>
            <a:cxnLst/>
            <a:rect l="l" t="t" r="r" b="b"/>
            <a:pathLst>
              <a:path w="3967076" h="706920">
                <a:moveTo>
                  <a:pt x="0" y="0"/>
                </a:moveTo>
                <a:lnTo>
                  <a:pt x="3967076" y="0"/>
                </a:lnTo>
                <a:lnTo>
                  <a:pt x="3967076" y="706920"/>
                </a:lnTo>
                <a:lnTo>
                  <a:pt x="0" y="7069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09392" b="-1910"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" name="Freeform 3"/>
          <p:cNvSpPr/>
          <p:nvPr/>
        </p:nvSpPr>
        <p:spPr>
          <a:xfrm>
            <a:off x="2198813" y="4065238"/>
            <a:ext cx="3162375" cy="2561524"/>
          </a:xfrm>
          <a:custGeom>
            <a:avLst/>
            <a:gdLst/>
            <a:ahLst/>
            <a:cxnLst/>
            <a:rect l="l" t="t" r="r" b="b"/>
            <a:pathLst>
              <a:path w="3162375" h="2561524">
                <a:moveTo>
                  <a:pt x="0" y="0"/>
                </a:moveTo>
                <a:lnTo>
                  <a:pt x="3162374" y="0"/>
                </a:lnTo>
                <a:lnTo>
                  <a:pt x="3162374" y="2561524"/>
                </a:lnTo>
                <a:lnTo>
                  <a:pt x="0" y="25615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4" name="Freeform 4"/>
          <p:cNvSpPr/>
          <p:nvPr/>
        </p:nvSpPr>
        <p:spPr>
          <a:xfrm>
            <a:off x="19703" y="19703"/>
            <a:ext cx="857506" cy="857506"/>
          </a:xfrm>
          <a:custGeom>
            <a:avLst/>
            <a:gdLst/>
            <a:ahLst/>
            <a:cxnLst/>
            <a:rect l="l" t="t" r="r" b="b"/>
            <a:pathLst>
              <a:path w="857506" h="857506">
                <a:moveTo>
                  <a:pt x="0" y="0"/>
                </a:moveTo>
                <a:lnTo>
                  <a:pt x="857506" y="0"/>
                </a:lnTo>
                <a:lnTo>
                  <a:pt x="857506" y="857506"/>
                </a:lnTo>
                <a:lnTo>
                  <a:pt x="0" y="8575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985080"/>
            <a:ext cx="3967076" cy="706920"/>
          </a:xfrm>
          <a:custGeom>
            <a:avLst/>
            <a:gdLst/>
            <a:ahLst/>
            <a:cxnLst/>
            <a:rect l="l" t="t" r="r" b="b"/>
            <a:pathLst>
              <a:path w="3967076" h="706920">
                <a:moveTo>
                  <a:pt x="0" y="0"/>
                </a:moveTo>
                <a:lnTo>
                  <a:pt x="3967076" y="0"/>
                </a:lnTo>
                <a:lnTo>
                  <a:pt x="3967076" y="706920"/>
                </a:lnTo>
                <a:lnTo>
                  <a:pt x="0" y="7069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09392" b="-1910"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" name="Freeform 3"/>
          <p:cNvSpPr/>
          <p:nvPr/>
        </p:nvSpPr>
        <p:spPr>
          <a:xfrm>
            <a:off x="1232470" y="1265449"/>
            <a:ext cx="5095059" cy="235646"/>
          </a:xfrm>
          <a:custGeom>
            <a:avLst/>
            <a:gdLst/>
            <a:ahLst/>
            <a:cxnLst/>
            <a:rect l="l" t="t" r="r" b="b"/>
            <a:pathLst>
              <a:path w="5095059" h="235646">
                <a:moveTo>
                  <a:pt x="0" y="0"/>
                </a:moveTo>
                <a:lnTo>
                  <a:pt x="5095060" y="0"/>
                </a:lnTo>
                <a:lnTo>
                  <a:pt x="5095060" y="235647"/>
                </a:lnTo>
                <a:lnTo>
                  <a:pt x="0" y="2356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grpSp>
        <p:nvGrpSpPr>
          <p:cNvPr id="4" name="Group 4"/>
          <p:cNvGrpSpPr/>
          <p:nvPr/>
        </p:nvGrpSpPr>
        <p:grpSpPr>
          <a:xfrm>
            <a:off x="1232470" y="756000"/>
            <a:ext cx="5095059" cy="508905"/>
            <a:chOff x="0" y="0"/>
            <a:chExt cx="2032255" cy="20298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32255" cy="202986"/>
            </a:xfrm>
            <a:custGeom>
              <a:avLst/>
              <a:gdLst/>
              <a:ahLst/>
              <a:cxnLst/>
              <a:rect l="l" t="t" r="r" b="b"/>
              <a:pathLst>
                <a:path w="2032255" h="202986">
                  <a:moveTo>
                    <a:pt x="75975" y="0"/>
                  </a:moveTo>
                  <a:lnTo>
                    <a:pt x="1956280" y="0"/>
                  </a:lnTo>
                  <a:cubicBezTo>
                    <a:pt x="1976430" y="0"/>
                    <a:pt x="1995754" y="8004"/>
                    <a:pt x="2010002" y="22252"/>
                  </a:cubicBezTo>
                  <a:cubicBezTo>
                    <a:pt x="2024250" y="36501"/>
                    <a:pt x="2032255" y="55825"/>
                    <a:pt x="2032255" y="75975"/>
                  </a:cubicBezTo>
                  <a:lnTo>
                    <a:pt x="2032255" y="127011"/>
                  </a:lnTo>
                  <a:cubicBezTo>
                    <a:pt x="2032255" y="168971"/>
                    <a:pt x="1998240" y="202986"/>
                    <a:pt x="1956280" y="202986"/>
                  </a:cubicBezTo>
                  <a:lnTo>
                    <a:pt x="75975" y="202986"/>
                  </a:lnTo>
                  <a:cubicBezTo>
                    <a:pt x="55825" y="202986"/>
                    <a:pt x="36501" y="194981"/>
                    <a:pt x="22252" y="180733"/>
                  </a:cubicBezTo>
                  <a:cubicBezTo>
                    <a:pt x="8004" y="166485"/>
                    <a:pt x="0" y="147161"/>
                    <a:pt x="0" y="127011"/>
                  </a:cubicBezTo>
                  <a:lnTo>
                    <a:pt x="0" y="75975"/>
                  </a:lnTo>
                  <a:cubicBezTo>
                    <a:pt x="0" y="55825"/>
                    <a:pt x="8004" y="36501"/>
                    <a:pt x="22252" y="22252"/>
                  </a:cubicBezTo>
                  <a:cubicBezTo>
                    <a:pt x="36501" y="8004"/>
                    <a:pt x="55825" y="0"/>
                    <a:pt x="7597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CA069">
                    <a:alpha val="100000"/>
                  </a:srgbClr>
                </a:gs>
                <a:gs pos="50000">
                  <a:srgbClr val="0DA9A6">
                    <a:alpha val="100000"/>
                  </a:srgbClr>
                </a:gs>
                <a:gs pos="100000">
                  <a:srgbClr val="3D7CB4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2032255" cy="231561"/>
            </a:xfrm>
            <a:prstGeom prst="rect">
              <a:avLst/>
            </a:prstGeom>
          </p:spPr>
          <p:txBody>
            <a:bodyPr lIns="49772" tIns="49772" rIns="49772" bIns="49772" rtlCol="0" anchor="ctr"/>
            <a:lstStyle/>
            <a:p>
              <a:pPr algn="ctr">
                <a:lnSpc>
                  <a:spcPts val="192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648178" y="813650"/>
            <a:ext cx="2263645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800"/>
              </a:lnSpc>
            </a:pPr>
            <a:r>
              <a:rPr lang="ar-EG" sz="2000" b="1">
                <a:solidFill>
                  <a:srgbClr val="FFFFFF"/>
                </a:solidFill>
                <a:latin typeface="Sakkal Majalla Bold"/>
                <a:ea typeface="Sakkal Majalla Bold"/>
                <a:cs typeface="Sakkal Majalla Bold"/>
                <a:sym typeface="Sakkal Majalla Bold"/>
                <a:rtl/>
              </a:rPr>
              <a:t>التعليمات العامة للتوثيق</a:t>
            </a:r>
          </a:p>
        </p:txBody>
      </p:sp>
      <p:grpSp>
        <p:nvGrpSpPr>
          <p:cNvPr id="8" name="Group 8"/>
          <p:cNvGrpSpPr/>
          <p:nvPr/>
        </p:nvGrpSpPr>
        <p:grpSpPr>
          <a:xfrm rot="-5400000">
            <a:off x="1054305" y="4074009"/>
            <a:ext cx="5451391" cy="2543982"/>
            <a:chOff x="0" y="0"/>
            <a:chExt cx="7268521" cy="3391976"/>
          </a:xfrm>
        </p:grpSpPr>
        <p:sp>
          <p:nvSpPr>
            <p:cNvPr id="9" name="AutoShape 9"/>
            <p:cNvSpPr/>
            <p:nvPr/>
          </p:nvSpPr>
          <p:spPr>
            <a:xfrm flipV="1">
              <a:off x="460494" y="1695988"/>
              <a:ext cx="2123869" cy="1211420"/>
            </a:xfrm>
            <a:prstGeom prst="line">
              <a:avLst/>
            </a:prstGeom>
            <a:ln w="970723" cap="flat">
              <a:solidFill>
                <a:srgbClr val="C1B48A">
                  <a:alpha val="24706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AutoShape 10"/>
            <p:cNvSpPr/>
            <p:nvPr/>
          </p:nvSpPr>
          <p:spPr>
            <a:xfrm>
              <a:off x="2613367" y="1695988"/>
              <a:ext cx="2117592" cy="0"/>
            </a:xfrm>
            <a:prstGeom prst="line">
              <a:avLst/>
            </a:prstGeom>
            <a:ln w="970723" cap="flat">
              <a:solidFill>
                <a:srgbClr val="0DA9A6">
                  <a:alpha val="24706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ar-SA"/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0" y="2422840"/>
              <a:ext cx="969136" cy="969136"/>
              <a:chOff x="0" y="0"/>
              <a:chExt cx="8128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1B48A"/>
              </a:solidFill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42000" tIns="42000" rIns="42000" bIns="42000" rtlCol="0" anchor="ctr"/>
              <a:lstStyle/>
              <a:p>
                <a:pPr algn="ctr">
                  <a:lnSpc>
                    <a:spcPts val="2182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2099795" y="1211420"/>
              <a:ext cx="969136" cy="969136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7A869"/>
              </a:solidFill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42000" tIns="42000" rIns="42000" bIns="42000" rtlCol="0" anchor="ctr"/>
              <a:lstStyle/>
              <a:p>
                <a:pPr algn="ctr">
                  <a:lnSpc>
                    <a:spcPts val="2182"/>
                  </a:lnSpc>
                </a:pPr>
                <a:endParaRPr/>
              </a:p>
            </p:txBody>
          </p:sp>
        </p:grpSp>
        <p:sp>
          <p:nvSpPr>
            <p:cNvPr id="17" name="AutoShape 17"/>
            <p:cNvSpPr/>
            <p:nvPr/>
          </p:nvSpPr>
          <p:spPr>
            <a:xfrm flipV="1">
              <a:off x="4684158" y="511159"/>
              <a:ext cx="2052184" cy="1184829"/>
            </a:xfrm>
            <a:prstGeom prst="line">
              <a:avLst/>
            </a:prstGeom>
            <a:ln w="970723" cap="flat">
              <a:solidFill>
                <a:srgbClr val="3D7EB9">
                  <a:alpha val="24706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4699301" y="2056598"/>
              <a:ext cx="0" cy="974769"/>
            </a:xfrm>
            <a:prstGeom prst="line">
              <a:avLst/>
            </a:prstGeom>
            <a:ln w="27473" cap="flat">
              <a:solidFill>
                <a:srgbClr val="0DA9A6"/>
              </a:solidFill>
              <a:prstDash val="solid"/>
              <a:headEnd type="none" w="sm" len="sm"/>
              <a:tailEnd type="oval" w="lg" len="lg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6799096" y="960687"/>
              <a:ext cx="0" cy="974769"/>
            </a:xfrm>
            <a:prstGeom prst="line">
              <a:avLst/>
            </a:prstGeom>
            <a:ln w="27473" cap="flat">
              <a:solidFill>
                <a:srgbClr val="3D7EB9"/>
              </a:solidFill>
              <a:prstDash val="solid"/>
              <a:headEnd type="none" w="sm" len="sm"/>
              <a:tailEnd type="oval" w="lg" len="lg"/>
            </a:ln>
          </p:spPr>
          <p:txBody>
            <a:bodyPr/>
            <a:lstStyle/>
            <a:p>
              <a:endParaRPr lang="ar-SA"/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4199590" y="1211420"/>
              <a:ext cx="969136" cy="969136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DA9A6"/>
              </a:solidFill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42000" tIns="42000" rIns="42000" bIns="42000" rtlCol="0" anchor="ctr"/>
              <a:lstStyle/>
              <a:p>
                <a:pPr algn="ctr">
                  <a:lnSpc>
                    <a:spcPts val="2182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6299385" y="0"/>
              <a:ext cx="969136" cy="969136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D7EB9"/>
              </a:solidFill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42000" tIns="42000" rIns="42000" bIns="42000" rtlCol="0" anchor="ctr"/>
              <a:lstStyle/>
              <a:p>
                <a:pPr algn="ctr">
                  <a:lnSpc>
                    <a:spcPts val="2182"/>
                  </a:lnSpc>
                </a:pPr>
                <a:endParaRPr/>
              </a:p>
            </p:txBody>
          </p:sp>
        </p:grpSp>
        <p:sp>
          <p:nvSpPr>
            <p:cNvPr id="26" name="AutoShape 26"/>
            <p:cNvSpPr/>
            <p:nvPr/>
          </p:nvSpPr>
          <p:spPr>
            <a:xfrm flipV="1">
              <a:off x="484568" y="1448072"/>
              <a:ext cx="0" cy="974769"/>
            </a:xfrm>
            <a:prstGeom prst="line">
              <a:avLst/>
            </a:prstGeom>
            <a:ln w="27473" cap="flat">
              <a:solidFill>
                <a:srgbClr val="C1B48A"/>
              </a:solidFill>
              <a:prstDash val="solid"/>
              <a:headEnd type="none" w="sm" len="sm"/>
              <a:tailEnd type="oval" w="lg" len="lg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AutoShape 27"/>
            <p:cNvSpPr/>
            <p:nvPr/>
          </p:nvSpPr>
          <p:spPr>
            <a:xfrm flipV="1">
              <a:off x="2569220" y="236652"/>
              <a:ext cx="0" cy="974769"/>
            </a:xfrm>
            <a:prstGeom prst="line">
              <a:avLst/>
            </a:prstGeom>
            <a:ln w="27473" cap="flat">
              <a:solidFill>
                <a:srgbClr val="07A869"/>
              </a:solidFill>
              <a:prstDash val="solid"/>
              <a:headEnd type="none" w="sm" len="sm"/>
              <a:tailEnd type="oval" w="lg" len="lg"/>
            </a:ln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4113571" y="2582205"/>
            <a:ext cx="2213959" cy="69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800"/>
              </a:lnSpc>
            </a:pPr>
            <a:r>
              <a:rPr lang="ar-EG" sz="2000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/>
              </a:rPr>
              <a:t>يتم تعبئة التقرير بشكل يومي بعد نهاية الحصة.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911822" y="4029518"/>
            <a:ext cx="2213959" cy="1044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800"/>
              </a:lnSpc>
            </a:pPr>
            <a:r>
              <a:rPr lang="ar-EG" sz="2000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/>
              </a:rPr>
              <a:t>يُرفع التقرير الأسبوعي مع نهاية الأسبوع ويُرفق معه بيانات الأيام السابقة.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34219" y="5800832"/>
            <a:ext cx="2213959" cy="69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800"/>
              </a:lnSpc>
            </a:pPr>
            <a:r>
              <a:rPr lang="ar-EG" sz="2000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/>
              </a:rPr>
              <a:t>يجب أن تكون الملاحظات مختصرة، دقيقة، وموضوعية.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232470" y="7379545"/>
            <a:ext cx="2213959" cy="69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800"/>
              </a:lnSpc>
            </a:pPr>
            <a:r>
              <a:rPr lang="ar-EG" sz="2000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/>
              </a:rPr>
              <a:t>التركيز على الإجراءات الفعلية المتخذة لمعالجة القضايا.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767579" y="2649832"/>
            <a:ext cx="164783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>
                <a:solidFill>
                  <a:srgbClr val="FFFFFF"/>
                </a:solidFill>
                <a:latin typeface="Sakkal Majalla Bold"/>
                <a:ea typeface="Sakkal Majalla Bold"/>
                <a:cs typeface="Sakkal Majalla Bold"/>
                <a:sym typeface="Sakkal Majalla Bold"/>
              </a:rPr>
              <a:t>1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697609" y="4273358"/>
            <a:ext cx="164783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>
                <a:solidFill>
                  <a:srgbClr val="FFFFFF"/>
                </a:solidFill>
                <a:latin typeface="Sakkal Majalla Bold"/>
                <a:ea typeface="Sakkal Majalla Bold"/>
                <a:cs typeface="Sakkal Majalla Bold"/>
                <a:sym typeface="Sakkal Majalla Bold"/>
              </a:rPr>
              <a:t>2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697609" y="5868459"/>
            <a:ext cx="164783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>
                <a:solidFill>
                  <a:srgbClr val="FFFFFF"/>
                </a:solidFill>
                <a:latin typeface="Sakkal Majalla Bold"/>
                <a:ea typeface="Sakkal Majalla Bold"/>
                <a:cs typeface="Sakkal Majalla Bold"/>
                <a:sym typeface="Sakkal Majalla Bold"/>
              </a:rPr>
              <a:t>3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622109" y="7447173"/>
            <a:ext cx="164783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>
                <a:solidFill>
                  <a:srgbClr val="FFFFFF"/>
                </a:solidFill>
                <a:latin typeface="Sakkal Majalla Bold"/>
                <a:ea typeface="Sakkal Majalla Bold"/>
                <a:cs typeface="Sakkal Majalla Bold"/>
                <a:sym typeface="Sakkal Majalla Bold"/>
              </a:rPr>
              <a:t>4</a:t>
            </a:r>
          </a:p>
        </p:txBody>
      </p:sp>
      <p:sp>
        <p:nvSpPr>
          <p:cNvPr id="36" name="Freeform 36"/>
          <p:cNvSpPr/>
          <p:nvPr/>
        </p:nvSpPr>
        <p:spPr>
          <a:xfrm>
            <a:off x="19703" y="19703"/>
            <a:ext cx="857506" cy="857506"/>
          </a:xfrm>
          <a:custGeom>
            <a:avLst/>
            <a:gdLst/>
            <a:ahLst/>
            <a:cxnLst/>
            <a:rect l="l" t="t" r="r" b="b"/>
            <a:pathLst>
              <a:path w="857506" h="857506">
                <a:moveTo>
                  <a:pt x="0" y="0"/>
                </a:moveTo>
                <a:lnTo>
                  <a:pt x="857506" y="0"/>
                </a:lnTo>
                <a:lnTo>
                  <a:pt x="857506" y="857506"/>
                </a:lnTo>
                <a:lnTo>
                  <a:pt x="0" y="8575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985080"/>
            <a:ext cx="3967076" cy="706920"/>
          </a:xfrm>
          <a:custGeom>
            <a:avLst/>
            <a:gdLst/>
            <a:ahLst/>
            <a:cxnLst/>
            <a:rect l="l" t="t" r="r" b="b"/>
            <a:pathLst>
              <a:path w="3967076" h="706920">
                <a:moveTo>
                  <a:pt x="0" y="0"/>
                </a:moveTo>
                <a:lnTo>
                  <a:pt x="3967076" y="0"/>
                </a:lnTo>
                <a:lnTo>
                  <a:pt x="3967076" y="706920"/>
                </a:lnTo>
                <a:lnTo>
                  <a:pt x="0" y="7069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09392" b="-1910"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" name="Freeform 3"/>
          <p:cNvSpPr/>
          <p:nvPr/>
        </p:nvSpPr>
        <p:spPr>
          <a:xfrm>
            <a:off x="1232470" y="1265449"/>
            <a:ext cx="5095059" cy="235646"/>
          </a:xfrm>
          <a:custGeom>
            <a:avLst/>
            <a:gdLst/>
            <a:ahLst/>
            <a:cxnLst/>
            <a:rect l="l" t="t" r="r" b="b"/>
            <a:pathLst>
              <a:path w="5095059" h="235646">
                <a:moveTo>
                  <a:pt x="0" y="0"/>
                </a:moveTo>
                <a:lnTo>
                  <a:pt x="5095060" y="0"/>
                </a:lnTo>
                <a:lnTo>
                  <a:pt x="5095060" y="235647"/>
                </a:lnTo>
                <a:lnTo>
                  <a:pt x="0" y="2356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grpSp>
        <p:nvGrpSpPr>
          <p:cNvPr id="4" name="Group 4"/>
          <p:cNvGrpSpPr/>
          <p:nvPr/>
        </p:nvGrpSpPr>
        <p:grpSpPr>
          <a:xfrm>
            <a:off x="1232470" y="756000"/>
            <a:ext cx="5095059" cy="508905"/>
            <a:chOff x="0" y="0"/>
            <a:chExt cx="2032255" cy="20298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32255" cy="202986"/>
            </a:xfrm>
            <a:custGeom>
              <a:avLst/>
              <a:gdLst/>
              <a:ahLst/>
              <a:cxnLst/>
              <a:rect l="l" t="t" r="r" b="b"/>
              <a:pathLst>
                <a:path w="2032255" h="202986">
                  <a:moveTo>
                    <a:pt x="75975" y="0"/>
                  </a:moveTo>
                  <a:lnTo>
                    <a:pt x="1956280" y="0"/>
                  </a:lnTo>
                  <a:cubicBezTo>
                    <a:pt x="1976430" y="0"/>
                    <a:pt x="1995754" y="8004"/>
                    <a:pt x="2010002" y="22252"/>
                  </a:cubicBezTo>
                  <a:cubicBezTo>
                    <a:pt x="2024250" y="36501"/>
                    <a:pt x="2032255" y="55825"/>
                    <a:pt x="2032255" y="75975"/>
                  </a:cubicBezTo>
                  <a:lnTo>
                    <a:pt x="2032255" y="127011"/>
                  </a:lnTo>
                  <a:cubicBezTo>
                    <a:pt x="2032255" y="168971"/>
                    <a:pt x="1998240" y="202986"/>
                    <a:pt x="1956280" y="202986"/>
                  </a:cubicBezTo>
                  <a:lnTo>
                    <a:pt x="75975" y="202986"/>
                  </a:lnTo>
                  <a:cubicBezTo>
                    <a:pt x="55825" y="202986"/>
                    <a:pt x="36501" y="194981"/>
                    <a:pt x="22252" y="180733"/>
                  </a:cubicBezTo>
                  <a:cubicBezTo>
                    <a:pt x="8004" y="166485"/>
                    <a:pt x="0" y="147161"/>
                    <a:pt x="0" y="127011"/>
                  </a:cubicBezTo>
                  <a:lnTo>
                    <a:pt x="0" y="75975"/>
                  </a:lnTo>
                  <a:cubicBezTo>
                    <a:pt x="0" y="55825"/>
                    <a:pt x="8004" y="36501"/>
                    <a:pt x="22252" y="22252"/>
                  </a:cubicBezTo>
                  <a:cubicBezTo>
                    <a:pt x="36501" y="8004"/>
                    <a:pt x="55825" y="0"/>
                    <a:pt x="7597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CA069">
                    <a:alpha val="100000"/>
                  </a:srgbClr>
                </a:gs>
                <a:gs pos="50000">
                  <a:srgbClr val="0DA9A6">
                    <a:alpha val="100000"/>
                  </a:srgbClr>
                </a:gs>
                <a:gs pos="100000">
                  <a:srgbClr val="3D7CB4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2032255" cy="231561"/>
            </a:xfrm>
            <a:prstGeom prst="rect">
              <a:avLst/>
            </a:prstGeom>
          </p:spPr>
          <p:txBody>
            <a:bodyPr lIns="49772" tIns="49772" rIns="49772" bIns="49772" rtlCol="0" anchor="ctr"/>
            <a:lstStyle/>
            <a:p>
              <a:pPr algn="ctr">
                <a:lnSpc>
                  <a:spcPts val="192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213155" y="1963018"/>
            <a:ext cx="3373677" cy="440282"/>
            <a:chOff x="0" y="0"/>
            <a:chExt cx="1209050" cy="15778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09050" cy="157787"/>
            </a:xfrm>
            <a:custGeom>
              <a:avLst/>
              <a:gdLst/>
              <a:ahLst/>
              <a:cxnLst/>
              <a:rect l="l" t="t" r="r" b="b"/>
              <a:pathLst>
                <a:path w="1209050" h="157787">
                  <a:moveTo>
                    <a:pt x="0" y="0"/>
                  </a:moveTo>
                  <a:lnTo>
                    <a:pt x="1209050" y="0"/>
                  </a:lnTo>
                  <a:lnTo>
                    <a:pt x="1209050" y="157787"/>
                  </a:lnTo>
                  <a:lnTo>
                    <a:pt x="0" y="15778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3D7EB9"/>
              </a:solidFill>
              <a:prstDash val="solid"/>
              <a:miter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209050" cy="1863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351713" y="1739589"/>
            <a:ext cx="1452287" cy="446858"/>
            <a:chOff x="0" y="0"/>
            <a:chExt cx="520467" cy="16014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20467" cy="160144"/>
            </a:xfrm>
            <a:custGeom>
              <a:avLst/>
              <a:gdLst/>
              <a:ahLst/>
              <a:cxnLst/>
              <a:rect l="l" t="t" r="r" b="b"/>
              <a:pathLst>
                <a:path w="520467" h="160144">
                  <a:moveTo>
                    <a:pt x="80072" y="0"/>
                  </a:moveTo>
                  <a:lnTo>
                    <a:pt x="440395" y="0"/>
                  </a:lnTo>
                  <a:cubicBezTo>
                    <a:pt x="461631" y="0"/>
                    <a:pt x="481998" y="8436"/>
                    <a:pt x="497014" y="23453"/>
                  </a:cubicBezTo>
                  <a:cubicBezTo>
                    <a:pt x="512031" y="38469"/>
                    <a:pt x="520467" y="58836"/>
                    <a:pt x="520467" y="80072"/>
                  </a:cubicBezTo>
                  <a:lnTo>
                    <a:pt x="520467" y="80072"/>
                  </a:lnTo>
                  <a:cubicBezTo>
                    <a:pt x="520467" y="101308"/>
                    <a:pt x="512031" y="121675"/>
                    <a:pt x="497014" y="136691"/>
                  </a:cubicBezTo>
                  <a:cubicBezTo>
                    <a:pt x="481998" y="151708"/>
                    <a:pt x="461631" y="160144"/>
                    <a:pt x="440395" y="160144"/>
                  </a:cubicBezTo>
                  <a:lnTo>
                    <a:pt x="80072" y="160144"/>
                  </a:lnTo>
                  <a:cubicBezTo>
                    <a:pt x="58836" y="160144"/>
                    <a:pt x="38469" y="151708"/>
                    <a:pt x="23453" y="136691"/>
                  </a:cubicBezTo>
                  <a:cubicBezTo>
                    <a:pt x="8436" y="121675"/>
                    <a:pt x="0" y="101308"/>
                    <a:pt x="0" y="80072"/>
                  </a:cubicBezTo>
                  <a:lnTo>
                    <a:pt x="0" y="80072"/>
                  </a:lnTo>
                  <a:cubicBezTo>
                    <a:pt x="0" y="58836"/>
                    <a:pt x="8436" y="38469"/>
                    <a:pt x="23453" y="23453"/>
                  </a:cubicBezTo>
                  <a:cubicBezTo>
                    <a:pt x="38469" y="8436"/>
                    <a:pt x="58836" y="0"/>
                    <a:pt x="80072" y="0"/>
                  </a:cubicBezTo>
                  <a:close/>
                </a:path>
              </a:pathLst>
            </a:custGeom>
            <a:solidFill>
              <a:srgbClr val="3D7EB9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520467" cy="1887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213155" y="2741029"/>
            <a:ext cx="3373677" cy="440282"/>
            <a:chOff x="0" y="0"/>
            <a:chExt cx="1209050" cy="15778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209050" cy="157787"/>
            </a:xfrm>
            <a:custGeom>
              <a:avLst/>
              <a:gdLst/>
              <a:ahLst/>
              <a:cxnLst/>
              <a:rect l="l" t="t" r="r" b="b"/>
              <a:pathLst>
                <a:path w="1209050" h="157787">
                  <a:moveTo>
                    <a:pt x="0" y="0"/>
                  </a:moveTo>
                  <a:lnTo>
                    <a:pt x="1209050" y="0"/>
                  </a:lnTo>
                  <a:lnTo>
                    <a:pt x="1209050" y="157787"/>
                  </a:lnTo>
                  <a:lnTo>
                    <a:pt x="0" y="15778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DA9A6"/>
              </a:solidFill>
              <a:prstDash val="solid"/>
              <a:miter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1209050" cy="1863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351713" y="2517600"/>
            <a:ext cx="1452287" cy="446858"/>
            <a:chOff x="0" y="0"/>
            <a:chExt cx="520467" cy="16014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20467" cy="160144"/>
            </a:xfrm>
            <a:custGeom>
              <a:avLst/>
              <a:gdLst/>
              <a:ahLst/>
              <a:cxnLst/>
              <a:rect l="l" t="t" r="r" b="b"/>
              <a:pathLst>
                <a:path w="520467" h="160144">
                  <a:moveTo>
                    <a:pt x="80072" y="0"/>
                  </a:moveTo>
                  <a:lnTo>
                    <a:pt x="440395" y="0"/>
                  </a:lnTo>
                  <a:cubicBezTo>
                    <a:pt x="461631" y="0"/>
                    <a:pt x="481998" y="8436"/>
                    <a:pt x="497014" y="23453"/>
                  </a:cubicBezTo>
                  <a:cubicBezTo>
                    <a:pt x="512031" y="38469"/>
                    <a:pt x="520467" y="58836"/>
                    <a:pt x="520467" y="80072"/>
                  </a:cubicBezTo>
                  <a:lnTo>
                    <a:pt x="520467" y="80072"/>
                  </a:lnTo>
                  <a:cubicBezTo>
                    <a:pt x="520467" y="101308"/>
                    <a:pt x="512031" y="121675"/>
                    <a:pt x="497014" y="136691"/>
                  </a:cubicBezTo>
                  <a:cubicBezTo>
                    <a:pt x="481998" y="151708"/>
                    <a:pt x="461631" y="160144"/>
                    <a:pt x="440395" y="160144"/>
                  </a:cubicBezTo>
                  <a:lnTo>
                    <a:pt x="80072" y="160144"/>
                  </a:lnTo>
                  <a:cubicBezTo>
                    <a:pt x="58836" y="160144"/>
                    <a:pt x="38469" y="151708"/>
                    <a:pt x="23453" y="136691"/>
                  </a:cubicBezTo>
                  <a:cubicBezTo>
                    <a:pt x="8436" y="121675"/>
                    <a:pt x="0" y="101308"/>
                    <a:pt x="0" y="80072"/>
                  </a:cubicBezTo>
                  <a:lnTo>
                    <a:pt x="0" y="80072"/>
                  </a:lnTo>
                  <a:cubicBezTo>
                    <a:pt x="0" y="58836"/>
                    <a:pt x="8436" y="38469"/>
                    <a:pt x="23453" y="23453"/>
                  </a:cubicBezTo>
                  <a:cubicBezTo>
                    <a:pt x="38469" y="8436"/>
                    <a:pt x="58836" y="0"/>
                    <a:pt x="80072" y="0"/>
                  </a:cubicBezTo>
                  <a:close/>
                </a:path>
              </a:pathLst>
            </a:custGeom>
            <a:solidFill>
              <a:srgbClr val="0DA9A6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520467" cy="1887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756000" y="1963018"/>
            <a:ext cx="2149153" cy="440282"/>
            <a:chOff x="0" y="0"/>
            <a:chExt cx="770208" cy="15778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770208" cy="157787"/>
            </a:xfrm>
            <a:custGeom>
              <a:avLst/>
              <a:gdLst/>
              <a:ahLst/>
              <a:cxnLst/>
              <a:rect l="l" t="t" r="r" b="b"/>
              <a:pathLst>
                <a:path w="770208" h="157787">
                  <a:moveTo>
                    <a:pt x="0" y="0"/>
                  </a:moveTo>
                  <a:lnTo>
                    <a:pt x="770208" y="0"/>
                  </a:lnTo>
                  <a:lnTo>
                    <a:pt x="770208" y="157787"/>
                  </a:lnTo>
                  <a:lnTo>
                    <a:pt x="0" y="15778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3D7EB9"/>
              </a:solidFill>
              <a:prstDash val="solid"/>
              <a:miter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28575"/>
              <a:ext cx="770208" cy="1863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670034" y="1739589"/>
            <a:ext cx="1452287" cy="446858"/>
            <a:chOff x="0" y="0"/>
            <a:chExt cx="520467" cy="16014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20467" cy="160144"/>
            </a:xfrm>
            <a:custGeom>
              <a:avLst/>
              <a:gdLst/>
              <a:ahLst/>
              <a:cxnLst/>
              <a:rect l="l" t="t" r="r" b="b"/>
              <a:pathLst>
                <a:path w="520467" h="160144">
                  <a:moveTo>
                    <a:pt x="80072" y="0"/>
                  </a:moveTo>
                  <a:lnTo>
                    <a:pt x="440395" y="0"/>
                  </a:lnTo>
                  <a:cubicBezTo>
                    <a:pt x="461631" y="0"/>
                    <a:pt x="481998" y="8436"/>
                    <a:pt x="497014" y="23453"/>
                  </a:cubicBezTo>
                  <a:cubicBezTo>
                    <a:pt x="512031" y="38469"/>
                    <a:pt x="520467" y="58836"/>
                    <a:pt x="520467" y="80072"/>
                  </a:cubicBezTo>
                  <a:lnTo>
                    <a:pt x="520467" y="80072"/>
                  </a:lnTo>
                  <a:cubicBezTo>
                    <a:pt x="520467" y="101308"/>
                    <a:pt x="512031" y="121675"/>
                    <a:pt x="497014" y="136691"/>
                  </a:cubicBezTo>
                  <a:cubicBezTo>
                    <a:pt x="481998" y="151708"/>
                    <a:pt x="461631" y="160144"/>
                    <a:pt x="440395" y="160144"/>
                  </a:cubicBezTo>
                  <a:lnTo>
                    <a:pt x="80072" y="160144"/>
                  </a:lnTo>
                  <a:cubicBezTo>
                    <a:pt x="58836" y="160144"/>
                    <a:pt x="38469" y="151708"/>
                    <a:pt x="23453" y="136691"/>
                  </a:cubicBezTo>
                  <a:cubicBezTo>
                    <a:pt x="8436" y="121675"/>
                    <a:pt x="0" y="101308"/>
                    <a:pt x="0" y="80072"/>
                  </a:cubicBezTo>
                  <a:lnTo>
                    <a:pt x="0" y="80072"/>
                  </a:lnTo>
                  <a:cubicBezTo>
                    <a:pt x="0" y="58836"/>
                    <a:pt x="8436" y="38469"/>
                    <a:pt x="23453" y="23453"/>
                  </a:cubicBezTo>
                  <a:cubicBezTo>
                    <a:pt x="38469" y="8436"/>
                    <a:pt x="58836" y="0"/>
                    <a:pt x="80072" y="0"/>
                  </a:cubicBezTo>
                  <a:close/>
                </a:path>
              </a:pathLst>
            </a:custGeom>
            <a:solidFill>
              <a:srgbClr val="3D7EB9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28575"/>
              <a:ext cx="520467" cy="1887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756000" y="2741029"/>
            <a:ext cx="2149153" cy="440282"/>
            <a:chOff x="0" y="0"/>
            <a:chExt cx="770208" cy="15778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770208" cy="157787"/>
            </a:xfrm>
            <a:custGeom>
              <a:avLst/>
              <a:gdLst/>
              <a:ahLst/>
              <a:cxnLst/>
              <a:rect l="l" t="t" r="r" b="b"/>
              <a:pathLst>
                <a:path w="770208" h="157787">
                  <a:moveTo>
                    <a:pt x="0" y="0"/>
                  </a:moveTo>
                  <a:lnTo>
                    <a:pt x="770208" y="0"/>
                  </a:lnTo>
                  <a:lnTo>
                    <a:pt x="770208" y="157787"/>
                  </a:lnTo>
                  <a:lnTo>
                    <a:pt x="0" y="15778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DA9A6"/>
              </a:solidFill>
              <a:prstDash val="solid"/>
              <a:miter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28575"/>
              <a:ext cx="770208" cy="1863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670034" y="2517600"/>
            <a:ext cx="1452287" cy="446858"/>
            <a:chOff x="0" y="0"/>
            <a:chExt cx="520467" cy="160144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520467" cy="160144"/>
            </a:xfrm>
            <a:custGeom>
              <a:avLst/>
              <a:gdLst/>
              <a:ahLst/>
              <a:cxnLst/>
              <a:rect l="l" t="t" r="r" b="b"/>
              <a:pathLst>
                <a:path w="520467" h="160144">
                  <a:moveTo>
                    <a:pt x="80072" y="0"/>
                  </a:moveTo>
                  <a:lnTo>
                    <a:pt x="440395" y="0"/>
                  </a:lnTo>
                  <a:cubicBezTo>
                    <a:pt x="461631" y="0"/>
                    <a:pt x="481998" y="8436"/>
                    <a:pt x="497014" y="23453"/>
                  </a:cubicBezTo>
                  <a:cubicBezTo>
                    <a:pt x="512031" y="38469"/>
                    <a:pt x="520467" y="58836"/>
                    <a:pt x="520467" y="80072"/>
                  </a:cubicBezTo>
                  <a:lnTo>
                    <a:pt x="520467" y="80072"/>
                  </a:lnTo>
                  <a:cubicBezTo>
                    <a:pt x="520467" y="101308"/>
                    <a:pt x="512031" y="121675"/>
                    <a:pt x="497014" y="136691"/>
                  </a:cubicBezTo>
                  <a:cubicBezTo>
                    <a:pt x="481998" y="151708"/>
                    <a:pt x="461631" y="160144"/>
                    <a:pt x="440395" y="160144"/>
                  </a:cubicBezTo>
                  <a:lnTo>
                    <a:pt x="80072" y="160144"/>
                  </a:lnTo>
                  <a:cubicBezTo>
                    <a:pt x="58836" y="160144"/>
                    <a:pt x="38469" y="151708"/>
                    <a:pt x="23453" y="136691"/>
                  </a:cubicBezTo>
                  <a:cubicBezTo>
                    <a:pt x="8436" y="121675"/>
                    <a:pt x="0" y="101308"/>
                    <a:pt x="0" y="80072"/>
                  </a:cubicBezTo>
                  <a:lnTo>
                    <a:pt x="0" y="80072"/>
                  </a:lnTo>
                  <a:cubicBezTo>
                    <a:pt x="0" y="58836"/>
                    <a:pt x="8436" y="38469"/>
                    <a:pt x="23453" y="23453"/>
                  </a:cubicBezTo>
                  <a:cubicBezTo>
                    <a:pt x="38469" y="8436"/>
                    <a:pt x="58836" y="0"/>
                    <a:pt x="80072" y="0"/>
                  </a:cubicBezTo>
                  <a:close/>
                </a:path>
              </a:pathLst>
            </a:custGeom>
            <a:solidFill>
              <a:srgbClr val="0DA9A6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28575"/>
              <a:ext cx="520467" cy="1887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0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5351713" y="3295611"/>
            <a:ext cx="1452287" cy="446858"/>
            <a:chOff x="0" y="0"/>
            <a:chExt cx="520467" cy="160144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520467" cy="160144"/>
            </a:xfrm>
            <a:custGeom>
              <a:avLst/>
              <a:gdLst/>
              <a:ahLst/>
              <a:cxnLst/>
              <a:rect l="l" t="t" r="r" b="b"/>
              <a:pathLst>
                <a:path w="520467" h="160144">
                  <a:moveTo>
                    <a:pt x="80072" y="0"/>
                  </a:moveTo>
                  <a:lnTo>
                    <a:pt x="440395" y="0"/>
                  </a:lnTo>
                  <a:cubicBezTo>
                    <a:pt x="461631" y="0"/>
                    <a:pt x="481998" y="8436"/>
                    <a:pt x="497014" y="23453"/>
                  </a:cubicBezTo>
                  <a:cubicBezTo>
                    <a:pt x="512031" y="38469"/>
                    <a:pt x="520467" y="58836"/>
                    <a:pt x="520467" y="80072"/>
                  </a:cubicBezTo>
                  <a:lnTo>
                    <a:pt x="520467" y="80072"/>
                  </a:lnTo>
                  <a:cubicBezTo>
                    <a:pt x="520467" y="101308"/>
                    <a:pt x="512031" y="121675"/>
                    <a:pt x="497014" y="136691"/>
                  </a:cubicBezTo>
                  <a:cubicBezTo>
                    <a:pt x="481998" y="151708"/>
                    <a:pt x="461631" y="160144"/>
                    <a:pt x="440395" y="160144"/>
                  </a:cubicBezTo>
                  <a:lnTo>
                    <a:pt x="80072" y="160144"/>
                  </a:lnTo>
                  <a:cubicBezTo>
                    <a:pt x="58836" y="160144"/>
                    <a:pt x="38469" y="151708"/>
                    <a:pt x="23453" y="136691"/>
                  </a:cubicBezTo>
                  <a:cubicBezTo>
                    <a:pt x="8436" y="121675"/>
                    <a:pt x="0" y="101308"/>
                    <a:pt x="0" y="80072"/>
                  </a:cubicBezTo>
                  <a:lnTo>
                    <a:pt x="0" y="80072"/>
                  </a:lnTo>
                  <a:cubicBezTo>
                    <a:pt x="0" y="58836"/>
                    <a:pt x="8436" y="38469"/>
                    <a:pt x="23453" y="23453"/>
                  </a:cubicBezTo>
                  <a:cubicBezTo>
                    <a:pt x="38469" y="8436"/>
                    <a:pt x="58836" y="0"/>
                    <a:pt x="80072" y="0"/>
                  </a:cubicBezTo>
                  <a:close/>
                </a:path>
              </a:pathLst>
            </a:custGeom>
            <a:solidFill>
              <a:srgbClr val="07A869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28575"/>
              <a:ext cx="520467" cy="1887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0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3213155" y="3519041"/>
            <a:ext cx="3373677" cy="1351399"/>
            <a:chOff x="0" y="0"/>
            <a:chExt cx="1209050" cy="484311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209050" cy="484311"/>
            </a:xfrm>
            <a:custGeom>
              <a:avLst/>
              <a:gdLst/>
              <a:ahLst/>
              <a:cxnLst/>
              <a:rect l="l" t="t" r="r" b="b"/>
              <a:pathLst>
                <a:path w="1209050" h="484311">
                  <a:moveTo>
                    <a:pt x="0" y="0"/>
                  </a:moveTo>
                  <a:lnTo>
                    <a:pt x="1209050" y="0"/>
                  </a:lnTo>
                  <a:lnTo>
                    <a:pt x="1209050" y="484311"/>
                  </a:lnTo>
                  <a:lnTo>
                    <a:pt x="0" y="4843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7A869"/>
              </a:solidFill>
              <a:prstDash val="solid"/>
              <a:miter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28575"/>
              <a:ext cx="1209050" cy="5128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0"/>
                </a:lnSpc>
              </a:pPr>
              <a:endParaRPr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2648178" y="813650"/>
            <a:ext cx="2263645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800"/>
              </a:lnSpc>
            </a:pPr>
            <a:r>
              <a:rPr lang="ar-EG" sz="2000" b="1">
                <a:solidFill>
                  <a:srgbClr val="FFFFFF"/>
                </a:solidFill>
                <a:latin typeface="Sakkal Majalla Bold"/>
                <a:ea typeface="Sakkal Majalla Bold"/>
                <a:cs typeface="Sakkal Majalla Bold"/>
                <a:sym typeface="Sakkal Majalla Bold"/>
                <a:rtl/>
              </a:rPr>
              <a:t>نموذج التقرير اليومي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093436" y="1774106"/>
            <a:ext cx="493395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00"/>
              </a:lnSpc>
            </a:pPr>
            <a:r>
              <a:rPr lang="ar-EG" sz="2000" b="1">
                <a:solidFill>
                  <a:srgbClr val="FFFFFF"/>
                </a:solidFill>
                <a:latin typeface="Sakkal Majalla Bold"/>
                <a:ea typeface="Sakkal Majalla Bold"/>
                <a:cs typeface="Sakkal Majalla Bold"/>
                <a:sym typeface="Sakkal Majalla Bold"/>
                <a:rtl/>
              </a:rPr>
              <a:t>اليوم :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430107" y="2552117"/>
            <a:ext cx="1156725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00"/>
              </a:lnSpc>
            </a:pPr>
            <a:r>
              <a:rPr lang="ar-EG" sz="2000" b="1">
                <a:solidFill>
                  <a:srgbClr val="FFFFFF"/>
                </a:solidFill>
                <a:latin typeface="Sakkal Majalla Bold"/>
                <a:ea typeface="Sakkal Majalla Bold"/>
                <a:cs typeface="Sakkal Majalla Bold"/>
                <a:sym typeface="Sakkal Majalla Bold"/>
                <a:rtl/>
              </a:rPr>
              <a:t>عنوان الدرس: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990499" y="1774106"/>
            <a:ext cx="914654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00"/>
              </a:lnSpc>
            </a:pPr>
            <a:r>
              <a:rPr lang="ar-EG" sz="2000" b="1">
                <a:solidFill>
                  <a:srgbClr val="FFFFFF"/>
                </a:solidFill>
                <a:latin typeface="Sakkal Majalla Bold"/>
                <a:ea typeface="Sakkal Majalla Bold"/>
                <a:cs typeface="Sakkal Majalla Bold"/>
                <a:sym typeface="Sakkal Majalla Bold"/>
                <a:rtl/>
              </a:rPr>
              <a:t>التاريخ :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990499" y="2552117"/>
            <a:ext cx="914654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00"/>
              </a:lnSpc>
            </a:pPr>
            <a:r>
              <a:rPr lang="ar-EG" sz="2000" b="1">
                <a:solidFill>
                  <a:srgbClr val="FFFFFF"/>
                </a:solidFill>
                <a:latin typeface="Sakkal Majalla Bold"/>
                <a:ea typeface="Sakkal Majalla Bold"/>
                <a:cs typeface="Sakkal Majalla Bold"/>
                <a:sym typeface="Sakkal Majalla Bold"/>
                <a:rtl/>
              </a:rPr>
              <a:t>الصف :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5351713" y="3330128"/>
            <a:ext cx="1235118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00"/>
              </a:lnSpc>
            </a:pPr>
            <a:r>
              <a:rPr lang="ar-EG" sz="2000" b="1">
                <a:solidFill>
                  <a:srgbClr val="FFFFFF"/>
                </a:solidFill>
                <a:latin typeface="Sakkal Majalla Bold"/>
                <a:ea typeface="Sakkal Majalla Bold"/>
                <a:cs typeface="Sakkal Majalla Bold"/>
                <a:sym typeface="Sakkal Majalla Bold"/>
                <a:rtl/>
              </a:rPr>
              <a:t>أهداف الدرس :</a:t>
            </a:r>
          </a:p>
        </p:txBody>
      </p:sp>
      <p:grpSp>
        <p:nvGrpSpPr>
          <p:cNvPr id="43" name="Group 43"/>
          <p:cNvGrpSpPr/>
          <p:nvPr/>
        </p:nvGrpSpPr>
        <p:grpSpPr>
          <a:xfrm>
            <a:off x="1670034" y="3295611"/>
            <a:ext cx="1452287" cy="446858"/>
            <a:chOff x="0" y="0"/>
            <a:chExt cx="520467" cy="160144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520467" cy="160144"/>
            </a:xfrm>
            <a:custGeom>
              <a:avLst/>
              <a:gdLst/>
              <a:ahLst/>
              <a:cxnLst/>
              <a:rect l="l" t="t" r="r" b="b"/>
              <a:pathLst>
                <a:path w="520467" h="160144">
                  <a:moveTo>
                    <a:pt x="80072" y="0"/>
                  </a:moveTo>
                  <a:lnTo>
                    <a:pt x="440395" y="0"/>
                  </a:lnTo>
                  <a:cubicBezTo>
                    <a:pt x="461631" y="0"/>
                    <a:pt x="481998" y="8436"/>
                    <a:pt x="497014" y="23453"/>
                  </a:cubicBezTo>
                  <a:cubicBezTo>
                    <a:pt x="512031" y="38469"/>
                    <a:pt x="520467" y="58836"/>
                    <a:pt x="520467" y="80072"/>
                  </a:cubicBezTo>
                  <a:lnTo>
                    <a:pt x="520467" y="80072"/>
                  </a:lnTo>
                  <a:cubicBezTo>
                    <a:pt x="520467" y="101308"/>
                    <a:pt x="512031" y="121675"/>
                    <a:pt x="497014" y="136691"/>
                  </a:cubicBezTo>
                  <a:cubicBezTo>
                    <a:pt x="481998" y="151708"/>
                    <a:pt x="461631" y="160144"/>
                    <a:pt x="440395" y="160144"/>
                  </a:cubicBezTo>
                  <a:lnTo>
                    <a:pt x="80072" y="160144"/>
                  </a:lnTo>
                  <a:cubicBezTo>
                    <a:pt x="58836" y="160144"/>
                    <a:pt x="38469" y="151708"/>
                    <a:pt x="23453" y="136691"/>
                  </a:cubicBezTo>
                  <a:cubicBezTo>
                    <a:pt x="8436" y="121675"/>
                    <a:pt x="0" y="101308"/>
                    <a:pt x="0" y="80072"/>
                  </a:cubicBezTo>
                  <a:lnTo>
                    <a:pt x="0" y="80072"/>
                  </a:lnTo>
                  <a:cubicBezTo>
                    <a:pt x="0" y="58836"/>
                    <a:pt x="8436" y="38469"/>
                    <a:pt x="23453" y="23453"/>
                  </a:cubicBezTo>
                  <a:cubicBezTo>
                    <a:pt x="38469" y="8436"/>
                    <a:pt x="58836" y="0"/>
                    <a:pt x="80072" y="0"/>
                  </a:cubicBezTo>
                  <a:close/>
                </a:path>
              </a:pathLst>
            </a:custGeom>
            <a:solidFill>
              <a:srgbClr val="07A869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-28575"/>
              <a:ext cx="520467" cy="1887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0"/>
                </a:lnSpc>
              </a:pPr>
              <a:endParaRPr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756000" y="3519041"/>
            <a:ext cx="2149153" cy="1351399"/>
            <a:chOff x="0" y="0"/>
            <a:chExt cx="770208" cy="484311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770208" cy="484311"/>
            </a:xfrm>
            <a:custGeom>
              <a:avLst/>
              <a:gdLst/>
              <a:ahLst/>
              <a:cxnLst/>
              <a:rect l="l" t="t" r="r" b="b"/>
              <a:pathLst>
                <a:path w="770208" h="484311">
                  <a:moveTo>
                    <a:pt x="0" y="0"/>
                  </a:moveTo>
                  <a:lnTo>
                    <a:pt x="770208" y="0"/>
                  </a:lnTo>
                  <a:lnTo>
                    <a:pt x="770208" y="484311"/>
                  </a:lnTo>
                  <a:lnTo>
                    <a:pt x="0" y="4843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7A869"/>
              </a:solidFill>
              <a:prstDash val="solid"/>
              <a:miter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0" y="-28575"/>
              <a:ext cx="770208" cy="5128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0"/>
                </a:lnSpc>
              </a:pPr>
              <a:endParaRPr/>
            </a:p>
          </p:txBody>
        </p:sp>
      </p:grpSp>
      <p:sp>
        <p:nvSpPr>
          <p:cNvPr id="49" name="TextBox 49"/>
          <p:cNvSpPr txBox="1"/>
          <p:nvPr/>
        </p:nvSpPr>
        <p:spPr>
          <a:xfrm>
            <a:off x="1670034" y="3330128"/>
            <a:ext cx="1235118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00"/>
              </a:lnSpc>
            </a:pPr>
            <a:r>
              <a:rPr lang="ar-EG" sz="2000" b="1">
                <a:solidFill>
                  <a:srgbClr val="FFFFFF"/>
                </a:solidFill>
                <a:latin typeface="Sakkal Majalla Bold"/>
                <a:ea typeface="Sakkal Majalla Bold"/>
                <a:cs typeface="Sakkal Majalla Bold"/>
                <a:sym typeface="Sakkal Majalla Bold"/>
                <a:rtl/>
              </a:rPr>
              <a:t>نسبة التحقق :</a:t>
            </a:r>
          </a:p>
        </p:txBody>
      </p:sp>
      <p:grpSp>
        <p:nvGrpSpPr>
          <p:cNvPr id="50" name="Group 50"/>
          <p:cNvGrpSpPr/>
          <p:nvPr/>
        </p:nvGrpSpPr>
        <p:grpSpPr>
          <a:xfrm>
            <a:off x="756000" y="5208169"/>
            <a:ext cx="5830831" cy="1351399"/>
            <a:chOff x="0" y="0"/>
            <a:chExt cx="2089638" cy="484311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2089638" cy="484311"/>
            </a:xfrm>
            <a:custGeom>
              <a:avLst/>
              <a:gdLst/>
              <a:ahLst/>
              <a:cxnLst/>
              <a:rect l="l" t="t" r="r" b="b"/>
              <a:pathLst>
                <a:path w="2089638" h="484311">
                  <a:moveTo>
                    <a:pt x="0" y="0"/>
                  </a:moveTo>
                  <a:lnTo>
                    <a:pt x="2089638" y="0"/>
                  </a:lnTo>
                  <a:lnTo>
                    <a:pt x="2089638" y="484311"/>
                  </a:lnTo>
                  <a:lnTo>
                    <a:pt x="0" y="4843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C1B48A"/>
              </a:solidFill>
              <a:prstDash val="solid"/>
              <a:miter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0" y="-28575"/>
              <a:ext cx="2089638" cy="5128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0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4121538" y="4984739"/>
            <a:ext cx="2682462" cy="446858"/>
            <a:chOff x="0" y="0"/>
            <a:chExt cx="961334" cy="160144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961334" cy="160144"/>
            </a:xfrm>
            <a:custGeom>
              <a:avLst/>
              <a:gdLst/>
              <a:ahLst/>
              <a:cxnLst/>
              <a:rect l="l" t="t" r="r" b="b"/>
              <a:pathLst>
                <a:path w="961334" h="160144">
                  <a:moveTo>
                    <a:pt x="80072" y="0"/>
                  </a:moveTo>
                  <a:lnTo>
                    <a:pt x="881262" y="0"/>
                  </a:lnTo>
                  <a:cubicBezTo>
                    <a:pt x="902498" y="0"/>
                    <a:pt x="922865" y="8436"/>
                    <a:pt x="937881" y="23453"/>
                  </a:cubicBezTo>
                  <a:cubicBezTo>
                    <a:pt x="952898" y="38469"/>
                    <a:pt x="961334" y="58836"/>
                    <a:pt x="961334" y="80072"/>
                  </a:cubicBezTo>
                  <a:lnTo>
                    <a:pt x="961334" y="80072"/>
                  </a:lnTo>
                  <a:cubicBezTo>
                    <a:pt x="961334" y="101308"/>
                    <a:pt x="952898" y="121675"/>
                    <a:pt x="937881" y="136691"/>
                  </a:cubicBezTo>
                  <a:cubicBezTo>
                    <a:pt x="922865" y="151708"/>
                    <a:pt x="902498" y="160144"/>
                    <a:pt x="881262" y="160144"/>
                  </a:cubicBezTo>
                  <a:lnTo>
                    <a:pt x="80072" y="160144"/>
                  </a:lnTo>
                  <a:cubicBezTo>
                    <a:pt x="58836" y="160144"/>
                    <a:pt x="38469" y="151708"/>
                    <a:pt x="23453" y="136691"/>
                  </a:cubicBezTo>
                  <a:cubicBezTo>
                    <a:pt x="8436" y="121675"/>
                    <a:pt x="0" y="101308"/>
                    <a:pt x="0" y="80072"/>
                  </a:cubicBezTo>
                  <a:lnTo>
                    <a:pt x="0" y="80072"/>
                  </a:lnTo>
                  <a:cubicBezTo>
                    <a:pt x="0" y="58836"/>
                    <a:pt x="8436" y="38469"/>
                    <a:pt x="23453" y="23453"/>
                  </a:cubicBezTo>
                  <a:cubicBezTo>
                    <a:pt x="38469" y="8436"/>
                    <a:pt x="58836" y="0"/>
                    <a:pt x="80072" y="0"/>
                  </a:cubicBezTo>
                  <a:close/>
                </a:path>
              </a:pathLst>
            </a:custGeom>
            <a:solidFill>
              <a:srgbClr val="C1B48A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-28575"/>
              <a:ext cx="961334" cy="1887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0"/>
                </a:lnSpc>
              </a:pPr>
              <a:endParaRPr/>
            </a:p>
          </p:txBody>
        </p:sp>
      </p:grpSp>
      <p:sp>
        <p:nvSpPr>
          <p:cNvPr id="56" name="TextBox 56"/>
          <p:cNvSpPr txBox="1"/>
          <p:nvPr/>
        </p:nvSpPr>
        <p:spPr>
          <a:xfrm>
            <a:off x="3892387" y="5019256"/>
            <a:ext cx="2694444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00"/>
              </a:lnSpc>
            </a:pPr>
            <a:r>
              <a:rPr lang="ar-EG" sz="2000" b="1">
                <a:solidFill>
                  <a:srgbClr val="FFFFFF"/>
                </a:solidFill>
                <a:latin typeface="Sakkal Majalla Bold"/>
                <a:ea typeface="Sakkal Majalla Bold"/>
                <a:cs typeface="Sakkal Majalla Bold"/>
                <a:sym typeface="Sakkal Majalla Bold"/>
                <a:rtl/>
              </a:rPr>
              <a:t>ملاحظات حول تفاعل الطلاب :</a:t>
            </a:r>
          </a:p>
        </p:txBody>
      </p:sp>
      <p:grpSp>
        <p:nvGrpSpPr>
          <p:cNvPr id="57" name="Group 57"/>
          <p:cNvGrpSpPr/>
          <p:nvPr/>
        </p:nvGrpSpPr>
        <p:grpSpPr>
          <a:xfrm>
            <a:off x="756000" y="6897297"/>
            <a:ext cx="5830831" cy="1351399"/>
            <a:chOff x="0" y="0"/>
            <a:chExt cx="2089638" cy="484311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2089638" cy="484311"/>
            </a:xfrm>
            <a:custGeom>
              <a:avLst/>
              <a:gdLst/>
              <a:ahLst/>
              <a:cxnLst/>
              <a:rect l="l" t="t" r="r" b="b"/>
              <a:pathLst>
                <a:path w="2089638" h="484311">
                  <a:moveTo>
                    <a:pt x="0" y="0"/>
                  </a:moveTo>
                  <a:lnTo>
                    <a:pt x="2089638" y="0"/>
                  </a:lnTo>
                  <a:lnTo>
                    <a:pt x="2089638" y="484311"/>
                  </a:lnTo>
                  <a:lnTo>
                    <a:pt x="0" y="4843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3D7EB9"/>
              </a:solidFill>
              <a:prstDash val="solid"/>
              <a:miter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0" y="-28575"/>
              <a:ext cx="2089638" cy="5128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0"/>
                </a:lnSpc>
              </a:pPr>
              <a:endParaRPr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4121538" y="6673867"/>
            <a:ext cx="2682462" cy="446858"/>
            <a:chOff x="0" y="0"/>
            <a:chExt cx="961334" cy="160144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961334" cy="160144"/>
            </a:xfrm>
            <a:custGeom>
              <a:avLst/>
              <a:gdLst/>
              <a:ahLst/>
              <a:cxnLst/>
              <a:rect l="l" t="t" r="r" b="b"/>
              <a:pathLst>
                <a:path w="961334" h="160144">
                  <a:moveTo>
                    <a:pt x="80072" y="0"/>
                  </a:moveTo>
                  <a:lnTo>
                    <a:pt x="881262" y="0"/>
                  </a:lnTo>
                  <a:cubicBezTo>
                    <a:pt x="902498" y="0"/>
                    <a:pt x="922865" y="8436"/>
                    <a:pt x="937881" y="23453"/>
                  </a:cubicBezTo>
                  <a:cubicBezTo>
                    <a:pt x="952898" y="38469"/>
                    <a:pt x="961334" y="58836"/>
                    <a:pt x="961334" y="80072"/>
                  </a:cubicBezTo>
                  <a:lnTo>
                    <a:pt x="961334" y="80072"/>
                  </a:lnTo>
                  <a:cubicBezTo>
                    <a:pt x="961334" y="101308"/>
                    <a:pt x="952898" y="121675"/>
                    <a:pt x="937881" y="136691"/>
                  </a:cubicBezTo>
                  <a:cubicBezTo>
                    <a:pt x="922865" y="151708"/>
                    <a:pt x="902498" y="160144"/>
                    <a:pt x="881262" y="160144"/>
                  </a:cubicBezTo>
                  <a:lnTo>
                    <a:pt x="80072" y="160144"/>
                  </a:lnTo>
                  <a:cubicBezTo>
                    <a:pt x="58836" y="160144"/>
                    <a:pt x="38469" y="151708"/>
                    <a:pt x="23453" y="136691"/>
                  </a:cubicBezTo>
                  <a:cubicBezTo>
                    <a:pt x="8436" y="121675"/>
                    <a:pt x="0" y="101308"/>
                    <a:pt x="0" y="80072"/>
                  </a:cubicBezTo>
                  <a:lnTo>
                    <a:pt x="0" y="80072"/>
                  </a:lnTo>
                  <a:cubicBezTo>
                    <a:pt x="0" y="58836"/>
                    <a:pt x="8436" y="38469"/>
                    <a:pt x="23453" y="23453"/>
                  </a:cubicBezTo>
                  <a:cubicBezTo>
                    <a:pt x="38469" y="8436"/>
                    <a:pt x="58836" y="0"/>
                    <a:pt x="80072" y="0"/>
                  </a:cubicBezTo>
                  <a:close/>
                </a:path>
              </a:pathLst>
            </a:custGeom>
            <a:solidFill>
              <a:srgbClr val="3D7EB9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0" y="-28575"/>
              <a:ext cx="961334" cy="1887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0"/>
                </a:lnSpc>
              </a:pPr>
              <a:endParaRPr/>
            </a:p>
          </p:txBody>
        </p:sp>
      </p:grpSp>
      <p:sp>
        <p:nvSpPr>
          <p:cNvPr id="63" name="TextBox 63"/>
          <p:cNvSpPr txBox="1"/>
          <p:nvPr/>
        </p:nvSpPr>
        <p:spPr>
          <a:xfrm>
            <a:off x="4459233" y="6708384"/>
            <a:ext cx="2127598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00"/>
              </a:lnSpc>
            </a:pPr>
            <a:r>
              <a:rPr lang="ar-EG" sz="2000" b="1">
                <a:solidFill>
                  <a:srgbClr val="FFFFFF"/>
                </a:solidFill>
                <a:latin typeface="Sakkal Majalla Bold"/>
                <a:ea typeface="Sakkal Majalla Bold"/>
                <a:cs typeface="Sakkal Majalla Bold"/>
                <a:sym typeface="Sakkal Majalla Bold"/>
                <a:rtl/>
              </a:rPr>
              <a:t>التحديات الصفية :</a:t>
            </a:r>
          </a:p>
        </p:txBody>
      </p:sp>
      <p:grpSp>
        <p:nvGrpSpPr>
          <p:cNvPr id="64" name="Group 64"/>
          <p:cNvGrpSpPr/>
          <p:nvPr/>
        </p:nvGrpSpPr>
        <p:grpSpPr>
          <a:xfrm>
            <a:off x="756000" y="8586424"/>
            <a:ext cx="5830831" cy="1351399"/>
            <a:chOff x="0" y="0"/>
            <a:chExt cx="2089638" cy="484311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2089638" cy="484311"/>
            </a:xfrm>
            <a:custGeom>
              <a:avLst/>
              <a:gdLst/>
              <a:ahLst/>
              <a:cxnLst/>
              <a:rect l="l" t="t" r="r" b="b"/>
              <a:pathLst>
                <a:path w="2089638" h="484311">
                  <a:moveTo>
                    <a:pt x="0" y="0"/>
                  </a:moveTo>
                  <a:lnTo>
                    <a:pt x="2089638" y="0"/>
                  </a:lnTo>
                  <a:lnTo>
                    <a:pt x="2089638" y="484311"/>
                  </a:lnTo>
                  <a:lnTo>
                    <a:pt x="0" y="4843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15445A"/>
              </a:solidFill>
              <a:prstDash val="solid"/>
              <a:miter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0" y="-28575"/>
              <a:ext cx="2089638" cy="5128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0"/>
                </a:lnSpc>
              </a:pPr>
              <a:endParaRPr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4121538" y="8362995"/>
            <a:ext cx="2682462" cy="446858"/>
            <a:chOff x="0" y="0"/>
            <a:chExt cx="961334" cy="160144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961334" cy="160144"/>
            </a:xfrm>
            <a:custGeom>
              <a:avLst/>
              <a:gdLst/>
              <a:ahLst/>
              <a:cxnLst/>
              <a:rect l="l" t="t" r="r" b="b"/>
              <a:pathLst>
                <a:path w="961334" h="160144">
                  <a:moveTo>
                    <a:pt x="80072" y="0"/>
                  </a:moveTo>
                  <a:lnTo>
                    <a:pt x="881262" y="0"/>
                  </a:lnTo>
                  <a:cubicBezTo>
                    <a:pt x="902498" y="0"/>
                    <a:pt x="922865" y="8436"/>
                    <a:pt x="937881" y="23453"/>
                  </a:cubicBezTo>
                  <a:cubicBezTo>
                    <a:pt x="952898" y="38469"/>
                    <a:pt x="961334" y="58836"/>
                    <a:pt x="961334" y="80072"/>
                  </a:cubicBezTo>
                  <a:lnTo>
                    <a:pt x="961334" y="80072"/>
                  </a:lnTo>
                  <a:cubicBezTo>
                    <a:pt x="961334" y="101308"/>
                    <a:pt x="952898" y="121675"/>
                    <a:pt x="937881" y="136691"/>
                  </a:cubicBezTo>
                  <a:cubicBezTo>
                    <a:pt x="922865" y="151708"/>
                    <a:pt x="902498" y="160144"/>
                    <a:pt x="881262" y="160144"/>
                  </a:cubicBezTo>
                  <a:lnTo>
                    <a:pt x="80072" y="160144"/>
                  </a:lnTo>
                  <a:cubicBezTo>
                    <a:pt x="58836" y="160144"/>
                    <a:pt x="38469" y="151708"/>
                    <a:pt x="23453" y="136691"/>
                  </a:cubicBezTo>
                  <a:cubicBezTo>
                    <a:pt x="8436" y="121675"/>
                    <a:pt x="0" y="101308"/>
                    <a:pt x="0" y="80072"/>
                  </a:cubicBezTo>
                  <a:lnTo>
                    <a:pt x="0" y="80072"/>
                  </a:lnTo>
                  <a:cubicBezTo>
                    <a:pt x="0" y="58836"/>
                    <a:pt x="8436" y="38469"/>
                    <a:pt x="23453" y="23453"/>
                  </a:cubicBezTo>
                  <a:cubicBezTo>
                    <a:pt x="38469" y="8436"/>
                    <a:pt x="58836" y="0"/>
                    <a:pt x="80072" y="0"/>
                  </a:cubicBezTo>
                  <a:close/>
                </a:path>
              </a:pathLst>
            </a:custGeom>
            <a:solidFill>
              <a:srgbClr val="15445A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0" y="-28575"/>
              <a:ext cx="961334" cy="1887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0"/>
                </a:lnSpc>
              </a:pPr>
              <a:endParaRPr/>
            </a:p>
          </p:txBody>
        </p:sp>
      </p:grpSp>
      <p:sp>
        <p:nvSpPr>
          <p:cNvPr id="70" name="TextBox 70"/>
          <p:cNvSpPr txBox="1"/>
          <p:nvPr/>
        </p:nvSpPr>
        <p:spPr>
          <a:xfrm>
            <a:off x="4266264" y="8397512"/>
            <a:ext cx="2320567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00"/>
              </a:lnSpc>
            </a:pPr>
            <a:r>
              <a:rPr lang="ar-EG" sz="2000" b="1">
                <a:solidFill>
                  <a:srgbClr val="FFFFFF"/>
                </a:solidFill>
                <a:latin typeface="Sakkal Majalla Bold"/>
                <a:ea typeface="Sakkal Majalla Bold"/>
                <a:cs typeface="Sakkal Majalla Bold"/>
                <a:sym typeface="Sakkal Majalla Bold"/>
                <a:rtl/>
              </a:rPr>
              <a:t>الإجراءات العلاجية المتخذة :</a:t>
            </a:r>
          </a:p>
        </p:txBody>
      </p:sp>
      <p:sp>
        <p:nvSpPr>
          <p:cNvPr id="71" name="Freeform 71"/>
          <p:cNvSpPr/>
          <p:nvPr/>
        </p:nvSpPr>
        <p:spPr>
          <a:xfrm>
            <a:off x="19703" y="19703"/>
            <a:ext cx="857506" cy="857506"/>
          </a:xfrm>
          <a:custGeom>
            <a:avLst/>
            <a:gdLst/>
            <a:ahLst/>
            <a:cxnLst/>
            <a:rect l="l" t="t" r="r" b="b"/>
            <a:pathLst>
              <a:path w="857506" h="857506">
                <a:moveTo>
                  <a:pt x="0" y="0"/>
                </a:moveTo>
                <a:lnTo>
                  <a:pt x="857506" y="0"/>
                </a:lnTo>
                <a:lnTo>
                  <a:pt x="857506" y="857506"/>
                </a:lnTo>
                <a:lnTo>
                  <a:pt x="0" y="8575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985080"/>
            <a:ext cx="3967076" cy="706920"/>
          </a:xfrm>
          <a:custGeom>
            <a:avLst/>
            <a:gdLst/>
            <a:ahLst/>
            <a:cxnLst/>
            <a:rect l="l" t="t" r="r" b="b"/>
            <a:pathLst>
              <a:path w="3967076" h="706920">
                <a:moveTo>
                  <a:pt x="0" y="0"/>
                </a:moveTo>
                <a:lnTo>
                  <a:pt x="3967076" y="0"/>
                </a:lnTo>
                <a:lnTo>
                  <a:pt x="3967076" y="706920"/>
                </a:lnTo>
                <a:lnTo>
                  <a:pt x="0" y="7069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09392" b="-1910"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" name="Freeform 3"/>
          <p:cNvSpPr/>
          <p:nvPr/>
        </p:nvSpPr>
        <p:spPr>
          <a:xfrm>
            <a:off x="1232470" y="1265449"/>
            <a:ext cx="5095059" cy="235646"/>
          </a:xfrm>
          <a:custGeom>
            <a:avLst/>
            <a:gdLst/>
            <a:ahLst/>
            <a:cxnLst/>
            <a:rect l="l" t="t" r="r" b="b"/>
            <a:pathLst>
              <a:path w="5095059" h="235646">
                <a:moveTo>
                  <a:pt x="0" y="0"/>
                </a:moveTo>
                <a:lnTo>
                  <a:pt x="5095060" y="0"/>
                </a:lnTo>
                <a:lnTo>
                  <a:pt x="5095060" y="235647"/>
                </a:lnTo>
                <a:lnTo>
                  <a:pt x="0" y="2356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grpSp>
        <p:nvGrpSpPr>
          <p:cNvPr id="4" name="Group 4"/>
          <p:cNvGrpSpPr/>
          <p:nvPr/>
        </p:nvGrpSpPr>
        <p:grpSpPr>
          <a:xfrm>
            <a:off x="1232470" y="756000"/>
            <a:ext cx="5095059" cy="508905"/>
            <a:chOff x="0" y="0"/>
            <a:chExt cx="2032255" cy="20298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32255" cy="202986"/>
            </a:xfrm>
            <a:custGeom>
              <a:avLst/>
              <a:gdLst/>
              <a:ahLst/>
              <a:cxnLst/>
              <a:rect l="l" t="t" r="r" b="b"/>
              <a:pathLst>
                <a:path w="2032255" h="202986">
                  <a:moveTo>
                    <a:pt x="75975" y="0"/>
                  </a:moveTo>
                  <a:lnTo>
                    <a:pt x="1956280" y="0"/>
                  </a:lnTo>
                  <a:cubicBezTo>
                    <a:pt x="1976430" y="0"/>
                    <a:pt x="1995754" y="8004"/>
                    <a:pt x="2010002" y="22252"/>
                  </a:cubicBezTo>
                  <a:cubicBezTo>
                    <a:pt x="2024250" y="36501"/>
                    <a:pt x="2032255" y="55825"/>
                    <a:pt x="2032255" y="75975"/>
                  </a:cubicBezTo>
                  <a:lnTo>
                    <a:pt x="2032255" y="127011"/>
                  </a:lnTo>
                  <a:cubicBezTo>
                    <a:pt x="2032255" y="168971"/>
                    <a:pt x="1998240" y="202986"/>
                    <a:pt x="1956280" y="202986"/>
                  </a:cubicBezTo>
                  <a:lnTo>
                    <a:pt x="75975" y="202986"/>
                  </a:lnTo>
                  <a:cubicBezTo>
                    <a:pt x="55825" y="202986"/>
                    <a:pt x="36501" y="194981"/>
                    <a:pt x="22252" y="180733"/>
                  </a:cubicBezTo>
                  <a:cubicBezTo>
                    <a:pt x="8004" y="166485"/>
                    <a:pt x="0" y="147161"/>
                    <a:pt x="0" y="127011"/>
                  </a:cubicBezTo>
                  <a:lnTo>
                    <a:pt x="0" y="75975"/>
                  </a:lnTo>
                  <a:cubicBezTo>
                    <a:pt x="0" y="55825"/>
                    <a:pt x="8004" y="36501"/>
                    <a:pt x="22252" y="22252"/>
                  </a:cubicBezTo>
                  <a:cubicBezTo>
                    <a:pt x="36501" y="8004"/>
                    <a:pt x="55825" y="0"/>
                    <a:pt x="7597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CA069">
                    <a:alpha val="100000"/>
                  </a:srgbClr>
                </a:gs>
                <a:gs pos="50000">
                  <a:srgbClr val="0DA9A6">
                    <a:alpha val="100000"/>
                  </a:srgbClr>
                </a:gs>
                <a:gs pos="100000">
                  <a:srgbClr val="3D7CB4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2032255" cy="231561"/>
            </a:xfrm>
            <a:prstGeom prst="rect">
              <a:avLst/>
            </a:prstGeom>
          </p:spPr>
          <p:txBody>
            <a:bodyPr lIns="49772" tIns="49772" rIns="49772" bIns="49772" rtlCol="0" anchor="ctr"/>
            <a:lstStyle/>
            <a:p>
              <a:pPr algn="ctr">
                <a:lnSpc>
                  <a:spcPts val="192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648178" y="813650"/>
            <a:ext cx="2263645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800"/>
              </a:lnSpc>
            </a:pPr>
            <a:r>
              <a:rPr lang="ar-EG" sz="2000" b="1">
                <a:solidFill>
                  <a:srgbClr val="FFFFFF"/>
                </a:solidFill>
                <a:latin typeface="Sakkal Majalla Bold"/>
                <a:ea typeface="Sakkal Majalla Bold"/>
                <a:cs typeface="Sakkal Majalla Bold"/>
                <a:sym typeface="Sakkal Majalla Bold"/>
                <a:rtl/>
              </a:rPr>
              <a:t>نموذج التقرير الأسبوعي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3213155" y="1963018"/>
            <a:ext cx="3373677" cy="440282"/>
            <a:chOff x="0" y="0"/>
            <a:chExt cx="1209050" cy="15778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09050" cy="157787"/>
            </a:xfrm>
            <a:custGeom>
              <a:avLst/>
              <a:gdLst/>
              <a:ahLst/>
              <a:cxnLst/>
              <a:rect l="l" t="t" r="r" b="b"/>
              <a:pathLst>
                <a:path w="1209050" h="157787">
                  <a:moveTo>
                    <a:pt x="0" y="0"/>
                  </a:moveTo>
                  <a:lnTo>
                    <a:pt x="1209050" y="0"/>
                  </a:lnTo>
                  <a:lnTo>
                    <a:pt x="1209050" y="157787"/>
                  </a:lnTo>
                  <a:lnTo>
                    <a:pt x="0" y="15778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3D7EB9"/>
              </a:solidFill>
              <a:prstDash val="solid"/>
              <a:miter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209050" cy="1863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351713" y="1739589"/>
            <a:ext cx="1452287" cy="446858"/>
            <a:chOff x="0" y="0"/>
            <a:chExt cx="520467" cy="16014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0467" cy="160144"/>
            </a:xfrm>
            <a:custGeom>
              <a:avLst/>
              <a:gdLst/>
              <a:ahLst/>
              <a:cxnLst/>
              <a:rect l="l" t="t" r="r" b="b"/>
              <a:pathLst>
                <a:path w="520467" h="160144">
                  <a:moveTo>
                    <a:pt x="80072" y="0"/>
                  </a:moveTo>
                  <a:lnTo>
                    <a:pt x="440395" y="0"/>
                  </a:lnTo>
                  <a:cubicBezTo>
                    <a:pt x="461631" y="0"/>
                    <a:pt x="481998" y="8436"/>
                    <a:pt x="497014" y="23453"/>
                  </a:cubicBezTo>
                  <a:cubicBezTo>
                    <a:pt x="512031" y="38469"/>
                    <a:pt x="520467" y="58836"/>
                    <a:pt x="520467" y="80072"/>
                  </a:cubicBezTo>
                  <a:lnTo>
                    <a:pt x="520467" y="80072"/>
                  </a:lnTo>
                  <a:cubicBezTo>
                    <a:pt x="520467" y="101308"/>
                    <a:pt x="512031" y="121675"/>
                    <a:pt x="497014" y="136691"/>
                  </a:cubicBezTo>
                  <a:cubicBezTo>
                    <a:pt x="481998" y="151708"/>
                    <a:pt x="461631" y="160144"/>
                    <a:pt x="440395" y="160144"/>
                  </a:cubicBezTo>
                  <a:lnTo>
                    <a:pt x="80072" y="160144"/>
                  </a:lnTo>
                  <a:cubicBezTo>
                    <a:pt x="58836" y="160144"/>
                    <a:pt x="38469" y="151708"/>
                    <a:pt x="23453" y="136691"/>
                  </a:cubicBezTo>
                  <a:cubicBezTo>
                    <a:pt x="8436" y="121675"/>
                    <a:pt x="0" y="101308"/>
                    <a:pt x="0" y="80072"/>
                  </a:cubicBezTo>
                  <a:lnTo>
                    <a:pt x="0" y="80072"/>
                  </a:lnTo>
                  <a:cubicBezTo>
                    <a:pt x="0" y="58836"/>
                    <a:pt x="8436" y="38469"/>
                    <a:pt x="23453" y="23453"/>
                  </a:cubicBezTo>
                  <a:cubicBezTo>
                    <a:pt x="38469" y="8436"/>
                    <a:pt x="58836" y="0"/>
                    <a:pt x="80072" y="0"/>
                  </a:cubicBezTo>
                  <a:close/>
                </a:path>
              </a:pathLst>
            </a:custGeom>
            <a:solidFill>
              <a:srgbClr val="3D7EB9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520467" cy="1887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56000" y="1963018"/>
            <a:ext cx="2149153" cy="440282"/>
            <a:chOff x="0" y="0"/>
            <a:chExt cx="770208" cy="15778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70208" cy="157787"/>
            </a:xfrm>
            <a:custGeom>
              <a:avLst/>
              <a:gdLst/>
              <a:ahLst/>
              <a:cxnLst/>
              <a:rect l="l" t="t" r="r" b="b"/>
              <a:pathLst>
                <a:path w="770208" h="157787">
                  <a:moveTo>
                    <a:pt x="0" y="0"/>
                  </a:moveTo>
                  <a:lnTo>
                    <a:pt x="770208" y="0"/>
                  </a:lnTo>
                  <a:lnTo>
                    <a:pt x="770208" y="157787"/>
                  </a:lnTo>
                  <a:lnTo>
                    <a:pt x="0" y="15778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3D7EB9"/>
              </a:solidFill>
              <a:prstDash val="solid"/>
              <a:miter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770208" cy="1863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670034" y="1739589"/>
            <a:ext cx="1452287" cy="446858"/>
            <a:chOff x="0" y="0"/>
            <a:chExt cx="520467" cy="16014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20467" cy="160144"/>
            </a:xfrm>
            <a:custGeom>
              <a:avLst/>
              <a:gdLst/>
              <a:ahLst/>
              <a:cxnLst/>
              <a:rect l="l" t="t" r="r" b="b"/>
              <a:pathLst>
                <a:path w="520467" h="160144">
                  <a:moveTo>
                    <a:pt x="80072" y="0"/>
                  </a:moveTo>
                  <a:lnTo>
                    <a:pt x="440395" y="0"/>
                  </a:lnTo>
                  <a:cubicBezTo>
                    <a:pt x="461631" y="0"/>
                    <a:pt x="481998" y="8436"/>
                    <a:pt x="497014" y="23453"/>
                  </a:cubicBezTo>
                  <a:cubicBezTo>
                    <a:pt x="512031" y="38469"/>
                    <a:pt x="520467" y="58836"/>
                    <a:pt x="520467" y="80072"/>
                  </a:cubicBezTo>
                  <a:lnTo>
                    <a:pt x="520467" y="80072"/>
                  </a:lnTo>
                  <a:cubicBezTo>
                    <a:pt x="520467" y="101308"/>
                    <a:pt x="512031" y="121675"/>
                    <a:pt x="497014" y="136691"/>
                  </a:cubicBezTo>
                  <a:cubicBezTo>
                    <a:pt x="481998" y="151708"/>
                    <a:pt x="461631" y="160144"/>
                    <a:pt x="440395" y="160144"/>
                  </a:cubicBezTo>
                  <a:lnTo>
                    <a:pt x="80072" y="160144"/>
                  </a:lnTo>
                  <a:cubicBezTo>
                    <a:pt x="58836" y="160144"/>
                    <a:pt x="38469" y="151708"/>
                    <a:pt x="23453" y="136691"/>
                  </a:cubicBezTo>
                  <a:cubicBezTo>
                    <a:pt x="8436" y="121675"/>
                    <a:pt x="0" y="101308"/>
                    <a:pt x="0" y="80072"/>
                  </a:cubicBezTo>
                  <a:lnTo>
                    <a:pt x="0" y="80072"/>
                  </a:lnTo>
                  <a:cubicBezTo>
                    <a:pt x="0" y="58836"/>
                    <a:pt x="8436" y="38469"/>
                    <a:pt x="23453" y="23453"/>
                  </a:cubicBezTo>
                  <a:cubicBezTo>
                    <a:pt x="38469" y="8436"/>
                    <a:pt x="58836" y="0"/>
                    <a:pt x="80072" y="0"/>
                  </a:cubicBezTo>
                  <a:close/>
                </a:path>
              </a:pathLst>
            </a:custGeom>
            <a:solidFill>
              <a:srgbClr val="3D7EB9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520467" cy="1887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0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5502470" y="1774106"/>
            <a:ext cx="1084362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00"/>
              </a:lnSpc>
            </a:pPr>
            <a:r>
              <a:rPr lang="ar-EG" sz="2000" b="1">
                <a:solidFill>
                  <a:srgbClr val="FFFFFF"/>
                </a:solidFill>
                <a:latin typeface="Sakkal Majalla Bold"/>
                <a:ea typeface="Sakkal Majalla Bold"/>
                <a:cs typeface="Sakkal Majalla Bold"/>
                <a:sym typeface="Sakkal Majalla Bold"/>
                <a:rtl/>
              </a:rPr>
              <a:t>الأسبوع :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990499" y="1774106"/>
            <a:ext cx="914654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00"/>
              </a:lnSpc>
            </a:pPr>
            <a:r>
              <a:rPr lang="ar-EG" sz="2000" b="1">
                <a:solidFill>
                  <a:srgbClr val="FFFFFF"/>
                </a:solidFill>
                <a:latin typeface="Sakkal Majalla Bold"/>
                <a:ea typeface="Sakkal Majalla Bold"/>
                <a:cs typeface="Sakkal Majalla Bold"/>
                <a:sym typeface="Sakkal Majalla Bold"/>
                <a:rtl/>
              </a:rPr>
              <a:t>الفترة :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756000" y="2517600"/>
            <a:ext cx="6048000" cy="1140648"/>
            <a:chOff x="0" y="0"/>
            <a:chExt cx="8064000" cy="1520865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297905"/>
              <a:ext cx="7774442" cy="1222959"/>
              <a:chOff x="0" y="0"/>
              <a:chExt cx="2089638" cy="328711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2089638" cy="328711"/>
              </a:xfrm>
              <a:custGeom>
                <a:avLst/>
                <a:gdLst/>
                <a:ahLst/>
                <a:cxnLst/>
                <a:rect l="l" t="t" r="r" b="b"/>
                <a:pathLst>
                  <a:path w="2089638" h="328711">
                    <a:moveTo>
                      <a:pt x="0" y="0"/>
                    </a:moveTo>
                    <a:lnTo>
                      <a:pt x="2089638" y="0"/>
                    </a:lnTo>
                    <a:lnTo>
                      <a:pt x="2089638" y="328711"/>
                    </a:lnTo>
                    <a:lnTo>
                      <a:pt x="0" y="3287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C1B48A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28575"/>
                <a:ext cx="2089638" cy="35728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20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4487384" y="0"/>
              <a:ext cx="3576616" cy="595811"/>
              <a:chOff x="0" y="0"/>
              <a:chExt cx="961334" cy="160144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961334" cy="160144"/>
              </a:xfrm>
              <a:custGeom>
                <a:avLst/>
                <a:gdLst/>
                <a:ahLst/>
                <a:cxnLst/>
                <a:rect l="l" t="t" r="r" b="b"/>
                <a:pathLst>
                  <a:path w="961334" h="160144">
                    <a:moveTo>
                      <a:pt x="80072" y="0"/>
                    </a:moveTo>
                    <a:lnTo>
                      <a:pt x="881262" y="0"/>
                    </a:lnTo>
                    <a:cubicBezTo>
                      <a:pt x="902498" y="0"/>
                      <a:pt x="922865" y="8436"/>
                      <a:pt x="937881" y="23453"/>
                    </a:cubicBezTo>
                    <a:cubicBezTo>
                      <a:pt x="952898" y="38469"/>
                      <a:pt x="961334" y="58836"/>
                      <a:pt x="961334" y="80072"/>
                    </a:cubicBezTo>
                    <a:lnTo>
                      <a:pt x="961334" y="80072"/>
                    </a:lnTo>
                    <a:cubicBezTo>
                      <a:pt x="961334" y="101308"/>
                      <a:pt x="952898" y="121675"/>
                      <a:pt x="937881" y="136691"/>
                    </a:cubicBezTo>
                    <a:cubicBezTo>
                      <a:pt x="922865" y="151708"/>
                      <a:pt x="902498" y="160144"/>
                      <a:pt x="881262" y="160144"/>
                    </a:cubicBezTo>
                    <a:lnTo>
                      <a:pt x="80072" y="160144"/>
                    </a:lnTo>
                    <a:cubicBezTo>
                      <a:pt x="58836" y="160144"/>
                      <a:pt x="38469" y="151708"/>
                      <a:pt x="23453" y="136691"/>
                    </a:cubicBezTo>
                    <a:cubicBezTo>
                      <a:pt x="8436" y="121675"/>
                      <a:pt x="0" y="101308"/>
                      <a:pt x="0" y="80072"/>
                    </a:cubicBezTo>
                    <a:lnTo>
                      <a:pt x="0" y="80072"/>
                    </a:lnTo>
                    <a:cubicBezTo>
                      <a:pt x="0" y="58836"/>
                      <a:pt x="8436" y="38469"/>
                      <a:pt x="23453" y="23453"/>
                    </a:cubicBezTo>
                    <a:cubicBezTo>
                      <a:pt x="38469" y="8436"/>
                      <a:pt x="58836" y="0"/>
                      <a:pt x="80072" y="0"/>
                    </a:cubicBezTo>
                    <a:close/>
                  </a:path>
                </a:pathLst>
              </a:custGeom>
              <a:solidFill>
                <a:srgbClr val="C1B48A"/>
              </a:solidFill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28575"/>
                <a:ext cx="961334" cy="18871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20"/>
                  </a:lnSpc>
                </a:pPr>
                <a:endParaRPr/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4181850" y="58722"/>
              <a:ext cx="3592592" cy="440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 rtl="1">
                <a:lnSpc>
                  <a:spcPts val="2800"/>
                </a:lnSpc>
              </a:pPr>
              <a:r>
                <a:rPr lang="ar-EG" sz="2000" b="1">
                  <a:solidFill>
                    <a:srgbClr val="FFFFFF"/>
                  </a:solidFill>
                  <a:latin typeface="Sakkal Majalla Bold"/>
                  <a:ea typeface="Sakkal Majalla Bold"/>
                  <a:cs typeface="Sakkal Majalla Bold"/>
                  <a:sym typeface="Sakkal Majalla Bold"/>
                  <a:rtl/>
                </a:rPr>
                <a:t>أهم الدروس المنفذة :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756000" y="3772549"/>
            <a:ext cx="6048000" cy="1140648"/>
            <a:chOff x="0" y="0"/>
            <a:chExt cx="8064000" cy="1520865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297905"/>
              <a:ext cx="7774442" cy="1222959"/>
              <a:chOff x="0" y="0"/>
              <a:chExt cx="2089638" cy="328711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2089638" cy="328711"/>
              </a:xfrm>
              <a:custGeom>
                <a:avLst/>
                <a:gdLst/>
                <a:ahLst/>
                <a:cxnLst/>
                <a:rect l="l" t="t" r="r" b="b"/>
                <a:pathLst>
                  <a:path w="2089638" h="328711">
                    <a:moveTo>
                      <a:pt x="0" y="0"/>
                    </a:moveTo>
                    <a:lnTo>
                      <a:pt x="2089638" y="0"/>
                    </a:lnTo>
                    <a:lnTo>
                      <a:pt x="2089638" y="328711"/>
                    </a:lnTo>
                    <a:lnTo>
                      <a:pt x="0" y="3287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DA9A6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28575"/>
                <a:ext cx="2089638" cy="35728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20"/>
                  </a:lnSpc>
                </a:pPr>
                <a:endParaRPr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4487384" y="0"/>
              <a:ext cx="3576616" cy="595811"/>
              <a:chOff x="0" y="0"/>
              <a:chExt cx="961334" cy="160144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961334" cy="160144"/>
              </a:xfrm>
              <a:custGeom>
                <a:avLst/>
                <a:gdLst/>
                <a:ahLst/>
                <a:cxnLst/>
                <a:rect l="l" t="t" r="r" b="b"/>
                <a:pathLst>
                  <a:path w="961334" h="160144">
                    <a:moveTo>
                      <a:pt x="80072" y="0"/>
                    </a:moveTo>
                    <a:lnTo>
                      <a:pt x="881262" y="0"/>
                    </a:lnTo>
                    <a:cubicBezTo>
                      <a:pt x="902498" y="0"/>
                      <a:pt x="922865" y="8436"/>
                      <a:pt x="937881" y="23453"/>
                    </a:cubicBezTo>
                    <a:cubicBezTo>
                      <a:pt x="952898" y="38469"/>
                      <a:pt x="961334" y="58836"/>
                      <a:pt x="961334" y="80072"/>
                    </a:cubicBezTo>
                    <a:lnTo>
                      <a:pt x="961334" y="80072"/>
                    </a:lnTo>
                    <a:cubicBezTo>
                      <a:pt x="961334" y="101308"/>
                      <a:pt x="952898" y="121675"/>
                      <a:pt x="937881" y="136691"/>
                    </a:cubicBezTo>
                    <a:cubicBezTo>
                      <a:pt x="922865" y="151708"/>
                      <a:pt x="902498" y="160144"/>
                      <a:pt x="881262" y="160144"/>
                    </a:cubicBezTo>
                    <a:lnTo>
                      <a:pt x="80072" y="160144"/>
                    </a:lnTo>
                    <a:cubicBezTo>
                      <a:pt x="58836" y="160144"/>
                      <a:pt x="38469" y="151708"/>
                      <a:pt x="23453" y="136691"/>
                    </a:cubicBezTo>
                    <a:cubicBezTo>
                      <a:pt x="8436" y="121675"/>
                      <a:pt x="0" y="101308"/>
                      <a:pt x="0" y="80072"/>
                    </a:cubicBezTo>
                    <a:lnTo>
                      <a:pt x="0" y="80072"/>
                    </a:lnTo>
                    <a:cubicBezTo>
                      <a:pt x="0" y="58836"/>
                      <a:pt x="8436" y="38469"/>
                      <a:pt x="23453" y="23453"/>
                    </a:cubicBezTo>
                    <a:cubicBezTo>
                      <a:pt x="38469" y="8436"/>
                      <a:pt x="58836" y="0"/>
                      <a:pt x="80072" y="0"/>
                    </a:cubicBezTo>
                    <a:close/>
                  </a:path>
                </a:pathLst>
              </a:custGeom>
              <a:solidFill>
                <a:srgbClr val="0DA9A6"/>
              </a:solidFill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-28575"/>
                <a:ext cx="961334" cy="18871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20"/>
                  </a:lnSpc>
                </a:pPr>
                <a:endParaRPr/>
              </a:p>
            </p:txBody>
          </p:sp>
        </p:grpSp>
        <p:sp>
          <p:nvSpPr>
            <p:cNvPr id="37" name="TextBox 37"/>
            <p:cNvSpPr txBox="1"/>
            <p:nvPr/>
          </p:nvSpPr>
          <p:spPr>
            <a:xfrm>
              <a:off x="4181850" y="58722"/>
              <a:ext cx="3592592" cy="440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 rtl="1">
                <a:lnSpc>
                  <a:spcPts val="2800"/>
                </a:lnSpc>
              </a:pPr>
              <a:r>
                <a:rPr lang="ar-EG" sz="2000" b="1">
                  <a:solidFill>
                    <a:srgbClr val="FFFFFF"/>
                  </a:solidFill>
                  <a:latin typeface="Sakkal Majalla Bold"/>
                  <a:ea typeface="Sakkal Majalla Bold"/>
                  <a:cs typeface="Sakkal Majalla Bold"/>
                  <a:sym typeface="Sakkal Majalla Bold"/>
                  <a:rtl/>
                </a:rPr>
                <a:t>أبرز نقاط القوة لدى الطلاب :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756000" y="5027497"/>
            <a:ext cx="6048000" cy="1140648"/>
            <a:chOff x="0" y="0"/>
            <a:chExt cx="8064000" cy="1520865"/>
          </a:xfrm>
        </p:grpSpPr>
        <p:grpSp>
          <p:nvGrpSpPr>
            <p:cNvPr id="39" name="Group 39"/>
            <p:cNvGrpSpPr/>
            <p:nvPr/>
          </p:nvGrpSpPr>
          <p:grpSpPr>
            <a:xfrm>
              <a:off x="0" y="297905"/>
              <a:ext cx="7774442" cy="1222959"/>
              <a:chOff x="0" y="0"/>
              <a:chExt cx="2089638" cy="328711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2089638" cy="328711"/>
              </a:xfrm>
              <a:custGeom>
                <a:avLst/>
                <a:gdLst/>
                <a:ahLst/>
                <a:cxnLst/>
                <a:rect l="l" t="t" r="r" b="b"/>
                <a:pathLst>
                  <a:path w="2089638" h="328711">
                    <a:moveTo>
                      <a:pt x="0" y="0"/>
                    </a:moveTo>
                    <a:lnTo>
                      <a:pt x="2089638" y="0"/>
                    </a:lnTo>
                    <a:lnTo>
                      <a:pt x="2089638" y="328711"/>
                    </a:lnTo>
                    <a:lnTo>
                      <a:pt x="0" y="3287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7A869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-28575"/>
                <a:ext cx="2089638" cy="35728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20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4487384" y="0"/>
              <a:ext cx="3576616" cy="595811"/>
              <a:chOff x="0" y="0"/>
              <a:chExt cx="961334" cy="160144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961334" cy="160144"/>
              </a:xfrm>
              <a:custGeom>
                <a:avLst/>
                <a:gdLst/>
                <a:ahLst/>
                <a:cxnLst/>
                <a:rect l="l" t="t" r="r" b="b"/>
                <a:pathLst>
                  <a:path w="961334" h="160144">
                    <a:moveTo>
                      <a:pt x="80072" y="0"/>
                    </a:moveTo>
                    <a:lnTo>
                      <a:pt x="881262" y="0"/>
                    </a:lnTo>
                    <a:cubicBezTo>
                      <a:pt x="902498" y="0"/>
                      <a:pt x="922865" y="8436"/>
                      <a:pt x="937881" y="23453"/>
                    </a:cubicBezTo>
                    <a:cubicBezTo>
                      <a:pt x="952898" y="38469"/>
                      <a:pt x="961334" y="58836"/>
                      <a:pt x="961334" y="80072"/>
                    </a:cubicBezTo>
                    <a:lnTo>
                      <a:pt x="961334" y="80072"/>
                    </a:lnTo>
                    <a:cubicBezTo>
                      <a:pt x="961334" y="101308"/>
                      <a:pt x="952898" y="121675"/>
                      <a:pt x="937881" y="136691"/>
                    </a:cubicBezTo>
                    <a:cubicBezTo>
                      <a:pt x="922865" y="151708"/>
                      <a:pt x="902498" y="160144"/>
                      <a:pt x="881262" y="160144"/>
                    </a:cubicBezTo>
                    <a:lnTo>
                      <a:pt x="80072" y="160144"/>
                    </a:lnTo>
                    <a:cubicBezTo>
                      <a:pt x="58836" y="160144"/>
                      <a:pt x="38469" y="151708"/>
                      <a:pt x="23453" y="136691"/>
                    </a:cubicBezTo>
                    <a:cubicBezTo>
                      <a:pt x="8436" y="121675"/>
                      <a:pt x="0" y="101308"/>
                      <a:pt x="0" y="80072"/>
                    </a:cubicBezTo>
                    <a:lnTo>
                      <a:pt x="0" y="80072"/>
                    </a:lnTo>
                    <a:cubicBezTo>
                      <a:pt x="0" y="58836"/>
                      <a:pt x="8436" y="38469"/>
                      <a:pt x="23453" y="23453"/>
                    </a:cubicBezTo>
                    <a:cubicBezTo>
                      <a:pt x="38469" y="8436"/>
                      <a:pt x="58836" y="0"/>
                      <a:pt x="80072" y="0"/>
                    </a:cubicBezTo>
                    <a:close/>
                  </a:path>
                </a:pathLst>
              </a:custGeom>
              <a:solidFill>
                <a:srgbClr val="07A869"/>
              </a:solidFill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0" y="-28575"/>
                <a:ext cx="961334" cy="18871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20"/>
                  </a:lnSpc>
                </a:pPr>
                <a:endParaRPr/>
              </a:p>
            </p:txBody>
          </p:sp>
        </p:grpSp>
        <p:sp>
          <p:nvSpPr>
            <p:cNvPr id="45" name="TextBox 45"/>
            <p:cNvSpPr txBox="1"/>
            <p:nvPr/>
          </p:nvSpPr>
          <p:spPr>
            <a:xfrm>
              <a:off x="4181850" y="58722"/>
              <a:ext cx="3592592" cy="440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 rtl="1">
                <a:lnSpc>
                  <a:spcPts val="2800"/>
                </a:lnSpc>
              </a:pPr>
              <a:r>
                <a:rPr lang="ar-EG" sz="2000" b="1">
                  <a:solidFill>
                    <a:srgbClr val="FFFFFF"/>
                  </a:solidFill>
                  <a:latin typeface="Sakkal Majalla Bold"/>
                  <a:ea typeface="Sakkal Majalla Bold"/>
                  <a:cs typeface="Sakkal Majalla Bold"/>
                  <a:sym typeface="Sakkal Majalla Bold"/>
                  <a:rtl/>
                </a:rPr>
                <a:t>أبرز التحديات التعليمية :</a:t>
              </a: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756000" y="6282446"/>
            <a:ext cx="6048000" cy="1140648"/>
            <a:chOff x="0" y="0"/>
            <a:chExt cx="8064000" cy="1520865"/>
          </a:xfrm>
        </p:grpSpPr>
        <p:grpSp>
          <p:nvGrpSpPr>
            <p:cNvPr id="47" name="Group 47"/>
            <p:cNvGrpSpPr/>
            <p:nvPr/>
          </p:nvGrpSpPr>
          <p:grpSpPr>
            <a:xfrm>
              <a:off x="0" y="297905"/>
              <a:ext cx="7774442" cy="1222959"/>
              <a:chOff x="0" y="0"/>
              <a:chExt cx="2089638" cy="328711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2089638" cy="328711"/>
              </a:xfrm>
              <a:custGeom>
                <a:avLst/>
                <a:gdLst/>
                <a:ahLst/>
                <a:cxnLst/>
                <a:rect l="l" t="t" r="r" b="b"/>
                <a:pathLst>
                  <a:path w="2089638" h="328711">
                    <a:moveTo>
                      <a:pt x="0" y="0"/>
                    </a:moveTo>
                    <a:lnTo>
                      <a:pt x="2089638" y="0"/>
                    </a:lnTo>
                    <a:lnTo>
                      <a:pt x="2089638" y="328711"/>
                    </a:lnTo>
                    <a:lnTo>
                      <a:pt x="0" y="3287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3D7EB9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0" y="-28575"/>
                <a:ext cx="2089638" cy="35728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20"/>
                  </a:lnSpc>
                </a:pPr>
                <a:endParaRPr/>
              </a:p>
            </p:txBody>
          </p:sp>
        </p:grpSp>
        <p:grpSp>
          <p:nvGrpSpPr>
            <p:cNvPr id="50" name="Group 50"/>
            <p:cNvGrpSpPr/>
            <p:nvPr/>
          </p:nvGrpSpPr>
          <p:grpSpPr>
            <a:xfrm>
              <a:off x="4487384" y="0"/>
              <a:ext cx="3576616" cy="595811"/>
              <a:chOff x="0" y="0"/>
              <a:chExt cx="961334" cy="160144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961334" cy="160144"/>
              </a:xfrm>
              <a:custGeom>
                <a:avLst/>
                <a:gdLst/>
                <a:ahLst/>
                <a:cxnLst/>
                <a:rect l="l" t="t" r="r" b="b"/>
                <a:pathLst>
                  <a:path w="961334" h="160144">
                    <a:moveTo>
                      <a:pt x="80072" y="0"/>
                    </a:moveTo>
                    <a:lnTo>
                      <a:pt x="881262" y="0"/>
                    </a:lnTo>
                    <a:cubicBezTo>
                      <a:pt x="902498" y="0"/>
                      <a:pt x="922865" y="8436"/>
                      <a:pt x="937881" y="23453"/>
                    </a:cubicBezTo>
                    <a:cubicBezTo>
                      <a:pt x="952898" y="38469"/>
                      <a:pt x="961334" y="58836"/>
                      <a:pt x="961334" y="80072"/>
                    </a:cubicBezTo>
                    <a:lnTo>
                      <a:pt x="961334" y="80072"/>
                    </a:lnTo>
                    <a:cubicBezTo>
                      <a:pt x="961334" y="101308"/>
                      <a:pt x="952898" y="121675"/>
                      <a:pt x="937881" y="136691"/>
                    </a:cubicBezTo>
                    <a:cubicBezTo>
                      <a:pt x="922865" y="151708"/>
                      <a:pt x="902498" y="160144"/>
                      <a:pt x="881262" y="160144"/>
                    </a:cubicBezTo>
                    <a:lnTo>
                      <a:pt x="80072" y="160144"/>
                    </a:lnTo>
                    <a:cubicBezTo>
                      <a:pt x="58836" y="160144"/>
                      <a:pt x="38469" y="151708"/>
                      <a:pt x="23453" y="136691"/>
                    </a:cubicBezTo>
                    <a:cubicBezTo>
                      <a:pt x="8436" y="121675"/>
                      <a:pt x="0" y="101308"/>
                      <a:pt x="0" y="80072"/>
                    </a:cubicBezTo>
                    <a:lnTo>
                      <a:pt x="0" y="80072"/>
                    </a:lnTo>
                    <a:cubicBezTo>
                      <a:pt x="0" y="58836"/>
                      <a:pt x="8436" y="38469"/>
                      <a:pt x="23453" y="23453"/>
                    </a:cubicBezTo>
                    <a:cubicBezTo>
                      <a:pt x="38469" y="8436"/>
                      <a:pt x="58836" y="0"/>
                      <a:pt x="80072" y="0"/>
                    </a:cubicBezTo>
                    <a:close/>
                  </a:path>
                </a:pathLst>
              </a:custGeom>
              <a:solidFill>
                <a:srgbClr val="3D7EB9"/>
              </a:solidFill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2" name="TextBox 52"/>
              <p:cNvSpPr txBox="1"/>
              <p:nvPr/>
            </p:nvSpPr>
            <p:spPr>
              <a:xfrm>
                <a:off x="0" y="-28575"/>
                <a:ext cx="961334" cy="18871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20"/>
                  </a:lnSpc>
                </a:pPr>
                <a:endParaRPr/>
              </a:p>
            </p:txBody>
          </p:sp>
        </p:grpSp>
        <p:sp>
          <p:nvSpPr>
            <p:cNvPr id="53" name="TextBox 53"/>
            <p:cNvSpPr txBox="1"/>
            <p:nvPr/>
          </p:nvSpPr>
          <p:spPr>
            <a:xfrm>
              <a:off x="4181850" y="58722"/>
              <a:ext cx="3592592" cy="440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 rtl="1">
                <a:lnSpc>
                  <a:spcPts val="2800"/>
                </a:lnSpc>
              </a:pPr>
              <a:r>
                <a:rPr lang="ar-EG" sz="2000" b="1">
                  <a:solidFill>
                    <a:srgbClr val="FFFFFF"/>
                  </a:solidFill>
                  <a:latin typeface="Sakkal Majalla Bold"/>
                  <a:ea typeface="Sakkal Majalla Bold"/>
                  <a:cs typeface="Sakkal Majalla Bold"/>
                  <a:sym typeface="Sakkal Majalla Bold"/>
                  <a:rtl/>
                </a:rPr>
                <a:t>الإجراءات العلاجية :</a:t>
              </a: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756000" y="7537394"/>
            <a:ext cx="6048000" cy="1140648"/>
            <a:chOff x="0" y="0"/>
            <a:chExt cx="8064000" cy="1520865"/>
          </a:xfrm>
        </p:grpSpPr>
        <p:grpSp>
          <p:nvGrpSpPr>
            <p:cNvPr id="55" name="Group 55"/>
            <p:cNvGrpSpPr/>
            <p:nvPr/>
          </p:nvGrpSpPr>
          <p:grpSpPr>
            <a:xfrm>
              <a:off x="0" y="297905"/>
              <a:ext cx="7774442" cy="1222959"/>
              <a:chOff x="0" y="0"/>
              <a:chExt cx="2089638" cy="328711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0" y="0"/>
                <a:ext cx="2089638" cy="328711"/>
              </a:xfrm>
              <a:custGeom>
                <a:avLst/>
                <a:gdLst/>
                <a:ahLst/>
                <a:cxnLst/>
                <a:rect l="l" t="t" r="r" b="b"/>
                <a:pathLst>
                  <a:path w="2089638" h="328711">
                    <a:moveTo>
                      <a:pt x="0" y="0"/>
                    </a:moveTo>
                    <a:lnTo>
                      <a:pt x="2089638" y="0"/>
                    </a:lnTo>
                    <a:lnTo>
                      <a:pt x="2089638" y="328711"/>
                    </a:lnTo>
                    <a:lnTo>
                      <a:pt x="0" y="3287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15445A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0" y="-28575"/>
                <a:ext cx="2089638" cy="35728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20"/>
                  </a:lnSpc>
                </a:pPr>
                <a:endParaRPr/>
              </a:p>
            </p:txBody>
          </p:sp>
        </p:grpSp>
        <p:grpSp>
          <p:nvGrpSpPr>
            <p:cNvPr id="58" name="Group 58"/>
            <p:cNvGrpSpPr/>
            <p:nvPr/>
          </p:nvGrpSpPr>
          <p:grpSpPr>
            <a:xfrm>
              <a:off x="4487384" y="0"/>
              <a:ext cx="3576616" cy="595811"/>
              <a:chOff x="0" y="0"/>
              <a:chExt cx="961334" cy="160144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0" y="0"/>
                <a:ext cx="961334" cy="160144"/>
              </a:xfrm>
              <a:custGeom>
                <a:avLst/>
                <a:gdLst/>
                <a:ahLst/>
                <a:cxnLst/>
                <a:rect l="l" t="t" r="r" b="b"/>
                <a:pathLst>
                  <a:path w="961334" h="160144">
                    <a:moveTo>
                      <a:pt x="80072" y="0"/>
                    </a:moveTo>
                    <a:lnTo>
                      <a:pt x="881262" y="0"/>
                    </a:lnTo>
                    <a:cubicBezTo>
                      <a:pt x="902498" y="0"/>
                      <a:pt x="922865" y="8436"/>
                      <a:pt x="937881" y="23453"/>
                    </a:cubicBezTo>
                    <a:cubicBezTo>
                      <a:pt x="952898" y="38469"/>
                      <a:pt x="961334" y="58836"/>
                      <a:pt x="961334" y="80072"/>
                    </a:cubicBezTo>
                    <a:lnTo>
                      <a:pt x="961334" y="80072"/>
                    </a:lnTo>
                    <a:cubicBezTo>
                      <a:pt x="961334" y="101308"/>
                      <a:pt x="952898" y="121675"/>
                      <a:pt x="937881" y="136691"/>
                    </a:cubicBezTo>
                    <a:cubicBezTo>
                      <a:pt x="922865" y="151708"/>
                      <a:pt x="902498" y="160144"/>
                      <a:pt x="881262" y="160144"/>
                    </a:cubicBezTo>
                    <a:lnTo>
                      <a:pt x="80072" y="160144"/>
                    </a:lnTo>
                    <a:cubicBezTo>
                      <a:pt x="58836" y="160144"/>
                      <a:pt x="38469" y="151708"/>
                      <a:pt x="23453" y="136691"/>
                    </a:cubicBezTo>
                    <a:cubicBezTo>
                      <a:pt x="8436" y="121675"/>
                      <a:pt x="0" y="101308"/>
                      <a:pt x="0" y="80072"/>
                    </a:cubicBezTo>
                    <a:lnTo>
                      <a:pt x="0" y="80072"/>
                    </a:lnTo>
                    <a:cubicBezTo>
                      <a:pt x="0" y="58836"/>
                      <a:pt x="8436" y="38469"/>
                      <a:pt x="23453" y="23453"/>
                    </a:cubicBezTo>
                    <a:cubicBezTo>
                      <a:pt x="38469" y="8436"/>
                      <a:pt x="58836" y="0"/>
                      <a:pt x="80072" y="0"/>
                    </a:cubicBezTo>
                    <a:close/>
                  </a:path>
                </a:pathLst>
              </a:custGeom>
              <a:solidFill>
                <a:srgbClr val="15445A"/>
              </a:solidFill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0" name="TextBox 60"/>
              <p:cNvSpPr txBox="1"/>
              <p:nvPr/>
            </p:nvSpPr>
            <p:spPr>
              <a:xfrm>
                <a:off x="0" y="-28575"/>
                <a:ext cx="961334" cy="18871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20"/>
                  </a:lnSpc>
                </a:pPr>
                <a:endParaRPr/>
              </a:p>
            </p:txBody>
          </p:sp>
        </p:grpSp>
        <p:sp>
          <p:nvSpPr>
            <p:cNvPr id="61" name="TextBox 61"/>
            <p:cNvSpPr txBox="1"/>
            <p:nvPr/>
          </p:nvSpPr>
          <p:spPr>
            <a:xfrm>
              <a:off x="4181850" y="58722"/>
              <a:ext cx="3592592" cy="440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 rtl="1">
                <a:lnSpc>
                  <a:spcPts val="2800"/>
                </a:lnSpc>
              </a:pPr>
              <a:r>
                <a:rPr lang="ar-EG" sz="2000" b="1">
                  <a:solidFill>
                    <a:srgbClr val="FFFFFF"/>
                  </a:solidFill>
                  <a:latin typeface="Sakkal Majalla Bold"/>
                  <a:ea typeface="Sakkal Majalla Bold"/>
                  <a:cs typeface="Sakkal Majalla Bold"/>
                  <a:sym typeface="Sakkal Majalla Bold"/>
                  <a:rtl/>
                </a:rPr>
                <a:t>أثر الإجراءات على تقدم الطلاب :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756000" y="8792343"/>
            <a:ext cx="6048000" cy="1140648"/>
            <a:chOff x="0" y="0"/>
            <a:chExt cx="8064000" cy="1520865"/>
          </a:xfrm>
        </p:grpSpPr>
        <p:grpSp>
          <p:nvGrpSpPr>
            <p:cNvPr id="63" name="Group 63"/>
            <p:cNvGrpSpPr/>
            <p:nvPr/>
          </p:nvGrpSpPr>
          <p:grpSpPr>
            <a:xfrm>
              <a:off x="0" y="297905"/>
              <a:ext cx="7774442" cy="1222959"/>
              <a:chOff x="0" y="0"/>
              <a:chExt cx="2089638" cy="328711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2089638" cy="328711"/>
              </a:xfrm>
              <a:custGeom>
                <a:avLst/>
                <a:gdLst/>
                <a:ahLst/>
                <a:cxnLst/>
                <a:rect l="l" t="t" r="r" b="b"/>
                <a:pathLst>
                  <a:path w="2089638" h="328711">
                    <a:moveTo>
                      <a:pt x="0" y="0"/>
                    </a:moveTo>
                    <a:lnTo>
                      <a:pt x="2089638" y="0"/>
                    </a:lnTo>
                    <a:lnTo>
                      <a:pt x="2089638" y="328711"/>
                    </a:lnTo>
                    <a:lnTo>
                      <a:pt x="0" y="3287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DA9A6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5" name="TextBox 65"/>
              <p:cNvSpPr txBox="1"/>
              <p:nvPr/>
            </p:nvSpPr>
            <p:spPr>
              <a:xfrm>
                <a:off x="0" y="-28575"/>
                <a:ext cx="2089638" cy="35728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20"/>
                  </a:lnSpc>
                </a:pPr>
                <a:endParaRPr/>
              </a:p>
            </p:txBody>
          </p:sp>
        </p:grpSp>
        <p:grpSp>
          <p:nvGrpSpPr>
            <p:cNvPr id="66" name="Group 66"/>
            <p:cNvGrpSpPr/>
            <p:nvPr/>
          </p:nvGrpSpPr>
          <p:grpSpPr>
            <a:xfrm>
              <a:off x="4487384" y="0"/>
              <a:ext cx="3576616" cy="595811"/>
              <a:chOff x="0" y="0"/>
              <a:chExt cx="961334" cy="160144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0"/>
                <a:ext cx="961334" cy="160144"/>
              </a:xfrm>
              <a:custGeom>
                <a:avLst/>
                <a:gdLst/>
                <a:ahLst/>
                <a:cxnLst/>
                <a:rect l="l" t="t" r="r" b="b"/>
                <a:pathLst>
                  <a:path w="961334" h="160144">
                    <a:moveTo>
                      <a:pt x="80072" y="0"/>
                    </a:moveTo>
                    <a:lnTo>
                      <a:pt x="881262" y="0"/>
                    </a:lnTo>
                    <a:cubicBezTo>
                      <a:pt x="902498" y="0"/>
                      <a:pt x="922865" y="8436"/>
                      <a:pt x="937881" y="23453"/>
                    </a:cubicBezTo>
                    <a:cubicBezTo>
                      <a:pt x="952898" y="38469"/>
                      <a:pt x="961334" y="58836"/>
                      <a:pt x="961334" y="80072"/>
                    </a:cubicBezTo>
                    <a:lnTo>
                      <a:pt x="961334" y="80072"/>
                    </a:lnTo>
                    <a:cubicBezTo>
                      <a:pt x="961334" y="101308"/>
                      <a:pt x="952898" y="121675"/>
                      <a:pt x="937881" y="136691"/>
                    </a:cubicBezTo>
                    <a:cubicBezTo>
                      <a:pt x="922865" y="151708"/>
                      <a:pt x="902498" y="160144"/>
                      <a:pt x="881262" y="160144"/>
                    </a:cubicBezTo>
                    <a:lnTo>
                      <a:pt x="80072" y="160144"/>
                    </a:lnTo>
                    <a:cubicBezTo>
                      <a:pt x="58836" y="160144"/>
                      <a:pt x="38469" y="151708"/>
                      <a:pt x="23453" y="136691"/>
                    </a:cubicBezTo>
                    <a:cubicBezTo>
                      <a:pt x="8436" y="121675"/>
                      <a:pt x="0" y="101308"/>
                      <a:pt x="0" y="80072"/>
                    </a:cubicBezTo>
                    <a:lnTo>
                      <a:pt x="0" y="80072"/>
                    </a:lnTo>
                    <a:cubicBezTo>
                      <a:pt x="0" y="58836"/>
                      <a:pt x="8436" y="38469"/>
                      <a:pt x="23453" y="23453"/>
                    </a:cubicBezTo>
                    <a:cubicBezTo>
                      <a:pt x="38469" y="8436"/>
                      <a:pt x="58836" y="0"/>
                      <a:pt x="80072" y="0"/>
                    </a:cubicBezTo>
                    <a:close/>
                  </a:path>
                </a:pathLst>
              </a:custGeom>
              <a:solidFill>
                <a:srgbClr val="0DA9A6"/>
              </a:solidFill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8" name="TextBox 68"/>
              <p:cNvSpPr txBox="1"/>
              <p:nvPr/>
            </p:nvSpPr>
            <p:spPr>
              <a:xfrm>
                <a:off x="0" y="-28575"/>
                <a:ext cx="961334" cy="18871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20"/>
                  </a:lnSpc>
                </a:pPr>
                <a:endParaRPr/>
              </a:p>
            </p:txBody>
          </p:sp>
        </p:grpSp>
        <p:sp>
          <p:nvSpPr>
            <p:cNvPr id="69" name="TextBox 69"/>
            <p:cNvSpPr txBox="1"/>
            <p:nvPr/>
          </p:nvSpPr>
          <p:spPr>
            <a:xfrm>
              <a:off x="4181850" y="58722"/>
              <a:ext cx="3592592" cy="440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 rtl="1">
                <a:lnSpc>
                  <a:spcPts val="2800"/>
                </a:lnSpc>
              </a:pPr>
              <a:r>
                <a:rPr lang="ar-EG" sz="2000" b="1">
                  <a:solidFill>
                    <a:srgbClr val="FFFFFF"/>
                  </a:solidFill>
                  <a:latin typeface="Sakkal Majalla Bold"/>
                  <a:ea typeface="Sakkal Majalla Bold"/>
                  <a:cs typeface="Sakkal Majalla Bold"/>
                  <a:sym typeface="Sakkal Majalla Bold"/>
                  <a:rtl/>
                </a:rPr>
                <a:t>توصيات الأسبوع القادم :</a:t>
              </a:r>
            </a:p>
          </p:txBody>
        </p:sp>
      </p:grpSp>
      <p:sp>
        <p:nvSpPr>
          <p:cNvPr id="70" name="Freeform 70"/>
          <p:cNvSpPr/>
          <p:nvPr/>
        </p:nvSpPr>
        <p:spPr>
          <a:xfrm>
            <a:off x="19703" y="19703"/>
            <a:ext cx="857506" cy="857506"/>
          </a:xfrm>
          <a:custGeom>
            <a:avLst/>
            <a:gdLst/>
            <a:ahLst/>
            <a:cxnLst/>
            <a:rect l="l" t="t" r="r" b="b"/>
            <a:pathLst>
              <a:path w="857506" h="857506">
                <a:moveTo>
                  <a:pt x="0" y="0"/>
                </a:moveTo>
                <a:lnTo>
                  <a:pt x="857506" y="0"/>
                </a:lnTo>
                <a:lnTo>
                  <a:pt x="857506" y="857506"/>
                </a:lnTo>
                <a:lnTo>
                  <a:pt x="0" y="8575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985080"/>
            <a:ext cx="3967076" cy="706920"/>
          </a:xfrm>
          <a:custGeom>
            <a:avLst/>
            <a:gdLst/>
            <a:ahLst/>
            <a:cxnLst/>
            <a:rect l="l" t="t" r="r" b="b"/>
            <a:pathLst>
              <a:path w="3967076" h="706920">
                <a:moveTo>
                  <a:pt x="0" y="0"/>
                </a:moveTo>
                <a:lnTo>
                  <a:pt x="3967076" y="0"/>
                </a:lnTo>
                <a:lnTo>
                  <a:pt x="3967076" y="706920"/>
                </a:lnTo>
                <a:lnTo>
                  <a:pt x="0" y="7069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09392" b="-1910"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" name="Freeform 3"/>
          <p:cNvSpPr/>
          <p:nvPr/>
        </p:nvSpPr>
        <p:spPr>
          <a:xfrm>
            <a:off x="1232470" y="1265449"/>
            <a:ext cx="5095059" cy="235646"/>
          </a:xfrm>
          <a:custGeom>
            <a:avLst/>
            <a:gdLst/>
            <a:ahLst/>
            <a:cxnLst/>
            <a:rect l="l" t="t" r="r" b="b"/>
            <a:pathLst>
              <a:path w="5095059" h="235646">
                <a:moveTo>
                  <a:pt x="0" y="0"/>
                </a:moveTo>
                <a:lnTo>
                  <a:pt x="5095060" y="0"/>
                </a:lnTo>
                <a:lnTo>
                  <a:pt x="5095060" y="235647"/>
                </a:lnTo>
                <a:lnTo>
                  <a:pt x="0" y="2356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grpSp>
        <p:nvGrpSpPr>
          <p:cNvPr id="4" name="Group 4"/>
          <p:cNvGrpSpPr/>
          <p:nvPr/>
        </p:nvGrpSpPr>
        <p:grpSpPr>
          <a:xfrm>
            <a:off x="1232470" y="756000"/>
            <a:ext cx="5095059" cy="508905"/>
            <a:chOff x="0" y="0"/>
            <a:chExt cx="2032255" cy="20298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32255" cy="202986"/>
            </a:xfrm>
            <a:custGeom>
              <a:avLst/>
              <a:gdLst/>
              <a:ahLst/>
              <a:cxnLst/>
              <a:rect l="l" t="t" r="r" b="b"/>
              <a:pathLst>
                <a:path w="2032255" h="202986">
                  <a:moveTo>
                    <a:pt x="75975" y="0"/>
                  </a:moveTo>
                  <a:lnTo>
                    <a:pt x="1956280" y="0"/>
                  </a:lnTo>
                  <a:cubicBezTo>
                    <a:pt x="1976430" y="0"/>
                    <a:pt x="1995754" y="8004"/>
                    <a:pt x="2010002" y="22252"/>
                  </a:cubicBezTo>
                  <a:cubicBezTo>
                    <a:pt x="2024250" y="36501"/>
                    <a:pt x="2032255" y="55825"/>
                    <a:pt x="2032255" y="75975"/>
                  </a:cubicBezTo>
                  <a:lnTo>
                    <a:pt x="2032255" y="127011"/>
                  </a:lnTo>
                  <a:cubicBezTo>
                    <a:pt x="2032255" y="168971"/>
                    <a:pt x="1998240" y="202986"/>
                    <a:pt x="1956280" y="202986"/>
                  </a:cubicBezTo>
                  <a:lnTo>
                    <a:pt x="75975" y="202986"/>
                  </a:lnTo>
                  <a:cubicBezTo>
                    <a:pt x="55825" y="202986"/>
                    <a:pt x="36501" y="194981"/>
                    <a:pt x="22252" y="180733"/>
                  </a:cubicBezTo>
                  <a:cubicBezTo>
                    <a:pt x="8004" y="166485"/>
                    <a:pt x="0" y="147161"/>
                    <a:pt x="0" y="127011"/>
                  </a:cubicBezTo>
                  <a:lnTo>
                    <a:pt x="0" y="75975"/>
                  </a:lnTo>
                  <a:cubicBezTo>
                    <a:pt x="0" y="55825"/>
                    <a:pt x="8004" y="36501"/>
                    <a:pt x="22252" y="22252"/>
                  </a:cubicBezTo>
                  <a:cubicBezTo>
                    <a:pt x="36501" y="8004"/>
                    <a:pt x="55825" y="0"/>
                    <a:pt x="7597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CA069">
                    <a:alpha val="100000"/>
                  </a:srgbClr>
                </a:gs>
                <a:gs pos="50000">
                  <a:srgbClr val="0DA9A6">
                    <a:alpha val="100000"/>
                  </a:srgbClr>
                </a:gs>
                <a:gs pos="100000">
                  <a:srgbClr val="3D7CB4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2032255" cy="231561"/>
            </a:xfrm>
            <a:prstGeom prst="rect">
              <a:avLst/>
            </a:prstGeom>
          </p:spPr>
          <p:txBody>
            <a:bodyPr lIns="49772" tIns="49772" rIns="49772" bIns="49772" rtlCol="0" anchor="ctr"/>
            <a:lstStyle/>
            <a:p>
              <a:pPr algn="ctr">
                <a:lnSpc>
                  <a:spcPts val="192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648178" y="813650"/>
            <a:ext cx="2263645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800"/>
              </a:lnSpc>
            </a:pPr>
            <a:r>
              <a:rPr lang="ar-EG" sz="2000" b="1">
                <a:solidFill>
                  <a:srgbClr val="FFFFFF"/>
                </a:solidFill>
                <a:latin typeface="Sakkal Majalla Bold"/>
                <a:ea typeface="Sakkal Majalla Bold"/>
                <a:cs typeface="Sakkal Majalla Bold"/>
                <a:sym typeface="Sakkal Majalla Bold"/>
                <a:rtl/>
              </a:rPr>
              <a:t>ملخص التقدم الشهري</a:t>
            </a:r>
          </a:p>
        </p:txBody>
      </p:sp>
      <p:sp>
        <p:nvSpPr>
          <p:cNvPr id="8" name="Freeform 8"/>
          <p:cNvSpPr/>
          <p:nvPr/>
        </p:nvSpPr>
        <p:spPr>
          <a:xfrm>
            <a:off x="19703" y="19703"/>
            <a:ext cx="857506" cy="857506"/>
          </a:xfrm>
          <a:custGeom>
            <a:avLst/>
            <a:gdLst/>
            <a:ahLst/>
            <a:cxnLst/>
            <a:rect l="l" t="t" r="r" b="b"/>
            <a:pathLst>
              <a:path w="857506" h="857506">
                <a:moveTo>
                  <a:pt x="0" y="0"/>
                </a:moveTo>
                <a:lnTo>
                  <a:pt x="857506" y="0"/>
                </a:lnTo>
                <a:lnTo>
                  <a:pt x="857506" y="857506"/>
                </a:lnTo>
                <a:lnTo>
                  <a:pt x="0" y="8575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grpSp>
        <p:nvGrpSpPr>
          <p:cNvPr id="9" name="Group 9"/>
          <p:cNvGrpSpPr/>
          <p:nvPr/>
        </p:nvGrpSpPr>
        <p:grpSpPr>
          <a:xfrm>
            <a:off x="3213155" y="1963018"/>
            <a:ext cx="3373677" cy="440282"/>
            <a:chOff x="0" y="0"/>
            <a:chExt cx="1209050" cy="15778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09050" cy="157787"/>
            </a:xfrm>
            <a:custGeom>
              <a:avLst/>
              <a:gdLst/>
              <a:ahLst/>
              <a:cxnLst/>
              <a:rect l="l" t="t" r="r" b="b"/>
              <a:pathLst>
                <a:path w="1209050" h="157787">
                  <a:moveTo>
                    <a:pt x="0" y="0"/>
                  </a:moveTo>
                  <a:lnTo>
                    <a:pt x="1209050" y="0"/>
                  </a:lnTo>
                  <a:lnTo>
                    <a:pt x="1209050" y="157787"/>
                  </a:lnTo>
                  <a:lnTo>
                    <a:pt x="0" y="15778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3D7EB9"/>
              </a:solidFill>
              <a:prstDash val="solid"/>
              <a:miter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1209050" cy="1863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351713" y="1739589"/>
            <a:ext cx="1452287" cy="446858"/>
            <a:chOff x="0" y="0"/>
            <a:chExt cx="520467" cy="16014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20467" cy="160144"/>
            </a:xfrm>
            <a:custGeom>
              <a:avLst/>
              <a:gdLst/>
              <a:ahLst/>
              <a:cxnLst/>
              <a:rect l="l" t="t" r="r" b="b"/>
              <a:pathLst>
                <a:path w="520467" h="160144">
                  <a:moveTo>
                    <a:pt x="80072" y="0"/>
                  </a:moveTo>
                  <a:lnTo>
                    <a:pt x="440395" y="0"/>
                  </a:lnTo>
                  <a:cubicBezTo>
                    <a:pt x="461631" y="0"/>
                    <a:pt x="481998" y="8436"/>
                    <a:pt x="497014" y="23453"/>
                  </a:cubicBezTo>
                  <a:cubicBezTo>
                    <a:pt x="512031" y="38469"/>
                    <a:pt x="520467" y="58836"/>
                    <a:pt x="520467" y="80072"/>
                  </a:cubicBezTo>
                  <a:lnTo>
                    <a:pt x="520467" y="80072"/>
                  </a:lnTo>
                  <a:cubicBezTo>
                    <a:pt x="520467" y="101308"/>
                    <a:pt x="512031" y="121675"/>
                    <a:pt x="497014" y="136691"/>
                  </a:cubicBezTo>
                  <a:cubicBezTo>
                    <a:pt x="481998" y="151708"/>
                    <a:pt x="461631" y="160144"/>
                    <a:pt x="440395" y="160144"/>
                  </a:cubicBezTo>
                  <a:lnTo>
                    <a:pt x="80072" y="160144"/>
                  </a:lnTo>
                  <a:cubicBezTo>
                    <a:pt x="58836" y="160144"/>
                    <a:pt x="38469" y="151708"/>
                    <a:pt x="23453" y="136691"/>
                  </a:cubicBezTo>
                  <a:cubicBezTo>
                    <a:pt x="8436" y="121675"/>
                    <a:pt x="0" y="101308"/>
                    <a:pt x="0" y="80072"/>
                  </a:cubicBezTo>
                  <a:lnTo>
                    <a:pt x="0" y="80072"/>
                  </a:lnTo>
                  <a:cubicBezTo>
                    <a:pt x="0" y="58836"/>
                    <a:pt x="8436" y="38469"/>
                    <a:pt x="23453" y="23453"/>
                  </a:cubicBezTo>
                  <a:cubicBezTo>
                    <a:pt x="38469" y="8436"/>
                    <a:pt x="58836" y="0"/>
                    <a:pt x="80072" y="0"/>
                  </a:cubicBezTo>
                  <a:close/>
                </a:path>
              </a:pathLst>
            </a:custGeom>
            <a:solidFill>
              <a:srgbClr val="3D7EB9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520467" cy="1887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56000" y="1963018"/>
            <a:ext cx="2149153" cy="440282"/>
            <a:chOff x="0" y="0"/>
            <a:chExt cx="770208" cy="15778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70208" cy="157787"/>
            </a:xfrm>
            <a:custGeom>
              <a:avLst/>
              <a:gdLst/>
              <a:ahLst/>
              <a:cxnLst/>
              <a:rect l="l" t="t" r="r" b="b"/>
              <a:pathLst>
                <a:path w="770208" h="157787">
                  <a:moveTo>
                    <a:pt x="0" y="0"/>
                  </a:moveTo>
                  <a:lnTo>
                    <a:pt x="770208" y="0"/>
                  </a:lnTo>
                  <a:lnTo>
                    <a:pt x="770208" y="157787"/>
                  </a:lnTo>
                  <a:lnTo>
                    <a:pt x="0" y="15778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3D7EB9"/>
              </a:solidFill>
              <a:prstDash val="solid"/>
              <a:miter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770208" cy="1863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670034" y="1739589"/>
            <a:ext cx="1452287" cy="446858"/>
            <a:chOff x="0" y="0"/>
            <a:chExt cx="520467" cy="16014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20467" cy="160144"/>
            </a:xfrm>
            <a:custGeom>
              <a:avLst/>
              <a:gdLst/>
              <a:ahLst/>
              <a:cxnLst/>
              <a:rect l="l" t="t" r="r" b="b"/>
              <a:pathLst>
                <a:path w="520467" h="160144">
                  <a:moveTo>
                    <a:pt x="80072" y="0"/>
                  </a:moveTo>
                  <a:lnTo>
                    <a:pt x="440395" y="0"/>
                  </a:lnTo>
                  <a:cubicBezTo>
                    <a:pt x="461631" y="0"/>
                    <a:pt x="481998" y="8436"/>
                    <a:pt x="497014" y="23453"/>
                  </a:cubicBezTo>
                  <a:cubicBezTo>
                    <a:pt x="512031" y="38469"/>
                    <a:pt x="520467" y="58836"/>
                    <a:pt x="520467" y="80072"/>
                  </a:cubicBezTo>
                  <a:lnTo>
                    <a:pt x="520467" y="80072"/>
                  </a:lnTo>
                  <a:cubicBezTo>
                    <a:pt x="520467" y="101308"/>
                    <a:pt x="512031" y="121675"/>
                    <a:pt x="497014" y="136691"/>
                  </a:cubicBezTo>
                  <a:cubicBezTo>
                    <a:pt x="481998" y="151708"/>
                    <a:pt x="461631" y="160144"/>
                    <a:pt x="440395" y="160144"/>
                  </a:cubicBezTo>
                  <a:lnTo>
                    <a:pt x="80072" y="160144"/>
                  </a:lnTo>
                  <a:cubicBezTo>
                    <a:pt x="58836" y="160144"/>
                    <a:pt x="38469" y="151708"/>
                    <a:pt x="23453" y="136691"/>
                  </a:cubicBezTo>
                  <a:cubicBezTo>
                    <a:pt x="8436" y="121675"/>
                    <a:pt x="0" y="101308"/>
                    <a:pt x="0" y="80072"/>
                  </a:cubicBezTo>
                  <a:lnTo>
                    <a:pt x="0" y="80072"/>
                  </a:lnTo>
                  <a:cubicBezTo>
                    <a:pt x="0" y="58836"/>
                    <a:pt x="8436" y="38469"/>
                    <a:pt x="23453" y="23453"/>
                  </a:cubicBezTo>
                  <a:cubicBezTo>
                    <a:pt x="38469" y="8436"/>
                    <a:pt x="58836" y="0"/>
                    <a:pt x="80072" y="0"/>
                  </a:cubicBezTo>
                  <a:close/>
                </a:path>
              </a:pathLst>
            </a:custGeom>
            <a:solidFill>
              <a:srgbClr val="3D7EB9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520467" cy="1887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0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5502470" y="1774106"/>
            <a:ext cx="1084362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00"/>
              </a:lnSpc>
            </a:pPr>
            <a:r>
              <a:rPr lang="ar-EG" sz="2000" b="1">
                <a:solidFill>
                  <a:srgbClr val="FFFFFF"/>
                </a:solidFill>
                <a:latin typeface="Sakkal Majalla Bold"/>
                <a:ea typeface="Sakkal Majalla Bold"/>
                <a:cs typeface="Sakkal Majalla Bold"/>
                <a:sym typeface="Sakkal Majalla Bold"/>
                <a:rtl/>
              </a:rPr>
              <a:t>الشهر :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990499" y="1774106"/>
            <a:ext cx="914654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00"/>
              </a:lnSpc>
            </a:pPr>
            <a:r>
              <a:rPr lang="ar-EG" sz="2000" b="1">
                <a:solidFill>
                  <a:srgbClr val="FFFFFF"/>
                </a:solidFill>
                <a:latin typeface="Sakkal Majalla Bold"/>
                <a:ea typeface="Sakkal Majalla Bold"/>
                <a:cs typeface="Sakkal Majalla Bold"/>
                <a:sym typeface="Sakkal Majalla Bold"/>
                <a:rtl/>
              </a:rPr>
              <a:t>الفترة :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3780000" y="2741029"/>
            <a:ext cx="2806831" cy="2678058"/>
            <a:chOff x="0" y="0"/>
            <a:chExt cx="1005905" cy="95975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05905" cy="959756"/>
            </a:xfrm>
            <a:custGeom>
              <a:avLst/>
              <a:gdLst/>
              <a:ahLst/>
              <a:cxnLst/>
              <a:rect l="l" t="t" r="r" b="b"/>
              <a:pathLst>
                <a:path w="1005905" h="959756">
                  <a:moveTo>
                    <a:pt x="0" y="0"/>
                  </a:moveTo>
                  <a:lnTo>
                    <a:pt x="1005905" y="0"/>
                  </a:lnTo>
                  <a:lnTo>
                    <a:pt x="1005905" y="959756"/>
                  </a:lnTo>
                  <a:lnTo>
                    <a:pt x="0" y="95975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C1B48A"/>
              </a:solidFill>
              <a:prstDash val="solid"/>
              <a:miter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1005905" cy="9883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0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121538" y="2517600"/>
            <a:ext cx="2682462" cy="446858"/>
            <a:chOff x="0" y="0"/>
            <a:chExt cx="961334" cy="160144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961334" cy="160144"/>
            </a:xfrm>
            <a:custGeom>
              <a:avLst/>
              <a:gdLst/>
              <a:ahLst/>
              <a:cxnLst/>
              <a:rect l="l" t="t" r="r" b="b"/>
              <a:pathLst>
                <a:path w="961334" h="160144">
                  <a:moveTo>
                    <a:pt x="80072" y="0"/>
                  </a:moveTo>
                  <a:lnTo>
                    <a:pt x="881262" y="0"/>
                  </a:lnTo>
                  <a:cubicBezTo>
                    <a:pt x="902498" y="0"/>
                    <a:pt x="922865" y="8436"/>
                    <a:pt x="937881" y="23453"/>
                  </a:cubicBezTo>
                  <a:cubicBezTo>
                    <a:pt x="952898" y="38469"/>
                    <a:pt x="961334" y="58836"/>
                    <a:pt x="961334" y="80072"/>
                  </a:cubicBezTo>
                  <a:lnTo>
                    <a:pt x="961334" y="80072"/>
                  </a:lnTo>
                  <a:cubicBezTo>
                    <a:pt x="961334" y="101308"/>
                    <a:pt x="952898" y="121675"/>
                    <a:pt x="937881" y="136691"/>
                  </a:cubicBezTo>
                  <a:cubicBezTo>
                    <a:pt x="922865" y="151708"/>
                    <a:pt x="902498" y="160144"/>
                    <a:pt x="881262" y="160144"/>
                  </a:cubicBezTo>
                  <a:lnTo>
                    <a:pt x="80072" y="160144"/>
                  </a:lnTo>
                  <a:cubicBezTo>
                    <a:pt x="58836" y="160144"/>
                    <a:pt x="38469" y="151708"/>
                    <a:pt x="23453" y="136691"/>
                  </a:cubicBezTo>
                  <a:cubicBezTo>
                    <a:pt x="8436" y="121675"/>
                    <a:pt x="0" y="101308"/>
                    <a:pt x="0" y="80072"/>
                  </a:cubicBezTo>
                  <a:lnTo>
                    <a:pt x="0" y="80072"/>
                  </a:lnTo>
                  <a:cubicBezTo>
                    <a:pt x="0" y="58836"/>
                    <a:pt x="8436" y="38469"/>
                    <a:pt x="23453" y="23453"/>
                  </a:cubicBezTo>
                  <a:cubicBezTo>
                    <a:pt x="38469" y="8436"/>
                    <a:pt x="58836" y="0"/>
                    <a:pt x="80072" y="0"/>
                  </a:cubicBezTo>
                  <a:close/>
                </a:path>
              </a:pathLst>
            </a:custGeom>
            <a:solidFill>
              <a:srgbClr val="C1B48A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961334" cy="1887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0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3892387" y="2552117"/>
            <a:ext cx="2694444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00"/>
              </a:lnSpc>
            </a:pPr>
            <a:r>
              <a:rPr lang="ar-EG" sz="2000" b="1">
                <a:solidFill>
                  <a:srgbClr val="FFFFFF"/>
                </a:solidFill>
                <a:latin typeface="Sakkal Majalla Bold"/>
                <a:ea typeface="Sakkal Majalla Bold"/>
                <a:cs typeface="Sakkal Majalla Bold"/>
                <a:sym typeface="Sakkal Majalla Bold"/>
                <a:rtl/>
              </a:rPr>
              <a:t>نسبة إنجاز الخطة الدراسية :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591630" y="2741029"/>
            <a:ext cx="2806831" cy="2678058"/>
            <a:chOff x="0" y="0"/>
            <a:chExt cx="1005905" cy="959756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005905" cy="959756"/>
            </a:xfrm>
            <a:custGeom>
              <a:avLst/>
              <a:gdLst/>
              <a:ahLst/>
              <a:cxnLst/>
              <a:rect l="l" t="t" r="r" b="b"/>
              <a:pathLst>
                <a:path w="1005905" h="959756">
                  <a:moveTo>
                    <a:pt x="0" y="0"/>
                  </a:moveTo>
                  <a:lnTo>
                    <a:pt x="1005905" y="0"/>
                  </a:lnTo>
                  <a:lnTo>
                    <a:pt x="1005905" y="959756"/>
                  </a:lnTo>
                  <a:lnTo>
                    <a:pt x="0" y="95975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DA9A6"/>
              </a:solidFill>
              <a:prstDash val="solid"/>
              <a:miter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28575"/>
              <a:ext cx="1005905" cy="9883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0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933168" y="2517600"/>
            <a:ext cx="2682462" cy="446858"/>
            <a:chOff x="0" y="0"/>
            <a:chExt cx="961334" cy="160144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961334" cy="160144"/>
            </a:xfrm>
            <a:custGeom>
              <a:avLst/>
              <a:gdLst/>
              <a:ahLst/>
              <a:cxnLst/>
              <a:rect l="l" t="t" r="r" b="b"/>
              <a:pathLst>
                <a:path w="961334" h="160144">
                  <a:moveTo>
                    <a:pt x="80072" y="0"/>
                  </a:moveTo>
                  <a:lnTo>
                    <a:pt x="881262" y="0"/>
                  </a:lnTo>
                  <a:cubicBezTo>
                    <a:pt x="902498" y="0"/>
                    <a:pt x="922865" y="8436"/>
                    <a:pt x="937881" y="23453"/>
                  </a:cubicBezTo>
                  <a:cubicBezTo>
                    <a:pt x="952898" y="38469"/>
                    <a:pt x="961334" y="58836"/>
                    <a:pt x="961334" y="80072"/>
                  </a:cubicBezTo>
                  <a:lnTo>
                    <a:pt x="961334" y="80072"/>
                  </a:lnTo>
                  <a:cubicBezTo>
                    <a:pt x="961334" y="101308"/>
                    <a:pt x="952898" y="121675"/>
                    <a:pt x="937881" y="136691"/>
                  </a:cubicBezTo>
                  <a:cubicBezTo>
                    <a:pt x="922865" y="151708"/>
                    <a:pt x="902498" y="160144"/>
                    <a:pt x="881262" y="160144"/>
                  </a:cubicBezTo>
                  <a:lnTo>
                    <a:pt x="80072" y="160144"/>
                  </a:lnTo>
                  <a:cubicBezTo>
                    <a:pt x="58836" y="160144"/>
                    <a:pt x="38469" y="151708"/>
                    <a:pt x="23453" y="136691"/>
                  </a:cubicBezTo>
                  <a:cubicBezTo>
                    <a:pt x="8436" y="121675"/>
                    <a:pt x="0" y="101308"/>
                    <a:pt x="0" y="80072"/>
                  </a:cubicBezTo>
                  <a:lnTo>
                    <a:pt x="0" y="80072"/>
                  </a:lnTo>
                  <a:cubicBezTo>
                    <a:pt x="0" y="58836"/>
                    <a:pt x="8436" y="38469"/>
                    <a:pt x="23453" y="23453"/>
                  </a:cubicBezTo>
                  <a:cubicBezTo>
                    <a:pt x="38469" y="8436"/>
                    <a:pt x="58836" y="0"/>
                    <a:pt x="80072" y="0"/>
                  </a:cubicBezTo>
                  <a:close/>
                </a:path>
              </a:pathLst>
            </a:custGeom>
            <a:solidFill>
              <a:srgbClr val="0DA9A6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28575"/>
              <a:ext cx="961334" cy="1887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0"/>
                </a:lnSpc>
              </a:pPr>
              <a:endParaRPr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704017" y="2552117"/>
            <a:ext cx="2694444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00"/>
              </a:lnSpc>
            </a:pPr>
            <a:r>
              <a:rPr lang="ar-EG" sz="2000" b="1">
                <a:solidFill>
                  <a:srgbClr val="FFFFFF"/>
                </a:solidFill>
                <a:latin typeface="Sakkal Majalla Bold"/>
                <a:ea typeface="Sakkal Majalla Bold"/>
                <a:cs typeface="Sakkal Majalla Bold"/>
                <a:sym typeface="Sakkal Majalla Bold"/>
                <a:rtl/>
              </a:rPr>
              <a:t>أبرز التحسينات في أداء الطلاب :</a:t>
            </a:r>
          </a:p>
        </p:txBody>
      </p:sp>
      <p:grpSp>
        <p:nvGrpSpPr>
          <p:cNvPr id="37" name="Group 37"/>
          <p:cNvGrpSpPr/>
          <p:nvPr/>
        </p:nvGrpSpPr>
        <p:grpSpPr>
          <a:xfrm>
            <a:off x="3780000" y="5833017"/>
            <a:ext cx="2806831" cy="2678058"/>
            <a:chOff x="0" y="0"/>
            <a:chExt cx="1005905" cy="959756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005905" cy="959756"/>
            </a:xfrm>
            <a:custGeom>
              <a:avLst/>
              <a:gdLst/>
              <a:ahLst/>
              <a:cxnLst/>
              <a:rect l="l" t="t" r="r" b="b"/>
              <a:pathLst>
                <a:path w="1005905" h="959756">
                  <a:moveTo>
                    <a:pt x="0" y="0"/>
                  </a:moveTo>
                  <a:lnTo>
                    <a:pt x="1005905" y="0"/>
                  </a:lnTo>
                  <a:lnTo>
                    <a:pt x="1005905" y="959756"/>
                  </a:lnTo>
                  <a:lnTo>
                    <a:pt x="0" y="95975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7A869"/>
              </a:solidFill>
              <a:prstDash val="solid"/>
              <a:miter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28575"/>
              <a:ext cx="1005905" cy="9883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0"/>
                </a:lnSpc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4121538" y="5609588"/>
            <a:ext cx="2682462" cy="446858"/>
            <a:chOff x="0" y="0"/>
            <a:chExt cx="961334" cy="160144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961334" cy="160144"/>
            </a:xfrm>
            <a:custGeom>
              <a:avLst/>
              <a:gdLst/>
              <a:ahLst/>
              <a:cxnLst/>
              <a:rect l="l" t="t" r="r" b="b"/>
              <a:pathLst>
                <a:path w="961334" h="160144">
                  <a:moveTo>
                    <a:pt x="80072" y="0"/>
                  </a:moveTo>
                  <a:lnTo>
                    <a:pt x="881262" y="0"/>
                  </a:lnTo>
                  <a:cubicBezTo>
                    <a:pt x="902498" y="0"/>
                    <a:pt x="922865" y="8436"/>
                    <a:pt x="937881" y="23453"/>
                  </a:cubicBezTo>
                  <a:cubicBezTo>
                    <a:pt x="952898" y="38469"/>
                    <a:pt x="961334" y="58836"/>
                    <a:pt x="961334" y="80072"/>
                  </a:cubicBezTo>
                  <a:lnTo>
                    <a:pt x="961334" y="80072"/>
                  </a:lnTo>
                  <a:cubicBezTo>
                    <a:pt x="961334" y="101308"/>
                    <a:pt x="952898" y="121675"/>
                    <a:pt x="937881" y="136691"/>
                  </a:cubicBezTo>
                  <a:cubicBezTo>
                    <a:pt x="922865" y="151708"/>
                    <a:pt x="902498" y="160144"/>
                    <a:pt x="881262" y="160144"/>
                  </a:cubicBezTo>
                  <a:lnTo>
                    <a:pt x="80072" y="160144"/>
                  </a:lnTo>
                  <a:cubicBezTo>
                    <a:pt x="58836" y="160144"/>
                    <a:pt x="38469" y="151708"/>
                    <a:pt x="23453" y="136691"/>
                  </a:cubicBezTo>
                  <a:cubicBezTo>
                    <a:pt x="8436" y="121675"/>
                    <a:pt x="0" y="101308"/>
                    <a:pt x="0" y="80072"/>
                  </a:cubicBezTo>
                  <a:lnTo>
                    <a:pt x="0" y="80072"/>
                  </a:lnTo>
                  <a:cubicBezTo>
                    <a:pt x="0" y="58836"/>
                    <a:pt x="8436" y="38469"/>
                    <a:pt x="23453" y="23453"/>
                  </a:cubicBezTo>
                  <a:cubicBezTo>
                    <a:pt x="38469" y="8436"/>
                    <a:pt x="58836" y="0"/>
                    <a:pt x="80072" y="0"/>
                  </a:cubicBezTo>
                  <a:close/>
                </a:path>
              </a:pathLst>
            </a:custGeom>
            <a:solidFill>
              <a:srgbClr val="07A869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-28575"/>
              <a:ext cx="961334" cy="1887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0"/>
                </a:lnSpc>
              </a:pPr>
              <a:endParaRPr/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4121538" y="5644104"/>
            <a:ext cx="2465294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00"/>
              </a:lnSpc>
            </a:pPr>
            <a:r>
              <a:rPr lang="ar-EG" sz="2000" b="1">
                <a:solidFill>
                  <a:srgbClr val="FFFFFF"/>
                </a:solidFill>
                <a:latin typeface="Sakkal Majalla Bold"/>
                <a:ea typeface="Sakkal Majalla Bold"/>
                <a:cs typeface="Sakkal Majalla Bold"/>
                <a:sym typeface="Sakkal Majalla Bold"/>
                <a:rtl/>
              </a:rPr>
              <a:t>القضايا المستمرة تحتاج متابعة:</a:t>
            </a:r>
          </a:p>
        </p:txBody>
      </p:sp>
      <p:grpSp>
        <p:nvGrpSpPr>
          <p:cNvPr id="44" name="Group 44"/>
          <p:cNvGrpSpPr/>
          <p:nvPr/>
        </p:nvGrpSpPr>
        <p:grpSpPr>
          <a:xfrm>
            <a:off x="591630" y="5833017"/>
            <a:ext cx="2806831" cy="2678058"/>
            <a:chOff x="0" y="0"/>
            <a:chExt cx="1005905" cy="959756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005905" cy="959756"/>
            </a:xfrm>
            <a:custGeom>
              <a:avLst/>
              <a:gdLst/>
              <a:ahLst/>
              <a:cxnLst/>
              <a:rect l="l" t="t" r="r" b="b"/>
              <a:pathLst>
                <a:path w="1005905" h="959756">
                  <a:moveTo>
                    <a:pt x="0" y="0"/>
                  </a:moveTo>
                  <a:lnTo>
                    <a:pt x="1005905" y="0"/>
                  </a:lnTo>
                  <a:lnTo>
                    <a:pt x="1005905" y="959756"/>
                  </a:lnTo>
                  <a:lnTo>
                    <a:pt x="0" y="95975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15445A"/>
              </a:solidFill>
              <a:prstDash val="solid"/>
              <a:miter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-28575"/>
              <a:ext cx="1005905" cy="9883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0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933168" y="5609588"/>
            <a:ext cx="2682462" cy="446858"/>
            <a:chOff x="0" y="0"/>
            <a:chExt cx="961334" cy="160144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961334" cy="160144"/>
            </a:xfrm>
            <a:custGeom>
              <a:avLst/>
              <a:gdLst/>
              <a:ahLst/>
              <a:cxnLst/>
              <a:rect l="l" t="t" r="r" b="b"/>
              <a:pathLst>
                <a:path w="961334" h="160144">
                  <a:moveTo>
                    <a:pt x="80072" y="0"/>
                  </a:moveTo>
                  <a:lnTo>
                    <a:pt x="881262" y="0"/>
                  </a:lnTo>
                  <a:cubicBezTo>
                    <a:pt x="902498" y="0"/>
                    <a:pt x="922865" y="8436"/>
                    <a:pt x="937881" y="23453"/>
                  </a:cubicBezTo>
                  <a:cubicBezTo>
                    <a:pt x="952898" y="38469"/>
                    <a:pt x="961334" y="58836"/>
                    <a:pt x="961334" y="80072"/>
                  </a:cubicBezTo>
                  <a:lnTo>
                    <a:pt x="961334" y="80072"/>
                  </a:lnTo>
                  <a:cubicBezTo>
                    <a:pt x="961334" y="101308"/>
                    <a:pt x="952898" y="121675"/>
                    <a:pt x="937881" y="136691"/>
                  </a:cubicBezTo>
                  <a:cubicBezTo>
                    <a:pt x="922865" y="151708"/>
                    <a:pt x="902498" y="160144"/>
                    <a:pt x="881262" y="160144"/>
                  </a:cubicBezTo>
                  <a:lnTo>
                    <a:pt x="80072" y="160144"/>
                  </a:lnTo>
                  <a:cubicBezTo>
                    <a:pt x="58836" y="160144"/>
                    <a:pt x="38469" y="151708"/>
                    <a:pt x="23453" y="136691"/>
                  </a:cubicBezTo>
                  <a:cubicBezTo>
                    <a:pt x="8436" y="121675"/>
                    <a:pt x="0" y="101308"/>
                    <a:pt x="0" y="80072"/>
                  </a:cubicBezTo>
                  <a:lnTo>
                    <a:pt x="0" y="80072"/>
                  </a:lnTo>
                  <a:cubicBezTo>
                    <a:pt x="0" y="58836"/>
                    <a:pt x="8436" y="38469"/>
                    <a:pt x="23453" y="23453"/>
                  </a:cubicBezTo>
                  <a:cubicBezTo>
                    <a:pt x="38469" y="8436"/>
                    <a:pt x="58836" y="0"/>
                    <a:pt x="80072" y="0"/>
                  </a:cubicBezTo>
                  <a:close/>
                </a:path>
              </a:pathLst>
            </a:custGeom>
            <a:solidFill>
              <a:srgbClr val="15445A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-28575"/>
              <a:ext cx="961334" cy="1887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0"/>
                </a:lnSpc>
              </a:pPr>
              <a:endParaRPr/>
            </a:p>
          </p:txBody>
        </p:sp>
      </p:grpSp>
      <p:sp>
        <p:nvSpPr>
          <p:cNvPr id="50" name="TextBox 50"/>
          <p:cNvSpPr txBox="1"/>
          <p:nvPr/>
        </p:nvSpPr>
        <p:spPr>
          <a:xfrm>
            <a:off x="704017" y="5644104"/>
            <a:ext cx="2694444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00"/>
              </a:lnSpc>
            </a:pPr>
            <a:r>
              <a:rPr lang="ar-EG" sz="2000" b="1">
                <a:solidFill>
                  <a:srgbClr val="FFFFFF"/>
                </a:solidFill>
                <a:latin typeface="Sakkal Majalla Bold"/>
                <a:ea typeface="Sakkal Majalla Bold"/>
                <a:cs typeface="Sakkal Majalla Bold"/>
                <a:sym typeface="Sakkal Majalla Bold"/>
                <a:rtl/>
              </a:rPr>
              <a:t>خطط المعالجة المقترحة 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985080"/>
            <a:ext cx="3967076" cy="706920"/>
          </a:xfrm>
          <a:custGeom>
            <a:avLst/>
            <a:gdLst/>
            <a:ahLst/>
            <a:cxnLst/>
            <a:rect l="l" t="t" r="r" b="b"/>
            <a:pathLst>
              <a:path w="3967076" h="706920">
                <a:moveTo>
                  <a:pt x="0" y="0"/>
                </a:moveTo>
                <a:lnTo>
                  <a:pt x="3967076" y="0"/>
                </a:lnTo>
                <a:lnTo>
                  <a:pt x="3967076" y="706920"/>
                </a:lnTo>
                <a:lnTo>
                  <a:pt x="0" y="7069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09392" b="-1910"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" name="Freeform 3"/>
          <p:cNvSpPr/>
          <p:nvPr/>
        </p:nvSpPr>
        <p:spPr>
          <a:xfrm>
            <a:off x="1232470" y="1265449"/>
            <a:ext cx="5095059" cy="235646"/>
          </a:xfrm>
          <a:custGeom>
            <a:avLst/>
            <a:gdLst/>
            <a:ahLst/>
            <a:cxnLst/>
            <a:rect l="l" t="t" r="r" b="b"/>
            <a:pathLst>
              <a:path w="5095059" h="235646">
                <a:moveTo>
                  <a:pt x="0" y="0"/>
                </a:moveTo>
                <a:lnTo>
                  <a:pt x="5095060" y="0"/>
                </a:lnTo>
                <a:lnTo>
                  <a:pt x="5095060" y="235647"/>
                </a:lnTo>
                <a:lnTo>
                  <a:pt x="0" y="2356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grpSp>
        <p:nvGrpSpPr>
          <p:cNvPr id="4" name="Group 4"/>
          <p:cNvGrpSpPr/>
          <p:nvPr/>
        </p:nvGrpSpPr>
        <p:grpSpPr>
          <a:xfrm>
            <a:off x="1232470" y="756000"/>
            <a:ext cx="5095059" cy="508905"/>
            <a:chOff x="0" y="0"/>
            <a:chExt cx="2032255" cy="20298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32255" cy="202986"/>
            </a:xfrm>
            <a:custGeom>
              <a:avLst/>
              <a:gdLst/>
              <a:ahLst/>
              <a:cxnLst/>
              <a:rect l="l" t="t" r="r" b="b"/>
              <a:pathLst>
                <a:path w="2032255" h="202986">
                  <a:moveTo>
                    <a:pt x="75975" y="0"/>
                  </a:moveTo>
                  <a:lnTo>
                    <a:pt x="1956280" y="0"/>
                  </a:lnTo>
                  <a:cubicBezTo>
                    <a:pt x="1976430" y="0"/>
                    <a:pt x="1995754" y="8004"/>
                    <a:pt x="2010002" y="22252"/>
                  </a:cubicBezTo>
                  <a:cubicBezTo>
                    <a:pt x="2024250" y="36501"/>
                    <a:pt x="2032255" y="55825"/>
                    <a:pt x="2032255" y="75975"/>
                  </a:cubicBezTo>
                  <a:lnTo>
                    <a:pt x="2032255" y="127011"/>
                  </a:lnTo>
                  <a:cubicBezTo>
                    <a:pt x="2032255" y="168971"/>
                    <a:pt x="1998240" y="202986"/>
                    <a:pt x="1956280" y="202986"/>
                  </a:cubicBezTo>
                  <a:lnTo>
                    <a:pt x="75975" y="202986"/>
                  </a:lnTo>
                  <a:cubicBezTo>
                    <a:pt x="55825" y="202986"/>
                    <a:pt x="36501" y="194981"/>
                    <a:pt x="22252" y="180733"/>
                  </a:cubicBezTo>
                  <a:cubicBezTo>
                    <a:pt x="8004" y="166485"/>
                    <a:pt x="0" y="147161"/>
                    <a:pt x="0" y="127011"/>
                  </a:cubicBezTo>
                  <a:lnTo>
                    <a:pt x="0" y="75975"/>
                  </a:lnTo>
                  <a:cubicBezTo>
                    <a:pt x="0" y="55825"/>
                    <a:pt x="8004" y="36501"/>
                    <a:pt x="22252" y="22252"/>
                  </a:cubicBezTo>
                  <a:cubicBezTo>
                    <a:pt x="36501" y="8004"/>
                    <a:pt x="55825" y="0"/>
                    <a:pt x="7597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CA069">
                    <a:alpha val="100000"/>
                  </a:srgbClr>
                </a:gs>
                <a:gs pos="50000">
                  <a:srgbClr val="0DA9A6">
                    <a:alpha val="100000"/>
                  </a:srgbClr>
                </a:gs>
                <a:gs pos="100000">
                  <a:srgbClr val="3D7CB4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2032255" cy="231561"/>
            </a:xfrm>
            <a:prstGeom prst="rect">
              <a:avLst/>
            </a:prstGeom>
          </p:spPr>
          <p:txBody>
            <a:bodyPr lIns="49772" tIns="49772" rIns="49772" bIns="49772" rtlCol="0" anchor="ctr"/>
            <a:lstStyle/>
            <a:p>
              <a:pPr algn="ctr">
                <a:lnSpc>
                  <a:spcPts val="192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648178" y="813650"/>
            <a:ext cx="2263645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800"/>
              </a:lnSpc>
            </a:pPr>
            <a:r>
              <a:rPr lang="ar-EG" sz="2000" b="1">
                <a:solidFill>
                  <a:srgbClr val="FFFFFF"/>
                </a:solidFill>
                <a:latin typeface="Sakkal Majalla Bold"/>
                <a:ea typeface="Sakkal Majalla Bold"/>
                <a:cs typeface="Sakkal Majalla Bold"/>
                <a:sym typeface="Sakkal Majalla Bold"/>
                <a:rtl/>
              </a:rPr>
              <a:t>مرفقات داعمة</a:t>
            </a:r>
          </a:p>
        </p:txBody>
      </p:sp>
      <p:sp>
        <p:nvSpPr>
          <p:cNvPr id="8" name="AutoShape 8"/>
          <p:cNvSpPr/>
          <p:nvPr/>
        </p:nvSpPr>
        <p:spPr>
          <a:xfrm flipV="1">
            <a:off x="3780000" y="4523476"/>
            <a:ext cx="0" cy="1588194"/>
          </a:xfrm>
          <a:prstGeom prst="line">
            <a:avLst/>
          </a:prstGeom>
          <a:ln w="723900" cap="flat">
            <a:solidFill>
              <a:srgbClr val="0DA9A6">
                <a:alpha val="24706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ar-SA"/>
          </a:p>
        </p:txBody>
      </p:sp>
      <p:grpSp>
        <p:nvGrpSpPr>
          <p:cNvPr id="9" name="Group 9"/>
          <p:cNvGrpSpPr/>
          <p:nvPr/>
        </p:nvGrpSpPr>
        <p:grpSpPr>
          <a:xfrm rot="-5400000">
            <a:off x="3416574" y="5769997"/>
            <a:ext cx="726852" cy="726852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7A869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0286" tIns="30286" rIns="30286" bIns="30286" rtlCol="0" anchor="ctr"/>
            <a:lstStyle/>
            <a:p>
              <a:pPr algn="ctr">
                <a:lnSpc>
                  <a:spcPts val="2182"/>
                </a:lnSpc>
              </a:pPr>
              <a:endParaRPr/>
            </a:p>
          </p:txBody>
        </p:sp>
      </p:grpSp>
      <p:sp>
        <p:nvSpPr>
          <p:cNvPr id="12" name="AutoShape 12"/>
          <p:cNvSpPr/>
          <p:nvPr/>
        </p:nvSpPr>
        <p:spPr>
          <a:xfrm flipH="1" flipV="1">
            <a:off x="2891378" y="3019439"/>
            <a:ext cx="888622" cy="1539138"/>
          </a:xfrm>
          <a:prstGeom prst="line">
            <a:avLst/>
          </a:prstGeom>
          <a:ln w="723900" cap="flat">
            <a:solidFill>
              <a:srgbClr val="3D7EB9">
                <a:alpha val="24706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ar-SA"/>
          </a:p>
        </p:txBody>
      </p:sp>
      <p:sp>
        <p:nvSpPr>
          <p:cNvPr id="13" name="AutoShape 13"/>
          <p:cNvSpPr/>
          <p:nvPr/>
        </p:nvSpPr>
        <p:spPr>
          <a:xfrm>
            <a:off x="4143426" y="6135255"/>
            <a:ext cx="731076" cy="0"/>
          </a:xfrm>
          <a:prstGeom prst="line">
            <a:avLst/>
          </a:prstGeom>
          <a:ln w="19050" cap="flat">
            <a:solidFill>
              <a:srgbClr val="0DA9A6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ar-SA"/>
          </a:p>
        </p:txBody>
      </p:sp>
      <p:sp>
        <p:nvSpPr>
          <p:cNvPr id="14" name="AutoShape 14"/>
          <p:cNvSpPr/>
          <p:nvPr/>
        </p:nvSpPr>
        <p:spPr>
          <a:xfrm>
            <a:off x="3228524" y="2972374"/>
            <a:ext cx="731076" cy="0"/>
          </a:xfrm>
          <a:prstGeom prst="line">
            <a:avLst/>
          </a:prstGeom>
          <a:ln w="19050" cap="flat">
            <a:solidFill>
              <a:srgbClr val="3D7EB9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ar-SA"/>
          </a:p>
        </p:txBody>
      </p:sp>
      <p:grpSp>
        <p:nvGrpSpPr>
          <p:cNvPr id="15" name="Group 15"/>
          <p:cNvGrpSpPr/>
          <p:nvPr/>
        </p:nvGrpSpPr>
        <p:grpSpPr>
          <a:xfrm rot="-5400000">
            <a:off x="3416574" y="4195151"/>
            <a:ext cx="726852" cy="726852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DA9A6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0286" tIns="30286" rIns="30286" bIns="30286" rtlCol="0" anchor="ctr"/>
            <a:lstStyle/>
            <a:p>
              <a:pPr algn="ctr">
                <a:lnSpc>
                  <a:spcPts val="2182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-5400000">
            <a:off x="2508009" y="2620305"/>
            <a:ext cx="726852" cy="726852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7EB9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0286" tIns="30286" rIns="30286" bIns="30286" rtlCol="0" anchor="ctr"/>
            <a:lstStyle/>
            <a:p>
              <a:pPr algn="ctr">
                <a:lnSpc>
                  <a:spcPts val="2182"/>
                </a:lnSpc>
              </a:pPr>
              <a:endParaRPr/>
            </a:p>
          </p:txBody>
        </p:sp>
      </p:grpSp>
      <p:sp>
        <p:nvSpPr>
          <p:cNvPr id="21" name="AutoShape 21"/>
          <p:cNvSpPr/>
          <p:nvPr/>
        </p:nvSpPr>
        <p:spPr>
          <a:xfrm flipH="1">
            <a:off x="2685497" y="4568102"/>
            <a:ext cx="731076" cy="0"/>
          </a:xfrm>
          <a:prstGeom prst="line">
            <a:avLst/>
          </a:prstGeom>
          <a:ln w="19050" cap="flat">
            <a:solidFill>
              <a:srgbClr val="07A869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ar-SA"/>
          </a:p>
        </p:txBody>
      </p:sp>
      <p:sp>
        <p:nvSpPr>
          <p:cNvPr id="22" name="TextBox 22"/>
          <p:cNvSpPr txBox="1"/>
          <p:nvPr/>
        </p:nvSpPr>
        <p:spPr>
          <a:xfrm>
            <a:off x="2767579" y="2649832"/>
            <a:ext cx="164783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>
                <a:solidFill>
                  <a:srgbClr val="FFFFFF"/>
                </a:solidFill>
                <a:latin typeface="Sakkal Majalla Bold"/>
                <a:ea typeface="Sakkal Majalla Bold"/>
                <a:cs typeface="Sakkal Majalla Bold"/>
                <a:sym typeface="Sakkal Majalla Bold"/>
              </a:rPr>
              <a:t>1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97609" y="4270604"/>
            <a:ext cx="164783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>
                <a:solidFill>
                  <a:srgbClr val="FFFFFF"/>
                </a:solidFill>
                <a:latin typeface="Sakkal Majalla Bold"/>
                <a:ea typeface="Sakkal Majalla Bold"/>
                <a:cs typeface="Sakkal Majalla Bold"/>
                <a:sym typeface="Sakkal Majalla Bold"/>
              </a:rPr>
              <a:t>2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697609" y="5837758"/>
            <a:ext cx="164783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>
                <a:solidFill>
                  <a:srgbClr val="FFFFFF"/>
                </a:solidFill>
                <a:latin typeface="Sakkal Majalla Bold"/>
                <a:ea typeface="Sakkal Majalla Bold"/>
                <a:cs typeface="Sakkal Majalla Bold"/>
                <a:sym typeface="Sakkal Majalla Bold"/>
              </a:rPr>
              <a:t>3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113571" y="2582205"/>
            <a:ext cx="1345600" cy="69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800"/>
              </a:lnSpc>
            </a:pPr>
            <a:r>
              <a:rPr lang="ar-EG" sz="2000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/>
              </a:rPr>
              <a:t>عينات من</a:t>
            </a:r>
          </a:p>
          <a:p>
            <a:pPr algn="ctr" rtl="1">
              <a:lnSpc>
                <a:spcPts val="2800"/>
              </a:lnSpc>
            </a:pPr>
            <a:r>
              <a:rPr lang="ar-EG" sz="2000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/>
              </a:rPr>
              <a:t>أعمال الطلاب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32470" y="4158351"/>
            <a:ext cx="1415707" cy="69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800"/>
              </a:lnSpc>
            </a:pPr>
            <a:r>
              <a:rPr lang="ar-EG" sz="2000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/>
              </a:rPr>
              <a:t>صور أو توثيق</a:t>
            </a:r>
          </a:p>
          <a:p>
            <a:pPr algn="ctr" rtl="1">
              <a:lnSpc>
                <a:spcPts val="2800"/>
              </a:lnSpc>
            </a:pPr>
            <a:r>
              <a:rPr lang="ar-EG" sz="2000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/>
              </a:rPr>
              <a:t>للأنشطة الصفية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911822" y="5731897"/>
            <a:ext cx="1743598" cy="69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800"/>
              </a:lnSpc>
            </a:pPr>
            <a:r>
              <a:rPr lang="ar-EG" sz="2000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/>
              </a:rPr>
              <a:t> إحصاءات أو رسوم</a:t>
            </a:r>
          </a:p>
          <a:p>
            <a:pPr algn="ctr" rtl="1">
              <a:lnSpc>
                <a:spcPts val="2800"/>
              </a:lnSpc>
            </a:pPr>
            <a:r>
              <a:rPr lang="ar-EG" sz="2000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/>
              </a:rPr>
              <a:t>بيانية لنسب التقدم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985080"/>
            <a:ext cx="3967076" cy="706920"/>
          </a:xfrm>
          <a:custGeom>
            <a:avLst/>
            <a:gdLst/>
            <a:ahLst/>
            <a:cxnLst/>
            <a:rect l="l" t="t" r="r" b="b"/>
            <a:pathLst>
              <a:path w="3967076" h="706920">
                <a:moveTo>
                  <a:pt x="0" y="0"/>
                </a:moveTo>
                <a:lnTo>
                  <a:pt x="3967076" y="0"/>
                </a:lnTo>
                <a:lnTo>
                  <a:pt x="3967076" y="706920"/>
                </a:lnTo>
                <a:lnTo>
                  <a:pt x="0" y="7069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09392" b="-1910"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" name="Freeform 3"/>
          <p:cNvSpPr/>
          <p:nvPr/>
        </p:nvSpPr>
        <p:spPr>
          <a:xfrm>
            <a:off x="1232470" y="1265449"/>
            <a:ext cx="5095059" cy="235646"/>
          </a:xfrm>
          <a:custGeom>
            <a:avLst/>
            <a:gdLst/>
            <a:ahLst/>
            <a:cxnLst/>
            <a:rect l="l" t="t" r="r" b="b"/>
            <a:pathLst>
              <a:path w="5095059" h="235646">
                <a:moveTo>
                  <a:pt x="0" y="0"/>
                </a:moveTo>
                <a:lnTo>
                  <a:pt x="5095060" y="0"/>
                </a:lnTo>
                <a:lnTo>
                  <a:pt x="5095060" y="235647"/>
                </a:lnTo>
                <a:lnTo>
                  <a:pt x="0" y="2356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grpSp>
        <p:nvGrpSpPr>
          <p:cNvPr id="4" name="Group 4"/>
          <p:cNvGrpSpPr/>
          <p:nvPr/>
        </p:nvGrpSpPr>
        <p:grpSpPr>
          <a:xfrm>
            <a:off x="1232470" y="756000"/>
            <a:ext cx="5095059" cy="508905"/>
            <a:chOff x="0" y="0"/>
            <a:chExt cx="2032255" cy="20298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32255" cy="202986"/>
            </a:xfrm>
            <a:custGeom>
              <a:avLst/>
              <a:gdLst/>
              <a:ahLst/>
              <a:cxnLst/>
              <a:rect l="l" t="t" r="r" b="b"/>
              <a:pathLst>
                <a:path w="2032255" h="202986">
                  <a:moveTo>
                    <a:pt x="75975" y="0"/>
                  </a:moveTo>
                  <a:lnTo>
                    <a:pt x="1956280" y="0"/>
                  </a:lnTo>
                  <a:cubicBezTo>
                    <a:pt x="1976430" y="0"/>
                    <a:pt x="1995754" y="8004"/>
                    <a:pt x="2010002" y="22252"/>
                  </a:cubicBezTo>
                  <a:cubicBezTo>
                    <a:pt x="2024250" y="36501"/>
                    <a:pt x="2032255" y="55825"/>
                    <a:pt x="2032255" y="75975"/>
                  </a:cubicBezTo>
                  <a:lnTo>
                    <a:pt x="2032255" y="127011"/>
                  </a:lnTo>
                  <a:cubicBezTo>
                    <a:pt x="2032255" y="168971"/>
                    <a:pt x="1998240" y="202986"/>
                    <a:pt x="1956280" y="202986"/>
                  </a:cubicBezTo>
                  <a:lnTo>
                    <a:pt x="75975" y="202986"/>
                  </a:lnTo>
                  <a:cubicBezTo>
                    <a:pt x="55825" y="202986"/>
                    <a:pt x="36501" y="194981"/>
                    <a:pt x="22252" y="180733"/>
                  </a:cubicBezTo>
                  <a:cubicBezTo>
                    <a:pt x="8004" y="166485"/>
                    <a:pt x="0" y="147161"/>
                    <a:pt x="0" y="127011"/>
                  </a:cubicBezTo>
                  <a:lnTo>
                    <a:pt x="0" y="75975"/>
                  </a:lnTo>
                  <a:cubicBezTo>
                    <a:pt x="0" y="55825"/>
                    <a:pt x="8004" y="36501"/>
                    <a:pt x="22252" y="22252"/>
                  </a:cubicBezTo>
                  <a:cubicBezTo>
                    <a:pt x="36501" y="8004"/>
                    <a:pt x="55825" y="0"/>
                    <a:pt x="7597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CA069">
                    <a:alpha val="100000"/>
                  </a:srgbClr>
                </a:gs>
                <a:gs pos="50000">
                  <a:srgbClr val="0DA9A6">
                    <a:alpha val="100000"/>
                  </a:srgbClr>
                </a:gs>
                <a:gs pos="100000">
                  <a:srgbClr val="3D7CB4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2032255" cy="231561"/>
            </a:xfrm>
            <a:prstGeom prst="rect">
              <a:avLst/>
            </a:prstGeom>
          </p:spPr>
          <p:txBody>
            <a:bodyPr lIns="49772" tIns="49772" rIns="49772" bIns="49772" rtlCol="0" anchor="ctr"/>
            <a:lstStyle/>
            <a:p>
              <a:pPr algn="ctr">
                <a:lnSpc>
                  <a:spcPts val="192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648178" y="813650"/>
            <a:ext cx="2263645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800"/>
              </a:lnSpc>
            </a:pPr>
            <a:r>
              <a:rPr lang="ar-EG" sz="2000" b="1">
                <a:solidFill>
                  <a:srgbClr val="FFFFFF"/>
                </a:solidFill>
                <a:latin typeface="Sakkal Majalla Bold"/>
                <a:ea typeface="Sakkal Majalla Bold"/>
                <a:cs typeface="Sakkal Majalla Bold"/>
                <a:sym typeface="Sakkal Majalla Bold"/>
                <a:rtl/>
              </a:rPr>
              <a:t>المرفقات الداعمة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173</Words>
  <Application>Microsoft Office PowerPoint</Application>
  <PresentationFormat>مخصص</PresentationFormat>
  <Paragraphs>51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تقارير الإنجاز التعليمية</dc:title>
  <cp:lastModifiedBy>aboali0555155589@gmail.com</cp:lastModifiedBy>
  <cp:revision>3</cp:revision>
  <dcterms:created xsi:type="dcterms:W3CDTF">2006-08-16T00:00:00Z</dcterms:created>
  <dcterms:modified xsi:type="dcterms:W3CDTF">2025-08-15T20:02:18Z</dcterms:modified>
  <dc:identifier>DAGvz3lXMgI</dc:identifier>
</cp:coreProperties>
</file>