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</p:sld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51740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52858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4996570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5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0F6FC6"/>
                </a:solidFill>
              </a:rPr>
              <a:pPr/>
              <a:t>‹#›</a:t>
            </a:fld>
            <a:endParaRPr lang="ar-SA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69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083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30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6864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1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2316011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4741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20559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2577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4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8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2657435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xmlns="" val="222606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29360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4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4133089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6"/>
            <a:ext cx="3493664" cy="365125"/>
          </a:xfrm>
        </p:spPr>
        <p:txBody>
          <a:bodyPr>
            <a:normAutofit/>
          </a:bodyPr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78050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40315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030148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8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70114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76655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34617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8667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65912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60559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189625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672720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12/02/38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75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  <p:sndAc>
      <p:stSnd>
        <p:snd r:embed="rId13" name="laser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8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24" tIns="45712" rIns="91424" bIns="45712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3"/>
            <a:ext cx="6777317" cy="350897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9" y="224493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defTabSz="970983"/>
            <a:fld id="{1B8ABB09-4A1D-463E-8065-109CC2B7EFAA}" type="datetimeFigureOut">
              <a:rPr lang="ar-SA" smtClean="0"/>
              <a:pPr defTabSz="970983"/>
              <a:t>12/02/38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1"/>
            <a:ext cx="3502152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970983"/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2"/>
            <a:ext cx="1332156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defTabSz="970983"/>
            <a:fld id="{0B34F065-1154-456A-91E3-76DE8E75E17B}" type="slidenum">
              <a:rPr lang="ar-SA" smtClean="0"/>
              <a:pPr defTabSz="970983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7567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39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839" indent="-274272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967" indent="-274272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239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514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646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636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8768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19901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034" indent="-228560" algn="r" defTabSz="914239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r" defTabSz="914239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audio" Target="../media/audio21.wav"/><Relationship Id="rId3" Type="http://schemas.openxmlformats.org/officeDocument/2006/relationships/audio" Target="NULL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10" Type="http://schemas.openxmlformats.org/officeDocument/2006/relationships/image" Target="../media/image6.gif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NUL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/><Relationship Id="rId12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2271143" y="2"/>
            <a:ext cx="4457700" cy="1179698"/>
            <a:chOff x="2274540" y="0"/>
            <a:chExt cx="4457700" cy="845423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9" name="مستطيل 8"/>
            <p:cNvSpPr/>
            <p:nvPr/>
          </p:nvSpPr>
          <p:spPr>
            <a:xfrm>
              <a:off x="2583577" y="116632"/>
              <a:ext cx="3676007" cy="675777"/>
            </a:xfrm>
            <a:prstGeom prst="downArrowCallou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>
              <a:spAutoFit/>
            </a:bodyPr>
            <a:lstStyle/>
            <a:p>
              <a:pPr algn="ctr" defTabSz="970811"/>
              <a:r>
                <a:rPr lang="ar-SA" sz="3400" b="1" dirty="0">
                  <a:ln w="10541" cmpd="sng">
                    <a:solidFill>
                      <a:srgbClr val="0F6FC6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استراتيجية فكر , زاوج, شارك</a:t>
              </a:r>
              <a:endParaRPr lang="ar-EG" sz="3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6381995" y="228780"/>
            <a:ext cx="2570652" cy="951269"/>
            <a:chOff x="2274540" y="0"/>
            <a:chExt cx="4457699" cy="880136"/>
          </a:xfrm>
        </p:grpSpPr>
        <p:pic>
          <p:nvPicPr>
            <p:cNvPr id="11" name="صورة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699" cy="845423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2" name="مستطيل 8"/>
            <p:cNvSpPr/>
            <p:nvPr/>
          </p:nvSpPr>
          <p:spPr>
            <a:xfrm>
              <a:off x="2759709" y="29485"/>
              <a:ext cx="3323811" cy="85065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defTabSz="970811"/>
              <a:r>
                <a:rPr lang="ar-SA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نبذة عن رسول الله</a:t>
              </a:r>
            </a:p>
            <a:p>
              <a:pPr algn="ctr" defTabSz="970811"/>
              <a:r>
                <a:rPr lang="ar-SA" sz="24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صلى الله عليه وسلم</a:t>
              </a:r>
              <a:endParaRPr lang="ar-SA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6" name="صورة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203247" y="5809106"/>
            <a:ext cx="1011187" cy="953342"/>
          </a:xfrm>
          <a:prstGeom prst="rect">
            <a:avLst/>
          </a:prstGeom>
        </p:spPr>
      </p:pic>
      <p:pic>
        <p:nvPicPr>
          <p:cNvPr id="19" name="صورة 1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5860616"/>
            <a:ext cx="909360" cy="964536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692804" y="1196755"/>
            <a:ext cx="7635242" cy="4663863"/>
            <a:chOff x="810196" y="1319476"/>
            <a:chExt cx="8928991" cy="5142125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810196" y="1319476"/>
              <a:ext cx="8928991" cy="5142125"/>
              <a:chOff x="762000" y="1169243"/>
              <a:chExt cx="7620000" cy="5572125"/>
            </a:xfrm>
          </p:grpSpPr>
          <p:pic>
            <p:nvPicPr>
              <p:cNvPr id="14" name="صورة 1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1169243"/>
                <a:ext cx="7620000" cy="5572125"/>
              </a:xfrm>
              <a:prstGeom prst="rect">
                <a:avLst/>
              </a:prstGeom>
            </p:spPr>
          </p:pic>
          <p:pic>
            <p:nvPicPr>
              <p:cNvPr id="7" name="صورة 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 xmlns="">
                      <a14:imgLayer r:embed="rId12">
                        <a14:imgEffect>
                          <a14:sharpenSoften amount="5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2404" y="1340769"/>
                <a:ext cx="3849996" cy="5184576"/>
              </a:xfrm>
              <a:prstGeom prst="rect">
                <a:avLst/>
              </a:prstGeom>
            </p:spPr>
          </p:pic>
        </p:grpSp>
        <p:sp>
          <p:nvSpPr>
            <p:cNvPr id="2" name="مستطيل 1"/>
            <p:cNvSpPr/>
            <p:nvPr/>
          </p:nvSpPr>
          <p:spPr>
            <a:xfrm>
              <a:off x="1026221" y="1470999"/>
              <a:ext cx="3960440" cy="479124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marL="300499" indent="-300499" algn="ctr" defTabSz="970811">
                <a:buFont typeface="Wingdings" panose="05000000000000000000" pitchFamily="2" charset="2"/>
                <a:buChar char="Ø"/>
              </a:pPr>
              <a:r>
                <a:rPr lang="ar-SA" sz="2100" b="1" u="sng" dirty="0">
                  <a:solidFill>
                    <a:srgbClr val="C00000"/>
                  </a:solidFill>
                </a:rPr>
                <a:t>خطوات الاستراتيجية</a:t>
              </a:r>
            </a:p>
            <a:p>
              <a:pPr marL="300499" indent="-300499" defTabSz="970811">
                <a:buClr>
                  <a:srgbClr val="002060"/>
                </a:buClr>
                <a:buFont typeface="Wingdings" panose="05000000000000000000" pitchFamily="2" charset="2"/>
                <a:buChar char="v"/>
              </a:pPr>
              <a:r>
                <a:rPr lang="ar-SA" sz="2100" b="1" dirty="0">
                  <a:solidFill>
                    <a:srgbClr val="04617B"/>
                  </a:solidFill>
                </a:rPr>
                <a:t>قسم الطلاب إلى مجاميع صغيرة بحيث تكون رباعية</a:t>
              </a:r>
            </a:p>
            <a:p>
              <a:pPr marL="300499" indent="-300499" defTabSz="970811">
                <a:buClr>
                  <a:srgbClr val="002060"/>
                </a:buClr>
                <a:buFont typeface="Wingdings" panose="05000000000000000000" pitchFamily="2" charset="2"/>
                <a:buChar char="v"/>
              </a:pPr>
              <a:r>
                <a:rPr lang="ar-SA" sz="2100" b="1" dirty="0">
                  <a:solidFill>
                    <a:srgbClr val="FF0000"/>
                  </a:solidFill>
                </a:rPr>
                <a:t>أطرح سؤالا على الطلاب</a:t>
              </a:r>
            </a:p>
            <a:p>
              <a:pPr marL="300499" indent="-300499" defTabSz="970811">
                <a:buClr>
                  <a:srgbClr val="002060"/>
                </a:buClr>
                <a:buFont typeface="Wingdings" panose="05000000000000000000" pitchFamily="2" charset="2"/>
                <a:buChar char="v"/>
              </a:pPr>
              <a:r>
                <a:rPr lang="ar-SA" sz="2100" b="1" dirty="0">
                  <a:solidFill>
                    <a:srgbClr val="7030A0"/>
                  </a:solidFill>
                </a:rPr>
                <a:t>يفكر كل طالب في الإجابة عن السؤال وتدوين الأفكار ذهنيا أو كتابيا </a:t>
              </a:r>
            </a:p>
            <a:p>
              <a:pPr marL="300499" indent="-300499" defTabSz="970811">
                <a:buClr>
                  <a:srgbClr val="002060"/>
                </a:buClr>
                <a:buFont typeface="Wingdings" panose="05000000000000000000" pitchFamily="2" charset="2"/>
                <a:buChar char="v"/>
              </a:pPr>
              <a:r>
                <a:rPr lang="ar-SA" sz="2100" b="1" dirty="0">
                  <a:solidFill>
                    <a:srgbClr val="04617B"/>
                  </a:solidFill>
                </a:rPr>
                <a:t>يشارك كل طالبين معا في المجموعة في مناقشة أفكارهما والاتفاق على نتيجة</a:t>
              </a:r>
            </a:p>
            <a:p>
              <a:pPr marL="300499" indent="-300499" defTabSz="970811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ar-SA" sz="2100" b="1" dirty="0">
                  <a:solidFill>
                    <a:srgbClr val="FF66FF"/>
                  </a:solidFill>
                </a:rPr>
                <a:t>ثم يتشارك الفريق </a:t>
              </a:r>
            </a:p>
            <a:p>
              <a:pPr marL="300499" indent="-300499" defTabSz="970811"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ar-SA" sz="2100" b="1" dirty="0">
                  <a:solidFill>
                    <a:prstClr val="black"/>
                  </a:solidFill>
                </a:rPr>
                <a:t>يدونون او يتفقون على الأفكار التي سيعرضونها أمام بقية المجاميع</a:t>
              </a:r>
              <a:endParaRPr lang="ar-EG" sz="2100" b="1" dirty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25102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/>
        <p:sndAc>
          <p:stSnd>
            <p:snd r:embed="rId13" name="arrow.wav"/>
          </p:stSnd>
        </p:sndAc>
      </p:transition>
    </mc:Choice>
    <mc:Fallback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91680" y="116632"/>
            <a:ext cx="6048672" cy="1368152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نشاط</a:t>
            </a:r>
          </a:p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أربط كل كلمة من العمود (أ) بما يناسبها من العمود (ب)</a:t>
            </a:r>
          </a:p>
        </p:txBody>
      </p:sp>
      <p:pic>
        <p:nvPicPr>
          <p:cNvPr id="4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مجموعة 4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سهم مسنن إلى اليمين 5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7" name="سهم مسنن إلى اليمين 6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8" name="مخطط انسيابي: تحضير 7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6" name="مستطيل مخدوش من كلا الطرفين 15"/>
          <p:cNvSpPr/>
          <p:nvPr/>
        </p:nvSpPr>
        <p:spPr>
          <a:xfrm>
            <a:off x="6444208" y="2996952"/>
            <a:ext cx="2592287" cy="576064"/>
          </a:xfrm>
          <a:prstGeom prst="snip2Same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ولد النبي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ar-S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7" name="مستطيل مخدوش من كلا الطرفين 16"/>
          <p:cNvSpPr/>
          <p:nvPr/>
        </p:nvSpPr>
        <p:spPr>
          <a:xfrm>
            <a:off x="251520" y="2996952"/>
            <a:ext cx="4022266" cy="576064"/>
          </a:xfrm>
          <a:prstGeom prst="snip2Same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11 هـ</a:t>
            </a:r>
          </a:p>
        </p:txBody>
      </p:sp>
      <p:sp>
        <p:nvSpPr>
          <p:cNvPr id="18" name="مستطيل مخدوش من كلا الطرفين 17"/>
          <p:cNvSpPr/>
          <p:nvPr/>
        </p:nvSpPr>
        <p:spPr>
          <a:xfrm>
            <a:off x="6444208" y="3645024"/>
            <a:ext cx="2592287" cy="576064"/>
          </a:xfrm>
          <a:prstGeom prst="snip2Same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هاجر من مكة إلي </a:t>
            </a:r>
          </a:p>
        </p:txBody>
      </p:sp>
      <p:sp>
        <p:nvSpPr>
          <p:cNvPr id="19" name="مستطيل مخدوش من كلا الطرفين 18"/>
          <p:cNvSpPr/>
          <p:nvPr/>
        </p:nvSpPr>
        <p:spPr>
          <a:xfrm>
            <a:off x="251520" y="3645024"/>
            <a:ext cx="4022266" cy="576064"/>
          </a:xfrm>
          <a:prstGeom prst="snip2Same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عام الفيل</a:t>
            </a:r>
          </a:p>
        </p:txBody>
      </p:sp>
      <p:sp>
        <p:nvSpPr>
          <p:cNvPr id="20" name="مستطيل مخدوش من كلا الطرفين 19"/>
          <p:cNvSpPr/>
          <p:nvPr/>
        </p:nvSpPr>
        <p:spPr>
          <a:xfrm>
            <a:off x="6444208" y="4293096"/>
            <a:ext cx="2592287" cy="576064"/>
          </a:xfrm>
          <a:prstGeom prst="snip2Same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توفي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 سنة</a:t>
            </a:r>
            <a:endParaRPr lang="ar-S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مستطيل مخدوش من كلا الطرفين 20"/>
          <p:cNvSpPr/>
          <p:nvPr/>
        </p:nvSpPr>
        <p:spPr>
          <a:xfrm>
            <a:off x="251520" y="4293096"/>
            <a:ext cx="4022266" cy="576064"/>
          </a:xfrm>
          <a:prstGeom prst="snip2Same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المدينة</a:t>
            </a:r>
          </a:p>
        </p:txBody>
      </p:sp>
      <p:sp>
        <p:nvSpPr>
          <p:cNvPr id="26" name="مستطيل مخدوش من كلا الطرفين 25"/>
          <p:cNvSpPr/>
          <p:nvPr/>
        </p:nvSpPr>
        <p:spPr>
          <a:xfrm>
            <a:off x="6459361" y="1988840"/>
            <a:ext cx="2592287" cy="576064"/>
          </a:xfrm>
          <a:prstGeom prst="snip2Same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العمود (أ)</a:t>
            </a:r>
          </a:p>
        </p:txBody>
      </p:sp>
      <p:sp>
        <p:nvSpPr>
          <p:cNvPr id="27" name="مستطيل مخدوش من كلا الطرفين 26"/>
          <p:cNvSpPr/>
          <p:nvPr/>
        </p:nvSpPr>
        <p:spPr>
          <a:xfrm>
            <a:off x="251520" y="1988840"/>
            <a:ext cx="4022266" cy="576064"/>
          </a:xfrm>
          <a:prstGeom prst="snip2Same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العمود (ب)</a:t>
            </a:r>
          </a:p>
        </p:txBody>
      </p:sp>
      <p:cxnSp>
        <p:nvCxnSpPr>
          <p:cNvPr id="10" name="رابط مستقيم 9"/>
          <p:cNvCxnSpPr/>
          <p:nvPr/>
        </p:nvCxnSpPr>
        <p:spPr>
          <a:xfrm flipH="1">
            <a:off x="4355976" y="3284984"/>
            <a:ext cx="2016224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 flipH="1">
            <a:off x="4355976" y="3933056"/>
            <a:ext cx="2016224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flipH="1" flipV="1">
            <a:off x="4355976" y="3284984"/>
            <a:ext cx="2016224" cy="129614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328689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" grpId="1" build="allAtOnce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مع سهم إلى الأسفل 4">
            <a:hlinkClick r:id="" action="ppaction://noaction"/>
          </p:cNvPr>
          <p:cNvSpPr/>
          <p:nvPr/>
        </p:nvSpPr>
        <p:spPr>
          <a:xfrm>
            <a:off x="2518282" y="44624"/>
            <a:ext cx="4107437" cy="103327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نبذة عن رسول الله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833584" y="1340768"/>
            <a:ext cx="5620848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نسبه </a:t>
            </a:r>
            <a:endParaRPr lang="ar-SA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مستطيل مستدير الزوايا 14"/>
          <p:cNvSpPr/>
          <p:nvPr/>
        </p:nvSpPr>
        <p:spPr>
          <a:xfrm>
            <a:off x="755576" y="2780928"/>
            <a:ext cx="7776864" cy="2736304"/>
          </a:xfrm>
          <a:prstGeom prst="round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هو محمد بن عبد الله بن عبد المطلب بن هاشم , وهاشم من قريش  وقريش من العرب والعرب من ذرية إسماعيل بن إبراهيم (( عليهما السلام ))</a:t>
            </a:r>
            <a:endParaRPr lang="en-US" sz="5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7373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 animBg="1"/>
      <p:bldP spid="1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وسيلة شرح مع سهم إلى الأسفل 17">
            <a:hlinkClick r:id="" action="ppaction://noaction"/>
          </p:cNvPr>
          <p:cNvSpPr/>
          <p:nvPr/>
        </p:nvSpPr>
        <p:spPr>
          <a:xfrm>
            <a:off x="2518282" y="44624"/>
            <a:ext cx="4107437" cy="103327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نبذة عن رسول الله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833584" y="1340768"/>
            <a:ext cx="5620848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مولده</a:t>
            </a:r>
            <a:endParaRPr lang="ar-SA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1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مجموعة 21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</p:grpSpPr>
        <p:sp>
          <p:nvSpPr>
            <p:cNvPr id="23" name="سهم مسنن إلى اليمين 22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4" name="سهم مسنن إلى اليمين 23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5" name="مخطط انسيابي: تحضير 24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6" name="مستطيل مستدير الزوايا 25"/>
          <p:cNvSpPr/>
          <p:nvPr/>
        </p:nvSpPr>
        <p:spPr>
          <a:xfrm>
            <a:off x="755576" y="2780928"/>
            <a:ext cx="7776864" cy="2736304"/>
          </a:xfrm>
          <a:prstGeom prst="round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ولد النبي </a:t>
            </a:r>
            <a:r>
              <a:rPr lang="ar-SA" sz="5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 بمكة (( عام الفيل ))</a:t>
            </a:r>
            <a:endParaRPr lang="en-US" sz="5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7117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 animBg="1"/>
      <p:bldP spid="2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وسيلة شرح مع سهم إلى الأسفل 20">
            <a:hlinkClick r:id="" action="ppaction://noaction"/>
          </p:cNvPr>
          <p:cNvSpPr/>
          <p:nvPr/>
        </p:nvSpPr>
        <p:spPr>
          <a:xfrm>
            <a:off x="2518282" y="44624"/>
            <a:ext cx="4107437" cy="103327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نبذة عن رسول الله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1833584" y="1340768"/>
            <a:ext cx="5620848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صفاته</a:t>
            </a:r>
            <a:endParaRPr lang="ar-SA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4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مجموعة 24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</p:grpSpPr>
        <p:sp>
          <p:nvSpPr>
            <p:cNvPr id="26" name="سهم مسنن إلى اليمين 25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7" name="سهم مسنن إلى اليمين 26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8" name="مخطط انسيابي: تحضير 27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9" name="مستطيل مستدير الزوايا 28"/>
          <p:cNvSpPr/>
          <p:nvPr/>
        </p:nvSpPr>
        <p:spPr>
          <a:xfrm>
            <a:off x="755576" y="2780928"/>
            <a:ext cx="7776864" cy="2736304"/>
          </a:xfrm>
          <a:prstGeom prst="round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كان رسول الله </a:t>
            </a:r>
            <a:r>
              <a:rPr lang="ar-SA" sz="5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  <a:sym typeface="AGA Arabesque"/>
              </a:rPr>
              <a:t> أحسن الناس خلقا , قال الله تعالي (( وإنك لعلي خلق عظيم )) </a:t>
            </a:r>
            <a:endParaRPr lang="en-US" sz="5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4102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build="p" animBg="1"/>
      <p:bldP spid="2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وسيلة شرح مع سهم إلى الأسفل 22">
            <a:hlinkClick r:id="" action="ppaction://noaction"/>
          </p:cNvPr>
          <p:cNvSpPr/>
          <p:nvPr/>
        </p:nvSpPr>
        <p:spPr>
          <a:xfrm>
            <a:off x="2518282" y="44624"/>
            <a:ext cx="4107437" cy="103327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نبذة عن رسول الله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833584" y="1340768"/>
            <a:ext cx="5620848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بعثته</a:t>
            </a:r>
            <a:endParaRPr lang="ar-SA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5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مجموعة 25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</p:grpSpPr>
        <p:sp>
          <p:nvSpPr>
            <p:cNvPr id="27" name="سهم مسنن إلى اليمين 2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8" name="سهم مسنن إلى اليمين 2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9" name="مخطط انسيابي: تحضير 2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ستطيل مستدير الزوايا 29"/>
          <p:cNvSpPr/>
          <p:nvPr/>
        </p:nvSpPr>
        <p:spPr>
          <a:xfrm>
            <a:off x="755576" y="2780928"/>
            <a:ext cx="7776864" cy="2736304"/>
          </a:xfrm>
          <a:prstGeom prst="round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Arial" pitchFamily="34" charset="0"/>
              <a:buChar char="•"/>
            </a:pPr>
            <a:r>
              <a:rPr lang="ar-SA" sz="5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بعثه الله تعالي بالرسالة وعمره أربعون سنة </a:t>
            </a:r>
          </a:p>
          <a:p>
            <a:pPr marL="685800" indent="-685800" algn="ctr">
              <a:buFont typeface="Arial" pitchFamily="34" charset="0"/>
              <a:buChar char="•"/>
            </a:pPr>
            <a:r>
              <a:rPr lang="ar-SA" sz="54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بقي بمكة ثلاث عشرة سنة يدعو إلي التوحيد</a:t>
            </a:r>
            <a:endParaRPr lang="en-US" sz="5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3111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build="p" animBg="1"/>
      <p:bldP spid="3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وسيلة شرح مع سهم إلى الأسفل 15">
            <a:hlinkClick r:id="" action="ppaction://noaction"/>
          </p:cNvPr>
          <p:cNvSpPr/>
          <p:nvPr/>
        </p:nvSpPr>
        <p:spPr>
          <a:xfrm>
            <a:off x="2518282" y="44624"/>
            <a:ext cx="4107437" cy="103327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نبذة عن رسول الله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763688" y="1124744"/>
            <a:ext cx="5620848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هجرته</a:t>
            </a:r>
            <a:endParaRPr lang="ar-SA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8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مجموعة 18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</p:grpSpPr>
        <p:sp>
          <p:nvSpPr>
            <p:cNvPr id="20" name="سهم مسنن إلى اليمين 19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1" name="سهم مسنن إلى اليمين 20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2" name="مخطط انسيابي: تحضير 21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3" name="مستطيل مستدير الزوايا 22"/>
          <p:cNvSpPr/>
          <p:nvPr/>
        </p:nvSpPr>
        <p:spPr>
          <a:xfrm>
            <a:off x="755576" y="2276872"/>
            <a:ext cx="7776864" cy="1296144"/>
          </a:xfrm>
          <a:prstGeom prst="round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Arial" pitchFamily="34" charset="0"/>
              <a:buChar char="•"/>
            </a:pPr>
            <a:r>
              <a:rPr lang="ar-SA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هاجر من مكة إلي المدينة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2484818" cy="2143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3328" y="3708658"/>
            <a:ext cx="3261244" cy="2016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2330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10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 animBg="1"/>
      <p:bldP spid="2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وسيلة شرح مع سهم إلى الأسفل 12">
            <a:hlinkClick r:id="" action="ppaction://noaction"/>
          </p:cNvPr>
          <p:cNvSpPr/>
          <p:nvPr/>
        </p:nvSpPr>
        <p:spPr>
          <a:xfrm>
            <a:off x="2518282" y="44624"/>
            <a:ext cx="4107437" cy="103327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نبذة عن رسول الله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763688" y="1988840"/>
            <a:ext cx="5620848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وفاته</a:t>
            </a:r>
            <a:endParaRPr lang="ar-SA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5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</p:grpSpPr>
        <p:sp>
          <p:nvSpPr>
            <p:cNvPr id="17" name="سهم مسنن إلى اليمين 1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8" name="سهم مسنن إلى اليمين 1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9" name="مخطط انسيابي: تحضير 1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0" name="مستطيل مستدير الزوايا 19"/>
          <p:cNvSpPr/>
          <p:nvPr/>
        </p:nvSpPr>
        <p:spPr>
          <a:xfrm>
            <a:off x="755576" y="3789040"/>
            <a:ext cx="7776864" cy="1296144"/>
          </a:xfrm>
          <a:prstGeom prst="round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Arial" pitchFamily="34" charset="0"/>
              <a:buChar char="•"/>
            </a:pPr>
            <a:r>
              <a:rPr lang="ar-SA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توفي </a:t>
            </a:r>
            <a:r>
              <a:rPr lang="ar-SA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 في المدينة يوم الاثنين في الثاني عشر من ربيع الأول سنة (11) هـ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8114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 animBg="1"/>
      <p:bldP spid="2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وسيلة شرح مع سهم إلى الأسفل 19">
            <a:hlinkClick r:id="" action="ppaction://noaction"/>
          </p:cNvPr>
          <p:cNvSpPr/>
          <p:nvPr/>
        </p:nvSpPr>
        <p:spPr>
          <a:xfrm>
            <a:off x="2518282" y="44624"/>
            <a:ext cx="4107437" cy="1033272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نبذة عن رسول الله </a:t>
            </a:r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  <a:sym typeface="AGA Arabesque"/>
              </a:rPr>
              <a:t>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763688" y="1988840"/>
            <a:ext cx="5620848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فضله</a:t>
            </a:r>
            <a:endParaRPr lang="ar-SA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2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مجموعة 22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</p:grpSpPr>
        <p:sp>
          <p:nvSpPr>
            <p:cNvPr id="24" name="سهم مسنن إلى اليمين 23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25" name="سهم مسنن إلى اليمين 24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6" name="مخطط انسيابي: تحضير 25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7" name="مستطيل مستدير الزوايا 26"/>
          <p:cNvSpPr/>
          <p:nvPr/>
        </p:nvSpPr>
        <p:spPr>
          <a:xfrm>
            <a:off x="179512" y="3789040"/>
            <a:ext cx="8784976" cy="1296144"/>
          </a:xfrm>
          <a:prstGeom prst="round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Arial" pitchFamily="34" charset="0"/>
              <a:buChar char="•"/>
            </a:pPr>
            <a:r>
              <a:rPr lang="ar-SA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هو أفضل الأنبياء والمرسلين وخاتمهم , قال الله تعالي :</a:t>
            </a:r>
          </a:p>
          <a:p>
            <a:pPr marL="685800" indent="-685800" algn="ctr">
              <a:buFont typeface="Arial" pitchFamily="34" charset="0"/>
              <a:buChar char="•"/>
            </a:pPr>
            <a:r>
              <a:rPr lang="ar-SA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ما كان محمدا أبا أحد من رجالكم ولكن رسول الله وخاتم النبيين ))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6069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6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build="p" animBg="1"/>
      <p:bldP spid="2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>
            <a:hlinkClick r:id="" action="ppaction://noaction"/>
          </p:cNvPr>
          <p:cNvSpPr/>
          <p:nvPr/>
        </p:nvSpPr>
        <p:spPr>
          <a:xfrm>
            <a:off x="1799107" y="291694"/>
            <a:ext cx="4971533" cy="1033272"/>
          </a:xfrm>
          <a:prstGeom prst="horizontalScroll">
            <a:avLst/>
          </a:prstGeom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اضع علامة √ تحت الجواب الصحيح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6407619" y="33810"/>
            <a:ext cx="1548757" cy="154904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نشاط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626294" y="1700808"/>
            <a:ext cx="3891413" cy="687769"/>
          </a:xfrm>
          <a:prstGeom prst="round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خاتم الأنبياء عليهم السلام هو</a:t>
            </a:r>
          </a:p>
        </p:txBody>
      </p:sp>
      <p:pic>
        <p:nvPicPr>
          <p:cNvPr id="7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6717"/>
            <a:ext cx="981313" cy="98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مجموعة 7"/>
          <p:cNvGrpSpPr/>
          <p:nvPr/>
        </p:nvGrpSpPr>
        <p:grpSpPr>
          <a:xfrm>
            <a:off x="1552334" y="5792496"/>
            <a:ext cx="6443601" cy="1065706"/>
            <a:chOff x="1691680" y="5715517"/>
            <a:chExt cx="6443601" cy="106570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9" name="سهم مسنن إلى اليمين 8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0" name="سهم مسنن إلى اليمين 9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ln/>
            <a:sp3d>
              <a:bevelT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1" name="مخطط انسيابي: تحضير 10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ln/>
            <a:sp3d>
              <a:bevelT prst="angle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376264" cy="14367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099" y="2708921"/>
            <a:ext cx="2626413" cy="1403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1"/>
            <a:ext cx="2302766" cy="12961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1341907" y="4293096"/>
            <a:ext cx="914400" cy="914400"/>
          </a:xfrm>
          <a:prstGeom prst="ellipse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√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9961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12" name="wind.wav"/>
          </p:stSnd>
        </p:sndAc>
      </p:transition>
    </mc:Choice>
    <mc:Fallback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4" grpId="1" build="allAtOnce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وستن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298</Words>
  <Application>Microsoft Office PowerPoint</Application>
  <PresentationFormat>عرض على الشاشة (3:4)‏</PresentationFormat>
  <Paragraphs>74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2" baseType="lpstr">
      <vt:lpstr>سمة Office</vt:lpstr>
      <vt:lpstr>أوستن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0</dc:creator>
  <cp:lastModifiedBy>TSC</cp:lastModifiedBy>
  <cp:revision>4</cp:revision>
  <dcterms:created xsi:type="dcterms:W3CDTF">2015-10-13T18:43:17Z</dcterms:created>
  <dcterms:modified xsi:type="dcterms:W3CDTF">2016-11-12T16:37:11Z</dcterms:modified>
</cp:coreProperties>
</file>