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نمط متوسط 4 - تميي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6C8E342-EC47-7C0D-4FBC-1A3BF303C7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B43FDB20-3674-E4D8-34BB-052402EAE4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2A30325-1618-09FC-EC28-69E3C2415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A643-CDB7-4D45-A865-38C9ED076027}" type="datetimeFigureOut">
              <a:rPr lang="ar-SA" smtClean="0"/>
              <a:t>12 جمادى الأولى، 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CA2C877-8ADF-7FA7-F7C7-9CF628E86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6D4CA93-DE6D-598D-57BA-AA56EEC6E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D9A98-3A47-B746-9139-D5081E906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63834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8F5E5AA-9F8B-952B-1681-32F0170F2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755F8DEE-A58C-04FA-32F5-736E1970E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F63A184-2C0A-5361-FF02-EFDA1BD2D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A643-CDB7-4D45-A865-38C9ED076027}" type="datetimeFigureOut">
              <a:rPr lang="ar-SA" smtClean="0"/>
              <a:t>12 جمادى الأولى، 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3C10CCE-3F8D-9D12-B344-1C7A77A16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3C7CAC0-FF6A-E96E-E04B-E8D3590CD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D9A98-3A47-B746-9139-D5081E906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950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6406E16C-1070-5BC5-9ED5-9165ABCA2F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DDC68CAA-C95C-7BCB-3AA2-3CE0B5A1AF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DBD2D0E-5085-DC22-3843-0FE97E257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A643-CDB7-4D45-A865-38C9ED076027}" type="datetimeFigureOut">
              <a:rPr lang="ar-SA" smtClean="0"/>
              <a:t>12 جمادى الأولى، 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5B27BBF-E12E-533C-6241-0E69A4629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BE35A4E-6603-F8F4-D296-CA159D858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D9A98-3A47-B746-9139-D5081E906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03139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73F3869-4CC4-D495-CBF3-1CFEA1C1D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351E01E-D7A2-B2D8-7207-D169B5EDEA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FECCC30-A3C6-2BF6-1279-BF6A82836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A643-CDB7-4D45-A865-38C9ED076027}" type="datetimeFigureOut">
              <a:rPr lang="ar-SA" smtClean="0"/>
              <a:t>12 جمادى الأولى، 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9FED8FC-55F7-1E75-5B12-4245A4C90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5353F0F-006C-139C-23F6-E57A3B2C0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D9A98-3A47-B746-9139-D5081E906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0069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A1B0F20-CDD1-8945-4CFC-7394E8578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CA28359-B4EB-CA83-C78B-1DE6EC545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93CF43C-C20F-FC2A-684E-DBC7F86A5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A643-CDB7-4D45-A865-38C9ED076027}" type="datetimeFigureOut">
              <a:rPr lang="ar-SA" smtClean="0"/>
              <a:t>12 جمادى الأولى، 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6FFC765-EB9A-6BFE-3D2C-C85BD8786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35B1D8F-528D-BFAA-B52B-E8E6C2572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D9A98-3A47-B746-9139-D5081E906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64935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C645DBC-AC51-5FF7-7B08-FA061226E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859161F-F3BF-29FD-BC00-58B085F488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40F2CC4A-5F41-C52A-2725-115533BEB8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72E6D45-7FEC-DDBE-58B7-EB920523F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A643-CDB7-4D45-A865-38C9ED076027}" type="datetimeFigureOut">
              <a:rPr lang="ar-SA" smtClean="0"/>
              <a:t>12 جمادى الأولى، 1447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3610898-E121-4FFA-AFA0-ECBA59BE8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D66C3D4-9ACE-4341-EF99-9F0E9E0A8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D9A98-3A47-B746-9139-D5081E906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97325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E324AC7-C447-6C7F-8122-36B69AA0B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EF5AC39-9216-9017-AD1E-1DB11517BA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EE9467E-73AE-5C39-0E6C-95177BE09C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5D985A7A-27DA-5E0D-5155-45EB32DF86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93B21BC4-EE92-CF1E-0C24-770B497FF5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3328CC02-C7F8-1086-090C-BB3A87629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A643-CDB7-4D45-A865-38C9ED076027}" type="datetimeFigureOut">
              <a:rPr lang="ar-SA" smtClean="0"/>
              <a:t>12 جمادى الأولى، 1447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97846B66-2BD4-F1F1-F77E-B0802ACE4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D062345B-B451-9CB6-804A-5BB0733B1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D9A98-3A47-B746-9139-D5081E906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40267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95FA51E-D21F-BD11-E9A5-BB02DA5EB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6A3984BF-D090-BA13-6619-5F4A30699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A643-CDB7-4D45-A865-38C9ED076027}" type="datetimeFigureOut">
              <a:rPr lang="ar-SA" smtClean="0"/>
              <a:t>12 جمادى الأولى، 1447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84F86416-A8AA-61EC-F120-A70B15824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5E81D8DC-8E8E-96C0-4791-41CC81825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D9A98-3A47-B746-9139-D5081E906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03049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03E25B20-9AF5-E34E-C13E-846B9578C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A643-CDB7-4D45-A865-38C9ED076027}" type="datetimeFigureOut">
              <a:rPr lang="ar-SA" smtClean="0"/>
              <a:t>12 جمادى الأولى، 1447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BDC0D619-5F93-3D19-3FB2-03318E36B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304AF92B-EC95-D094-9E2E-3189C999F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D9A98-3A47-B746-9139-D5081E906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87321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07BE77D-39DA-E554-E369-CA4733886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EA9A010-9891-458A-2D11-6C5231FD0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32991BA-AA6D-BEFB-B293-B3D08C172E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5DFC2E3-3277-964D-D592-3D491D271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A643-CDB7-4D45-A865-38C9ED076027}" type="datetimeFigureOut">
              <a:rPr lang="ar-SA" smtClean="0"/>
              <a:t>12 جمادى الأولى، 1447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FD10CE6-B01B-390C-A348-383E9B28B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FA58614-F911-A730-BDB3-E75B6F426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D9A98-3A47-B746-9139-D5081E906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811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59F7886-D3E7-3F0E-95B1-FFA45FE64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AEF4D23D-CD74-0D2C-FC7F-0878E61E53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06B0796-2BF0-34A9-8EEA-CA89BBC386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61A5A36-645C-B96F-361F-2AE35AA02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A643-CDB7-4D45-A865-38C9ED076027}" type="datetimeFigureOut">
              <a:rPr lang="ar-SA" smtClean="0"/>
              <a:t>12 جمادى الأولى، 1447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2CA2754-A85B-B29C-6EE4-E3ED5A9B4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22CE115-CAE3-0BB7-CF95-20BB7C019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D9A98-3A47-B746-9139-D5081E906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3274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50FC2355-7247-3B0B-C94C-10C64D61B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67B3B4A-2299-9F37-05B8-03338ABA63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040C2F6-6DF0-8622-89FF-17A6976723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E1A643-CDB7-4D45-A865-38C9ED076027}" type="datetimeFigureOut">
              <a:rPr lang="ar-SA" smtClean="0"/>
              <a:t>12 جمادى الأولى، 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21C5B8F-32BC-7F7D-9D30-4FF341EA2F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9088F1A-CBBC-D3E4-673C-050F250310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8D9A98-3A47-B746-9139-D5081E906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91727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AB52210A-0C8B-2E77-0EC5-660181C6D5E4}"/>
              </a:ext>
            </a:extLst>
          </p:cNvPr>
          <p:cNvSpPr txBox="1"/>
          <p:nvPr/>
        </p:nvSpPr>
        <p:spPr>
          <a:xfrm>
            <a:off x="2505798" y="732827"/>
            <a:ext cx="7742222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accent5"/>
                </a:solidFill>
              </a:rPr>
              <a:t>أنواع التقويم التكويني</a:t>
            </a:r>
            <a:r>
              <a:rPr lang="ar-SA" b="1" dirty="0"/>
              <a:t> </a:t>
            </a:r>
          </a:p>
          <a:p>
            <a:pPr algn="ctr"/>
            <a:r>
              <a:rPr lang="ar-SA" b="1" dirty="0"/>
              <a:t>التي تم تنفيذها لهذا الفصل الدراسي الأول ،للمرحلة المتوسطة، مادة الدراسات الإسلامية عام ١٤٤٧ </a:t>
            </a:r>
          </a:p>
        </p:txBody>
      </p:sp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C8F3092D-67EC-67C9-244E-4C7F8A6E6F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4010787"/>
              </p:ext>
            </p:extLst>
          </p:nvPr>
        </p:nvGraphicFramePr>
        <p:xfrm>
          <a:off x="590993" y="2115409"/>
          <a:ext cx="10977324" cy="4191000"/>
        </p:xfrm>
        <a:graphic>
          <a:graphicData uri="http://schemas.openxmlformats.org/drawingml/2006/table">
            <a:tbl>
              <a:tblPr rtl="1" firstRow="1" bandRow="1">
                <a:tableStyleId>{22838BEF-8BB2-4498-84A7-C5851F593DF1}</a:tableStyleId>
              </a:tblPr>
              <a:tblGrid>
                <a:gridCol w="1829554">
                  <a:extLst>
                    <a:ext uri="{9D8B030D-6E8A-4147-A177-3AD203B41FA5}">
                      <a16:colId xmlns:a16="http://schemas.microsoft.com/office/drawing/2014/main" val="1706421656"/>
                    </a:ext>
                  </a:extLst>
                </a:gridCol>
                <a:gridCol w="1829554">
                  <a:extLst>
                    <a:ext uri="{9D8B030D-6E8A-4147-A177-3AD203B41FA5}">
                      <a16:colId xmlns:a16="http://schemas.microsoft.com/office/drawing/2014/main" val="984744248"/>
                    </a:ext>
                  </a:extLst>
                </a:gridCol>
                <a:gridCol w="1829554">
                  <a:extLst>
                    <a:ext uri="{9D8B030D-6E8A-4147-A177-3AD203B41FA5}">
                      <a16:colId xmlns:a16="http://schemas.microsoft.com/office/drawing/2014/main" val="3465901901"/>
                    </a:ext>
                  </a:extLst>
                </a:gridCol>
                <a:gridCol w="1829554">
                  <a:extLst>
                    <a:ext uri="{9D8B030D-6E8A-4147-A177-3AD203B41FA5}">
                      <a16:colId xmlns:a16="http://schemas.microsoft.com/office/drawing/2014/main" val="1842284912"/>
                    </a:ext>
                  </a:extLst>
                </a:gridCol>
                <a:gridCol w="1829554">
                  <a:extLst>
                    <a:ext uri="{9D8B030D-6E8A-4147-A177-3AD203B41FA5}">
                      <a16:colId xmlns:a16="http://schemas.microsoft.com/office/drawing/2014/main" val="4086998458"/>
                    </a:ext>
                  </a:extLst>
                </a:gridCol>
                <a:gridCol w="1829554">
                  <a:extLst>
                    <a:ext uri="{9D8B030D-6E8A-4147-A177-3AD203B41FA5}">
                      <a16:colId xmlns:a16="http://schemas.microsoft.com/office/drawing/2014/main" val="2072300618"/>
                    </a:ext>
                  </a:extLst>
                </a:gridCol>
              </a:tblGrid>
              <a:tr h="624840"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نوع التقويم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نوع الأسئلة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المحتوى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وقت التنفيذ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نوع الاختبار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الدرجة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7361257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اختبار الفترة الأولى  واختبار الفترة الثانية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متنوعة ،عرفي ،عددي ،مثلي، اختاري ، فراغات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المصطلحات ، فضائل ، أدلة شرعية، فوائد، أنواع، أحكام ، حالات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بعد انتهاء الجزء الأول من المنهج، وانتهاء شرح الحزء للثاني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ورقي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٢٠ درجة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9682522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تقويم ذاتي مفاجىء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اختيار من متعدد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كافة مفردات المنهج التي سبق دراستها.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مفاجىء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عرض الأسئلة عبر الشاشة </a:t>
                      </a:r>
                    </a:p>
                    <a:p>
                      <a:pPr rtl="1"/>
                      <a:r>
                        <a:rPr lang="ar-SA" b="1" dirty="0"/>
                        <a:t>تقرأ الطالبة السؤال قراءة صامتة ثم تجيب على الدفتر ثم تظهر الإجابة و تصحح لنفسها.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٤٠ درجة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8364657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تقويم مهاري تعبيري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عددي ، مثلي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أمثلة،أنواع، فضائل، ثمرات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يحدد يوم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ورقي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٢٤ درجة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5137224"/>
                  </a:ext>
                </a:extLst>
              </a:tr>
            </a:tbl>
          </a:graphicData>
        </a:graphic>
      </p:graphicFrame>
      <p:pic>
        <p:nvPicPr>
          <p:cNvPr id="6" name="صورة 5">
            <a:extLst>
              <a:ext uri="{FF2B5EF4-FFF2-40B4-BE49-F238E27FC236}">
                <a16:creationId xmlns:a16="http://schemas.microsoft.com/office/drawing/2014/main" id="{48805F08-FF7C-3FBD-9C97-46E4E83F89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86" y="551591"/>
            <a:ext cx="1186994" cy="1186994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4A78315E-7AEC-1706-D5F6-6570BD9EF1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75866" y="604689"/>
            <a:ext cx="1368491" cy="111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047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AB52210A-0C8B-2E77-0EC5-660181C6D5E4}"/>
              </a:ext>
            </a:extLst>
          </p:cNvPr>
          <p:cNvSpPr txBox="1"/>
          <p:nvPr/>
        </p:nvSpPr>
        <p:spPr>
          <a:xfrm>
            <a:off x="2505798" y="732827"/>
            <a:ext cx="7742222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accent5"/>
                </a:solidFill>
              </a:rPr>
              <a:t>أنواع التقويم التكويني</a:t>
            </a:r>
            <a:r>
              <a:rPr lang="ar-SA" b="1" dirty="0"/>
              <a:t> </a:t>
            </a:r>
          </a:p>
          <a:p>
            <a:pPr algn="ctr"/>
            <a:r>
              <a:rPr lang="ar-SA" b="1" dirty="0"/>
              <a:t>التي تم تتناسب  مع التقويم المستمر ،للمرحلة المتوسطة، مادة الدراسات الإسلامية عام ١٤٤٧ </a:t>
            </a:r>
          </a:p>
        </p:txBody>
      </p:sp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C8F3092D-67EC-67C9-244E-4C7F8A6E6F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763399"/>
              </p:ext>
            </p:extLst>
          </p:nvPr>
        </p:nvGraphicFramePr>
        <p:xfrm>
          <a:off x="590993" y="2115409"/>
          <a:ext cx="10977324" cy="3916680"/>
        </p:xfrm>
        <a:graphic>
          <a:graphicData uri="http://schemas.openxmlformats.org/drawingml/2006/table">
            <a:tbl>
              <a:tblPr rtl="1" firstRow="1" bandRow="1">
                <a:tableStyleId>{22838BEF-8BB2-4498-84A7-C5851F593DF1}</a:tableStyleId>
              </a:tblPr>
              <a:tblGrid>
                <a:gridCol w="1829554">
                  <a:extLst>
                    <a:ext uri="{9D8B030D-6E8A-4147-A177-3AD203B41FA5}">
                      <a16:colId xmlns:a16="http://schemas.microsoft.com/office/drawing/2014/main" val="1706421656"/>
                    </a:ext>
                  </a:extLst>
                </a:gridCol>
                <a:gridCol w="1829554">
                  <a:extLst>
                    <a:ext uri="{9D8B030D-6E8A-4147-A177-3AD203B41FA5}">
                      <a16:colId xmlns:a16="http://schemas.microsoft.com/office/drawing/2014/main" val="984744248"/>
                    </a:ext>
                  </a:extLst>
                </a:gridCol>
                <a:gridCol w="1829554">
                  <a:extLst>
                    <a:ext uri="{9D8B030D-6E8A-4147-A177-3AD203B41FA5}">
                      <a16:colId xmlns:a16="http://schemas.microsoft.com/office/drawing/2014/main" val="3465901901"/>
                    </a:ext>
                  </a:extLst>
                </a:gridCol>
                <a:gridCol w="1829554">
                  <a:extLst>
                    <a:ext uri="{9D8B030D-6E8A-4147-A177-3AD203B41FA5}">
                      <a16:colId xmlns:a16="http://schemas.microsoft.com/office/drawing/2014/main" val="1842284912"/>
                    </a:ext>
                  </a:extLst>
                </a:gridCol>
                <a:gridCol w="1829554">
                  <a:extLst>
                    <a:ext uri="{9D8B030D-6E8A-4147-A177-3AD203B41FA5}">
                      <a16:colId xmlns:a16="http://schemas.microsoft.com/office/drawing/2014/main" val="4086998458"/>
                    </a:ext>
                  </a:extLst>
                </a:gridCol>
                <a:gridCol w="1829554">
                  <a:extLst>
                    <a:ext uri="{9D8B030D-6E8A-4147-A177-3AD203B41FA5}">
                      <a16:colId xmlns:a16="http://schemas.microsoft.com/office/drawing/2014/main" val="2072300618"/>
                    </a:ext>
                  </a:extLst>
                </a:gridCol>
              </a:tblGrid>
              <a:tr h="624840"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نوع التقويم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نوع الأسئلة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المحتوى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وقت التنفيذ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نوع الاختبار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الدرجة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7361257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تقويم سماعي </a:t>
                      </a:r>
                    </a:p>
                    <a:p>
                      <a:pPr rtl="1"/>
                      <a:r>
                        <a:rPr lang="ar-SA" b="1" dirty="0"/>
                        <a:t>طرح السؤال شفهيا من قبل المعلمة ، والطالبة تجيب مباشرة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من هو ؟</a:t>
                      </a:r>
                    </a:p>
                    <a:p>
                      <a:pPr rtl="1"/>
                      <a:r>
                        <a:rPr lang="ar-SA" b="1" dirty="0"/>
                        <a:t>أذكري المصطلح لمعنى الشرعي 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المصطلحات </a:t>
                      </a:r>
                    </a:p>
                    <a:p>
                      <a:pPr rtl="1"/>
                      <a:r>
                        <a:rPr lang="ar-SA" b="1" dirty="0"/>
                        <a:t>رواه الأحاديث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مفاجىء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الدفتر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٤ درجات </a:t>
                      </a:r>
                    </a:p>
                    <a:p>
                      <a:pPr rtl="1"/>
                      <a:endParaRPr lang="ar-SA" b="1" dirty="0"/>
                    </a:p>
                    <a:p>
                      <a:pPr rtl="1"/>
                      <a:endParaRPr lang="ar-S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9682522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تقويم شفهي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أكملي الحديث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حفظ الأحاديث المقرر حفظها في مادة الحديث </a:t>
                      </a:r>
                    </a:p>
                    <a:p>
                      <a:pPr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يحدد يوم التسميع بعد الانتهاء من شرح الأحاديث المطلوبة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شفهي </a:t>
                      </a:r>
                    </a:p>
                    <a:p>
                      <a:pPr rtl="1"/>
                      <a:r>
                        <a:rPr lang="ar-SA" b="1" dirty="0"/>
                        <a:t>العجلة لاختيار حديث واحد فقط لتسميع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٥ درجات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628401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تقويم نهائي شامل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اختيار من متعدد</a:t>
                      </a:r>
                    </a:p>
                    <a:p>
                      <a:pPr rtl="1"/>
                      <a:endParaRPr lang="ar-SA" b="1" dirty="0"/>
                    </a:p>
                    <a:p>
                      <a:pPr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كافة مفردات المنهج التي سبق دراستها.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يحدد اليوم مسبقا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ورقي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٢٠ درجة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8364657"/>
                  </a:ext>
                </a:extLst>
              </a:tr>
            </a:tbl>
          </a:graphicData>
        </a:graphic>
      </p:graphicFrame>
      <p:pic>
        <p:nvPicPr>
          <p:cNvPr id="2" name="صورة 1">
            <a:extLst>
              <a:ext uri="{FF2B5EF4-FFF2-40B4-BE49-F238E27FC236}">
                <a16:creationId xmlns:a16="http://schemas.microsoft.com/office/drawing/2014/main" id="{BFB54F56-282B-8164-8661-96A385E8F4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558" y="284875"/>
            <a:ext cx="1051790" cy="1309726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6429DB13-0592-99B9-992E-00FDEAD71D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72" y="553267"/>
            <a:ext cx="737098" cy="1562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947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AB52210A-0C8B-2E77-0EC5-660181C6D5E4}"/>
              </a:ext>
            </a:extLst>
          </p:cNvPr>
          <p:cNvSpPr txBox="1"/>
          <p:nvPr/>
        </p:nvSpPr>
        <p:spPr>
          <a:xfrm>
            <a:off x="2505798" y="732827"/>
            <a:ext cx="7742222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accent5"/>
                </a:solidFill>
              </a:rPr>
              <a:t>أنواع التقويم التكويني</a:t>
            </a:r>
            <a:r>
              <a:rPr lang="ar-SA" b="1" dirty="0"/>
              <a:t> </a:t>
            </a:r>
          </a:p>
          <a:p>
            <a:pPr algn="ctr"/>
            <a:r>
              <a:rPr lang="ar-SA" b="1" dirty="0"/>
              <a:t>التي تم تتناسب  مع التقويم المستمر ،للمرحلة المتوسطة، مادة الدراسات الإسلامية عام ١٤٤٧ </a:t>
            </a:r>
          </a:p>
        </p:txBody>
      </p:sp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C8F3092D-67EC-67C9-244E-4C7F8A6E6F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241961"/>
              </p:ext>
            </p:extLst>
          </p:nvPr>
        </p:nvGraphicFramePr>
        <p:xfrm>
          <a:off x="607338" y="1594601"/>
          <a:ext cx="10977324" cy="5013960"/>
        </p:xfrm>
        <a:graphic>
          <a:graphicData uri="http://schemas.openxmlformats.org/drawingml/2006/table">
            <a:tbl>
              <a:tblPr rtl="1" firstRow="1" bandRow="1">
                <a:tableStyleId>{22838BEF-8BB2-4498-84A7-C5851F593DF1}</a:tableStyleId>
              </a:tblPr>
              <a:tblGrid>
                <a:gridCol w="1829554">
                  <a:extLst>
                    <a:ext uri="{9D8B030D-6E8A-4147-A177-3AD203B41FA5}">
                      <a16:colId xmlns:a16="http://schemas.microsoft.com/office/drawing/2014/main" val="1706421656"/>
                    </a:ext>
                  </a:extLst>
                </a:gridCol>
                <a:gridCol w="1829554">
                  <a:extLst>
                    <a:ext uri="{9D8B030D-6E8A-4147-A177-3AD203B41FA5}">
                      <a16:colId xmlns:a16="http://schemas.microsoft.com/office/drawing/2014/main" val="984744248"/>
                    </a:ext>
                  </a:extLst>
                </a:gridCol>
                <a:gridCol w="1829554">
                  <a:extLst>
                    <a:ext uri="{9D8B030D-6E8A-4147-A177-3AD203B41FA5}">
                      <a16:colId xmlns:a16="http://schemas.microsoft.com/office/drawing/2014/main" val="3465901901"/>
                    </a:ext>
                  </a:extLst>
                </a:gridCol>
                <a:gridCol w="1829554">
                  <a:extLst>
                    <a:ext uri="{9D8B030D-6E8A-4147-A177-3AD203B41FA5}">
                      <a16:colId xmlns:a16="http://schemas.microsoft.com/office/drawing/2014/main" val="1842284912"/>
                    </a:ext>
                  </a:extLst>
                </a:gridCol>
                <a:gridCol w="1829554">
                  <a:extLst>
                    <a:ext uri="{9D8B030D-6E8A-4147-A177-3AD203B41FA5}">
                      <a16:colId xmlns:a16="http://schemas.microsoft.com/office/drawing/2014/main" val="4086998458"/>
                    </a:ext>
                  </a:extLst>
                </a:gridCol>
                <a:gridCol w="1829554">
                  <a:extLst>
                    <a:ext uri="{9D8B030D-6E8A-4147-A177-3AD203B41FA5}">
                      <a16:colId xmlns:a16="http://schemas.microsoft.com/office/drawing/2014/main" val="2072300618"/>
                    </a:ext>
                  </a:extLst>
                </a:gridCol>
              </a:tblGrid>
              <a:tr h="624840"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نوع التقويم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نوع الأسئلة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المحتوى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وقت التنفيذ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نوع الاختبار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الدرجة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7361257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بحث في مسالة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فصلي القول في حكم مسألة</a:t>
                      </a:r>
                    </a:p>
                    <a:p>
                      <a:pPr rtl="1"/>
                      <a:endParaRPr lang="ar-SA" b="1" dirty="0"/>
                    </a:p>
                    <a:p>
                      <a:pPr rtl="1"/>
                      <a:r>
                        <a:rPr lang="ar-SA" b="1" dirty="0"/>
                        <a:t>دللي على الحكم الشرعي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الآحكام</a:t>
                      </a:r>
                    </a:p>
                    <a:p>
                      <a:pPr rtl="1"/>
                      <a:r>
                        <a:rPr lang="ar-SA" b="1" dirty="0"/>
                        <a:t>الدلالات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مفاجىء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الدفتر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٤ درجات </a:t>
                      </a:r>
                    </a:p>
                    <a:p>
                      <a:pPr rtl="1"/>
                      <a:endParaRPr lang="ar-SA" b="1" dirty="0"/>
                    </a:p>
                    <a:p>
                      <a:pPr rtl="1"/>
                      <a:endParaRPr lang="ar-S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9682522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إصدار الحكم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احكمي على صحة العبارات التالية بكلمة </a:t>
                      </a:r>
                    </a:p>
                    <a:p>
                      <a:pPr rtl="1"/>
                      <a:r>
                        <a:rPr lang="ar-SA" b="1" dirty="0"/>
                        <a:t>(صحيحة –خاطئة)</a:t>
                      </a:r>
                    </a:p>
                    <a:p>
                      <a:pPr rtl="1"/>
                      <a:r>
                        <a:rPr lang="ar-SA" b="1" dirty="0"/>
                        <a:t>مع التصحيح و التعليل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متنوع</a:t>
                      </a:r>
                    </a:p>
                    <a:p>
                      <a:pPr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مفاجئ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الدفتر او شفهي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٤ درجات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628401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تقويم شفهي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/>
                        <a:t>ماهو الذكر..........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الأذكار و الأدعية الواردة في المنهج مثل ،أذكار الصباح والمساء و الذكر بعد وفي أثناء الصلاة و الرقية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يحدد يوم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 شفهي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٥ درجات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8364657"/>
                  </a:ext>
                </a:extLst>
              </a:tr>
            </a:tbl>
          </a:graphicData>
        </a:graphic>
      </p:graphicFrame>
      <p:pic>
        <p:nvPicPr>
          <p:cNvPr id="2" name="صورة 1">
            <a:extLst>
              <a:ext uri="{FF2B5EF4-FFF2-40B4-BE49-F238E27FC236}">
                <a16:creationId xmlns:a16="http://schemas.microsoft.com/office/drawing/2014/main" id="{BFB54F56-282B-8164-8661-96A385E8F4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558" y="284875"/>
            <a:ext cx="1051790" cy="1309726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6429DB13-0592-99B9-992E-00FDEAD71D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72" y="553267"/>
            <a:ext cx="737098" cy="1562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629816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شاشة عريضة</PresentationFormat>
  <Slides>3</Slides>
  <Notes>0</Notes>
  <HiddenSlides>0</HiddenSlide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4" baseType="lpstr">
      <vt:lpstr>نسق Office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sharifah12356@outlook.sa</dc:creator>
  <cp:lastModifiedBy>sharifah12356@outlook.sa</cp:lastModifiedBy>
  <cp:revision>2</cp:revision>
  <dcterms:created xsi:type="dcterms:W3CDTF">2025-10-26T09:50:05Z</dcterms:created>
  <dcterms:modified xsi:type="dcterms:W3CDTF">2025-11-02T07:33:43Z</dcterms:modified>
</cp:coreProperties>
</file>