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3"/>
  </p:notesMasterIdLst>
  <p:sldIdLst>
    <p:sldId id="412" r:id="rId3"/>
    <p:sldId id="410" r:id="rId4"/>
    <p:sldId id="413" r:id="rId5"/>
    <p:sldId id="260" r:id="rId6"/>
    <p:sldId id="361" r:id="rId7"/>
    <p:sldId id="405" r:id="rId8"/>
    <p:sldId id="407" r:id="rId9"/>
    <p:sldId id="414" r:id="rId10"/>
    <p:sldId id="265" r:id="rId11"/>
    <p:sldId id="4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26E"/>
    <a:srgbClr val="A9CBE9"/>
    <a:srgbClr val="F75FF0"/>
    <a:srgbClr val="B42AAD"/>
    <a:srgbClr val="66FF66"/>
    <a:srgbClr val="EC02BF"/>
    <a:srgbClr val="D8068D"/>
    <a:srgbClr val="F1A93F"/>
    <a:srgbClr val="66FFFF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07ACDC-28F0-44E4-B58C-6AB2374512E4}" type="datetimeFigureOut">
              <a:rPr lang="ar-BH" smtClean="0"/>
              <a:pPr/>
              <a:t>10/02/1442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731266-02C8-4977-8ED2-CCFF6241E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1655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1266-02C8-4977-8ED2-CCFF6241E552}" type="slidenum">
              <a:rPr lang="ar-BH" smtClean="0"/>
              <a:pPr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1527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265F-6E2F-4F6C-9616-B9E204B300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89B4-43C9-489F-AC51-AB409B7A932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4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73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42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1266-02C8-4977-8ED2-CCFF6241E552}" type="slidenum">
              <a:rPr lang="ar-BH" smtClean="0"/>
              <a:pPr/>
              <a:t>9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1887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5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53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10/02/1442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6314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10/02/1442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800943-C6DA-43EF-B217-FAEEAAF9B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4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10/02/1442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0429E-9FE6-42E4-87FA-DD4F52DE7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10/02/1442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AC53E-1468-45A7-9356-79A49AEDC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9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10/02/1442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C3BC1-DBF1-4731-9734-CCAA95354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8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10/02/1442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D336A-FCE5-4F99-BA5F-820438639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86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10/02/1442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7C3D0-1886-4BDF-99B2-C18239F56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7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10/02/1442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B77CA6-F9A2-4B8F-BF47-7C07B84C4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79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10/02/1442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35958-696A-4A20-9DA3-9FDFC79E9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82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10/02/1442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30528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10/02/1442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7452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0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5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3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7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29B29-6939-4986-A5F9-8A22FA78358F}" type="datetimeFigureOut">
              <a:rPr lang="ar-BH" smtClean="0"/>
              <a:pPr/>
              <a:t>10/02/1442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3865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9700" y="2895600"/>
            <a:ext cx="92202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ar-BH" sz="6000" dirty="0">
                <a:cs typeface="Arial"/>
              </a:rPr>
              <a:t>حُسْنُ الْجِوارِ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23419" y="1712394"/>
            <a:ext cx="135844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ar-BH" sz="2400" dirty="0">
                <a:solidFill>
                  <a:schemeClr val="tx1"/>
                </a:solidFill>
                <a:cs typeface="Arial"/>
              </a:rPr>
              <a:t>الدَّرْسُ 5</a:t>
            </a:r>
            <a:endParaRPr lang="en-US" sz="2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594" y="1666071"/>
            <a:ext cx="135844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ar-BH" sz="2400" dirty="0">
                <a:solidFill>
                  <a:schemeClr val="tx1"/>
                </a:solidFill>
                <a:cs typeface="Arial"/>
              </a:rPr>
              <a:t>صَفْحَة 21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84031-F0E3-4AF6-B8B8-043B54527107}"/>
              </a:ext>
            </a:extLst>
          </p:cNvPr>
          <p:cNvSpPr txBox="1"/>
          <p:nvPr/>
        </p:nvSpPr>
        <p:spPr>
          <a:xfrm>
            <a:off x="2138288" y="1702358"/>
            <a:ext cx="746291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400" dirty="0">
                <a:solidFill>
                  <a:prstClr val="black"/>
                </a:solidFill>
              </a:rPr>
              <a:t>الحَلْقَةُ الأولى- اللّغَةُ العربيّةُ – الصفُّ الثّالِثُ الابْتِدائِيُّ – الفَصْلُ الأوَّلُ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03D9BE-CB13-414C-99D3-F71FA74019E8}"/>
              </a:ext>
            </a:extLst>
          </p:cNvPr>
          <p:cNvPicPr/>
          <p:nvPr/>
        </p:nvPicPr>
        <p:blipFill rotWithShape="1">
          <a:blip r:embed="rId6" cstate="print"/>
          <a:srcRect l="30538" t="42494" r="57965" b="42244"/>
          <a:stretch/>
        </p:blipFill>
        <p:spPr bwMode="auto">
          <a:xfrm>
            <a:off x="8353735" y="2895599"/>
            <a:ext cx="2928125" cy="2506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31974D-B1EC-4607-9FC6-E156CEB71DEE}"/>
              </a:ext>
            </a:extLst>
          </p:cNvPr>
          <p:cNvPicPr/>
          <p:nvPr/>
        </p:nvPicPr>
        <p:blipFill rotWithShape="1">
          <a:blip r:embed="rId7" cstate="print"/>
          <a:srcRect l="56713" t="41201" r="29618" b="40952"/>
          <a:stretch/>
        </p:blipFill>
        <p:spPr bwMode="auto">
          <a:xfrm>
            <a:off x="910140" y="2895599"/>
            <a:ext cx="2928125" cy="2506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64944" y="50971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وفَّقَكَ الله</a:t>
            </a:r>
          </a:p>
        </p:txBody>
      </p:sp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0334" y="6058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5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1" y="2104879"/>
            <a:ext cx="112807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2800" dirty="0"/>
              <a:t>قِراءَةُ فِقْرَةٍ </a:t>
            </a:r>
            <a:r>
              <a:rPr lang="ar-BH" sz="2800"/>
              <a:t>مِنَ النَّصِّ </a:t>
            </a:r>
            <a:r>
              <a:rPr lang="ar-BH" sz="2800" dirty="0"/>
              <a:t>قِرَاءةً جَهْرِيَةً سَليمَةً مَعَ مُراعاةِ الْمُدودِ والتَّشْكيلِ وتَمَثُلِ الْمَعْنَى.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1" y="2704117"/>
            <a:ext cx="1128074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 تَوْظيفُ التَّرْكيبَيْنِ الْلُّغَوِيَّيْنِ  (بَعْضُهُم بَعْضًا– بَيْنَ الْحينِ وَالْآخَرِ) في ثَلاثِ جُمَلٍ مُفيدَةٍ توظيفًا سليمًا.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2" y="3734242"/>
            <a:ext cx="112807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التَّمييزُ بينَ الـمدِّ بالواوِ والـمدِّ بالياء والـمدِّ بالألفِ.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90" y="258058"/>
            <a:ext cx="1646183" cy="1268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A82A7B-2B49-46D7-925C-017F871F12A5}"/>
              </a:ext>
            </a:extLst>
          </p:cNvPr>
          <p:cNvSpPr/>
          <p:nvPr/>
        </p:nvSpPr>
        <p:spPr>
          <a:xfrm>
            <a:off x="5281531" y="461396"/>
            <a:ext cx="1789043" cy="861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chemeClr val="tx1"/>
                </a:solidFill>
                <a:cs typeface="Arial"/>
              </a:rPr>
              <a:t>الْأَهْدافُ:</a:t>
            </a:r>
            <a:endParaRPr lang="en-US" sz="36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11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7F1518-09BA-4F54-A22F-24C00DE1C063}"/>
              </a:ext>
            </a:extLst>
          </p:cNvPr>
          <p:cNvSpPr/>
          <p:nvPr/>
        </p:nvSpPr>
        <p:spPr>
          <a:xfrm>
            <a:off x="2771336" y="110590"/>
            <a:ext cx="93128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fontAlgn="base"/>
            <a:r>
              <a:rPr lang="ar-BH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يَسْكُنُ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خالِدٌ</a:t>
            </a:r>
            <a:r>
              <a:rPr lang="ar-BH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قَرْيَةٍ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أَهْلُها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طَيِّبونَ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مُتَعاوِنونَ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كُلِّ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شَيْءٍ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يُساعِدُ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بَعْضُهُمْ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بَعْضًا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وَيَعْرِفُ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كُلٌّ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مِنْهُمْ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حَقَّ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جارِهِ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وَلكِنَّهُ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لَيْسَ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مِثْلَهُمْ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فَهُوَ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يَزورُ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أَحَدا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وَلا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يُشارِكُ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جيرانَهُ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أَفْراحَهُمْ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وَأَحْزانَهُمْ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just" rtl="1" fontAlgn="base"/>
            <a:r>
              <a:rPr lang="ar-BH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ذاتَ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مَرَّةٍ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مَرِضَ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خالِدٌ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وَلَزِمَ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الْفِراشَ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بِضْعَةَ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أَيّامٍ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وَلَمّا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ساءَتْ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حالَتُهُ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ذَهَبَتْ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زَوْجَتُهُ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إِلى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بَيْتِ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جارِهِمْ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سَعْدٍ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وَأَخْبَرَتْهُ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بِحالَةِ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زَوْجِها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فَخَرَجَ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سَعْدٌ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مُسْرِعًا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إِلى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بَيْتِ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جارِهِ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وَنَقَلَهُ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إِلى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الْمُسْتَشْفى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لِلْعِلاجِ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ولَمّا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سَمِعَ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بَقِيَّةُ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الْجيرانِ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بِمَرَضِ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خالِدٍ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عادوهُ،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وَقدَّموا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الْمُساعَدَةَ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إِلى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زَوْجَتِهِ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وَأَوْلادِهِ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حَتّى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شُفِيَ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وَرَجَعَ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إِلى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مَنْزِلِهِ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just" rtl="1" fontAlgn="base"/>
            <a:r>
              <a:rPr lang="ar-BH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وَمُنْذُ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ذَلِكَ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الْيَوْمِ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عَرَفَ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خالِدٌ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أَهَمِّيَّةَ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التَّعاوُنِ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مَعَ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الجيرانِ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فَراحَ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يَزورُهُمْ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بَيْنَ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الْحينِ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وَالْآخَرِ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وَيُقَدِّمُ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الْمُساعَدَةَ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إِلى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الْمُحْتاجينَ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مِنْهُم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B0EED2-D6B5-43B8-82D9-35D8FA9F36D1}"/>
              </a:ext>
            </a:extLst>
          </p:cNvPr>
          <p:cNvPicPr/>
          <p:nvPr/>
        </p:nvPicPr>
        <p:blipFill rotWithShape="1">
          <a:blip r:embed="rId4" cstate="print"/>
          <a:srcRect l="35902" t="63034" r="47985" b="15280"/>
          <a:stretch/>
        </p:blipFill>
        <p:spPr bwMode="auto">
          <a:xfrm>
            <a:off x="95534" y="1055077"/>
            <a:ext cx="2675801" cy="5241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E8FDD9-281B-48FC-914C-9E11675F4B54}"/>
              </a:ext>
            </a:extLst>
          </p:cNvPr>
          <p:cNvSpPr/>
          <p:nvPr/>
        </p:nvSpPr>
        <p:spPr>
          <a:xfrm>
            <a:off x="107852" y="108638"/>
            <a:ext cx="2419643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bg1"/>
                </a:solidFill>
              </a:rPr>
              <a:t>اللُّغَة الْعَرَبِيَّة – حُسْنُ الْجِوار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6691" y="56872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3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9C6B-B09F-414B-84DC-00B86E6B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499" y="177051"/>
            <a:ext cx="5746214" cy="102344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ar-BH" b="1" dirty="0">
                <a:solidFill>
                  <a:srgbClr val="FF0000"/>
                </a:solidFill>
                <a:cs typeface="+mn-cs"/>
              </a:rPr>
              <a:t>أُكمِلُ كَما فِي الْمِثالِ: 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5C7C762A-E49F-429E-B560-2D78C07D8EDE}"/>
              </a:ext>
            </a:extLst>
          </p:cNvPr>
          <p:cNvSpPr/>
          <p:nvPr/>
        </p:nvSpPr>
        <p:spPr>
          <a:xfrm>
            <a:off x="7260896" y="1555678"/>
            <a:ext cx="1298904" cy="67021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4000" b="1" dirty="0"/>
              <a:t>سَهْلٌ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AAF63F-7ADA-4739-BF2F-4E561840297A}"/>
              </a:ext>
            </a:extLst>
          </p:cNvPr>
          <p:cNvCxnSpPr/>
          <p:nvPr/>
        </p:nvCxnSpPr>
        <p:spPr>
          <a:xfrm rot="10800000" flipV="1">
            <a:off x="5330041" y="1867373"/>
            <a:ext cx="1531916" cy="1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874F733C-3E85-4C35-B4C7-6BFF8FA95E32}"/>
              </a:ext>
            </a:extLst>
          </p:cNvPr>
          <p:cNvSpPr/>
          <p:nvPr/>
        </p:nvSpPr>
        <p:spPr>
          <a:xfrm>
            <a:off x="2813586" y="1504462"/>
            <a:ext cx="1852551" cy="81296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accent5">
                    <a:lumMod val="75000"/>
                  </a:schemeClr>
                </a:solidFill>
              </a:rPr>
              <a:t>سُهولٌ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268ECAE-352D-4169-9664-B0E9F07E038E}"/>
              </a:ext>
            </a:extLst>
          </p:cNvPr>
          <p:cNvSpPr/>
          <p:nvPr/>
        </p:nvSpPr>
        <p:spPr>
          <a:xfrm>
            <a:off x="7260896" y="2746148"/>
            <a:ext cx="1298904" cy="67021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4000" b="1" dirty="0"/>
              <a:t>عَيْنٌ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BC0865-ECF7-4A1B-B160-F9478ABA42AA}"/>
              </a:ext>
            </a:extLst>
          </p:cNvPr>
          <p:cNvCxnSpPr/>
          <p:nvPr/>
        </p:nvCxnSpPr>
        <p:spPr>
          <a:xfrm rot="10800000" flipV="1">
            <a:off x="5330041" y="3057843"/>
            <a:ext cx="1531916" cy="1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4B36961F-5FD0-4900-8A4B-AC9259BFF271}"/>
              </a:ext>
            </a:extLst>
          </p:cNvPr>
          <p:cNvSpPr/>
          <p:nvPr/>
        </p:nvSpPr>
        <p:spPr>
          <a:xfrm>
            <a:off x="2813586" y="2694932"/>
            <a:ext cx="1852551" cy="81296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accent5">
                    <a:lumMod val="75000"/>
                  </a:schemeClr>
                </a:solidFill>
              </a:rPr>
              <a:t>عُيونٌ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C2B185EE-926F-4984-A74D-A578396FB361}"/>
              </a:ext>
            </a:extLst>
          </p:cNvPr>
          <p:cNvSpPr/>
          <p:nvPr/>
        </p:nvSpPr>
        <p:spPr>
          <a:xfrm>
            <a:off x="7260896" y="4028154"/>
            <a:ext cx="1298904" cy="67021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4000" b="1" dirty="0"/>
              <a:t>سَقْفٌ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C44F70-61E1-465F-9E8A-95CAE6502634}"/>
              </a:ext>
            </a:extLst>
          </p:cNvPr>
          <p:cNvCxnSpPr/>
          <p:nvPr/>
        </p:nvCxnSpPr>
        <p:spPr>
          <a:xfrm rot="10800000" flipV="1">
            <a:off x="5330041" y="4339849"/>
            <a:ext cx="1531916" cy="1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4A317CAA-01F5-44A9-9142-BF062CB21712}"/>
              </a:ext>
            </a:extLst>
          </p:cNvPr>
          <p:cNvSpPr/>
          <p:nvPr/>
        </p:nvSpPr>
        <p:spPr>
          <a:xfrm>
            <a:off x="2813586" y="3976938"/>
            <a:ext cx="1852551" cy="81296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accent5">
                    <a:lumMod val="75000"/>
                  </a:schemeClr>
                </a:solidFill>
              </a:rPr>
              <a:t>سُقوفٌ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8EF2ED6-8D4C-462E-A056-DBDACA40A9F2}"/>
              </a:ext>
            </a:extLst>
          </p:cNvPr>
          <p:cNvSpPr/>
          <p:nvPr/>
        </p:nvSpPr>
        <p:spPr>
          <a:xfrm>
            <a:off x="7260896" y="5576174"/>
            <a:ext cx="1298904" cy="67021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4000" b="1" dirty="0"/>
              <a:t>بَيْتٌ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08BB45-2526-46FF-852C-078B57B23422}"/>
              </a:ext>
            </a:extLst>
          </p:cNvPr>
          <p:cNvCxnSpPr/>
          <p:nvPr/>
        </p:nvCxnSpPr>
        <p:spPr>
          <a:xfrm rot="10800000" flipV="1">
            <a:off x="5330041" y="5887869"/>
            <a:ext cx="1531916" cy="1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0D5BD76B-63B2-46A1-8168-B5687B6B225F}"/>
              </a:ext>
            </a:extLst>
          </p:cNvPr>
          <p:cNvSpPr/>
          <p:nvPr/>
        </p:nvSpPr>
        <p:spPr>
          <a:xfrm>
            <a:off x="2813586" y="5524958"/>
            <a:ext cx="1852551" cy="81296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accent5">
                    <a:lumMod val="75000"/>
                  </a:schemeClr>
                </a:solidFill>
              </a:rPr>
              <a:t>بُيوتٌ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8838A1-B9D8-422F-A2B7-A04B358E01AC}"/>
              </a:ext>
            </a:extLst>
          </p:cNvPr>
          <p:cNvSpPr/>
          <p:nvPr/>
        </p:nvSpPr>
        <p:spPr>
          <a:xfrm>
            <a:off x="107852" y="784357"/>
            <a:ext cx="1338470" cy="832286"/>
          </a:xfrm>
          <a:prstGeom prst="roundRect">
            <a:avLst/>
          </a:prstGeom>
          <a:solidFill>
            <a:srgbClr val="ED9B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" name="AUDIO-2020-05-13-23-46-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9722" y="6150229"/>
            <a:ext cx="609600" cy="609600"/>
          </a:xfrm>
          <a:prstGeom prst="rect">
            <a:avLst/>
          </a:prstGeom>
        </p:spPr>
      </p:pic>
      <p:sp>
        <p:nvSpPr>
          <p:cNvPr id="18" name="شكل بيضاوي 3"/>
          <p:cNvSpPr/>
          <p:nvPr/>
        </p:nvSpPr>
        <p:spPr>
          <a:xfrm>
            <a:off x="8891447" y="1309402"/>
            <a:ext cx="1173606" cy="1203085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مِثالٌ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9A54D6-605B-4D4A-829A-945447BB6314}"/>
              </a:ext>
            </a:extLst>
          </p:cNvPr>
          <p:cNvSpPr/>
          <p:nvPr/>
        </p:nvSpPr>
        <p:spPr>
          <a:xfrm>
            <a:off x="107852" y="108638"/>
            <a:ext cx="2419643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bg1"/>
                </a:solidFill>
              </a:rPr>
              <a:t>اللُّغَة الْعَرَبِيَّة – حُسْنُ الْجِوار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17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A8F194-93A5-437F-AEDE-4B09DD1FEE8E}"/>
              </a:ext>
            </a:extLst>
          </p:cNvPr>
          <p:cNvSpPr txBox="1"/>
          <p:nvPr/>
        </p:nvSpPr>
        <p:spPr>
          <a:xfrm>
            <a:off x="3291840" y="154155"/>
            <a:ext cx="8792308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BH" sz="3600" b="1" dirty="0">
                <a:solidFill>
                  <a:srgbClr val="FF0000"/>
                </a:solidFill>
              </a:rPr>
              <a:t>أُلاحِظُ مَعْنى كَلِمَةِ (عادَ) في كلِّ جُمْلَةٍ مِمّا يَأْتي: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770598-2AFA-4C82-BDFB-1C5B586B337F}"/>
              </a:ext>
            </a:extLst>
          </p:cNvPr>
          <p:cNvSpPr/>
          <p:nvPr/>
        </p:nvSpPr>
        <p:spPr>
          <a:xfrm>
            <a:off x="6752912" y="1388193"/>
            <a:ext cx="5144085" cy="2245523"/>
          </a:xfrm>
          <a:prstGeom prst="ellipse">
            <a:avLst/>
          </a:prstGeom>
          <a:solidFill>
            <a:srgbClr val="E9F26E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3600" b="1" dirty="0">
                <a:solidFill>
                  <a:prstClr val="black"/>
                </a:solidFill>
              </a:rPr>
              <a:t>عادَ الْجيرانُ خالِدًا. 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51EEDE-6D69-464D-844F-260F6C79EA04}"/>
              </a:ext>
            </a:extLst>
          </p:cNvPr>
          <p:cNvSpPr/>
          <p:nvPr/>
        </p:nvSpPr>
        <p:spPr>
          <a:xfrm>
            <a:off x="674253" y="1388192"/>
            <a:ext cx="5144085" cy="2245523"/>
          </a:xfrm>
          <a:prstGeom prst="ellipse">
            <a:avLst/>
          </a:prstGeom>
          <a:solidFill>
            <a:srgbClr val="E9F26E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3600" b="1" dirty="0">
                <a:solidFill>
                  <a:prstClr val="black"/>
                </a:solidFill>
              </a:rPr>
              <a:t>عادَ أَبي مِن عَمَلِهِ. 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FBCCAD4-97DA-4633-8899-0A47C0ED3411}"/>
              </a:ext>
            </a:extLst>
          </p:cNvPr>
          <p:cNvSpPr/>
          <p:nvPr/>
        </p:nvSpPr>
        <p:spPr>
          <a:xfrm>
            <a:off x="9088148" y="3806045"/>
            <a:ext cx="855784" cy="1378634"/>
          </a:xfrm>
          <a:prstGeom prst="downArrow">
            <a:avLst/>
          </a:prstGeom>
          <a:solidFill>
            <a:srgbClr val="A9CBE9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E4E52-5322-467A-BFDA-BE63F427980D}"/>
              </a:ext>
            </a:extLst>
          </p:cNvPr>
          <p:cNvSpPr/>
          <p:nvPr/>
        </p:nvSpPr>
        <p:spPr>
          <a:xfrm>
            <a:off x="8010796" y="5393903"/>
            <a:ext cx="3010487" cy="970671"/>
          </a:xfrm>
          <a:prstGeom prst="rect">
            <a:avLst/>
          </a:prstGeom>
          <a:solidFill>
            <a:srgbClr val="E9F26E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</a:rPr>
              <a:t>زارَ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BE6A6F2-01B3-4931-AE3E-7BFF9DDA4C49}"/>
              </a:ext>
            </a:extLst>
          </p:cNvPr>
          <p:cNvSpPr/>
          <p:nvPr/>
        </p:nvSpPr>
        <p:spPr>
          <a:xfrm>
            <a:off x="2648665" y="3806045"/>
            <a:ext cx="855784" cy="1378634"/>
          </a:xfrm>
          <a:prstGeom prst="downArrow">
            <a:avLst/>
          </a:prstGeom>
          <a:solidFill>
            <a:srgbClr val="A9CBE9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6D5A4E-D8CC-4A63-B396-FB1E552F0937}"/>
              </a:ext>
            </a:extLst>
          </p:cNvPr>
          <p:cNvSpPr/>
          <p:nvPr/>
        </p:nvSpPr>
        <p:spPr>
          <a:xfrm>
            <a:off x="1571313" y="5393903"/>
            <a:ext cx="3010487" cy="970671"/>
          </a:xfrm>
          <a:prstGeom prst="rect">
            <a:avLst/>
          </a:prstGeom>
          <a:solidFill>
            <a:srgbClr val="E9F26E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</a:rPr>
              <a:t>رَجَعَ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8DA0F2-53AD-493A-BA64-FF4C811072FF}"/>
              </a:ext>
            </a:extLst>
          </p:cNvPr>
          <p:cNvSpPr/>
          <p:nvPr/>
        </p:nvSpPr>
        <p:spPr>
          <a:xfrm>
            <a:off x="161508" y="799719"/>
            <a:ext cx="1338470" cy="8322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6589AD-AA1F-4E53-AD34-DCACADFEBADD}"/>
              </a:ext>
            </a:extLst>
          </p:cNvPr>
          <p:cNvSpPr/>
          <p:nvPr/>
        </p:nvSpPr>
        <p:spPr>
          <a:xfrm>
            <a:off x="107852" y="108638"/>
            <a:ext cx="2419643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bg1"/>
                </a:solidFill>
              </a:rPr>
              <a:t>اللُّغَة الْعَرَبِيَّة – حُسْنُ الْجِوار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43312" y="5089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1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animBg="1"/>
      <p:bldP spid="21" grpId="0" animBg="1"/>
      <p:bldP spid="8" grpId="0" animBg="1"/>
      <p:bldP spid="4" grpId="0" animBg="1"/>
      <p:bldP spid="5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721060" y="129573"/>
            <a:ext cx="8653668" cy="877545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ar-BH" sz="3600" b="1" dirty="0">
                <a:solidFill>
                  <a:srgbClr val="FF0000"/>
                </a:solidFill>
                <a:cs typeface="+mn-cs"/>
              </a:rPr>
              <a:t>أَمْلَأُ الفَراغَ  في كُلِّ جُمْلَةٍ مِمّا يَأْتي بِالكَلِمَةِ الـمُناسِبَةِ :</a:t>
            </a:r>
            <a:endParaRPr lang="en-US" sz="3600" b="1" dirty="0">
              <a:solidFill>
                <a:srgbClr val="FF0000"/>
              </a:solidFill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568402" y="1507041"/>
            <a:ext cx="1806329" cy="2660901"/>
            <a:chOff x="9979376" y="1007118"/>
            <a:chExt cx="1343378" cy="2660901"/>
          </a:xfrm>
        </p:grpSpPr>
        <p:sp>
          <p:nvSpPr>
            <p:cNvPr id="4" name="TextBox 3"/>
            <p:cNvSpPr txBox="1"/>
            <p:nvPr/>
          </p:nvSpPr>
          <p:spPr>
            <a:xfrm>
              <a:off x="9979377" y="1007118"/>
              <a:ext cx="1343377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BH" sz="4000" dirty="0"/>
                <a:t>لَزِمَ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79376" y="1658123"/>
              <a:ext cx="1343377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BH" sz="4000" dirty="0"/>
                <a:t>بِضْعَةُ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79376" y="2309128"/>
              <a:ext cx="1343377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BH" sz="4000" dirty="0"/>
                <a:t>ساءَتْ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79376" y="2960133"/>
              <a:ext cx="1343377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BH" sz="4000" dirty="0"/>
                <a:t>أَهَمِّيَّةِ</a:t>
              </a: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5433777" y="1730629"/>
            <a:ext cx="137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</a:rPr>
              <a:t>أَهَمِّيَّةِ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847651" y="2505742"/>
            <a:ext cx="76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</a:rPr>
              <a:t>لَزِمَ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67F58-341A-4D92-8A1A-36F1A7B5DEC3}"/>
              </a:ext>
            </a:extLst>
          </p:cNvPr>
          <p:cNvSpPr txBox="1"/>
          <p:nvPr/>
        </p:nvSpPr>
        <p:spPr>
          <a:xfrm>
            <a:off x="367167" y="1702804"/>
            <a:ext cx="90261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BH" sz="3600" dirty="0">
                <a:latin typeface="Arial"/>
                <a:cs typeface="Arial"/>
              </a:rPr>
              <a:t>* قَرَأَ فَهْدٌ كِتابًا عَنْ ........ الْمُحافَظَةِ عَلى الْبيئَةِ</a:t>
            </a:r>
            <a:r>
              <a:rPr lang="en-US" sz="3600" dirty="0">
                <a:latin typeface="Arial"/>
                <a:cs typeface="Arial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6D19B-F088-4C2C-8AC0-E3A10201ED9A}"/>
              </a:ext>
            </a:extLst>
          </p:cNvPr>
          <p:cNvSpPr txBox="1"/>
          <p:nvPr/>
        </p:nvSpPr>
        <p:spPr>
          <a:xfrm>
            <a:off x="3249638" y="2482227"/>
            <a:ext cx="62311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BH" sz="3600" dirty="0">
                <a:latin typeface="Arial"/>
                <a:cs typeface="Arial"/>
              </a:rPr>
              <a:t>* نَزَلَ مَطَرٌ غَزيرٌ فـ...... النَّاسُ بِيوتَهُم.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0" name="مربع نص 6"/>
          <p:cNvSpPr txBox="1"/>
          <p:nvPr/>
        </p:nvSpPr>
        <p:spPr>
          <a:xfrm>
            <a:off x="6923958" y="3310042"/>
            <a:ext cx="126537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</a:rPr>
              <a:t>بِضْعَةُ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3260A7-B981-403C-962E-3569F898905D}"/>
              </a:ext>
            </a:extLst>
          </p:cNvPr>
          <p:cNvSpPr txBox="1"/>
          <p:nvPr/>
        </p:nvSpPr>
        <p:spPr>
          <a:xfrm>
            <a:off x="2322418" y="3281612"/>
            <a:ext cx="70868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BH" sz="3600" dirty="0">
                <a:latin typeface="Arial"/>
                <a:cs typeface="Arial"/>
              </a:rPr>
              <a:t>* تَعاوَنَ</a:t>
            </a:r>
            <a:r>
              <a:rPr lang="en-US" sz="3600" dirty="0">
                <a:latin typeface="Arial"/>
                <a:cs typeface="Arial"/>
              </a:rPr>
              <a:t>..........</a:t>
            </a:r>
            <a:r>
              <a:rPr lang="ar-BH" sz="3600" dirty="0">
                <a:latin typeface="Arial"/>
                <a:cs typeface="Arial"/>
              </a:rPr>
              <a:t>رِجالٍ في </a:t>
            </a:r>
            <a:r>
              <a:rPr lang="en-US" sz="3600" dirty="0">
                <a:latin typeface="Arial"/>
                <a:cs typeface="Arial"/>
              </a:rPr>
              <a:t>إ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ط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فاء</a:t>
            </a:r>
            <a:r>
              <a:rPr lang="ar-BH" sz="3600" dirty="0">
                <a:latin typeface="Arial"/>
                <a:cs typeface="Arial"/>
              </a:rPr>
              <a:t>ِ الْحَريقِ.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6DE55D-7CCD-42FB-AED1-8291C2E7D452}"/>
              </a:ext>
            </a:extLst>
          </p:cNvPr>
          <p:cNvSpPr/>
          <p:nvPr/>
        </p:nvSpPr>
        <p:spPr>
          <a:xfrm>
            <a:off x="148034" y="727313"/>
            <a:ext cx="1338470" cy="8322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000" dirty="0">
                <a:solidFill>
                  <a:schemeClr val="tx1"/>
                </a:solidFill>
                <a:cs typeface="Arial"/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A13B55-D71D-4F90-AD56-DA062F749793}"/>
              </a:ext>
            </a:extLst>
          </p:cNvPr>
          <p:cNvSpPr/>
          <p:nvPr/>
        </p:nvSpPr>
        <p:spPr>
          <a:xfrm>
            <a:off x="107852" y="108638"/>
            <a:ext cx="2419643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bg1"/>
                </a:solidFill>
              </a:rPr>
              <a:t>اللُّغَة الْعَرَبِيَّة – حُسْنُ الْجِوار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3127" y="4860420"/>
            <a:ext cx="609600" cy="5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P spid="5" grpId="0"/>
      <p:bldP spid="6" grpId="0"/>
      <p:bldP spid="8" grpId="0"/>
      <p:bldP spid="23" grpId="0"/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521904" y="174832"/>
            <a:ext cx="4826840" cy="87803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dirty="0">
                <a:solidFill>
                  <a:srgbClr val="FF0000"/>
                </a:solidFill>
              </a:rPr>
              <a:t>أُكْمِلُ كَما في الْمِثالِ: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9065568" y="1220803"/>
            <a:ext cx="1173606" cy="120308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rgbClr val="00B050"/>
                </a:solidFill>
              </a:rPr>
              <a:t>مِثالٌ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سهم إلى اليمين 5"/>
          <p:cNvSpPr/>
          <p:nvPr/>
        </p:nvSpPr>
        <p:spPr>
          <a:xfrm>
            <a:off x="3104521" y="1220803"/>
            <a:ext cx="5776955" cy="134380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260496" y="1676910"/>
            <a:ext cx="534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prstClr val="black"/>
                </a:solidFill>
              </a:rPr>
              <a:t>يُساعِدُ الْجيرانُ </a:t>
            </a:r>
            <a:r>
              <a:rPr lang="ar-BH" sz="2800" dirty="0">
                <a:solidFill>
                  <a:srgbClr val="FF0000"/>
                </a:solidFill>
              </a:rPr>
              <a:t>بَعْضَهُم بَعْضًا</a:t>
            </a:r>
            <a:r>
              <a:rPr lang="ar-SA" sz="2800" dirty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585143" y="2851474"/>
            <a:ext cx="1173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prstClr val="black"/>
                </a:solidFill>
              </a:rPr>
              <a:t>أ. يَحْتَرِمُ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317653" y="3520589"/>
            <a:ext cx="146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prstClr val="black"/>
                </a:solidFill>
              </a:rPr>
              <a:t>ب. يُناقِشُ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368986" y="4178756"/>
            <a:ext cx="146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prstClr val="black"/>
                </a:solidFill>
              </a:rPr>
              <a:t>ج</a:t>
            </a:r>
            <a:r>
              <a:rPr lang="ar-BH" sz="2800" dirty="0"/>
              <a:t>. يُصافِحُ</a:t>
            </a:r>
            <a:endParaRPr lang="en-US" sz="2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844333" y="2922586"/>
            <a:ext cx="10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srgbClr val="00B0F0"/>
                </a:solidFill>
              </a:rPr>
              <a:t>النَّاسُ </a:t>
            </a:r>
            <a:endParaRPr lang="en-US" sz="28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3952121" y="3529951"/>
            <a:ext cx="181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srgbClr val="FF0000"/>
                </a:solidFill>
              </a:rPr>
              <a:t>بَعْضَهُم بَعْضًا</a:t>
            </a:r>
            <a:r>
              <a:rPr lang="ar-BH" sz="2800" dirty="0"/>
              <a:t>.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3421055" y="4242661"/>
            <a:ext cx="208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>
                <a:solidFill>
                  <a:srgbClr val="FF0000"/>
                </a:solidFill>
              </a:rPr>
              <a:t>بَعْضَهُم بَعْضًا</a:t>
            </a:r>
            <a:r>
              <a:rPr lang="ar-BH" sz="2800"/>
              <a:t>.</a:t>
            </a:r>
            <a:endParaRPr lang="ar-BH" sz="2800" dirty="0"/>
          </a:p>
        </p:txBody>
      </p:sp>
      <p:sp>
        <p:nvSpPr>
          <p:cNvPr id="23" name="مربع نص 8">
            <a:extLst>
              <a:ext uri="{FF2B5EF4-FFF2-40B4-BE49-F238E27FC236}">
                <a16:creationId xmlns:a16="http://schemas.microsoft.com/office/drawing/2014/main" id="{394A66A4-FAA5-4698-8B1E-D019EE5CE490}"/>
              </a:ext>
            </a:extLst>
          </p:cNvPr>
          <p:cNvSpPr txBox="1"/>
          <p:nvPr/>
        </p:nvSpPr>
        <p:spPr>
          <a:xfrm>
            <a:off x="4214156" y="2904770"/>
            <a:ext cx="181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srgbClr val="FF0000"/>
                </a:solidFill>
              </a:rPr>
              <a:t>بَعْضَهُم بَعْضًا</a:t>
            </a:r>
            <a:r>
              <a:rPr lang="ar-BH" sz="2800" dirty="0"/>
              <a:t>.</a:t>
            </a:r>
          </a:p>
        </p:txBody>
      </p:sp>
      <p:sp>
        <p:nvSpPr>
          <p:cNvPr id="24" name="مربع نص 10">
            <a:extLst>
              <a:ext uri="{FF2B5EF4-FFF2-40B4-BE49-F238E27FC236}">
                <a16:creationId xmlns:a16="http://schemas.microsoft.com/office/drawing/2014/main" id="{2AC6F6F9-CD14-4356-AABA-F3CDB9A82C0A}"/>
              </a:ext>
            </a:extLst>
          </p:cNvPr>
          <p:cNvSpPr txBox="1"/>
          <p:nvPr/>
        </p:nvSpPr>
        <p:spPr>
          <a:xfrm>
            <a:off x="5651638" y="3566805"/>
            <a:ext cx="110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srgbClr val="00B0F0"/>
                </a:solidFill>
              </a:rPr>
              <a:t>الزُّمَلاءُ</a:t>
            </a:r>
            <a:endParaRPr lang="en-US" sz="2800" dirty="0"/>
          </a:p>
        </p:txBody>
      </p:sp>
      <p:sp>
        <p:nvSpPr>
          <p:cNvPr id="25" name="مربع نص 10">
            <a:extLst>
              <a:ext uri="{FF2B5EF4-FFF2-40B4-BE49-F238E27FC236}">
                <a16:creationId xmlns:a16="http://schemas.microsoft.com/office/drawing/2014/main" id="{BE69F6D3-485B-4726-AF6B-801541B5B84C}"/>
              </a:ext>
            </a:extLst>
          </p:cNvPr>
          <p:cNvSpPr txBox="1"/>
          <p:nvPr/>
        </p:nvSpPr>
        <p:spPr>
          <a:xfrm>
            <a:off x="5382143" y="4257959"/>
            <a:ext cx="124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srgbClr val="00B0F0"/>
                </a:solidFill>
              </a:rPr>
              <a:t>الْأَصْدِقاءُ</a:t>
            </a:r>
            <a:endParaRPr lang="en-US"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6F7CA8-909E-454E-8612-7E9C9E6278B7}"/>
              </a:ext>
            </a:extLst>
          </p:cNvPr>
          <p:cNvSpPr/>
          <p:nvPr/>
        </p:nvSpPr>
        <p:spPr>
          <a:xfrm>
            <a:off x="225287" y="804660"/>
            <a:ext cx="1338470" cy="832286"/>
          </a:xfrm>
          <a:prstGeom prst="roundRect">
            <a:avLst/>
          </a:prstGeom>
          <a:solidFill>
            <a:srgbClr val="F75F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DCC3F4-183A-4B85-85E9-E69CAFCE3AE3}"/>
              </a:ext>
            </a:extLst>
          </p:cNvPr>
          <p:cNvSpPr/>
          <p:nvPr/>
        </p:nvSpPr>
        <p:spPr>
          <a:xfrm>
            <a:off x="107852" y="108638"/>
            <a:ext cx="2419643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bg1"/>
                </a:solidFill>
              </a:rPr>
              <a:t>اللُّغَة الْعَرَبِيَّة – حُسْنُ الْجِوار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7673" y="3141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9" grpId="0"/>
      <p:bldP spid="16" grpId="0"/>
      <p:bldP spid="17" grpId="0"/>
      <p:bldP spid="11" grpId="0"/>
      <p:bldP spid="20" grpId="0"/>
      <p:bldP spid="21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485725" y="187405"/>
            <a:ext cx="4863019" cy="96578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dirty="0">
                <a:solidFill>
                  <a:srgbClr val="FF0000"/>
                </a:solidFill>
              </a:rPr>
              <a:t>أُكْمِلُ كَما في الْمِثالِ: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9065567" y="1228452"/>
            <a:ext cx="1173606" cy="120308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rgbClr val="00B050"/>
                </a:solidFill>
              </a:rPr>
              <a:t>مِثالٌ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سهم إلى اليمين 5"/>
          <p:cNvSpPr/>
          <p:nvPr/>
        </p:nvSpPr>
        <p:spPr>
          <a:xfrm>
            <a:off x="3104520" y="1228452"/>
            <a:ext cx="5776955" cy="134380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999087" y="1679247"/>
            <a:ext cx="534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prstClr val="black"/>
                </a:solidFill>
              </a:rPr>
              <a:t>يَزورُ خالِدٌ جيرانَهُ </a:t>
            </a:r>
            <a:r>
              <a:rPr lang="ar-BH" sz="2800" dirty="0">
                <a:solidFill>
                  <a:srgbClr val="FF0000"/>
                </a:solidFill>
              </a:rPr>
              <a:t>بَيْنَ الْحينِ وَالْآخَرِ</a:t>
            </a:r>
            <a:r>
              <a:rPr lang="ar-SA" sz="2800" dirty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617545" y="3025361"/>
            <a:ext cx="100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prstClr val="black"/>
                </a:solidFill>
              </a:rPr>
              <a:t>أ. يَعودُ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219899" y="3714557"/>
            <a:ext cx="146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prstClr val="black"/>
                </a:solidFill>
              </a:rPr>
              <a:t>ب. يُمازِحُ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553349" y="4479018"/>
            <a:ext cx="129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prstClr val="black"/>
                </a:solidFill>
              </a:rPr>
              <a:t>ج</a:t>
            </a:r>
            <a:r>
              <a:rPr lang="ar-BH" sz="2800" dirty="0"/>
              <a:t>. يُساعِدُ</a:t>
            </a:r>
            <a:endParaRPr lang="en-US" sz="2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831665" y="3025361"/>
            <a:ext cx="1017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srgbClr val="00B0F0"/>
                </a:solidFill>
              </a:rPr>
              <a:t>الطَّبيبُ </a:t>
            </a:r>
            <a:endParaRPr lang="en-US" sz="28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2664399" y="2983941"/>
            <a:ext cx="235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srgbClr val="FF0000"/>
                </a:solidFill>
              </a:rPr>
              <a:t>بَيْنَ الْحينِ وَالْآخَرِ</a:t>
            </a:r>
            <a:r>
              <a:rPr lang="ar-SA" sz="2800" dirty="0">
                <a:solidFill>
                  <a:prstClr val="black"/>
                </a:solidFill>
              </a:rPr>
              <a:t>.</a:t>
            </a:r>
            <a:endParaRPr lang="ar-BH" sz="28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2827056" y="4533872"/>
            <a:ext cx="235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srgbClr val="FF0000"/>
                </a:solidFill>
              </a:rPr>
              <a:t>بَيْنَ الْحينِ وَالْآخَرِ</a:t>
            </a:r>
            <a:r>
              <a:rPr lang="ar-SA" sz="2800" dirty="0">
                <a:solidFill>
                  <a:prstClr val="black"/>
                </a:solidFill>
              </a:rPr>
              <a:t>.</a:t>
            </a:r>
            <a:endParaRPr lang="ar-BH" sz="2800" dirty="0"/>
          </a:p>
        </p:txBody>
      </p:sp>
      <p:sp>
        <p:nvSpPr>
          <p:cNvPr id="23" name="مربع نص 8">
            <a:extLst>
              <a:ext uri="{FF2B5EF4-FFF2-40B4-BE49-F238E27FC236}">
                <a16:creationId xmlns:a16="http://schemas.microsoft.com/office/drawing/2014/main" id="{394A66A4-FAA5-4698-8B1E-D019EE5CE490}"/>
              </a:ext>
            </a:extLst>
          </p:cNvPr>
          <p:cNvSpPr txBox="1"/>
          <p:nvPr/>
        </p:nvSpPr>
        <p:spPr>
          <a:xfrm>
            <a:off x="4883550" y="2983941"/>
            <a:ext cx="10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/>
              <a:t>مَرْضاهُ</a:t>
            </a:r>
          </a:p>
        </p:txBody>
      </p:sp>
      <p:sp>
        <p:nvSpPr>
          <p:cNvPr id="24" name="مربع نص 10">
            <a:extLst>
              <a:ext uri="{FF2B5EF4-FFF2-40B4-BE49-F238E27FC236}">
                <a16:creationId xmlns:a16="http://schemas.microsoft.com/office/drawing/2014/main" id="{2AC6F6F9-CD14-4356-AABA-F3CDB9A82C0A}"/>
              </a:ext>
            </a:extLst>
          </p:cNvPr>
          <p:cNvSpPr txBox="1"/>
          <p:nvPr/>
        </p:nvSpPr>
        <p:spPr>
          <a:xfrm>
            <a:off x="5515160" y="3789822"/>
            <a:ext cx="110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srgbClr val="00B0F0"/>
                </a:solidFill>
              </a:rPr>
              <a:t>الْمُعَلِّمُ</a:t>
            </a:r>
            <a:endParaRPr lang="en-US" sz="2800" dirty="0"/>
          </a:p>
        </p:txBody>
      </p:sp>
      <p:sp>
        <p:nvSpPr>
          <p:cNvPr id="25" name="مربع نص 10">
            <a:extLst>
              <a:ext uri="{FF2B5EF4-FFF2-40B4-BE49-F238E27FC236}">
                <a16:creationId xmlns:a16="http://schemas.microsoft.com/office/drawing/2014/main" id="{BE69F6D3-485B-4726-AF6B-801541B5B84C}"/>
              </a:ext>
            </a:extLst>
          </p:cNvPr>
          <p:cNvSpPr txBox="1"/>
          <p:nvPr/>
        </p:nvSpPr>
        <p:spPr>
          <a:xfrm>
            <a:off x="5871307" y="4533872"/>
            <a:ext cx="76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srgbClr val="00B0F0"/>
                </a:solidFill>
              </a:rPr>
              <a:t>أَحْمَدُ</a:t>
            </a:r>
            <a:endParaRPr lang="en-US"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6F7CA8-909E-454E-8612-7E9C9E6278B7}"/>
              </a:ext>
            </a:extLst>
          </p:cNvPr>
          <p:cNvSpPr/>
          <p:nvPr/>
        </p:nvSpPr>
        <p:spPr>
          <a:xfrm>
            <a:off x="225287" y="812309"/>
            <a:ext cx="1338470" cy="8322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مربع نص 8">
            <a:extLst>
              <a:ext uri="{FF2B5EF4-FFF2-40B4-BE49-F238E27FC236}">
                <a16:creationId xmlns:a16="http://schemas.microsoft.com/office/drawing/2014/main" id="{B78F2F8E-1068-4D97-AFD5-6F2E20CA82F1}"/>
              </a:ext>
            </a:extLst>
          </p:cNvPr>
          <p:cNvSpPr txBox="1"/>
          <p:nvPr/>
        </p:nvSpPr>
        <p:spPr>
          <a:xfrm>
            <a:off x="4711520" y="3773679"/>
            <a:ext cx="10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/>
              <a:t>طُلّابَهُ</a:t>
            </a:r>
          </a:p>
        </p:txBody>
      </p:sp>
      <p:sp>
        <p:nvSpPr>
          <p:cNvPr id="19" name="مربع نص 19">
            <a:extLst>
              <a:ext uri="{FF2B5EF4-FFF2-40B4-BE49-F238E27FC236}">
                <a16:creationId xmlns:a16="http://schemas.microsoft.com/office/drawing/2014/main" id="{EC886022-1A0F-40EE-B6D9-579A3A9227E5}"/>
              </a:ext>
            </a:extLst>
          </p:cNvPr>
          <p:cNvSpPr txBox="1"/>
          <p:nvPr/>
        </p:nvSpPr>
        <p:spPr>
          <a:xfrm>
            <a:off x="2631110" y="3781328"/>
            <a:ext cx="235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srgbClr val="FF0000"/>
                </a:solidFill>
              </a:rPr>
              <a:t>بَيْنَ الْحينِ وَالْآخَرِ</a:t>
            </a:r>
            <a:r>
              <a:rPr lang="ar-SA" sz="2800" dirty="0">
                <a:solidFill>
                  <a:prstClr val="black"/>
                </a:solidFill>
              </a:rPr>
              <a:t>.</a:t>
            </a:r>
            <a:endParaRPr lang="ar-BH" sz="2800" dirty="0"/>
          </a:p>
        </p:txBody>
      </p:sp>
      <p:sp>
        <p:nvSpPr>
          <p:cNvPr id="22" name="مربع نص 8">
            <a:extLst>
              <a:ext uri="{FF2B5EF4-FFF2-40B4-BE49-F238E27FC236}">
                <a16:creationId xmlns:a16="http://schemas.microsoft.com/office/drawing/2014/main" id="{0BBF614F-13E8-43A4-A4F6-9911A66ADFEE}"/>
              </a:ext>
            </a:extLst>
          </p:cNvPr>
          <p:cNvSpPr txBox="1"/>
          <p:nvPr/>
        </p:nvSpPr>
        <p:spPr>
          <a:xfrm>
            <a:off x="4984480" y="4517927"/>
            <a:ext cx="10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/>
              <a:t>صَديقَهُ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714E37-7B34-487B-AA39-CCDEC3EC5662}"/>
              </a:ext>
            </a:extLst>
          </p:cNvPr>
          <p:cNvSpPr/>
          <p:nvPr/>
        </p:nvSpPr>
        <p:spPr>
          <a:xfrm>
            <a:off x="107852" y="108638"/>
            <a:ext cx="2419643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bg1"/>
                </a:solidFill>
              </a:rPr>
              <a:t>اللُّغَة الْعَرَبِيَّة – حُسْنُ الْجِوار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873" y="3548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9" grpId="0"/>
      <p:bldP spid="16" grpId="0"/>
      <p:bldP spid="17" grpId="0"/>
      <p:bldP spid="11" grpId="0"/>
      <p:bldP spid="20" grpId="0"/>
      <p:bldP spid="21" grpId="0"/>
      <p:bldP spid="23" grpId="0"/>
      <p:bldP spid="24" grpId="0"/>
      <p:bldP spid="25" grpId="0"/>
      <p:bldP spid="18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D2F957-41A3-4CE2-AF29-18E3DD976A8E}"/>
              </a:ext>
            </a:extLst>
          </p:cNvPr>
          <p:cNvSpPr/>
          <p:nvPr/>
        </p:nvSpPr>
        <p:spPr>
          <a:xfrm>
            <a:off x="4741306" y="1196835"/>
            <a:ext cx="7245511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600" dirty="0"/>
              <a:t>     </a:t>
            </a:r>
            <a:r>
              <a:rPr lang="en-US" sz="3600" dirty="0" err="1"/>
              <a:t>مَرِضَ</a:t>
            </a:r>
            <a:r>
              <a:rPr lang="en-US" sz="3600" dirty="0"/>
              <a:t> </a:t>
            </a:r>
            <a:r>
              <a:rPr lang="en-US" sz="3600" dirty="0" err="1"/>
              <a:t>خالِدٌ</a:t>
            </a:r>
            <a:r>
              <a:rPr lang="en-US" sz="3600" dirty="0"/>
              <a:t>، </a:t>
            </a:r>
            <a:r>
              <a:rPr lang="ar-BH" sz="3600" dirty="0"/>
              <a:t>فَجاءَه الجارُ </a:t>
            </a:r>
            <a:r>
              <a:rPr lang="en-US" sz="3600" dirty="0" err="1"/>
              <a:t>سَعْدٌ</a:t>
            </a:r>
            <a:r>
              <a:rPr lang="en-US" sz="3600" dirty="0"/>
              <a:t>، وَنَقَلَهُ إِلى الْمُسْتَشْفى لِلْعِلاجِ، </a:t>
            </a:r>
            <a:r>
              <a:rPr lang="en-US" sz="3600" dirty="0" err="1"/>
              <a:t>ولَمّ</a:t>
            </a:r>
            <a:r>
              <a:rPr lang="ar-BH" sz="3600" dirty="0"/>
              <a:t>َ</a:t>
            </a:r>
            <a:r>
              <a:rPr lang="en-US" sz="3600" dirty="0"/>
              <a:t>ا سَمِعَ بَقِيَّةُ الْجيرانِ بِمَرَضِ </a:t>
            </a:r>
            <a:r>
              <a:rPr lang="en-US" sz="3600" dirty="0" err="1"/>
              <a:t>خالِدٍ</a:t>
            </a:r>
            <a:r>
              <a:rPr lang="en-US" sz="3600" dirty="0"/>
              <a:t> </a:t>
            </a:r>
            <a:r>
              <a:rPr lang="en-US" sz="3600" dirty="0" err="1"/>
              <a:t>عادوهُ</a:t>
            </a:r>
            <a:r>
              <a:rPr lang="ar-BH" sz="3600" dirty="0"/>
              <a:t>، وقَدَّموا العَوْنَ إِلى أُسْرَتِهِ.</a:t>
            </a:r>
            <a:endParaRPr lang="ar-BH" sz="36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257392-9ADF-4178-ABC9-6105957DC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9046"/>
              </p:ext>
            </p:extLst>
          </p:nvPr>
        </p:nvGraphicFramePr>
        <p:xfrm>
          <a:off x="229723" y="1003728"/>
          <a:ext cx="3814126" cy="430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518">
                  <a:extLst>
                    <a:ext uri="{9D8B030D-6E8A-4147-A177-3AD203B41FA5}">
                      <a16:colId xmlns:a16="http://schemas.microsoft.com/office/drawing/2014/main" val="3392806516"/>
                    </a:ext>
                  </a:extLst>
                </a:gridCol>
                <a:gridCol w="1347909">
                  <a:extLst>
                    <a:ext uri="{9D8B030D-6E8A-4147-A177-3AD203B41FA5}">
                      <a16:colId xmlns:a16="http://schemas.microsoft.com/office/drawing/2014/main" val="3319958282"/>
                    </a:ext>
                  </a:extLst>
                </a:gridCol>
                <a:gridCol w="1378699">
                  <a:extLst>
                    <a:ext uri="{9D8B030D-6E8A-4147-A177-3AD203B41FA5}">
                      <a16:colId xmlns:a16="http://schemas.microsoft.com/office/drawing/2014/main" val="4140093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1"/>
                          </a:solidFill>
                          <a:cs typeface="+mn-cs"/>
                        </a:rPr>
                        <a:t>مَدٌّ بِالياءِ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1"/>
                          </a:solidFill>
                          <a:cs typeface="+mn-cs"/>
                        </a:rPr>
                        <a:t>مَدٌّ بِالواوِ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1"/>
                          </a:solidFill>
                          <a:cs typeface="+mn-cs"/>
                        </a:rPr>
                        <a:t>مَدٌّ بِالألِفِ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582580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43667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513193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3633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41740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52257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977364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8925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5FA364-EA7F-4018-999C-C26194179C38}"/>
              </a:ext>
            </a:extLst>
          </p:cNvPr>
          <p:cNvSpPr txBox="1"/>
          <p:nvPr/>
        </p:nvSpPr>
        <p:spPr>
          <a:xfrm>
            <a:off x="7124131" y="232012"/>
            <a:ext cx="4527328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</a:rPr>
              <a:t>أَسْتَخرِجُ مِنَ النَّصِّ ما يَأْتي: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1D29B2-71E7-4932-87BC-09C339C0CBE6}"/>
              </a:ext>
            </a:extLst>
          </p:cNvPr>
          <p:cNvSpPr txBox="1"/>
          <p:nvPr/>
        </p:nvSpPr>
        <p:spPr>
          <a:xfrm>
            <a:off x="2908232" y="3097043"/>
            <a:ext cx="1166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لِلْعِلاجِ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1A0D08-B775-4C6D-970C-61A81CD5AEF1}"/>
              </a:ext>
            </a:extLst>
          </p:cNvPr>
          <p:cNvSpPr txBox="1"/>
          <p:nvPr/>
        </p:nvSpPr>
        <p:spPr>
          <a:xfrm>
            <a:off x="2953650" y="1933997"/>
            <a:ext cx="92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latin typeface="Arial" panose="020B0604020202020204" pitchFamily="34" charset="0"/>
                <a:cs typeface="Arial" panose="020B0604020202020204" pitchFamily="34" charset="0"/>
              </a:rPr>
              <a:t>جاءَه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4A4428-1C8F-408D-8FB7-DF9102208C1F}"/>
              </a:ext>
            </a:extLst>
          </p:cNvPr>
          <p:cNvSpPr txBox="1"/>
          <p:nvPr/>
        </p:nvSpPr>
        <p:spPr>
          <a:xfrm>
            <a:off x="2908232" y="1489223"/>
            <a:ext cx="921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خالِدٌ</a:t>
            </a:r>
            <a:endParaRPr lang="en-US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AE195F-6A0B-4347-89FF-B05F2A3E7417}"/>
              </a:ext>
            </a:extLst>
          </p:cNvPr>
          <p:cNvSpPr txBox="1"/>
          <p:nvPr/>
        </p:nvSpPr>
        <p:spPr>
          <a:xfrm>
            <a:off x="132969" y="1474798"/>
            <a:ext cx="1275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الْجيرانِ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D03347-EA5D-49CE-888E-48F94F0F7FF6}"/>
              </a:ext>
            </a:extLst>
          </p:cNvPr>
          <p:cNvSpPr txBox="1"/>
          <p:nvPr/>
        </p:nvSpPr>
        <p:spPr>
          <a:xfrm>
            <a:off x="1423942" y="1999093"/>
            <a:ext cx="1207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قدَّموا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1F1340-8600-4EC1-8473-AB7547F33FC0}"/>
              </a:ext>
            </a:extLst>
          </p:cNvPr>
          <p:cNvSpPr txBox="1"/>
          <p:nvPr/>
        </p:nvSpPr>
        <p:spPr>
          <a:xfrm>
            <a:off x="2631063" y="4692069"/>
            <a:ext cx="155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latin typeface="Arial" panose="020B0604020202020204" pitchFamily="34" charset="0"/>
                <a:cs typeface="Arial" panose="020B0604020202020204" pitchFamily="34" charset="0"/>
              </a:rPr>
              <a:t>عادُوهُ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EDE530-6717-4A4B-8565-08CC250D0597}"/>
              </a:ext>
            </a:extLst>
          </p:cNvPr>
          <p:cNvSpPr txBox="1"/>
          <p:nvPr/>
        </p:nvSpPr>
        <p:spPr>
          <a:xfrm>
            <a:off x="1597284" y="1427401"/>
            <a:ext cx="921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عادوهُ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3AD3770-71A0-403E-98B2-F2764FEFCE6D}"/>
              </a:ext>
            </a:extLst>
          </p:cNvPr>
          <p:cNvSpPr/>
          <p:nvPr/>
        </p:nvSpPr>
        <p:spPr>
          <a:xfrm>
            <a:off x="2758567" y="71666"/>
            <a:ext cx="1338470" cy="832286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0AFD68-B962-454B-A0E5-76C9F5F76C6B}"/>
              </a:ext>
            </a:extLst>
          </p:cNvPr>
          <p:cNvSpPr/>
          <p:nvPr/>
        </p:nvSpPr>
        <p:spPr>
          <a:xfrm>
            <a:off x="107852" y="108638"/>
            <a:ext cx="2419643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bg1"/>
                </a:solidFill>
              </a:rPr>
              <a:t>اللُّغَة الْعَرَبِيَّة – حُسْنُ الْجِوار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6EBA32-ADC0-4BF8-8DFE-DD5EC3454157}"/>
              </a:ext>
            </a:extLst>
          </p:cNvPr>
          <p:cNvSpPr txBox="1"/>
          <p:nvPr/>
        </p:nvSpPr>
        <p:spPr>
          <a:xfrm>
            <a:off x="2949178" y="2514301"/>
            <a:ext cx="92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latin typeface="Arial" panose="020B0604020202020204" pitchFamily="34" charset="0"/>
                <a:cs typeface="Arial" panose="020B0604020202020204" pitchFamily="34" charset="0"/>
              </a:rPr>
              <a:t>الجارُ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E6DCA7-1091-494D-A343-912D28E556CE}"/>
              </a:ext>
            </a:extLst>
          </p:cNvPr>
          <p:cNvSpPr txBox="1"/>
          <p:nvPr/>
        </p:nvSpPr>
        <p:spPr>
          <a:xfrm>
            <a:off x="2631062" y="4113333"/>
            <a:ext cx="155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latin typeface="Arial" panose="020B0604020202020204" pitchFamily="34" charset="0"/>
                <a:cs typeface="Arial" panose="020B0604020202020204" pitchFamily="34" charset="0"/>
              </a:rPr>
              <a:t>الجيران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C92B5E-143F-4282-B6FA-FC6E8BB0E8D8}"/>
              </a:ext>
            </a:extLst>
          </p:cNvPr>
          <p:cNvSpPr txBox="1"/>
          <p:nvPr/>
        </p:nvSpPr>
        <p:spPr>
          <a:xfrm>
            <a:off x="2966867" y="3634949"/>
            <a:ext cx="921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/>
              <a:t>لَمَّا</a:t>
            </a:r>
            <a:endParaRPr lang="en-US" sz="3200" b="1" dirty="0"/>
          </a:p>
        </p:txBody>
      </p:sp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4131" y="3927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23" grpId="0"/>
      <p:bldP spid="24" grpId="0"/>
      <p:bldP spid="28" grpId="0"/>
      <p:bldP spid="29" grpId="0"/>
      <p:bldP spid="30" grpId="0"/>
      <p:bldP spid="31" grpId="0"/>
      <p:bldP spid="38" grpId="0"/>
      <p:bldP spid="20" grpId="0"/>
      <p:bldP spid="21" grpId="0"/>
      <p:bldP spid="17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PPT 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1743</TotalTime>
  <Words>445</Words>
  <Application>Microsoft Office PowerPoint</Application>
  <PresentationFormat>Widescreen</PresentationFormat>
  <Paragraphs>105</Paragraphs>
  <Slides>10</Slides>
  <Notes>6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قالب الدروس</vt:lpstr>
      <vt:lpstr>PPT TMPLT</vt:lpstr>
      <vt:lpstr>PowerPoint Presentation</vt:lpstr>
      <vt:lpstr>PowerPoint Presentation</vt:lpstr>
      <vt:lpstr>PowerPoint Presentation</vt:lpstr>
      <vt:lpstr>أُكمِلُ كَما فِي الْمِثالِ: </vt:lpstr>
      <vt:lpstr>PowerPoint Presentation</vt:lpstr>
      <vt:lpstr>أَمْلَأُ الفَراغَ  في كُلِّ جُمْلَةٍ مِمّا يَأْتي بِالكَلِمَةِ الـمُناسِبَةِ 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86</cp:revision>
  <dcterms:created xsi:type="dcterms:W3CDTF">2020-03-04T09:39:20Z</dcterms:created>
  <dcterms:modified xsi:type="dcterms:W3CDTF">2020-09-27T19:58:05Z</dcterms:modified>
</cp:coreProperties>
</file>