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308" r:id="rId3"/>
    <p:sldId id="307" r:id="rId4"/>
    <p:sldId id="257" r:id="rId5"/>
    <p:sldId id="283" r:id="rId6"/>
    <p:sldId id="277" r:id="rId7"/>
    <p:sldId id="299" r:id="rId8"/>
    <p:sldId id="300" r:id="rId9"/>
    <p:sldId id="301" r:id="rId10"/>
    <p:sldId id="302" r:id="rId11"/>
    <p:sldId id="303" r:id="rId12"/>
    <p:sldId id="304" r:id="rId13"/>
    <p:sldId id="305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19092047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768823273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10562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33680363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244846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4708262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991835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75813163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878299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1038060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9833807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2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01/02/38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7FD1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7" y="5719968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7FD13B"/>
                </a:solidFill>
              </a:rPr>
              <a:pPr/>
              <a:t>‹#›</a:t>
            </a:fld>
            <a:endParaRPr lang="ar-SA">
              <a:solidFill>
                <a:srgbClr val="7FD13B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782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 userDrawn="1"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23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6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audio" Target="NUL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7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9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NUL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2.png"/><Relationship Id="rId4" Type="http://schemas.openxmlformats.org/officeDocument/2006/relationships/audio" Target="../media/audio2.wav"/><Relationship Id="rId9" Type="http://schemas.openxmlformats.org/officeDocument/2006/relationships/audio" Target="../media/audio1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2"/>
          <p:cNvGrpSpPr/>
          <p:nvPr/>
        </p:nvGrpSpPr>
        <p:grpSpPr>
          <a:xfrm>
            <a:off x="2271143" y="2"/>
            <a:ext cx="4457700" cy="1179698"/>
            <a:chOff x="2274540" y="0"/>
            <a:chExt cx="4457700" cy="84542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3341796" y="116632"/>
              <a:ext cx="2159566" cy="675777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ar-SA" sz="3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القصة</a:t>
              </a:r>
              <a:endParaRPr lang="ar-EG" sz="3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877529" y="1196754"/>
            <a:ext cx="7222864" cy="4464495"/>
            <a:chOff x="1026221" y="1319476"/>
            <a:chExt cx="8446738" cy="4922313"/>
          </a:xfrm>
        </p:grpSpPr>
        <p:pic>
          <p:nvPicPr>
            <p:cNvPr id="14" name="صورة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26221" y="1319476"/>
              <a:ext cx="8446738" cy="4922313"/>
            </a:xfrm>
            <a:prstGeom prst="rect">
              <a:avLst/>
            </a:prstGeom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1964" y="1470008"/>
              <a:ext cx="5372782" cy="461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1170236" y="1470008"/>
              <a:ext cx="2771728" cy="46101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خطوات تنفيذ الاستراتيجية</a:t>
              </a:r>
            </a:p>
            <a:p>
              <a:pPr algn="ctr"/>
              <a:endParaRPr lang="ar-SA" b="1" dirty="0"/>
            </a:p>
            <a:p>
              <a:pPr marL="300552" indent="-300552">
                <a:buFont typeface="Wingdings" panose="05000000000000000000" pitchFamily="2" charset="2"/>
                <a:buChar char="Ø"/>
              </a:pPr>
              <a:r>
                <a:rPr lang="ar-SA" b="1" dirty="0" smtClean="0"/>
                <a:t>1- سرد القصة بأسلوب مشوق</a:t>
              </a:r>
            </a:p>
            <a:p>
              <a:pPr marL="300552" indent="-300552">
                <a:buFont typeface="Wingdings" panose="05000000000000000000" pitchFamily="2" charset="2"/>
                <a:buChar char="Ø"/>
              </a:pPr>
              <a:r>
                <a:rPr lang="ar-SA" b="1" dirty="0" smtClean="0"/>
                <a:t>2-توضيح المخطط المرسوم</a:t>
              </a:r>
            </a:p>
            <a:p>
              <a:pPr marL="300552" indent="-300552">
                <a:buFont typeface="Wingdings" panose="05000000000000000000" pitchFamily="2" charset="2"/>
                <a:buChar char="Ø"/>
              </a:pPr>
              <a:r>
                <a:rPr lang="ar-SA" b="1" dirty="0" smtClean="0"/>
                <a:t>3-عرض ملخص الدرس بالبوربوينت</a:t>
              </a:r>
            </a:p>
            <a:p>
              <a:pPr marL="300552" indent="-300552">
                <a:buFont typeface="Wingdings" panose="05000000000000000000" pitchFamily="2" charset="2"/>
                <a:buChar char="Ø"/>
              </a:pPr>
              <a:r>
                <a:rPr lang="ar-SA" b="1" dirty="0" smtClean="0"/>
                <a:t>4-حل الأنشطة الواحد بعد الأخر علي شكل أقرأن أو مجموعات</a:t>
              </a:r>
              <a:endParaRPr lang="ar-EG" b="1" dirty="0"/>
            </a:p>
          </p:txBody>
        </p:sp>
      </p:grpSp>
      <p:pic>
        <p:nvPicPr>
          <p:cNvPr id="17" name="صورة 1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2203246" y="5809106"/>
            <a:ext cx="1011187" cy="953342"/>
          </a:xfrm>
          <a:prstGeom prst="rect">
            <a:avLst/>
          </a:prstGeom>
        </p:spPr>
      </p:pic>
      <p:pic>
        <p:nvPicPr>
          <p:cNvPr id="18" name="صورة 1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506112938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323528" y="116632"/>
            <a:ext cx="8616300" cy="2010999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55701" y="181089"/>
            <a:ext cx="8264771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أشباه الموصلات: </a:t>
            </a:r>
          </a:p>
          <a:p>
            <a:pPr>
              <a:defRPr/>
            </a:pP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مواد موصلة مثل السليكون 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والجرمانيوم، </a:t>
            </a: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وعندما تصنع منها أدوات الحالة الصلبة فإنها تعمل على تضخيم الإشارات الكهربائية الضعيفة جدا وضبطها ، من خلال حركة الإلكترونات داخل منطقة بلورية 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صغيرة.</a:t>
            </a:r>
            <a:endParaRPr lang="ar-EG" sz="3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6012160" y="2732376"/>
            <a:ext cx="2880320" cy="27848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5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تمتلك بعض الإلكترونات في أشباه الموصلات طاقة حركية حرارية كافية كي تتحرر وتتجول خلال البلورة كما هو موضح في التركيب البلوري (</a:t>
            </a:r>
            <a:r>
              <a:rPr lang="en-US" sz="25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5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وفي الحزم (</a:t>
            </a:r>
            <a:r>
              <a:rPr lang="en-US" sz="25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5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25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1520" y="2301468"/>
            <a:ext cx="5512167" cy="3431788"/>
          </a:xfrm>
          <a:prstGeom prst="rect">
            <a:avLst/>
          </a:prstGeom>
          <a:ln w="3175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72239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420196" y="188640"/>
            <a:ext cx="8616300" cy="2618473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800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2800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55701" y="181089"/>
            <a:ext cx="8264771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أشباه الموصلات: </a:t>
            </a:r>
          </a:p>
          <a:p>
            <a:pPr>
              <a:defRPr/>
            </a:pPr>
            <a:r>
              <a:rPr lang="ar-EG" sz="2800" b="1" dirty="0">
                <a:latin typeface="Sakkal Majalla" pitchFamily="2" charset="-78"/>
                <a:cs typeface="Sakkal Majalla" pitchFamily="2" charset="-78"/>
              </a:rPr>
              <a:t>تعالج أشباه الموصلات من النوع </a:t>
            </a:r>
            <a:r>
              <a:rPr lang="en-US" sz="2800" b="1" dirty="0">
                <a:latin typeface="Sakkal Majalla" pitchFamily="2" charset="-78"/>
                <a:cs typeface="Sakkal Majalla" pitchFamily="2" charset="-78"/>
              </a:rPr>
              <a:t>n</a:t>
            </a:r>
            <a:r>
              <a:rPr lang="ar-EG" sz="2800" b="1" dirty="0">
                <a:latin typeface="Sakkal Majalla" pitchFamily="2" charset="-78"/>
                <a:cs typeface="Sakkal Majalla" pitchFamily="2" charset="-78"/>
              </a:rPr>
              <a:t> بواسطة ذرات مانحة للإلكترونات ، ويمكنها التوصيل نتيجة استجابة الإلكترونات الممنوحة لفروق الجهد المطبقة </a:t>
            </a:r>
            <a:r>
              <a:rPr lang="ar-EG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2800" b="1" dirty="0" smtClean="0">
                <a:latin typeface="Sakkal Majalla" pitchFamily="2" charset="-78"/>
                <a:cs typeface="Sakkal Majalla" pitchFamily="2" charset="-78"/>
              </a:rPr>
              <a:t>تعالج </a:t>
            </a:r>
            <a:r>
              <a:rPr lang="ar-EG" sz="2800" b="1" dirty="0">
                <a:latin typeface="Sakkal Majalla" pitchFamily="2" charset="-78"/>
                <a:cs typeface="Sakkal Majalla" pitchFamily="2" charset="-78"/>
              </a:rPr>
              <a:t>أشباه الموصلات من النوع </a:t>
            </a:r>
            <a:r>
              <a:rPr lang="en-US" sz="2800" b="1" dirty="0">
                <a:latin typeface="Sakkal Majalla" pitchFamily="2" charset="-78"/>
                <a:cs typeface="Sakkal Majalla" pitchFamily="2" charset="-78"/>
              </a:rPr>
              <a:t>p</a:t>
            </a:r>
            <a:r>
              <a:rPr lang="ar-EG" sz="2800" b="1" dirty="0">
                <a:latin typeface="Sakkal Majalla" pitchFamily="2" charset="-78"/>
                <a:cs typeface="Sakkal Majalla" pitchFamily="2" charset="-78"/>
              </a:rPr>
              <a:t> بواسطة ذرات مستقبلة للإلكترونات ، ويمكنها التوصيل بواسطة الفجوات على أن تكون متاحة للإلكترونات في حزمة التوصيل </a:t>
            </a:r>
            <a:r>
              <a:rPr lang="ar-EG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4749748" y="3140968"/>
            <a:ext cx="4286748" cy="273630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تحل ذرة الزرنيخ المانحة مع إلكترونات التكافؤ الخمسة الخاصة بها محل ذرة السيليكون وتنتج إلكترونًا غير مرتبط في بلورة السيليكون (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)، وتنشئ ذرة الجاليوم المستقبلة مع إلكترونات التكافؤ الثلاثة الخاصة بها فجوة في البلورة (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26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512" y="3068961"/>
            <a:ext cx="2153500" cy="2973330"/>
          </a:xfrm>
          <a:prstGeom prst="rect">
            <a:avLst/>
          </a:prstGeom>
          <a:ln w="3175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73485" y="3068961"/>
            <a:ext cx="2265981" cy="2973330"/>
          </a:xfrm>
          <a:prstGeom prst="rect">
            <a:avLst/>
          </a:prstGeom>
          <a:ln w="3175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98163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8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24" name="مستطيل 23"/>
          <p:cNvSpPr/>
          <p:nvPr/>
        </p:nvSpPr>
        <p:spPr>
          <a:xfrm>
            <a:off x="639339" y="4365104"/>
            <a:ext cx="8181133" cy="151216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في النوع 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n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من أشباه المواصلات (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مستويات الطاقة المانحة الإلكتروني تضع الالكترونات في حزمة التوصيل في النوع (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P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من اشباه الموصلات (</a:t>
            </a:r>
            <a:r>
              <a:rPr lang="en-US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تُنتج مستويات طاقة المستقبل فجوات في حزمة التكافؤ.</a:t>
            </a:r>
            <a:endParaRPr lang="ar-SA" sz="26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3568" y="332656"/>
            <a:ext cx="8104455" cy="3816424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357565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1"/>
          <p:cNvSpPr txBox="1"/>
          <p:nvPr/>
        </p:nvSpPr>
        <p:spPr>
          <a:xfrm>
            <a:off x="395536" y="419431"/>
            <a:ext cx="4163577" cy="769441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rgbClr val="C2AD8D">
                <a:shade val="25000"/>
                <a:satMod val="150000"/>
              </a:srgbClr>
            </a:contourClr>
          </a:sp3d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SA" sz="4400" b="1" kern="0" dirty="0">
                <a:solidFill>
                  <a:srgbClr val="FFFF00"/>
                </a:solidFill>
                <a:latin typeface="Franklin Gothic Book"/>
              </a:rPr>
              <a:t>الفصل  </a:t>
            </a:r>
            <a:r>
              <a:rPr lang="ar-SA" sz="4400" b="1" kern="0" dirty="0" smtClean="0">
                <a:solidFill>
                  <a:srgbClr val="FFFF00"/>
                </a:solidFill>
                <a:latin typeface="Franklin Gothic Book"/>
              </a:rPr>
              <a:t>العاشر</a:t>
            </a:r>
            <a:endParaRPr lang="ar-SA" sz="4400" b="1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8" name="مستطيل 10"/>
          <p:cNvSpPr>
            <a:spLocks noChangeArrowheads="1"/>
          </p:cNvSpPr>
          <p:nvPr/>
        </p:nvSpPr>
        <p:spPr bwMode="auto">
          <a:xfrm>
            <a:off x="356" y="3173412"/>
            <a:ext cx="4020502" cy="1108075"/>
          </a:xfrm>
          <a:prstGeom prst="rect">
            <a:avLst/>
          </a:prstGeom>
          <a:gradFill rotWithShape="1">
            <a:gsLst>
              <a:gs pos="0">
                <a:srgbClr val="F96A1B">
                  <a:shade val="51000"/>
                  <a:satMod val="130000"/>
                </a:srgbClr>
              </a:gs>
              <a:gs pos="80000">
                <a:srgbClr val="F96A1B">
                  <a:shade val="93000"/>
                  <a:satMod val="130000"/>
                </a:srgbClr>
              </a:gs>
              <a:gs pos="100000">
                <a:srgbClr val="F96A1B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96A1B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600" b="1" kern="0" dirty="0">
                <a:solidFill>
                  <a:srgbClr val="FFFF00"/>
                </a:solidFill>
                <a:latin typeface="GEFlow-Bold"/>
              </a:rPr>
              <a:t>الدرس </a:t>
            </a:r>
            <a:r>
              <a:rPr lang="ar-SA" sz="6600" b="1" kern="0" dirty="0" smtClean="0">
                <a:solidFill>
                  <a:srgbClr val="FFFF00"/>
                </a:solidFill>
                <a:latin typeface="GEFlow-Bold"/>
              </a:rPr>
              <a:t>الاول </a:t>
            </a:r>
            <a:endParaRPr lang="ar-SA" sz="6600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9" name="مستطيل مستدير الزوايا 10"/>
          <p:cNvSpPr/>
          <p:nvPr/>
        </p:nvSpPr>
        <p:spPr>
          <a:xfrm>
            <a:off x="-841387" y="5456803"/>
            <a:ext cx="6264275" cy="825500"/>
          </a:xfrm>
          <a:prstGeom prst="roundRect">
            <a:avLst>
              <a:gd name="adj" fmla="val 0"/>
            </a:avLst>
          </a:prstGeom>
          <a:noFill/>
          <a:ln w="25400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srgbClr val="FF0000"/>
                </a:solidFill>
                <a:latin typeface="Franklin Gothic Book"/>
              </a:rPr>
              <a:t>التوصيل الكهربائي في </a:t>
            </a:r>
          </a:p>
          <a:p>
            <a:pPr algn="ctr">
              <a:defRPr/>
            </a:pPr>
            <a:r>
              <a:rPr lang="ar-SA" sz="4400" b="1" kern="0" dirty="0" smtClean="0">
                <a:solidFill>
                  <a:srgbClr val="FF0000"/>
                </a:solidFill>
                <a:latin typeface="Franklin Gothic Book"/>
              </a:rPr>
              <a:t>المواد الصلبة </a:t>
            </a:r>
            <a:endParaRPr lang="ar-EG" sz="4400" b="1" kern="0" dirty="0">
              <a:solidFill>
                <a:srgbClr val="FF0000"/>
              </a:solidFill>
              <a:latin typeface="Franklin Gothic Book"/>
            </a:endParaRPr>
          </a:p>
        </p:txBody>
      </p:sp>
      <p:sp>
        <p:nvSpPr>
          <p:cNvPr id="10" name="موجة مزدوجة 8"/>
          <p:cNvSpPr/>
          <p:nvPr/>
        </p:nvSpPr>
        <p:spPr>
          <a:xfrm>
            <a:off x="-252536" y="1484784"/>
            <a:ext cx="5832648" cy="776965"/>
          </a:xfrm>
          <a:prstGeom prst="doubleWave">
            <a:avLst/>
          </a:prstGeom>
          <a:noFill/>
          <a:ln w="9525" cap="flat" cmpd="sng" algn="ctr">
            <a:noFill/>
            <a:prstDash val="soli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rtlCol="1" anchor="ctr"/>
          <a:lstStyle/>
          <a:p>
            <a:pPr algn="ctr">
              <a:defRPr/>
            </a:pPr>
            <a:r>
              <a:rPr lang="ar-SA" altLang="ar-SA" sz="4800" b="1" kern="0" dirty="0" smtClean="0">
                <a:solidFill>
                  <a:prstClr val="black"/>
                </a:solidFill>
                <a:latin typeface="Franklin Gothic Book"/>
                <a:cs typeface="Times New Roman" pitchFamily="18" charset="0"/>
              </a:rPr>
              <a:t>إلكترونيات الحالة الصلبة</a:t>
            </a:r>
            <a:endParaRPr lang="ar-SA" altLang="ar-SA" sz="4800" b="1" kern="0" dirty="0">
              <a:solidFill>
                <a:srgbClr val="00B0F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048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7059830" y="116632"/>
            <a:ext cx="1832650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7189854" y="217319"/>
            <a:ext cx="1650483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79512" y="1340768"/>
            <a:ext cx="8760316" cy="3960440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339677" y="1401737"/>
            <a:ext cx="8264771" cy="37394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lvl="0" indent="-4572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لا تعتمد الأدوات الإلكترونية على الموصلات والعوازل الطبيعية فقط  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في أواخر الأربعينيات من القرن الماضي اخترعت أدوات الحالة الصلبة والتي قامت بوظيفة أنابيب التفريغ وصنعت هذه الأدوات من مواد  </a:t>
            </a:r>
            <a:r>
              <a:rPr lang="ar-SA" sz="3000" b="1" kern="0" dirty="0" smtClean="0">
                <a:latin typeface="Sakkal Majalla" pitchFamily="2" charset="-78"/>
                <a:cs typeface="Sakkal Majalla" pitchFamily="2" charset="-78"/>
              </a:rPr>
              <a:t>تعرف بـ</a:t>
            </a: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( أشباه الموصلات ) مثل : السيليكون و الجرمانيوم.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تعمل هذه الأدوات على تكبير الإشارات الكهربائية وضبطها .</a:t>
            </a:r>
            <a:endParaRPr lang="en-US" sz="3000" b="1" kern="0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8" name="مجموعة 27"/>
          <p:cNvGrpSpPr/>
          <p:nvPr/>
        </p:nvGrpSpPr>
        <p:grpSpPr>
          <a:xfrm>
            <a:off x="539552" y="1916832"/>
            <a:ext cx="8242427" cy="3096344"/>
            <a:chOff x="6156176" y="826988"/>
            <a:chExt cx="2987824" cy="787896"/>
          </a:xfrm>
        </p:grpSpPr>
        <p:sp>
          <p:nvSpPr>
            <p:cNvPr id="29" name="مستطيل 28"/>
            <p:cNvSpPr/>
            <p:nvPr/>
          </p:nvSpPr>
          <p:spPr>
            <a:xfrm>
              <a:off x="8073801" y="826988"/>
              <a:ext cx="1070199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9" name="مخطط انسيابي: معالجة متعاقبة 38"/>
            <p:cNvSpPr/>
            <p:nvPr/>
          </p:nvSpPr>
          <p:spPr>
            <a:xfrm>
              <a:off x="6156176" y="858158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0" name="مربع نص 39"/>
          <p:cNvSpPr txBox="1"/>
          <p:nvPr/>
        </p:nvSpPr>
        <p:spPr>
          <a:xfrm>
            <a:off x="1979712" y="2375009"/>
            <a:ext cx="6417223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صغيرة </a:t>
            </a:r>
            <a:r>
              <a:rPr lang="ar-SA" sz="3200" dirty="0">
                <a:solidFill>
                  <a:srgbClr val="0033CC"/>
                </a:solidFill>
                <a:cs typeface="AL-Mohanad Bold" pitchFamily="2" charset="-78"/>
              </a:rPr>
              <a:t>جدا </a:t>
            </a: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. </a:t>
            </a:r>
            <a:endParaRPr lang="ar-SA" sz="3200" dirty="0">
              <a:solidFill>
                <a:srgbClr val="0033CC"/>
              </a:solidFill>
              <a:cs typeface="AL-Mohanad Bold" pitchFamily="2" charset="-78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لا </a:t>
            </a:r>
            <a:r>
              <a:rPr lang="ar-SA" sz="3200" dirty="0">
                <a:solidFill>
                  <a:srgbClr val="0033CC"/>
                </a:solidFill>
                <a:cs typeface="AL-Mohanad Bold" pitchFamily="2" charset="-78"/>
              </a:rPr>
              <a:t>تولد حرارة كبيرة </a:t>
            </a: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.  </a:t>
            </a:r>
            <a:endParaRPr lang="ar-SA" sz="3200" dirty="0">
              <a:solidFill>
                <a:srgbClr val="0033CC"/>
              </a:solidFill>
              <a:cs typeface="AL-Mohanad Bold" pitchFamily="2" charset="-78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 </a:t>
            </a:r>
            <a:r>
              <a:rPr lang="ar-SA" sz="3200" dirty="0">
                <a:solidFill>
                  <a:srgbClr val="0033CC"/>
                </a:solidFill>
                <a:cs typeface="AL-Mohanad Bold" pitchFamily="2" charset="-78"/>
              </a:rPr>
              <a:t>تكلفة صناعتها </a:t>
            </a: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قليلة.  </a:t>
            </a:r>
            <a:endParaRPr lang="ar-SA" sz="3200" dirty="0">
              <a:solidFill>
                <a:srgbClr val="0033CC"/>
              </a:solidFill>
              <a:cs typeface="AL-Mohanad Bold" pitchFamily="2" charset="-78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عمرها </a:t>
            </a:r>
            <a:r>
              <a:rPr lang="ar-SA" sz="3200" dirty="0">
                <a:solidFill>
                  <a:srgbClr val="0033CC"/>
                </a:solidFill>
                <a:cs typeface="AL-Mohanad Bold" pitchFamily="2" charset="-78"/>
              </a:rPr>
              <a:t>الافتراضي يصل الى 20 </a:t>
            </a:r>
            <a:r>
              <a:rPr lang="ar-SA" sz="3200" dirty="0" smtClean="0">
                <a:solidFill>
                  <a:srgbClr val="0033CC"/>
                </a:solidFill>
                <a:cs typeface="AL-Mohanad Bold" pitchFamily="2" charset="-78"/>
              </a:rPr>
              <a:t>سنة.</a:t>
            </a:r>
            <a:endParaRPr lang="en-US" sz="3200" dirty="0">
              <a:solidFill>
                <a:srgbClr val="0033CC"/>
              </a:solidFill>
              <a:cs typeface="AL-Mohanad Bold" pitchFamily="2" charset="-78"/>
            </a:endParaRPr>
          </a:p>
        </p:txBody>
      </p:sp>
      <p:grpSp>
        <p:nvGrpSpPr>
          <p:cNvPr id="16" name="مجموعة 15"/>
          <p:cNvGrpSpPr/>
          <p:nvPr/>
        </p:nvGrpSpPr>
        <p:grpSpPr>
          <a:xfrm>
            <a:off x="2565463" y="404664"/>
            <a:ext cx="4598825" cy="764704"/>
            <a:chOff x="2339752" y="0"/>
            <a:chExt cx="4536504" cy="764704"/>
          </a:xfrm>
        </p:grpSpPr>
        <p:sp>
          <p:nvSpPr>
            <p:cNvPr id="17" name="مستطيل مستدير الزوايا 16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" name="مستطيل مستدير الزوايا 17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9" name="مربع نص 18"/>
          <p:cNvSpPr txBox="1"/>
          <p:nvPr/>
        </p:nvSpPr>
        <p:spPr>
          <a:xfrm>
            <a:off x="2898439" y="505351"/>
            <a:ext cx="414169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خصائص أشباه المواصلات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341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722061" y="980728"/>
            <a:ext cx="8242427" cy="1800200"/>
            <a:chOff x="6156176" y="826988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722062" y="1130593"/>
            <a:ext cx="8178929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EG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نظرية الأحزمة للمواد </a:t>
            </a:r>
            <a:r>
              <a:rPr lang="ar-EG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الصلبة</a:t>
            </a: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EG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إن مستويات الطاقة المسموح بها في المواد الصلبة للإلكترونات الخارجية في الذرة تتوزع في حزم واسعة بواسطة المجالات الكهربائية لإلكترونات الذرات المجاورة .</a:t>
            </a:r>
          </a:p>
        </p:txBody>
      </p:sp>
      <p:grpSp>
        <p:nvGrpSpPr>
          <p:cNvPr id="4" name="مجموعة 3"/>
          <p:cNvGrpSpPr/>
          <p:nvPr/>
        </p:nvGrpSpPr>
        <p:grpSpPr>
          <a:xfrm>
            <a:off x="3995936" y="44624"/>
            <a:ext cx="4966912" cy="781637"/>
            <a:chOff x="3995936" y="44624"/>
            <a:chExt cx="4966912" cy="781637"/>
          </a:xfrm>
        </p:grpSpPr>
        <p:grpSp>
          <p:nvGrpSpPr>
            <p:cNvPr id="39" name="مجموعة 38"/>
            <p:cNvGrpSpPr/>
            <p:nvPr/>
          </p:nvGrpSpPr>
          <p:grpSpPr>
            <a:xfrm>
              <a:off x="3995936" y="44624"/>
              <a:ext cx="4966912" cy="781637"/>
              <a:chOff x="2456145" y="-16933"/>
              <a:chExt cx="4536504" cy="781637"/>
            </a:xfrm>
          </p:grpSpPr>
          <p:sp>
            <p:nvSpPr>
              <p:cNvPr id="40" name="مستطيل مستدير الزوايا 39"/>
              <p:cNvSpPr/>
              <p:nvPr/>
            </p:nvSpPr>
            <p:spPr>
              <a:xfrm>
                <a:off x="2456145" y="0"/>
                <a:ext cx="4536504" cy="764704"/>
              </a:xfrm>
              <a:prstGeom prst="round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مستطيل مستدير الزوايا 40"/>
              <p:cNvSpPr/>
              <p:nvPr/>
            </p:nvSpPr>
            <p:spPr>
              <a:xfrm>
                <a:off x="2456146" y="-16933"/>
                <a:ext cx="4384502" cy="764704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2" name="مربع نص 41"/>
            <p:cNvSpPr txBox="1"/>
            <p:nvPr/>
          </p:nvSpPr>
          <p:spPr>
            <a:xfrm>
              <a:off x="4283968" y="155631"/>
              <a:ext cx="4547448" cy="55399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000" b="1" dirty="0" smtClean="0">
                  <a:solidFill>
                    <a:srgbClr val="FFFF00"/>
                  </a:solidFill>
                  <a:latin typeface="Sakkal Majalla" pitchFamily="2" charset="-78"/>
                  <a:cs typeface="Sakkal Majalla" pitchFamily="2" charset="-78"/>
                </a:rPr>
                <a:t>التوصيل الكهربائي في المواد الصلبة</a:t>
              </a:r>
              <a:endParaRPr lang="ar-SA" sz="30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" y="2934072"/>
            <a:ext cx="5835695" cy="3087216"/>
          </a:xfrm>
          <a:prstGeom prst="rect">
            <a:avLst/>
          </a:prstGeom>
          <a:ln w="3175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مستطيل 2"/>
          <p:cNvSpPr/>
          <p:nvPr/>
        </p:nvSpPr>
        <p:spPr>
          <a:xfrm>
            <a:off x="6075657" y="3068960"/>
            <a:ext cx="2888831" cy="26642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تتجزأ مستويات الطاقة لذرة إلى عدة أجزاء عند تقريب ذرات أخرى إليها، وتكون النتيجة تكون فجوة طاقة بين حزمة التكافؤ وحزمة التوصيل.</a:t>
            </a:r>
            <a:endParaRPr lang="ar-SA" sz="25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46858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468112" y="116632"/>
            <a:ext cx="3496377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691504" y="217319"/>
            <a:ext cx="3148834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حزم الطاقة: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79512" y="1124744"/>
            <a:ext cx="8760316" cy="2952328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339677" y="1401737"/>
            <a:ext cx="8264771" cy="24191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ar-SA" sz="2800" b="1" kern="0" dirty="0">
                <a:solidFill>
                  <a:srgbClr val="FF0000"/>
                </a:solidFill>
                <a:latin typeface="Arial"/>
              </a:rPr>
              <a:t>يمكن وصف التوصيل الكهربائي كما يلي :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ar-SA" sz="2800" b="1" kern="0" dirty="0">
                <a:latin typeface="Arial"/>
              </a:rPr>
              <a:t>حزم الطاقة ذات مستويات الطاقة الدنيا أو </a:t>
            </a:r>
            <a:r>
              <a:rPr lang="ar-SA" sz="2800" b="1" kern="0" dirty="0">
                <a:solidFill>
                  <a:srgbClr val="FF0000"/>
                </a:solidFill>
                <a:latin typeface="Arial"/>
              </a:rPr>
              <a:t>حزم التكافؤ </a:t>
            </a:r>
            <a:r>
              <a:rPr lang="ar-SA" sz="2800" b="1" kern="0" dirty="0">
                <a:latin typeface="Arial"/>
              </a:rPr>
              <a:t>تكون مملوءة بإلكترونات مرتبطة في البلورة . 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ar-SA" sz="2800" b="1" kern="0" dirty="0">
                <a:latin typeface="Arial"/>
              </a:rPr>
              <a:t>ما مستويات الطاقة العليا أو </a:t>
            </a:r>
            <a:r>
              <a:rPr lang="ar-SA" sz="2800" b="1" kern="0" dirty="0">
                <a:solidFill>
                  <a:srgbClr val="FF0000"/>
                </a:solidFill>
                <a:latin typeface="Arial"/>
              </a:rPr>
              <a:t>حزم التوصيل </a:t>
            </a:r>
            <a:r>
              <a:rPr lang="ar-SA" sz="2800" b="1" kern="0" dirty="0">
                <a:latin typeface="Arial"/>
              </a:rPr>
              <a:t>فيكون متاحا فيها </a:t>
            </a:r>
            <a:r>
              <a:rPr lang="ar-SA" sz="2800" b="1" kern="0" dirty="0" err="1">
                <a:latin typeface="Arial"/>
              </a:rPr>
              <a:t>لالكترونات</a:t>
            </a:r>
            <a:r>
              <a:rPr lang="ar-SA" sz="2800" b="1" kern="0" dirty="0">
                <a:latin typeface="Arial"/>
              </a:rPr>
              <a:t> الانتقال من ذرة إلى أخرى .</a:t>
            </a:r>
            <a:endParaRPr lang="en-US" sz="2800" b="1" kern="0" dirty="0">
              <a:latin typeface="Arial"/>
              <a:cs typeface="Arial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987" r="14668" b="12474"/>
          <a:stretch>
            <a:fillRect/>
          </a:stretch>
        </p:blipFill>
        <p:spPr bwMode="auto">
          <a:xfrm>
            <a:off x="2354939" y="4273764"/>
            <a:ext cx="4320479" cy="1768527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689519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555700" y="548680"/>
            <a:ext cx="8384127" cy="1149598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55701" y="610607"/>
            <a:ext cx="826477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تنفصل حزم التكافؤ والتوصيل بواسطة فجوات طاقة 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ممنوعة، </a:t>
            </a: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وذلك يعني أن هناك مناطق في مستويات الطاقة لا تتواجد الإلكترونات فيها .</a:t>
            </a: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8068" y="2328822"/>
            <a:ext cx="5096020" cy="3431850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1" name="مستطيل 20"/>
          <p:cNvSpPr/>
          <p:nvPr/>
        </p:nvSpPr>
        <p:spPr>
          <a:xfrm>
            <a:off x="5582378" y="2400830"/>
            <a:ext cx="3382110" cy="3260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في المادة جيدة التوصيل، تكون حزمة التوصيل مملوءة جزئيًا وتبين المنطقة المظللة بالأزرق منطقة الطاقة المشغولة بالإلكترونات.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3480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3" name="مستطيل مستدير الزوايا 2"/>
          <p:cNvSpPr/>
          <p:nvPr/>
        </p:nvSpPr>
        <p:spPr>
          <a:xfrm>
            <a:off x="7668343" y="116632"/>
            <a:ext cx="1296145" cy="5745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720486" y="116632"/>
            <a:ext cx="1171994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مثال: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79512" y="836712"/>
            <a:ext cx="8760316" cy="2664296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339677" y="956335"/>
            <a:ext cx="8264771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000" b="1" dirty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عند درجة حرارة الصفر الكلفن تكون حزمة تكافؤ للسيليكون مملوءة كليا بالإلكترونات  وتكون حزمة التوصيل فارغة </a:t>
            </a:r>
            <a:r>
              <a:rPr lang="ar-SA" sz="3000" b="1" dirty="0" smtClean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تماما،</a:t>
            </a:r>
            <a:endParaRPr lang="ar-SA" sz="3000" b="1" dirty="0">
              <a:solidFill>
                <a:srgbClr val="0033CC"/>
              </a:solidFill>
              <a:latin typeface="Sakkal Majalla" pitchFamily="2" charset="-78"/>
              <a:cs typeface="Sakkal Majalla" pitchFamily="2" charset="-78"/>
            </a:endParaRPr>
          </a:p>
          <a:p>
            <a:r>
              <a:rPr lang="ar-SA" sz="3000" b="1" dirty="0" smtClean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وعندما </a:t>
            </a:r>
            <a:r>
              <a:rPr lang="ar-SA" sz="3000" b="1" dirty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تزداد درجة الحرارة تكتسب المزيد من الكترونات التكافؤ طاقة </a:t>
            </a:r>
            <a:r>
              <a:rPr lang="ar-SA" sz="3000" b="1" dirty="0" smtClean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كافية  </a:t>
            </a:r>
            <a:r>
              <a:rPr lang="ar-SA" sz="3000" b="1" dirty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للقفز عن الفجوة لتصل إلى حزمة التوصيل وتزداد موصلّية </a:t>
            </a:r>
            <a:r>
              <a:rPr lang="ar-SA" sz="3000" b="1" dirty="0" smtClean="0">
                <a:solidFill>
                  <a:srgbClr val="0033CC"/>
                </a:solidFill>
                <a:latin typeface="Sakkal Majalla" pitchFamily="2" charset="-78"/>
                <a:cs typeface="Sakkal Majalla" pitchFamily="2" charset="-78"/>
              </a:rPr>
              <a:t>السيليكون.</a:t>
            </a:r>
            <a:endParaRPr lang="en-US" sz="3000" b="1" dirty="0">
              <a:solidFill>
                <a:srgbClr val="0033CC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987" r="14668" b="12474"/>
          <a:stretch>
            <a:fillRect/>
          </a:stretch>
        </p:blipFill>
        <p:spPr bwMode="auto">
          <a:xfrm>
            <a:off x="1758425" y="3717032"/>
            <a:ext cx="6269959" cy="2253251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3626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323528" y="109082"/>
            <a:ext cx="8616300" cy="1073730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55701" y="181089"/>
            <a:ext cx="826477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في الموصلات 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الكهربائية: </a:t>
            </a:r>
            <a:r>
              <a:rPr lang="ar-EG" sz="3000" b="1" dirty="0">
                <a:latin typeface="Sakkal Majalla" pitchFamily="2" charset="-78"/>
                <a:cs typeface="Sakkal Majalla" pitchFamily="2" charset="-78"/>
              </a:rPr>
              <a:t>يمكن للإلكترونات أن تتحرك خلال المواد الصلبة لأن حزم التوصيل مملؤة 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جزئي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ا.</a:t>
            </a:r>
            <a:r>
              <a:rPr lang="ar-EG" sz="30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EG" sz="30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8547" y="1466209"/>
            <a:ext cx="4015421" cy="1785950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1" name="مستطيل 20"/>
          <p:cNvSpPr/>
          <p:nvPr/>
        </p:nvSpPr>
        <p:spPr>
          <a:xfrm>
            <a:off x="4587918" y="1340768"/>
            <a:ext cx="4351909" cy="20347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تتحرك الإلكترونات في الموصل بسرعة وبصورة عشوائية، وإذا طبّق مجال كهربائي عبر السلك، تندفع الإلكترونات نحو إحدى نهايتي السلك في اتجاه معاكس لاتجاه حركة التيار الاصطلاحي.</a:t>
            </a:r>
            <a:endParaRPr lang="ar-SA" sz="25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1172" y="3501007"/>
            <a:ext cx="2714644" cy="2541283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53500" y="3501007"/>
            <a:ext cx="2714644" cy="2541283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4" name="مستطيل 23"/>
          <p:cNvSpPr/>
          <p:nvPr/>
        </p:nvSpPr>
        <p:spPr>
          <a:xfrm>
            <a:off x="6084168" y="3717032"/>
            <a:ext cx="2880320" cy="199276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يقارن بين حزمة التكافؤ وحزمة التوصيل في المادة العازلة (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) وفي المادة الموصلة (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) قارن هذه الرسومات التوضيحية بالرسم.</a:t>
            </a:r>
            <a:endParaRPr lang="ar-SA" sz="25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89834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9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 animBg="1"/>
      <p:bldP spid="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276</TotalTime>
  <Words>585</Words>
  <Application>Microsoft Office PowerPoint</Application>
  <PresentationFormat>عرض على الشاشة (3:4)‏</PresentationFormat>
  <Paragraphs>73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12</vt:i4>
      </vt:variant>
    </vt:vector>
  </HeadingPairs>
  <TitlesOfParts>
    <vt:vector size="14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51</cp:revision>
  <dcterms:created xsi:type="dcterms:W3CDTF">2015-12-03T05:45:26Z</dcterms:created>
  <dcterms:modified xsi:type="dcterms:W3CDTF">2016-11-01T13:32:07Z</dcterms:modified>
</cp:coreProperties>
</file>