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72" r:id="rId1"/>
    <p:sldMasterId id="2147483684" r:id="rId2"/>
  </p:sldMasterIdLst>
  <p:notesMasterIdLst>
    <p:notesMasterId r:id="rId10"/>
  </p:notesMasterIdLst>
  <p:sldIdLst>
    <p:sldId id="266" r:id="rId3"/>
    <p:sldId id="275" r:id="rId4"/>
    <p:sldId id="269" r:id="rId5"/>
    <p:sldId id="292" r:id="rId6"/>
    <p:sldId id="294" r:id="rId7"/>
    <p:sldId id="293" r:id="rId8"/>
    <p:sldId id="295" r:id="rId9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28675C"/>
    <a:srgbClr val="AC9E83"/>
    <a:srgbClr val="F0EDEA"/>
    <a:srgbClr val="FAF8F6"/>
    <a:srgbClr val="329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/>
    <p:restoredTop sz="94632"/>
  </p:normalViewPr>
  <p:slideViewPr>
    <p:cSldViewPr snapToGrid="0">
      <p:cViewPr varScale="1">
        <p:scale>
          <a:sx n="76" d="100"/>
          <a:sy n="76" d="100"/>
        </p:scale>
        <p:origin x="1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AC294E-FA6A-E041-A5E0-4167AE08C392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AB6B10-1577-A04B-9C56-49173234C0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73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2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B6B10-1577-A04B-9C56-49173234C0C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0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81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B6B10-1577-A04B-9C56-49173234C0C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017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85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B6B10-1577-A04B-9C56-49173234C0C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37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63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090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28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46714" y="2403520"/>
            <a:ext cx="11375280" cy="47941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76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1034" y="-1610839"/>
            <a:ext cx="7043210" cy="469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15435">
            <a:off x="12922213" y="6760834"/>
            <a:ext cx="7087779" cy="472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17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344000" y="4506880"/>
            <a:ext cx="9459520" cy="1571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9334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344000" y="2989234"/>
            <a:ext cx="2908640" cy="157136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1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44000" y="5911966"/>
            <a:ext cx="9459520" cy="7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86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82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344000" y="2269404"/>
            <a:ext cx="14380800" cy="637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53419" lvl="0" indent="-5926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●"/>
              <a:defRPr/>
            </a:lvl1pPr>
            <a:lvl2pPr marL="1706838" lvl="1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2560256" lvl="2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3413675" lvl="3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4267094" lvl="4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5120513" lvl="5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5973930" lvl="6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6827349" lvl="7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7680768" lvl="8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2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398566" y="4971238"/>
            <a:ext cx="4024720" cy="167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14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344000" y="4971238"/>
            <a:ext cx="4024720" cy="167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14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6398554" y="4377078"/>
            <a:ext cx="402472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343978" y="4377078"/>
            <a:ext cx="402472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27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331354" y="830714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7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9368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1344000" y="3102354"/>
            <a:ext cx="10375120" cy="549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1866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l="21352" t="10743" r="29873" b="13112"/>
          <a:stretch/>
        </p:blipFill>
        <p:spPr>
          <a:xfrm>
            <a:off x="15074082" y="7110157"/>
            <a:ext cx="2979624" cy="3100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5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986360" y="2361894"/>
            <a:ext cx="9096080" cy="3666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34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986360" y="5886534"/>
            <a:ext cx="9096080" cy="1252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8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339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344000" y="7493640"/>
            <a:ext cx="14380800" cy="106904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47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26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2396800" y="2404734"/>
            <a:ext cx="12275200" cy="367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1"/>
          </p:nvPr>
        </p:nvSpPr>
        <p:spPr>
          <a:xfrm>
            <a:off x="2396800" y="6083606"/>
            <a:ext cx="12275200" cy="92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54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86"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600"/>
              <a:buNone/>
              <a:defRPr sz="298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53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7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 l="20163" t="9096" r="29428" b="9096"/>
          <a:stretch/>
        </p:blipFill>
        <p:spPr>
          <a:xfrm>
            <a:off x="15465474" y="7661642"/>
            <a:ext cx="2782130" cy="30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3"/>
          <p:cNvPicPr preferRelativeResize="0"/>
          <p:nvPr/>
        </p:nvPicPr>
        <p:blipFill rotWithShape="1">
          <a:blip r:embed="rId3">
            <a:alphaModFix/>
          </a:blip>
          <a:srcRect l="11290" t="31958" r="37199" b="36700"/>
          <a:stretch/>
        </p:blipFill>
        <p:spPr>
          <a:xfrm>
            <a:off x="-461368" y="8192337"/>
            <a:ext cx="2844577" cy="11535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2" hasCustomPrompt="1"/>
          </p:nvPr>
        </p:nvSpPr>
        <p:spPr>
          <a:xfrm>
            <a:off x="1344000" y="2635734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2395634" y="2635734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3" hasCustomPrompt="1"/>
          </p:nvPr>
        </p:nvSpPr>
        <p:spPr>
          <a:xfrm>
            <a:off x="1344000" y="3961408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4"/>
          </p:nvPr>
        </p:nvSpPr>
        <p:spPr>
          <a:xfrm>
            <a:off x="2395634" y="3961408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5" hasCustomPrompt="1"/>
          </p:nvPr>
        </p:nvSpPr>
        <p:spPr>
          <a:xfrm>
            <a:off x="1344000" y="5287083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6"/>
          </p:nvPr>
        </p:nvSpPr>
        <p:spPr>
          <a:xfrm>
            <a:off x="2395866" y="5287083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7" hasCustomPrompt="1"/>
          </p:nvPr>
        </p:nvSpPr>
        <p:spPr>
          <a:xfrm>
            <a:off x="1344000" y="6612759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8"/>
          </p:nvPr>
        </p:nvSpPr>
        <p:spPr>
          <a:xfrm>
            <a:off x="2395866" y="6612759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9" hasCustomPrompt="1"/>
          </p:nvPr>
        </p:nvSpPr>
        <p:spPr>
          <a:xfrm>
            <a:off x="8439620" y="2635734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3"/>
          </p:nvPr>
        </p:nvSpPr>
        <p:spPr>
          <a:xfrm>
            <a:off x="9491534" y="2635734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4" hasCustomPrompt="1"/>
          </p:nvPr>
        </p:nvSpPr>
        <p:spPr>
          <a:xfrm>
            <a:off x="8439620" y="3961408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5"/>
          </p:nvPr>
        </p:nvSpPr>
        <p:spPr>
          <a:xfrm>
            <a:off x="9491534" y="3961408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6" hasCustomPrompt="1"/>
          </p:nvPr>
        </p:nvSpPr>
        <p:spPr>
          <a:xfrm>
            <a:off x="8439620" y="5287083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7"/>
          </p:nvPr>
        </p:nvSpPr>
        <p:spPr>
          <a:xfrm>
            <a:off x="9491534" y="5287083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8" hasCustomPrompt="1"/>
          </p:nvPr>
        </p:nvSpPr>
        <p:spPr>
          <a:xfrm>
            <a:off x="8439620" y="6612759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9"/>
          </p:nvPr>
        </p:nvSpPr>
        <p:spPr>
          <a:xfrm>
            <a:off x="9491534" y="6612759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96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344000" y="3794920"/>
            <a:ext cx="10896480" cy="2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6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325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344000" y="3102351"/>
            <a:ext cx="13991040" cy="472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6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276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8661838" y="3583906"/>
            <a:ext cx="7075600" cy="501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2"/>
          </p:nvPr>
        </p:nvSpPr>
        <p:spPr>
          <a:xfrm>
            <a:off x="1331774" y="3583906"/>
            <a:ext cx="7075600" cy="501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3"/>
          </p:nvPr>
        </p:nvSpPr>
        <p:spPr>
          <a:xfrm>
            <a:off x="1331774" y="2540626"/>
            <a:ext cx="707560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4"/>
          </p:nvPr>
        </p:nvSpPr>
        <p:spPr>
          <a:xfrm>
            <a:off x="8661827" y="2540626"/>
            <a:ext cx="707560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526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1331799" y="6536694"/>
            <a:ext cx="8817760" cy="1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1331799" y="3583906"/>
            <a:ext cx="8817760" cy="1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3"/>
          </p:nvPr>
        </p:nvSpPr>
        <p:spPr>
          <a:xfrm>
            <a:off x="1331799" y="2540626"/>
            <a:ext cx="881776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4"/>
          </p:nvPr>
        </p:nvSpPr>
        <p:spPr>
          <a:xfrm>
            <a:off x="1331774" y="5493414"/>
            <a:ext cx="881776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153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331354" y="4971254"/>
            <a:ext cx="4271680" cy="362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2"/>
          </p:nvPr>
        </p:nvSpPr>
        <p:spPr>
          <a:xfrm>
            <a:off x="6398556" y="4971254"/>
            <a:ext cx="4271680" cy="362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11453120" y="4971254"/>
            <a:ext cx="4271680" cy="362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1331354" y="4377100"/>
            <a:ext cx="427168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6398564" y="4377100"/>
            <a:ext cx="427168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11453124" y="4377100"/>
            <a:ext cx="427168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74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l="16098" t="13538" r="23107" b="7240"/>
          <a:stretch/>
        </p:blipFill>
        <p:spPr>
          <a:xfrm flipH="1">
            <a:off x="13427868" y="303661"/>
            <a:ext cx="4281896" cy="37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-131658" y="288656"/>
            <a:ext cx="3749974" cy="143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l="18161" t="4903" r="27979" b="7691"/>
          <a:stretch/>
        </p:blipFill>
        <p:spPr>
          <a:xfrm>
            <a:off x="-1704592" y="4417422"/>
            <a:ext cx="2782130" cy="3009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96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6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67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15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47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19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542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80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DB2DD-DDEF-AC47-B3D5-502425B59FCB}" type="datetimeFigureOut">
              <a:rPr lang="ar-SA" smtClean="0"/>
              <a:t>13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88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1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1280160" rtl="1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1354" y="830714"/>
            <a:ext cx="14406000" cy="10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ya"/>
              <a:buNone/>
              <a:defRPr sz="3500" b="1">
                <a:solidFill>
                  <a:schemeClr val="dk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31354" y="2151286"/>
            <a:ext cx="14406000" cy="63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522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3098800" y="1703402"/>
            <a:ext cx="10227733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هذا العمل من إعداد المعلمة : أميمة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* للنشر وليس للبيع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4453468" y="3869576"/>
            <a:ext cx="8534400" cy="18620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* الأسبوع الأول*</a:t>
            </a:r>
          </a:p>
        </p:txBody>
      </p:sp>
    </p:spTree>
    <p:extLst>
      <p:ext uri="{BB962C8B-B14F-4D97-AF65-F5344CB8AC3E}">
        <p14:creationId xmlns:p14="http://schemas.microsoft.com/office/powerpoint/2010/main" val="368056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06581479-C3A5-0166-80B5-1F7EA0FB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60629"/>
              </p:ext>
            </p:extLst>
          </p:nvPr>
        </p:nvGraphicFramePr>
        <p:xfrm>
          <a:off x="812801" y="1456620"/>
          <a:ext cx="15138399" cy="7663687"/>
        </p:xfrm>
        <a:graphic>
          <a:graphicData uri="http://schemas.openxmlformats.org/drawingml/2006/table">
            <a:tbl>
              <a:tblPr rtl="1" firstRow="1" bandRow="1"/>
              <a:tblGrid>
                <a:gridCol w="1805905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4483507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5304060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3544927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</a:tblGrid>
              <a:tr h="84612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616647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15680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معنى العقيدة الإسلامية وأركانها وأهميتها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مصادر تلقي العقيدة الإسلامية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cs typeface="+mn-cs"/>
                        </a:rPr>
                        <a:t>منهج أهل السنة والجماعة في تلقي العقيدة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064839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32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تعرّف الطالبة معنى العقيدة الإسلامية.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32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أهمية العقيدة الإسلامية.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3200" b="1" dirty="0"/>
                        <a:t>* أن تحدد الطالبة مصادر تلقي </a:t>
                      </a:r>
                      <a:r>
                        <a:rPr lang="ar-SA" sz="32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العقيدة الإسلامية.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أن 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TC-Regular"/>
                          <a:cs typeface="+mn-cs"/>
                        </a:rPr>
                        <a:t>تبين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 الطالبة </a:t>
                      </a:r>
                      <a:r>
                        <a:rPr lang="ar-SA" sz="3200" b="1" dirty="0"/>
                        <a:t>المراد بأهل السنة والجماعة.</a:t>
                      </a:r>
                    </a:p>
                    <a:p>
                      <a:pPr algn="ctr" rtl="1">
                        <a:buFontTx/>
                        <a:buNone/>
                      </a:pPr>
                      <a:r>
                        <a:rPr lang="ar-SA" sz="3200" b="1" dirty="0"/>
                        <a:t> * أن تستنتج الطالبة وسطية أهل السنة والجماعة في باب الاعتقاد.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156804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(١٠)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الأول.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(١٢)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الثاني.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(١٦)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الأول.</a:t>
                      </a:r>
                    </a:p>
                    <a:p>
                      <a:pPr algn="ctr" rtl="1"/>
                      <a:endParaRPr lang="ar-SA" sz="32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3" name="صورة 12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1E7C31AC-AEDB-276F-7FDB-B25555CC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049500" y="0"/>
            <a:ext cx="1803400" cy="12954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1B8F3C4-A4B6-FCB2-0DA0-F5CFA0DC1492}"/>
              </a:ext>
            </a:extLst>
          </p:cNvPr>
          <p:cNvSpPr txBox="1"/>
          <p:nvPr/>
        </p:nvSpPr>
        <p:spPr>
          <a:xfrm>
            <a:off x="215900" y="7845"/>
            <a:ext cx="24705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الأول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0E59C54-CAA7-6707-03E0-6143D536CA51}"/>
              </a:ext>
            </a:extLst>
          </p:cNvPr>
          <p:cNvGrpSpPr/>
          <p:nvPr/>
        </p:nvGrpSpPr>
        <p:grpSpPr>
          <a:xfrm>
            <a:off x="1695562" y="796341"/>
            <a:ext cx="13353938" cy="660279"/>
            <a:chOff x="2367085" y="2097803"/>
            <a:chExt cx="11120309" cy="660279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C48474A-518D-0B53-7EFF-267616733B8F}"/>
                </a:ext>
              </a:extLst>
            </p:cNvPr>
            <p:cNvGrpSpPr/>
            <p:nvPr/>
          </p:nvGrpSpPr>
          <p:grpSpPr>
            <a:xfrm>
              <a:off x="2367085" y="2097803"/>
              <a:ext cx="11120309" cy="647700"/>
              <a:chOff x="2892386" y="1069442"/>
              <a:chExt cx="10217188" cy="647700"/>
            </a:xfrm>
          </p:grpSpPr>
          <p:grpSp>
            <p:nvGrpSpPr>
              <p:cNvPr id="10" name="مجموعة 9">
                <a:extLst>
                  <a:ext uri="{FF2B5EF4-FFF2-40B4-BE49-F238E27FC236}">
                    <a16:creationId xmlns:a16="http://schemas.microsoft.com/office/drawing/2014/main" id="{351233CE-7E83-852C-6836-A407A57BAFBB}"/>
                  </a:ext>
                </a:extLst>
              </p:cNvPr>
              <p:cNvGrpSpPr/>
              <p:nvPr/>
            </p:nvGrpSpPr>
            <p:grpSpPr>
              <a:xfrm>
                <a:off x="2941464" y="1069442"/>
                <a:ext cx="10168110" cy="647700"/>
                <a:chOff x="2941464" y="1069442"/>
                <a:chExt cx="10168110" cy="647700"/>
              </a:xfrm>
            </p:grpSpPr>
            <p:sp>
              <p:nvSpPr>
                <p:cNvPr id="23" name="مستطيل مستدير الزوايا 22">
                  <a:extLst>
                    <a:ext uri="{FF2B5EF4-FFF2-40B4-BE49-F238E27FC236}">
                      <a16:creationId xmlns:a16="http://schemas.microsoft.com/office/drawing/2014/main" id="{91FA1839-367B-FF73-6B0E-62EF353F5BD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مستطيل مستدير الزوايا 24">
                  <a:extLst>
                    <a:ext uri="{FF2B5EF4-FFF2-40B4-BE49-F238E27FC236}">
                      <a16:creationId xmlns:a16="http://schemas.microsoft.com/office/drawing/2014/main" id="{6DA30E8F-D66C-4C14-6F25-69B4B45D2456}"/>
                    </a:ext>
                  </a:extLst>
                </p:cNvPr>
                <p:cNvSpPr/>
                <p:nvPr/>
              </p:nvSpPr>
              <p:spPr>
                <a:xfrm>
                  <a:off x="2941464" y="1069442"/>
                  <a:ext cx="9752184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4F3A267-1773-359C-9879-C230375D75D7}"/>
                  </a:ext>
                </a:extLst>
              </p:cNvPr>
              <p:cNvSpPr txBox="1"/>
              <p:nvPr/>
            </p:nvSpPr>
            <p:spPr>
              <a:xfrm>
                <a:off x="10060876" y="1175724"/>
                <a:ext cx="263277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E6E17491-2731-1C29-094E-4738DBC53C91}"/>
                  </a:ext>
                </a:extLst>
              </p:cNvPr>
              <p:cNvSpPr txBox="1"/>
              <p:nvPr/>
            </p:nvSpPr>
            <p:spPr>
              <a:xfrm>
                <a:off x="2892386" y="1144945"/>
                <a:ext cx="4674316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١٤- ١٨ / ٢ / ١٤٤٦هـ - ١٨ - ٢٢ / ٨ / ٢٠٢٤</a:t>
                </a:r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2093A1C1-79F7-3D13-81E1-0D31EE29B6B5}"/>
                </a:ext>
              </a:extLst>
            </p:cNvPr>
            <p:cNvSpPr txBox="1"/>
            <p:nvPr/>
          </p:nvSpPr>
          <p:spPr>
            <a:xfrm>
              <a:off x="8936462" y="2173307"/>
              <a:ext cx="141888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ثاني ثانوي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0501E64-1D2A-D6D4-D4C3-90A9F2BFC9DF}"/>
                </a:ext>
              </a:extLst>
            </p:cNvPr>
            <p:cNvSpPr txBox="1"/>
            <p:nvPr/>
          </p:nvSpPr>
          <p:spPr>
            <a:xfrm>
              <a:off x="7333069" y="2149265"/>
              <a:ext cx="1688185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مسارات </a:t>
              </a:r>
              <a:r>
                <a:rPr lang="ar-SA" sz="3200" b="1" dirty="0">
                  <a:solidFill>
                    <a:srgbClr val="0070C0"/>
                  </a:solidFill>
                  <a:latin typeface="Aptos" panose="02110004020202020204"/>
                  <a:cs typeface="Arial" panose="020B0604020202020204" pitchFamily="34" charset="0"/>
                </a:rPr>
                <a:t>عام</a:t>
              </a:r>
              <a:endPara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27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4453468" y="3869576"/>
            <a:ext cx="8534400" cy="18620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* الأسبوع الثاني*</a:t>
            </a:r>
          </a:p>
        </p:txBody>
      </p:sp>
    </p:spTree>
    <p:extLst>
      <p:ext uri="{BB962C8B-B14F-4D97-AF65-F5344CB8AC3E}">
        <p14:creationId xmlns:p14="http://schemas.microsoft.com/office/powerpoint/2010/main" val="429060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06581479-C3A5-0166-80B5-1F7EA0FB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03765"/>
              </p:ext>
            </p:extLst>
          </p:nvPr>
        </p:nvGraphicFramePr>
        <p:xfrm>
          <a:off x="1441743" y="1878133"/>
          <a:ext cx="14579600" cy="6871193"/>
        </p:xfrm>
        <a:graphic>
          <a:graphicData uri="http://schemas.openxmlformats.org/drawingml/2006/table">
            <a:tbl>
              <a:tblPr rtl="1" firstRow="1" bandRow="1"/>
              <a:tblGrid>
                <a:gridCol w="1739245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4318008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5108272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3414075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</a:tblGrid>
              <a:tr h="79185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577097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10210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cs typeface="+mn-cs"/>
                        </a:rPr>
                        <a:t>منهج أهل السنة والجماعة في تلقي العقيدة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تعريف التوحيد وأقسامه + توحيد الربوبية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cs typeface="+mn-cs"/>
                        </a:rPr>
                        <a:t>من أدلة وجود الله تعالى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2878939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أن 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TC-Regular"/>
                          <a:cs typeface="+mn-cs"/>
                        </a:rPr>
                        <a:t>تعرّف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 الطالبة </a:t>
                      </a:r>
                      <a:r>
                        <a:rPr lang="ar-SA" sz="3200" b="1" dirty="0"/>
                        <a:t>التوحيد.</a:t>
                      </a:r>
                    </a:p>
                    <a:p>
                      <a:pPr algn="ctr" rtl="1">
                        <a:buFontTx/>
                        <a:buNone/>
                      </a:pPr>
                      <a:r>
                        <a:rPr lang="ar-SA" sz="3200" b="1" dirty="0"/>
                        <a:t> * أن تذكر الطالبة أقسام التوحيد.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3200" b="1" dirty="0"/>
                        <a:t>* أن تستنبط الطالبة معنى توحيد الربوبية.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3200" b="1" dirty="0"/>
                        <a:t>* أن تستدل الطالبة من القرآن على بطلان الشرك في الربوبية.</a:t>
                      </a:r>
                      <a:endParaRPr lang="ar-SA" sz="3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أن 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TC-Regular"/>
                          <a:cs typeface="+mn-cs"/>
                        </a:rPr>
                        <a:t>تعدد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 الطالبة </a:t>
                      </a:r>
                      <a:r>
                        <a:rPr lang="ar-SA" sz="3200" b="1" dirty="0"/>
                        <a:t>أدلة وجود الله تعالى.</a:t>
                      </a:r>
                      <a:endParaRPr lang="ar-SA" sz="3200" b="1" i="0" u="none" strike="noStrike" dirty="0">
                        <a:solidFill>
                          <a:schemeClr val="tx1"/>
                        </a:solidFill>
                        <a:effectLst/>
                        <a:latin typeface="STC-Regular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1464937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(٢٠)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الأول + الثاني.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(٢٣)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الثاني.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(٢٦)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الأول.</a:t>
                      </a:r>
                    </a:p>
                    <a:p>
                      <a:pPr algn="ctr" rtl="1"/>
                      <a:endParaRPr lang="ar-SA" sz="32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3" name="صورة 12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1E7C31AC-AEDB-276F-7FDB-B25555CC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049500" y="0"/>
            <a:ext cx="1803400" cy="12954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1B8F3C4-A4B6-FCB2-0DA0-F5CFA0DC1492}"/>
              </a:ext>
            </a:extLst>
          </p:cNvPr>
          <p:cNvSpPr txBox="1"/>
          <p:nvPr/>
        </p:nvSpPr>
        <p:spPr>
          <a:xfrm>
            <a:off x="252633" y="201288"/>
            <a:ext cx="2574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الثاني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4AC695C-C79D-058B-72F9-BEDC51A56A4F}"/>
              </a:ext>
            </a:extLst>
          </p:cNvPr>
          <p:cNvGrpSpPr/>
          <p:nvPr/>
        </p:nvGrpSpPr>
        <p:grpSpPr>
          <a:xfrm>
            <a:off x="1151468" y="1139714"/>
            <a:ext cx="13648264" cy="660279"/>
            <a:chOff x="2121989" y="2097803"/>
            <a:chExt cx="11365405" cy="660279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D3828238-AB26-D2F1-0E28-EE9408649EC3}"/>
                </a:ext>
              </a:extLst>
            </p:cNvPr>
            <p:cNvGrpSpPr/>
            <p:nvPr/>
          </p:nvGrpSpPr>
          <p:grpSpPr>
            <a:xfrm>
              <a:off x="2121989" y="2097803"/>
              <a:ext cx="11365405" cy="647700"/>
              <a:chOff x="2667195" y="1069442"/>
              <a:chExt cx="10442379" cy="647700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F7DE6BE-3B3B-285B-DBAF-CE243EF0F515}"/>
                  </a:ext>
                </a:extLst>
              </p:cNvPr>
              <p:cNvGrpSpPr/>
              <p:nvPr/>
            </p:nvGrpSpPr>
            <p:grpSpPr>
              <a:xfrm>
                <a:off x="2941464" y="1069442"/>
                <a:ext cx="10168110" cy="647700"/>
                <a:chOff x="2941464" y="1069442"/>
                <a:chExt cx="10168110" cy="647700"/>
              </a:xfrm>
            </p:grpSpPr>
            <p:sp>
              <p:nvSpPr>
                <p:cNvPr id="14" name="مستطيل مستدير الزوايا 13">
                  <a:extLst>
                    <a:ext uri="{FF2B5EF4-FFF2-40B4-BE49-F238E27FC236}">
                      <a16:creationId xmlns:a16="http://schemas.microsoft.com/office/drawing/2014/main" id="{C308C97E-8076-68FA-3112-E24BB4190ED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مستطيل مستدير الزوايا 14">
                  <a:extLst>
                    <a:ext uri="{FF2B5EF4-FFF2-40B4-BE49-F238E27FC236}">
                      <a16:creationId xmlns:a16="http://schemas.microsoft.com/office/drawing/2014/main" id="{6F65256B-96AC-B5D1-FE6F-5B30827FD1D4}"/>
                    </a:ext>
                  </a:extLst>
                </p:cNvPr>
                <p:cNvSpPr/>
                <p:nvPr/>
              </p:nvSpPr>
              <p:spPr>
                <a:xfrm>
                  <a:off x="2941464" y="1069442"/>
                  <a:ext cx="9752184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DF34596-9707-840D-D87B-9CD7EDABF799}"/>
                  </a:ext>
                </a:extLst>
              </p:cNvPr>
              <p:cNvSpPr txBox="1"/>
              <p:nvPr/>
            </p:nvSpPr>
            <p:spPr>
              <a:xfrm>
                <a:off x="10060876" y="1175724"/>
                <a:ext cx="263277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85BF0E4B-6F9E-ECF8-9457-E81CC2030068}"/>
                  </a:ext>
                </a:extLst>
              </p:cNvPr>
              <p:cNvSpPr txBox="1"/>
              <p:nvPr/>
            </p:nvSpPr>
            <p:spPr>
              <a:xfrm>
                <a:off x="2667195" y="1144945"/>
                <a:ext cx="4899507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٢١- ٢٥ / ٢ / ١٤٤٦هـ - ٢٥ - ٢٩ / ٨ / ٢٠٢٤</a:t>
                </a: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31999C57-1EC2-263E-102E-F050FACC34F8}"/>
                </a:ext>
              </a:extLst>
            </p:cNvPr>
            <p:cNvSpPr txBox="1"/>
            <p:nvPr/>
          </p:nvSpPr>
          <p:spPr>
            <a:xfrm>
              <a:off x="8936462" y="2173307"/>
              <a:ext cx="141888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ثاني ثانوي</a:t>
              </a: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670EC60-5F74-712F-658D-69B0DF44FF6E}"/>
                </a:ext>
              </a:extLst>
            </p:cNvPr>
            <p:cNvSpPr txBox="1"/>
            <p:nvPr/>
          </p:nvSpPr>
          <p:spPr>
            <a:xfrm>
              <a:off x="7333069" y="2149265"/>
              <a:ext cx="1688185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مسارات </a:t>
              </a:r>
              <a:r>
                <a:rPr lang="ar-SA" sz="3200" b="1" dirty="0">
                  <a:solidFill>
                    <a:srgbClr val="0070C0"/>
                  </a:solidFill>
                  <a:latin typeface="Aptos" panose="02110004020202020204"/>
                  <a:cs typeface="Arial" panose="020B0604020202020204" pitchFamily="34" charset="0"/>
                </a:rPr>
                <a:t>عام</a:t>
              </a:r>
              <a:endPara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97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4453468" y="3869576"/>
            <a:ext cx="8534400" cy="18620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* الأسبوع الثالث*</a:t>
            </a:r>
          </a:p>
        </p:txBody>
      </p:sp>
    </p:spTree>
    <p:extLst>
      <p:ext uri="{BB962C8B-B14F-4D97-AF65-F5344CB8AC3E}">
        <p14:creationId xmlns:p14="http://schemas.microsoft.com/office/powerpoint/2010/main" val="340865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06581479-C3A5-0166-80B5-1F7EA0FB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90328"/>
              </p:ext>
            </p:extLst>
          </p:nvPr>
        </p:nvGraphicFramePr>
        <p:xfrm>
          <a:off x="821700" y="1542582"/>
          <a:ext cx="15425400" cy="6898680"/>
        </p:xfrm>
        <a:graphic>
          <a:graphicData uri="http://schemas.openxmlformats.org/drawingml/2006/table">
            <a:tbl>
              <a:tblPr rtl="1" firstRow="1" bandRow="1"/>
              <a:tblGrid>
                <a:gridCol w="1840143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4568507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5404616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3612134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</a:tblGrid>
              <a:tr h="79185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577097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10210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توحيد الألوهية + أهمية توحيد الألوهية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الأدلة على إثبات توحيد الألوهية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cs typeface="+mn-cs"/>
                        </a:rPr>
                        <a:t>شروط لا إله إلا الله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241874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أن 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TC-Regular"/>
                          <a:cs typeface="+mn-cs"/>
                        </a:rPr>
                        <a:t>تعرّف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 الطالبة </a:t>
                      </a:r>
                      <a:r>
                        <a:rPr lang="ar-SA" sz="3200" b="1" dirty="0"/>
                        <a:t>توحيد الألوهية.</a:t>
                      </a:r>
                    </a:p>
                    <a:p>
                      <a:pPr algn="ctr" rtl="1">
                        <a:buFontTx/>
                        <a:buNone/>
                      </a:pPr>
                      <a:r>
                        <a:rPr lang="ar-SA" sz="3200" b="1" dirty="0"/>
                        <a:t> * أن تبين الطالبة أهمية توحيد الألوهية.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3200" b="1" dirty="0"/>
                        <a:t>* أن تتعرّف الطالبة على أدلة إثبات توحيد الألوهية. 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lang="ar-SA" sz="3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أن 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TC-Regular"/>
                          <a:cs typeface="+mn-cs"/>
                        </a:rPr>
                        <a:t>توضح</a:t>
                      </a:r>
                      <a:r>
                        <a:rPr lang="ar-SA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 الطالبة </a:t>
                      </a:r>
                      <a:r>
                        <a:rPr lang="ar-SA" sz="3200" b="1" dirty="0"/>
                        <a:t>شروط لا إله إلا الله.</a:t>
                      </a:r>
                      <a:endParaRPr lang="ar-SA" sz="3200" b="1" i="0" u="none" strike="noStrike" dirty="0">
                        <a:solidFill>
                          <a:schemeClr val="tx1"/>
                        </a:solidFill>
                        <a:effectLst/>
                        <a:latin typeface="STC-Regular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1464937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(٣٠)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الثاني. الكتاب صفحة (٣٣)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الثاني.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 الكتاب صفحة (٣٦)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الثاني.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32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الكتاب صفحة (٤١)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3200" b="1" dirty="0">
                          <a:cs typeface="+mn-cs"/>
                        </a:rPr>
                        <a:t>السؤال الأول.</a:t>
                      </a:r>
                    </a:p>
                    <a:p>
                      <a:pPr algn="ctr" rtl="1"/>
                      <a:endParaRPr lang="ar-SA" sz="32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3" name="صورة 12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1E7C31AC-AEDB-276F-7FDB-B25555CC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049500" y="0"/>
            <a:ext cx="1803400" cy="12954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3B84430-CCD3-E655-F06C-ED7413499678}"/>
              </a:ext>
            </a:extLst>
          </p:cNvPr>
          <p:cNvGrpSpPr/>
          <p:nvPr/>
        </p:nvGrpSpPr>
        <p:grpSpPr>
          <a:xfrm>
            <a:off x="1468256" y="776524"/>
            <a:ext cx="13009741" cy="660279"/>
            <a:chOff x="2121989" y="2097803"/>
            <a:chExt cx="11365405" cy="66027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B7B64A97-D22F-93EC-BA3C-AEC31EB0E970}"/>
                </a:ext>
              </a:extLst>
            </p:cNvPr>
            <p:cNvGrpSpPr/>
            <p:nvPr/>
          </p:nvGrpSpPr>
          <p:grpSpPr>
            <a:xfrm>
              <a:off x="2121989" y="2097803"/>
              <a:ext cx="11365405" cy="647700"/>
              <a:chOff x="2667195" y="1069442"/>
              <a:chExt cx="10442379" cy="647700"/>
            </a:xfrm>
          </p:grpSpPr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1F8E03D9-8C26-181E-74EF-1E14E33420D0}"/>
                  </a:ext>
                </a:extLst>
              </p:cNvPr>
              <p:cNvGrpSpPr/>
              <p:nvPr/>
            </p:nvGrpSpPr>
            <p:grpSpPr>
              <a:xfrm>
                <a:off x="2941464" y="1069442"/>
                <a:ext cx="10168110" cy="647700"/>
                <a:chOff x="2941464" y="1069442"/>
                <a:chExt cx="10168110" cy="647700"/>
              </a:xfrm>
            </p:grpSpPr>
            <p:sp>
              <p:nvSpPr>
                <p:cNvPr id="17" name="مستطيل مستدير الزوايا 16">
                  <a:extLst>
                    <a:ext uri="{FF2B5EF4-FFF2-40B4-BE49-F238E27FC236}">
                      <a16:creationId xmlns:a16="http://schemas.microsoft.com/office/drawing/2014/main" id="{1D9909B4-A7E1-57D2-5F94-D502E27A19C6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مستطيل مستدير الزوايا 15">
                  <a:extLst>
                    <a:ext uri="{FF2B5EF4-FFF2-40B4-BE49-F238E27FC236}">
                      <a16:creationId xmlns:a16="http://schemas.microsoft.com/office/drawing/2014/main" id="{9C814FF4-CEA6-9512-A90B-65F08068B978}"/>
                    </a:ext>
                  </a:extLst>
                </p:cNvPr>
                <p:cNvSpPr/>
                <p:nvPr/>
              </p:nvSpPr>
              <p:spPr>
                <a:xfrm>
                  <a:off x="2941464" y="1069442"/>
                  <a:ext cx="9752184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872272D-2A93-65DC-6C60-D7D9238FB5E0}"/>
                  </a:ext>
                </a:extLst>
              </p:cNvPr>
              <p:cNvSpPr txBox="1"/>
              <p:nvPr/>
            </p:nvSpPr>
            <p:spPr>
              <a:xfrm>
                <a:off x="10060876" y="1175724"/>
                <a:ext cx="263277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737B8E5-9A1D-CD87-D91F-187AF90FCF8C}"/>
                  </a:ext>
                </a:extLst>
              </p:cNvPr>
              <p:cNvSpPr txBox="1"/>
              <p:nvPr/>
            </p:nvSpPr>
            <p:spPr>
              <a:xfrm>
                <a:off x="2667195" y="1144945"/>
                <a:ext cx="4899507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٢٨ -٢|٢ -٣ / ١٤٤٦هـ - ١ - ٥ / ٩ / ٢٠٢٤</a:t>
                </a: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0B5CA5D4-D306-746E-D64B-AA8459FB376D}"/>
                </a:ext>
              </a:extLst>
            </p:cNvPr>
            <p:cNvSpPr txBox="1"/>
            <p:nvPr/>
          </p:nvSpPr>
          <p:spPr>
            <a:xfrm>
              <a:off x="8936462" y="2173307"/>
              <a:ext cx="141888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ثاني ثانوي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2C151A8-8F37-1D72-6202-67694BDE5DDC}"/>
                </a:ext>
              </a:extLst>
            </p:cNvPr>
            <p:cNvSpPr txBox="1"/>
            <p:nvPr/>
          </p:nvSpPr>
          <p:spPr>
            <a:xfrm>
              <a:off x="7333069" y="2149265"/>
              <a:ext cx="1688185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مسارات </a:t>
              </a:r>
              <a:r>
                <a:rPr lang="ar-SA" sz="3200" b="1" dirty="0">
                  <a:solidFill>
                    <a:srgbClr val="0070C0"/>
                  </a:solidFill>
                  <a:latin typeface="Aptos" panose="02110004020202020204"/>
                  <a:cs typeface="Arial" panose="020B0604020202020204" pitchFamily="34" charset="0"/>
                </a:rPr>
                <a:t>عام</a:t>
              </a:r>
              <a:endPara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1B8F3C4-A4B6-FCB2-0DA0-F5CFA0DC1492}"/>
              </a:ext>
            </a:extLst>
          </p:cNvPr>
          <p:cNvSpPr txBox="1"/>
          <p:nvPr/>
        </p:nvSpPr>
        <p:spPr>
          <a:xfrm>
            <a:off x="215900" y="68638"/>
            <a:ext cx="259237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الثالث</a:t>
            </a:r>
          </a:p>
        </p:txBody>
      </p:sp>
    </p:spTree>
    <p:extLst>
      <p:ext uri="{BB962C8B-B14F-4D97-AF65-F5344CB8AC3E}">
        <p14:creationId xmlns:p14="http://schemas.microsoft.com/office/powerpoint/2010/main" val="28495921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نسق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reative Writing Workshop by Slidesgo">
  <a:themeElements>
    <a:clrScheme name="Simple Light">
      <a:dk1>
        <a:srgbClr val="031A1D"/>
      </a:dk1>
      <a:lt1>
        <a:srgbClr val="F8F1E8"/>
      </a:lt1>
      <a:dk2>
        <a:srgbClr val="E99A6F"/>
      </a:dk2>
      <a:lt2>
        <a:srgbClr val="073B42"/>
      </a:lt2>
      <a:accent1>
        <a:srgbClr val="239C8D"/>
      </a:accent1>
      <a:accent2>
        <a:srgbClr val="8A8AB2"/>
      </a:accent2>
      <a:accent3>
        <a:srgbClr val="BA9C8F"/>
      </a:accent3>
      <a:accent4>
        <a:srgbClr val="FFFFFF"/>
      </a:accent4>
      <a:accent5>
        <a:srgbClr val="FFFFFF"/>
      </a:accent5>
      <a:accent6>
        <a:srgbClr val="FFFFFF"/>
      </a:accent6>
      <a:hlink>
        <a:srgbClr val="031A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394</Words>
  <Application>Microsoft Macintosh PowerPoint</Application>
  <PresentationFormat>مخصص</PresentationFormat>
  <Paragraphs>92</Paragraphs>
  <Slides>7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20" baseType="lpstr">
      <vt:lpstr>Aptos</vt:lpstr>
      <vt:lpstr>Aptos Display</vt:lpstr>
      <vt:lpstr>Arial</vt:lpstr>
      <vt:lpstr>Arya</vt:lpstr>
      <vt:lpstr>Bebas Neue</vt:lpstr>
      <vt:lpstr>Farah</vt:lpstr>
      <vt:lpstr>Lexend Deca</vt:lpstr>
      <vt:lpstr>Noto Sans</vt:lpstr>
      <vt:lpstr>Noto Sans Light</vt:lpstr>
      <vt:lpstr>Nunito Light</vt:lpstr>
      <vt:lpstr>STC-Regular</vt:lpstr>
      <vt:lpstr>نسق Office</vt:lpstr>
      <vt:lpstr>Creative Writing Workshop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omaimah me</dc:creator>
  <cp:lastModifiedBy>omaimah me</cp:lastModifiedBy>
  <cp:revision>17</cp:revision>
  <dcterms:created xsi:type="dcterms:W3CDTF">2024-08-13T23:59:52Z</dcterms:created>
  <dcterms:modified xsi:type="dcterms:W3CDTF">2024-08-17T22:06:00Z</dcterms:modified>
</cp:coreProperties>
</file>