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8"/>
  </p:notesMasterIdLst>
  <p:sldIdLst>
    <p:sldId id="378" r:id="rId2"/>
    <p:sldId id="380" r:id="rId3"/>
    <p:sldId id="385" r:id="rId4"/>
    <p:sldId id="382" r:id="rId5"/>
    <p:sldId id="387" r:id="rId6"/>
    <p:sldId id="386" r:id="rId7"/>
  </p:sldIdLst>
  <p:sldSz cx="12192000" cy="6858000"/>
  <p:notesSz cx="6797675" cy="992505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FF"/>
    <a:srgbClr val="35939D"/>
    <a:srgbClr val="E6E6E6"/>
    <a:srgbClr val="ECD3DC"/>
    <a:srgbClr val="E62B5F"/>
    <a:srgbClr val="464C4D"/>
    <a:srgbClr val="E3A06B"/>
    <a:srgbClr val="FFADC6"/>
    <a:srgbClr val="86C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013" autoAdjust="0"/>
    <p:restoredTop sz="94301" autoAdjust="0"/>
  </p:normalViewPr>
  <p:slideViewPr>
    <p:cSldViewPr snapToGrid="0" showGuides="1">
      <p:cViewPr varScale="1">
        <p:scale>
          <a:sx n="65" d="100"/>
          <a:sy n="65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74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7139B11-6823-4199-B659-89F4E31434E4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52016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74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A30B9A7-5B7F-492B-B120-E1319665C051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1716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B9A7-5B7F-492B-B120-E1319665C051}" type="slidenum">
              <a:rPr lang="ar-EG" smtClean="0"/>
              <a:pPr/>
              <a:t>1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96174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801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6431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318396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3687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8824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48655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 smtClean="0"/>
              <a:t>تحرير أنماط النص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209131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88965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04418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05503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222116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6740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639244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49561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9546844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11234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9585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7DC747-9FDF-4F7F-8E7E-ECA49A7F6649}" type="datetimeFigureOut">
              <a:rPr lang="ar-EG" smtClean="0"/>
              <a:pPr/>
              <a:t>16/09/1447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FE4C367-E5D1-44C6-9CCA-E1098F364D80}" type="slidenum">
              <a:rPr lang="ar-EG" smtClean="0"/>
              <a:pPr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33703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57200" rtl="1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857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990" t="3142" r="12214" b="2347"/>
          <a:stretch>
            <a:fillRect/>
          </a:stretch>
        </p:blipFill>
        <p:spPr bwMode="auto">
          <a:xfrm rot="10800000">
            <a:off x="245544" y="191511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57023"/>
              </p:ext>
            </p:extLst>
          </p:nvPr>
        </p:nvGraphicFramePr>
        <p:xfrm>
          <a:off x="2123768" y="2897208"/>
          <a:ext cx="9419474" cy="3334223"/>
        </p:xfrm>
        <a:graphic>
          <a:graphicData uri="http://schemas.openxmlformats.org/drawingml/2006/table">
            <a:tbl>
              <a:tblPr rtl="1" firstRow="1" bandRow="1">
                <a:tableStyleId>{073A0DAA-6AF3-43AB-8588-CEC1D06C72B9}</a:tableStyleId>
              </a:tblPr>
              <a:tblGrid>
                <a:gridCol w="2677422">
                  <a:extLst>
                    <a:ext uri="{9D8B030D-6E8A-4147-A177-3AD203B41FA5}">
                      <a16:colId xmlns:a16="http://schemas.microsoft.com/office/drawing/2014/main" val="3429144942"/>
                    </a:ext>
                  </a:extLst>
                </a:gridCol>
                <a:gridCol w="607113">
                  <a:extLst>
                    <a:ext uri="{9D8B030D-6E8A-4147-A177-3AD203B41FA5}">
                      <a16:colId xmlns:a16="http://schemas.microsoft.com/office/drawing/2014/main" val="215202769"/>
                    </a:ext>
                  </a:extLst>
                </a:gridCol>
                <a:gridCol w="6134939">
                  <a:extLst>
                    <a:ext uri="{9D8B030D-6E8A-4147-A177-3AD203B41FA5}">
                      <a16:colId xmlns:a16="http://schemas.microsoft.com/office/drawing/2014/main" val="3895854007"/>
                    </a:ext>
                  </a:extLst>
                </a:gridCol>
              </a:tblGrid>
              <a:tr h="41695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نواتج التعلم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2400" dirty="0" smtClean="0">
                          <a:solidFill>
                            <a:srgbClr val="0066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المؤشرات</a:t>
                      </a:r>
                      <a:endParaRPr lang="ar-SA" sz="2400" dirty="0">
                        <a:solidFill>
                          <a:srgbClr val="006600"/>
                        </a:solidFill>
                        <a:latin typeface="itf shaheen pro" pitchFamily="50" charset="-78"/>
                        <a:cs typeface="itf shaheen pro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841754"/>
                  </a:ext>
                </a:extLst>
              </a:tr>
              <a:tr h="1189765">
                <a:tc rowSpan="3"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</a:pPr>
                      <a:r>
                        <a:rPr lang="ar-SA" sz="1800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وصف النسب المثلثية الأساسية للزاوية الحادة، ومعكوس كل منها، وإيجادها ، واستخدامها في حل المثلث القائم الزاوية.</a:t>
                      </a:r>
                      <a:endParaRPr lang="en-US" sz="2000" kern="1200" dirty="0">
                        <a:solidFill>
                          <a:schemeClr val="dk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 marL="114300" marR="11430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  <a:sym typeface="CYCLIC NUMBERS-BLACK" panose="02000000000000000000" pitchFamily="2" charset="2"/>
                        </a:rPr>
                        <a:t>1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latin typeface="itf rayat AR" pitchFamily="50" charset="-78"/>
                          <a:ea typeface="Calibri" panose="020F0502020204030204" pitchFamily="34" charset="0"/>
                          <a:cs typeface="itf rayat AR" pitchFamily="50" charset="-78"/>
                        </a:rPr>
                        <a:t>يصف النسب المثلثية الأساسية (الجيب، جيب التمام، الظل ).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itf rayat AR" pitchFamily="50" charset="-78"/>
                        <a:ea typeface="Calibri" panose="020F0502020204030204" pitchFamily="34" charset="0"/>
                        <a:cs typeface="itf rayat AR" pitchFamily="50" charset="-78"/>
                      </a:endParaRPr>
                    </a:p>
                    <a:p>
                      <a:pPr algn="r" rtl="1">
                        <a:lnSpc>
                          <a:spcPct val="107000"/>
                        </a:lnSpc>
                        <a:spcAft>
                          <a:spcPts val="100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latin typeface="itf rayat AR" pitchFamily="50" charset="-78"/>
                          <a:ea typeface="Calibri" panose="020F0502020204030204" pitchFamily="34" charset="0"/>
                          <a:cs typeface="itf rayat AR" pitchFamily="50" charset="-78"/>
                        </a:rPr>
                        <a:t>ويوجدها لزاوية حادة في مثلث قائم الزاوية (يدويا، وباستخدام الآلة الحاسبة) ، مقربة إلى أقرب منزلة معطاة. 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itf rayat AR" pitchFamily="50" charset="-78"/>
                        <a:ea typeface="Calibri" panose="020F0502020204030204" pitchFamily="34" charset="0"/>
                        <a:cs typeface="itf rayat AR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9348044"/>
                  </a:ext>
                </a:extLst>
              </a:tr>
              <a:tr h="713859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000" kern="1200" dirty="0" smtClean="0">
                          <a:solidFill>
                            <a:srgbClr val="C00000"/>
                          </a:solidFill>
                          <a:effectLst/>
                          <a:latin typeface="itf Simah pro Arabic" pitchFamily="50" charset="-78"/>
                          <a:ea typeface="+mn-ea"/>
                          <a:cs typeface="itf Simah pro Arabic" pitchFamily="50" charset="-78"/>
                        </a:rPr>
                        <a:t>2</a:t>
                      </a:r>
                      <a:endParaRPr lang="en-US" sz="2000" kern="1200" dirty="0" smtClean="0">
                        <a:solidFill>
                          <a:srgbClr val="C00000"/>
                        </a:solidFill>
                        <a:effectLst/>
                        <a:latin typeface="itf Simah pro Arabic" pitchFamily="50" charset="-78"/>
                        <a:ea typeface="+mn-ea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latin typeface="itf rayat AR" pitchFamily="50" charset="-78"/>
                          <a:ea typeface="Calibri" panose="020F0502020204030204" pitchFamily="34" charset="0"/>
                          <a:cs typeface="itf rayat AR" pitchFamily="50" charset="-78"/>
                        </a:rPr>
                        <a:t>يصف معكوس النسب المثلثية الأساسية، ويستخدمها في إيجاد قياس زاوية حادة في مثلث قائم الزاوية باستخدام الآلة الحاسبة.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itf rayat AR" pitchFamily="50" charset="-78"/>
                        <a:ea typeface="Calibri" panose="020F0502020204030204" pitchFamily="34" charset="0"/>
                        <a:cs typeface="itf rayat AR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1705129"/>
                  </a:ext>
                </a:extLst>
              </a:tr>
              <a:tr h="973399">
                <a:tc vMerge="1">
                  <a:txBody>
                    <a:bodyPr/>
                    <a:lstStyle/>
                    <a:p>
                      <a:pPr algn="r" rtl="1">
                        <a:spcAft>
                          <a:spcPts val="0"/>
                        </a:spcAft>
                      </a:pPr>
                      <a:endParaRPr lang="en-US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l-QuranAlKareem" panose="02000000000000000000" pitchFamily="2" charset="-78"/>
                      </a:endParaRPr>
                    </a:p>
                  </a:txBody>
                  <a:tcPr marL="114300" marR="11430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dirty="0" smtClean="0">
                          <a:solidFill>
                            <a:srgbClr val="C00000"/>
                          </a:solidFill>
                          <a:latin typeface="itf Simah pro Arabic" pitchFamily="50" charset="-78"/>
                          <a:cs typeface="itf Simah pro Arabic" pitchFamily="50" charset="-78"/>
                        </a:rPr>
                        <a:t>3</a:t>
                      </a:r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  <a:p>
                      <a:pPr algn="ctr" rtl="1"/>
                      <a:endParaRPr lang="ar-SA" sz="2000" dirty="0">
                        <a:solidFill>
                          <a:srgbClr val="C00000"/>
                        </a:solidFill>
                        <a:latin typeface="itf Simah pro Arabic" pitchFamily="50" charset="-78"/>
                        <a:cs typeface="itf Simah pro Arabic" pitchFamily="50" charset="-78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ar-SA" sz="1600" b="1" dirty="0">
                          <a:solidFill>
                            <a:schemeClr val="bg1"/>
                          </a:solidFill>
                          <a:effectLst/>
                          <a:latin typeface="itf rayat AR" pitchFamily="50" charset="-78"/>
                          <a:ea typeface="Calibri" panose="020F0502020204030204" pitchFamily="34" charset="0"/>
                          <a:cs typeface="itf rayat AR" pitchFamily="50" charset="-78"/>
                        </a:rPr>
                        <a:t>يحل المثلث القائم الزاوية باستخدام النسب المثلثية الأساسية لإيجاد أطوال أضلاعه، وباستخدام معكوسات النسب المثلثية لإيجاد قياسات زواياه.</a:t>
                      </a:r>
                      <a:endParaRPr lang="en-US" sz="1600" dirty="0">
                        <a:solidFill>
                          <a:schemeClr val="bg1"/>
                        </a:solidFill>
                        <a:effectLst/>
                        <a:latin typeface="itf rayat AR" pitchFamily="50" charset="-78"/>
                        <a:ea typeface="Calibri" panose="020F0502020204030204" pitchFamily="34" charset="0"/>
                        <a:cs typeface="itf rayat AR" pitchFamily="50" charset="-78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1839515"/>
                  </a:ext>
                </a:extLst>
              </a:tr>
            </a:tbl>
          </a:graphicData>
        </a:graphic>
      </p:graphicFrame>
      <p:graphicFrame>
        <p:nvGraphicFramePr>
          <p:cNvPr id="3" name="جدول 2"/>
          <p:cNvGraphicFramePr>
            <a:graphicFrameLocks noGrp="1"/>
          </p:cNvGraphicFramePr>
          <p:nvPr>
            <p:extLst/>
          </p:nvPr>
        </p:nvGraphicFramePr>
        <p:xfrm>
          <a:off x="985308" y="447927"/>
          <a:ext cx="10430934" cy="79248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4568292">
                  <a:extLst>
                    <a:ext uri="{9D8B030D-6E8A-4147-A177-3AD203B41FA5}">
                      <a16:colId xmlns:a16="http://schemas.microsoft.com/office/drawing/2014/main" val="1125250278"/>
                    </a:ext>
                  </a:extLst>
                </a:gridCol>
                <a:gridCol w="5862642">
                  <a:extLst>
                    <a:ext uri="{9D8B030D-6E8A-4147-A177-3AD203B41FA5}">
                      <a16:colId xmlns:a16="http://schemas.microsoft.com/office/drawing/2014/main" val="21653608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المملكة العربية السعودية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الإدارة العامة للتعليم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608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وزارة التعليم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2000" b="1" i="0" dirty="0" smtClean="0">
                          <a:solidFill>
                            <a:schemeClr val="bg1"/>
                          </a:solidFill>
                          <a:cs typeface="AL-Mohanad" pitchFamily="2" charset="-78"/>
                        </a:rPr>
                        <a:t>                                                     متوسطة</a:t>
                      </a:r>
                      <a:endParaRPr lang="ar-SA" sz="2000" b="1" i="0" dirty="0">
                        <a:solidFill>
                          <a:schemeClr val="bg1"/>
                        </a:solidFill>
                        <a:cs typeface="AL-Mohanad" pitchFamily="2" charset="-78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431062"/>
                  </a:ext>
                </a:extLst>
              </a:tr>
            </a:tbl>
          </a:graphicData>
        </a:graphic>
      </p:graphicFrame>
      <p:graphicFrame>
        <p:nvGraphicFramePr>
          <p:cNvPr id="6" name="جدول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605147"/>
              </p:ext>
            </p:extLst>
          </p:nvPr>
        </p:nvGraphicFramePr>
        <p:xfrm>
          <a:off x="1508034" y="1322863"/>
          <a:ext cx="9207863" cy="149188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207863">
                  <a:extLst>
                    <a:ext uri="{9D8B030D-6E8A-4147-A177-3AD203B41FA5}">
                      <a16:colId xmlns:a16="http://schemas.microsoft.com/office/drawing/2014/main" val="2832411921"/>
                    </a:ext>
                  </a:extLst>
                </a:gridCol>
              </a:tblGrid>
              <a:tr h="580270">
                <a:tc>
                  <a:txBody>
                    <a:bodyPr/>
                    <a:lstStyle/>
                    <a:p>
                      <a:pPr algn="ctr" rtl="1"/>
                      <a:r>
                        <a:rPr lang="ar-SA" sz="2800" b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تدريبات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 نافس الفصل الثاني 1447 هـ (الأسبوع </a:t>
                      </a:r>
                      <a:r>
                        <a:rPr lang="ar-SA" sz="2800" b="0" baseline="0" dirty="0" smtClean="0">
                          <a:solidFill>
                            <a:srgbClr val="C00000"/>
                          </a:solidFill>
                          <a:latin typeface="itf shaheen pro" pitchFamily="50" charset="-78"/>
                          <a:cs typeface="itf shaheen pro" pitchFamily="50" charset="-78"/>
                        </a:rPr>
                        <a:t>الثامن)</a:t>
                      </a:r>
                      <a:endParaRPr lang="ar-SA" sz="2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779070"/>
                  </a:ext>
                </a:extLst>
              </a:tr>
              <a:tr h="439341">
                <a:tc>
                  <a:txBody>
                    <a:bodyPr/>
                    <a:lstStyle/>
                    <a:p>
                      <a:pPr algn="r" rtl="1"/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:  </a:t>
                      </a:r>
                      <a:r>
                        <a:rPr lang="ar-SA" sz="2000" b="1" kern="1200" dirty="0" smtClean="0">
                          <a:solidFill>
                            <a:schemeClr val="dk1"/>
                          </a:solidFill>
                          <a:effectLst/>
                          <a:latin typeface="itf shaheen pro Light" pitchFamily="50" charset="-78"/>
                          <a:ea typeface="+mn-ea"/>
                          <a:cs typeface="itf shaheen pro Light" pitchFamily="50" charset="-78"/>
                        </a:rPr>
                        <a:t>الهندسة والقياس</a:t>
                      </a:r>
                      <a:endParaRPr lang="ar-SA" sz="2000" b="1" kern="1200" dirty="0" smtClean="0">
                        <a:solidFill>
                          <a:schemeClr val="bg1"/>
                        </a:solidFill>
                        <a:effectLst/>
                        <a:latin typeface="itf shaheen pro Light" pitchFamily="50" charset="-78"/>
                        <a:ea typeface="+mn-ea"/>
                        <a:cs typeface="itf shaheen pro Light" pitchFamily="50" charset="-78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766976"/>
                  </a:ext>
                </a:extLst>
              </a:tr>
              <a:tr h="472278">
                <a:tc>
                  <a:txBody>
                    <a:bodyPr/>
                    <a:lstStyle/>
                    <a:p>
                      <a:pPr marL="0" marR="0" indent="0" algn="r" defTabSz="4572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0" kern="1200" dirty="0" smtClean="0">
                          <a:solidFill>
                            <a:srgbClr val="0000FF"/>
                          </a:solidFill>
                          <a:effectLst/>
                          <a:latin typeface="itf shaheen pro" pitchFamily="50" charset="-78"/>
                          <a:ea typeface="+mn-ea"/>
                          <a:cs typeface="itf shaheen pro" pitchFamily="50" charset="-78"/>
                        </a:rPr>
                        <a:t>المجال الفرعي :  </a:t>
                      </a:r>
                      <a:r>
                        <a:rPr lang="ar-SA" sz="1800" b="1" kern="1200" dirty="0" smtClean="0">
                          <a:solidFill>
                            <a:schemeClr val="dk1"/>
                          </a:solidFill>
                          <a:effectLst/>
                          <a:latin typeface="itf rayat AR" pitchFamily="50" charset="-78"/>
                          <a:ea typeface="+mn-ea"/>
                          <a:cs typeface="itf rayat AR" pitchFamily="50" charset="-78"/>
                        </a:rPr>
                        <a:t>الأشكال الهندسية</a:t>
                      </a:r>
                      <a:endParaRPr lang="ar-SA" sz="2000" b="0" kern="1200" dirty="0" smtClean="0">
                        <a:solidFill>
                          <a:schemeClr val="bg1"/>
                        </a:solidFill>
                        <a:effectLst/>
                        <a:latin typeface="itf rayat AR" pitchFamily="50" charset="-78"/>
                        <a:ea typeface="+mn-ea"/>
                        <a:cs typeface="itf rayat AR" pitchFamily="50" charset="-78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41378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9628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3"/>
          <a:srcRect l="2355"/>
          <a:stretch/>
        </p:blipFill>
        <p:spPr>
          <a:xfrm>
            <a:off x="953729" y="645856"/>
            <a:ext cx="10599174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442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168725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084" y="403737"/>
            <a:ext cx="10710861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285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24738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23" y="696862"/>
            <a:ext cx="10808877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09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24738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3"/>
          <a:srcRect t="3110"/>
          <a:stretch/>
        </p:blipFill>
        <p:spPr>
          <a:xfrm>
            <a:off x="707924" y="835741"/>
            <a:ext cx="10884308" cy="206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501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12990" t="3142" r="12214" b="2347"/>
          <a:stretch>
            <a:fillRect/>
          </a:stretch>
        </p:blipFill>
        <p:spPr bwMode="auto">
          <a:xfrm rot="10800000">
            <a:off x="215820" y="247383"/>
            <a:ext cx="11732844" cy="6426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923" y="423402"/>
            <a:ext cx="10862187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7301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7261</TotalTime>
  <Words>131</Words>
  <Application>Microsoft Office PowerPoint</Application>
  <PresentationFormat>شاشة عريضة</PresentationFormat>
  <Paragraphs>18</Paragraphs>
  <Slides>6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8" baseType="lpstr">
      <vt:lpstr>AL-Mohanad</vt:lpstr>
      <vt:lpstr>Arial</vt:lpstr>
      <vt:lpstr>Calibri</vt:lpstr>
      <vt:lpstr>Century Gothic</vt:lpstr>
      <vt:lpstr>CYCLIC NUMBERS-BLACK</vt:lpstr>
      <vt:lpstr>itf rayat AR</vt:lpstr>
      <vt:lpstr>itf shaheen pro</vt:lpstr>
      <vt:lpstr>itf shaheen pro Light</vt:lpstr>
      <vt:lpstr>itf Simah pro Arabic</vt:lpstr>
      <vt:lpstr>Tahoma</vt:lpstr>
      <vt:lpstr>Wingdings 3</vt:lpstr>
      <vt:lpstr>شريحة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Maher</cp:lastModifiedBy>
  <cp:revision>215</cp:revision>
  <cp:lastPrinted>2021-04-05T13:38:13Z</cp:lastPrinted>
  <dcterms:created xsi:type="dcterms:W3CDTF">2021-01-01T21:21:29Z</dcterms:created>
  <dcterms:modified xsi:type="dcterms:W3CDTF">2026-03-04T04:40:54Z</dcterms:modified>
</cp:coreProperties>
</file>