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9"/>
  </p:notesMasterIdLst>
  <p:sldIdLst>
    <p:sldId id="4208" r:id="rId7"/>
    <p:sldId id="4207" r:id="rId8"/>
    <p:sldId id="1157" r:id="rId9"/>
    <p:sldId id="272" r:id="rId10"/>
    <p:sldId id="1158" r:id="rId11"/>
    <p:sldId id="1160" r:id="rId12"/>
    <p:sldId id="1177" r:id="rId13"/>
    <p:sldId id="1159" r:id="rId14"/>
    <p:sldId id="339" r:id="rId15"/>
    <p:sldId id="296" r:id="rId16"/>
    <p:sldId id="1180" r:id="rId17"/>
    <p:sldId id="1173" r:id="rId18"/>
    <p:sldId id="1182" r:id="rId19"/>
    <p:sldId id="1181" r:id="rId20"/>
    <p:sldId id="1161" r:id="rId21"/>
    <p:sldId id="300" r:id="rId22"/>
    <p:sldId id="1174" r:id="rId23"/>
    <p:sldId id="1176" r:id="rId24"/>
    <p:sldId id="1175" r:id="rId25"/>
    <p:sldId id="1179" r:id="rId26"/>
    <p:sldId id="4206" r:id="rId27"/>
    <p:sldId id="3009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3333FF"/>
    <a:srgbClr val="CDFFCD"/>
    <a:srgbClr val="CC66FF"/>
    <a:srgbClr val="FFCCCC"/>
    <a:srgbClr val="FFCC99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005" autoAdjust="0"/>
    <p:restoredTop sz="92810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2BBEC57-D4F9-410C-9883-05A71646F1FF}" type="datetimeFigureOut">
              <a:rPr lang="ar-SA" smtClean="0"/>
              <a:t>18/05/47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57A12C7-AE3F-461C-8C2A-0BAED00BA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69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 بما أن جميع النسب متساوية فإن المسافة التي يقطعها رائد تتناسب مع عدد الأيام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4F419B-006D-4F38-8C8F-89EDAF1BA599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59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طول ظل الشجرة = ضعفي طول ظل الطفل . طول ظل الشجرة = ..................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12C7-AE3F-461C-8C2A-0BAED00BA00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8669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موسى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12C7-AE3F-461C-8C2A-0BAED00BA00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69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SA" dirty="0"/>
              <a:t>9 × أ  في الطرف اليمين   ..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ملاحظة " يمكننا أن نحلل الطرفين إلى عواملهما الأولية ثم نحذف العوامل المشتركة في الطرفين و اخيراً نجري عملية الضرب و القسمة )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ar-SA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كما عملنا في السؤال الثالث . موسى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12C7-AE3F-461C-8C2A-0BAED00BA00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193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لتكن كمية الحليب الثانية = س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12C7-AE3F-461C-8C2A-0BAED00BA00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93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عدد الطالبات اللاتي يفضلن طهي الأطباق الرئيسية و لا يفضلن خبز الحلويات = ............................................ طالبة  موسى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12C7-AE3F-461C-8C2A-0BAED00BA00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01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أوجد إحداثيات الصورة الممثلة للمثلث جـ ك ل . بعد إجراء تمدد عامل مقياسه = 3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 َ  ( 2 × 1 , 2 × 1 ) = ( 2 , 2 )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بَ ( 2 × - 2 , 2 × 4 ) = ( - 4 , 8 )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جـَ ( 2 × 3 , 2 × - 2 ) = ( 6 , - 4 ) </a:t>
            </a:r>
          </a:p>
          <a:p>
            <a:pPr algn="r" rtl="1">
              <a:buNone/>
            </a:pP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  ( 1 ، 1 ) </a:t>
            </a:r>
            <a:r>
              <a:rPr lang="ar-S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تت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أَ ( ............. ، ............. 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buNone/>
            </a:pP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 ( -2 ، 3 ) </a:t>
            </a:r>
            <a:r>
              <a:rPr lang="ar-S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تت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بَ ( ............ ، ......... 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  ( -2 ، -3 ) </a:t>
            </a:r>
            <a:r>
              <a:rPr lang="ar-S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تت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جَ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 ........... ، ........ 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B2DEB5-EB7F-4152-A998-CF078801DA3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4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معلومة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12C7-AE3F-461C-8C2A-0BAED00BA00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024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الحل : معدل التغير  في عدد الطلاب في اليوم الواحد من السبت إلى الأحد = ........................................ طالباً في اليوم . موسى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12C7-AE3F-461C-8C2A-0BAED00BA00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823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الحل :  التغير في عدد الطلاب = عدد الطلاب يوم الأربعاء – عدد الطلاب يوم الإثنين </a:t>
            </a:r>
          </a:p>
          <a:p>
            <a:r>
              <a:rPr lang="ar-SA" dirty="0"/>
              <a:t>         </a:t>
            </a:r>
            <a:r>
              <a:rPr lang="ar-SA" dirty="0" err="1"/>
              <a:t>التغي</a:t>
            </a:r>
            <a:r>
              <a:rPr lang="ar-SA" dirty="0"/>
              <a:t> في عدد الطلاب = .............................. - .............................. =  - ...................... طالباً</a:t>
            </a:r>
          </a:p>
          <a:p>
            <a:r>
              <a:rPr lang="ar-SA" dirty="0"/>
              <a:t>         التغير في عدد الأيام = يوم الأربعاء – يوم الإثنين = ..................... - ................... = .................... يوم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12C7-AE3F-461C-8C2A-0BAED00BA00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395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tabLst>
                <a:tab pos="2461260" algn="l"/>
              </a:tabLst>
            </a:pPr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بما أن معدل التغير من 4 إلى 6 لا يساوي معدل التغير من </a:t>
            </a:r>
            <a:endParaRPr lang="en-US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tabLst>
                <a:tab pos="2461260" algn="l"/>
              </a:tabLst>
            </a:pPr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إلى 8 فإن العلاقة بين الكتلة وعدد الأشهر  ليست خطية . </a:t>
            </a:r>
            <a:endParaRPr lang="en-US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A12C7-AE3F-461C-8C2A-0BAED00BA00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454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05770-9652-4CC0-8AF8-AA7881A4DD5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1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476D4-9B7D-4DFE-9635-8DE432F0C5D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7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6F375-2F5D-47CB-B672-6CA9C08C68C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AED4-8883-4572-AE33-1F280AAB667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C80A-0814-4CC2-AF9B-B12D11571FD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AED4-8883-4572-AE33-1F280AAB667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C80A-0814-4CC2-AF9B-B12D11571FD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7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AED4-8883-4572-AE33-1F280AAB667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C80A-0814-4CC2-AF9B-B12D11571FD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AED4-8883-4572-AE33-1F280AAB667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C80A-0814-4CC2-AF9B-B12D11571FD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AED4-8883-4572-AE33-1F280AAB667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C80A-0814-4CC2-AF9B-B12D11571FD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AED4-8883-4572-AE33-1F280AAB667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C80A-0814-4CC2-AF9B-B12D11571FD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AED4-8883-4572-AE33-1F280AAB667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C80A-0814-4CC2-AF9B-B12D11571FD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AED4-8883-4572-AE33-1F280AAB667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C80A-0814-4CC2-AF9B-B12D11571FD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B4E54-CA3C-4DFA-AAE0-72D83F58BCD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10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AED4-8883-4572-AE33-1F280AAB667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C80A-0814-4CC2-AF9B-B12D11571FD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AED4-8883-4572-AE33-1F280AAB667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C80A-0814-4CC2-AF9B-B12D11571FD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AED4-8883-4572-AE33-1F280AAB667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C80A-0814-4CC2-AF9B-B12D11571FD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8918-0DF6-4F02-8BFD-FA5C989E5B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6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D8536-00F6-4B04-A2E3-B5E56C350A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7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9418-B513-4C15-9B69-4CE0C679FF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18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178E-F38B-485F-8BCD-D056F2B150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46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9ECA-6191-42D5-982F-ADCB58E2DD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2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AEE4-F771-4D81-92A7-B269CA70270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38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8B97-EB0C-4536-8D22-1E36BF62EA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0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3A626-D09F-4508-BD61-874AE7A223E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37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8D03-3EB7-45FD-927A-4AC7CB2C4C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47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BC6D-D0A9-42F5-BED7-169A08F275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76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50AF-0857-4731-8EAC-8C86DDCCCE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4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22FE-90F7-48AE-9DF0-37FA2F2D1E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57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9573C-A4C2-46BD-90BF-CD2A5912662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83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0528C-8EB8-4662-91BC-9C5EB579FC4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60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CD50-B08C-4F42-8778-D35CFF1FF5B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06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831AE-006F-4055-A7D0-0CE13C26D16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55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C2F9E-37CD-4229-854A-643672BB934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4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86009-A447-4FC1-AA8C-B09933223F7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3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64A6C-DA79-4202-B2D9-11FAA8DD83D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45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5F048-FF60-465E-A8C1-338CF907E8B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97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2C6B-B58C-4026-9718-4063FEF554F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43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59345-B217-4CFC-915A-592D8BF0E80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99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6B181-000D-44EF-A1B4-50129A7C017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11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0B1C4-29A6-4B52-B320-A9E7821FF45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1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387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2100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9295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1569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800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EB048-DE8B-44AC-B0DA-D74A558CC50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61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5686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3796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7229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4490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4320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18794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AFAC7B-7FF2-E7DD-7759-D1CD9920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4081-77E8-4DE2-A135-52E53A08BE51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0226F2-A4B0-B254-5049-28B3AA20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E7CBE2-81FE-3B12-AAF1-138EEAEE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EAD5-FC66-4F51-9766-5C3D3064F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34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4694C4-5642-97EF-4D81-3F8F0FE8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DA68-A230-4ECE-8413-3260CFEC0DCB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7E8B97-3E3E-3F58-7868-AF95B446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A2D6D8-C998-F36D-9061-466145AF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C618-88C6-499C-87F7-18BC3CBC9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602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1394AE-83C1-F311-071C-2BCA981A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0AA7-B1B6-4675-BDC8-509D970A24E4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849A0F-59B9-C718-0BDA-615245AB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49DDF2-672F-F977-0864-338E7DCB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727D-94BC-496C-96B4-BA17183B4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39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2DCAB5C-24C8-C0A6-C39A-6A2F40F5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3DDD-2F72-4823-9EB4-0373D246416D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EE691DD-7B22-4177-5B99-CA7F81C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E7F32E5-B2E1-6357-9F7D-508548CF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0538-A683-45E9-BB87-8D28A4FF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0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A0DC3-877E-4F3C-AA3B-A0FBFA021EE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50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7015A6D7-D061-5D95-2B35-6D73ECE7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2A29-4EA7-4277-A887-F68CF4100AA5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09ED6D0-8BBD-5C4D-777D-EB0B48A1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C7ADA1AD-702B-69CC-FE6F-AFED648F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80E4-D84D-41E6-9610-85FC9CDA4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17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06942D6-3F90-EE69-244C-9551C89D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1854-AB71-42FF-B216-937E9C299790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15F766C1-8086-5030-09BA-1CCA7F2F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7408B2F8-4094-4CD2-514C-0D358F8E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1E2B4-162B-405A-B6E7-67D22E5AA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082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5D61414-211E-4004-A20F-8DFC5BBF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914D-AA26-46D8-97A9-766B8F64FB2B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7C528EF-286C-1126-CD75-E4BCC053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9ED2F183-AAE9-7528-398F-245E22C7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B5A0-88E5-49C5-8F83-88CBC92C6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067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B2D61BA-080F-0E0E-D8A2-57C8EED50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A690-2A24-4BE1-A4D1-A5466EFF9965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AA5CC00-5AAF-0049-2E6C-702932B5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DA9F36D-61F9-CC4A-EDBA-E5811936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E0E0-AF8A-4ED2-B9CB-C5646D788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4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179502F-F0F7-1340-E717-4F26949E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F4B3-175E-4E2D-9618-A9DDE94FF84F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92D8558-33F9-A0BF-4459-78D217A1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906383F-FA15-0988-BB56-1245639C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F915-4CA0-4967-BFCD-E7531FE4A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3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798610-B50D-B33F-9216-2FFE895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B93B-72D3-4A2B-8173-B2D46136C987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F76F65-CB2E-D9A9-63F4-20944F29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3AF1DB-2F68-E58B-6DFF-EEAA381D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F777-E356-4021-B485-969EE33A2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630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259EDF-11D0-DA98-8008-B5448488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E0C5-7309-40C1-847C-0F664D6BA899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8AA0E6-AD90-459D-6A0F-09FFACD7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34A89B-71B3-AAD8-4AC9-7D9412FE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7FB2-EE80-489A-AE86-EC8D9FBED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87251-675D-41B6-B34D-5F54E680400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7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5C01-20E4-483C-BE2B-F0EEAC2BB86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6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577DE-DDA6-407F-9352-96459C50475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1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046701-CB15-4CD8-A893-A8C98CEF5C6A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AED4-8883-4572-AE33-1F280AAB667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18/05/47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FC80A-0814-4CC2-AF9B-B12D11571FDE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60F02984-792F-4800-8406-2A272FC6DB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6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BCAD3FE-3BF0-44E0-986C-4B61EFCA7B2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7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18/05/47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2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192881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385763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578644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771525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72331" indent="-72331" algn="r" defTabSz="289322" rtl="1" eaLnBrk="0" fontAlgn="base" hangingPunct="0">
        <a:lnSpc>
          <a:spcPct val="90000"/>
        </a:lnSpc>
        <a:spcBef>
          <a:spcPts val="316"/>
        </a:spcBef>
        <a:spcAft>
          <a:spcPct val="0"/>
        </a:spcAft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92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صر نائب للعنوان 1">
            <a:extLst>
              <a:ext uri="{FF2B5EF4-FFF2-40B4-BE49-F238E27FC236}">
                <a16:creationId xmlns:a16="http://schemas.microsoft.com/office/drawing/2014/main" id="{E6B822EA-E331-6C55-1EA4-F83FB91F2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54275" name="عنصر نائب للنص 2">
            <a:extLst>
              <a:ext uri="{FF2B5EF4-FFF2-40B4-BE49-F238E27FC236}">
                <a16:creationId xmlns:a16="http://schemas.microsoft.com/office/drawing/2014/main" id="{5676A57D-1187-B0EE-0615-51C7F2398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B04C21-95BB-2F1D-D316-150B5DABC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2B8586-1366-4A6C-8561-8D8286DFE11F}" type="datetimeFigureOut">
              <a:rPr lang="en-US"/>
              <a:pPr>
                <a:defRPr/>
              </a:pPr>
              <a:t>11/8/2025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A92EAC-5BA9-AE93-871A-14E50B761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EDC2A7-6E35-D18D-1149-BD641B05A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44D71E-4047-46F7-B4A5-43D230036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3429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6858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0287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3716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92088" indent="-1920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36A79FD-B855-EDE1-B5FF-86117E04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958" y="2100750"/>
            <a:ext cx="6234560" cy="19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مجموعة 154"/>
          <p:cNvGrpSpPr>
            <a:grpSpLocks/>
          </p:cNvGrpSpPr>
          <p:nvPr/>
        </p:nvGrpSpPr>
        <p:grpSpPr bwMode="auto">
          <a:xfrm>
            <a:off x="1405933" y="871623"/>
            <a:ext cx="5943600" cy="5952954"/>
            <a:chOff x="1780" y="1527"/>
            <a:chExt cx="5359" cy="6436"/>
          </a:xfrm>
        </p:grpSpPr>
        <p:grpSp>
          <p:nvGrpSpPr>
            <p:cNvPr id="156" name="Group 61"/>
            <p:cNvGrpSpPr>
              <a:grpSpLocks/>
            </p:cNvGrpSpPr>
            <p:nvPr/>
          </p:nvGrpSpPr>
          <p:grpSpPr bwMode="auto">
            <a:xfrm>
              <a:off x="3938" y="1527"/>
              <a:ext cx="440" cy="6436"/>
              <a:chOff x="2600" y="2800"/>
              <a:chExt cx="440" cy="6436"/>
            </a:xfrm>
          </p:grpSpPr>
          <p:cxnSp>
            <p:nvCxnSpPr>
              <p:cNvPr id="234" name="shp1"/>
              <p:cNvCxnSpPr/>
              <p:nvPr/>
            </p:nvCxnSpPr>
            <p:spPr bwMode="auto">
              <a:xfrm>
                <a:off x="3000" y="3000"/>
                <a:ext cx="0" cy="62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" name="ln 1"/>
              <p:cNvCxnSpPr/>
              <p:nvPr/>
            </p:nvCxnSpPr>
            <p:spPr bwMode="auto">
              <a:xfrm>
                <a:off x="2960" y="3283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" name="tex 1"/>
              <p:cNvSpPr txBox="1">
                <a:spLocks noChangeArrowheads="1"/>
              </p:cNvSpPr>
              <p:nvPr/>
            </p:nvSpPr>
            <p:spPr bwMode="auto">
              <a:xfrm>
                <a:off x="2600" y="3163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10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37" name="ln 2"/>
              <p:cNvCxnSpPr/>
              <p:nvPr/>
            </p:nvCxnSpPr>
            <p:spPr bwMode="auto">
              <a:xfrm>
                <a:off x="2960" y="3567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8" name="tex 2"/>
              <p:cNvSpPr txBox="1">
                <a:spLocks noChangeArrowheads="1"/>
              </p:cNvSpPr>
              <p:nvPr/>
            </p:nvSpPr>
            <p:spPr bwMode="auto">
              <a:xfrm>
                <a:off x="2600" y="3447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9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39" name="ln 3"/>
              <p:cNvCxnSpPr/>
              <p:nvPr/>
            </p:nvCxnSpPr>
            <p:spPr bwMode="auto">
              <a:xfrm>
                <a:off x="2960" y="3850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0" name="tex 3"/>
              <p:cNvSpPr txBox="1">
                <a:spLocks noChangeArrowheads="1"/>
              </p:cNvSpPr>
              <p:nvPr/>
            </p:nvSpPr>
            <p:spPr bwMode="auto">
              <a:xfrm>
                <a:off x="2600" y="3730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8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41" name="ln 4"/>
              <p:cNvCxnSpPr/>
              <p:nvPr/>
            </p:nvCxnSpPr>
            <p:spPr bwMode="auto">
              <a:xfrm>
                <a:off x="2960" y="4134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2" name="tex 4"/>
              <p:cNvSpPr txBox="1">
                <a:spLocks noChangeArrowheads="1"/>
              </p:cNvSpPr>
              <p:nvPr/>
            </p:nvSpPr>
            <p:spPr bwMode="auto">
              <a:xfrm>
                <a:off x="2600" y="4014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7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43" name="ln 5"/>
              <p:cNvCxnSpPr/>
              <p:nvPr/>
            </p:nvCxnSpPr>
            <p:spPr bwMode="auto">
              <a:xfrm>
                <a:off x="2960" y="4417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4" name="tex 5"/>
              <p:cNvSpPr txBox="1">
                <a:spLocks noChangeArrowheads="1"/>
              </p:cNvSpPr>
              <p:nvPr/>
            </p:nvSpPr>
            <p:spPr bwMode="auto">
              <a:xfrm>
                <a:off x="2600" y="4297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6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45" name="ln 6"/>
              <p:cNvCxnSpPr/>
              <p:nvPr/>
            </p:nvCxnSpPr>
            <p:spPr bwMode="auto">
              <a:xfrm>
                <a:off x="2960" y="4701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" name="tex 6"/>
              <p:cNvSpPr txBox="1">
                <a:spLocks noChangeArrowheads="1"/>
              </p:cNvSpPr>
              <p:nvPr/>
            </p:nvSpPr>
            <p:spPr bwMode="auto">
              <a:xfrm>
                <a:off x="2600" y="4581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5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47" name="ln 7"/>
              <p:cNvCxnSpPr/>
              <p:nvPr/>
            </p:nvCxnSpPr>
            <p:spPr bwMode="auto">
              <a:xfrm>
                <a:off x="2960" y="4984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8" name="tex 7"/>
              <p:cNvSpPr txBox="1">
                <a:spLocks noChangeArrowheads="1"/>
              </p:cNvSpPr>
              <p:nvPr/>
            </p:nvSpPr>
            <p:spPr bwMode="auto">
              <a:xfrm>
                <a:off x="2600" y="4864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4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49" name="ln 8"/>
              <p:cNvCxnSpPr/>
              <p:nvPr/>
            </p:nvCxnSpPr>
            <p:spPr bwMode="auto">
              <a:xfrm>
                <a:off x="2960" y="5268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0" name="tex 8"/>
              <p:cNvSpPr txBox="1">
                <a:spLocks noChangeArrowheads="1"/>
              </p:cNvSpPr>
              <p:nvPr/>
            </p:nvSpPr>
            <p:spPr bwMode="auto">
              <a:xfrm>
                <a:off x="2600" y="5148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3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51" name="ln 9"/>
              <p:cNvCxnSpPr/>
              <p:nvPr/>
            </p:nvCxnSpPr>
            <p:spPr bwMode="auto">
              <a:xfrm>
                <a:off x="2960" y="5551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2" name="tex 9"/>
              <p:cNvSpPr txBox="1">
                <a:spLocks noChangeArrowheads="1"/>
              </p:cNvSpPr>
              <p:nvPr/>
            </p:nvSpPr>
            <p:spPr bwMode="auto">
              <a:xfrm>
                <a:off x="2600" y="5431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2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53" name="ln 10"/>
              <p:cNvCxnSpPr/>
              <p:nvPr/>
            </p:nvCxnSpPr>
            <p:spPr bwMode="auto">
              <a:xfrm>
                <a:off x="2960" y="5835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4" name="tex 10"/>
              <p:cNvSpPr txBox="1">
                <a:spLocks noChangeArrowheads="1"/>
              </p:cNvSpPr>
              <p:nvPr/>
            </p:nvSpPr>
            <p:spPr bwMode="auto">
              <a:xfrm>
                <a:off x="2600" y="5715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1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55" name="ln 11"/>
              <p:cNvCxnSpPr/>
              <p:nvPr/>
            </p:nvCxnSpPr>
            <p:spPr bwMode="auto">
              <a:xfrm>
                <a:off x="2960" y="6118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6" name="tex 11"/>
              <p:cNvSpPr txBox="1">
                <a:spLocks noChangeArrowheads="1"/>
              </p:cNvSpPr>
              <p:nvPr/>
            </p:nvSpPr>
            <p:spPr bwMode="auto">
              <a:xfrm>
                <a:off x="2600" y="5998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0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57" name="ln 12"/>
              <p:cNvCxnSpPr/>
              <p:nvPr/>
            </p:nvCxnSpPr>
            <p:spPr bwMode="auto">
              <a:xfrm>
                <a:off x="2960" y="6401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8" name="tex 12"/>
              <p:cNvSpPr txBox="1">
                <a:spLocks noChangeArrowheads="1"/>
              </p:cNvSpPr>
              <p:nvPr/>
            </p:nvSpPr>
            <p:spPr bwMode="auto">
              <a:xfrm>
                <a:off x="2600" y="6281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-1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59" name="ln 13"/>
              <p:cNvCxnSpPr/>
              <p:nvPr/>
            </p:nvCxnSpPr>
            <p:spPr bwMode="auto">
              <a:xfrm>
                <a:off x="2960" y="6685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0" name="tex 13"/>
              <p:cNvSpPr txBox="1">
                <a:spLocks noChangeArrowheads="1"/>
              </p:cNvSpPr>
              <p:nvPr/>
            </p:nvSpPr>
            <p:spPr bwMode="auto">
              <a:xfrm>
                <a:off x="2600" y="6565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-2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61" name="ln 14"/>
              <p:cNvCxnSpPr/>
              <p:nvPr/>
            </p:nvCxnSpPr>
            <p:spPr bwMode="auto">
              <a:xfrm>
                <a:off x="2960" y="6968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2" name="tex 14"/>
              <p:cNvSpPr txBox="1">
                <a:spLocks noChangeArrowheads="1"/>
              </p:cNvSpPr>
              <p:nvPr/>
            </p:nvSpPr>
            <p:spPr bwMode="auto">
              <a:xfrm>
                <a:off x="2600" y="6848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-3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63" name="ln 15"/>
              <p:cNvCxnSpPr/>
              <p:nvPr/>
            </p:nvCxnSpPr>
            <p:spPr bwMode="auto">
              <a:xfrm>
                <a:off x="2960" y="7252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4" name="tex 15"/>
              <p:cNvSpPr txBox="1">
                <a:spLocks noChangeArrowheads="1"/>
              </p:cNvSpPr>
              <p:nvPr/>
            </p:nvSpPr>
            <p:spPr bwMode="auto">
              <a:xfrm>
                <a:off x="2600" y="7132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-4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65" name="ln 16"/>
              <p:cNvCxnSpPr/>
              <p:nvPr/>
            </p:nvCxnSpPr>
            <p:spPr bwMode="auto">
              <a:xfrm>
                <a:off x="2960" y="7535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" name="tex 16"/>
              <p:cNvSpPr txBox="1">
                <a:spLocks noChangeArrowheads="1"/>
              </p:cNvSpPr>
              <p:nvPr/>
            </p:nvSpPr>
            <p:spPr bwMode="auto">
              <a:xfrm>
                <a:off x="2600" y="7415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-5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67" name="ln 17"/>
              <p:cNvCxnSpPr/>
              <p:nvPr/>
            </p:nvCxnSpPr>
            <p:spPr bwMode="auto">
              <a:xfrm>
                <a:off x="2960" y="7819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8" name="tex 17"/>
              <p:cNvSpPr txBox="1">
                <a:spLocks noChangeArrowheads="1"/>
              </p:cNvSpPr>
              <p:nvPr/>
            </p:nvSpPr>
            <p:spPr bwMode="auto">
              <a:xfrm>
                <a:off x="2600" y="7699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-6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69" name="ln 18"/>
              <p:cNvCxnSpPr/>
              <p:nvPr/>
            </p:nvCxnSpPr>
            <p:spPr bwMode="auto">
              <a:xfrm>
                <a:off x="2960" y="8102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0" name="tex 18"/>
              <p:cNvSpPr txBox="1">
                <a:spLocks noChangeArrowheads="1"/>
              </p:cNvSpPr>
              <p:nvPr/>
            </p:nvSpPr>
            <p:spPr bwMode="auto">
              <a:xfrm>
                <a:off x="2600" y="7982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-7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71" name="ln 19"/>
              <p:cNvCxnSpPr/>
              <p:nvPr/>
            </p:nvCxnSpPr>
            <p:spPr bwMode="auto">
              <a:xfrm>
                <a:off x="2960" y="8386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2" name="tex 19"/>
              <p:cNvSpPr txBox="1">
                <a:spLocks noChangeArrowheads="1"/>
              </p:cNvSpPr>
              <p:nvPr/>
            </p:nvSpPr>
            <p:spPr bwMode="auto">
              <a:xfrm>
                <a:off x="2600" y="8266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-8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73" name="ln 20"/>
              <p:cNvCxnSpPr/>
              <p:nvPr/>
            </p:nvCxnSpPr>
            <p:spPr bwMode="auto">
              <a:xfrm>
                <a:off x="2960" y="8669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4" name="tex 20"/>
              <p:cNvSpPr txBox="1">
                <a:spLocks noChangeArrowheads="1"/>
              </p:cNvSpPr>
              <p:nvPr/>
            </p:nvSpPr>
            <p:spPr bwMode="auto">
              <a:xfrm>
                <a:off x="2600" y="8549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-9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275" name="ln 21"/>
              <p:cNvCxnSpPr/>
              <p:nvPr/>
            </p:nvCxnSpPr>
            <p:spPr bwMode="auto">
              <a:xfrm>
                <a:off x="2960" y="8952"/>
                <a:ext cx="8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" name="tex 21"/>
              <p:cNvSpPr txBox="1">
                <a:spLocks noChangeArrowheads="1"/>
              </p:cNvSpPr>
              <p:nvPr/>
            </p:nvSpPr>
            <p:spPr bwMode="auto">
              <a:xfrm>
                <a:off x="2600" y="8832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rPr>
                  <a:t>-10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277" name="Text Box 105"/>
              <p:cNvSpPr txBox="1">
                <a:spLocks noChangeArrowheads="1"/>
              </p:cNvSpPr>
              <p:nvPr/>
            </p:nvSpPr>
            <p:spPr bwMode="auto">
              <a:xfrm>
                <a:off x="2600" y="2800"/>
                <a:ext cx="40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Aramath"/>
                    <a:ea typeface="Calibri"/>
                    <a:cs typeface="Arial"/>
                  </a:rPr>
                  <a:t>G</a:t>
                </a:r>
                <a:endParaRPr lang="en-US" sz="1100">
                  <a:solidFill>
                    <a:srgbClr val="000000"/>
                  </a:solidFill>
                  <a:latin typeface="Calibri"/>
                  <a:ea typeface="Calibri"/>
                  <a:cs typeface="Arial"/>
                </a:endParaRP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/>
          </p:nvGrpSpPr>
          <p:grpSpPr bwMode="auto">
            <a:xfrm>
              <a:off x="1780" y="2000"/>
              <a:ext cx="5359" cy="5669"/>
              <a:chOff x="1791" y="2000"/>
              <a:chExt cx="5359" cy="5669"/>
            </a:xfrm>
          </p:grpSpPr>
          <p:grpSp>
            <p:nvGrpSpPr>
              <p:cNvPr id="158" name="Group 107"/>
              <p:cNvGrpSpPr>
                <a:grpSpLocks/>
              </p:cNvGrpSpPr>
              <p:nvPr/>
            </p:nvGrpSpPr>
            <p:grpSpPr bwMode="auto">
              <a:xfrm>
                <a:off x="2083" y="2000"/>
                <a:ext cx="4535" cy="5669"/>
                <a:chOff x="2000" y="2000"/>
                <a:chExt cx="4535" cy="5669"/>
              </a:xfrm>
            </p:grpSpPr>
            <p:cxnSp>
              <p:nvCxnSpPr>
                <p:cNvPr id="222" name="Line 134"/>
                <p:cNvCxnSpPr/>
                <p:nvPr/>
              </p:nvCxnSpPr>
              <p:spPr bwMode="auto">
                <a:xfrm>
                  <a:off x="2000" y="4551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6" name="Line 108"/>
                <p:cNvCxnSpPr/>
                <p:nvPr/>
              </p:nvCxnSpPr>
              <p:spPr bwMode="auto">
                <a:xfrm>
                  <a:off x="2000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7" name="Line 109"/>
                <p:cNvCxnSpPr/>
                <p:nvPr/>
              </p:nvCxnSpPr>
              <p:spPr bwMode="auto">
                <a:xfrm>
                  <a:off x="2283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8" name="Line 110"/>
                <p:cNvCxnSpPr/>
                <p:nvPr/>
              </p:nvCxnSpPr>
              <p:spPr bwMode="auto">
                <a:xfrm>
                  <a:off x="2567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9" name="Line 111"/>
                <p:cNvCxnSpPr/>
                <p:nvPr/>
              </p:nvCxnSpPr>
              <p:spPr bwMode="auto">
                <a:xfrm>
                  <a:off x="2850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0" name="Line 112"/>
                <p:cNvCxnSpPr/>
                <p:nvPr/>
              </p:nvCxnSpPr>
              <p:spPr bwMode="auto">
                <a:xfrm>
                  <a:off x="3134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1" name="Line 113"/>
                <p:cNvCxnSpPr/>
                <p:nvPr/>
              </p:nvCxnSpPr>
              <p:spPr bwMode="auto">
                <a:xfrm>
                  <a:off x="3417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2" name="Line 114"/>
                <p:cNvCxnSpPr/>
                <p:nvPr/>
              </p:nvCxnSpPr>
              <p:spPr bwMode="auto">
                <a:xfrm>
                  <a:off x="3701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3" name="Line 115"/>
                <p:cNvCxnSpPr/>
                <p:nvPr/>
              </p:nvCxnSpPr>
              <p:spPr bwMode="auto">
                <a:xfrm>
                  <a:off x="3984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4" name="Line 116"/>
                <p:cNvCxnSpPr/>
                <p:nvPr/>
              </p:nvCxnSpPr>
              <p:spPr bwMode="auto">
                <a:xfrm>
                  <a:off x="4268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" name="Line 117"/>
                <p:cNvCxnSpPr/>
                <p:nvPr/>
              </p:nvCxnSpPr>
              <p:spPr bwMode="auto">
                <a:xfrm>
                  <a:off x="4551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6" name="Line 118"/>
                <p:cNvCxnSpPr/>
                <p:nvPr/>
              </p:nvCxnSpPr>
              <p:spPr bwMode="auto">
                <a:xfrm>
                  <a:off x="4835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7" name="Line 119"/>
                <p:cNvCxnSpPr/>
                <p:nvPr/>
              </p:nvCxnSpPr>
              <p:spPr bwMode="auto">
                <a:xfrm>
                  <a:off x="5118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8" name="Line 120"/>
                <p:cNvCxnSpPr/>
                <p:nvPr/>
              </p:nvCxnSpPr>
              <p:spPr bwMode="auto">
                <a:xfrm>
                  <a:off x="5401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9" name="Line 121"/>
                <p:cNvCxnSpPr/>
                <p:nvPr/>
              </p:nvCxnSpPr>
              <p:spPr bwMode="auto">
                <a:xfrm>
                  <a:off x="5685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" name="Line 122"/>
                <p:cNvCxnSpPr/>
                <p:nvPr/>
              </p:nvCxnSpPr>
              <p:spPr bwMode="auto">
                <a:xfrm>
                  <a:off x="5968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1" name="Line 123"/>
                <p:cNvCxnSpPr/>
                <p:nvPr/>
              </p:nvCxnSpPr>
              <p:spPr bwMode="auto">
                <a:xfrm>
                  <a:off x="6252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" name="Line 124"/>
                <p:cNvCxnSpPr/>
                <p:nvPr/>
              </p:nvCxnSpPr>
              <p:spPr bwMode="auto">
                <a:xfrm>
                  <a:off x="6535" y="2000"/>
                  <a:ext cx="0" cy="5669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3" name="Line 125"/>
                <p:cNvCxnSpPr/>
                <p:nvPr/>
              </p:nvCxnSpPr>
              <p:spPr bwMode="auto">
                <a:xfrm>
                  <a:off x="2000" y="2000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4" name="Line 126"/>
                <p:cNvCxnSpPr/>
                <p:nvPr/>
              </p:nvCxnSpPr>
              <p:spPr bwMode="auto">
                <a:xfrm>
                  <a:off x="2000" y="2283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5" name="Line 127"/>
                <p:cNvCxnSpPr/>
                <p:nvPr/>
              </p:nvCxnSpPr>
              <p:spPr bwMode="auto">
                <a:xfrm>
                  <a:off x="2000" y="2567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6" name="Line 128"/>
                <p:cNvCxnSpPr/>
                <p:nvPr/>
              </p:nvCxnSpPr>
              <p:spPr bwMode="auto">
                <a:xfrm>
                  <a:off x="2000" y="2850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7" name="Line 129"/>
                <p:cNvCxnSpPr/>
                <p:nvPr/>
              </p:nvCxnSpPr>
              <p:spPr bwMode="auto">
                <a:xfrm>
                  <a:off x="2000" y="3134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8" name="Line 130"/>
                <p:cNvCxnSpPr/>
                <p:nvPr/>
              </p:nvCxnSpPr>
              <p:spPr bwMode="auto">
                <a:xfrm>
                  <a:off x="2000" y="3417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9" name="Line 131"/>
                <p:cNvCxnSpPr/>
                <p:nvPr/>
              </p:nvCxnSpPr>
              <p:spPr bwMode="auto">
                <a:xfrm>
                  <a:off x="2000" y="3701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0" name="Line 132"/>
                <p:cNvCxnSpPr/>
                <p:nvPr/>
              </p:nvCxnSpPr>
              <p:spPr bwMode="auto">
                <a:xfrm>
                  <a:off x="2000" y="3984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1" name="Line 133"/>
                <p:cNvCxnSpPr/>
                <p:nvPr/>
              </p:nvCxnSpPr>
              <p:spPr bwMode="auto">
                <a:xfrm>
                  <a:off x="2000" y="4268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3" name="Line 135"/>
                <p:cNvCxnSpPr/>
                <p:nvPr/>
              </p:nvCxnSpPr>
              <p:spPr bwMode="auto">
                <a:xfrm>
                  <a:off x="2000" y="4835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4" name="Line 136"/>
                <p:cNvCxnSpPr/>
                <p:nvPr/>
              </p:nvCxnSpPr>
              <p:spPr bwMode="auto">
                <a:xfrm>
                  <a:off x="2000" y="5118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5" name="Line 137"/>
                <p:cNvCxnSpPr/>
                <p:nvPr/>
              </p:nvCxnSpPr>
              <p:spPr bwMode="auto">
                <a:xfrm>
                  <a:off x="2000" y="5401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6" name="Line 138"/>
                <p:cNvCxnSpPr/>
                <p:nvPr/>
              </p:nvCxnSpPr>
              <p:spPr bwMode="auto">
                <a:xfrm>
                  <a:off x="2000" y="5685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7" name="Line 139"/>
                <p:cNvCxnSpPr/>
                <p:nvPr/>
              </p:nvCxnSpPr>
              <p:spPr bwMode="auto">
                <a:xfrm>
                  <a:off x="2000" y="5968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8" name="Line 140"/>
                <p:cNvCxnSpPr/>
                <p:nvPr/>
              </p:nvCxnSpPr>
              <p:spPr bwMode="auto">
                <a:xfrm>
                  <a:off x="2000" y="6252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9" name="Line 141"/>
                <p:cNvCxnSpPr/>
                <p:nvPr/>
              </p:nvCxnSpPr>
              <p:spPr bwMode="auto">
                <a:xfrm>
                  <a:off x="2000" y="6535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0" name="Line 142"/>
                <p:cNvCxnSpPr/>
                <p:nvPr/>
              </p:nvCxnSpPr>
              <p:spPr bwMode="auto">
                <a:xfrm>
                  <a:off x="2000" y="6819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1" name="Line 143"/>
                <p:cNvCxnSpPr/>
                <p:nvPr/>
              </p:nvCxnSpPr>
              <p:spPr bwMode="auto">
                <a:xfrm>
                  <a:off x="2000" y="7102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2" name="Line 144"/>
                <p:cNvCxnSpPr/>
                <p:nvPr/>
              </p:nvCxnSpPr>
              <p:spPr bwMode="auto">
                <a:xfrm>
                  <a:off x="2000" y="7386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3" name="Line 145"/>
                <p:cNvCxnSpPr/>
                <p:nvPr/>
              </p:nvCxnSpPr>
              <p:spPr bwMode="auto">
                <a:xfrm>
                  <a:off x="2000" y="7669"/>
                  <a:ext cx="4535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59" name="Group 146"/>
              <p:cNvGrpSpPr>
                <a:grpSpLocks/>
              </p:cNvGrpSpPr>
              <p:nvPr/>
            </p:nvGrpSpPr>
            <p:grpSpPr bwMode="auto">
              <a:xfrm>
                <a:off x="1791" y="4796"/>
                <a:ext cx="5359" cy="322"/>
                <a:chOff x="3000" y="2960"/>
                <a:chExt cx="5359" cy="322"/>
              </a:xfrm>
            </p:grpSpPr>
            <p:cxnSp>
              <p:nvCxnSpPr>
                <p:cNvPr id="160" name="shp1"/>
                <p:cNvCxnSpPr/>
                <p:nvPr/>
              </p:nvCxnSpPr>
              <p:spPr bwMode="auto">
                <a:xfrm>
                  <a:off x="3000" y="3000"/>
                  <a:ext cx="5102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1" name="ln 1"/>
                <p:cNvCxnSpPr/>
                <p:nvPr/>
              </p:nvCxnSpPr>
              <p:spPr bwMode="auto">
                <a:xfrm>
                  <a:off x="3283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2" name="tex 1"/>
                <p:cNvSpPr txBox="1">
                  <a:spLocks noChangeArrowheads="1"/>
                </p:cNvSpPr>
                <p:nvPr/>
              </p:nvSpPr>
              <p:spPr bwMode="auto">
                <a:xfrm>
                  <a:off x="3083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-8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63" name="ln 2"/>
                <p:cNvCxnSpPr/>
                <p:nvPr/>
              </p:nvCxnSpPr>
              <p:spPr bwMode="auto">
                <a:xfrm>
                  <a:off x="3567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4" name="tex 2"/>
                <p:cNvSpPr txBox="1">
                  <a:spLocks noChangeArrowheads="1"/>
                </p:cNvSpPr>
                <p:nvPr/>
              </p:nvSpPr>
              <p:spPr bwMode="auto">
                <a:xfrm>
                  <a:off x="3367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-7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65" name="ln 3"/>
                <p:cNvCxnSpPr/>
                <p:nvPr/>
              </p:nvCxnSpPr>
              <p:spPr bwMode="auto">
                <a:xfrm>
                  <a:off x="3850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6" name="tex 3"/>
                <p:cNvSpPr txBox="1">
                  <a:spLocks noChangeArrowheads="1"/>
                </p:cNvSpPr>
                <p:nvPr/>
              </p:nvSpPr>
              <p:spPr bwMode="auto">
                <a:xfrm>
                  <a:off x="3650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-6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67" name="ln 4"/>
                <p:cNvCxnSpPr/>
                <p:nvPr/>
              </p:nvCxnSpPr>
              <p:spPr bwMode="auto">
                <a:xfrm>
                  <a:off x="4134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8" name="tex 4"/>
                <p:cNvSpPr txBox="1">
                  <a:spLocks noChangeArrowheads="1"/>
                </p:cNvSpPr>
                <p:nvPr/>
              </p:nvSpPr>
              <p:spPr bwMode="auto">
                <a:xfrm>
                  <a:off x="3934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-5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69" name="ln 5"/>
                <p:cNvCxnSpPr/>
                <p:nvPr/>
              </p:nvCxnSpPr>
              <p:spPr bwMode="auto">
                <a:xfrm>
                  <a:off x="4417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0" name="tex 5"/>
                <p:cNvSpPr txBox="1">
                  <a:spLocks noChangeArrowheads="1"/>
                </p:cNvSpPr>
                <p:nvPr/>
              </p:nvSpPr>
              <p:spPr bwMode="auto">
                <a:xfrm>
                  <a:off x="4217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-4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71" name="ln 6"/>
                <p:cNvCxnSpPr/>
                <p:nvPr/>
              </p:nvCxnSpPr>
              <p:spPr bwMode="auto">
                <a:xfrm>
                  <a:off x="4701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2" name="tex 6"/>
                <p:cNvSpPr txBox="1">
                  <a:spLocks noChangeArrowheads="1"/>
                </p:cNvSpPr>
                <p:nvPr/>
              </p:nvSpPr>
              <p:spPr bwMode="auto">
                <a:xfrm>
                  <a:off x="4501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-3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73" name="ln 7"/>
                <p:cNvCxnSpPr/>
                <p:nvPr/>
              </p:nvCxnSpPr>
              <p:spPr bwMode="auto">
                <a:xfrm>
                  <a:off x="4984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4" name="tex 7"/>
                <p:cNvSpPr txBox="1">
                  <a:spLocks noChangeArrowheads="1"/>
                </p:cNvSpPr>
                <p:nvPr/>
              </p:nvSpPr>
              <p:spPr bwMode="auto">
                <a:xfrm>
                  <a:off x="4784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-2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75" name="ln 8"/>
                <p:cNvCxnSpPr/>
                <p:nvPr/>
              </p:nvCxnSpPr>
              <p:spPr bwMode="auto">
                <a:xfrm>
                  <a:off x="5268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6" name="tex 8"/>
                <p:cNvSpPr txBox="1">
                  <a:spLocks noChangeArrowheads="1"/>
                </p:cNvSpPr>
                <p:nvPr/>
              </p:nvSpPr>
              <p:spPr bwMode="auto">
                <a:xfrm>
                  <a:off x="5068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-1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77" name="ln 9"/>
                <p:cNvCxnSpPr/>
                <p:nvPr/>
              </p:nvCxnSpPr>
              <p:spPr bwMode="auto">
                <a:xfrm>
                  <a:off x="5551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8" name="tex 9"/>
                <p:cNvSpPr txBox="1">
                  <a:spLocks noChangeArrowheads="1"/>
                </p:cNvSpPr>
                <p:nvPr/>
              </p:nvSpPr>
              <p:spPr bwMode="auto">
                <a:xfrm>
                  <a:off x="5351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0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79" name="ln 10"/>
                <p:cNvCxnSpPr/>
                <p:nvPr/>
              </p:nvCxnSpPr>
              <p:spPr bwMode="auto">
                <a:xfrm>
                  <a:off x="5835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0" name="tex 10"/>
                <p:cNvSpPr txBox="1">
                  <a:spLocks noChangeArrowheads="1"/>
                </p:cNvSpPr>
                <p:nvPr/>
              </p:nvSpPr>
              <p:spPr bwMode="auto">
                <a:xfrm>
                  <a:off x="5635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1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81" name="ln 11"/>
                <p:cNvCxnSpPr/>
                <p:nvPr/>
              </p:nvCxnSpPr>
              <p:spPr bwMode="auto">
                <a:xfrm>
                  <a:off x="6118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2" name="tex 11"/>
                <p:cNvSpPr txBox="1">
                  <a:spLocks noChangeArrowheads="1"/>
                </p:cNvSpPr>
                <p:nvPr/>
              </p:nvSpPr>
              <p:spPr bwMode="auto">
                <a:xfrm>
                  <a:off x="5918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2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83" name="ln 12"/>
                <p:cNvCxnSpPr/>
                <p:nvPr/>
              </p:nvCxnSpPr>
              <p:spPr bwMode="auto">
                <a:xfrm>
                  <a:off x="6401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4" name="tex 12"/>
                <p:cNvSpPr txBox="1">
                  <a:spLocks noChangeArrowheads="1"/>
                </p:cNvSpPr>
                <p:nvPr/>
              </p:nvSpPr>
              <p:spPr bwMode="auto">
                <a:xfrm>
                  <a:off x="6201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3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85" name="ln 13"/>
                <p:cNvCxnSpPr/>
                <p:nvPr/>
              </p:nvCxnSpPr>
              <p:spPr bwMode="auto">
                <a:xfrm>
                  <a:off x="6685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6" name="tex 13"/>
                <p:cNvSpPr txBox="1">
                  <a:spLocks noChangeArrowheads="1"/>
                </p:cNvSpPr>
                <p:nvPr/>
              </p:nvSpPr>
              <p:spPr bwMode="auto">
                <a:xfrm>
                  <a:off x="6485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4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87" name="ln 14"/>
                <p:cNvCxnSpPr/>
                <p:nvPr/>
              </p:nvCxnSpPr>
              <p:spPr bwMode="auto">
                <a:xfrm>
                  <a:off x="6968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8" name="tex 14"/>
                <p:cNvSpPr txBox="1">
                  <a:spLocks noChangeArrowheads="1"/>
                </p:cNvSpPr>
                <p:nvPr/>
              </p:nvSpPr>
              <p:spPr bwMode="auto">
                <a:xfrm>
                  <a:off x="6768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5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89" name="ln 15"/>
                <p:cNvCxnSpPr/>
                <p:nvPr/>
              </p:nvCxnSpPr>
              <p:spPr bwMode="auto">
                <a:xfrm>
                  <a:off x="7252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0" name="tex 15"/>
                <p:cNvSpPr txBox="1">
                  <a:spLocks noChangeArrowheads="1"/>
                </p:cNvSpPr>
                <p:nvPr/>
              </p:nvSpPr>
              <p:spPr bwMode="auto">
                <a:xfrm>
                  <a:off x="7052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6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91" name="ln 16"/>
                <p:cNvCxnSpPr/>
                <p:nvPr/>
              </p:nvCxnSpPr>
              <p:spPr bwMode="auto">
                <a:xfrm>
                  <a:off x="7535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2" name="tex 16"/>
                <p:cNvSpPr txBox="1">
                  <a:spLocks noChangeArrowheads="1"/>
                </p:cNvSpPr>
                <p:nvPr/>
              </p:nvSpPr>
              <p:spPr bwMode="auto">
                <a:xfrm>
                  <a:off x="7335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7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cxnSp>
              <p:nvCxnSpPr>
                <p:cNvPr id="193" name="ln 17"/>
                <p:cNvCxnSpPr/>
                <p:nvPr/>
              </p:nvCxnSpPr>
              <p:spPr bwMode="auto">
                <a:xfrm>
                  <a:off x="7819" y="2960"/>
                  <a:ext cx="0" cy="8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4" name="tex 17"/>
                <p:cNvSpPr txBox="1">
                  <a:spLocks noChangeArrowheads="1"/>
                </p:cNvSpPr>
                <p:nvPr/>
              </p:nvSpPr>
              <p:spPr bwMode="auto">
                <a:xfrm>
                  <a:off x="7619" y="3052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sz="1100">
                      <a:solidFill>
                        <a:srgbClr val="000000"/>
                      </a:solidFill>
                      <a:latin typeface="Calibri"/>
                      <a:ea typeface="Calibri"/>
                      <a:cs typeface="Arial"/>
                    </a:rPr>
                    <a:t>8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  <p:sp>
              <p:nvSpPr>
                <p:cNvPr id="195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7959" y="3040"/>
                  <a:ext cx="40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>
                      <a:solidFill>
                        <a:srgbClr val="000000"/>
                      </a:solidFill>
                      <a:latin typeface="Aramath"/>
                      <a:ea typeface="Calibri"/>
                      <a:cs typeface="Arial"/>
                    </a:rPr>
                    <a:t>H</a:t>
                  </a:r>
                  <a:endParaRPr lang="en-US" sz="1100">
                    <a:solidFill>
                      <a:srgbClr val="000000"/>
                    </a:solidFill>
                    <a:latin typeface="Calibri"/>
                    <a:ea typeface="Calibri"/>
                    <a:cs typeface="Arial"/>
                  </a:endParaRPr>
                </a:p>
              </p:txBody>
            </p:sp>
          </p:grpSp>
        </p:grpSp>
      </p:grp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8940801" y="2671763"/>
            <a:ext cx="154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" charset="0"/>
                <a:cs typeface="Arial" charset="0"/>
              </a:rPr>
              <a:t>أ ( 1، 1 </a:t>
            </a:r>
            <a:r>
              <a:rPr 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8543925" y="2743201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6635750" y="2719388"/>
            <a:ext cx="1836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" charset="0"/>
                <a:cs typeface="Arial" charset="0"/>
              </a:rPr>
              <a:t>أَ  ( 2 ،  2 </a:t>
            </a:r>
            <a:r>
              <a:rPr 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9028142" y="3567841"/>
            <a:ext cx="157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" charset="0"/>
                <a:cs typeface="Arial" charset="0"/>
              </a:rPr>
              <a:t>ب </a:t>
            </a:r>
            <a:r>
              <a:rPr 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( -2</a:t>
            </a:r>
            <a:r>
              <a:rPr lang="ar-SA" sz="2400" b="1">
                <a:solidFill>
                  <a:srgbClr val="000000"/>
                </a:solidFill>
                <a:latin typeface="Arial" charset="0"/>
                <a:cs typeface="Arial" charset="0"/>
              </a:rPr>
              <a:t>، 4 </a:t>
            </a:r>
            <a:r>
              <a:rPr 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8542338" y="3643314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6656879" y="3619505"/>
            <a:ext cx="181402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" charset="0"/>
                <a:cs typeface="Arial" charset="0"/>
              </a:rPr>
              <a:t>بَ </a:t>
            </a:r>
            <a:r>
              <a:rPr 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( -4 </a:t>
            </a:r>
            <a:r>
              <a:rPr lang="ar-SA" sz="2400" b="1">
                <a:solidFill>
                  <a:srgbClr val="000000"/>
                </a:solidFill>
                <a:latin typeface="Arial" charset="0"/>
                <a:cs typeface="Arial" charset="0"/>
              </a:rPr>
              <a:t>، 8 </a:t>
            </a:r>
            <a:r>
              <a:rPr 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8940801" y="4545013"/>
            <a:ext cx="1711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" charset="0"/>
                <a:cs typeface="Arial" charset="0"/>
              </a:rPr>
              <a:t>جـ </a:t>
            </a:r>
            <a:r>
              <a:rPr 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( 3 </a:t>
            </a:r>
            <a:r>
              <a:rPr lang="ar-SA" sz="2400" b="1">
                <a:solidFill>
                  <a:srgbClr val="000000"/>
                </a:solidFill>
                <a:latin typeface="Arial" charset="0"/>
                <a:cs typeface="Arial" charset="0"/>
              </a:rPr>
              <a:t>، -2  </a:t>
            </a:r>
            <a:r>
              <a:rPr lang="ar-SA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30" name="AutoShape 18"/>
          <p:cNvSpPr>
            <a:spLocks noChangeArrowheads="1"/>
          </p:cNvSpPr>
          <p:nvPr/>
        </p:nvSpPr>
        <p:spPr bwMode="auto">
          <a:xfrm>
            <a:off x="8543925" y="4616451"/>
            <a:ext cx="469900" cy="396875"/>
          </a:xfrm>
          <a:prstGeom prst="leftArrow">
            <a:avLst>
              <a:gd name="adj1" fmla="val 50000"/>
              <a:gd name="adj2" fmla="val 296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6635750" y="4592638"/>
            <a:ext cx="1836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" charset="0"/>
                <a:cs typeface="Arial" charset="0"/>
              </a:rPr>
              <a:t>جـَ ( 6 ،  -4)</a:t>
            </a:r>
            <a:endParaRPr 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75" name="Text Box 63"/>
          <p:cNvSpPr txBox="1">
            <a:spLocks noChangeArrowheads="1"/>
          </p:cNvSpPr>
          <p:nvPr/>
        </p:nvSpPr>
        <p:spPr bwMode="auto">
          <a:xfrm>
            <a:off x="4935687" y="4214782"/>
            <a:ext cx="649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" charset="0"/>
                <a:cs typeface="Arial" charset="0"/>
              </a:rPr>
              <a:t>جـ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90191" name="Group 79"/>
          <p:cNvGrpSpPr>
            <a:grpSpLocks/>
          </p:cNvGrpSpPr>
          <p:nvPr/>
        </p:nvGrpSpPr>
        <p:grpSpPr bwMode="auto">
          <a:xfrm>
            <a:off x="2782954" y="1646423"/>
            <a:ext cx="649287" cy="369888"/>
            <a:chOff x="1288" y="2409"/>
            <a:chExt cx="409" cy="233"/>
          </a:xfrm>
        </p:grpSpPr>
        <p:sp>
          <p:nvSpPr>
            <p:cNvPr id="90192" name="Line 80"/>
            <p:cNvSpPr>
              <a:spLocks noChangeShapeType="1"/>
            </p:cNvSpPr>
            <p:nvPr/>
          </p:nvSpPr>
          <p:spPr bwMode="auto">
            <a:xfrm flipH="1">
              <a:off x="1497" y="245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193" name="Text Box 81"/>
            <p:cNvSpPr txBox="1">
              <a:spLocks noChangeArrowheads="1"/>
            </p:cNvSpPr>
            <p:nvPr/>
          </p:nvSpPr>
          <p:spPr bwMode="auto">
            <a:xfrm>
              <a:off x="1288" y="2409"/>
              <a:ext cx="4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ب </a:t>
              </a:r>
              <a:r>
                <a:rPr lang="en-US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●</a:t>
              </a: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8441532" y="2600580"/>
            <a:ext cx="601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1400" b="1" dirty="0">
                <a:solidFill>
                  <a:srgbClr val="C00000"/>
                </a:solidFill>
                <a:latin typeface="Arial" charset="0"/>
                <a:cs typeface="Arial" charset="0"/>
              </a:rPr>
              <a:t>× 2</a:t>
            </a:r>
            <a:endParaRPr lang="en-US" sz="1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" name="مربع نص 152"/>
          <p:cNvSpPr txBox="1"/>
          <p:nvPr/>
        </p:nvSpPr>
        <p:spPr>
          <a:xfrm>
            <a:off x="8489463" y="3315255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>
                <a:solidFill>
                  <a:srgbClr val="000000"/>
                </a:solidFill>
                <a:latin typeface="Arial" charset="0"/>
                <a:cs typeface="Arial" charset="0"/>
              </a:rPr>
              <a:t>× 2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4" name="مربع نص 153"/>
          <p:cNvSpPr txBox="1"/>
          <p:nvPr/>
        </p:nvSpPr>
        <p:spPr>
          <a:xfrm>
            <a:off x="8478044" y="4302046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dirty="0">
                <a:solidFill>
                  <a:srgbClr val="000000"/>
                </a:solidFill>
                <a:latin typeface="Arial" charset="0"/>
                <a:cs typeface="Arial" charset="0"/>
              </a:rPr>
              <a:t>× 2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1" name="Text Box 63"/>
          <p:cNvSpPr txBox="1">
            <a:spLocks noChangeArrowheads="1"/>
          </p:cNvSpPr>
          <p:nvPr/>
        </p:nvSpPr>
        <p:spPr bwMode="auto">
          <a:xfrm>
            <a:off x="3403549" y="2695341"/>
            <a:ext cx="649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ب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2" name="Text Box 63"/>
          <p:cNvSpPr txBox="1">
            <a:spLocks noChangeArrowheads="1"/>
          </p:cNvSpPr>
          <p:nvPr/>
        </p:nvSpPr>
        <p:spPr bwMode="auto">
          <a:xfrm rot="18471867">
            <a:off x="4177700" y="3519667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Arial" charset="0"/>
                <a:cs typeface="Arial" charset="0"/>
              </a:rPr>
              <a:t>أ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3" name="Line 68"/>
          <p:cNvSpPr>
            <a:spLocks noChangeShapeType="1"/>
          </p:cNvSpPr>
          <p:nvPr/>
        </p:nvSpPr>
        <p:spPr bwMode="auto">
          <a:xfrm>
            <a:off x="4574430" y="3684587"/>
            <a:ext cx="619048" cy="77027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" name="Line 68"/>
          <p:cNvSpPr>
            <a:spLocks noChangeShapeType="1"/>
          </p:cNvSpPr>
          <p:nvPr/>
        </p:nvSpPr>
        <p:spPr bwMode="auto">
          <a:xfrm>
            <a:off x="3657873" y="2868503"/>
            <a:ext cx="892324" cy="809404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5" name="Line 68"/>
          <p:cNvSpPr>
            <a:spLocks noChangeShapeType="1"/>
          </p:cNvSpPr>
          <p:nvPr/>
        </p:nvSpPr>
        <p:spPr bwMode="auto">
          <a:xfrm>
            <a:off x="3632250" y="2882577"/>
            <a:ext cx="1526303" cy="159171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86" name="Group 79"/>
          <p:cNvGrpSpPr>
            <a:grpSpLocks/>
          </p:cNvGrpSpPr>
          <p:nvPr/>
        </p:nvGrpSpPr>
        <p:grpSpPr bwMode="auto">
          <a:xfrm>
            <a:off x="4580704" y="3158371"/>
            <a:ext cx="649287" cy="457200"/>
            <a:chOff x="1288" y="2409"/>
            <a:chExt cx="409" cy="288"/>
          </a:xfrm>
        </p:grpSpPr>
        <p:sp>
          <p:nvSpPr>
            <p:cNvPr id="287" name="Line 80"/>
            <p:cNvSpPr>
              <a:spLocks noChangeShapeType="1"/>
            </p:cNvSpPr>
            <p:nvPr/>
          </p:nvSpPr>
          <p:spPr bwMode="auto">
            <a:xfrm flipH="1">
              <a:off x="1497" y="245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8" name="Text Box 81"/>
            <p:cNvSpPr txBox="1">
              <a:spLocks noChangeArrowheads="1"/>
            </p:cNvSpPr>
            <p:nvPr/>
          </p:nvSpPr>
          <p:spPr bwMode="auto">
            <a:xfrm>
              <a:off x="1288" y="2409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4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أ </a:t>
              </a:r>
              <a:r>
                <a:rPr lang="en-US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●</a:t>
              </a:r>
            </a:p>
          </p:txBody>
        </p:sp>
      </p:grpSp>
      <p:grpSp>
        <p:nvGrpSpPr>
          <p:cNvPr id="289" name="Group 79"/>
          <p:cNvGrpSpPr>
            <a:grpSpLocks/>
          </p:cNvGrpSpPr>
          <p:nvPr/>
        </p:nvGrpSpPr>
        <p:grpSpPr bwMode="auto">
          <a:xfrm>
            <a:off x="5950744" y="4821605"/>
            <a:ext cx="649287" cy="369888"/>
            <a:chOff x="1288" y="2409"/>
            <a:chExt cx="409" cy="233"/>
          </a:xfrm>
        </p:grpSpPr>
        <p:sp>
          <p:nvSpPr>
            <p:cNvPr id="290" name="Line 80"/>
            <p:cNvSpPr>
              <a:spLocks noChangeShapeType="1"/>
            </p:cNvSpPr>
            <p:nvPr/>
          </p:nvSpPr>
          <p:spPr bwMode="auto">
            <a:xfrm flipH="1">
              <a:off x="1497" y="2455"/>
              <a:ext cx="90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1" name="Text Box 81"/>
            <p:cNvSpPr txBox="1">
              <a:spLocks noChangeArrowheads="1"/>
            </p:cNvSpPr>
            <p:nvPr/>
          </p:nvSpPr>
          <p:spPr bwMode="auto">
            <a:xfrm>
              <a:off x="1288" y="2409"/>
              <a:ext cx="4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جـ </a:t>
              </a:r>
              <a:r>
                <a:rPr lang="en-US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●</a:t>
              </a:r>
            </a:p>
          </p:txBody>
        </p:sp>
      </p:grpSp>
      <p:sp>
        <p:nvSpPr>
          <p:cNvPr id="292" name="Line 68"/>
          <p:cNvSpPr>
            <a:spLocks noChangeShapeType="1"/>
          </p:cNvSpPr>
          <p:nvPr/>
        </p:nvSpPr>
        <p:spPr bwMode="auto">
          <a:xfrm>
            <a:off x="3044359" y="1843699"/>
            <a:ext cx="1853626" cy="156134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3" name="Line 68"/>
          <p:cNvSpPr>
            <a:spLocks noChangeShapeType="1"/>
          </p:cNvSpPr>
          <p:nvPr/>
        </p:nvSpPr>
        <p:spPr bwMode="auto">
          <a:xfrm>
            <a:off x="4941762" y="3437802"/>
            <a:ext cx="1224604" cy="1568875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4" name="Line 68"/>
          <p:cNvSpPr>
            <a:spLocks noChangeShapeType="1"/>
          </p:cNvSpPr>
          <p:nvPr/>
        </p:nvSpPr>
        <p:spPr bwMode="auto">
          <a:xfrm flipH="1" flipV="1">
            <a:off x="3038787" y="1864467"/>
            <a:ext cx="3136449" cy="3142188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19A5D78-C253-DD1B-EB86-A3AECA6AA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E26E064-FA6C-FE75-0E40-C2F102DB81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197550" y="860694"/>
            <a:ext cx="4089723" cy="1204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9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  <p:bldP spid="90119" grpId="0" animBg="1"/>
      <p:bldP spid="90123" grpId="0"/>
      <p:bldP spid="90124" grpId="0" animBg="1"/>
      <p:bldP spid="90129" grpId="0"/>
      <p:bldP spid="90130" grpId="0" animBg="1"/>
      <p:bldP spid="90175" grpId="0"/>
      <p:bldP spid="2" grpId="0"/>
      <p:bldP spid="153" grpId="0"/>
      <p:bldP spid="154" grpId="0"/>
      <p:bldP spid="281" grpId="0"/>
      <p:bldP spid="282" grpId="0"/>
      <p:bldP spid="283" grpId="0" animBg="1"/>
      <p:bldP spid="284" grpId="0" animBg="1"/>
      <p:bldP spid="285" grpId="0" animBg="1"/>
      <p:bldP spid="292" grpId="0" animBg="1"/>
      <p:bldP spid="293" grpId="0" animBg="1"/>
      <p:bldP spid="2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EDBBBAD-C70A-74BA-62B2-470CE02FE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8F710B17-BFCF-CC25-31D8-3052991474DB}"/>
              </a:ext>
            </a:extLst>
          </p:cNvPr>
          <p:cNvGrpSpPr>
            <a:grpSpLocks/>
          </p:cNvGrpSpPr>
          <p:nvPr/>
        </p:nvGrpSpPr>
        <p:grpSpPr bwMode="auto">
          <a:xfrm>
            <a:off x="7122573" y="3459310"/>
            <a:ext cx="1241683" cy="925513"/>
            <a:chOff x="4331" y="809"/>
            <a:chExt cx="561" cy="58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0419EF6A-D9B6-0843-DAA4-833ECFB09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809"/>
              <a:ext cx="344" cy="583"/>
              <a:chOff x="4548" y="809"/>
              <a:chExt cx="344" cy="583"/>
            </a:xfrm>
          </p:grpSpPr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93CA81E4-1150-4388-D32D-4EEB0AB8D3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0" y="809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altLang="ar-SA" sz="2400" b="1" dirty="0">
                    <a:solidFill>
                      <a:srgbClr val="FF0000"/>
                    </a:solidFill>
                    <a:latin typeface="Arial"/>
                    <a:cs typeface="Arial"/>
                  </a:rPr>
                  <a:t>س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66D2FA96-A50E-F997-01AE-35C990F3E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110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8F832059-79EE-0DEE-7D1E-4E8E519A9C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1104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28</a:t>
                </a:r>
                <a:endParaRPr kumimoji="0" lang="en-US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id="{F59928DE-E053-C991-0531-8353A5616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976"/>
              <a:ext cx="3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7" name="Rectangle 39">
            <a:extLst>
              <a:ext uri="{FF2B5EF4-FFF2-40B4-BE49-F238E27FC236}">
                <a16:creationId xmlns:a16="http://schemas.microsoft.com/office/drawing/2014/main" id="{23E82F99-8F77-B316-37D1-703D9F1CE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021" y="4398094"/>
            <a:ext cx="1053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Rectangle 40">
            <a:extLst>
              <a:ext uri="{FF2B5EF4-FFF2-40B4-BE49-F238E27FC236}">
                <a16:creationId xmlns:a16="http://schemas.microsoft.com/office/drawing/2014/main" id="{4DF620E2-2938-0DA7-3385-3D7A374BC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792" y="5077410"/>
            <a:ext cx="124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س  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Line 42">
            <a:extLst>
              <a:ext uri="{FF2B5EF4-FFF2-40B4-BE49-F238E27FC236}">
                <a16:creationId xmlns:a16="http://schemas.microsoft.com/office/drawing/2014/main" id="{1E8F40F7-B884-B350-76E3-07440D3FF1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0329" y="5484378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Line 42">
            <a:extLst>
              <a:ext uri="{FF2B5EF4-FFF2-40B4-BE49-F238E27FC236}">
                <a16:creationId xmlns:a16="http://schemas.microsoft.com/office/drawing/2014/main" id="{B311EAF2-2163-58BA-0EF9-8CA4F1CCC6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247" y="5484378"/>
            <a:ext cx="67899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061D26FD-7113-7CB2-E80B-2ACEF24F4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621" y="5439881"/>
            <a:ext cx="659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F1F1F1B4-78D8-ED99-18FC-6795456C1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622" y="5473366"/>
            <a:ext cx="556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Line 46">
            <a:extLst>
              <a:ext uri="{FF2B5EF4-FFF2-40B4-BE49-F238E27FC236}">
                <a16:creationId xmlns:a16="http://schemas.microsoft.com/office/drawing/2014/main" id="{EA976AB1-56B4-6230-E20A-D4417FA4FD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08027" y="5206997"/>
            <a:ext cx="97631" cy="5751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Rectangle 47">
            <a:extLst>
              <a:ext uri="{FF2B5EF4-FFF2-40B4-BE49-F238E27FC236}">
                <a16:creationId xmlns:a16="http://schemas.microsoft.com/office/drawing/2014/main" id="{9ED04877-591D-3E6A-F635-2A52749C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418" y="5791781"/>
            <a:ext cx="865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AutoShape 38">
            <a:extLst>
              <a:ext uri="{FF2B5EF4-FFF2-40B4-BE49-F238E27FC236}">
                <a16:creationId xmlns:a16="http://schemas.microsoft.com/office/drawing/2014/main" id="{8483C964-081B-E4CE-D91F-1E179CAEB1EA}"/>
              </a:ext>
            </a:extLst>
          </p:cNvPr>
          <p:cNvSpPr>
            <a:spLocks noChangeArrowheads="1"/>
          </p:cNvSpPr>
          <p:nvPr/>
        </p:nvSpPr>
        <p:spPr bwMode="auto">
          <a:xfrm rot="12320343">
            <a:off x="7070942" y="3871977"/>
            <a:ext cx="854075" cy="163988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AutoShape 37">
            <a:extLst>
              <a:ext uri="{FF2B5EF4-FFF2-40B4-BE49-F238E27FC236}">
                <a16:creationId xmlns:a16="http://schemas.microsoft.com/office/drawing/2014/main" id="{AE25A343-5D51-35D5-7E8E-47E50B107E04}"/>
              </a:ext>
            </a:extLst>
          </p:cNvPr>
          <p:cNvSpPr>
            <a:spLocks noChangeArrowheads="1"/>
          </p:cNvSpPr>
          <p:nvPr/>
        </p:nvSpPr>
        <p:spPr bwMode="auto">
          <a:xfrm rot="9401767">
            <a:off x="7017883" y="3935043"/>
            <a:ext cx="906463" cy="168275"/>
          </a:xfrm>
          <a:prstGeom prst="notchedRightArrow">
            <a:avLst>
              <a:gd name="adj1" fmla="val 50000"/>
              <a:gd name="adj2" fmla="val 13467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FFC745DE-A4F8-2E0C-6FB4-027BE7DAE674}"/>
              </a:ext>
            </a:extLst>
          </p:cNvPr>
          <p:cNvGrpSpPr>
            <a:grpSpLocks/>
          </p:cNvGrpSpPr>
          <p:nvPr/>
        </p:nvGrpSpPr>
        <p:grpSpPr bwMode="auto">
          <a:xfrm>
            <a:off x="5648504" y="2797940"/>
            <a:ext cx="4015213" cy="760414"/>
            <a:chOff x="3541" y="883"/>
            <a:chExt cx="1845" cy="479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03FB360-53E5-89A1-69A9-7D10EA8F5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0" y="883"/>
              <a:ext cx="916" cy="453"/>
              <a:chOff x="4470" y="883"/>
              <a:chExt cx="916" cy="453"/>
            </a:xfrm>
          </p:grpSpPr>
          <p:sp>
            <p:nvSpPr>
              <p:cNvPr id="30" name="Text Box 9">
                <a:extLst>
                  <a:ext uri="{FF2B5EF4-FFF2-40B4-BE49-F238E27FC236}">
                    <a16:creationId xmlns:a16="http://schemas.microsoft.com/office/drawing/2014/main" id="{E5A3BCAE-22D7-9083-0CDC-1AE1744153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9" y="883"/>
                <a:ext cx="86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محيط المستطيل 1</a:t>
                </a:r>
                <a:endParaRPr kumimoji="0" lang="en-US" alt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923E1744-8BB7-6021-1898-08F461792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1099"/>
                <a:ext cx="672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2" name="Text Box 11">
                <a:extLst>
                  <a:ext uri="{FF2B5EF4-FFF2-40B4-BE49-F238E27FC236}">
                    <a16:creationId xmlns:a16="http://schemas.microsoft.com/office/drawing/2014/main" id="{24800604-C534-7494-9362-392022079E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0" y="1142"/>
                <a:ext cx="91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محيط المستطيل 2</a:t>
                </a:r>
                <a:endParaRPr kumimoji="0" lang="en-US" alt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4" name="Text Box 12">
              <a:extLst>
                <a:ext uri="{FF2B5EF4-FFF2-40B4-BE49-F238E27FC236}">
                  <a16:creationId xmlns:a16="http://schemas.microsoft.com/office/drawing/2014/main" id="{93D336F8-F98F-FE77-161D-0F686F0F6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987"/>
              <a:ext cx="2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9E311297-76A9-AB75-D4A1-8C3CCA24A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1" y="908"/>
              <a:ext cx="914" cy="454"/>
              <a:chOff x="3541" y="908"/>
              <a:chExt cx="914" cy="454"/>
            </a:xfrm>
          </p:grpSpPr>
          <p:sp>
            <p:nvSpPr>
              <p:cNvPr id="6" name="Text Box 14">
                <a:extLst>
                  <a:ext uri="{FF2B5EF4-FFF2-40B4-BE49-F238E27FC236}">
                    <a16:creationId xmlns:a16="http://schemas.microsoft.com/office/drawing/2014/main" id="{4C869EB6-0047-A399-0B63-101E56BBD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7" y="908"/>
                <a:ext cx="86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ضلع من المستطيل 1</a:t>
                </a:r>
              </a:p>
            </p:txBody>
          </p:sp>
          <p:sp>
            <p:nvSpPr>
              <p:cNvPr id="28" name="Line 15">
                <a:extLst>
                  <a:ext uri="{FF2B5EF4-FFF2-40B4-BE49-F238E27FC236}">
                    <a16:creationId xmlns:a16="http://schemas.microsoft.com/office/drawing/2014/main" id="{B46A98A3-D4AD-15CA-ABED-0D1D2736E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54" y="1134"/>
                <a:ext cx="6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9" name="Text Box 16">
                <a:extLst>
                  <a:ext uri="{FF2B5EF4-FFF2-40B4-BE49-F238E27FC236}">
                    <a16:creationId xmlns:a16="http://schemas.microsoft.com/office/drawing/2014/main" id="{1FEA3E2B-75EA-F2B5-930F-7A62EA1C5A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1" y="1168"/>
                <a:ext cx="91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الضلع المقابل من المستطيل 2</a:t>
                </a:r>
                <a:endParaRPr kumimoji="0" lang="en-US" altLang="ar-S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33" name="Rectangle 39">
            <a:extLst>
              <a:ext uri="{FF2B5EF4-FFF2-40B4-BE49-F238E27FC236}">
                <a16:creationId xmlns:a16="http://schemas.microsoft.com/office/drawing/2014/main" id="{E16EE010-AAA4-E1FE-B293-F0AC95E49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457" y="4447093"/>
            <a:ext cx="14221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0">
            <a:extLst>
              <a:ext uri="{FF2B5EF4-FFF2-40B4-BE49-F238E27FC236}">
                <a16:creationId xmlns:a16="http://schemas.microsoft.com/office/drawing/2014/main" id="{13A9B001-0722-37E9-629B-215017E2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749" y="5079187"/>
            <a:ext cx="704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140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Rectangle 47">
            <a:extLst>
              <a:ext uri="{FF2B5EF4-FFF2-40B4-BE49-F238E27FC236}">
                <a16:creationId xmlns:a16="http://schemas.microsoft.com/office/drawing/2014/main" id="{2C773AA4-E29A-BFAC-9632-BEE07A082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040" y="5849480"/>
            <a:ext cx="630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</a:rPr>
              <a:t>14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9" name="Group 13">
            <a:extLst>
              <a:ext uri="{FF2B5EF4-FFF2-40B4-BE49-F238E27FC236}">
                <a16:creationId xmlns:a16="http://schemas.microsoft.com/office/drawing/2014/main" id="{CE1F5530-2890-BA2C-6672-6BF68A1ECA9B}"/>
              </a:ext>
            </a:extLst>
          </p:cNvPr>
          <p:cNvGrpSpPr>
            <a:grpSpLocks/>
          </p:cNvGrpSpPr>
          <p:nvPr/>
        </p:nvGrpSpPr>
        <p:grpSpPr bwMode="auto">
          <a:xfrm>
            <a:off x="6535658" y="3547180"/>
            <a:ext cx="833509" cy="800101"/>
            <a:chOff x="3969" y="863"/>
            <a:chExt cx="383" cy="504"/>
          </a:xfrm>
        </p:grpSpPr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3C862C79-D6DF-09AE-BFA2-B963EE95C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863"/>
              <a:ext cx="3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1" name="Line 15">
              <a:extLst>
                <a:ext uri="{FF2B5EF4-FFF2-40B4-BE49-F238E27FC236}">
                  <a16:creationId xmlns:a16="http://schemas.microsoft.com/office/drawing/2014/main" id="{3C17CF3A-B3B3-8A53-8ED8-87BF4535F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" y="1105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2" name="Text Box 16">
              <a:extLst>
                <a:ext uri="{FF2B5EF4-FFF2-40B4-BE49-F238E27FC236}">
                  <a16:creationId xmlns:a16="http://schemas.microsoft.com/office/drawing/2014/main" id="{AC517B0F-7CEC-0DE4-29BB-1A683B723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" y="1076"/>
              <a:ext cx="3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75DA8194-748F-F41E-8C6B-F346CD896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EB418FF-C56D-EB07-9DE8-0E66EEABA4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DFFC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86823" y="1000723"/>
            <a:ext cx="4320914" cy="85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" name="Rectangle 47">
            <a:extLst>
              <a:ext uri="{FF2B5EF4-FFF2-40B4-BE49-F238E27FC236}">
                <a16:creationId xmlns:a16="http://schemas.microsoft.com/office/drawing/2014/main" id="{70FB5713-D24A-3100-03F9-EA2507A43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560" y="2124021"/>
            <a:ext cx="2247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محيط المستطيل الأول = 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4" name="Rectangle 47">
            <a:extLst>
              <a:ext uri="{FF2B5EF4-FFF2-40B4-BE49-F238E27FC236}">
                <a16:creationId xmlns:a16="http://schemas.microsoft.com/office/drawing/2014/main" id="{CFD2B2B7-6429-3249-40DC-91A7AA983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600" y="2113861"/>
            <a:ext cx="22471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× 10 + 2 × 4 = 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Rectangle 47">
            <a:extLst>
              <a:ext uri="{FF2B5EF4-FFF2-40B4-BE49-F238E27FC236}">
                <a16:creationId xmlns:a16="http://schemas.microsoft.com/office/drawing/2014/main" id="{6C954553-261C-2112-5BE6-41EE6F23E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760" y="2134181"/>
            <a:ext cx="1292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 + 8 = 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Rectangle 47">
            <a:extLst>
              <a:ext uri="{FF2B5EF4-FFF2-40B4-BE49-F238E27FC236}">
                <a16:creationId xmlns:a16="http://schemas.microsoft.com/office/drawing/2014/main" id="{6A99F494-36BD-538D-CE7B-65E92951D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160" y="2144341"/>
            <a:ext cx="8552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 سم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8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 animBg="1"/>
      <p:bldP spid="33" grpId="0"/>
      <p:bldP spid="34" grpId="0"/>
      <p:bldP spid="35" grpId="0"/>
      <p:bldP spid="70" grpId="0"/>
      <p:bldP spid="74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3220A7-085F-D9BC-730A-A40AE8A90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7728" y="1013075"/>
            <a:ext cx="3480902" cy="754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0D425F6-FAE9-D000-21E3-9C013B7F8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427" y="1359258"/>
            <a:ext cx="2917496" cy="206974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9C2A848-8020-A658-8A6C-668C401CEB5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3645" y="2052735"/>
            <a:ext cx="4904278" cy="925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A8EC912-08EE-577D-30B7-A41D15B20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1C30205-310E-16EE-4F1F-79BC10004ADF}"/>
              </a:ext>
            </a:extLst>
          </p:cNvPr>
          <p:cNvSpPr txBox="1"/>
          <p:nvPr/>
        </p:nvSpPr>
        <p:spPr>
          <a:xfrm>
            <a:off x="3535680" y="3539272"/>
            <a:ext cx="4028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معدل التغير في عدد الطلاب في اليوم الواحد = </a:t>
            </a:r>
            <a:endParaRPr lang="ar-SA" sz="2800" dirty="0">
              <a:solidFill>
                <a:srgbClr val="FF0000"/>
              </a:solidFill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E7FCE30-3337-A302-C9E8-BF3102371C56}"/>
              </a:ext>
            </a:extLst>
          </p:cNvPr>
          <p:cNvGrpSpPr>
            <a:grpSpLocks/>
          </p:cNvGrpSpPr>
          <p:nvPr/>
        </p:nvGrpSpPr>
        <p:grpSpPr bwMode="auto">
          <a:xfrm>
            <a:off x="3485838" y="4127500"/>
            <a:ext cx="1611402" cy="850900"/>
            <a:chOff x="3052" y="2464"/>
            <a:chExt cx="507" cy="536"/>
          </a:xfrm>
        </p:grpSpPr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6395A007-82D1-67B2-EA2E-F4F7E942E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9" y="2464"/>
              <a:ext cx="420" cy="536"/>
              <a:chOff x="3874" y="3008"/>
              <a:chExt cx="1713" cy="536"/>
            </a:xfrm>
          </p:grpSpPr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9C5B5576-7A20-E67B-54E6-298BCCDBFE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4" y="3008"/>
                <a:ext cx="171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123 - 110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AC6BBB93-AC22-EE58-94E3-B8A891A3E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3" name="Text Box 10">
                <a:extLst>
                  <a:ext uri="{FF2B5EF4-FFF2-40B4-BE49-F238E27FC236}">
                    <a16:creationId xmlns:a16="http://schemas.microsoft.com/office/drawing/2014/main" id="{366A0E63-2D88-7A4D-60D7-6809D0ABDB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CC119501-1E51-4B8A-0199-25D3CB371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0599161-5EE9-A048-F7E2-D630939D4C38}"/>
              </a:ext>
            </a:extLst>
          </p:cNvPr>
          <p:cNvSpPr txBox="1"/>
          <p:nvPr/>
        </p:nvSpPr>
        <p:spPr>
          <a:xfrm>
            <a:off x="4927600" y="4270792"/>
            <a:ext cx="2159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3333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من السبت إلى الأحد =</a:t>
            </a:r>
            <a:endParaRPr lang="ar-SA" sz="2800" dirty="0">
              <a:solidFill>
                <a:srgbClr val="3333FF"/>
              </a:solidFill>
            </a:endParaRP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6C037411-08A2-AEB6-0CFA-9AC0C79F87DA}"/>
              </a:ext>
            </a:extLst>
          </p:cNvPr>
          <p:cNvGrpSpPr>
            <a:grpSpLocks/>
          </p:cNvGrpSpPr>
          <p:nvPr/>
        </p:nvGrpSpPr>
        <p:grpSpPr bwMode="auto">
          <a:xfrm>
            <a:off x="2439357" y="4117975"/>
            <a:ext cx="1230005" cy="860425"/>
            <a:chOff x="3052" y="2458"/>
            <a:chExt cx="387" cy="542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D9183F63-B6DB-7B3F-CC7C-E7D9A9FA9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1" y="2458"/>
              <a:ext cx="258" cy="542"/>
              <a:chOff x="4044" y="3002"/>
              <a:chExt cx="1052" cy="542"/>
            </a:xfrm>
          </p:grpSpPr>
          <p:sp>
            <p:nvSpPr>
              <p:cNvPr id="20" name="Text Box 8">
                <a:extLst>
                  <a:ext uri="{FF2B5EF4-FFF2-40B4-BE49-F238E27FC236}">
                    <a16:creationId xmlns:a16="http://schemas.microsoft.com/office/drawing/2014/main" id="{C5CA18D8-D30B-8541-94F6-FBD43C8497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4" y="3002"/>
                <a:ext cx="10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13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B1158964-1299-C915-B61F-4E9D89C04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8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2" name="Text Box 10">
                <a:extLst>
                  <a:ext uri="{FF2B5EF4-FFF2-40B4-BE49-F238E27FC236}">
                    <a16:creationId xmlns:a16="http://schemas.microsoft.com/office/drawing/2014/main" id="{DA2ED449-6F94-82B7-A744-9D0B4A17D6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4" y="3294"/>
                <a:ext cx="8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576D7437-4E2F-AE6C-25A6-E64567D55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EB9E494-D9FA-E9E5-27B2-5F7173EFF596}"/>
              </a:ext>
            </a:extLst>
          </p:cNvPr>
          <p:cNvSpPr txBox="1"/>
          <p:nvPr/>
        </p:nvSpPr>
        <p:spPr>
          <a:xfrm>
            <a:off x="1422400" y="4301272"/>
            <a:ext cx="119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3333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 طالب </a:t>
            </a:r>
            <a:endParaRPr lang="ar-SA" sz="2800" dirty="0">
              <a:solidFill>
                <a:srgbClr val="3333FF"/>
              </a:solidFill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F3765348-9F84-6305-42C8-AD63B5E10A1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6262" y="703777"/>
            <a:ext cx="1379340" cy="5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0E1D9-5666-7CA5-F86C-706127EF6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243FC45-4CE8-A91E-A3D8-DB85B1CF1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7728" y="1013075"/>
            <a:ext cx="3480902" cy="754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E216124-F086-AE7E-B422-DFC7204B8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627" y="942698"/>
            <a:ext cx="2917496" cy="163794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CC55A10-CD84-8C03-2E7C-63AE334F4A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3645" y="2052735"/>
            <a:ext cx="4904278" cy="925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E80DAA2-E563-8D58-9C47-2A130A9F3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0936107-251F-C487-223F-3B7631FF023C}"/>
              </a:ext>
            </a:extLst>
          </p:cNvPr>
          <p:cNvSpPr txBox="1"/>
          <p:nvPr/>
        </p:nvSpPr>
        <p:spPr>
          <a:xfrm>
            <a:off x="3108960" y="4209832"/>
            <a:ext cx="4028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معدل التغير في عدد الطلاب في اليوم الواحد = </a:t>
            </a:r>
            <a:endParaRPr lang="ar-SA" sz="2800" dirty="0">
              <a:solidFill>
                <a:srgbClr val="FF0000"/>
              </a:solidFill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A6D7601-F37F-5827-B51F-42AEA0BC0AAA}"/>
              </a:ext>
            </a:extLst>
          </p:cNvPr>
          <p:cNvGrpSpPr>
            <a:grpSpLocks/>
          </p:cNvGrpSpPr>
          <p:nvPr/>
        </p:nvGrpSpPr>
        <p:grpSpPr bwMode="auto">
          <a:xfrm>
            <a:off x="3516318" y="4523740"/>
            <a:ext cx="1611402" cy="850900"/>
            <a:chOff x="3052" y="2464"/>
            <a:chExt cx="507" cy="536"/>
          </a:xfrm>
        </p:grpSpPr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AEA3E7E7-2F06-F719-94DC-ADF100DAB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9" y="2464"/>
              <a:ext cx="420" cy="536"/>
              <a:chOff x="3874" y="3008"/>
              <a:chExt cx="1713" cy="536"/>
            </a:xfrm>
          </p:grpSpPr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185B32D7-4D54-8AA2-8E1B-70878D059E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4" y="3008"/>
                <a:ext cx="171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123 - 110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09433495-847C-9BF1-8ED7-FD9FE75C2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3" name="Text Box 10">
                <a:extLst>
                  <a:ext uri="{FF2B5EF4-FFF2-40B4-BE49-F238E27FC236}">
                    <a16:creationId xmlns:a16="http://schemas.microsoft.com/office/drawing/2014/main" id="{4AAEC9DB-014A-3322-311B-2E73DEBEA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8E13A9D5-E725-4662-583F-EB724B7DC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AEE35C1-659B-2700-3772-731A8E33F2C5}"/>
              </a:ext>
            </a:extLst>
          </p:cNvPr>
          <p:cNvSpPr txBox="1"/>
          <p:nvPr/>
        </p:nvSpPr>
        <p:spPr>
          <a:xfrm>
            <a:off x="4978400" y="4667032"/>
            <a:ext cx="2159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3333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من السبت إلى الأحد =</a:t>
            </a:r>
            <a:endParaRPr lang="ar-SA" sz="2800" dirty="0">
              <a:solidFill>
                <a:srgbClr val="3333FF"/>
              </a:solidFill>
            </a:endParaRP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85F03387-5F15-8072-47A9-7014B5C2C044}"/>
              </a:ext>
            </a:extLst>
          </p:cNvPr>
          <p:cNvGrpSpPr>
            <a:grpSpLocks/>
          </p:cNvGrpSpPr>
          <p:nvPr/>
        </p:nvGrpSpPr>
        <p:grpSpPr bwMode="auto">
          <a:xfrm>
            <a:off x="2388557" y="4453255"/>
            <a:ext cx="1230005" cy="860425"/>
            <a:chOff x="3052" y="2458"/>
            <a:chExt cx="387" cy="542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A39DF6A2-F74D-5531-20C8-9E0C4A420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1" y="2458"/>
              <a:ext cx="258" cy="542"/>
              <a:chOff x="4044" y="3002"/>
              <a:chExt cx="1052" cy="542"/>
            </a:xfrm>
          </p:grpSpPr>
          <p:sp>
            <p:nvSpPr>
              <p:cNvPr id="20" name="Text Box 8">
                <a:extLst>
                  <a:ext uri="{FF2B5EF4-FFF2-40B4-BE49-F238E27FC236}">
                    <a16:creationId xmlns:a16="http://schemas.microsoft.com/office/drawing/2014/main" id="{6594C8B2-4490-2E41-7886-197B14EF6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4" y="3002"/>
                <a:ext cx="10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13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725F6B6D-8991-BC0C-9798-5506DCC18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8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2" name="Text Box 10">
                <a:extLst>
                  <a:ext uri="{FF2B5EF4-FFF2-40B4-BE49-F238E27FC236}">
                    <a16:creationId xmlns:a16="http://schemas.microsoft.com/office/drawing/2014/main" id="{41145D1D-E2BC-01FB-2C01-222473182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4" y="3294"/>
                <a:ext cx="8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8D782197-340A-807F-D300-00ED124BC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A8444D1-6C18-F288-8D61-5EA9BF23F6D5}"/>
              </a:ext>
            </a:extLst>
          </p:cNvPr>
          <p:cNvSpPr txBox="1"/>
          <p:nvPr/>
        </p:nvSpPr>
        <p:spPr>
          <a:xfrm>
            <a:off x="792480" y="4677192"/>
            <a:ext cx="1752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3333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 طالب في اليوم </a:t>
            </a:r>
            <a:endParaRPr lang="ar-SA" sz="2800" dirty="0">
              <a:solidFill>
                <a:srgbClr val="3333FF"/>
              </a:solidFill>
            </a:endParaRP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76F5EB3-952B-04E1-13D2-F6F3F7C17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682971"/>
              </p:ext>
            </p:extLst>
          </p:nvPr>
        </p:nvGraphicFramePr>
        <p:xfrm>
          <a:off x="1559243" y="3037681"/>
          <a:ext cx="6939915" cy="114300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387475">
                  <a:extLst>
                    <a:ext uri="{9D8B030D-6E8A-4147-A177-3AD203B41FA5}">
                      <a16:colId xmlns:a16="http://schemas.microsoft.com/office/drawing/2014/main" val="2681786873"/>
                    </a:ext>
                  </a:extLst>
                </a:gridCol>
                <a:gridCol w="1109980">
                  <a:extLst>
                    <a:ext uri="{9D8B030D-6E8A-4147-A177-3AD203B41FA5}">
                      <a16:colId xmlns:a16="http://schemas.microsoft.com/office/drawing/2014/main" val="432042272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3395552403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1297227660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4282433428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40907066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اليوم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السبت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الأحد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الأثنين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الثلاثاء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الأربعاء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866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عدد الطلاب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417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التغير في عدد الأيام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---------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735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التغير في عدد الطلاب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- 5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---------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766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ar-SA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1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---------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431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1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A926A-42C9-B4D6-C0D3-06A53EF52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EC44A62-5F41-6644-7FB4-1C4BB1034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7728" y="1013075"/>
            <a:ext cx="3480902" cy="754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66664F7-5A17-96FF-05FB-BF71F151F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427" y="1359258"/>
            <a:ext cx="2917496" cy="206974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5221F98-914F-6D04-05B8-DEA342294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8A2A29F-34E0-5ABB-2BD7-CCCB9EEFEF2B}"/>
              </a:ext>
            </a:extLst>
          </p:cNvPr>
          <p:cNvSpPr txBox="1"/>
          <p:nvPr/>
        </p:nvSpPr>
        <p:spPr>
          <a:xfrm>
            <a:off x="3535680" y="3539272"/>
            <a:ext cx="4028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معدل التغير في عدد الطلاب في اليوم الواحد = </a:t>
            </a:r>
            <a:endParaRPr lang="ar-SA" sz="2800" dirty="0">
              <a:solidFill>
                <a:srgbClr val="FF0000"/>
              </a:solidFill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E9D3756-9D07-44A6-A228-585959DD22DE}"/>
              </a:ext>
            </a:extLst>
          </p:cNvPr>
          <p:cNvGrpSpPr>
            <a:grpSpLocks/>
          </p:cNvGrpSpPr>
          <p:nvPr/>
        </p:nvGrpSpPr>
        <p:grpSpPr bwMode="auto">
          <a:xfrm>
            <a:off x="1410387" y="4106865"/>
            <a:ext cx="3839388" cy="830263"/>
            <a:chOff x="2399" y="2451"/>
            <a:chExt cx="1208" cy="523"/>
          </a:xfrm>
        </p:grpSpPr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6F49F175-E0FC-6F22-124B-50955B3AF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2451"/>
              <a:ext cx="1090" cy="523"/>
              <a:chOff x="1327" y="2995"/>
              <a:chExt cx="4419" cy="523"/>
            </a:xfrm>
          </p:grpSpPr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01CCC142-538E-EB6E-6902-624195D50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7" y="2995"/>
                <a:ext cx="441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( 150 – 155 )  + ( 75 – 150 ) 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43F310FB-EF09-6185-5727-565943532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51" y="3265"/>
                <a:ext cx="3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3" name="Text Box 10">
                <a:extLst>
                  <a:ext uri="{FF2B5EF4-FFF2-40B4-BE49-F238E27FC236}">
                    <a16:creationId xmlns:a16="http://schemas.microsoft.com/office/drawing/2014/main" id="{942F777C-D403-4F99-6A6C-7F9DF03818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1" y="3268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404E52C9-653E-FD41-540B-F6E51415F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9" y="2593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6F0B2F7-1937-83EF-B902-4040F6436BD1}"/>
              </a:ext>
            </a:extLst>
          </p:cNvPr>
          <p:cNvSpPr txBox="1"/>
          <p:nvPr/>
        </p:nvSpPr>
        <p:spPr>
          <a:xfrm>
            <a:off x="4927600" y="4270792"/>
            <a:ext cx="229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3333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من الاثنين الى الأربعاء =</a:t>
            </a:r>
            <a:endParaRPr lang="ar-SA" sz="2800" dirty="0">
              <a:solidFill>
                <a:srgbClr val="3333FF"/>
              </a:solidFill>
            </a:endParaRP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3B297DFA-BEFD-1C6B-B8BF-5CF08391A9EB}"/>
              </a:ext>
            </a:extLst>
          </p:cNvPr>
          <p:cNvGrpSpPr>
            <a:grpSpLocks/>
          </p:cNvGrpSpPr>
          <p:nvPr/>
        </p:nvGrpSpPr>
        <p:grpSpPr bwMode="auto">
          <a:xfrm>
            <a:off x="3581444" y="4878390"/>
            <a:ext cx="2008691" cy="912813"/>
            <a:chOff x="2967" y="2425"/>
            <a:chExt cx="632" cy="575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180CC62C-F2B5-60ED-B561-76C8CBB182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0" y="2425"/>
              <a:ext cx="549" cy="575"/>
              <a:chOff x="3509" y="2969"/>
              <a:chExt cx="2239" cy="575"/>
            </a:xfrm>
          </p:grpSpPr>
          <p:sp>
            <p:nvSpPr>
              <p:cNvPr id="20" name="Text Box 8">
                <a:extLst>
                  <a:ext uri="{FF2B5EF4-FFF2-40B4-BE49-F238E27FC236}">
                    <a16:creationId xmlns:a16="http://schemas.microsoft.com/office/drawing/2014/main" id="{0650CC3F-2924-1A5E-2D0A-AD9786059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9" y="2969"/>
                <a:ext cx="223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- 5  + ( - 75 ) 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76BF8F89-1261-E235-4788-EDCBD6E17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0" y="3258"/>
                <a:ext cx="1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2" name="Text Box 10">
                <a:extLst>
                  <a:ext uri="{FF2B5EF4-FFF2-40B4-BE49-F238E27FC236}">
                    <a16:creationId xmlns:a16="http://schemas.microsoft.com/office/drawing/2014/main" id="{D1FF73A3-59EE-06BF-8AB9-A34AD5379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4" y="3294"/>
                <a:ext cx="8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63735083-C0D5-5955-6AE6-708ED2BD5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7" y="2605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08E0A6A-CCA2-4153-2917-615D8FF6383B}"/>
              </a:ext>
            </a:extLst>
          </p:cNvPr>
          <p:cNvSpPr txBox="1"/>
          <p:nvPr/>
        </p:nvSpPr>
        <p:spPr>
          <a:xfrm>
            <a:off x="1579418" y="5857369"/>
            <a:ext cx="2477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3333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 - 40 طالباً في اليوم </a:t>
            </a:r>
            <a:endParaRPr lang="ar-SA" sz="2800" dirty="0">
              <a:solidFill>
                <a:srgbClr val="3333FF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E4A2D20-487E-3A4A-9811-2391E1410D5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13527" y="2155158"/>
            <a:ext cx="4214225" cy="82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6">
            <a:extLst>
              <a:ext uri="{FF2B5EF4-FFF2-40B4-BE49-F238E27FC236}">
                <a16:creationId xmlns:a16="http://schemas.microsoft.com/office/drawing/2014/main" id="{7F025774-2791-BC9D-4B7C-D0AEC515E552}"/>
              </a:ext>
            </a:extLst>
          </p:cNvPr>
          <p:cNvGrpSpPr>
            <a:grpSpLocks/>
          </p:cNvGrpSpPr>
          <p:nvPr/>
        </p:nvGrpSpPr>
        <p:grpSpPr bwMode="auto">
          <a:xfrm>
            <a:off x="2608416" y="4958054"/>
            <a:ext cx="1226827" cy="871538"/>
            <a:chOff x="3306" y="2425"/>
            <a:chExt cx="386" cy="549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74E7AF26-D723-4C32-DDA7-EB3FC9430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6" y="2425"/>
              <a:ext cx="290" cy="549"/>
              <a:chOff x="4563" y="2969"/>
              <a:chExt cx="1185" cy="549"/>
            </a:xfrm>
          </p:grpSpPr>
          <p:sp>
            <p:nvSpPr>
              <p:cNvPr id="27" name="Text Box 8">
                <a:extLst>
                  <a:ext uri="{FF2B5EF4-FFF2-40B4-BE49-F238E27FC236}">
                    <a16:creationId xmlns:a16="http://schemas.microsoft.com/office/drawing/2014/main" id="{F964758B-FDB4-0F8B-1E1E-246386DF40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6" y="2969"/>
                <a:ext cx="110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80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id="{10744EBA-FD98-834A-9020-9E3593DB2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3" y="3245"/>
                <a:ext cx="10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9" name="Text Box 10">
                <a:extLst>
                  <a:ext uri="{FF2B5EF4-FFF2-40B4-BE49-F238E27FC236}">
                    <a16:creationId xmlns:a16="http://schemas.microsoft.com/office/drawing/2014/main" id="{3D5EE7C5-EE23-DB20-F454-D11131CAC2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1" y="3268"/>
                <a:ext cx="8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6B5A677E-6AEA-C130-02C1-F43290488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254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7DCCE00-29B2-DEE7-2A0D-E28FB05C872F}"/>
              </a:ext>
            </a:extLst>
          </p:cNvPr>
          <p:cNvSpPr txBox="1"/>
          <p:nvPr/>
        </p:nvSpPr>
        <p:spPr>
          <a:xfrm>
            <a:off x="1282262" y="6433949"/>
            <a:ext cx="3188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 عدد الطلاب ينقص بمقدار 40 طالباً في اليوم ) </a:t>
            </a:r>
            <a:endParaRPr lang="ar-SA" b="1" dirty="0"/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613E3789-7316-C18B-606C-AFA76F55C45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97089" y="1050618"/>
            <a:ext cx="1379340" cy="5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23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FDA7C28-DB26-7F19-2B65-F74F1E2F97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86200" y="1226672"/>
            <a:ext cx="4790758" cy="128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914125A-33B4-DB3D-AC18-A7ADEDA2E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94000"/>
            <a:ext cx="3562350" cy="1981200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D5D151B-35B7-5341-3B94-A1C870860C1D}"/>
              </a:ext>
            </a:extLst>
          </p:cNvPr>
          <p:cNvGrpSpPr/>
          <p:nvPr/>
        </p:nvGrpSpPr>
        <p:grpSpPr>
          <a:xfrm>
            <a:off x="9543968" y="3322984"/>
            <a:ext cx="656107" cy="461665"/>
            <a:chOff x="8091088" y="3569470"/>
            <a:chExt cx="656107" cy="461665"/>
          </a:xfrm>
        </p:grpSpPr>
        <p:sp>
          <p:nvSpPr>
            <p:cNvPr id="10" name="Arc 35">
              <a:extLst>
                <a:ext uri="{FF2B5EF4-FFF2-40B4-BE49-F238E27FC236}">
                  <a16:creationId xmlns:a16="http://schemas.microsoft.com/office/drawing/2014/main" id="{972F180F-3787-710E-D128-96DABDBACE86}"/>
                </a:ext>
              </a:extLst>
            </p:cNvPr>
            <p:cNvSpPr>
              <a:spLocks/>
            </p:cNvSpPr>
            <p:nvPr/>
          </p:nvSpPr>
          <p:spPr bwMode="auto">
            <a:xfrm rot="4144530" flipH="1">
              <a:off x="8052584" y="3710450"/>
              <a:ext cx="289710" cy="212701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34194"/>
                <a:gd name="T1" fmla="*/ 19613 h 21600"/>
                <a:gd name="T2" fmla="*/ 34194 w 34194"/>
                <a:gd name="T3" fmla="*/ 4118 h 21600"/>
                <a:gd name="T4" fmla="*/ 21508 w 34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94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</a:path>
                <a:path w="34194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arrow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 Box 36">
              <a:extLst>
                <a:ext uri="{FF2B5EF4-FFF2-40B4-BE49-F238E27FC236}">
                  <a16:creationId xmlns:a16="http://schemas.microsoft.com/office/drawing/2014/main" id="{879AEA75-1E20-43E3-F128-1E56618EB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>
              <a:off x="8281252" y="3565193"/>
              <a:ext cx="461665" cy="470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square">
              <a:sp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+2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FB25759F-F74F-D2D9-1114-54D0E4EE8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4D5D2E7-E877-CB6E-D80B-6E65F755263F}"/>
              </a:ext>
            </a:extLst>
          </p:cNvPr>
          <p:cNvGrpSpPr/>
          <p:nvPr/>
        </p:nvGrpSpPr>
        <p:grpSpPr>
          <a:xfrm>
            <a:off x="9543968" y="3743550"/>
            <a:ext cx="656106" cy="461665"/>
            <a:chOff x="8091088" y="3569469"/>
            <a:chExt cx="656106" cy="461665"/>
          </a:xfrm>
        </p:grpSpPr>
        <p:sp>
          <p:nvSpPr>
            <p:cNvPr id="14" name="Arc 35">
              <a:extLst>
                <a:ext uri="{FF2B5EF4-FFF2-40B4-BE49-F238E27FC236}">
                  <a16:creationId xmlns:a16="http://schemas.microsoft.com/office/drawing/2014/main" id="{129001A5-6029-CE66-7139-D763F3D70EFF}"/>
                </a:ext>
              </a:extLst>
            </p:cNvPr>
            <p:cNvSpPr>
              <a:spLocks/>
            </p:cNvSpPr>
            <p:nvPr/>
          </p:nvSpPr>
          <p:spPr bwMode="auto">
            <a:xfrm rot="4144530" flipH="1">
              <a:off x="8052584" y="3710450"/>
              <a:ext cx="289710" cy="212701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34194"/>
                <a:gd name="T1" fmla="*/ 19613 h 21600"/>
                <a:gd name="T2" fmla="*/ 34194 w 34194"/>
                <a:gd name="T3" fmla="*/ 4118 h 21600"/>
                <a:gd name="T4" fmla="*/ 21508 w 34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94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</a:path>
                <a:path w="34194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arrow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 Box 36">
              <a:extLst>
                <a:ext uri="{FF2B5EF4-FFF2-40B4-BE49-F238E27FC236}">
                  <a16:creationId xmlns:a16="http://schemas.microsoft.com/office/drawing/2014/main" id="{096CFA1F-F5A7-6A42-9947-A5D9E2C6D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>
              <a:off x="8281251" y="3565192"/>
              <a:ext cx="461665" cy="470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square">
              <a:sp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+2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352B6BE-BC97-F6B0-6F15-E2E47D679CDA}"/>
              </a:ext>
            </a:extLst>
          </p:cNvPr>
          <p:cNvGrpSpPr/>
          <p:nvPr/>
        </p:nvGrpSpPr>
        <p:grpSpPr>
          <a:xfrm>
            <a:off x="9543968" y="4131120"/>
            <a:ext cx="656106" cy="461665"/>
            <a:chOff x="8091088" y="3569469"/>
            <a:chExt cx="656106" cy="461665"/>
          </a:xfrm>
        </p:grpSpPr>
        <p:sp>
          <p:nvSpPr>
            <p:cNvPr id="17" name="Arc 35">
              <a:extLst>
                <a:ext uri="{FF2B5EF4-FFF2-40B4-BE49-F238E27FC236}">
                  <a16:creationId xmlns:a16="http://schemas.microsoft.com/office/drawing/2014/main" id="{C3D3BE25-C222-BC7F-477B-04E9571F7928}"/>
                </a:ext>
              </a:extLst>
            </p:cNvPr>
            <p:cNvSpPr>
              <a:spLocks/>
            </p:cNvSpPr>
            <p:nvPr/>
          </p:nvSpPr>
          <p:spPr bwMode="auto">
            <a:xfrm rot="4144530" flipH="1">
              <a:off x="8052584" y="3710450"/>
              <a:ext cx="289710" cy="212701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34194"/>
                <a:gd name="T1" fmla="*/ 19613 h 21600"/>
                <a:gd name="T2" fmla="*/ 34194 w 34194"/>
                <a:gd name="T3" fmla="*/ 4118 h 21600"/>
                <a:gd name="T4" fmla="*/ 21508 w 34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94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</a:path>
                <a:path w="34194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arrow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 Box 36">
              <a:extLst>
                <a:ext uri="{FF2B5EF4-FFF2-40B4-BE49-F238E27FC236}">
                  <a16:creationId xmlns:a16="http://schemas.microsoft.com/office/drawing/2014/main" id="{222D8520-9935-5D00-93EE-3401801AB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>
              <a:off x="8281251" y="3565192"/>
              <a:ext cx="461665" cy="470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square">
              <a:sp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+2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6F8348F-B2E3-1202-1A71-BA95CCB4EE37}"/>
              </a:ext>
            </a:extLst>
          </p:cNvPr>
          <p:cNvGrpSpPr/>
          <p:nvPr/>
        </p:nvGrpSpPr>
        <p:grpSpPr>
          <a:xfrm flipH="1">
            <a:off x="5534620" y="3323646"/>
            <a:ext cx="631330" cy="369332"/>
            <a:chOff x="8091088" y="3603997"/>
            <a:chExt cx="555634" cy="369332"/>
          </a:xfrm>
        </p:grpSpPr>
        <p:sp>
          <p:nvSpPr>
            <p:cNvPr id="20" name="Arc 35">
              <a:extLst>
                <a:ext uri="{FF2B5EF4-FFF2-40B4-BE49-F238E27FC236}">
                  <a16:creationId xmlns:a16="http://schemas.microsoft.com/office/drawing/2014/main" id="{F5F1946C-847E-B5C9-1F50-3B5F23730819}"/>
                </a:ext>
              </a:extLst>
            </p:cNvPr>
            <p:cNvSpPr>
              <a:spLocks/>
            </p:cNvSpPr>
            <p:nvPr/>
          </p:nvSpPr>
          <p:spPr bwMode="auto">
            <a:xfrm rot="4144530" flipH="1">
              <a:off x="8052584" y="3710450"/>
              <a:ext cx="289710" cy="212701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34194"/>
                <a:gd name="T1" fmla="*/ 19613 h 21600"/>
                <a:gd name="T2" fmla="*/ 34194 w 34194"/>
                <a:gd name="T3" fmla="*/ 4118 h 21600"/>
                <a:gd name="T4" fmla="*/ 21508 w 34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94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</a:path>
                <a:path w="34194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arrow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 Box 36">
              <a:extLst>
                <a:ext uri="{FF2B5EF4-FFF2-40B4-BE49-F238E27FC236}">
                  <a16:creationId xmlns:a16="http://schemas.microsoft.com/office/drawing/2014/main" id="{A43527C4-FCF8-8864-C399-5CAEBC176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240410" y="3603997"/>
              <a:ext cx="4063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anchor="b">
              <a:sp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+2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097FC61-814E-A8AD-9DC6-016CA819B3DB}"/>
              </a:ext>
            </a:extLst>
          </p:cNvPr>
          <p:cNvGrpSpPr/>
          <p:nvPr/>
        </p:nvGrpSpPr>
        <p:grpSpPr>
          <a:xfrm flipH="1">
            <a:off x="5552636" y="3788733"/>
            <a:ext cx="631330" cy="369332"/>
            <a:chOff x="8091088" y="3603997"/>
            <a:chExt cx="555634" cy="369332"/>
          </a:xfrm>
        </p:grpSpPr>
        <p:sp>
          <p:nvSpPr>
            <p:cNvPr id="23" name="Arc 35">
              <a:extLst>
                <a:ext uri="{FF2B5EF4-FFF2-40B4-BE49-F238E27FC236}">
                  <a16:creationId xmlns:a16="http://schemas.microsoft.com/office/drawing/2014/main" id="{53B0B101-CBA1-2D96-C4CC-C35EAC731568}"/>
                </a:ext>
              </a:extLst>
            </p:cNvPr>
            <p:cNvSpPr>
              <a:spLocks/>
            </p:cNvSpPr>
            <p:nvPr/>
          </p:nvSpPr>
          <p:spPr bwMode="auto">
            <a:xfrm rot="4144530" flipH="1">
              <a:off x="8052584" y="3710450"/>
              <a:ext cx="289710" cy="212701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34194"/>
                <a:gd name="T1" fmla="*/ 19613 h 21600"/>
                <a:gd name="T2" fmla="*/ 34194 w 34194"/>
                <a:gd name="T3" fmla="*/ 4118 h 21600"/>
                <a:gd name="T4" fmla="*/ 21508 w 34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94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</a:path>
                <a:path w="34194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arrow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 Box 36">
              <a:extLst>
                <a:ext uri="{FF2B5EF4-FFF2-40B4-BE49-F238E27FC236}">
                  <a16:creationId xmlns:a16="http://schemas.microsoft.com/office/drawing/2014/main" id="{EDAC9D7B-1A3D-BA0F-7600-473AB8BC8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240410" y="3603997"/>
              <a:ext cx="4063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anchor="b">
              <a:sp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+1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2A0868E-4CD0-14C2-632D-D0F39EFB3CA5}"/>
              </a:ext>
            </a:extLst>
          </p:cNvPr>
          <p:cNvGrpSpPr/>
          <p:nvPr/>
        </p:nvGrpSpPr>
        <p:grpSpPr>
          <a:xfrm flipH="1">
            <a:off x="5564841" y="4193072"/>
            <a:ext cx="631330" cy="369332"/>
            <a:chOff x="8091088" y="3603997"/>
            <a:chExt cx="555634" cy="369332"/>
          </a:xfrm>
        </p:grpSpPr>
        <p:sp>
          <p:nvSpPr>
            <p:cNvPr id="26" name="Arc 35">
              <a:extLst>
                <a:ext uri="{FF2B5EF4-FFF2-40B4-BE49-F238E27FC236}">
                  <a16:creationId xmlns:a16="http://schemas.microsoft.com/office/drawing/2014/main" id="{A220DD48-5EDD-BF47-24C3-B1E8F6FE0C6A}"/>
                </a:ext>
              </a:extLst>
            </p:cNvPr>
            <p:cNvSpPr>
              <a:spLocks/>
            </p:cNvSpPr>
            <p:nvPr/>
          </p:nvSpPr>
          <p:spPr bwMode="auto">
            <a:xfrm rot="4144530" flipH="1">
              <a:off x="8052584" y="3710450"/>
              <a:ext cx="289710" cy="212701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34194"/>
                <a:gd name="T1" fmla="*/ 19613 h 21600"/>
                <a:gd name="T2" fmla="*/ 34194 w 34194"/>
                <a:gd name="T3" fmla="*/ 4118 h 21600"/>
                <a:gd name="T4" fmla="*/ 21508 w 34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94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</a:path>
                <a:path w="34194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arrow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Text Box 36">
              <a:extLst>
                <a:ext uri="{FF2B5EF4-FFF2-40B4-BE49-F238E27FC236}">
                  <a16:creationId xmlns:a16="http://schemas.microsoft.com/office/drawing/2014/main" id="{496754EA-1A26-4B89-DBFD-49F865197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240410" y="3603997"/>
              <a:ext cx="4063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anchor="b">
              <a:sp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+1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81988AE-B580-8E21-0E7D-0E4339AF1F5C}"/>
              </a:ext>
            </a:extLst>
          </p:cNvPr>
          <p:cNvSpPr txBox="1"/>
          <p:nvPr/>
        </p:nvSpPr>
        <p:spPr>
          <a:xfrm>
            <a:off x="6749071" y="4942868"/>
            <a:ext cx="2065016" cy="498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j-cs"/>
              </a:rPr>
              <a:t>معدل التغير غير ثابت </a:t>
            </a:r>
          </a:p>
        </p:txBody>
      </p:sp>
      <p:sp>
        <p:nvSpPr>
          <p:cNvPr id="29" name="AutoShape 171">
            <a:extLst>
              <a:ext uri="{FF2B5EF4-FFF2-40B4-BE49-F238E27FC236}">
                <a16:creationId xmlns:a16="http://schemas.microsoft.com/office/drawing/2014/main" id="{647EB639-65E6-83B6-D9CD-51242DAB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862" y="5609199"/>
            <a:ext cx="576262" cy="215900"/>
          </a:xfrm>
          <a:prstGeom prst="leftArrow">
            <a:avLst>
              <a:gd name="adj1" fmla="val 50000"/>
              <a:gd name="adj2" fmla="val 6672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kern="0">
              <a:solidFill>
                <a:srgbClr val="00000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0D86F0A-F35F-DDD2-3684-8B7F4A97D3E4}"/>
              </a:ext>
            </a:extLst>
          </p:cNvPr>
          <p:cNvSpPr txBox="1"/>
          <p:nvPr/>
        </p:nvSpPr>
        <p:spPr>
          <a:xfrm>
            <a:off x="4839901" y="5488112"/>
            <a:ext cx="2065016" cy="4580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ar-SA" b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اذن العلاقة ليست خطية </a:t>
            </a:r>
          </a:p>
        </p:txBody>
      </p:sp>
    </p:spTree>
    <p:extLst>
      <p:ext uri="{BB962C8B-B14F-4D97-AF65-F5344CB8AC3E}">
        <p14:creationId xmlns:p14="http://schemas.microsoft.com/office/powerpoint/2010/main" val="31678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Text Box 6">
            <a:extLst>
              <a:ext uri="{FF2B5EF4-FFF2-40B4-BE49-F238E27FC236}">
                <a16:creationId xmlns:a16="http://schemas.microsoft.com/office/drawing/2014/main" id="{322CD360-4542-F08D-A6BB-028DFCCAE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1174" y="4256088"/>
            <a:ext cx="1098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 dirty="0">
                <a:solidFill>
                  <a:srgbClr val="0070C0"/>
                </a:solidFill>
              </a:rPr>
              <a:t>2</a:t>
            </a:r>
            <a:r>
              <a:rPr lang="ar-SA" altLang="ar-SA" sz="2400" b="1" dirty="0">
                <a:solidFill>
                  <a:srgbClr val="000000"/>
                </a:solidFill>
              </a:rPr>
              <a:t> × </a:t>
            </a:r>
            <a:r>
              <a:rPr lang="ar-SA" altLang="ar-SA" sz="2400" b="1" dirty="0">
                <a:solidFill>
                  <a:srgbClr val="FF0000"/>
                </a:solidFill>
              </a:rPr>
              <a:t>س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grpSp>
        <p:nvGrpSpPr>
          <p:cNvPr id="97287" name="Group 7">
            <a:extLst>
              <a:ext uri="{FF2B5EF4-FFF2-40B4-BE49-F238E27FC236}">
                <a16:creationId xmlns:a16="http://schemas.microsoft.com/office/drawing/2014/main" id="{BA7FA4EF-F45D-4ED4-2F2A-B07CAFCF018E}"/>
              </a:ext>
            </a:extLst>
          </p:cNvPr>
          <p:cNvGrpSpPr>
            <a:grpSpLocks/>
          </p:cNvGrpSpPr>
          <p:nvPr/>
        </p:nvGrpSpPr>
        <p:grpSpPr bwMode="auto">
          <a:xfrm>
            <a:off x="9155117" y="3435349"/>
            <a:ext cx="1052513" cy="790574"/>
            <a:chOff x="4808" y="2064"/>
            <a:chExt cx="663" cy="498"/>
          </a:xfrm>
        </p:grpSpPr>
        <p:grpSp>
          <p:nvGrpSpPr>
            <p:cNvPr id="21544" name="Group 8">
              <a:extLst>
                <a:ext uri="{FF2B5EF4-FFF2-40B4-BE49-F238E27FC236}">
                  <a16:creationId xmlns:a16="http://schemas.microsoft.com/office/drawing/2014/main" id="{EBF9294B-E599-28CF-552A-C355CCE4F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" y="2064"/>
              <a:ext cx="518" cy="498"/>
              <a:chOff x="3060" y="2540"/>
              <a:chExt cx="1052" cy="498"/>
            </a:xfrm>
          </p:grpSpPr>
          <p:sp>
            <p:nvSpPr>
              <p:cNvPr id="21546" name="Text Box 9">
                <a:extLst>
                  <a:ext uri="{FF2B5EF4-FFF2-40B4-BE49-F238E27FC236}">
                    <a16:creationId xmlns:a16="http://schemas.microsoft.com/office/drawing/2014/main" id="{72A75098-FD46-2554-D1EE-4280630AD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0" y="2540"/>
                <a:ext cx="105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 dirty="0">
                    <a:solidFill>
                      <a:srgbClr val="0070C0"/>
                    </a:solidFill>
                  </a:rPr>
                  <a:t>2</a:t>
                </a:r>
                <a:endParaRPr lang="en-US" altLang="ar-SA" sz="2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1547" name="Line 10">
                <a:extLst>
                  <a:ext uri="{FF2B5EF4-FFF2-40B4-BE49-F238E27FC236}">
                    <a16:creationId xmlns:a16="http://schemas.microsoft.com/office/drawing/2014/main" id="{55D61A16-F9DD-8316-3629-17ACB166B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8" y="2781"/>
                <a:ext cx="6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48" name="Text Box 11">
                <a:extLst>
                  <a:ext uri="{FF2B5EF4-FFF2-40B4-BE49-F238E27FC236}">
                    <a16:creationId xmlns:a16="http://schemas.microsoft.com/office/drawing/2014/main" id="{8403AAE9-E141-D66E-9DB1-380E6645FA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5" y="2750"/>
                <a:ext cx="6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 dirty="0">
                    <a:solidFill>
                      <a:srgbClr val="FF0000"/>
                    </a:solidFill>
                  </a:rPr>
                  <a:t>4</a:t>
                </a:r>
                <a:endParaRPr lang="en-US" altLang="ar-SA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545" name="Text Box 12">
              <a:extLst>
                <a:ext uri="{FF2B5EF4-FFF2-40B4-BE49-F238E27FC236}">
                  <a16:creationId xmlns:a16="http://schemas.microsoft.com/office/drawing/2014/main" id="{9CE1076E-01CF-6659-5448-F30780032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ar-SA" altLang="ar-SA" sz="2400" b="1">
                  <a:solidFill>
                    <a:srgbClr val="000000"/>
                  </a:solidFill>
                </a:rPr>
                <a:t>=</a:t>
              </a:r>
              <a:endParaRPr lang="en-US" altLang="ar-SA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97293" name="Group 13">
            <a:extLst>
              <a:ext uri="{FF2B5EF4-FFF2-40B4-BE49-F238E27FC236}">
                <a16:creationId xmlns:a16="http://schemas.microsoft.com/office/drawing/2014/main" id="{CC0218D1-74B4-EDDF-DA8F-F6D4EB640F0A}"/>
              </a:ext>
            </a:extLst>
          </p:cNvPr>
          <p:cNvGrpSpPr>
            <a:grpSpLocks/>
          </p:cNvGrpSpPr>
          <p:nvPr/>
        </p:nvGrpSpPr>
        <p:grpSpPr bwMode="auto">
          <a:xfrm>
            <a:off x="8213118" y="3392488"/>
            <a:ext cx="918181" cy="749300"/>
            <a:chOff x="3174" y="2506"/>
            <a:chExt cx="1247" cy="472"/>
          </a:xfrm>
        </p:grpSpPr>
        <p:sp>
          <p:nvSpPr>
            <p:cNvPr id="21541" name="Text Box 14">
              <a:extLst>
                <a:ext uri="{FF2B5EF4-FFF2-40B4-BE49-F238E27FC236}">
                  <a16:creationId xmlns:a16="http://schemas.microsoft.com/office/drawing/2014/main" id="{936087B4-A196-3083-5221-A62435286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506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ar-SA" altLang="ar-SA" sz="2400" b="1" dirty="0">
                  <a:solidFill>
                    <a:srgbClr val="0070C0"/>
                  </a:solidFill>
                </a:rPr>
                <a:t>1,25</a:t>
              </a:r>
              <a:endParaRPr lang="en-US" altLang="ar-SA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21542" name="Line 15">
              <a:extLst>
                <a:ext uri="{FF2B5EF4-FFF2-40B4-BE49-F238E27FC236}">
                  <a16:creationId xmlns:a16="http://schemas.microsoft.com/office/drawing/2014/main" id="{A79526B8-0382-5E97-F2B8-D8DB8C78FB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1" y="2744"/>
              <a:ext cx="7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3" name="Text Box 16">
              <a:extLst>
                <a:ext uri="{FF2B5EF4-FFF2-40B4-BE49-F238E27FC236}">
                  <a16:creationId xmlns:a16="http://schemas.microsoft.com/office/drawing/2014/main" id="{50115467-3BFF-4569-1C8E-D0107B2D8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4" y="2690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ar-SA" altLang="ar-SA" sz="2400" b="1" dirty="0">
                  <a:solidFill>
                    <a:srgbClr val="FF0000"/>
                  </a:solidFill>
                </a:rPr>
                <a:t>س</a:t>
              </a:r>
              <a:endParaRPr lang="en-US" altLang="ar-SA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7297" name="Text Box 17">
            <a:extLst>
              <a:ext uri="{FF2B5EF4-FFF2-40B4-BE49-F238E27FC236}">
                <a16:creationId xmlns:a16="http://schemas.microsoft.com/office/drawing/2014/main" id="{BC231476-81C7-9EFF-F712-DB095CA4D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1789" y="42640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 dirty="0">
                <a:solidFill>
                  <a:srgbClr val="000000"/>
                </a:solidFill>
              </a:rPr>
              <a:t>=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97298" name="Text Box 18">
            <a:extLst>
              <a:ext uri="{FF2B5EF4-FFF2-40B4-BE49-F238E27FC236}">
                <a16:creationId xmlns:a16="http://schemas.microsoft.com/office/drawing/2014/main" id="{F0306725-010F-8E6B-54A8-4786EDA8F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759" y="4264025"/>
            <a:ext cx="13549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 dirty="0">
                <a:solidFill>
                  <a:srgbClr val="FF0000"/>
                </a:solidFill>
              </a:rPr>
              <a:t>4</a:t>
            </a:r>
            <a:r>
              <a:rPr lang="ar-SA" altLang="ar-SA" sz="2400" b="1" dirty="0">
                <a:solidFill>
                  <a:srgbClr val="000000"/>
                </a:solidFill>
              </a:rPr>
              <a:t> × </a:t>
            </a:r>
            <a:r>
              <a:rPr lang="ar-SA" altLang="ar-SA" sz="2400" b="1" dirty="0">
                <a:solidFill>
                  <a:srgbClr val="0070C0"/>
                </a:solidFill>
              </a:rPr>
              <a:t>1,25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id="{21DF78FA-97E0-DF82-38C0-E48283C63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039" y="4797425"/>
            <a:ext cx="10873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 dirty="0">
                <a:solidFill>
                  <a:srgbClr val="000000"/>
                </a:solidFill>
              </a:rPr>
              <a:t>2 س =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97300" name="Text Box 20">
            <a:extLst>
              <a:ext uri="{FF2B5EF4-FFF2-40B4-BE49-F238E27FC236}">
                <a16:creationId xmlns:a16="http://schemas.microsoft.com/office/drawing/2014/main" id="{7BDE2106-12D6-F942-C556-82952A2F4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79742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 dirty="0">
                <a:solidFill>
                  <a:srgbClr val="000000"/>
                </a:solidFill>
              </a:rPr>
              <a:t>5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97301" name="Text Box 21">
            <a:extLst>
              <a:ext uri="{FF2B5EF4-FFF2-40B4-BE49-F238E27FC236}">
                <a16:creationId xmlns:a16="http://schemas.microsoft.com/office/drawing/2014/main" id="{B53505B1-7A55-F902-E72D-D2642C4F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55895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 dirty="0">
                <a:solidFill>
                  <a:srgbClr val="0000FF"/>
                </a:solidFill>
              </a:rPr>
              <a:t>س =</a:t>
            </a:r>
            <a:endParaRPr lang="en-US" altLang="ar-SA" sz="2400" b="1" dirty="0">
              <a:solidFill>
                <a:srgbClr val="0000FF"/>
              </a:solidFill>
            </a:endParaRPr>
          </a:p>
        </p:txBody>
      </p:sp>
      <p:sp>
        <p:nvSpPr>
          <p:cNvPr id="97303" name="Text Box 23">
            <a:extLst>
              <a:ext uri="{FF2B5EF4-FFF2-40B4-BE49-F238E27FC236}">
                <a16:creationId xmlns:a16="http://schemas.microsoft.com/office/drawing/2014/main" id="{451C9013-4334-36DE-E194-FADB4C4E9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613" y="562292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 dirty="0">
                <a:solidFill>
                  <a:srgbClr val="0000FF"/>
                </a:solidFill>
              </a:rPr>
              <a:t>2,5</a:t>
            </a:r>
            <a:endParaRPr lang="en-US" altLang="ar-SA" sz="2400" b="1" dirty="0">
              <a:solidFill>
                <a:srgbClr val="0000FF"/>
              </a:solidFill>
            </a:endParaRPr>
          </a:p>
        </p:txBody>
      </p:sp>
      <p:sp>
        <p:nvSpPr>
          <p:cNvPr id="97304" name="AutoShape 24">
            <a:extLst>
              <a:ext uri="{FF2B5EF4-FFF2-40B4-BE49-F238E27FC236}">
                <a16:creationId xmlns:a16="http://schemas.microsoft.com/office/drawing/2014/main" id="{B6735EEE-E1FC-14B4-BF1C-C914B36631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92988" y="5592763"/>
            <a:ext cx="971550" cy="468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05" name="Text Box 25">
            <a:extLst>
              <a:ext uri="{FF2B5EF4-FFF2-40B4-BE49-F238E27FC236}">
                <a16:creationId xmlns:a16="http://schemas.microsoft.com/office/drawing/2014/main" id="{2EA419B1-9731-9290-3236-0A43DCFC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5635625"/>
            <a:ext cx="306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 dirty="0">
                <a:solidFill>
                  <a:srgbClr val="FF0000"/>
                </a:solidFill>
              </a:rPr>
              <a:t>طول الشجرة = </a:t>
            </a:r>
            <a:r>
              <a:rPr lang="ar-SA" altLang="ar-SA" sz="2400" b="1" dirty="0">
                <a:solidFill>
                  <a:srgbClr val="000000"/>
                </a:solidFill>
              </a:rPr>
              <a:t>2,5 م</a:t>
            </a:r>
            <a:endParaRPr lang="en-US" altLang="ar-SA" sz="2400" b="1" dirty="0">
              <a:solidFill>
                <a:srgbClr val="00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720A9F4-8159-9708-943C-FDD048BB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22250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b="1" dirty="0">
                <a:solidFill>
                  <a:srgbClr val="FF99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الظل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626DF73-04E0-ECEE-2EBD-9D7AF14FE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924" y="2157031"/>
            <a:ext cx="869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 b="1" dirty="0">
                <a:solidFill>
                  <a:srgbClr val="FF99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الارتفاع</a:t>
            </a:r>
          </a:p>
        </p:txBody>
      </p:sp>
      <p:grpSp>
        <p:nvGrpSpPr>
          <p:cNvPr id="31" name="Group 334">
            <a:extLst>
              <a:ext uri="{FF2B5EF4-FFF2-40B4-BE49-F238E27FC236}">
                <a16:creationId xmlns:a16="http://schemas.microsoft.com/office/drawing/2014/main" id="{6C974EF4-B9D8-201D-A8F6-4D70ED160CEB}"/>
              </a:ext>
            </a:extLst>
          </p:cNvPr>
          <p:cNvGrpSpPr>
            <a:grpSpLocks/>
          </p:cNvGrpSpPr>
          <p:nvPr/>
        </p:nvGrpSpPr>
        <p:grpSpPr bwMode="auto">
          <a:xfrm>
            <a:off x="8936038" y="2603500"/>
            <a:ext cx="1384300" cy="800100"/>
            <a:chOff x="3039" y="2484"/>
            <a:chExt cx="894" cy="504"/>
          </a:xfrm>
        </p:grpSpPr>
        <p:grpSp>
          <p:nvGrpSpPr>
            <p:cNvPr id="21536" name="Group 328">
              <a:extLst>
                <a:ext uri="{FF2B5EF4-FFF2-40B4-BE49-F238E27FC236}">
                  <a16:creationId xmlns:a16="http://schemas.microsoft.com/office/drawing/2014/main" id="{2AB4DA24-2DAE-28A8-6913-25FD756A3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0" y="2484"/>
              <a:ext cx="753" cy="504"/>
              <a:chOff x="3180" y="2484"/>
              <a:chExt cx="753" cy="504"/>
            </a:xfrm>
          </p:grpSpPr>
          <p:sp>
            <p:nvSpPr>
              <p:cNvPr id="21538" name="Text Box 323">
                <a:extLst>
                  <a:ext uri="{FF2B5EF4-FFF2-40B4-BE49-F238E27FC236}">
                    <a16:creationId xmlns:a16="http://schemas.microsoft.com/office/drawing/2014/main" id="{C4AA7B45-414A-760C-EBC5-F3642385BA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1" y="2484"/>
                <a:ext cx="7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1800" b="1" dirty="0">
                    <a:solidFill>
                      <a:srgbClr val="0070C0"/>
                    </a:solidFill>
                  </a:rPr>
                  <a:t>الطفل</a:t>
                </a:r>
                <a:endParaRPr lang="en-US" altLang="ar-SA" sz="18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1539" name="Line 324">
                <a:extLst>
                  <a:ext uri="{FF2B5EF4-FFF2-40B4-BE49-F238E27FC236}">
                    <a16:creationId xmlns:a16="http://schemas.microsoft.com/office/drawing/2014/main" id="{56886D56-4450-4A42-91EA-0B4CB64FF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30" y="2737"/>
                <a:ext cx="656" cy="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40" name="Text Box 325">
                <a:extLst>
                  <a:ext uri="{FF2B5EF4-FFF2-40B4-BE49-F238E27FC236}">
                    <a16:creationId xmlns:a16="http://schemas.microsoft.com/office/drawing/2014/main" id="{737C5F9D-A6AB-DE75-7ED3-742DE397AF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0" y="2755"/>
                <a:ext cx="70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1800" b="1" dirty="0">
                    <a:solidFill>
                      <a:srgbClr val="FF0000"/>
                    </a:solidFill>
                  </a:rPr>
                  <a:t>الشجرة</a:t>
                </a:r>
                <a:endParaRPr lang="en-US" altLang="ar-SA" sz="1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537" name="Text Box 326">
              <a:extLst>
                <a:ext uri="{FF2B5EF4-FFF2-40B4-BE49-F238E27FC236}">
                  <a16:creationId xmlns:a16="http://schemas.microsoft.com/office/drawing/2014/main" id="{E12AFB9B-C526-B46A-59B6-F35137A63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05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ar-SA" altLang="ar-SA" sz="2400" b="1">
                  <a:solidFill>
                    <a:srgbClr val="000000"/>
                  </a:solidFill>
                </a:rPr>
                <a:t>=</a:t>
              </a:r>
              <a:endParaRPr lang="en-US" altLang="ar-SA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329">
            <a:extLst>
              <a:ext uri="{FF2B5EF4-FFF2-40B4-BE49-F238E27FC236}">
                <a16:creationId xmlns:a16="http://schemas.microsoft.com/office/drawing/2014/main" id="{52E7538B-F362-46EB-1CD3-2B33A02C31ED}"/>
              </a:ext>
            </a:extLst>
          </p:cNvPr>
          <p:cNvGrpSpPr>
            <a:grpSpLocks/>
          </p:cNvGrpSpPr>
          <p:nvPr/>
        </p:nvGrpSpPr>
        <p:grpSpPr bwMode="auto">
          <a:xfrm>
            <a:off x="7812088" y="2586039"/>
            <a:ext cx="1306512" cy="803275"/>
            <a:chOff x="3435" y="2460"/>
            <a:chExt cx="869" cy="506"/>
          </a:xfrm>
        </p:grpSpPr>
        <p:sp>
          <p:nvSpPr>
            <p:cNvPr id="21533" name="Text Box 330">
              <a:extLst>
                <a:ext uri="{FF2B5EF4-FFF2-40B4-BE49-F238E27FC236}">
                  <a16:creationId xmlns:a16="http://schemas.microsoft.com/office/drawing/2014/main" id="{24AFF92A-1669-0F44-D02C-78CDE2C75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5" y="2460"/>
              <a:ext cx="7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ar-SA" altLang="ar-SA" sz="1800" b="1" dirty="0">
                  <a:solidFill>
                    <a:srgbClr val="0070C0"/>
                  </a:solidFill>
                </a:rPr>
                <a:t>الطفل</a:t>
              </a:r>
              <a:endParaRPr lang="en-US" altLang="ar-SA" sz="1800" b="1" dirty="0">
                <a:solidFill>
                  <a:srgbClr val="0070C0"/>
                </a:solidFill>
              </a:endParaRPr>
            </a:p>
          </p:txBody>
        </p:sp>
        <p:sp>
          <p:nvSpPr>
            <p:cNvPr id="21534" name="Line 331">
              <a:extLst>
                <a:ext uri="{FF2B5EF4-FFF2-40B4-BE49-F238E27FC236}">
                  <a16:creationId xmlns:a16="http://schemas.microsoft.com/office/drawing/2014/main" id="{CEFB58C9-D6AE-E875-13C2-355B0CC8E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0" y="2731"/>
              <a:ext cx="728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35" name="Text Box 332">
              <a:extLst>
                <a:ext uri="{FF2B5EF4-FFF2-40B4-BE49-F238E27FC236}">
                  <a16:creationId xmlns:a16="http://schemas.microsoft.com/office/drawing/2014/main" id="{8192F79C-8103-12FD-6828-3CB116E98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" y="2733"/>
              <a:ext cx="8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ar-SA" altLang="ar-SA" sz="1800" b="1" dirty="0">
                  <a:solidFill>
                    <a:srgbClr val="FF0000"/>
                  </a:solidFill>
                </a:rPr>
                <a:t>الشجرة</a:t>
              </a:r>
              <a:endParaRPr lang="en-US" altLang="ar-SA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AutoShape 47">
            <a:extLst>
              <a:ext uri="{FF2B5EF4-FFF2-40B4-BE49-F238E27FC236}">
                <a16:creationId xmlns:a16="http://schemas.microsoft.com/office/drawing/2014/main" id="{22639782-D9C0-5E2F-5F67-282CC1DA4AC9}"/>
              </a:ext>
            </a:extLst>
          </p:cNvPr>
          <p:cNvSpPr>
            <a:spLocks noChangeArrowheads="1"/>
          </p:cNvSpPr>
          <p:nvPr/>
        </p:nvSpPr>
        <p:spPr bwMode="auto">
          <a:xfrm rot="9170732">
            <a:off x="8805863" y="3709989"/>
            <a:ext cx="754062" cy="236537"/>
          </a:xfrm>
          <a:prstGeom prst="notchedRightArrow">
            <a:avLst>
              <a:gd name="adj1" fmla="val 50000"/>
              <a:gd name="adj2" fmla="val 79698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ar-SA" altLang="ar-SA" sz="1800" kern="0">
              <a:solidFill>
                <a:srgbClr val="000000"/>
              </a:solidFill>
            </a:endParaRPr>
          </a:p>
        </p:txBody>
      </p:sp>
      <p:sp>
        <p:nvSpPr>
          <p:cNvPr id="42" name="AutoShape 38">
            <a:extLst>
              <a:ext uri="{FF2B5EF4-FFF2-40B4-BE49-F238E27FC236}">
                <a16:creationId xmlns:a16="http://schemas.microsoft.com/office/drawing/2014/main" id="{8F0C4B2B-4A3C-326C-6077-C919BB9DE3FB}"/>
              </a:ext>
            </a:extLst>
          </p:cNvPr>
          <p:cNvSpPr>
            <a:spLocks noChangeArrowheads="1"/>
          </p:cNvSpPr>
          <p:nvPr/>
        </p:nvSpPr>
        <p:spPr bwMode="auto">
          <a:xfrm rot="12670246">
            <a:off x="8770939" y="3641726"/>
            <a:ext cx="854075" cy="250825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ar-SA" altLang="ar-SA" sz="1800" kern="0">
              <a:solidFill>
                <a:srgbClr val="000000"/>
              </a:solidFill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451E3D16-AF58-FB2B-076A-CDD1D9B33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4239" y="5195888"/>
            <a:ext cx="598487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altLang="ar-SA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ar-SA" b="1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43">
            <a:extLst>
              <a:ext uri="{FF2B5EF4-FFF2-40B4-BE49-F238E27FC236}">
                <a16:creationId xmlns:a16="http://schemas.microsoft.com/office/drawing/2014/main" id="{FCEA69B9-E3E1-8980-80A7-4A345572A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639" y="5200650"/>
            <a:ext cx="598487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altLang="ar-SA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ar-SA" b="1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B5586922-67DC-B962-CC07-8F0082CC47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48839" y="5192713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99D63AB5-B318-FFF7-F1D1-6A832F7A87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9050" y="5192713"/>
            <a:ext cx="719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ine 45">
            <a:extLst>
              <a:ext uri="{FF2B5EF4-FFF2-40B4-BE49-F238E27FC236}">
                <a16:creationId xmlns:a16="http://schemas.microsoft.com/office/drawing/2014/main" id="{F688E1E3-311A-113D-E1A7-66323947DB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64751" y="4953000"/>
            <a:ext cx="125413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4E7A19-CFDA-BD2F-3292-DCDD1684F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5699D9A-FCB1-3AEC-41DF-5119BAC3905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81104" y="689164"/>
            <a:ext cx="5610345" cy="102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DEEDD54-D000-30AF-29FC-2E75DD547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079" y="2004058"/>
            <a:ext cx="4068818" cy="110892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9E0ED09-1014-1FE0-3818-85DC96DC1A3B}"/>
              </a:ext>
            </a:extLst>
          </p:cNvPr>
          <p:cNvSpPr txBox="1"/>
          <p:nvPr/>
        </p:nvSpPr>
        <p:spPr>
          <a:xfrm>
            <a:off x="6064469" y="2490952"/>
            <a:ext cx="1366345" cy="651641"/>
          </a:xfrm>
          <a:custGeom>
            <a:avLst/>
            <a:gdLst>
              <a:gd name="connsiteX0" fmla="*/ 0 w 1366345"/>
              <a:gd name="connsiteY0" fmla="*/ 0 h 651641"/>
              <a:gd name="connsiteX1" fmla="*/ 441785 w 1366345"/>
              <a:gd name="connsiteY1" fmla="*/ 0 h 651641"/>
              <a:gd name="connsiteX2" fmla="*/ 856243 w 1366345"/>
              <a:gd name="connsiteY2" fmla="*/ 0 h 651641"/>
              <a:gd name="connsiteX3" fmla="*/ 1366345 w 1366345"/>
              <a:gd name="connsiteY3" fmla="*/ 0 h 651641"/>
              <a:gd name="connsiteX4" fmla="*/ 1366345 w 1366345"/>
              <a:gd name="connsiteY4" fmla="*/ 319304 h 651641"/>
              <a:gd name="connsiteX5" fmla="*/ 1366345 w 1366345"/>
              <a:gd name="connsiteY5" fmla="*/ 651641 h 651641"/>
              <a:gd name="connsiteX6" fmla="*/ 938224 w 1366345"/>
              <a:gd name="connsiteY6" fmla="*/ 651641 h 651641"/>
              <a:gd name="connsiteX7" fmla="*/ 510102 w 1366345"/>
              <a:gd name="connsiteY7" fmla="*/ 651641 h 651641"/>
              <a:gd name="connsiteX8" fmla="*/ 0 w 1366345"/>
              <a:gd name="connsiteY8" fmla="*/ 651641 h 651641"/>
              <a:gd name="connsiteX9" fmla="*/ 0 w 1366345"/>
              <a:gd name="connsiteY9" fmla="*/ 345370 h 651641"/>
              <a:gd name="connsiteX10" fmla="*/ 0 w 1366345"/>
              <a:gd name="connsiteY10" fmla="*/ 0 h 65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6345" h="651641" extrusionOk="0">
                <a:moveTo>
                  <a:pt x="0" y="0"/>
                </a:moveTo>
                <a:cubicBezTo>
                  <a:pt x="138391" y="-14936"/>
                  <a:pt x="296240" y="47190"/>
                  <a:pt x="441785" y="0"/>
                </a:cubicBezTo>
                <a:cubicBezTo>
                  <a:pt x="587331" y="-47190"/>
                  <a:pt x="669126" y="1601"/>
                  <a:pt x="856243" y="0"/>
                </a:cubicBezTo>
                <a:cubicBezTo>
                  <a:pt x="1043360" y="-1601"/>
                  <a:pt x="1204631" y="7166"/>
                  <a:pt x="1366345" y="0"/>
                </a:cubicBezTo>
                <a:cubicBezTo>
                  <a:pt x="1366830" y="109160"/>
                  <a:pt x="1352916" y="226666"/>
                  <a:pt x="1366345" y="319304"/>
                </a:cubicBezTo>
                <a:cubicBezTo>
                  <a:pt x="1379774" y="411942"/>
                  <a:pt x="1360505" y="582244"/>
                  <a:pt x="1366345" y="651641"/>
                </a:cubicBezTo>
                <a:cubicBezTo>
                  <a:pt x="1171166" y="680056"/>
                  <a:pt x="1087293" y="606989"/>
                  <a:pt x="938224" y="651641"/>
                </a:cubicBezTo>
                <a:cubicBezTo>
                  <a:pt x="789155" y="696293"/>
                  <a:pt x="692836" y="632684"/>
                  <a:pt x="510102" y="651641"/>
                </a:cubicBezTo>
                <a:cubicBezTo>
                  <a:pt x="327368" y="670598"/>
                  <a:pt x="246846" y="638792"/>
                  <a:pt x="0" y="651641"/>
                </a:cubicBezTo>
                <a:cubicBezTo>
                  <a:pt x="-4360" y="563089"/>
                  <a:pt x="25022" y="424752"/>
                  <a:pt x="0" y="345370"/>
                </a:cubicBezTo>
                <a:cubicBezTo>
                  <a:pt x="-25022" y="265988"/>
                  <a:pt x="37114" y="163098"/>
                  <a:pt x="0" y="0"/>
                </a:cubicBezTo>
                <a:close/>
              </a:path>
            </a:pathLst>
          </a:custGeom>
          <a:noFill/>
          <a:ln>
            <a:solidFill>
              <a:srgbClr val="3333FF">
                <a:alpha val="9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0F45F83-99F8-87AD-DFA7-C51FFC80C2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94710" y="838441"/>
            <a:ext cx="1699407" cy="4724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359E69F-C527-7A30-7B67-B165E04F3FB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87068" y="1476811"/>
            <a:ext cx="1272650" cy="541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  <p:bldP spid="97297" grpId="0"/>
      <p:bldP spid="97298" grpId="0"/>
      <p:bldP spid="97299" grpId="0"/>
      <p:bldP spid="97300" grpId="0"/>
      <p:bldP spid="97301" grpId="0"/>
      <p:bldP spid="97303" grpId="0"/>
      <p:bldP spid="97305" grpId="0"/>
      <p:bldP spid="29" grpId="0"/>
      <p:bldP spid="30" grpId="0"/>
      <p:bldP spid="43" grpId="0"/>
      <p:bldP spid="44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C43881A-06AD-4EAC-03E4-54158DB8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79" y="1300420"/>
            <a:ext cx="5090601" cy="13717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F528735-5171-60DC-D4F7-9419132FF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663" y="2746940"/>
            <a:ext cx="2933954" cy="1835220"/>
          </a:xfrm>
          <a:prstGeom prst="rect">
            <a:avLst/>
          </a:prstGeom>
        </p:spPr>
      </p:pic>
      <p:grpSp>
        <p:nvGrpSpPr>
          <p:cNvPr id="6" name="Group 39">
            <a:extLst>
              <a:ext uri="{FF2B5EF4-FFF2-40B4-BE49-F238E27FC236}">
                <a16:creationId xmlns:a16="http://schemas.microsoft.com/office/drawing/2014/main" id="{E6BBB9DD-1F83-E73A-CCE5-CD0224A0609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116238" y="3076083"/>
            <a:ext cx="430780" cy="615692"/>
            <a:chOff x="3034" y="1734"/>
            <a:chExt cx="1707" cy="1621"/>
          </a:xfrm>
        </p:grpSpPr>
        <p:sp>
          <p:nvSpPr>
            <p:cNvPr id="7" name="Arc 35">
              <a:extLst>
                <a:ext uri="{FF2B5EF4-FFF2-40B4-BE49-F238E27FC236}">
                  <a16:creationId xmlns:a16="http://schemas.microsoft.com/office/drawing/2014/main" id="{0ADFAB1F-385A-A190-1B85-2C0C02618E9A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3403" y="2795"/>
              <a:ext cx="1148" cy="560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34194"/>
                <a:gd name="T1" fmla="*/ 19613 h 21600"/>
                <a:gd name="T2" fmla="*/ 34194 w 34194"/>
                <a:gd name="T3" fmla="*/ 4118 h 21600"/>
                <a:gd name="T4" fmla="*/ 21508 w 34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94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</a:path>
                <a:path w="34194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arrow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36">
              <a:extLst>
                <a:ext uri="{FF2B5EF4-FFF2-40B4-BE49-F238E27FC236}">
                  <a16:creationId xmlns:a16="http://schemas.microsoft.com/office/drawing/2014/main" id="{401F2964-4AE5-764B-C9C9-195CA14F6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1734"/>
              <a:ext cx="1707" cy="1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+2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39">
            <a:extLst>
              <a:ext uri="{FF2B5EF4-FFF2-40B4-BE49-F238E27FC236}">
                <a16:creationId xmlns:a16="http://schemas.microsoft.com/office/drawing/2014/main" id="{4B6B609E-F281-FA01-B0BB-22D3F228E84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106078" y="3462163"/>
            <a:ext cx="430780" cy="615692"/>
            <a:chOff x="3034" y="1734"/>
            <a:chExt cx="1707" cy="1621"/>
          </a:xfrm>
        </p:grpSpPr>
        <p:sp>
          <p:nvSpPr>
            <p:cNvPr id="10" name="Arc 35">
              <a:extLst>
                <a:ext uri="{FF2B5EF4-FFF2-40B4-BE49-F238E27FC236}">
                  <a16:creationId xmlns:a16="http://schemas.microsoft.com/office/drawing/2014/main" id="{077AC8DC-DD40-38DF-EB45-00B9E97BD71D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3403" y="2795"/>
              <a:ext cx="1148" cy="560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34194"/>
                <a:gd name="T1" fmla="*/ 19613 h 21600"/>
                <a:gd name="T2" fmla="*/ 34194 w 34194"/>
                <a:gd name="T3" fmla="*/ 4118 h 21600"/>
                <a:gd name="T4" fmla="*/ 21508 w 34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94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</a:path>
                <a:path w="34194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arrow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36">
              <a:extLst>
                <a:ext uri="{FF2B5EF4-FFF2-40B4-BE49-F238E27FC236}">
                  <a16:creationId xmlns:a16="http://schemas.microsoft.com/office/drawing/2014/main" id="{AE6761CA-3F24-1855-6AD1-7D4D469B9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1734"/>
              <a:ext cx="1707" cy="1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+2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39">
            <a:extLst>
              <a:ext uri="{FF2B5EF4-FFF2-40B4-BE49-F238E27FC236}">
                <a16:creationId xmlns:a16="http://schemas.microsoft.com/office/drawing/2014/main" id="{AC7B78FF-3606-86C1-5F8D-56F39FB8D10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075598" y="3899043"/>
            <a:ext cx="430780" cy="615692"/>
            <a:chOff x="3034" y="1734"/>
            <a:chExt cx="1707" cy="1621"/>
          </a:xfrm>
        </p:grpSpPr>
        <p:sp>
          <p:nvSpPr>
            <p:cNvPr id="13" name="Arc 35">
              <a:extLst>
                <a:ext uri="{FF2B5EF4-FFF2-40B4-BE49-F238E27FC236}">
                  <a16:creationId xmlns:a16="http://schemas.microsoft.com/office/drawing/2014/main" id="{60AFC9AA-D01E-50F4-3E8E-4832629AA962}"/>
                </a:ext>
              </a:extLst>
            </p:cNvPr>
            <p:cNvSpPr>
              <a:spLocks/>
            </p:cNvSpPr>
            <p:nvPr/>
          </p:nvSpPr>
          <p:spPr bwMode="auto">
            <a:xfrm rot="20344530" flipH="1">
              <a:off x="3403" y="2795"/>
              <a:ext cx="1148" cy="560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34194"/>
                <a:gd name="T1" fmla="*/ 19613 h 21600"/>
                <a:gd name="T2" fmla="*/ 34194 w 34194"/>
                <a:gd name="T3" fmla="*/ 4118 h 21600"/>
                <a:gd name="T4" fmla="*/ 21508 w 34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94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</a:path>
                <a:path w="34194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arrow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36">
              <a:extLst>
                <a:ext uri="{FF2B5EF4-FFF2-40B4-BE49-F238E27FC236}">
                  <a16:creationId xmlns:a16="http://schemas.microsoft.com/office/drawing/2014/main" id="{A01EDE61-D197-1B0F-A5F7-A7ABABF80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1734"/>
              <a:ext cx="1707" cy="1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+2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7C1442C-C5A7-BAC0-04DB-6D332931E198}"/>
              </a:ext>
            </a:extLst>
          </p:cNvPr>
          <p:cNvGrpSpPr/>
          <p:nvPr/>
        </p:nvGrpSpPr>
        <p:grpSpPr>
          <a:xfrm>
            <a:off x="4549535" y="3242449"/>
            <a:ext cx="700311" cy="430887"/>
            <a:chOff x="6490095" y="3252609"/>
            <a:chExt cx="700311" cy="430887"/>
          </a:xfrm>
        </p:grpSpPr>
        <p:sp>
          <p:nvSpPr>
            <p:cNvPr id="17" name="Arc 35">
              <a:extLst>
                <a:ext uri="{FF2B5EF4-FFF2-40B4-BE49-F238E27FC236}">
                  <a16:creationId xmlns:a16="http://schemas.microsoft.com/office/drawing/2014/main" id="{9DB49B07-699A-BBC7-89B7-34927ED1F49B}"/>
                </a:ext>
              </a:extLst>
            </p:cNvPr>
            <p:cNvSpPr>
              <a:spLocks/>
            </p:cNvSpPr>
            <p:nvPr/>
          </p:nvSpPr>
          <p:spPr bwMode="auto">
            <a:xfrm rot="14060565" flipH="1">
              <a:off x="6936245" y="3305066"/>
              <a:ext cx="284996" cy="223327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34194"/>
                <a:gd name="T1" fmla="*/ 19613 h 21600"/>
                <a:gd name="T2" fmla="*/ 34194 w 34194"/>
                <a:gd name="T3" fmla="*/ 4118 h 21600"/>
                <a:gd name="T4" fmla="*/ 21508 w 34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94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</a:path>
                <a:path w="34194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none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SA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8" name="Text Box 36">
              <a:extLst>
                <a:ext uri="{FF2B5EF4-FFF2-40B4-BE49-F238E27FC236}">
                  <a16:creationId xmlns:a16="http://schemas.microsoft.com/office/drawing/2014/main" id="{5C7B4FB3-4AB8-FE39-E805-703A6C93E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>
              <a:off x="6509761" y="3232943"/>
              <a:ext cx="430887" cy="470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ar-SA" sz="1600" b="1" kern="0" dirty="0">
                  <a:solidFill>
                    <a:srgbClr val="0000FF"/>
                  </a:solidFill>
                  <a:latin typeface="Calibri"/>
                </a:rPr>
                <a:t>+2</a:t>
              </a:r>
              <a:endParaRPr lang="en-US" sz="1600" b="1" kern="0" dirty="0">
                <a:solidFill>
                  <a:srgbClr val="0000FF"/>
                </a:solidFill>
                <a:latin typeface="Calibri"/>
              </a:endParaRP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C526F7BA-BE64-7DF8-35AC-B2818168DE03}"/>
              </a:ext>
            </a:extLst>
          </p:cNvPr>
          <p:cNvGrpSpPr/>
          <p:nvPr/>
        </p:nvGrpSpPr>
        <p:grpSpPr>
          <a:xfrm>
            <a:off x="4559695" y="3679329"/>
            <a:ext cx="700311" cy="430887"/>
            <a:chOff x="6490095" y="3252609"/>
            <a:chExt cx="700311" cy="430887"/>
          </a:xfrm>
        </p:grpSpPr>
        <p:sp>
          <p:nvSpPr>
            <p:cNvPr id="20" name="Arc 35">
              <a:extLst>
                <a:ext uri="{FF2B5EF4-FFF2-40B4-BE49-F238E27FC236}">
                  <a16:creationId xmlns:a16="http://schemas.microsoft.com/office/drawing/2014/main" id="{33076B91-FCA8-CE85-EAD4-38B73EA84B04}"/>
                </a:ext>
              </a:extLst>
            </p:cNvPr>
            <p:cNvSpPr>
              <a:spLocks/>
            </p:cNvSpPr>
            <p:nvPr/>
          </p:nvSpPr>
          <p:spPr bwMode="auto">
            <a:xfrm rot="14060565" flipH="1">
              <a:off x="6936245" y="3305066"/>
              <a:ext cx="284996" cy="223327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34194"/>
                <a:gd name="T1" fmla="*/ 19613 h 21600"/>
                <a:gd name="T2" fmla="*/ 34194 w 34194"/>
                <a:gd name="T3" fmla="*/ 4118 h 21600"/>
                <a:gd name="T4" fmla="*/ 21508 w 34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94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</a:path>
                <a:path w="34194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none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SA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1" name="Text Box 36">
              <a:extLst>
                <a:ext uri="{FF2B5EF4-FFF2-40B4-BE49-F238E27FC236}">
                  <a16:creationId xmlns:a16="http://schemas.microsoft.com/office/drawing/2014/main" id="{56E74DCB-F165-55F4-5B35-82AD20B95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>
              <a:off x="6509761" y="3232943"/>
              <a:ext cx="430887" cy="470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ar-SA" sz="1600" b="1" kern="0" dirty="0">
                  <a:solidFill>
                    <a:srgbClr val="0000FF"/>
                  </a:solidFill>
                  <a:latin typeface="Calibri"/>
                </a:rPr>
                <a:t>+1</a:t>
              </a:r>
              <a:endParaRPr lang="en-US" sz="1600" b="1" kern="0" dirty="0">
                <a:solidFill>
                  <a:srgbClr val="0000FF"/>
                </a:solidFill>
                <a:latin typeface="Calibri"/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322E4F79-E0C1-3AE2-9CC9-AE71759BCE71}"/>
              </a:ext>
            </a:extLst>
          </p:cNvPr>
          <p:cNvGrpSpPr/>
          <p:nvPr/>
        </p:nvGrpSpPr>
        <p:grpSpPr>
          <a:xfrm>
            <a:off x="4559695" y="4116209"/>
            <a:ext cx="700311" cy="430887"/>
            <a:chOff x="6490095" y="3252609"/>
            <a:chExt cx="700311" cy="430887"/>
          </a:xfrm>
        </p:grpSpPr>
        <p:sp>
          <p:nvSpPr>
            <p:cNvPr id="23" name="Arc 35">
              <a:extLst>
                <a:ext uri="{FF2B5EF4-FFF2-40B4-BE49-F238E27FC236}">
                  <a16:creationId xmlns:a16="http://schemas.microsoft.com/office/drawing/2014/main" id="{E4937518-63B7-6035-5020-EF8B00B2994B}"/>
                </a:ext>
              </a:extLst>
            </p:cNvPr>
            <p:cNvSpPr>
              <a:spLocks/>
            </p:cNvSpPr>
            <p:nvPr/>
          </p:nvSpPr>
          <p:spPr bwMode="auto">
            <a:xfrm rot="14060565" flipH="1">
              <a:off x="6936245" y="3305066"/>
              <a:ext cx="284996" cy="223327"/>
            </a:xfrm>
            <a:custGeom>
              <a:avLst/>
              <a:gdLst>
                <a:gd name="G0" fmla="+- 21508 0 0"/>
                <a:gd name="G1" fmla="+- 21600 0 0"/>
                <a:gd name="G2" fmla="+- 21600 0 0"/>
                <a:gd name="T0" fmla="*/ 0 w 34194"/>
                <a:gd name="T1" fmla="*/ 19613 h 21600"/>
                <a:gd name="T2" fmla="*/ 34194 w 34194"/>
                <a:gd name="T3" fmla="*/ 4118 h 21600"/>
                <a:gd name="T4" fmla="*/ 21508 w 34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94" h="21600" fill="none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</a:path>
                <a:path w="34194" h="21600" stroke="0" extrusionOk="0">
                  <a:moveTo>
                    <a:pt x="-1" y="19612"/>
                  </a:moveTo>
                  <a:cubicBezTo>
                    <a:pt x="1026" y="8500"/>
                    <a:pt x="10348" y="-1"/>
                    <a:pt x="21508" y="0"/>
                  </a:cubicBezTo>
                  <a:cubicBezTo>
                    <a:pt x="26065" y="0"/>
                    <a:pt x="30505" y="1441"/>
                    <a:pt x="34194" y="4117"/>
                  </a:cubicBezTo>
                  <a:lnTo>
                    <a:pt x="21508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none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SA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4" name="Text Box 36">
              <a:extLst>
                <a:ext uri="{FF2B5EF4-FFF2-40B4-BE49-F238E27FC236}">
                  <a16:creationId xmlns:a16="http://schemas.microsoft.com/office/drawing/2014/main" id="{ACFE984B-047D-F290-23D0-38301A52C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>
              <a:off x="6509761" y="3232943"/>
              <a:ext cx="430887" cy="470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ar-SA" sz="1600" b="1" kern="0" dirty="0">
                  <a:solidFill>
                    <a:srgbClr val="0000FF"/>
                  </a:solidFill>
                  <a:latin typeface="Calibri"/>
                </a:rPr>
                <a:t>+1</a:t>
              </a:r>
              <a:endParaRPr lang="en-US" sz="1600" b="1" kern="0" dirty="0">
                <a:solidFill>
                  <a:srgbClr val="0000FF"/>
                </a:solidFill>
                <a:latin typeface="Calibri"/>
              </a:endParaRPr>
            </a:p>
          </p:txBody>
        </p:sp>
      </p:grpSp>
      <p:sp>
        <p:nvSpPr>
          <p:cNvPr id="25" name="Text Box 30">
            <a:extLst>
              <a:ext uri="{FF2B5EF4-FFF2-40B4-BE49-F238E27FC236}">
                <a16:creationId xmlns:a16="http://schemas.microsoft.com/office/drawing/2014/main" id="{E84922DE-72BE-154E-080D-D28050CFA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867" y="4730979"/>
            <a:ext cx="21785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معدل التغير غير ثابت </a:t>
            </a:r>
          </a:p>
        </p:txBody>
      </p:sp>
      <p:sp>
        <p:nvSpPr>
          <p:cNvPr id="26" name="AutoShape 31">
            <a:extLst>
              <a:ext uri="{FF2B5EF4-FFF2-40B4-BE49-F238E27FC236}">
                <a16:creationId xmlns:a16="http://schemas.microsoft.com/office/drawing/2014/main" id="{31CBAFDA-2BA8-9851-7A50-EF864F7B1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222" y="4819966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A23DB459-BF5D-1712-7BFE-F4F60EF18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0690" y="4734005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FF0000"/>
                </a:solidFill>
                <a:latin typeface="Arial"/>
                <a:cs typeface="Arial"/>
              </a:rPr>
              <a:t>العلاقة غير خطية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DB8D8E4E-D0F1-8532-0FD1-8E07BCDC8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522D5-DDBD-6456-5713-0CACDF1E1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253DD8-7094-5362-15C9-8AC60EE7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99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36779" y="1300420"/>
            <a:ext cx="5090601" cy="137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 Box 30">
            <a:extLst>
              <a:ext uri="{FF2B5EF4-FFF2-40B4-BE49-F238E27FC236}">
                <a16:creationId xmlns:a16="http://schemas.microsoft.com/office/drawing/2014/main" id="{4BBA94F7-D9D9-67A1-2E42-DC15D9BCB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033" y="5119862"/>
            <a:ext cx="21785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معدل التغير غير ثابت </a:t>
            </a:r>
          </a:p>
        </p:txBody>
      </p:sp>
      <p:sp>
        <p:nvSpPr>
          <p:cNvPr id="26" name="AutoShape 31">
            <a:extLst>
              <a:ext uri="{FF2B5EF4-FFF2-40B4-BE49-F238E27FC236}">
                <a16:creationId xmlns:a16="http://schemas.microsoft.com/office/drawing/2014/main" id="{86AA78C4-6EEA-8F9F-B90A-01BA203E6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857" y="5513649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74F4A3C3-11D3-3A18-FF50-F0B8BF0E6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241" y="5700957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FF0000"/>
                </a:solidFill>
                <a:latin typeface="Arial"/>
                <a:cs typeface="Arial"/>
              </a:rPr>
              <a:t>العلاقة غير خطية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03719A9A-B7C0-ED4A-2526-F63D86410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2EF69E8-1E48-CDC7-106D-2BB3ECDCE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83142"/>
              </p:ext>
            </p:extLst>
          </p:nvPr>
        </p:nvGraphicFramePr>
        <p:xfrm>
          <a:off x="1746265" y="2955349"/>
          <a:ext cx="8555418" cy="188595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710458">
                  <a:extLst>
                    <a:ext uri="{9D8B030D-6E8A-4147-A177-3AD203B41FA5}">
                      <a16:colId xmlns:a16="http://schemas.microsoft.com/office/drawing/2014/main" val="2274979069"/>
                    </a:ext>
                  </a:extLst>
                </a:gridCol>
                <a:gridCol w="1711240">
                  <a:extLst>
                    <a:ext uri="{9D8B030D-6E8A-4147-A177-3AD203B41FA5}">
                      <a16:colId xmlns:a16="http://schemas.microsoft.com/office/drawing/2014/main" val="2218146080"/>
                    </a:ext>
                  </a:extLst>
                </a:gridCol>
                <a:gridCol w="1711240">
                  <a:extLst>
                    <a:ext uri="{9D8B030D-6E8A-4147-A177-3AD203B41FA5}">
                      <a16:colId xmlns:a16="http://schemas.microsoft.com/office/drawing/2014/main" val="522224169"/>
                    </a:ext>
                  </a:extLst>
                </a:gridCol>
                <a:gridCol w="1711240">
                  <a:extLst>
                    <a:ext uri="{9D8B030D-6E8A-4147-A177-3AD203B41FA5}">
                      <a16:colId xmlns:a16="http://schemas.microsoft.com/office/drawing/2014/main" val="2165391921"/>
                    </a:ext>
                  </a:extLst>
                </a:gridCol>
                <a:gridCol w="1711240">
                  <a:extLst>
                    <a:ext uri="{9D8B030D-6E8A-4147-A177-3AD203B41FA5}">
                      <a16:colId xmlns:a16="http://schemas.microsoft.com/office/drawing/2014/main" val="11270640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عدد الأشهر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26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الكتلة ( كجم 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728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التغير في عدد الأشهر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------------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399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التغير في الكتلة ( كجم 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------------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62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buNone/>
                      </a:pPr>
                      <a:r>
                        <a:rPr lang="ar-S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------------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170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31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884B5FC-9437-4D5C-B535-5005C0848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79" y="1300420"/>
            <a:ext cx="5090601" cy="137171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667B416-C151-5BD9-C0D1-FFD3526C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43" y="2736780"/>
            <a:ext cx="2933954" cy="1520260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B5833292-3938-90A9-D57B-63D2D0EC8F9F}"/>
              </a:ext>
            </a:extLst>
          </p:cNvPr>
          <p:cNvGrpSpPr>
            <a:grpSpLocks/>
          </p:cNvGrpSpPr>
          <p:nvPr/>
        </p:nvGrpSpPr>
        <p:grpSpPr bwMode="auto">
          <a:xfrm>
            <a:off x="10252394" y="3975100"/>
            <a:ext cx="1525587" cy="901700"/>
            <a:chOff x="3052" y="2432"/>
            <a:chExt cx="480" cy="568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E3324514-E987-3C97-419E-C284CA94C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7" name="Text Box 8">
                <a:extLst>
                  <a:ext uri="{FF2B5EF4-FFF2-40B4-BE49-F238E27FC236}">
                    <a16:creationId xmlns:a16="http://schemas.microsoft.com/office/drawing/2014/main" id="{553DC826-7E94-70E1-D0FF-C31342CC3E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10 - 9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8" name="Line 9">
                <a:extLst>
                  <a:ext uri="{FF2B5EF4-FFF2-40B4-BE49-F238E27FC236}">
                    <a16:creationId xmlns:a16="http://schemas.microsoft.com/office/drawing/2014/main" id="{0F2D327F-831D-EA92-A80F-3E0C58789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" name="Text Box 10">
                <a:extLst>
                  <a:ext uri="{FF2B5EF4-FFF2-40B4-BE49-F238E27FC236}">
                    <a16:creationId xmlns:a16="http://schemas.microsoft.com/office/drawing/2014/main" id="{DE89C08C-65D4-9E86-640C-6A7958E994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8 - 6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5E8DC313-528C-6540-8C43-005174E7B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2D24583C-FF6A-1EF2-4166-A357C5623999}"/>
              </a:ext>
            </a:extLst>
          </p:cNvPr>
          <p:cNvGrpSpPr>
            <a:grpSpLocks/>
          </p:cNvGrpSpPr>
          <p:nvPr/>
        </p:nvGrpSpPr>
        <p:grpSpPr bwMode="auto">
          <a:xfrm>
            <a:off x="9263063" y="3122931"/>
            <a:ext cx="1016000" cy="773113"/>
            <a:chOff x="3947" y="2672"/>
            <a:chExt cx="640" cy="487"/>
          </a:xfrm>
        </p:grpSpPr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DE36F739-0B0E-CAED-FDFF-5D5602C74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13" name="Text Box 14">
                <a:extLst>
                  <a:ext uri="{FF2B5EF4-FFF2-40B4-BE49-F238E27FC236}">
                    <a16:creationId xmlns:a16="http://schemas.microsoft.com/office/drawing/2014/main" id="{D556FF06-5C9F-57B8-B99E-5923F7D98B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" name="Line 15">
                <a:extLst>
                  <a:ext uri="{FF2B5EF4-FFF2-40B4-BE49-F238E27FC236}">
                    <a16:creationId xmlns:a16="http://schemas.microsoft.com/office/drawing/2014/main" id="{FE5F232A-B8A2-018C-7D70-4744EDB54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id="{6A56AF5A-98A2-2AC4-4B97-22766CCB9F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2" name="Text Box 17">
              <a:extLst>
                <a:ext uri="{FF2B5EF4-FFF2-40B4-BE49-F238E27FC236}">
                  <a16:creationId xmlns:a16="http://schemas.microsoft.com/office/drawing/2014/main" id="{9D206A90-FF2F-3E59-4DB9-0FA160036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6" name="Text Box 23">
            <a:extLst>
              <a:ext uri="{FF2B5EF4-FFF2-40B4-BE49-F238E27FC236}">
                <a16:creationId xmlns:a16="http://schemas.microsoft.com/office/drawing/2014/main" id="{5678ADA8-56A5-C42A-E5B6-8A404B329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022" y="3274694"/>
            <a:ext cx="578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5D1137FA-4963-6C65-8E2C-3C79B42C6820}"/>
              </a:ext>
            </a:extLst>
          </p:cNvPr>
          <p:cNvGrpSpPr>
            <a:grpSpLocks/>
          </p:cNvGrpSpPr>
          <p:nvPr/>
        </p:nvGrpSpPr>
        <p:grpSpPr bwMode="auto">
          <a:xfrm>
            <a:off x="10232074" y="3040380"/>
            <a:ext cx="1525587" cy="901700"/>
            <a:chOff x="3052" y="2432"/>
            <a:chExt cx="480" cy="568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E44105EC-0269-BC7E-A243-507660B04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432"/>
              <a:ext cx="334" cy="568"/>
              <a:chOff x="4105" y="2976"/>
              <a:chExt cx="1360" cy="568"/>
            </a:xfrm>
          </p:grpSpPr>
          <p:sp>
            <p:nvSpPr>
              <p:cNvPr id="20" name="Text Box 8">
                <a:extLst>
                  <a:ext uri="{FF2B5EF4-FFF2-40B4-BE49-F238E27FC236}">
                    <a16:creationId xmlns:a16="http://schemas.microsoft.com/office/drawing/2014/main" id="{D690A006-3C58-F700-1348-96D8BAB0B2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2976"/>
                <a:ext cx="13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9 – 7 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Line 9">
                <a:extLst>
                  <a:ext uri="{FF2B5EF4-FFF2-40B4-BE49-F238E27FC236}">
                    <a16:creationId xmlns:a16="http://schemas.microsoft.com/office/drawing/2014/main" id="{ACA32B78-C2CF-CE02-56E6-90FD4A3F8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2" name="Text Box 10">
                <a:extLst>
                  <a:ext uri="{FF2B5EF4-FFF2-40B4-BE49-F238E27FC236}">
                    <a16:creationId xmlns:a16="http://schemas.microsoft.com/office/drawing/2014/main" id="{D9FBBED5-B514-CC78-F199-FB414463B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" y="3294"/>
                <a:ext cx="13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6 - 4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9018B4B9-637F-92A4-3D60-3495081B4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2A81B75A-0DC0-F6EC-C6A4-6EF17F6EF0BE}"/>
              </a:ext>
            </a:extLst>
          </p:cNvPr>
          <p:cNvGrpSpPr>
            <a:grpSpLocks/>
          </p:cNvGrpSpPr>
          <p:nvPr/>
        </p:nvGrpSpPr>
        <p:grpSpPr bwMode="auto">
          <a:xfrm>
            <a:off x="9252903" y="4077971"/>
            <a:ext cx="1016000" cy="773113"/>
            <a:chOff x="3947" y="2672"/>
            <a:chExt cx="640" cy="487"/>
          </a:xfrm>
        </p:grpSpPr>
        <p:grpSp>
          <p:nvGrpSpPr>
            <p:cNvPr id="24" name="Group 13">
              <a:extLst>
                <a:ext uri="{FF2B5EF4-FFF2-40B4-BE49-F238E27FC236}">
                  <a16:creationId xmlns:a16="http://schemas.microsoft.com/office/drawing/2014/main" id="{7028FF49-C4A0-6C5E-3170-DC1632195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6" y="2672"/>
              <a:ext cx="341" cy="487"/>
              <a:chOff x="4246" y="2672"/>
              <a:chExt cx="341" cy="487"/>
            </a:xfrm>
          </p:grpSpPr>
          <p:sp>
            <p:nvSpPr>
              <p:cNvPr id="26" name="Text Box 14">
                <a:extLst>
                  <a:ext uri="{FF2B5EF4-FFF2-40B4-BE49-F238E27FC236}">
                    <a16:creationId xmlns:a16="http://schemas.microsoft.com/office/drawing/2014/main" id="{02DE3F51-C974-13B5-2AD6-66B7A73332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4" y="2672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1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7" name="Line 15">
                <a:extLst>
                  <a:ext uri="{FF2B5EF4-FFF2-40B4-BE49-F238E27FC236}">
                    <a16:creationId xmlns:a16="http://schemas.microsoft.com/office/drawing/2014/main" id="{F4600012-8531-8BBC-3629-BC24FD7E6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2909"/>
                <a:ext cx="31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Text Box 16">
                <a:extLst>
                  <a:ext uri="{FF2B5EF4-FFF2-40B4-BE49-F238E27FC236}">
                    <a16:creationId xmlns:a16="http://schemas.microsoft.com/office/drawing/2014/main" id="{10B1A2F0-F523-21BB-ED90-112226805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909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EDAACEEF-BA4C-58C5-A776-8B34D6FE3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" y="2799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30" name="Text Box 30">
            <a:extLst>
              <a:ext uri="{FF2B5EF4-FFF2-40B4-BE49-F238E27FC236}">
                <a16:creationId xmlns:a16="http://schemas.microsoft.com/office/drawing/2014/main" id="{4717154F-4788-B504-29BB-86FDD0F12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8481" y="4973321"/>
            <a:ext cx="21891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معدل التغير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غير ثابت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BF5D56DA-3514-25CC-188B-B84A630EE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646" y="5081270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97A86D69-D25A-A4B6-1F6C-2A9C0640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681" y="4979354"/>
            <a:ext cx="1918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العلاقة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غير خطية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A5B3B737-96B4-23AB-9A78-7AB8782C9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7F623E8-D873-D150-E04D-0065DC6F3C62}"/>
              </a:ext>
            </a:extLst>
          </p:cNvPr>
          <p:cNvSpPr txBox="1"/>
          <p:nvPr/>
        </p:nvSpPr>
        <p:spPr>
          <a:xfrm>
            <a:off x="6217920" y="5544235"/>
            <a:ext cx="5074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3333FF"/>
                </a:solidFill>
              </a:rPr>
              <a:t>بما أن معدل التغير من 4 إلى 6 لا يساوي معدل التغير من </a:t>
            </a:r>
          </a:p>
          <a:p>
            <a:r>
              <a:rPr lang="ar-SA" b="1" dirty="0">
                <a:solidFill>
                  <a:srgbClr val="3333FF"/>
                </a:solidFill>
              </a:rPr>
              <a:t>6 إلى 8 فإن العلاقة بين الكتلة وعدد الأشهر  ليست خطية .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CD8F7F7-4AC5-C163-179C-CD31C0B16920}"/>
              </a:ext>
            </a:extLst>
          </p:cNvPr>
          <p:cNvSpPr txBox="1"/>
          <p:nvPr/>
        </p:nvSpPr>
        <p:spPr>
          <a:xfrm>
            <a:off x="9702800" y="2705854"/>
            <a:ext cx="2077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/>
              <a:t>معدل التغير من 4 إلى 6 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206E9351-8D3D-056E-E8A9-38C0EE4BC55A}"/>
              </a:ext>
            </a:extLst>
          </p:cNvPr>
          <p:cNvSpPr txBox="1"/>
          <p:nvPr/>
        </p:nvSpPr>
        <p:spPr>
          <a:xfrm>
            <a:off x="9611360" y="3782814"/>
            <a:ext cx="225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/>
              <a:t>معدل التغير من 6 إلى 8 </a:t>
            </a:r>
          </a:p>
        </p:txBody>
      </p:sp>
      <p:grpSp>
        <p:nvGrpSpPr>
          <p:cNvPr id="40" name="Group 6">
            <a:extLst>
              <a:ext uri="{FF2B5EF4-FFF2-40B4-BE49-F238E27FC236}">
                <a16:creationId xmlns:a16="http://schemas.microsoft.com/office/drawing/2014/main" id="{B56660C0-16F2-60DE-4B6C-EC11084CDED5}"/>
              </a:ext>
            </a:extLst>
          </p:cNvPr>
          <p:cNvGrpSpPr>
            <a:grpSpLocks/>
          </p:cNvGrpSpPr>
          <p:nvPr/>
        </p:nvGrpSpPr>
        <p:grpSpPr bwMode="auto">
          <a:xfrm>
            <a:off x="1047435" y="1769745"/>
            <a:ext cx="1970550" cy="895350"/>
            <a:chOff x="3052" y="2438"/>
            <a:chExt cx="620" cy="564"/>
          </a:xfrm>
        </p:grpSpPr>
        <p:grpSp>
          <p:nvGrpSpPr>
            <p:cNvPr id="41" name="Group 7">
              <a:extLst>
                <a:ext uri="{FF2B5EF4-FFF2-40B4-BE49-F238E27FC236}">
                  <a16:creationId xmlns:a16="http://schemas.microsoft.com/office/drawing/2014/main" id="{37DFA778-67B9-1274-659B-8570050AD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2" y="2438"/>
              <a:ext cx="550" cy="564"/>
              <a:chOff x="3797" y="2982"/>
              <a:chExt cx="2239" cy="564"/>
            </a:xfrm>
          </p:grpSpPr>
          <p:sp>
            <p:nvSpPr>
              <p:cNvPr id="43" name="Text Box 8">
                <a:extLst>
                  <a:ext uri="{FF2B5EF4-FFF2-40B4-BE49-F238E27FC236}">
                    <a16:creationId xmlns:a16="http://schemas.microsoft.com/office/drawing/2014/main" id="{13380067-4B3F-330E-07CF-FD5661C99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5" y="2982"/>
                <a:ext cx="209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التغير في الكتلة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4" name="Line 9">
                <a:extLst>
                  <a:ext uri="{FF2B5EF4-FFF2-40B4-BE49-F238E27FC236}">
                    <a16:creationId xmlns:a16="http://schemas.microsoft.com/office/drawing/2014/main" id="{83CA4248-18BC-F614-3271-D2E1AB38E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0" y="3258"/>
                <a:ext cx="13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5" name="Text Box 10">
                <a:extLst>
                  <a:ext uri="{FF2B5EF4-FFF2-40B4-BE49-F238E27FC236}">
                    <a16:creationId xmlns:a16="http://schemas.microsoft.com/office/drawing/2014/main" id="{74E1FCFE-59D5-AD86-3989-D5E9D34DCF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7" y="3294"/>
                <a:ext cx="223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0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التغير في الأشهر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E5CA3A01-26B7-09C4-EA7C-1333A2BD2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58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9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31" grpId="0" animBg="1"/>
      <p:bldP spid="32" grpId="0"/>
      <p:bldP spid="37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3B2BD-2F90-118D-66BE-16A3DC448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2">
            <a:extLst>
              <a:ext uri="{FF2B5EF4-FFF2-40B4-BE49-F238E27FC236}">
                <a16:creationId xmlns:a16="http://schemas.microsoft.com/office/drawing/2014/main" id="{1673A747-F9CD-EE0A-3340-1615C0FE2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2132856"/>
            <a:ext cx="3124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D940A155-9BB2-127E-A88A-AE3976F73F5E}"/>
              </a:ext>
            </a:extLst>
          </p:cNvPr>
          <p:cNvSpPr txBox="1">
            <a:spLocks/>
          </p:cNvSpPr>
          <p:nvPr/>
        </p:nvSpPr>
        <p:spPr>
          <a:xfrm>
            <a:off x="4295801" y="2852937"/>
            <a:ext cx="3229845" cy="405185"/>
          </a:xfrm>
          <a:prstGeom prst="rect">
            <a:avLst/>
          </a:prstGeom>
        </p:spPr>
        <p:txBody>
          <a:bodyPr lIns="28932" tIns="14467" rIns="28932" bIns="14467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8C46022A-1E1C-173F-9186-6500317F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65" y="3800033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601;p19">
            <a:hlinkClick r:id="rId3"/>
            <a:extLst>
              <a:ext uri="{FF2B5EF4-FFF2-40B4-BE49-F238E27FC236}">
                <a16:creationId xmlns:a16="http://schemas.microsoft.com/office/drawing/2014/main" id="{0C07C1CE-F5A2-1103-318C-298B781E976A}"/>
              </a:ext>
            </a:extLst>
          </p:cNvPr>
          <p:cNvSpPr/>
          <p:nvPr/>
        </p:nvSpPr>
        <p:spPr>
          <a:xfrm>
            <a:off x="4672273" y="3454985"/>
            <a:ext cx="2176585" cy="21699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38570" tIns="19280" rIns="38570" bIns="19280" anchor="ctr"/>
          <a:lstStyle/>
          <a:p>
            <a:pPr marL="0" marR="0" lvl="0" indent="0" algn="l" defTabSz="3857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8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</a:rPr>
              <a:t>رياضيات ثاني متوسط/أسماء العوفي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87DD465-3E36-950F-07A3-6DF7EB7B5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07" y="3438164"/>
            <a:ext cx="640958" cy="325487"/>
          </a:xfrm>
          <a:prstGeom prst="rect">
            <a:avLst/>
          </a:prstGeom>
        </p:spPr>
      </p:pic>
      <p:sp>
        <p:nvSpPr>
          <p:cNvPr id="59394" name="ZoneTexte 2">
            <a:extLst>
              <a:ext uri="{FF2B5EF4-FFF2-40B4-BE49-F238E27FC236}">
                <a16:creationId xmlns:a16="http://schemas.microsoft.com/office/drawing/2014/main" id="{AAF06D1D-57CB-91B6-822C-74D6BF18C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7" y="1124745"/>
            <a:ext cx="45028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381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</a:t>
            </a:r>
            <a:r>
              <a:rPr kumimoji="0" lang="ar-SA" altLang="ar-S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غيرمحفوظة</a:t>
            </a: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 </a:t>
            </a:r>
          </a:p>
          <a:p>
            <a:pPr marL="0" marR="0" lvl="0" indent="0" algn="ctr" defTabSz="381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59401" name="ZoneTexte 2">
            <a:extLst>
              <a:ext uri="{FF2B5EF4-FFF2-40B4-BE49-F238E27FC236}">
                <a16:creationId xmlns:a16="http://schemas.microsoft.com/office/drawing/2014/main" id="{28036BBE-35FB-D850-C70E-29DCE5DC9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7" y="4293097"/>
            <a:ext cx="5536075" cy="17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381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–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ولاأسمح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بنشرها من أي حساب آخر في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أو مواقع الانترنت </a:t>
            </a:r>
          </a:p>
          <a:p>
            <a:pPr marL="0" marR="0" lvl="0" indent="0" algn="ctr" defTabSz="381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ولااسمح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بإزالة اسمي وحقوقي عند تحويلها في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او مواقع الانترنت</a:t>
            </a:r>
            <a:endParaRPr kumimoji="0" lang="ar-SA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5633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E79723-2F72-367B-85C8-D37E07421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213" y="1970960"/>
            <a:ext cx="7087214" cy="245385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F9CFF3C-09EB-DFFB-8FFE-62C48C978D85}"/>
              </a:ext>
            </a:extLst>
          </p:cNvPr>
          <p:cNvSpPr txBox="1"/>
          <p:nvPr/>
        </p:nvSpPr>
        <p:spPr>
          <a:xfrm>
            <a:off x="5406013" y="4682532"/>
            <a:ext cx="34365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الفكرة من مذكرة الأستاذ : موسى </a:t>
            </a:r>
          </a:p>
        </p:txBody>
      </p:sp>
    </p:spTree>
    <p:extLst>
      <p:ext uri="{BB962C8B-B14F-4D97-AF65-F5344CB8AC3E}">
        <p14:creationId xmlns:p14="http://schemas.microsoft.com/office/powerpoint/2010/main" val="1003623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5A421-AB53-F94E-3276-4C2EA6A2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2">
            <a:extLst>
              <a:ext uri="{FF2B5EF4-FFF2-40B4-BE49-F238E27FC236}">
                <a16:creationId xmlns:a16="http://schemas.microsoft.com/office/drawing/2014/main" id="{7B48C6DB-E7C3-5867-586D-BAA27401C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8" y="2132856"/>
            <a:ext cx="3124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F0F7DC48-B5EF-2F2F-5B21-0844DB8419E1}"/>
              </a:ext>
            </a:extLst>
          </p:cNvPr>
          <p:cNvSpPr txBox="1">
            <a:spLocks/>
          </p:cNvSpPr>
          <p:nvPr/>
        </p:nvSpPr>
        <p:spPr>
          <a:xfrm>
            <a:off x="4295801" y="2852937"/>
            <a:ext cx="3229845" cy="405185"/>
          </a:xfrm>
          <a:prstGeom prst="rect">
            <a:avLst/>
          </a:prstGeom>
        </p:spPr>
        <p:txBody>
          <a:bodyPr lIns="28932" tIns="14467" rIns="28932" bIns="14467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F3BCE6C6-EA81-4AC8-EDBB-98BA6EEC3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65" y="3800033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601;p19">
            <a:hlinkClick r:id="rId3"/>
            <a:extLst>
              <a:ext uri="{FF2B5EF4-FFF2-40B4-BE49-F238E27FC236}">
                <a16:creationId xmlns:a16="http://schemas.microsoft.com/office/drawing/2014/main" id="{B189538B-B517-D7B7-1091-1CFF47F597AD}"/>
              </a:ext>
            </a:extLst>
          </p:cNvPr>
          <p:cNvSpPr/>
          <p:nvPr/>
        </p:nvSpPr>
        <p:spPr>
          <a:xfrm>
            <a:off x="4672273" y="3454985"/>
            <a:ext cx="2176585" cy="21699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38570" tIns="19280" rIns="38570" bIns="19280" anchor="ctr"/>
          <a:lstStyle/>
          <a:p>
            <a:pPr marL="0" marR="0" lvl="0" indent="0" algn="l" defTabSz="3857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8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</a:rPr>
              <a:t>رياضيات ثاني متوسط/أسماء العوفي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4A38A65-98B1-ADE0-F04F-AF6826F5F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07" y="3438164"/>
            <a:ext cx="640958" cy="325487"/>
          </a:xfrm>
          <a:prstGeom prst="rect">
            <a:avLst/>
          </a:prstGeom>
        </p:spPr>
      </p:pic>
      <p:sp>
        <p:nvSpPr>
          <p:cNvPr id="59394" name="ZoneTexte 2">
            <a:extLst>
              <a:ext uri="{FF2B5EF4-FFF2-40B4-BE49-F238E27FC236}">
                <a16:creationId xmlns:a16="http://schemas.microsoft.com/office/drawing/2014/main" id="{B62258FB-5CF3-A2C8-FE54-1157B7C53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7" y="1124745"/>
            <a:ext cx="45028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381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الحقوق </a:t>
            </a:r>
            <a:r>
              <a:rPr kumimoji="0" lang="ar-SA" altLang="ar-S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غيرمحفوظة</a:t>
            </a: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 </a:t>
            </a:r>
          </a:p>
          <a:p>
            <a:pPr marL="0" marR="0" lvl="0" indent="0" algn="ctr" defTabSz="381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للتعديل والاستخدام </a:t>
            </a: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KR HEAD1" pitchFamily="2" charset="-78"/>
              </a:rPr>
              <a:t>الشخصي في الدرس</a:t>
            </a:r>
          </a:p>
        </p:txBody>
      </p:sp>
      <p:sp>
        <p:nvSpPr>
          <p:cNvPr id="59401" name="ZoneTexte 2">
            <a:extLst>
              <a:ext uri="{FF2B5EF4-FFF2-40B4-BE49-F238E27FC236}">
                <a16:creationId xmlns:a16="http://schemas.microsoft.com/office/drawing/2014/main" id="{6DBECA79-BF2E-B27B-17AB-D9F22E944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657" y="4293097"/>
            <a:ext cx="5536075" cy="17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90488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90488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90488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381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–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ولاأسمح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بنشرها من أي حساب آخر في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أو مواقع الانترنت </a:t>
            </a:r>
          </a:p>
          <a:p>
            <a:pPr marL="0" marR="0" lvl="0" indent="0" algn="ctr" defTabSz="381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ولااسمح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بإزالة اسمي وحقوقي عند تحويلها في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او مواقع الانترنت</a:t>
            </a:r>
            <a:endParaRPr kumimoji="0" lang="ar-SA" altLang="ar-SA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dvertising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0994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مربع نص 1">
            <a:extLst>
              <a:ext uri="{FF2B5EF4-FFF2-40B4-BE49-F238E27FC236}">
                <a16:creationId xmlns:a16="http://schemas.microsoft.com/office/drawing/2014/main" id="{A2931A0C-A282-E6B3-3442-AAD490CB5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836613"/>
            <a:ext cx="5680075" cy="513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514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عروض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تركي30رحمه الله  </a:t>
            </a: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( كثير من </a:t>
            </a:r>
            <a:r>
              <a:rPr kumimoji="0" lang="ar-SA" altLang="ar-SA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من اعداده)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ومن حلول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رحمه الله 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واحمد الديني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يامن وسعت رحمته كل شي </a:t>
            </a: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عقيل  وتجاوز عنهما وارفع منزلتهما عندك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</a:t>
            </a:r>
            <a:r>
              <a:rPr kumimoji="0" lang="ar-SA" altLang="ar-S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كفاينا</a:t>
            </a: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الدنيا </a:t>
            </a:r>
            <a:r>
              <a:rPr kumimoji="0" lang="ar-SA" altLang="ar-S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فاكفهما</a:t>
            </a:r>
            <a:r>
              <a:rPr kumimoji="0" lang="ar-SA" alt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</p:txBody>
      </p:sp>
    </p:spTree>
    <p:extLst>
      <p:ext uri="{BB962C8B-B14F-4D97-AF65-F5344CB8AC3E}">
        <p14:creationId xmlns:p14="http://schemas.microsoft.com/office/powerpoint/2010/main" val="248723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35265"/>
              </p:ext>
            </p:extLst>
          </p:nvPr>
        </p:nvGraphicFramePr>
        <p:xfrm>
          <a:off x="4277319" y="3157729"/>
          <a:ext cx="4276722" cy="1070127"/>
        </p:xfrm>
        <a:graphic>
          <a:graphicData uri="http://schemas.openxmlformats.org/drawingml/2006/table">
            <a:tbl>
              <a:tblPr rtl="1"/>
              <a:tblGrid>
                <a:gridCol w="1223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256">
                  <a:extLst>
                    <a:ext uri="{9D8B030D-6E8A-4147-A177-3AD203B41FA5}">
                      <a16:colId xmlns:a16="http://schemas.microsoft.com/office/drawing/2014/main" val="3049723416"/>
                    </a:ext>
                  </a:extLst>
                </a:gridCol>
                <a:gridCol w="763256">
                  <a:extLst>
                    <a:ext uri="{9D8B030D-6E8A-4147-A177-3AD203B41FA5}">
                      <a16:colId xmlns:a16="http://schemas.microsoft.com/office/drawing/2014/main" val="1717691303"/>
                    </a:ext>
                  </a:extLst>
                </a:gridCol>
              </a:tblGrid>
              <a:tr h="535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المسافه(كلم)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kumimoji="0" lang="en-US" altLang="ar-SA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عدد الأيام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6552964" y="376045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5845283" y="376704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5078474" y="3740352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4300997" y="374632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8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pSp>
        <p:nvGrpSpPr>
          <p:cNvPr id="48211" name="Group 83"/>
          <p:cNvGrpSpPr>
            <a:grpSpLocks/>
          </p:cNvGrpSpPr>
          <p:nvPr/>
        </p:nvGrpSpPr>
        <p:grpSpPr bwMode="auto">
          <a:xfrm>
            <a:off x="6788122" y="4350853"/>
            <a:ext cx="1327150" cy="780392"/>
            <a:chOff x="4724" y="2894"/>
            <a:chExt cx="836" cy="464"/>
          </a:xfrm>
        </p:grpSpPr>
        <p:sp>
          <p:nvSpPr>
            <p:cNvPr id="48165" name="AutoShape 37"/>
            <p:cNvSpPr>
              <a:spLocks noChangeArrowheads="1"/>
            </p:cNvSpPr>
            <p:nvPr/>
          </p:nvSpPr>
          <p:spPr bwMode="auto">
            <a:xfrm>
              <a:off x="4759" y="2954"/>
              <a:ext cx="801" cy="31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8166" name="Group 38"/>
            <p:cNvGrpSpPr>
              <a:grpSpLocks/>
            </p:cNvGrpSpPr>
            <p:nvPr/>
          </p:nvGrpSpPr>
          <p:grpSpPr bwMode="auto">
            <a:xfrm>
              <a:off x="4904" y="2894"/>
              <a:ext cx="645" cy="464"/>
              <a:chOff x="4949" y="2931"/>
              <a:chExt cx="645" cy="464"/>
            </a:xfrm>
          </p:grpSpPr>
          <p:grpSp>
            <p:nvGrpSpPr>
              <p:cNvPr id="48167" name="Group 39"/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64"/>
                <a:chOff x="3742" y="2341"/>
                <a:chExt cx="363" cy="464"/>
              </a:xfrm>
            </p:grpSpPr>
            <p:sp>
              <p:nvSpPr>
                <p:cNvPr id="4816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/>
                    </a:rPr>
                    <a:t>20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  <p:sp>
              <p:nvSpPr>
                <p:cNvPr id="4816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/>
                    </a:rPr>
                    <a:t>2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  <p:sp>
              <p:nvSpPr>
                <p:cNvPr id="4817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48171" name="Text Box 43"/>
              <p:cNvSpPr txBox="1">
                <a:spLocks noChangeArrowheads="1"/>
              </p:cNvSpPr>
              <p:nvPr/>
            </p:nvSpPr>
            <p:spPr bwMode="auto">
              <a:xfrm>
                <a:off x="4949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=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p:grpSp>
        <p:sp>
          <p:nvSpPr>
            <p:cNvPr id="48172" name="Text Box 44"/>
            <p:cNvSpPr txBox="1">
              <a:spLocks noChangeArrowheads="1"/>
            </p:cNvSpPr>
            <p:nvPr/>
          </p:nvSpPr>
          <p:spPr bwMode="auto">
            <a:xfrm>
              <a:off x="4724" y="2993"/>
              <a:ext cx="35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10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48209" name="AutoShape 81"/>
          <p:cNvSpPr>
            <a:spLocks noChangeArrowheads="1"/>
          </p:cNvSpPr>
          <p:nvPr/>
        </p:nvSpPr>
        <p:spPr bwMode="auto">
          <a:xfrm>
            <a:off x="4664261" y="5133365"/>
            <a:ext cx="1922147" cy="55483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النسب متساوية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pSp>
        <p:nvGrpSpPr>
          <p:cNvPr id="6" name="Group 83">
            <a:extLst>
              <a:ext uri="{FF2B5EF4-FFF2-40B4-BE49-F238E27FC236}">
                <a16:creationId xmlns:a16="http://schemas.microsoft.com/office/drawing/2014/main" id="{AA5406F7-46AB-10F6-FAF3-B991295D3D9E}"/>
              </a:ext>
            </a:extLst>
          </p:cNvPr>
          <p:cNvGrpSpPr>
            <a:grpSpLocks/>
          </p:cNvGrpSpPr>
          <p:nvPr/>
        </p:nvGrpSpPr>
        <p:grpSpPr bwMode="auto">
          <a:xfrm>
            <a:off x="7949443" y="4369360"/>
            <a:ext cx="1547813" cy="769938"/>
            <a:chOff x="4585" y="2886"/>
            <a:chExt cx="975" cy="485"/>
          </a:xfrm>
        </p:grpSpPr>
        <p:sp>
          <p:nvSpPr>
            <p:cNvPr id="7" name="AutoShape 37">
              <a:extLst>
                <a:ext uri="{FF2B5EF4-FFF2-40B4-BE49-F238E27FC236}">
                  <a16:creationId xmlns:a16="http://schemas.microsoft.com/office/drawing/2014/main" id="{D20190E0-8678-993F-3D6D-F708FA5AB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10" name="Group 39">
              <a:extLst>
                <a:ext uri="{FF2B5EF4-FFF2-40B4-BE49-F238E27FC236}">
                  <a16:creationId xmlns:a16="http://schemas.microsoft.com/office/drawing/2014/main" id="{C6767DFE-903F-A9FC-0470-966FE152A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4" y="2897"/>
              <a:ext cx="757" cy="474"/>
              <a:chOff x="3576" y="2344"/>
              <a:chExt cx="512" cy="474"/>
            </a:xfrm>
          </p:grpSpPr>
          <p:sp>
            <p:nvSpPr>
              <p:cNvPr id="12" name="Text Box 40">
                <a:extLst>
                  <a:ext uri="{FF2B5EF4-FFF2-40B4-BE49-F238E27FC236}">
                    <a16:creationId xmlns:a16="http://schemas.microsoft.com/office/drawing/2014/main" id="{1D1E83AE-3DC3-3435-7A01-E123D6E704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" y="2344"/>
                <a:ext cx="43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المسافه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  <p:sp>
            <p:nvSpPr>
              <p:cNvPr id="13" name="Text Box 41">
                <a:extLst>
                  <a:ext uri="{FF2B5EF4-FFF2-40B4-BE49-F238E27FC236}">
                    <a16:creationId xmlns:a16="http://schemas.microsoft.com/office/drawing/2014/main" id="{F6DA44E5-05B6-9F6D-A1E0-8EA2EA526C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6" y="25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عدد الأيام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  <p:sp>
            <p:nvSpPr>
              <p:cNvPr id="14" name="Line 42">
                <a:extLst>
                  <a:ext uri="{FF2B5EF4-FFF2-40B4-BE49-F238E27FC236}">
                    <a16:creationId xmlns:a16="http://schemas.microsoft.com/office/drawing/2014/main" id="{74ED25FF-81BD-FDD4-E4D3-14C273DB7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93" y="2571"/>
                <a:ext cx="45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p:grpSp>
      </p:grpSp>
      <p:sp>
        <p:nvSpPr>
          <p:cNvPr id="5" name="AutoShape 81">
            <a:extLst>
              <a:ext uri="{FF2B5EF4-FFF2-40B4-BE49-F238E27FC236}">
                <a16:creationId xmlns:a16="http://schemas.microsoft.com/office/drawing/2014/main" id="{82A8897B-5935-205E-F21B-3EF80EA82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240" y="5801466"/>
            <a:ext cx="5495974" cy="55483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defRPr/>
            </a:pPr>
            <a:r>
              <a:rPr lang="ar-SA" altLang="ar-SA" sz="2400" b="1" dirty="0">
                <a:solidFill>
                  <a:srgbClr val="000000"/>
                </a:solidFill>
                <a:cs typeface="Arial"/>
              </a:rPr>
              <a:t>نعم تتناسب المسافة التي يقطعها رائد مع عدد الأيام 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pSp>
        <p:nvGrpSpPr>
          <p:cNvPr id="58" name="Group 83">
            <a:extLst>
              <a:ext uri="{FF2B5EF4-FFF2-40B4-BE49-F238E27FC236}">
                <a16:creationId xmlns:a16="http://schemas.microsoft.com/office/drawing/2014/main" id="{C5FEC03B-A9A0-6912-9F9C-8B4D3B8914FC}"/>
              </a:ext>
            </a:extLst>
          </p:cNvPr>
          <p:cNvGrpSpPr>
            <a:grpSpLocks/>
          </p:cNvGrpSpPr>
          <p:nvPr/>
        </p:nvGrpSpPr>
        <p:grpSpPr bwMode="auto">
          <a:xfrm>
            <a:off x="5391260" y="4355724"/>
            <a:ext cx="1352551" cy="780392"/>
            <a:chOff x="4708" y="2894"/>
            <a:chExt cx="852" cy="464"/>
          </a:xfrm>
        </p:grpSpPr>
        <p:sp>
          <p:nvSpPr>
            <p:cNvPr id="60" name="AutoShape 37">
              <a:extLst>
                <a:ext uri="{FF2B5EF4-FFF2-40B4-BE49-F238E27FC236}">
                  <a16:creationId xmlns:a16="http://schemas.microsoft.com/office/drawing/2014/main" id="{E54092FC-9F18-D744-46A3-87E84953B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" y="2954"/>
              <a:ext cx="801" cy="31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61" name="Group 38">
              <a:extLst>
                <a:ext uri="{FF2B5EF4-FFF2-40B4-BE49-F238E27FC236}">
                  <a16:creationId xmlns:a16="http://schemas.microsoft.com/office/drawing/2014/main" id="{67FEC731-CFF4-AE55-F104-427904087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4" y="2894"/>
              <a:ext cx="645" cy="464"/>
              <a:chOff x="4949" y="2931"/>
              <a:chExt cx="645" cy="464"/>
            </a:xfrm>
          </p:grpSpPr>
          <p:grpSp>
            <p:nvGrpSpPr>
              <p:cNvPr id="63" name="Group 39">
                <a:extLst>
                  <a:ext uri="{FF2B5EF4-FFF2-40B4-BE49-F238E27FC236}">
                    <a16:creationId xmlns:a16="http://schemas.microsoft.com/office/drawing/2014/main" id="{D468D7DF-85C1-11DB-2E50-99B4812523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64"/>
                <a:chOff x="3742" y="2341"/>
                <a:chExt cx="363" cy="464"/>
              </a:xfrm>
            </p:grpSpPr>
            <p:sp>
              <p:nvSpPr>
                <p:cNvPr id="48129" name="Text Box 40">
                  <a:extLst>
                    <a:ext uri="{FF2B5EF4-FFF2-40B4-BE49-F238E27FC236}">
                      <a16:creationId xmlns:a16="http://schemas.microsoft.com/office/drawing/2014/main" id="{87C944D1-A91A-6368-DB47-DDEA6FB32B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/>
                    </a:rPr>
                    <a:t>40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  <p:sp>
              <p:nvSpPr>
                <p:cNvPr id="48130" name="Text Box 41">
                  <a:extLst>
                    <a:ext uri="{FF2B5EF4-FFF2-40B4-BE49-F238E27FC236}">
                      <a16:creationId xmlns:a16="http://schemas.microsoft.com/office/drawing/2014/main" id="{85C53F86-6C43-383C-3129-753E6F736C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/>
                    </a:rPr>
                    <a:t>4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  <p:sp>
              <p:nvSpPr>
                <p:cNvPr id="48131" name="Line 42">
                  <a:extLst>
                    <a:ext uri="{FF2B5EF4-FFF2-40B4-BE49-F238E27FC236}">
                      <a16:creationId xmlns:a16="http://schemas.microsoft.com/office/drawing/2014/main" id="{89BCF617-5DF1-FBC8-4725-BE697975F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48128" name="Text Box 43">
                <a:extLst>
                  <a:ext uri="{FF2B5EF4-FFF2-40B4-BE49-F238E27FC236}">
                    <a16:creationId xmlns:a16="http://schemas.microsoft.com/office/drawing/2014/main" id="{DC77BD0A-6F94-42BB-89DA-382DBE5F55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9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=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p:grpSp>
        <p:sp>
          <p:nvSpPr>
            <p:cNvPr id="62" name="Text Box 44">
              <a:extLst>
                <a:ext uri="{FF2B5EF4-FFF2-40B4-BE49-F238E27FC236}">
                  <a16:creationId xmlns:a16="http://schemas.microsoft.com/office/drawing/2014/main" id="{803E9D16-BA1A-A2F6-5033-56CA604AE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8" y="2984"/>
              <a:ext cx="34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10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48132" name="Group 83">
            <a:extLst>
              <a:ext uri="{FF2B5EF4-FFF2-40B4-BE49-F238E27FC236}">
                <a16:creationId xmlns:a16="http://schemas.microsoft.com/office/drawing/2014/main" id="{F4D59FAD-DDB7-085A-9CF5-F42DA7275068}"/>
              </a:ext>
            </a:extLst>
          </p:cNvPr>
          <p:cNvGrpSpPr>
            <a:grpSpLocks/>
          </p:cNvGrpSpPr>
          <p:nvPr/>
        </p:nvGrpSpPr>
        <p:grpSpPr bwMode="auto">
          <a:xfrm>
            <a:off x="4093936" y="4341612"/>
            <a:ext cx="1271588" cy="780392"/>
            <a:chOff x="4759" y="2894"/>
            <a:chExt cx="801" cy="464"/>
          </a:xfrm>
        </p:grpSpPr>
        <p:sp>
          <p:nvSpPr>
            <p:cNvPr id="48133" name="AutoShape 37">
              <a:extLst>
                <a:ext uri="{FF2B5EF4-FFF2-40B4-BE49-F238E27FC236}">
                  <a16:creationId xmlns:a16="http://schemas.microsoft.com/office/drawing/2014/main" id="{0EE694CC-AB6B-2CFD-29FE-9DA3AED93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" y="2954"/>
              <a:ext cx="801" cy="31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8134" name="Group 38">
              <a:extLst>
                <a:ext uri="{FF2B5EF4-FFF2-40B4-BE49-F238E27FC236}">
                  <a16:creationId xmlns:a16="http://schemas.microsoft.com/office/drawing/2014/main" id="{5458A816-258E-A9E5-52A7-9CDD825EB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4" y="2894"/>
              <a:ext cx="645" cy="464"/>
              <a:chOff x="4949" y="2931"/>
              <a:chExt cx="645" cy="464"/>
            </a:xfrm>
          </p:grpSpPr>
          <p:grpSp>
            <p:nvGrpSpPr>
              <p:cNvPr id="48137" name="Group 39">
                <a:extLst>
                  <a:ext uri="{FF2B5EF4-FFF2-40B4-BE49-F238E27FC236}">
                    <a16:creationId xmlns:a16="http://schemas.microsoft.com/office/drawing/2014/main" id="{76D7C2A0-B28D-294A-E2CF-324D0B15D0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64"/>
                <a:chOff x="3742" y="2341"/>
                <a:chExt cx="363" cy="464"/>
              </a:xfrm>
            </p:grpSpPr>
            <p:sp>
              <p:nvSpPr>
                <p:cNvPr id="48139" name="Text Box 40">
                  <a:extLst>
                    <a:ext uri="{FF2B5EF4-FFF2-40B4-BE49-F238E27FC236}">
                      <a16:creationId xmlns:a16="http://schemas.microsoft.com/office/drawing/2014/main" id="{A354249D-8F8E-8557-E024-DC8D488613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/>
                    </a:rPr>
                    <a:t>60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  <p:sp>
              <p:nvSpPr>
                <p:cNvPr id="48140" name="Text Box 41">
                  <a:extLst>
                    <a:ext uri="{FF2B5EF4-FFF2-40B4-BE49-F238E27FC236}">
                      <a16:creationId xmlns:a16="http://schemas.microsoft.com/office/drawing/2014/main" id="{E03A9634-5CC2-112E-B243-FE152EF172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/>
                    </a:rPr>
                    <a:t>6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  <p:sp>
              <p:nvSpPr>
                <p:cNvPr id="48141" name="Line 42">
                  <a:extLst>
                    <a:ext uri="{FF2B5EF4-FFF2-40B4-BE49-F238E27FC236}">
                      <a16:creationId xmlns:a16="http://schemas.microsoft.com/office/drawing/2014/main" id="{BBBDFE0E-4837-EEFD-FFEC-32D2C997FE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48138" name="Text Box 43">
                <a:extLst>
                  <a:ext uri="{FF2B5EF4-FFF2-40B4-BE49-F238E27FC236}">
                    <a16:creationId xmlns:a16="http://schemas.microsoft.com/office/drawing/2014/main" id="{293240DC-BF1C-DB63-CA35-B2F9317E4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9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=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p:grpSp>
        <p:sp>
          <p:nvSpPr>
            <p:cNvPr id="48135" name="Text Box 44">
              <a:extLst>
                <a:ext uri="{FF2B5EF4-FFF2-40B4-BE49-F238E27FC236}">
                  <a16:creationId xmlns:a16="http://schemas.microsoft.com/office/drawing/2014/main" id="{20EE4363-668A-76D3-80C1-A5444C6A2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" y="2994"/>
              <a:ext cx="29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grpSp>
        <p:nvGrpSpPr>
          <p:cNvPr id="48142" name="Group 83">
            <a:extLst>
              <a:ext uri="{FF2B5EF4-FFF2-40B4-BE49-F238E27FC236}">
                <a16:creationId xmlns:a16="http://schemas.microsoft.com/office/drawing/2014/main" id="{5A8E70BC-AFEE-E3B7-361D-2611EFBD204F}"/>
              </a:ext>
            </a:extLst>
          </p:cNvPr>
          <p:cNvGrpSpPr>
            <a:grpSpLocks/>
          </p:cNvGrpSpPr>
          <p:nvPr/>
        </p:nvGrpSpPr>
        <p:grpSpPr bwMode="auto">
          <a:xfrm>
            <a:off x="2611021" y="4333432"/>
            <a:ext cx="1320800" cy="775346"/>
            <a:chOff x="4728" y="2894"/>
            <a:chExt cx="832" cy="461"/>
          </a:xfrm>
        </p:grpSpPr>
        <p:sp>
          <p:nvSpPr>
            <p:cNvPr id="48143" name="AutoShape 37">
              <a:extLst>
                <a:ext uri="{FF2B5EF4-FFF2-40B4-BE49-F238E27FC236}">
                  <a16:creationId xmlns:a16="http://schemas.microsoft.com/office/drawing/2014/main" id="{3805D11D-10FD-F3C5-728D-984976898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" y="2954"/>
              <a:ext cx="801" cy="31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48144" name="Group 38">
              <a:extLst>
                <a:ext uri="{FF2B5EF4-FFF2-40B4-BE49-F238E27FC236}">
                  <a16:creationId xmlns:a16="http://schemas.microsoft.com/office/drawing/2014/main" id="{3BB2358F-40E0-E813-9EC2-582E226C5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4" y="2894"/>
              <a:ext cx="650" cy="461"/>
              <a:chOff x="4949" y="2931"/>
              <a:chExt cx="650" cy="461"/>
            </a:xfrm>
          </p:grpSpPr>
          <p:grpSp>
            <p:nvGrpSpPr>
              <p:cNvPr id="48146" name="Group 39">
                <a:extLst>
                  <a:ext uri="{FF2B5EF4-FFF2-40B4-BE49-F238E27FC236}">
                    <a16:creationId xmlns:a16="http://schemas.microsoft.com/office/drawing/2014/main" id="{1AB756C5-620C-B6AA-F5CC-9A90062FAB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6" y="2931"/>
                <a:ext cx="573" cy="461"/>
                <a:chOff x="3718" y="2341"/>
                <a:chExt cx="387" cy="461"/>
              </a:xfrm>
            </p:grpSpPr>
            <p:sp>
              <p:nvSpPr>
                <p:cNvPr id="48148" name="Text Box 40">
                  <a:extLst>
                    <a:ext uri="{FF2B5EF4-FFF2-40B4-BE49-F238E27FC236}">
                      <a16:creationId xmlns:a16="http://schemas.microsoft.com/office/drawing/2014/main" id="{43606F0A-B1A3-EFAA-D01B-749560F363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/>
                    </a:rPr>
                    <a:t>80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  <p:sp>
              <p:nvSpPr>
                <p:cNvPr id="48149" name="Text Box 41">
                  <a:extLst>
                    <a:ext uri="{FF2B5EF4-FFF2-40B4-BE49-F238E27FC236}">
                      <a16:creationId xmlns:a16="http://schemas.microsoft.com/office/drawing/2014/main" id="{AC9CD36F-4DFE-417E-ABBD-808E3DC716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8" y="2528"/>
                  <a:ext cx="363" cy="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/>
                    </a:rPr>
                    <a:t>8</a:t>
                  </a:r>
                  <a:endParaRPr kumimoji="0" lang="en-US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  <p:sp>
              <p:nvSpPr>
                <p:cNvPr id="48150" name="Line 42">
                  <a:extLst>
                    <a:ext uri="{FF2B5EF4-FFF2-40B4-BE49-F238E27FC236}">
                      <a16:creationId xmlns:a16="http://schemas.microsoft.com/office/drawing/2014/main" id="{653EE6B3-3FB4-6760-4DD7-D27105FF17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48147" name="Text Box 43">
                <a:extLst>
                  <a:ext uri="{FF2B5EF4-FFF2-40B4-BE49-F238E27FC236}">
                    <a16:creationId xmlns:a16="http://schemas.microsoft.com/office/drawing/2014/main" id="{B7147066-2E78-2094-690D-4D0C63097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9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</a:rPr>
                  <a:t>=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</p:txBody>
          </p:sp>
        </p:grpSp>
        <p:sp>
          <p:nvSpPr>
            <p:cNvPr id="48145" name="Text Box 44">
              <a:extLst>
                <a:ext uri="{FF2B5EF4-FFF2-40B4-BE49-F238E27FC236}">
                  <a16:creationId xmlns:a16="http://schemas.microsoft.com/office/drawing/2014/main" id="{8B7F4FF7-C6CA-D0F6-A787-11FDC393F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" y="2995"/>
              <a:ext cx="35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</a:rPr>
                <a:t>10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32D867F-3F4D-2494-8FE0-4617666696DE}"/>
              </a:ext>
            </a:extLst>
          </p:cNvPr>
          <p:cNvSpPr txBox="1"/>
          <p:nvPr/>
        </p:nvSpPr>
        <p:spPr>
          <a:xfrm>
            <a:off x="6274907" y="2722075"/>
            <a:ext cx="21938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1) تنظيم البيانات في جدول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6808B17-61E0-9ACC-1E23-BDFE4D1354E0}"/>
              </a:ext>
            </a:extLst>
          </p:cNvPr>
          <p:cNvSpPr txBox="1"/>
          <p:nvPr/>
        </p:nvSpPr>
        <p:spPr>
          <a:xfrm>
            <a:off x="8610793" y="4065015"/>
            <a:ext cx="1378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2) نحسب النسب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F963AC9-3934-0CE1-3BAE-9999B3EC9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D016694-BB10-ECD1-CCD2-DACB84497B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334839" y="906366"/>
            <a:ext cx="5671076" cy="107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2DA9998-ED4E-071E-DC70-159B26023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9" y="823659"/>
            <a:ext cx="1427355" cy="1070516"/>
          </a:xfrm>
          <a:prstGeom prst="rect">
            <a:avLst/>
          </a:prstGeom>
        </p:spPr>
      </p:pic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5D5233B1-E7E7-7971-0C00-3643E8858562}"/>
              </a:ext>
            </a:extLst>
          </p:cNvPr>
          <p:cNvSpPr/>
          <p:nvPr/>
        </p:nvSpPr>
        <p:spPr>
          <a:xfrm>
            <a:off x="1735493" y="820638"/>
            <a:ext cx="1154927" cy="550962"/>
          </a:xfrm>
          <a:prstGeom prst="wedgeEllipseCallout">
            <a:avLst>
              <a:gd name="adj1" fmla="val -94490"/>
              <a:gd name="adj2" fmla="val 65887"/>
            </a:avLst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00" b="1">
                <a:solidFill>
                  <a:srgbClr val="FF0000"/>
                </a:solidFill>
              </a:rPr>
              <a:t>متى نقول عن كميتين انهما متناسبتين</a:t>
            </a:r>
          </a:p>
        </p:txBody>
      </p:sp>
    </p:spTree>
    <p:extLst>
      <p:ext uri="{BB962C8B-B14F-4D97-AF65-F5344CB8AC3E}">
        <p14:creationId xmlns:p14="http://schemas.microsoft.com/office/powerpoint/2010/main" val="40550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9" grpId="0"/>
      <p:bldP spid="48160" grpId="0"/>
      <p:bldP spid="48161" grpId="0"/>
      <p:bldP spid="48162" grpId="0"/>
      <p:bldP spid="48209" grpId="0" animBg="1"/>
      <p:bldP spid="5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587888" y="2779283"/>
            <a:ext cx="1214357" cy="833438"/>
            <a:chOff x="4331" y="867"/>
            <a:chExt cx="558" cy="52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548" y="867"/>
              <a:ext cx="341" cy="525"/>
              <a:chOff x="4548" y="867"/>
              <a:chExt cx="341" cy="525"/>
            </a:xfrm>
          </p:grpSpPr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4548" y="8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H="1">
                <a:off x="4577" y="110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4548" y="1104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أ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331" y="976"/>
              <a:ext cx="3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8085330" y="3758462"/>
            <a:ext cx="774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8871356" y="4459513"/>
            <a:ext cx="880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 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 flipH="1">
            <a:off x="9162870" y="4910023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 flipH="1">
            <a:off x="8021830" y="4884584"/>
            <a:ext cx="67899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 flipH="1">
            <a:off x="8356763" y="4665412"/>
            <a:ext cx="97631" cy="5751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8700825" y="5408550"/>
            <a:ext cx="865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 rot="12320343">
            <a:off x="8541582" y="3048373"/>
            <a:ext cx="854075" cy="163988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AutoShape 37"/>
          <p:cNvSpPr>
            <a:spLocks noChangeArrowheads="1"/>
          </p:cNvSpPr>
          <p:nvPr/>
        </p:nvSpPr>
        <p:spPr bwMode="auto">
          <a:xfrm rot="9401767">
            <a:off x="8480642" y="3098135"/>
            <a:ext cx="906463" cy="168275"/>
          </a:xfrm>
          <a:prstGeom prst="notchedRightArrow">
            <a:avLst>
              <a:gd name="adj1" fmla="val 50000"/>
              <a:gd name="adj2" fmla="val 13467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Rectangle 39">
            <a:extLst>
              <a:ext uri="{FF2B5EF4-FFF2-40B4-BE49-F238E27FC236}">
                <a16:creationId xmlns:a16="http://schemas.microsoft.com/office/drawing/2014/main" id="{9443A9F2-E804-407F-BF24-7289BD2F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2952" y="3732582"/>
            <a:ext cx="1317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0">
            <a:extLst>
              <a:ext uri="{FF2B5EF4-FFF2-40B4-BE49-F238E27FC236}">
                <a16:creationId xmlns:a16="http://schemas.microsoft.com/office/drawing/2014/main" id="{7D53B76A-B6B9-70C0-A11C-B6374669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2678" y="4447924"/>
            <a:ext cx="425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9أ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Rectangle 47">
            <a:extLst>
              <a:ext uri="{FF2B5EF4-FFF2-40B4-BE49-F238E27FC236}">
                <a16:creationId xmlns:a16="http://schemas.microsoft.com/office/drawing/2014/main" id="{A84187E3-9433-951C-644E-23F7C87FE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681" y="5408399"/>
            <a:ext cx="5560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9" name="Group 13">
            <a:extLst>
              <a:ext uri="{FF2B5EF4-FFF2-40B4-BE49-F238E27FC236}">
                <a16:creationId xmlns:a16="http://schemas.microsoft.com/office/drawing/2014/main" id="{DFB1720A-08BA-4CA5-3504-74EA5A1C7226}"/>
              </a:ext>
            </a:extLst>
          </p:cNvPr>
          <p:cNvGrpSpPr>
            <a:grpSpLocks/>
          </p:cNvGrpSpPr>
          <p:nvPr/>
        </p:nvGrpSpPr>
        <p:grpSpPr bwMode="auto">
          <a:xfrm>
            <a:off x="8021830" y="2764170"/>
            <a:ext cx="855272" cy="811213"/>
            <a:chOff x="3975" y="856"/>
            <a:chExt cx="393" cy="511"/>
          </a:xfrm>
        </p:grpSpPr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B0570D3F-0C55-4A94-5A5C-90937D202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0" y="856"/>
              <a:ext cx="3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9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1" name="Line 15">
              <a:extLst>
                <a:ext uri="{FF2B5EF4-FFF2-40B4-BE49-F238E27FC236}">
                  <a16:creationId xmlns:a16="http://schemas.microsoft.com/office/drawing/2014/main" id="{FCD118D5-CEA4-5B1C-1228-598AEBA72B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" y="1105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2" name="Text Box 16">
              <a:extLst>
                <a:ext uri="{FF2B5EF4-FFF2-40B4-BE49-F238E27FC236}">
                  <a16:creationId xmlns:a16="http://schemas.microsoft.com/office/drawing/2014/main" id="{7C776ED5-57F3-98C4-5AA6-BA33E92FD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" y="1076"/>
              <a:ext cx="3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CE70667A-6379-E07D-EBEF-588A3FBF0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8F1DDF66-181A-6236-00F1-841CDE6C6D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2356" y="927419"/>
            <a:ext cx="2752725" cy="50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BBC5D51E-ED0A-BF1D-0DE4-CCCA0D5F9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027" y="1770422"/>
            <a:ext cx="1504950" cy="685800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1236F8A0-F0B3-3369-076C-636966F685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2669" y="1821522"/>
            <a:ext cx="1790700" cy="647700"/>
          </a:xfrm>
          <a:prstGeom prst="rect">
            <a:avLst/>
          </a:prstGeom>
        </p:spPr>
      </p:pic>
      <p:grpSp>
        <p:nvGrpSpPr>
          <p:cNvPr id="47" name="Group 7">
            <a:extLst>
              <a:ext uri="{FF2B5EF4-FFF2-40B4-BE49-F238E27FC236}">
                <a16:creationId xmlns:a16="http://schemas.microsoft.com/office/drawing/2014/main" id="{0930A34F-4437-C2EA-C7F2-7D51BE66392A}"/>
              </a:ext>
            </a:extLst>
          </p:cNvPr>
          <p:cNvGrpSpPr>
            <a:grpSpLocks/>
          </p:cNvGrpSpPr>
          <p:nvPr/>
        </p:nvGrpSpPr>
        <p:grpSpPr bwMode="auto">
          <a:xfrm>
            <a:off x="4179012" y="2891845"/>
            <a:ext cx="1214357" cy="833438"/>
            <a:chOff x="4331" y="867"/>
            <a:chExt cx="558" cy="525"/>
          </a:xfrm>
        </p:grpSpPr>
        <p:grpSp>
          <p:nvGrpSpPr>
            <p:cNvPr id="48" name="Group 8">
              <a:extLst>
                <a:ext uri="{FF2B5EF4-FFF2-40B4-BE49-F238E27FC236}">
                  <a16:creationId xmlns:a16="http://schemas.microsoft.com/office/drawing/2014/main" id="{42F989FA-3FE4-6E93-D3C0-F067E2C0F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867"/>
              <a:ext cx="341" cy="525"/>
              <a:chOff x="4548" y="867"/>
              <a:chExt cx="341" cy="525"/>
            </a:xfrm>
          </p:grpSpPr>
          <p:sp>
            <p:nvSpPr>
              <p:cNvPr id="50" name="Text Box 9">
                <a:extLst>
                  <a:ext uri="{FF2B5EF4-FFF2-40B4-BE49-F238E27FC236}">
                    <a16:creationId xmlns:a16="http://schemas.microsoft.com/office/drawing/2014/main" id="{E90415CD-BEB7-1B13-55B7-CD861D7622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8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5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1" name="Line 10">
                <a:extLst>
                  <a:ext uri="{FF2B5EF4-FFF2-40B4-BE49-F238E27FC236}">
                    <a16:creationId xmlns:a16="http://schemas.microsoft.com/office/drawing/2014/main" id="{9039E25D-37C8-0C46-B885-63244B928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110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2" name="Text Box 11">
                <a:extLst>
                  <a:ext uri="{FF2B5EF4-FFF2-40B4-BE49-F238E27FC236}">
                    <a16:creationId xmlns:a16="http://schemas.microsoft.com/office/drawing/2014/main" id="{A93F0098-1767-A654-C0E7-2AA386B74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1104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E1A50610-FE46-37E1-7F32-C305810F4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976"/>
              <a:ext cx="3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53" name="Group 13">
            <a:extLst>
              <a:ext uri="{FF2B5EF4-FFF2-40B4-BE49-F238E27FC236}">
                <a16:creationId xmlns:a16="http://schemas.microsoft.com/office/drawing/2014/main" id="{79CA6149-DB62-AB03-A35F-17AD8652C324}"/>
              </a:ext>
            </a:extLst>
          </p:cNvPr>
          <p:cNvGrpSpPr>
            <a:grpSpLocks/>
          </p:cNvGrpSpPr>
          <p:nvPr/>
        </p:nvGrpSpPr>
        <p:grpSpPr bwMode="auto">
          <a:xfrm>
            <a:off x="3526916" y="2861509"/>
            <a:ext cx="855272" cy="811213"/>
            <a:chOff x="3975" y="856"/>
            <a:chExt cx="393" cy="511"/>
          </a:xfrm>
        </p:grpSpPr>
        <p:sp>
          <p:nvSpPr>
            <p:cNvPr id="54" name="Text Box 14">
              <a:extLst>
                <a:ext uri="{FF2B5EF4-FFF2-40B4-BE49-F238E27FC236}">
                  <a16:creationId xmlns:a16="http://schemas.microsoft.com/office/drawing/2014/main" id="{D126DE68-407B-D5E6-AC4E-0CE6DE687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0" y="856"/>
              <a:ext cx="3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5" name="Line 15">
              <a:extLst>
                <a:ext uri="{FF2B5EF4-FFF2-40B4-BE49-F238E27FC236}">
                  <a16:creationId xmlns:a16="http://schemas.microsoft.com/office/drawing/2014/main" id="{813B4666-A0AE-0F71-1AFA-D93E45677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" y="1105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6" name="Text Box 16">
              <a:extLst>
                <a:ext uri="{FF2B5EF4-FFF2-40B4-BE49-F238E27FC236}">
                  <a16:creationId xmlns:a16="http://schemas.microsoft.com/office/drawing/2014/main" id="{076E229C-5336-847D-69C9-BA1E230C5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" y="1076"/>
              <a:ext cx="3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ص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57" name="Rectangle 39">
            <a:extLst>
              <a:ext uri="{FF2B5EF4-FFF2-40B4-BE49-F238E27FC236}">
                <a16:creationId xmlns:a16="http://schemas.microsoft.com/office/drawing/2014/main" id="{7304DF3D-5BF8-82C4-8F30-17C635425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695" y="3708991"/>
            <a:ext cx="1298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ص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Rectangle 39">
            <a:extLst>
              <a:ext uri="{FF2B5EF4-FFF2-40B4-BE49-F238E27FC236}">
                <a16:creationId xmlns:a16="http://schemas.microsoft.com/office/drawing/2014/main" id="{8EF863CA-08A0-16ED-6207-65F77D83C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340" y="3708990"/>
            <a:ext cx="1053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Rectangle 40">
            <a:extLst>
              <a:ext uri="{FF2B5EF4-FFF2-40B4-BE49-F238E27FC236}">
                <a16:creationId xmlns:a16="http://schemas.microsoft.com/office/drawing/2014/main" id="{78C2AB12-8177-4797-9CB1-C67770B96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053" y="4357981"/>
            <a:ext cx="1034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5ص 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Rectangle 40">
            <a:extLst>
              <a:ext uri="{FF2B5EF4-FFF2-40B4-BE49-F238E27FC236}">
                <a16:creationId xmlns:a16="http://schemas.microsoft.com/office/drawing/2014/main" id="{3CF7801A-3DF9-BC60-2D19-11FD499E1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740" y="4416462"/>
            <a:ext cx="5309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Line 42">
            <a:extLst>
              <a:ext uri="{FF2B5EF4-FFF2-40B4-BE49-F238E27FC236}">
                <a16:creationId xmlns:a16="http://schemas.microsoft.com/office/drawing/2014/main" id="{A105FB1D-D608-43CB-A601-44C4EC3E2D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9824" y="4792648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Line 42">
            <a:extLst>
              <a:ext uri="{FF2B5EF4-FFF2-40B4-BE49-F238E27FC236}">
                <a16:creationId xmlns:a16="http://schemas.microsoft.com/office/drawing/2014/main" id="{9431C5C5-7B14-76AA-9FC6-F7B831138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9514" y="4763301"/>
            <a:ext cx="67899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Text Box 44">
            <a:extLst>
              <a:ext uri="{FF2B5EF4-FFF2-40B4-BE49-F238E27FC236}">
                <a16:creationId xmlns:a16="http://schemas.microsoft.com/office/drawing/2014/main" id="{1A8BD60C-B279-7EDF-DE75-1AA8C9A15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805" y="4878128"/>
            <a:ext cx="659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Text Box 44">
            <a:extLst>
              <a:ext uri="{FF2B5EF4-FFF2-40B4-BE49-F238E27FC236}">
                <a16:creationId xmlns:a16="http://schemas.microsoft.com/office/drawing/2014/main" id="{9EAC6A89-08B1-B532-CC62-C5CD41E3C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280" y="4878127"/>
            <a:ext cx="556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Text Box 44">
            <a:extLst>
              <a:ext uri="{FF2B5EF4-FFF2-40B4-BE49-F238E27FC236}">
                <a16:creationId xmlns:a16="http://schemas.microsoft.com/office/drawing/2014/main" id="{4689A0CF-4841-B149-AA2D-53EF0959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043" y="4749777"/>
            <a:ext cx="659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Text Box 44">
            <a:extLst>
              <a:ext uri="{FF2B5EF4-FFF2-40B4-BE49-F238E27FC236}">
                <a16:creationId xmlns:a16="http://schemas.microsoft.com/office/drawing/2014/main" id="{C45BEA3E-9C05-664C-F952-82BD1F1FE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956" y="4722141"/>
            <a:ext cx="556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Line 46">
            <a:extLst>
              <a:ext uri="{FF2B5EF4-FFF2-40B4-BE49-F238E27FC236}">
                <a16:creationId xmlns:a16="http://schemas.microsoft.com/office/drawing/2014/main" id="{757E03A3-BD5D-5EA8-8AC0-AA972E0130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2708" y="4505087"/>
            <a:ext cx="97631" cy="5751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Rectangle 47">
            <a:extLst>
              <a:ext uri="{FF2B5EF4-FFF2-40B4-BE49-F238E27FC236}">
                <a16:creationId xmlns:a16="http://schemas.microsoft.com/office/drawing/2014/main" id="{00917554-AB3F-5240-F354-730F16A5C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521" y="5401446"/>
            <a:ext cx="865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ص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Rectangle 47">
            <a:extLst>
              <a:ext uri="{FF2B5EF4-FFF2-40B4-BE49-F238E27FC236}">
                <a16:creationId xmlns:a16="http://schemas.microsoft.com/office/drawing/2014/main" id="{AE89D11A-816C-F648-BB41-B21B44BD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563" y="5401445"/>
            <a:ext cx="6789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AutoShape 37">
            <a:extLst>
              <a:ext uri="{FF2B5EF4-FFF2-40B4-BE49-F238E27FC236}">
                <a16:creationId xmlns:a16="http://schemas.microsoft.com/office/drawing/2014/main" id="{8CD3ABB7-6ECC-0310-E273-06D466685760}"/>
              </a:ext>
            </a:extLst>
          </p:cNvPr>
          <p:cNvSpPr>
            <a:spLocks noChangeArrowheads="1"/>
          </p:cNvSpPr>
          <p:nvPr/>
        </p:nvSpPr>
        <p:spPr bwMode="auto">
          <a:xfrm rot="9401767">
            <a:off x="4014995" y="3200397"/>
            <a:ext cx="906463" cy="168275"/>
          </a:xfrm>
          <a:prstGeom prst="notchedRightArrow">
            <a:avLst>
              <a:gd name="adj1" fmla="val 50000"/>
              <a:gd name="adj2" fmla="val 13467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" name="AutoShape 38">
            <a:extLst>
              <a:ext uri="{FF2B5EF4-FFF2-40B4-BE49-F238E27FC236}">
                <a16:creationId xmlns:a16="http://schemas.microsoft.com/office/drawing/2014/main" id="{97530603-EE04-F6D6-C739-003D81A8B11F}"/>
              </a:ext>
            </a:extLst>
          </p:cNvPr>
          <p:cNvSpPr>
            <a:spLocks noChangeArrowheads="1"/>
          </p:cNvSpPr>
          <p:nvPr/>
        </p:nvSpPr>
        <p:spPr bwMode="auto">
          <a:xfrm rot="12320343">
            <a:off x="4089687" y="3164653"/>
            <a:ext cx="854075" cy="163988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E21AB08-B570-1D70-20DD-F08218DB31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8" y="581753"/>
            <a:ext cx="1427355" cy="1070516"/>
          </a:xfrm>
          <a:prstGeom prst="rect">
            <a:avLst/>
          </a:prstGeom>
        </p:spPr>
      </p:pic>
      <p:sp>
        <p:nvSpPr>
          <p:cNvPr id="3" name="فقاعة الكلام: بيضاوية 2">
            <a:extLst>
              <a:ext uri="{FF2B5EF4-FFF2-40B4-BE49-F238E27FC236}">
                <a16:creationId xmlns:a16="http://schemas.microsoft.com/office/drawing/2014/main" id="{375360FE-5993-2038-928F-3336186C2C86}"/>
              </a:ext>
            </a:extLst>
          </p:cNvPr>
          <p:cNvSpPr/>
          <p:nvPr/>
        </p:nvSpPr>
        <p:spPr>
          <a:xfrm>
            <a:off x="1676375" y="625125"/>
            <a:ext cx="1154927" cy="550962"/>
          </a:xfrm>
          <a:prstGeom prst="wedgeEllipseCallout">
            <a:avLst>
              <a:gd name="adj1" fmla="val -94490"/>
              <a:gd name="adj2" fmla="val 65887"/>
            </a:avLst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00" b="1">
                <a:solidFill>
                  <a:srgbClr val="FF0000"/>
                </a:solidFill>
              </a:rPr>
              <a:t>كيف تحلين التناسب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9231B76-6A12-3DEA-7694-E31E00C76F56}"/>
              </a:ext>
            </a:extLst>
          </p:cNvPr>
          <p:cNvSpPr txBox="1"/>
          <p:nvPr/>
        </p:nvSpPr>
        <p:spPr>
          <a:xfrm>
            <a:off x="6451600" y="3803433"/>
            <a:ext cx="1305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الضرب التبادلي 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5CFFC2-7C8D-B5AF-7763-36DB6506ACC2}"/>
              </a:ext>
            </a:extLst>
          </p:cNvPr>
          <p:cNvSpPr txBox="1"/>
          <p:nvPr/>
        </p:nvSpPr>
        <p:spPr>
          <a:xfrm>
            <a:off x="6410960" y="4514632"/>
            <a:ext cx="1376680" cy="311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إجراء عملية الضرب </a:t>
            </a:r>
            <a:endParaRPr lang="ar-SA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A535AE2-51AA-890D-6276-765E3ACBA333}"/>
              </a:ext>
            </a:extLst>
          </p:cNvPr>
          <p:cNvSpPr txBox="1"/>
          <p:nvPr/>
        </p:nvSpPr>
        <p:spPr>
          <a:xfrm>
            <a:off x="6268720" y="4992153"/>
            <a:ext cx="1488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قسمة الطرفين على 9 </a:t>
            </a:r>
            <a:endParaRPr lang="ar-SA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24940A6-B0CA-9149-CF35-403D373D8CD0}"/>
              </a:ext>
            </a:extLst>
          </p:cNvPr>
          <p:cNvSpPr txBox="1"/>
          <p:nvPr/>
        </p:nvSpPr>
        <p:spPr>
          <a:xfrm>
            <a:off x="6217920" y="5530633"/>
            <a:ext cx="1651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التبسيط ( ناتج القسمة )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220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3" grpId="0" animBg="1"/>
      <p:bldP spid="24" grpId="0"/>
      <p:bldP spid="25" grpId="0" animBg="1"/>
      <p:bldP spid="26" grpId="0" animBg="1"/>
      <p:bldP spid="33" grpId="0"/>
      <p:bldP spid="34" grpId="0"/>
      <p:bldP spid="35" grpId="0"/>
      <p:bldP spid="57" grpId="0"/>
      <p:bldP spid="58" grpId="0"/>
      <p:bldP spid="59" grpId="0"/>
      <p:bldP spid="60" grpId="0"/>
      <p:bldP spid="61" grpId="0" animBg="1"/>
      <p:bldP spid="62" grpId="0" animBg="1"/>
      <p:bldP spid="63" grpId="0"/>
      <p:bldP spid="64" grpId="0"/>
      <p:bldP spid="65" grpId="0"/>
      <p:bldP spid="66" grpId="0"/>
      <p:bldP spid="67" grpId="0" animBg="1"/>
      <p:bldP spid="68" grpId="0"/>
      <p:bldP spid="69" grpId="0"/>
      <p:bldP spid="70" grpId="0" animBg="1"/>
      <p:bldP spid="71" grpId="0" animBg="1"/>
      <p:bldP spid="5" grpId="0"/>
      <p:bldP spid="10" grpId="0"/>
      <p:bldP spid="1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7122575" y="3559322"/>
            <a:ext cx="1220886" cy="825500"/>
            <a:chOff x="4331" y="872"/>
            <a:chExt cx="561" cy="520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515" y="872"/>
              <a:ext cx="377" cy="520"/>
              <a:chOff x="4515" y="872"/>
              <a:chExt cx="377" cy="520"/>
            </a:xfrm>
          </p:grpSpPr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4515" y="872"/>
                <a:ext cx="37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228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H="1">
                <a:off x="4577" y="110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4548" y="1104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30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331" y="976"/>
              <a:ext cx="3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6239243" y="4434049"/>
            <a:ext cx="1157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7233362" y="5084671"/>
            <a:ext cx="13997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11400 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 flipH="1">
            <a:off x="7670328" y="5484378"/>
            <a:ext cx="75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 flipH="1">
            <a:off x="6629247" y="5484378"/>
            <a:ext cx="67899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7683784" y="5422207"/>
            <a:ext cx="659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6783622" y="5473366"/>
            <a:ext cx="556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 flipH="1">
            <a:off x="7073757" y="5229812"/>
            <a:ext cx="97631" cy="5751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7503924" y="5782119"/>
            <a:ext cx="865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 rot="12320343">
            <a:off x="6905481" y="3883864"/>
            <a:ext cx="854075" cy="163988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AutoShape 37"/>
          <p:cNvSpPr>
            <a:spLocks noChangeArrowheads="1"/>
          </p:cNvSpPr>
          <p:nvPr/>
        </p:nvSpPr>
        <p:spPr bwMode="auto">
          <a:xfrm rot="9401767">
            <a:off x="6860717" y="3930019"/>
            <a:ext cx="906463" cy="168275"/>
          </a:xfrm>
          <a:prstGeom prst="notchedRightArrow">
            <a:avLst>
              <a:gd name="adj1" fmla="val 50000"/>
              <a:gd name="adj2" fmla="val 13467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670209" y="6308712"/>
            <a:ext cx="63883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461260" algn="l"/>
              </a:tabLst>
            </a:pPr>
            <a:r>
              <a:rPr lang="ar-SA" b="1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إذن كمية الحليب اللازمة لتزويد الجسم بـ 50 % من احتياجاته اليومية من الكالسيوم = 380 جم . </a:t>
            </a:r>
            <a:endParaRPr lang="en-US" sz="160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06A6E3D-42AB-85B7-2EBF-78C3AA4DE5D6}"/>
              </a:ext>
            </a:extLst>
          </p:cNvPr>
          <p:cNvGrpSpPr>
            <a:grpSpLocks/>
          </p:cNvGrpSpPr>
          <p:nvPr/>
        </p:nvGrpSpPr>
        <p:grpSpPr bwMode="auto">
          <a:xfrm>
            <a:off x="5359388" y="2817680"/>
            <a:ext cx="3806291" cy="828676"/>
            <a:chOff x="3590" y="866"/>
            <a:chExt cx="1749" cy="522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10C2AE03-9954-3105-B509-720CAFC7B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2" y="866"/>
              <a:ext cx="867" cy="476"/>
              <a:chOff x="4472" y="866"/>
              <a:chExt cx="867" cy="476"/>
            </a:xfrm>
          </p:grpSpPr>
          <p:sp>
            <p:nvSpPr>
              <p:cNvPr id="30" name="Text Box 9">
                <a:extLst>
                  <a:ext uri="{FF2B5EF4-FFF2-40B4-BE49-F238E27FC236}">
                    <a16:creationId xmlns:a16="http://schemas.microsoft.com/office/drawing/2014/main" id="{222C91B0-F3E3-70BB-062D-D339A7B03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2" y="866"/>
                <a:ext cx="86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كمية الحليب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5D37A4C1-5BF6-21F4-BA7F-497BEC107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1099"/>
                <a:ext cx="672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2" name="Text Box 11">
                <a:extLst>
                  <a:ext uri="{FF2B5EF4-FFF2-40B4-BE49-F238E27FC236}">
                    <a16:creationId xmlns:a16="http://schemas.microsoft.com/office/drawing/2014/main" id="{65ECCF97-462E-A0A6-7B83-78FA72434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3" y="1109"/>
                <a:ext cx="6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كمية الكالسيوم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4" name="Text Box 12">
              <a:extLst>
                <a:ext uri="{FF2B5EF4-FFF2-40B4-BE49-F238E27FC236}">
                  <a16:creationId xmlns:a16="http://schemas.microsoft.com/office/drawing/2014/main" id="{AEB457FB-7C9E-4476-758F-72E4F56F0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" y="976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1FE313FA-44EC-A400-D694-92AD9337E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0" y="868"/>
              <a:ext cx="860" cy="520"/>
              <a:chOff x="3590" y="868"/>
              <a:chExt cx="860" cy="520"/>
            </a:xfrm>
          </p:grpSpPr>
          <p:sp>
            <p:nvSpPr>
              <p:cNvPr id="6" name="Text Box 14">
                <a:extLst>
                  <a:ext uri="{FF2B5EF4-FFF2-40B4-BE49-F238E27FC236}">
                    <a16:creationId xmlns:a16="http://schemas.microsoft.com/office/drawing/2014/main" id="{0625C8A2-C27D-901B-E772-956BAF1E29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0" y="868"/>
                <a:ext cx="86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كمية الحليب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Line 15">
                <a:extLst>
                  <a:ext uri="{FF2B5EF4-FFF2-40B4-BE49-F238E27FC236}">
                    <a16:creationId xmlns:a16="http://schemas.microsoft.com/office/drawing/2014/main" id="{2A6E9FBE-9B94-1E56-E2E8-D863398BE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54" y="1134"/>
                <a:ext cx="6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9" name="Text Box 16">
                <a:extLst>
                  <a:ext uri="{FF2B5EF4-FFF2-40B4-BE49-F238E27FC236}">
                    <a16:creationId xmlns:a16="http://schemas.microsoft.com/office/drawing/2014/main" id="{847CABE9-D1E8-3F78-9BC1-4FF2909EE2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4" y="1155"/>
                <a:ext cx="78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كمية الكالسيوم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33" name="Rectangle 39">
            <a:extLst>
              <a:ext uri="{FF2B5EF4-FFF2-40B4-BE49-F238E27FC236}">
                <a16:creationId xmlns:a16="http://schemas.microsoft.com/office/drawing/2014/main" id="{9443A9F2-E804-407F-BF24-7289BD2F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856" y="4445892"/>
            <a:ext cx="1664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228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0">
            <a:extLst>
              <a:ext uri="{FF2B5EF4-FFF2-40B4-BE49-F238E27FC236}">
                <a16:creationId xmlns:a16="http://schemas.microsoft.com/office/drawing/2014/main" id="{7D53B76A-B6B9-70C0-A11C-B6374669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554" y="5079187"/>
            <a:ext cx="808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Rectangle 47">
            <a:extLst>
              <a:ext uri="{FF2B5EF4-FFF2-40B4-BE49-F238E27FC236}">
                <a16:creationId xmlns:a16="http://schemas.microsoft.com/office/drawing/2014/main" id="{A84187E3-9433-951C-644E-23F7C87FE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702" y="5814583"/>
            <a:ext cx="12073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380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9" name="Group 13">
            <a:extLst>
              <a:ext uri="{FF2B5EF4-FFF2-40B4-BE49-F238E27FC236}">
                <a16:creationId xmlns:a16="http://schemas.microsoft.com/office/drawing/2014/main" id="{DFB1720A-08BA-4CA5-3504-74EA5A1C7226}"/>
              </a:ext>
            </a:extLst>
          </p:cNvPr>
          <p:cNvGrpSpPr>
            <a:grpSpLocks/>
          </p:cNvGrpSpPr>
          <p:nvPr/>
        </p:nvGrpSpPr>
        <p:grpSpPr bwMode="auto">
          <a:xfrm>
            <a:off x="6526952" y="3512255"/>
            <a:ext cx="842214" cy="835026"/>
            <a:chOff x="3965" y="841"/>
            <a:chExt cx="387" cy="526"/>
          </a:xfrm>
        </p:grpSpPr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B0570D3F-0C55-4A94-5A5C-90937D202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841"/>
              <a:ext cx="3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altLang="ar-SA" sz="2400" b="1">
                  <a:solidFill>
                    <a:srgbClr val="FF0000"/>
                  </a:solidFill>
                  <a:latin typeface="Arial"/>
                  <a:cs typeface="Arial"/>
                </a:rPr>
                <a:t>س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1" name="Line 15">
              <a:extLst>
                <a:ext uri="{FF2B5EF4-FFF2-40B4-BE49-F238E27FC236}">
                  <a16:creationId xmlns:a16="http://schemas.microsoft.com/office/drawing/2014/main" id="{FCD118D5-CEA4-5B1C-1228-598AEBA72B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" y="1105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2" name="Text Box 16">
              <a:extLst>
                <a:ext uri="{FF2B5EF4-FFF2-40B4-BE49-F238E27FC236}">
                  <a16:creationId xmlns:a16="http://schemas.microsoft.com/office/drawing/2014/main" id="{7C776ED5-57F3-98C4-5AA6-BA33E92FD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" y="1076"/>
              <a:ext cx="3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AF06CB2B-46F4-C8AC-39C2-062B46476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230A95C-8CE9-7336-6132-91D6795EA0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45901" y="859536"/>
            <a:ext cx="4328043" cy="1485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8BF938D-161D-A2D1-4C6B-1285DEBC0FB2}"/>
              </a:ext>
            </a:extLst>
          </p:cNvPr>
          <p:cNvSpPr txBox="1"/>
          <p:nvPr/>
        </p:nvSpPr>
        <p:spPr>
          <a:xfrm>
            <a:off x="6077136" y="2584774"/>
            <a:ext cx="2219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نفرض أن الكمية اللازمة = س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3A0CFE7-3CAD-3665-931A-6E6A59E6B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427" y="1352528"/>
            <a:ext cx="2606266" cy="4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902273B-EC07-8060-147D-24CA5DFE4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08279" y="690879"/>
            <a:ext cx="4466202" cy="15748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9B007D6-6275-63B6-1A01-464E2050C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F117F19-A5B1-B445-078F-9759EA0D0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501" y="1050239"/>
            <a:ext cx="2049958" cy="118120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DD309AA-77E6-7433-42CB-75425B1FAAC7}"/>
              </a:ext>
            </a:extLst>
          </p:cNvPr>
          <p:cNvSpPr txBox="1"/>
          <p:nvPr/>
        </p:nvSpPr>
        <p:spPr>
          <a:xfrm>
            <a:off x="10292080" y="2259112"/>
            <a:ext cx="1366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2461260" algn="l"/>
              </a:tabLst>
            </a:pP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أفــــــــهم :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7AF11A8-5F24-C219-6F23-DCFCA44EB736}"/>
              </a:ext>
            </a:extLst>
          </p:cNvPr>
          <p:cNvSpPr txBox="1"/>
          <p:nvPr/>
        </p:nvSpPr>
        <p:spPr>
          <a:xfrm>
            <a:off x="233680" y="2397760"/>
            <a:ext cx="8534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نعرف عدد الطالبات اللاتي يفضلن الأطباق الرئيسية وعدد الطالبات اللاتي يفضلن خبز الحلويات وعدد الطالبات اللاتي يفضلن الأطباق الرئيسية وخبز الحلويات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DB8A935-6494-678E-3CC4-B5D18E627870}"/>
              </a:ext>
            </a:extLst>
          </p:cNvPr>
          <p:cNvSpPr txBox="1"/>
          <p:nvPr/>
        </p:nvSpPr>
        <p:spPr>
          <a:xfrm>
            <a:off x="10261600" y="3427512"/>
            <a:ext cx="1366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2461260" algn="l"/>
              </a:tabLst>
            </a:pP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أخطط :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021FFE2-BE81-FA3D-E24E-690156044FFA}"/>
              </a:ext>
            </a:extLst>
          </p:cNvPr>
          <p:cNvSpPr txBox="1"/>
          <p:nvPr/>
        </p:nvSpPr>
        <p:spPr>
          <a:xfrm>
            <a:off x="10139680" y="4006632"/>
            <a:ext cx="1366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2461260" algn="l"/>
              </a:tabLst>
            </a:pP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أحل :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1021F47-5153-7BBD-5539-2CE837FB8C7A}"/>
              </a:ext>
            </a:extLst>
          </p:cNvPr>
          <p:cNvSpPr txBox="1"/>
          <p:nvPr/>
        </p:nvSpPr>
        <p:spPr>
          <a:xfrm>
            <a:off x="10332720" y="5591592"/>
            <a:ext cx="1366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2461260" algn="l"/>
              </a:tabLst>
            </a:pP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أتحقق :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5599C55-817A-10AE-8570-0E20D45AB77E}"/>
              </a:ext>
            </a:extLst>
          </p:cNvPr>
          <p:cNvSpPr txBox="1"/>
          <p:nvPr/>
        </p:nvSpPr>
        <p:spPr>
          <a:xfrm>
            <a:off x="8991600" y="2340392"/>
            <a:ext cx="1366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2461260" algn="l"/>
              </a:tabLst>
            </a:pPr>
            <a:r>
              <a:rPr lang="ar-S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المعطيات :</a:t>
            </a:r>
            <a:endParaRPr lang="en-US" sz="2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6D383A3-7877-647D-6E03-BBFC3B9293D7}"/>
              </a:ext>
            </a:extLst>
          </p:cNvPr>
          <p:cNvSpPr txBox="1"/>
          <p:nvPr/>
        </p:nvSpPr>
        <p:spPr>
          <a:xfrm>
            <a:off x="8991600" y="2960152"/>
            <a:ext cx="1366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2461260" algn="l"/>
              </a:tabLst>
            </a:pPr>
            <a:r>
              <a:rPr lang="ar-SA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المطلوب :</a:t>
            </a:r>
            <a:endParaRPr lang="en-US" sz="2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F4A1B1F-A3A8-CBFD-AF37-F8692289516E}"/>
              </a:ext>
            </a:extLst>
          </p:cNvPr>
          <p:cNvSpPr txBox="1"/>
          <p:nvPr/>
        </p:nvSpPr>
        <p:spPr>
          <a:xfrm>
            <a:off x="1229360" y="2987040"/>
            <a:ext cx="76301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ونريد معرفة عدد الطالبات اللاتي يفضلن طهي الأطباق الرئيسية ولا يفضلن خبز الحلويات .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1BC7658-F93A-E752-C644-832F9DEB4438}"/>
              </a:ext>
            </a:extLst>
          </p:cNvPr>
          <p:cNvSpPr txBox="1"/>
          <p:nvPr/>
        </p:nvSpPr>
        <p:spPr>
          <a:xfrm>
            <a:off x="5801360" y="3505200"/>
            <a:ext cx="3098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C66FF"/>
                </a:solidFill>
              </a:rPr>
              <a:t>ننظم البيانات بواسطة أشكال فن .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DFDA65D-16A3-EEF9-0A46-57D3154A2E61}"/>
              </a:ext>
            </a:extLst>
          </p:cNvPr>
          <p:cNvSpPr txBox="1"/>
          <p:nvPr/>
        </p:nvSpPr>
        <p:spPr>
          <a:xfrm>
            <a:off x="467360" y="3820160"/>
            <a:ext cx="946912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نرسم دائرتين متقاطعتين إحداهما تمثل عدد الطالبات اللاتي يفضلن طهي الأطباق الرئيسية والأخرى تمثل عدد الطالبات </a:t>
            </a:r>
          </a:p>
          <a:p>
            <a:r>
              <a:rPr lang="ar-SA" b="1" dirty="0"/>
              <a:t>اللاتي يفضلن خبز الحلويات .  بما أن عدد الطالبات اللاتي  يفضلن طهي الأطباق الرئيسية  و يفضلن حلويات الخبز معاً 7 طالبات فإننا نضع 7 في منطقة  التقاطع . </a:t>
            </a:r>
          </a:p>
          <a:p>
            <a:r>
              <a:rPr lang="ar-SA" b="1" dirty="0"/>
              <a:t>عدد اللاتي يفضلن طهي الأطباق الرئيسية = 19 – 7 = 12 طالبات </a:t>
            </a:r>
          </a:p>
          <a:p>
            <a:r>
              <a:rPr lang="ar-SA" b="1" dirty="0"/>
              <a:t>عدد اللاتي يفضلن خبز الحلويات = 15 – 7 = 8 طالبات </a:t>
            </a:r>
          </a:p>
          <a:p>
            <a:r>
              <a:rPr lang="ar-SA" b="1" dirty="0"/>
              <a:t>إذن عدد الطالبات اللاتي يفضلن طهي الأطباق الرئيسية ولا يفضلن خبز الحلويات = 12 طالبة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2ADE8D6-3CDF-BEF4-1CAD-AF244B552EC5}"/>
              </a:ext>
            </a:extLst>
          </p:cNvPr>
          <p:cNvSpPr txBox="1"/>
          <p:nvPr/>
        </p:nvSpPr>
        <p:spPr>
          <a:xfrm>
            <a:off x="101600" y="5699760"/>
            <a:ext cx="99364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نفرض أن عدد الطالبات اللاتي يفضلن الأطباق الرئيسية ولا يفضلن حلويات الخبز = 12 طالبة </a:t>
            </a:r>
          </a:p>
          <a:p>
            <a:r>
              <a:rPr lang="ar-SA" sz="2000" b="1" dirty="0"/>
              <a:t>إذن العدد الكلي للطالبات اللاتي يفضلن الأطباق الرئيسية = 12 + 7 = 19		( كما ورد في المسألة ) </a:t>
            </a:r>
          </a:p>
          <a:p>
            <a:r>
              <a:rPr lang="ar-SA" sz="2000" b="1" dirty="0"/>
              <a:t>إذن الحل صحيح </a:t>
            </a:r>
          </a:p>
        </p:txBody>
      </p:sp>
    </p:spTree>
    <p:extLst>
      <p:ext uri="{BB962C8B-B14F-4D97-AF65-F5344CB8AC3E}">
        <p14:creationId xmlns:p14="http://schemas.microsoft.com/office/powerpoint/2010/main" val="33222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4E39C-86DE-0F54-D71B-64CEB5926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5D31984-0FAB-B318-1723-94CFFB7191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08279" y="690879"/>
            <a:ext cx="4466202" cy="15748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4089E53-CC44-C68B-1F36-209C4B232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8FC483A-BC6E-17CA-CEF7-F2E11A2D8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261" y="1314399"/>
            <a:ext cx="2049958" cy="1181202"/>
          </a:xfrm>
          <a:prstGeom prst="rect">
            <a:avLst/>
          </a:prstGeom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2BA8751-5ED4-A7A0-D194-559A3151F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55736"/>
              </p:ext>
            </p:extLst>
          </p:nvPr>
        </p:nvGraphicFramePr>
        <p:xfrm>
          <a:off x="2113281" y="3075781"/>
          <a:ext cx="7676198" cy="91440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534678">
                  <a:extLst>
                    <a:ext uri="{9D8B030D-6E8A-4147-A177-3AD203B41FA5}">
                      <a16:colId xmlns:a16="http://schemas.microsoft.com/office/drawing/2014/main" val="747824314"/>
                    </a:ext>
                  </a:extLst>
                </a:gridCol>
                <a:gridCol w="1535380">
                  <a:extLst>
                    <a:ext uri="{9D8B030D-6E8A-4147-A177-3AD203B41FA5}">
                      <a16:colId xmlns:a16="http://schemas.microsoft.com/office/drawing/2014/main" val="2953529809"/>
                    </a:ext>
                  </a:extLst>
                </a:gridCol>
                <a:gridCol w="1535380">
                  <a:extLst>
                    <a:ext uri="{9D8B030D-6E8A-4147-A177-3AD203B41FA5}">
                      <a16:colId xmlns:a16="http://schemas.microsoft.com/office/drawing/2014/main" val="4069438596"/>
                    </a:ext>
                  </a:extLst>
                </a:gridCol>
                <a:gridCol w="1535380">
                  <a:extLst>
                    <a:ext uri="{9D8B030D-6E8A-4147-A177-3AD203B41FA5}">
                      <a16:colId xmlns:a16="http://schemas.microsoft.com/office/drawing/2014/main" val="1263285486"/>
                    </a:ext>
                  </a:extLst>
                </a:gridCol>
                <a:gridCol w="1535380">
                  <a:extLst>
                    <a:ext uri="{9D8B030D-6E8A-4147-A177-3AD203B41FA5}">
                      <a16:colId xmlns:a16="http://schemas.microsoft.com/office/drawing/2014/main" val="3101303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تفضيل الطهي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تفضيل خبز الحلويات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الطهي و خبز الحلويات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الطهي فقط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خبز الحلويات فقط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70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19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15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7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None/>
                      </a:pPr>
                      <a:r>
                        <a:rPr lang="ar-S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32016"/>
                  </a:ext>
                </a:extLst>
              </a:tr>
            </a:tbl>
          </a:graphicData>
        </a:graphic>
      </p:graphicFrame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E174130-F8D1-5082-7C40-EC455425D1E2}"/>
              </a:ext>
            </a:extLst>
          </p:cNvPr>
          <p:cNvSpPr txBox="1"/>
          <p:nvPr/>
        </p:nvSpPr>
        <p:spPr>
          <a:xfrm>
            <a:off x="3962400" y="3630712"/>
            <a:ext cx="655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2461260" algn="l"/>
              </a:tabLst>
            </a:pP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E2EF33C-DDCB-71D3-C2DB-7E8A400AFBA2}"/>
              </a:ext>
            </a:extLst>
          </p:cNvPr>
          <p:cNvSpPr txBox="1"/>
          <p:nvPr/>
        </p:nvSpPr>
        <p:spPr>
          <a:xfrm>
            <a:off x="2560320" y="3600232"/>
            <a:ext cx="492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tabLst>
                <a:tab pos="2461260" algn="l"/>
              </a:tabLst>
            </a:pP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7122573" y="3551385"/>
            <a:ext cx="1235043" cy="833438"/>
            <a:chOff x="4331" y="867"/>
            <a:chExt cx="558" cy="52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548" y="867"/>
              <a:ext cx="341" cy="525"/>
              <a:chOff x="4548" y="867"/>
              <a:chExt cx="341" cy="525"/>
            </a:xfrm>
          </p:grpSpPr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4548" y="8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H="1">
                <a:off x="4577" y="110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4548" y="1104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س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331" y="976"/>
              <a:ext cx="3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6542952" y="4398094"/>
            <a:ext cx="984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7416031" y="5087570"/>
            <a:ext cx="880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 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 flipH="1">
            <a:off x="7670329" y="5484378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 flipH="1">
            <a:off x="6629247" y="5484378"/>
            <a:ext cx="67899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7628621" y="5439881"/>
            <a:ext cx="659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6783622" y="5473366"/>
            <a:ext cx="556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 flipH="1">
            <a:off x="8108027" y="5206997"/>
            <a:ext cx="97631" cy="5751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6898418" y="5791781"/>
            <a:ext cx="865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 rot="12320343">
            <a:off x="7070942" y="3871977"/>
            <a:ext cx="854075" cy="163988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AutoShape 37"/>
          <p:cNvSpPr>
            <a:spLocks noChangeArrowheads="1"/>
          </p:cNvSpPr>
          <p:nvPr/>
        </p:nvSpPr>
        <p:spPr bwMode="auto">
          <a:xfrm rot="9401767">
            <a:off x="7017883" y="3935043"/>
            <a:ext cx="906463" cy="168275"/>
          </a:xfrm>
          <a:prstGeom prst="notchedRightArrow">
            <a:avLst>
              <a:gd name="adj1" fmla="val 50000"/>
              <a:gd name="adj2" fmla="val 13467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06A6E3D-42AB-85B7-2EBF-78C3AA4DE5D6}"/>
              </a:ext>
            </a:extLst>
          </p:cNvPr>
          <p:cNvGrpSpPr>
            <a:grpSpLocks/>
          </p:cNvGrpSpPr>
          <p:nvPr/>
        </p:nvGrpSpPr>
        <p:grpSpPr bwMode="auto">
          <a:xfrm>
            <a:off x="5685501" y="2797939"/>
            <a:ext cx="3936868" cy="739776"/>
            <a:chOff x="3558" y="883"/>
            <a:chExt cx="1809" cy="466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10C2AE03-9954-3105-B509-720CAFC7B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9" y="883"/>
              <a:ext cx="888" cy="421"/>
              <a:chOff x="4479" y="883"/>
              <a:chExt cx="888" cy="421"/>
            </a:xfrm>
          </p:grpSpPr>
          <p:sp>
            <p:nvSpPr>
              <p:cNvPr id="30" name="Text Box 9">
                <a:extLst>
                  <a:ext uri="{FF2B5EF4-FFF2-40B4-BE49-F238E27FC236}">
                    <a16:creationId xmlns:a16="http://schemas.microsoft.com/office/drawing/2014/main" id="{222C91B0-F3E3-70BB-062D-D339A7B03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9" y="883"/>
                <a:ext cx="86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ضلع من      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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الصغير</a:t>
                </a:r>
                <a:endParaRPr kumimoji="0" lang="en-US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5D37A4C1-5BF6-21F4-BA7F-497BEC107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1099"/>
                <a:ext cx="672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2" name="Text Box 11">
                <a:extLst>
                  <a:ext uri="{FF2B5EF4-FFF2-40B4-BE49-F238E27FC236}">
                    <a16:creationId xmlns:a16="http://schemas.microsoft.com/office/drawing/2014/main" id="{65ECCF97-462E-A0A6-7B83-78FA72434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7" y="1110"/>
                <a:ext cx="86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الضلع المقابل من      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رموز الرياضيات العربية" panose="02020603050405020304" pitchFamily="18" charset="0"/>
                    <a:ea typeface="+mn-ea"/>
                    <a:cs typeface="رموز الرياضيات العربية" panose="02020603050405020304" pitchFamily="18" charset="0"/>
                  </a:rPr>
                  <a:t>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الكبير</a:t>
                </a:r>
                <a:endParaRPr kumimoji="0" lang="en-US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4" name="Text Box 12">
              <a:extLst>
                <a:ext uri="{FF2B5EF4-FFF2-40B4-BE49-F238E27FC236}">
                  <a16:creationId xmlns:a16="http://schemas.microsoft.com/office/drawing/2014/main" id="{AEB457FB-7C9E-4476-758F-72E4F56F0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987"/>
              <a:ext cx="2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1FE313FA-44EC-A400-D694-92AD9337E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8" y="908"/>
              <a:ext cx="889" cy="441"/>
              <a:chOff x="3558" y="908"/>
              <a:chExt cx="889" cy="441"/>
            </a:xfrm>
          </p:grpSpPr>
          <p:sp>
            <p:nvSpPr>
              <p:cNvPr id="6" name="Text Box 14">
                <a:extLst>
                  <a:ext uri="{FF2B5EF4-FFF2-40B4-BE49-F238E27FC236}">
                    <a16:creationId xmlns:a16="http://schemas.microsoft.com/office/drawing/2014/main" id="{0625C8A2-C27D-901B-E772-956BAF1E29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7" y="908"/>
                <a:ext cx="86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ضلع من      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رموز الرياضيات العربية" panose="02020603050405020304" pitchFamily="18" charset="0"/>
                    <a:ea typeface="+mn-ea"/>
                    <a:cs typeface="رموز الرياضيات العربية" panose="02020603050405020304" pitchFamily="18" charset="0"/>
                  </a:rPr>
                  <a:t>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الصغير</a:t>
                </a:r>
                <a:endParaRPr kumimoji="0" lang="en-US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Line 15">
                <a:extLst>
                  <a:ext uri="{FF2B5EF4-FFF2-40B4-BE49-F238E27FC236}">
                    <a16:creationId xmlns:a16="http://schemas.microsoft.com/office/drawing/2014/main" id="{2A6E9FBE-9B94-1E56-E2E8-D863398BE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54" y="1134"/>
                <a:ext cx="6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9" name="Text Box 16">
                <a:extLst>
                  <a:ext uri="{FF2B5EF4-FFF2-40B4-BE49-F238E27FC236}">
                    <a16:creationId xmlns:a16="http://schemas.microsoft.com/office/drawing/2014/main" id="{847CABE9-D1E8-3F78-9BC1-4FF2909EE2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8" y="1155"/>
                <a:ext cx="86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الضلع المقابل من      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رموز الرياضيات العربية" panose="02020603050405020304" pitchFamily="18" charset="0"/>
                    <a:ea typeface="+mn-ea"/>
                    <a:cs typeface="رموز الرياضيات العربية" panose="02020603050405020304" pitchFamily="18" charset="0"/>
                  </a:rPr>
                  <a:t>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الكبير</a:t>
                </a:r>
                <a:endParaRPr kumimoji="0" lang="en-US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33" name="Rectangle 39">
            <a:extLst>
              <a:ext uri="{FF2B5EF4-FFF2-40B4-BE49-F238E27FC236}">
                <a16:creationId xmlns:a16="http://schemas.microsoft.com/office/drawing/2014/main" id="{9443A9F2-E804-407F-BF24-7289BD2F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732" y="4416613"/>
            <a:ext cx="1317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0">
            <a:extLst>
              <a:ext uri="{FF2B5EF4-FFF2-40B4-BE49-F238E27FC236}">
                <a16:creationId xmlns:a16="http://schemas.microsoft.com/office/drawing/2014/main" id="{7D53B76A-B6B9-70C0-A11C-B6374669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679" y="5079187"/>
            <a:ext cx="635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Rectangle 47">
            <a:extLst>
              <a:ext uri="{FF2B5EF4-FFF2-40B4-BE49-F238E27FC236}">
                <a16:creationId xmlns:a16="http://schemas.microsoft.com/office/drawing/2014/main" id="{A84187E3-9433-951C-644E-23F7C87FE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070" y="5839320"/>
            <a:ext cx="334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9" name="Group 13">
            <a:extLst>
              <a:ext uri="{FF2B5EF4-FFF2-40B4-BE49-F238E27FC236}">
                <a16:creationId xmlns:a16="http://schemas.microsoft.com/office/drawing/2014/main" id="{DFB1720A-08BA-4CA5-3504-74EA5A1C7226}"/>
              </a:ext>
            </a:extLst>
          </p:cNvPr>
          <p:cNvGrpSpPr>
            <a:grpSpLocks/>
          </p:cNvGrpSpPr>
          <p:nvPr/>
        </p:nvGrpSpPr>
        <p:grpSpPr bwMode="auto">
          <a:xfrm>
            <a:off x="6535658" y="3547180"/>
            <a:ext cx="833509" cy="800101"/>
            <a:chOff x="3969" y="863"/>
            <a:chExt cx="383" cy="504"/>
          </a:xfrm>
        </p:grpSpPr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B0570D3F-0C55-4A94-5A5C-90937D202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863"/>
              <a:ext cx="3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1" name="Line 15">
              <a:extLst>
                <a:ext uri="{FF2B5EF4-FFF2-40B4-BE49-F238E27FC236}">
                  <a16:creationId xmlns:a16="http://schemas.microsoft.com/office/drawing/2014/main" id="{FCD118D5-CEA4-5B1C-1228-598AEBA72B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" y="1105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2" name="Text Box 16">
              <a:extLst>
                <a:ext uri="{FF2B5EF4-FFF2-40B4-BE49-F238E27FC236}">
                  <a16:creationId xmlns:a16="http://schemas.microsoft.com/office/drawing/2014/main" id="{7C776ED5-57F3-98C4-5AA6-BA33E92FD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" y="1076"/>
              <a:ext cx="3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id="{8818251A-F44D-7F00-A812-4CF8E5683543}"/>
              </a:ext>
            </a:extLst>
          </p:cNvPr>
          <p:cNvGrpSpPr>
            <a:grpSpLocks/>
          </p:cNvGrpSpPr>
          <p:nvPr/>
        </p:nvGrpSpPr>
        <p:grpSpPr bwMode="auto">
          <a:xfrm>
            <a:off x="695649" y="2906581"/>
            <a:ext cx="3936868" cy="739776"/>
            <a:chOff x="3558" y="883"/>
            <a:chExt cx="1809" cy="466"/>
          </a:xfrm>
        </p:grpSpPr>
        <p:grpSp>
          <p:nvGrpSpPr>
            <p:cNvPr id="37" name="Group 8">
              <a:extLst>
                <a:ext uri="{FF2B5EF4-FFF2-40B4-BE49-F238E27FC236}">
                  <a16:creationId xmlns:a16="http://schemas.microsoft.com/office/drawing/2014/main" id="{DC01CCAB-4ECE-7567-F124-AA70AC356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9" y="883"/>
              <a:ext cx="888" cy="421"/>
              <a:chOff x="4479" y="883"/>
              <a:chExt cx="888" cy="421"/>
            </a:xfrm>
          </p:grpSpPr>
          <p:sp>
            <p:nvSpPr>
              <p:cNvPr id="47" name="Text Box 9">
                <a:extLst>
                  <a:ext uri="{FF2B5EF4-FFF2-40B4-BE49-F238E27FC236}">
                    <a16:creationId xmlns:a16="http://schemas.microsoft.com/office/drawing/2014/main" id="{7D6A9DB7-7162-84F5-42DF-EEEB51727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9" y="883"/>
                <a:ext cx="86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ضلع من      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رموز الرياضيات العربية" panose="02020603050405020304" pitchFamily="18" charset="0"/>
                    <a:cs typeface="رموز الرياضيات العربية" panose="02020603050405020304" pitchFamily="18" charset="0"/>
                  </a:rPr>
                  <a:t>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الصغير</a:t>
                </a:r>
                <a:endParaRPr kumimoji="0" lang="en-US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8" name="Line 10">
                <a:extLst>
                  <a:ext uri="{FF2B5EF4-FFF2-40B4-BE49-F238E27FC236}">
                    <a16:creationId xmlns:a16="http://schemas.microsoft.com/office/drawing/2014/main" id="{CA0EDB4E-CA8A-01E6-927C-4D9295CBD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1099"/>
                <a:ext cx="672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9" name="Text Box 11">
                <a:extLst>
                  <a:ext uri="{FF2B5EF4-FFF2-40B4-BE49-F238E27FC236}">
                    <a16:creationId xmlns:a16="http://schemas.microsoft.com/office/drawing/2014/main" id="{4A9D1359-285B-86AC-D7C8-8FD507CE51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7" y="1110"/>
                <a:ext cx="86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الضلع المقابل من      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رموز الرياضيات العربية" panose="02020603050405020304" pitchFamily="18" charset="0"/>
                    <a:ea typeface="+mn-ea"/>
                    <a:cs typeface="رموز الرياضيات العربية" panose="02020603050405020304" pitchFamily="18" charset="0"/>
                  </a:rPr>
                  <a:t>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الكبير</a:t>
                </a:r>
                <a:endParaRPr kumimoji="0" lang="en-US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0AD8427C-0EAF-A788-21D4-C18F07A23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987"/>
              <a:ext cx="2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43" name="Group 13">
              <a:extLst>
                <a:ext uri="{FF2B5EF4-FFF2-40B4-BE49-F238E27FC236}">
                  <a16:creationId xmlns:a16="http://schemas.microsoft.com/office/drawing/2014/main" id="{90F699D0-9BFE-9F4F-B1AD-2800D712A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8" y="908"/>
              <a:ext cx="889" cy="441"/>
              <a:chOff x="3558" y="908"/>
              <a:chExt cx="889" cy="441"/>
            </a:xfrm>
          </p:grpSpPr>
          <p:sp>
            <p:nvSpPr>
              <p:cNvPr id="44" name="Text Box 14">
                <a:extLst>
                  <a:ext uri="{FF2B5EF4-FFF2-40B4-BE49-F238E27FC236}">
                    <a16:creationId xmlns:a16="http://schemas.microsoft.com/office/drawing/2014/main" id="{B22E82A8-D0EC-B21D-10D0-3D624B9810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7" y="908"/>
                <a:ext cx="86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ضلع من      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رموز الرياضيات العربية" panose="02020603050405020304" pitchFamily="18" charset="0"/>
                    <a:ea typeface="+mn-ea"/>
                    <a:cs typeface="رموز الرياضيات العربية" panose="02020603050405020304" pitchFamily="18" charset="0"/>
                  </a:rPr>
                  <a:t>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الصغير</a:t>
                </a:r>
                <a:endParaRPr kumimoji="0" lang="en-US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5" name="Line 15">
                <a:extLst>
                  <a:ext uri="{FF2B5EF4-FFF2-40B4-BE49-F238E27FC236}">
                    <a16:creationId xmlns:a16="http://schemas.microsoft.com/office/drawing/2014/main" id="{A98335BF-0EEC-E787-66E3-5759D4A0C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54" y="1134"/>
                <a:ext cx="6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6" name="Text Box 16">
                <a:extLst>
                  <a:ext uri="{FF2B5EF4-FFF2-40B4-BE49-F238E27FC236}">
                    <a16:creationId xmlns:a16="http://schemas.microsoft.com/office/drawing/2014/main" id="{6315719D-6570-1803-44E5-B6D8873EE7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8" y="1155"/>
                <a:ext cx="86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الضلع المقابل من      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رموز الرياضيات العربية" panose="02020603050405020304" pitchFamily="18" charset="0"/>
                    <a:ea typeface="+mn-ea"/>
                    <a:cs typeface="رموز الرياضيات العربية" panose="02020603050405020304" pitchFamily="18" charset="0"/>
                  </a:rPr>
                  <a:t></a:t>
                </a:r>
                <a:r>
                  <a:rPr kumimoji="0" lang="ar-SA" altLang="ar-SA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الكبير</a:t>
                </a:r>
                <a:endParaRPr kumimoji="0" lang="en-US" altLang="ar-SA" sz="1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50" name="Group 7">
            <a:extLst>
              <a:ext uri="{FF2B5EF4-FFF2-40B4-BE49-F238E27FC236}">
                <a16:creationId xmlns:a16="http://schemas.microsoft.com/office/drawing/2014/main" id="{B2D6758E-55A2-A962-331F-9CBC021E39C9}"/>
              </a:ext>
            </a:extLst>
          </p:cNvPr>
          <p:cNvGrpSpPr>
            <a:grpSpLocks/>
          </p:cNvGrpSpPr>
          <p:nvPr/>
        </p:nvGrpSpPr>
        <p:grpSpPr bwMode="auto">
          <a:xfrm>
            <a:off x="2288677" y="3574980"/>
            <a:ext cx="1214357" cy="833438"/>
            <a:chOff x="4331" y="867"/>
            <a:chExt cx="558" cy="525"/>
          </a:xfrm>
        </p:grpSpPr>
        <p:grpSp>
          <p:nvGrpSpPr>
            <p:cNvPr id="51" name="Group 8">
              <a:extLst>
                <a:ext uri="{FF2B5EF4-FFF2-40B4-BE49-F238E27FC236}">
                  <a16:creationId xmlns:a16="http://schemas.microsoft.com/office/drawing/2014/main" id="{6E626DAD-CEBE-1FEE-060B-C1245D54E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867"/>
              <a:ext cx="341" cy="525"/>
              <a:chOff x="4548" y="867"/>
              <a:chExt cx="341" cy="525"/>
            </a:xfrm>
          </p:grpSpPr>
          <p:sp>
            <p:nvSpPr>
              <p:cNvPr id="53" name="Text Box 9">
                <a:extLst>
                  <a:ext uri="{FF2B5EF4-FFF2-40B4-BE49-F238E27FC236}">
                    <a16:creationId xmlns:a16="http://schemas.microsoft.com/office/drawing/2014/main" id="{82549A49-7307-1450-95C5-24C3C91B44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867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6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4" name="Line 10">
                <a:extLst>
                  <a:ext uri="{FF2B5EF4-FFF2-40B4-BE49-F238E27FC236}">
                    <a16:creationId xmlns:a16="http://schemas.microsoft.com/office/drawing/2014/main" id="{F008E54C-7C08-2FEE-4F39-4F661D003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110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5" name="Text Box 11">
                <a:extLst>
                  <a:ext uri="{FF2B5EF4-FFF2-40B4-BE49-F238E27FC236}">
                    <a16:creationId xmlns:a16="http://schemas.microsoft.com/office/drawing/2014/main" id="{CA949A66-DEFA-3EFE-FD0F-6AC499D9D8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1104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أ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52" name="Text Box 12">
              <a:extLst>
                <a:ext uri="{FF2B5EF4-FFF2-40B4-BE49-F238E27FC236}">
                  <a16:creationId xmlns:a16="http://schemas.microsoft.com/office/drawing/2014/main" id="{EC1715A8-94EC-A45A-D3CA-FF8DA6364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976"/>
              <a:ext cx="3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56" name="Group 13">
            <a:extLst>
              <a:ext uri="{FF2B5EF4-FFF2-40B4-BE49-F238E27FC236}">
                <a16:creationId xmlns:a16="http://schemas.microsoft.com/office/drawing/2014/main" id="{E41B615A-4434-5CD4-04E4-6A13103C69CA}"/>
              </a:ext>
            </a:extLst>
          </p:cNvPr>
          <p:cNvGrpSpPr>
            <a:grpSpLocks/>
          </p:cNvGrpSpPr>
          <p:nvPr/>
        </p:nvGrpSpPr>
        <p:grpSpPr bwMode="auto">
          <a:xfrm>
            <a:off x="1598802" y="3547180"/>
            <a:ext cx="833509" cy="800101"/>
            <a:chOff x="3969" y="863"/>
            <a:chExt cx="383" cy="504"/>
          </a:xfrm>
        </p:grpSpPr>
        <p:sp>
          <p:nvSpPr>
            <p:cNvPr id="57" name="Text Box 14">
              <a:extLst>
                <a:ext uri="{FF2B5EF4-FFF2-40B4-BE49-F238E27FC236}">
                  <a16:creationId xmlns:a16="http://schemas.microsoft.com/office/drawing/2014/main" id="{FA5FDA72-A463-0ADD-3B2B-3D50789F8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863"/>
              <a:ext cx="3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</a:t>
              </a:r>
              <a:endPara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8" name="Line 15">
              <a:extLst>
                <a:ext uri="{FF2B5EF4-FFF2-40B4-BE49-F238E27FC236}">
                  <a16:creationId xmlns:a16="http://schemas.microsoft.com/office/drawing/2014/main" id="{2C03704C-1590-1782-A363-89CA4E37C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" y="1105"/>
              <a:ext cx="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9" name="Text Box 16">
              <a:extLst>
                <a:ext uri="{FF2B5EF4-FFF2-40B4-BE49-F238E27FC236}">
                  <a16:creationId xmlns:a16="http://schemas.microsoft.com/office/drawing/2014/main" id="{47991CCB-7113-0D72-92E3-A4892FC7A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" y="1076"/>
              <a:ext cx="3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4,5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1" name="AutoShape 37">
            <a:extLst>
              <a:ext uri="{FF2B5EF4-FFF2-40B4-BE49-F238E27FC236}">
                <a16:creationId xmlns:a16="http://schemas.microsoft.com/office/drawing/2014/main" id="{98EF13F8-203F-EF10-FE89-2FF1AA6CC9C6}"/>
              </a:ext>
            </a:extLst>
          </p:cNvPr>
          <p:cNvSpPr>
            <a:spLocks noChangeArrowheads="1"/>
          </p:cNvSpPr>
          <p:nvPr/>
        </p:nvSpPr>
        <p:spPr bwMode="auto">
          <a:xfrm rot="9401767">
            <a:off x="2094822" y="3879956"/>
            <a:ext cx="906463" cy="168275"/>
          </a:xfrm>
          <a:prstGeom prst="notchedRightArrow">
            <a:avLst>
              <a:gd name="adj1" fmla="val 50000"/>
              <a:gd name="adj2" fmla="val 13467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BAD240A2-1D1A-CC2F-EC54-F8BF5338C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082" y="4355208"/>
            <a:ext cx="1415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4,5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Rectangle 39">
            <a:extLst>
              <a:ext uri="{FF2B5EF4-FFF2-40B4-BE49-F238E27FC236}">
                <a16:creationId xmlns:a16="http://schemas.microsoft.com/office/drawing/2014/main" id="{8E101337-EE62-A937-1D4B-AA1549AE5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214" y="4319828"/>
            <a:ext cx="774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×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3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AutoShape 38">
            <a:extLst>
              <a:ext uri="{FF2B5EF4-FFF2-40B4-BE49-F238E27FC236}">
                <a16:creationId xmlns:a16="http://schemas.microsoft.com/office/drawing/2014/main" id="{CBE3AC2C-5A5E-9A57-927D-DA5015AA1433}"/>
              </a:ext>
            </a:extLst>
          </p:cNvPr>
          <p:cNvSpPr>
            <a:spLocks noChangeArrowheads="1"/>
          </p:cNvSpPr>
          <p:nvPr/>
        </p:nvSpPr>
        <p:spPr bwMode="auto">
          <a:xfrm rot="12320343">
            <a:off x="2157369" y="3851654"/>
            <a:ext cx="854075" cy="163988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Rectangle 40">
            <a:extLst>
              <a:ext uri="{FF2B5EF4-FFF2-40B4-BE49-F238E27FC236}">
                <a16:creationId xmlns:a16="http://schemas.microsoft.com/office/drawing/2014/main" id="{189990CE-D801-3F64-88A8-9C569B5F6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648" y="4831933"/>
            <a:ext cx="880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  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Rectangle 40">
            <a:extLst>
              <a:ext uri="{FF2B5EF4-FFF2-40B4-BE49-F238E27FC236}">
                <a16:creationId xmlns:a16="http://schemas.microsoft.com/office/drawing/2014/main" id="{C721A06E-5147-BB15-2879-045B1B75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01" y="4848354"/>
            <a:ext cx="425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3أ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Line 42">
            <a:extLst>
              <a:ext uri="{FF2B5EF4-FFF2-40B4-BE49-F238E27FC236}">
                <a16:creationId xmlns:a16="http://schemas.microsoft.com/office/drawing/2014/main" id="{8DAA4C6C-D456-7619-D71E-0A62744C9A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4585" y="5206997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Line 42">
            <a:extLst>
              <a:ext uri="{FF2B5EF4-FFF2-40B4-BE49-F238E27FC236}">
                <a16:creationId xmlns:a16="http://schemas.microsoft.com/office/drawing/2014/main" id="{C03E0A9F-963B-64C3-7FBD-A66720A0B4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1939" y="5206997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Text Box 44">
            <a:extLst>
              <a:ext uri="{FF2B5EF4-FFF2-40B4-BE49-F238E27FC236}">
                <a16:creationId xmlns:a16="http://schemas.microsoft.com/office/drawing/2014/main" id="{F92185BB-E76E-5A87-00F8-EC9B38552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160" y="5182348"/>
            <a:ext cx="659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Text Box 44">
            <a:extLst>
              <a:ext uri="{FF2B5EF4-FFF2-40B4-BE49-F238E27FC236}">
                <a16:creationId xmlns:a16="http://schemas.microsoft.com/office/drawing/2014/main" id="{DF4A518F-B010-297F-DF2B-98251CC11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334" y="5206997"/>
            <a:ext cx="659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Line 46">
            <a:extLst>
              <a:ext uri="{FF2B5EF4-FFF2-40B4-BE49-F238E27FC236}">
                <a16:creationId xmlns:a16="http://schemas.microsoft.com/office/drawing/2014/main" id="{A6C9081B-BC0B-76D8-D450-A4C1EC9A1E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9213" y="4943633"/>
            <a:ext cx="97631" cy="5751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Rectangle 47">
            <a:extLst>
              <a:ext uri="{FF2B5EF4-FFF2-40B4-BE49-F238E27FC236}">
                <a16:creationId xmlns:a16="http://schemas.microsoft.com/office/drawing/2014/main" id="{DE318D83-13BD-B54C-2A3B-29642597D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238" y="5660434"/>
            <a:ext cx="865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Rectangle 47">
            <a:extLst>
              <a:ext uri="{FF2B5EF4-FFF2-40B4-BE49-F238E27FC236}">
                <a16:creationId xmlns:a16="http://schemas.microsoft.com/office/drawing/2014/main" id="{93FD713F-CC21-45E7-DD35-0E42E5643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260" y="5704198"/>
            <a:ext cx="334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F975A148-1263-A86D-B00E-C2480113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736" y="1578155"/>
            <a:ext cx="3629633" cy="1067539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945213B9-20ED-EAAD-1342-8148AB402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616" y="1761732"/>
            <a:ext cx="3487960" cy="96808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E870CD9-AF25-90B2-4E19-134446A95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pic>
        <p:nvPicPr>
          <p:cNvPr id="72" name="صورة 71">
            <a:extLst>
              <a:ext uri="{FF2B5EF4-FFF2-40B4-BE49-F238E27FC236}">
                <a16:creationId xmlns:a16="http://schemas.microsoft.com/office/drawing/2014/main" id="{E6EB0343-914B-8867-CDB9-4459062E3DF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8482" y="626343"/>
            <a:ext cx="5000625" cy="923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 animBg="1"/>
      <p:bldP spid="33" grpId="0"/>
      <p:bldP spid="34" grpId="0"/>
      <p:bldP spid="35" grpId="0"/>
      <p:bldP spid="11" grpId="0" animBg="1"/>
      <p:bldP spid="13" grpId="0"/>
      <p:bldP spid="27" grpId="0"/>
      <p:bldP spid="60" grpId="0" animBg="1"/>
      <p:bldP spid="61" grpId="0"/>
      <p:bldP spid="62" grpId="0"/>
      <p:bldP spid="63" grpId="0" animBg="1"/>
      <p:bldP spid="64" grpId="0" animBg="1"/>
      <p:bldP spid="65" grpId="0"/>
      <p:bldP spid="66" grpId="0"/>
      <p:bldP spid="67" grpId="0" animBg="1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0B2257BE-E505-87DB-7CDA-EE3ABA18628B}"/>
              </a:ext>
            </a:extLst>
          </p:cNvPr>
          <p:cNvPicPr/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59390" y="1342794"/>
            <a:ext cx="40719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51DCD19D-D326-17E5-BA5B-2CB632C486B1}"/>
              </a:ext>
            </a:extLst>
          </p:cNvPr>
          <p:cNvGraphicFramePr>
            <a:graphicFrameLocks noGrp="1"/>
          </p:cNvGraphicFramePr>
          <p:nvPr/>
        </p:nvGraphicFramePr>
        <p:xfrm>
          <a:off x="6712849" y="2443217"/>
          <a:ext cx="3591579" cy="195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97193">
                  <a:extLst>
                    <a:ext uri="{9D8B030D-6E8A-4147-A177-3AD203B41FA5}">
                      <a16:colId xmlns:a16="http://schemas.microsoft.com/office/drawing/2014/main" val="889074599"/>
                    </a:ext>
                  </a:extLst>
                </a:gridCol>
                <a:gridCol w="1197193">
                  <a:extLst>
                    <a:ext uri="{9D8B030D-6E8A-4147-A177-3AD203B41FA5}">
                      <a16:colId xmlns:a16="http://schemas.microsoft.com/office/drawing/2014/main" val="3231730284"/>
                    </a:ext>
                  </a:extLst>
                </a:gridCol>
                <a:gridCol w="1197193">
                  <a:extLst>
                    <a:ext uri="{9D8B030D-6E8A-4147-A177-3AD203B41FA5}">
                      <a16:colId xmlns:a16="http://schemas.microsoft.com/office/drawing/2014/main" val="87009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>
                          <a:solidFill>
                            <a:sysClr val="windowText" lastClr="000000"/>
                          </a:solidFill>
                        </a:rPr>
                        <a:t>الاحداثيات الأصلية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>
                          <a:solidFill>
                            <a:sysClr val="windowText" lastClr="000000"/>
                          </a:solidFill>
                        </a:rPr>
                        <a:t>العلاقة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>
                          <a:solidFill>
                            <a:sysClr val="windowText" lastClr="000000"/>
                          </a:solidFill>
                        </a:rPr>
                        <a:t>إحداثيات الصورة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33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63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989509"/>
                  </a:ext>
                </a:extLst>
              </a:tr>
            </a:tbl>
          </a:graphicData>
        </a:graphic>
      </p:graphicFrame>
      <p:sp>
        <p:nvSpPr>
          <p:cNvPr id="84033" name="Text Box 65"/>
          <p:cNvSpPr txBox="1">
            <a:spLocks noChangeArrowheads="1"/>
          </p:cNvSpPr>
          <p:nvPr/>
        </p:nvSpPr>
        <p:spPr bwMode="auto">
          <a:xfrm>
            <a:off x="9175281" y="3077645"/>
            <a:ext cx="1035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 ( 1 ، 1 )</a:t>
            </a:r>
            <a:endParaRPr lang="en-US" b="1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224" name="Text Box 68"/>
          <p:cNvSpPr txBox="1">
            <a:spLocks noChangeArrowheads="1"/>
          </p:cNvSpPr>
          <p:nvPr/>
        </p:nvSpPr>
        <p:spPr bwMode="auto">
          <a:xfrm>
            <a:off x="6600825" y="3090735"/>
            <a:ext cx="1180156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 ( 2 ، 2 )</a:t>
            </a:r>
            <a:endParaRPr lang="en-US" b="1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4038" name="Text Box 70"/>
          <p:cNvSpPr txBox="1">
            <a:spLocks noChangeArrowheads="1"/>
          </p:cNvSpPr>
          <p:nvPr/>
        </p:nvSpPr>
        <p:spPr bwMode="auto">
          <a:xfrm>
            <a:off x="9078149" y="3524203"/>
            <a:ext cx="1229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 ( -2 ، 4 )</a:t>
            </a:r>
            <a:endParaRPr lang="en-US" b="1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222" name="Text Box 73"/>
          <p:cNvSpPr txBox="1">
            <a:spLocks noChangeArrowheads="1"/>
          </p:cNvSpPr>
          <p:nvPr/>
        </p:nvSpPr>
        <p:spPr bwMode="auto">
          <a:xfrm>
            <a:off x="6613211" y="3543967"/>
            <a:ext cx="131475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بَ ( -4 ، 8 )</a:t>
            </a:r>
            <a:endParaRPr lang="en-US" b="1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4043" name="Text Box 75"/>
          <p:cNvSpPr txBox="1">
            <a:spLocks noChangeArrowheads="1"/>
          </p:cNvSpPr>
          <p:nvPr/>
        </p:nvSpPr>
        <p:spPr bwMode="auto">
          <a:xfrm>
            <a:off x="9078149" y="3975439"/>
            <a:ext cx="11624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جـ ( 3 ، -2 )</a:t>
            </a:r>
            <a:endParaRPr lang="en-US" b="1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220" name="Text Box 78"/>
          <p:cNvSpPr txBox="1">
            <a:spLocks noChangeArrowheads="1"/>
          </p:cNvSpPr>
          <p:nvPr/>
        </p:nvSpPr>
        <p:spPr bwMode="auto">
          <a:xfrm>
            <a:off x="6528119" y="4003746"/>
            <a:ext cx="133889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جـَ ( 6، -4 )</a:t>
            </a:r>
            <a:endParaRPr lang="en-US" b="1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2" name="Text Box 65">
            <a:extLst>
              <a:ext uri="{FF2B5EF4-FFF2-40B4-BE49-F238E27FC236}">
                <a16:creationId xmlns:a16="http://schemas.microsoft.com/office/drawing/2014/main" id="{FCA55D40-400F-FACD-D3B9-FFBFF0AB7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375" y="3089977"/>
            <a:ext cx="13185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17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( 1×</a:t>
            </a:r>
            <a:r>
              <a:rPr lang="ar-SA" sz="1700" b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17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, 1×</a:t>
            </a:r>
            <a:r>
              <a:rPr lang="ar-SA" sz="1700" b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17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)</a:t>
            </a:r>
            <a:endParaRPr lang="en-US" sz="1700" b="1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3" name="Text Box 65">
            <a:extLst>
              <a:ext uri="{FF2B5EF4-FFF2-40B4-BE49-F238E27FC236}">
                <a16:creationId xmlns:a16="http://schemas.microsoft.com/office/drawing/2014/main" id="{5E627E78-FD02-8F23-7E74-3E15F61D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354" y="3539592"/>
            <a:ext cx="131856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17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(-2×</a:t>
            </a:r>
            <a:r>
              <a:rPr lang="ar-SA" sz="1700" b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17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, 4×</a:t>
            </a:r>
            <a:r>
              <a:rPr lang="ar-SA" sz="1700" b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17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)</a:t>
            </a:r>
            <a:endParaRPr lang="en-US" sz="1700" b="1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4" name="Text Box 65">
            <a:extLst>
              <a:ext uri="{FF2B5EF4-FFF2-40B4-BE49-F238E27FC236}">
                <a16:creationId xmlns:a16="http://schemas.microsoft.com/office/drawing/2014/main" id="{CAEA225A-D725-BA81-583D-6E6E67381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691" y="4019691"/>
            <a:ext cx="139282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17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( 3×</a:t>
            </a:r>
            <a:r>
              <a:rPr lang="ar-SA" sz="1700" b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17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, -2×</a:t>
            </a:r>
            <a:r>
              <a:rPr lang="ar-SA" sz="1700" b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1700" b="1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)</a:t>
            </a:r>
            <a:endParaRPr lang="en-US" sz="1700" b="1">
              <a:solidFill>
                <a:srgbClr val="0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E8632C4-A31A-BAEE-2A14-C20AD4FAD74F}"/>
              </a:ext>
            </a:extLst>
          </p:cNvPr>
          <p:cNvSpPr txBox="1"/>
          <p:nvPr/>
        </p:nvSpPr>
        <p:spPr>
          <a:xfrm>
            <a:off x="3787629" y="3551939"/>
            <a:ext cx="28697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1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9C49DED-318F-6C8E-3305-E10A85AA4247}"/>
              </a:ext>
            </a:extLst>
          </p:cNvPr>
          <p:cNvSpPr txBox="1"/>
          <p:nvPr/>
        </p:nvSpPr>
        <p:spPr>
          <a:xfrm>
            <a:off x="3248613" y="3728911"/>
            <a:ext cx="43937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11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AB18642-7457-5EF0-32C2-9C8A4C60FD9A}"/>
              </a:ext>
            </a:extLst>
          </p:cNvPr>
          <p:cNvSpPr txBox="1"/>
          <p:nvPr/>
        </p:nvSpPr>
        <p:spPr>
          <a:xfrm>
            <a:off x="3224070" y="3531318"/>
            <a:ext cx="35255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11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BCAA71B-A5CC-F60B-8123-883CDD1ED136}"/>
              </a:ext>
            </a:extLst>
          </p:cNvPr>
          <p:cNvSpPr txBox="1"/>
          <p:nvPr/>
        </p:nvSpPr>
        <p:spPr>
          <a:xfrm>
            <a:off x="3502224" y="3167390"/>
            <a:ext cx="22295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1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5150B5B-0542-24D3-EEEE-94BE4F80FDE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62726" y="970211"/>
            <a:ext cx="4089723" cy="1204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 Box 63">
            <a:extLst>
              <a:ext uri="{FF2B5EF4-FFF2-40B4-BE49-F238E27FC236}">
                <a16:creationId xmlns:a16="http://schemas.microsoft.com/office/drawing/2014/main" id="{4271E7A9-70CB-84CC-1696-CEB6B7427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537" y="3098140"/>
            <a:ext cx="455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3333FF"/>
                </a:solidFill>
                <a:latin typeface="Arial" charset="0"/>
                <a:cs typeface="Arial" charset="0"/>
              </a:rPr>
              <a:t>أ</a:t>
            </a:r>
            <a:r>
              <a:rPr lang="en-US" sz="1600" b="1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1600" b="1" dirty="0">
              <a:solidFill>
                <a:srgbClr val="3333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 Box 63">
            <a:extLst>
              <a:ext uri="{FF2B5EF4-FFF2-40B4-BE49-F238E27FC236}">
                <a16:creationId xmlns:a16="http://schemas.microsoft.com/office/drawing/2014/main" id="{09F28937-9F69-FD53-8457-732A8EB5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262" y="2258600"/>
            <a:ext cx="6208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3333FF"/>
                </a:solidFill>
                <a:latin typeface="Arial" charset="0"/>
                <a:cs typeface="Arial" charset="0"/>
              </a:rPr>
              <a:t>ب</a:t>
            </a:r>
            <a:r>
              <a:rPr lang="en-US" sz="1600" b="1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1600" b="1" dirty="0">
              <a:solidFill>
                <a:srgbClr val="3333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 Box 63">
            <a:extLst>
              <a:ext uri="{FF2B5EF4-FFF2-40B4-BE49-F238E27FC236}">
                <a16:creationId xmlns:a16="http://schemas.microsoft.com/office/drawing/2014/main" id="{673859D5-0334-0849-EADA-3EA0F4490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699" y="3893535"/>
            <a:ext cx="455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3333FF"/>
                </a:solidFill>
                <a:latin typeface="Arial" charset="0"/>
                <a:cs typeface="Arial" charset="0"/>
              </a:rPr>
              <a:t>أ</a:t>
            </a:r>
            <a:r>
              <a:rPr lang="en-US" sz="1600" b="1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1600" b="1" dirty="0">
              <a:solidFill>
                <a:srgbClr val="3333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Line 68">
            <a:extLst>
              <a:ext uri="{FF2B5EF4-FFF2-40B4-BE49-F238E27FC236}">
                <a16:creationId xmlns:a16="http://schemas.microsoft.com/office/drawing/2014/main" id="{7A37FEBD-3A14-CF75-A9C4-6A269DDBE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4685" y="2482431"/>
            <a:ext cx="766379" cy="844252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68">
            <a:extLst>
              <a:ext uri="{FF2B5EF4-FFF2-40B4-BE49-F238E27FC236}">
                <a16:creationId xmlns:a16="http://schemas.microsoft.com/office/drawing/2014/main" id="{D8DBF93D-F614-14EE-B7DC-ABACA4E86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8205" y="3302178"/>
            <a:ext cx="529711" cy="83577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68">
            <a:extLst>
              <a:ext uri="{FF2B5EF4-FFF2-40B4-BE49-F238E27FC236}">
                <a16:creationId xmlns:a16="http://schemas.microsoft.com/office/drawing/2014/main" id="{11EEF2AC-B662-D325-6585-026EEF753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4611" y="2482431"/>
            <a:ext cx="1323305" cy="1655518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 Box 63">
            <a:extLst>
              <a:ext uri="{FF2B5EF4-FFF2-40B4-BE49-F238E27FC236}">
                <a16:creationId xmlns:a16="http://schemas.microsoft.com/office/drawing/2014/main" id="{C60287CD-D56E-BBE8-F99C-F6CE9F747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392" y="2800049"/>
            <a:ext cx="455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  <a:latin typeface="Arial" charset="0"/>
                <a:cs typeface="Arial" charset="0"/>
              </a:rPr>
              <a:t>أَ</a:t>
            </a:r>
            <a:r>
              <a:rPr lang="en-US" sz="16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1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 Box 63">
            <a:extLst>
              <a:ext uri="{FF2B5EF4-FFF2-40B4-BE49-F238E27FC236}">
                <a16:creationId xmlns:a16="http://schemas.microsoft.com/office/drawing/2014/main" id="{80BC3B32-7909-CD88-3B40-967CE959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622" y="1173517"/>
            <a:ext cx="529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  <a:latin typeface="Arial" charset="0"/>
                <a:cs typeface="Arial" charset="0"/>
              </a:rPr>
              <a:t>بَ</a:t>
            </a:r>
            <a:r>
              <a:rPr lang="en-US" sz="16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1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 Box 63">
            <a:extLst>
              <a:ext uri="{FF2B5EF4-FFF2-40B4-BE49-F238E27FC236}">
                <a16:creationId xmlns:a16="http://schemas.microsoft.com/office/drawing/2014/main" id="{A17DBAC7-40A6-82B4-FF41-C0E9093C1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628" y="4470311"/>
            <a:ext cx="577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  <a:latin typeface="Arial" charset="0"/>
                <a:cs typeface="Arial" charset="0"/>
              </a:rPr>
              <a:t>جـَ </a:t>
            </a:r>
            <a:r>
              <a:rPr lang="en-US" sz="16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  <a:endParaRPr lang="en-US" sz="1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Line 68">
            <a:extLst>
              <a:ext uri="{FF2B5EF4-FFF2-40B4-BE49-F238E27FC236}">
                <a16:creationId xmlns:a16="http://schemas.microsoft.com/office/drawing/2014/main" id="{2EF3850D-B6DD-452C-4A58-CC11B813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9688" y="1373572"/>
            <a:ext cx="1506011" cy="164639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68">
            <a:extLst>
              <a:ext uri="{FF2B5EF4-FFF2-40B4-BE49-F238E27FC236}">
                <a16:creationId xmlns:a16="http://schemas.microsoft.com/office/drawing/2014/main" id="{E970DE47-2A0A-6925-34C8-B2F25C6A6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4843" y="3023976"/>
            <a:ext cx="993151" cy="16555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68">
            <a:extLst>
              <a:ext uri="{FF2B5EF4-FFF2-40B4-BE49-F238E27FC236}">
                <a16:creationId xmlns:a16="http://schemas.microsoft.com/office/drawing/2014/main" id="{68743D01-7B35-B023-5FB2-EB72BCBFE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570" y="1392654"/>
            <a:ext cx="2538048" cy="330849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B0ECC36-5A29-E3D0-05B7-34DBCF6AE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864" y="30791"/>
            <a:ext cx="12192000" cy="55096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81D7E25-8108-DEB6-772E-6DD42379E0EF}"/>
              </a:ext>
            </a:extLst>
          </p:cNvPr>
          <p:cNvSpPr txBox="1"/>
          <p:nvPr/>
        </p:nvSpPr>
        <p:spPr>
          <a:xfrm>
            <a:off x="6898640" y="4564241"/>
            <a:ext cx="337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 عامل التمدد = 2</a:t>
            </a:r>
            <a:endParaRPr lang="en-US" sz="1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نضرب كل زوج مرتب في 2 لنحصل على صورته</a:t>
            </a:r>
            <a:endParaRPr lang="en-US" sz="1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3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33" grpId="0"/>
      <p:bldP spid="8224" grpId="0"/>
      <p:bldP spid="84038" grpId="0"/>
      <p:bldP spid="8222" grpId="0"/>
      <p:bldP spid="84043" grpId="0"/>
      <p:bldP spid="8220" grpId="0"/>
      <p:bldP spid="52" grpId="0"/>
      <p:bldP spid="53" grpId="0"/>
      <p:bldP spid="54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 animBg="1"/>
      <p:bldP spid="4" grpId="0"/>
    </p:bldLst>
  </p:timing>
</p:sld>
</file>

<file path=ppt/theme/theme1.xml><?xml version="1.0" encoding="utf-8"?>
<a:theme xmlns:a="http://schemas.openxmlformats.org/drawingml/2006/main" name="1_حل التناسب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التكبير والتصغير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1515</Words>
  <Application>Microsoft Office PowerPoint</Application>
  <PresentationFormat>شاشة عريضة</PresentationFormat>
  <Paragraphs>453</Paragraphs>
  <Slides>22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22</vt:i4>
      </vt:variant>
    </vt:vector>
  </HeadingPairs>
  <TitlesOfParts>
    <vt:vector size="36" baseType="lpstr">
      <vt:lpstr>Aramath</vt:lpstr>
      <vt:lpstr>Arial</vt:lpstr>
      <vt:lpstr>Arial Unicode MS</vt:lpstr>
      <vt:lpstr>Calibri</vt:lpstr>
      <vt:lpstr>Calibri Light</vt:lpstr>
      <vt:lpstr>Times New Roman</vt:lpstr>
      <vt:lpstr>Traditional Arabic</vt:lpstr>
      <vt:lpstr>رموز الرياضيات العربية</vt:lpstr>
      <vt:lpstr>1_حل التناسب</vt:lpstr>
      <vt:lpstr>1_نسق Office</vt:lpstr>
      <vt:lpstr>تصميم افتراضي</vt:lpstr>
      <vt:lpstr>التكبير والتصغير</vt:lpstr>
      <vt:lpstr>9_نسق Office</vt:lpstr>
      <vt:lpstr>16_سمة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أسماء العوفي</cp:lastModifiedBy>
  <cp:revision>100</cp:revision>
  <dcterms:created xsi:type="dcterms:W3CDTF">2022-06-15T12:58:43Z</dcterms:created>
  <dcterms:modified xsi:type="dcterms:W3CDTF">2025-11-08T12:41:57Z</dcterms:modified>
</cp:coreProperties>
</file>