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488" r:id="rId2"/>
    <p:sldId id="256" r:id="rId3"/>
    <p:sldId id="380" r:id="rId4"/>
    <p:sldId id="257"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3" r:id="rId25"/>
    <p:sldId id="402" r:id="rId26"/>
    <p:sldId id="404" r:id="rId27"/>
    <p:sldId id="405" r:id="rId28"/>
    <p:sldId id="406" r:id="rId29"/>
    <p:sldId id="407" r:id="rId30"/>
    <p:sldId id="408" r:id="rId31"/>
    <p:sldId id="410" r:id="rId32"/>
    <p:sldId id="411" r:id="rId33"/>
    <p:sldId id="409" r:id="rId34"/>
    <p:sldId id="412" r:id="rId35"/>
    <p:sldId id="413" r:id="rId36"/>
    <p:sldId id="414" r:id="rId37"/>
    <p:sldId id="416" r:id="rId38"/>
    <p:sldId id="415" r:id="rId39"/>
    <p:sldId id="417" r:id="rId40"/>
    <p:sldId id="420" r:id="rId41"/>
    <p:sldId id="419" r:id="rId42"/>
    <p:sldId id="421" r:id="rId43"/>
    <p:sldId id="422" r:id="rId44"/>
    <p:sldId id="423" r:id="rId45"/>
    <p:sldId id="424"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 id="441" r:id="rId62"/>
    <p:sldId id="442" r:id="rId63"/>
    <p:sldId id="445" r:id="rId64"/>
    <p:sldId id="444" r:id="rId65"/>
    <p:sldId id="446" r:id="rId66"/>
    <p:sldId id="447" r:id="rId67"/>
    <p:sldId id="448" r:id="rId68"/>
    <p:sldId id="449" r:id="rId69"/>
    <p:sldId id="451" r:id="rId70"/>
    <p:sldId id="450" r:id="rId71"/>
    <p:sldId id="452" r:id="rId72"/>
    <p:sldId id="453" r:id="rId73"/>
    <p:sldId id="454" r:id="rId74"/>
    <p:sldId id="455" r:id="rId75"/>
    <p:sldId id="456" r:id="rId76"/>
    <p:sldId id="457" r:id="rId77"/>
    <p:sldId id="459" r:id="rId78"/>
    <p:sldId id="461" r:id="rId79"/>
    <p:sldId id="460" r:id="rId80"/>
    <p:sldId id="462" r:id="rId81"/>
    <p:sldId id="463" r:id="rId82"/>
    <p:sldId id="464" r:id="rId83"/>
    <p:sldId id="465" r:id="rId84"/>
    <p:sldId id="466" r:id="rId85"/>
    <p:sldId id="467" r:id="rId86"/>
    <p:sldId id="468" r:id="rId87"/>
    <p:sldId id="469" r:id="rId88"/>
    <p:sldId id="470" r:id="rId89"/>
    <p:sldId id="471" r:id="rId90"/>
    <p:sldId id="472" r:id="rId91"/>
    <p:sldId id="473" r:id="rId92"/>
    <p:sldId id="474" r:id="rId93"/>
    <p:sldId id="483" r:id="rId94"/>
    <p:sldId id="475" r:id="rId95"/>
    <p:sldId id="476" r:id="rId96"/>
    <p:sldId id="477" r:id="rId97"/>
    <p:sldId id="478" r:id="rId98"/>
    <p:sldId id="479" r:id="rId99"/>
    <p:sldId id="480" r:id="rId100"/>
    <p:sldId id="481" r:id="rId101"/>
    <p:sldId id="484" r:id="rId102"/>
    <p:sldId id="482" r:id="rId103"/>
    <p:sldId id="487"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6953" autoAdjust="0"/>
  </p:normalViewPr>
  <p:slideViewPr>
    <p:cSldViewPr>
      <p:cViewPr varScale="1">
        <p:scale>
          <a:sx n="67" d="100"/>
          <a:sy n="67" d="100"/>
        </p:scale>
        <p:origin x="1392" y="24"/>
      </p:cViewPr>
      <p:guideLst>
        <p:guide orient="horz" pos="2160"/>
        <p:guide pos="2880"/>
      </p:guideLst>
    </p:cSldViewPr>
  </p:slideViewPr>
  <p:outlineViewPr>
    <p:cViewPr>
      <p:scale>
        <a:sx n="33" d="100"/>
        <a:sy n="33" d="100"/>
      </p:scale>
      <p:origin x="0" y="44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A15E1-E003-4951-B072-5DDDC0676BEE}"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7AA48-B19F-465C-BAFB-091531420932}" type="slidenum">
              <a:rPr lang="en-US" smtClean="0"/>
              <a:pPr/>
              <a:t>‹#›</a:t>
            </a:fld>
            <a:endParaRPr lang="en-US"/>
          </a:p>
        </p:txBody>
      </p:sp>
    </p:spTree>
    <p:extLst>
      <p:ext uri="{BB962C8B-B14F-4D97-AF65-F5344CB8AC3E}">
        <p14:creationId xmlns:p14="http://schemas.microsoft.com/office/powerpoint/2010/main" val="55085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2611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0</a:t>
            </a:r>
            <a:endParaRPr lang="ar-SA" dirty="0"/>
          </a:p>
        </p:txBody>
      </p:sp>
      <p:sp>
        <p:nvSpPr>
          <p:cNvPr id="4" name="Slide Number Placeholder 3"/>
          <p:cNvSpPr>
            <a:spLocks noGrp="1"/>
          </p:cNvSpPr>
          <p:nvPr>
            <p:ph type="sldNum" sz="quarter" idx="10"/>
          </p:nvPr>
        </p:nvSpPr>
        <p:spPr/>
        <p:txBody>
          <a:bodyPr/>
          <a:lstStyle/>
          <a:p>
            <a:fld id="{EDB7AA48-B19F-465C-BAFB-091531420932}" type="slidenum">
              <a:rPr lang="en-US" smtClean="0"/>
              <a:pPr/>
              <a:t>38</a:t>
            </a:fld>
            <a:endParaRPr lang="en-US"/>
          </a:p>
        </p:txBody>
      </p:sp>
    </p:spTree>
    <p:extLst>
      <p:ext uri="{BB962C8B-B14F-4D97-AF65-F5344CB8AC3E}">
        <p14:creationId xmlns:p14="http://schemas.microsoft.com/office/powerpoint/2010/main" val="12952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23406A-62E6-4CC3-92A5-393C820E7BB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63160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3406A-62E6-4CC3-92A5-393C820E7BB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70201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3406A-62E6-4CC3-92A5-393C820E7BB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265520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D27E6-2335-4599-BB37-C190EC5E8143}" type="datetime1">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B1421-CC9A-47E9-85C9-63CAF53899AB}" type="slidenum">
              <a:rPr lang="en-US" smtClean="0"/>
              <a:pPr/>
              <a:t>‹#›</a:t>
            </a:fld>
            <a:endParaRPr lang="en-US"/>
          </a:p>
        </p:txBody>
      </p:sp>
      <p:sp>
        <p:nvSpPr>
          <p:cNvPr id="7" name="Slide Number Placeholder 5"/>
          <p:cNvSpPr txBox="1">
            <a:spLocks/>
          </p:cNvSpPr>
          <p:nvPr userDrawn="1"/>
        </p:nvSpPr>
        <p:spPr>
          <a:xfrm>
            <a:off x="8178248" y="6432131"/>
            <a:ext cx="6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B1421-CC9A-47E9-85C9-63CAF53899AB}" type="slidenum">
              <a:rPr lang="en-US" smtClean="0"/>
              <a:pPr/>
              <a:t>‹#›</a:t>
            </a:fld>
            <a:endParaRPr lang="en-US" dirty="0"/>
          </a:p>
        </p:txBody>
      </p:sp>
      <p:sp>
        <p:nvSpPr>
          <p:cNvPr id="6" name="Rectangle 5"/>
          <p:cNvSpPr/>
          <p:nvPr userDrawn="1"/>
        </p:nvSpPr>
        <p:spPr>
          <a:xfrm>
            <a:off x="35496" y="854114"/>
            <a:ext cx="9001000" cy="59766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Flowchart: Alternate Process 7"/>
          <p:cNvSpPr/>
          <p:nvPr userDrawn="1"/>
        </p:nvSpPr>
        <p:spPr>
          <a:xfrm>
            <a:off x="35496" y="116632"/>
            <a:ext cx="9001000" cy="720080"/>
          </a:xfrm>
          <a:prstGeom prst="flowChartAlternateProcess">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2" name="Slide Number Placeholder 4"/>
          <p:cNvSpPr txBox="1">
            <a:spLocks/>
          </p:cNvSpPr>
          <p:nvPr userDrawn="1"/>
        </p:nvSpPr>
        <p:spPr>
          <a:xfrm>
            <a:off x="8630741" y="6614692"/>
            <a:ext cx="338972" cy="182564"/>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EF4CEC-DCA7-4DD7-A66B-3B0F94607BFF}" type="slidenum">
              <a:rPr lang="en-US" smtClean="0">
                <a:solidFill>
                  <a:schemeClr val="tx1"/>
                </a:solidFill>
              </a:rPr>
              <a:pPr/>
              <a:t>‹#›</a:t>
            </a:fld>
            <a:endParaRPr lang="en-US" dirty="0">
              <a:solidFill>
                <a:schemeClr val="tx1"/>
              </a:solidFill>
            </a:endParaRPr>
          </a:p>
        </p:txBody>
      </p:sp>
      <p:sp>
        <p:nvSpPr>
          <p:cNvPr id="9" name="TextBox 8"/>
          <p:cNvSpPr txBox="1"/>
          <p:nvPr userDrawn="1"/>
        </p:nvSpPr>
        <p:spPr>
          <a:xfrm>
            <a:off x="179512" y="188131"/>
            <a:ext cx="1224136" cy="577081"/>
          </a:xfrm>
          <a:prstGeom prst="rect">
            <a:avLst/>
          </a:prstGeom>
          <a:noFill/>
        </p:spPr>
        <p:txBody>
          <a:bodyPr wrap="square" rtlCol="0">
            <a:spAutoFit/>
          </a:bodyPr>
          <a:lstStyle/>
          <a:p>
            <a:pPr algn="ctr"/>
            <a:r>
              <a:rPr lang="ar-JO" sz="1050" b="1" dirty="0">
                <a:cs typeface="+mj-cs"/>
              </a:rPr>
              <a:t>جامعة طيبة</a:t>
            </a:r>
          </a:p>
          <a:p>
            <a:pPr algn="ctr"/>
            <a:r>
              <a:rPr lang="ar-JO" sz="1050" b="1" dirty="0">
                <a:cs typeface="+mj-cs"/>
              </a:rPr>
              <a:t>عمادة الخدمات التعليمية</a:t>
            </a:r>
          </a:p>
          <a:p>
            <a:pPr algn="ctr"/>
            <a:r>
              <a:rPr lang="ar-JO" sz="1050" b="1" dirty="0">
                <a:cs typeface="+mj-cs"/>
              </a:rPr>
              <a:t>الحاسب الالي</a:t>
            </a:r>
            <a:endParaRPr lang="en-US" sz="1050" b="1" dirty="0">
              <a:cs typeface="+mj-cs"/>
            </a:endParaRPr>
          </a:p>
        </p:txBody>
      </p:sp>
      <p:pic>
        <p:nvPicPr>
          <p:cNvPr id="2050" name="Picture 2" descr="https://www.taibahu.edu.sa/_layouts/15/TaibahUniversity/images/logo-taiba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1641" y="116632"/>
            <a:ext cx="648072" cy="73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3406A-62E6-4CC3-92A5-393C820E7BB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396085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3406A-62E6-4CC3-92A5-393C820E7BBB}"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347831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3406A-62E6-4CC3-92A5-393C820E7BBB}"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96350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23406A-62E6-4CC3-92A5-393C820E7BBB}"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317380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23406A-62E6-4CC3-92A5-393C820E7BBB}"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103541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3406A-62E6-4CC3-92A5-393C820E7BBB}"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378848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23406A-62E6-4CC3-92A5-393C820E7BBB}"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57452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23406A-62E6-4CC3-92A5-393C820E7BBB}"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6E4E2-B529-4C40-B61B-6235B8734450}" type="slidenum">
              <a:rPr lang="en-US" smtClean="0"/>
              <a:pPr/>
              <a:t>‹#›</a:t>
            </a:fld>
            <a:endParaRPr lang="en-US"/>
          </a:p>
        </p:txBody>
      </p:sp>
    </p:spTree>
    <p:extLst>
      <p:ext uri="{BB962C8B-B14F-4D97-AF65-F5344CB8AC3E}">
        <p14:creationId xmlns:p14="http://schemas.microsoft.com/office/powerpoint/2010/main" val="137815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3406A-62E6-4CC3-92A5-393C820E7BBB}"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6E4E2-B529-4C40-B61B-6235B8734450}" type="slidenum">
              <a:rPr lang="en-US" smtClean="0"/>
              <a:pPr/>
              <a:t>‹#›</a:t>
            </a:fld>
            <a:endParaRPr lang="en-US"/>
          </a:p>
        </p:txBody>
      </p:sp>
    </p:spTree>
    <p:extLst>
      <p:ext uri="{BB962C8B-B14F-4D97-AF65-F5344CB8AC3E}">
        <p14:creationId xmlns:p14="http://schemas.microsoft.com/office/powerpoint/2010/main" val="985537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altavist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live.com/" TargetMode="External"/><Relationship Id="rId5" Type="http://schemas.openxmlformats.org/officeDocument/2006/relationships/hyperlink" Target="http://www.lycos.com/" TargetMode="External"/><Relationship Id="rId4" Type="http://schemas.openxmlformats.org/officeDocument/2006/relationships/hyperlink" Target="http://www.ask.co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496" y="854114"/>
            <a:ext cx="9001000" cy="59766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68B1421-CC9A-47E9-85C9-63CAF53899AB}" type="slidenum">
              <a:rPr lang="en-US" smtClean="0"/>
              <a:t>1</a:t>
            </a:fld>
            <a:endParaRPr lang="en-US"/>
          </a:p>
        </p:txBody>
      </p:sp>
      <p:sp>
        <p:nvSpPr>
          <p:cNvPr id="4" name="Rounded Rectangle 3"/>
          <p:cNvSpPr/>
          <p:nvPr/>
        </p:nvSpPr>
        <p:spPr>
          <a:xfrm>
            <a:off x="1487003" y="2324100"/>
            <a:ext cx="6264696" cy="30963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chemeClr val="tx1"/>
                </a:solidFill>
              </a:rPr>
              <a:t>الوحدة الرابعة</a:t>
            </a:r>
          </a:p>
          <a:p>
            <a:pPr algn="ctr"/>
            <a:r>
              <a:rPr lang="ar-SA" sz="4400" dirty="0">
                <a:solidFill>
                  <a:schemeClr val="tx1"/>
                </a:solidFill>
              </a:rPr>
              <a:t>الإنترنت</a:t>
            </a:r>
            <a:endParaRPr lang="en-US" sz="4400" dirty="0">
              <a:solidFill>
                <a:schemeClr val="tx1"/>
              </a:solidFill>
            </a:endParaRPr>
          </a:p>
        </p:txBody>
      </p:sp>
      <p:sp>
        <p:nvSpPr>
          <p:cNvPr id="5" name="TextBox 4"/>
          <p:cNvSpPr txBox="1"/>
          <p:nvPr/>
        </p:nvSpPr>
        <p:spPr>
          <a:xfrm>
            <a:off x="2339752" y="188640"/>
            <a:ext cx="4824536" cy="584775"/>
          </a:xfrm>
          <a:prstGeom prst="rect">
            <a:avLst/>
          </a:prstGeom>
          <a:noFill/>
        </p:spPr>
        <p:txBody>
          <a:bodyPr wrap="square" rtlCol="0">
            <a:spAutoFit/>
          </a:bodyPr>
          <a:lstStyle/>
          <a:p>
            <a:pPr algn="ctr"/>
            <a:r>
              <a:rPr lang="ar-SA" sz="3200" dirty="0"/>
              <a:t>مهارات الحاسب الآلي</a:t>
            </a:r>
            <a:endParaRPr lang="en-US" sz="3200" dirty="0"/>
          </a:p>
        </p:txBody>
      </p:sp>
      <p:sp>
        <p:nvSpPr>
          <p:cNvPr id="6" name="Date Placeholder 1"/>
          <p:cNvSpPr>
            <a:spLocks noGrp="1"/>
          </p:cNvSpPr>
          <p:nvPr>
            <p:ph type="dt" sz="half" idx="10"/>
          </p:nvPr>
        </p:nvSpPr>
        <p:spPr>
          <a:xfrm>
            <a:off x="457200" y="6356350"/>
            <a:ext cx="2133600" cy="365125"/>
          </a:xfrm>
        </p:spPr>
        <p:txBody>
          <a:bodyPr/>
          <a:lstStyle/>
          <a:p>
            <a:fld id="{46CD27E6-2335-4599-BB37-C190EC5E8143}" type="datetime1">
              <a:rPr lang="en-US" smtClean="0"/>
              <a:pPr/>
              <a:t>12/8/2016</a:t>
            </a:fld>
            <a:endParaRPr lang="en-US"/>
          </a:p>
        </p:txBody>
      </p:sp>
      <p:sp>
        <p:nvSpPr>
          <p:cNvPr id="7" name="Footer Placeholder 2"/>
          <p:cNvSpPr>
            <a:spLocks noGrp="1"/>
          </p:cNvSpPr>
          <p:nvPr>
            <p:ph type="ftr" sz="quarter" idx="11"/>
          </p:nvPr>
        </p:nvSpPr>
        <p:spPr>
          <a:xfrm>
            <a:off x="3124200" y="6356350"/>
            <a:ext cx="2895600" cy="365125"/>
          </a:xfrm>
        </p:spPr>
        <p:txBody>
          <a:bodyPr/>
          <a:lstStyle/>
          <a:p>
            <a:r>
              <a:rPr lang="ar-SA" sz="1600" dirty="0"/>
              <a:t>الإنترنت </a:t>
            </a:r>
            <a:endParaRPr lang="en-US" sz="1600" dirty="0"/>
          </a:p>
        </p:txBody>
      </p:sp>
      <p:sp>
        <p:nvSpPr>
          <p:cNvPr id="8" name="Slide Number Placeholder 3"/>
          <p:cNvSpPr txBox="1">
            <a:spLocks/>
          </p:cNvSpPr>
          <p:nvPr/>
        </p:nvSpPr>
        <p:spPr>
          <a:xfrm>
            <a:off x="6553200" y="6351432"/>
            <a:ext cx="2291848" cy="3700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Flowchart: Alternate Process 10"/>
          <p:cNvSpPr/>
          <p:nvPr/>
        </p:nvSpPr>
        <p:spPr>
          <a:xfrm>
            <a:off x="35496" y="116632"/>
            <a:ext cx="9001000" cy="720080"/>
          </a:xfrm>
          <a:prstGeom prst="flowChartAlternateProcess">
            <a:avLst/>
          </a:prstGeom>
          <a:solidFill>
            <a:schemeClr val="accent1">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3" name="TextBox 12"/>
          <p:cNvSpPr txBox="1"/>
          <p:nvPr/>
        </p:nvSpPr>
        <p:spPr>
          <a:xfrm>
            <a:off x="179512" y="188131"/>
            <a:ext cx="1224136" cy="577081"/>
          </a:xfrm>
          <a:prstGeom prst="rect">
            <a:avLst/>
          </a:prstGeom>
          <a:noFill/>
        </p:spPr>
        <p:txBody>
          <a:bodyPr wrap="square" rtlCol="0">
            <a:spAutoFit/>
          </a:bodyPr>
          <a:lstStyle/>
          <a:p>
            <a:pPr algn="ctr"/>
            <a:r>
              <a:rPr lang="ar-JO" sz="1050" b="1" dirty="0">
                <a:cs typeface="+mj-cs"/>
              </a:rPr>
              <a:t>جامعة طيبة</a:t>
            </a:r>
          </a:p>
          <a:p>
            <a:pPr algn="ctr"/>
            <a:r>
              <a:rPr lang="ar-JO" sz="1050" b="1" dirty="0">
                <a:cs typeface="+mj-cs"/>
              </a:rPr>
              <a:t>عمادة الخدمات التعليمية</a:t>
            </a:r>
          </a:p>
          <a:p>
            <a:pPr algn="ctr"/>
            <a:r>
              <a:rPr lang="ar-JO" sz="1050" b="1" dirty="0">
                <a:cs typeface="+mj-cs"/>
              </a:rPr>
              <a:t>الحاسب الالي</a:t>
            </a:r>
            <a:endParaRPr lang="en-US" sz="1050" b="1" dirty="0">
              <a:cs typeface="+mj-cs"/>
            </a:endParaRPr>
          </a:p>
        </p:txBody>
      </p:sp>
      <p:pic>
        <p:nvPicPr>
          <p:cNvPr id="14" name="Picture 2" descr="https://www.taibahu.edu.sa/_layouts/15/TaibahUniversity/images/logo-taiba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41" y="116632"/>
            <a:ext cx="648072" cy="73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5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(4)…..(Applications of Internet)</a:t>
            </a:r>
            <a:r>
              <a:rPr kumimoji="0" lang="en-US" sz="2400" b="1" i="0" u="none" strike="noStrike" kern="1200" cap="none" spc="0" normalizeH="0" noProof="0" dirty="0">
                <a:ln>
                  <a:noFill/>
                </a:ln>
                <a:solidFill>
                  <a:schemeClr val="tx1"/>
                </a:solidFill>
                <a:effectLst/>
                <a:uLnTx/>
                <a:uFillTx/>
                <a:latin typeface="+mj-lt"/>
                <a:ea typeface="+mj-ea"/>
                <a:cs typeface="+mj-cs"/>
              </a:rPr>
              <a:t> </a:t>
            </a:r>
            <a:r>
              <a:rPr kumimoji="0" lang="ar-SA" sz="2400" b="1" i="0" u="none" strike="noStrike" kern="1200" cap="none" spc="0" normalizeH="0" baseline="0" noProof="0" dirty="0">
                <a:ln>
                  <a:noFill/>
                </a:ln>
                <a:solidFill>
                  <a:schemeClr val="tx1"/>
                </a:solidFill>
                <a:effectLst/>
                <a:uLnTx/>
                <a:uFillTx/>
                <a:latin typeface="+mj-lt"/>
                <a:ea typeface="+mj-ea"/>
                <a:cs typeface="+mj-cs"/>
              </a:rPr>
              <a:t>تطبيقات الانترنت</a:t>
            </a:r>
          </a:p>
        </p:txBody>
      </p:sp>
      <p:sp>
        <p:nvSpPr>
          <p:cNvPr id="3" name="Rectangle 2"/>
          <p:cNvSpPr/>
          <p:nvPr/>
        </p:nvSpPr>
        <p:spPr>
          <a:xfrm>
            <a:off x="285720" y="928670"/>
            <a:ext cx="8501122" cy="6161687"/>
          </a:xfrm>
          <a:prstGeom prst="rect">
            <a:avLst/>
          </a:prstGeom>
        </p:spPr>
        <p:txBody>
          <a:bodyPr wrap="square">
            <a:spAutoFit/>
          </a:bodyPr>
          <a:lstStyle/>
          <a:p>
            <a:pPr marL="342900" lvl="0" indent="-342900" algn="just" rtl="1">
              <a:lnSpc>
                <a:spcPct val="150000"/>
              </a:lnSpc>
              <a:spcBef>
                <a:spcPct val="20000"/>
              </a:spcBef>
              <a:buFont typeface="Arial" pitchFamily="34" charset="0"/>
              <a:buChar char="•"/>
              <a:defRPr/>
            </a:pPr>
            <a:r>
              <a:rPr lang="ar-JO" sz="2200" b="1" dirty="0"/>
              <a:t>التجارة الإلكترونية (</a:t>
            </a:r>
            <a:r>
              <a:rPr lang="en-US" sz="2200" b="1" dirty="0"/>
              <a:t>e-commerce</a:t>
            </a:r>
            <a:r>
              <a:rPr lang="ar-JO" sz="2200" b="1" dirty="0"/>
              <a:t>):</a:t>
            </a:r>
            <a:r>
              <a:rPr lang="en-US" sz="2200" b="1" dirty="0"/>
              <a:t> </a:t>
            </a:r>
            <a:r>
              <a:rPr lang="ar-JO" sz="2200" dirty="0"/>
              <a:t>شراء المن</a:t>
            </a:r>
            <a:r>
              <a:rPr lang="ar-SA" sz="2200" dirty="0"/>
              <a:t>ت</a:t>
            </a:r>
            <a:r>
              <a:rPr lang="ar-JO" sz="2200" dirty="0"/>
              <a:t>جات و بيعها إلكترونيا</a:t>
            </a:r>
            <a:r>
              <a:rPr lang="ar-SA" sz="2200" dirty="0"/>
              <a:t>.</a:t>
            </a:r>
          </a:p>
          <a:p>
            <a:pPr marL="714375" indent="-357188" algn="r" rtl="1">
              <a:lnSpc>
                <a:spcPct val="150000"/>
              </a:lnSpc>
              <a:buFont typeface="Wingdings" panose="05000000000000000000" pitchFamily="2" charset="2"/>
              <a:buChar char="v"/>
            </a:pPr>
            <a:r>
              <a:rPr lang="ar-JO" sz="2400" dirty="0"/>
              <a:t>محاسنها:</a:t>
            </a:r>
          </a:p>
          <a:p>
            <a:pPr marL="714375" lvl="1" indent="-357188" algn="r" rtl="1">
              <a:lnSpc>
                <a:spcPct val="150000"/>
              </a:lnSpc>
              <a:buFont typeface="Arial" panose="020B0604020202020204" pitchFamily="34" charset="0"/>
              <a:buChar char="•"/>
            </a:pPr>
            <a:r>
              <a:rPr lang="ar-JO" sz="2400" dirty="0"/>
              <a:t>الشراء في </a:t>
            </a:r>
            <a:r>
              <a:rPr lang="ar-SA" sz="2400" dirty="0"/>
              <a:t>أي وقت</a:t>
            </a:r>
            <a:endParaRPr lang="ar-JO" sz="2400" dirty="0"/>
          </a:p>
          <a:p>
            <a:pPr marL="714375" lvl="1" indent="-357188" algn="r" rtl="1">
              <a:lnSpc>
                <a:spcPct val="150000"/>
              </a:lnSpc>
              <a:buFont typeface="Arial" panose="020B0604020202020204" pitchFamily="34" charset="0"/>
              <a:buChar char="•"/>
            </a:pPr>
            <a:r>
              <a:rPr lang="ar-JO" sz="2400" dirty="0"/>
              <a:t>لا يوجد حاجة للسفر لمكان البائع</a:t>
            </a:r>
          </a:p>
          <a:p>
            <a:pPr marL="714375" lvl="1" indent="-357188" algn="r" rtl="1">
              <a:lnSpc>
                <a:spcPct val="150000"/>
              </a:lnSpc>
              <a:buFont typeface="Arial" panose="020B0604020202020204" pitchFamily="34" charset="0"/>
              <a:buChar char="•"/>
            </a:pPr>
            <a:r>
              <a:rPr lang="ar-JO" sz="2400" dirty="0"/>
              <a:t>التقليل من تكلفة تشغيل متجر التجزئة</a:t>
            </a:r>
          </a:p>
          <a:p>
            <a:pPr marL="714375" lvl="1" indent="-357188" algn="r" rtl="1">
              <a:lnSpc>
                <a:spcPct val="150000"/>
              </a:lnSpc>
              <a:buFont typeface="Arial" panose="020B0604020202020204" pitchFamily="34" charset="0"/>
              <a:buChar char="•"/>
            </a:pPr>
            <a:r>
              <a:rPr lang="ar-JO" sz="2400" dirty="0"/>
              <a:t>لا حاجة للإحتفاظ بدفاتر الجرد</a:t>
            </a:r>
            <a:endParaRPr lang="en-US" sz="2400" dirty="0"/>
          </a:p>
          <a:p>
            <a:pPr marL="714375" indent="-357188" algn="r" rtl="1">
              <a:lnSpc>
                <a:spcPct val="150000"/>
              </a:lnSpc>
              <a:buFont typeface="Wingdings" panose="05000000000000000000" pitchFamily="2" charset="2"/>
              <a:buChar char="v"/>
            </a:pPr>
            <a:r>
              <a:rPr lang="ar-JO" sz="2400" dirty="0"/>
              <a:t>عيوبها:</a:t>
            </a:r>
          </a:p>
          <a:p>
            <a:pPr marL="714375" lvl="1" indent="-357188" algn="r" rtl="1">
              <a:lnSpc>
                <a:spcPct val="150000"/>
              </a:lnSpc>
              <a:buFont typeface="Arial" pitchFamily="34" charset="0"/>
              <a:buChar char="•"/>
            </a:pPr>
            <a:r>
              <a:rPr lang="ar-JO" sz="2400" dirty="0"/>
              <a:t>عدم القدرة على التسليم الفوري للمنتجات</a:t>
            </a:r>
          </a:p>
          <a:p>
            <a:pPr marL="714375" lvl="1" indent="-357188" algn="r" rtl="1">
              <a:lnSpc>
                <a:spcPct val="150000"/>
              </a:lnSpc>
              <a:buFont typeface="Arial" pitchFamily="34" charset="0"/>
              <a:buChar char="•"/>
            </a:pPr>
            <a:r>
              <a:rPr lang="ar-JO" sz="2400" dirty="0"/>
              <a:t>عدم القدرة عل تجريب المشتريات</a:t>
            </a:r>
          </a:p>
          <a:p>
            <a:pPr marL="714375" lvl="1" indent="-357188" algn="r" rtl="1">
              <a:lnSpc>
                <a:spcPct val="150000"/>
              </a:lnSpc>
              <a:buFont typeface="Arial" pitchFamily="34" charset="0"/>
              <a:buChar char="•"/>
            </a:pPr>
            <a:r>
              <a:rPr lang="ar-JO" sz="2400" dirty="0"/>
              <a:t>عدم أمان المدفوعات</a:t>
            </a:r>
            <a:endParaRPr lang="en-US" sz="2400" dirty="0"/>
          </a:p>
          <a:p>
            <a:pPr marL="342900" lvl="0" indent="-342900" algn="just" rtl="1">
              <a:lnSpc>
                <a:spcPct val="150000"/>
              </a:lnSpc>
              <a:spcBef>
                <a:spcPct val="20000"/>
              </a:spcBef>
              <a:buFont typeface="Arial" pitchFamily="34" charset="0"/>
              <a:buChar char="•"/>
              <a:defRPr/>
            </a:pPr>
            <a:endParaRPr lang="ar-JO" sz="22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JO" sz="2400" b="1" dirty="0"/>
              <a:t>أجهزة الإتصال (</a:t>
            </a:r>
            <a:r>
              <a:rPr lang="en-US" sz="2400" b="1" dirty="0"/>
              <a:t>Connection Devices</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just" rtl="1">
              <a:lnSpc>
                <a:spcPct val="150000"/>
              </a:lnSpc>
              <a:buFont typeface="Arial" pitchFamily="34" charset="0"/>
              <a:buChar char="•"/>
            </a:pPr>
            <a:r>
              <a:rPr lang="ar-JO" sz="2400" dirty="0"/>
              <a:t>واجهة بين أجهزة الإرسال و الإستقبال و قناة الإتصال.</a:t>
            </a:r>
          </a:p>
          <a:p>
            <a:pPr marL="342900" indent="-342900" algn="just" rtl="1">
              <a:lnSpc>
                <a:spcPct val="150000"/>
              </a:lnSpc>
              <a:buFont typeface="Arial" pitchFamily="34" charset="0"/>
              <a:buChar char="•"/>
            </a:pPr>
            <a:r>
              <a:rPr lang="ar-JO" sz="2400" dirty="0"/>
              <a:t>المودم (</a:t>
            </a:r>
            <a:r>
              <a:rPr lang="en-US" sz="2400" dirty="0"/>
              <a:t>Modem</a:t>
            </a:r>
            <a:r>
              <a:rPr lang="ar-JO" sz="2400" dirty="0"/>
              <a:t>): اختصار لكلمتين</a:t>
            </a:r>
          </a:p>
          <a:p>
            <a:pPr lvl="1" algn="just" rtl="1">
              <a:lnSpc>
                <a:spcPct val="150000"/>
              </a:lnSpc>
              <a:buFont typeface="Wingdings" panose="05000000000000000000" pitchFamily="2" charset="2"/>
              <a:buChar char="§"/>
            </a:pPr>
            <a:r>
              <a:rPr lang="ar-JO" sz="2400" b="1" dirty="0"/>
              <a:t>تضمين(</a:t>
            </a:r>
            <a:r>
              <a:rPr lang="en-US" sz="2400" b="1" dirty="0"/>
              <a:t>Modulator</a:t>
            </a:r>
            <a:r>
              <a:rPr lang="ar-JO" sz="2400" b="1" dirty="0"/>
              <a:t>): </a:t>
            </a:r>
            <a:r>
              <a:rPr lang="ar-JO" sz="2400" dirty="0"/>
              <a:t>تحويل الإشارات الرقمية إلى تمثيلية</a:t>
            </a:r>
          </a:p>
          <a:p>
            <a:pPr lvl="1" algn="just" rtl="1">
              <a:lnSpc>
                <a:spcPct val="150000"/>
              </a:lnSpc>
              <a:buFont typeface="Wingdings" panose="05000000000000000000" pitchFamily="2" charset="2"/>
              <a:buChar char="§"/>
            </a:pPr>
            <a:r>
              <a:rPr lang="ar-JO" sz="2400" b="1" dirty="0"/>
              <a:t>إزالة تضمين(</a:t>
            </a:r>
            <a:r>
              <a:rPr lang="en-US" sz="2400" b="1" dirty="0"/>
              <a:t>Demodulator</a:t>
            </a:r>
            <a:r>
              <a:rPr lang="ar-JO" sz="2400" b="1" dirty="0"/>
              <a:t>): </a:t>
            </a:r>
            <a:r>
              <a:rPr lang="ar-JO" sz="2400" dirty="0"/>
              <a:t>تحويل الإشارات التمثيلية إلى الرقمية </a:t>
            </a:r>
            <a:endParaRPr lang="en-US" sz="2400" dirty="0"/>
          </a:p>
          <a:p>
            <a:pPr marL="342900" indent="-342900" algn="just" rtl="1">
              <a:lnSpc>
                <a:spcPct val="150000"/>
              </a:lnSpc>
              <a:buFont typeface="Arial" pitchFamily="34" charset="0"/>
              <a:buChar char="•"/>
            </a:pPr>
            <a:r>
              <a:rPr lang="ar-JO" sz="2400" dirty="0"/>
              <a:t>معدل النقل (</a:t>
            </a:r>
            <a:r>
              <a:rPr lang="en-US" sz="2400" dirty="0"/>
              <a:t>Transfer Rate</a:t>
            </a:r>
            <a:r>
              <a:rPr lang="ar-JO" sz="2400" dirty="0"/>
              <a:t>): السرعة التي ينقل بها المودم البيانات و وحدته هي (بت في الثانية</a:t>
            </a:r>
            <a:r>
              <a:rPr lang="en-US" sz="2400" dirty="0"/>
              <a:t>bps:</a:t>
            </a:r>
            <a:r>
              <a:rPr lang="ar-JO" sz="2400" dirty="0"/>
              <a:t>)</a:t>
            </a:r>
            <a:endParaRPr lang="en-US" sz="2400" dirty="0"/>
          </a:p>
          <a:p>
            <a:pPr marL="342900" indent="-342900" algn="just" rtl="1">
              <a:lnSpc>
                <a:spcPct val="150000"/>
              </a:lnSpc>
              <a:buFont typeface="Arial" pitchFamily="34" charset="0"/>
              <a:buChar char="•"/>
            </a:pPr>
            <a:endParaRPr lang="ar-JO" sz="2400" dirty="0"/>
          </a:p>
          <a:p>
            <a:pPr algn="just" rtl="1"/>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14800"/>
            <a:ext cx="35845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100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JO" sz="2400" b="1" dirty="0"/>
              <a:t>أجهزة الإتصال (</a:t>
            </a:r>
            <a:r>
              <a:rPr lang="en-US" sz="2400" b="1" dirty="0"/>
              <a:t>Connection Devices</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just" rtl="1">
              <a:buFont typeface="Arial" pitchFamily="34" charset="0"/>
              <a:buChar char="•"/>
            </a:pPr>
            <a:r>
              <a:rPr lang="ar-JO" sz="2200" dirty="0">
                <a:cs typeface="+mj-cs"/>
              </a:rPr>
              <a:t>أنواع المودم:</a:t>
            </a:r>
          </a:p>
          <a:p>
            <a:pPr lvl="1" algn="just" rtl="1">
              <a:buFont typeface="Wingdings" panose="05000000000000000000" pitchFamily="2" charset="2"/>
              <a:buChar char="§"/>
            </a:pPr>
            <a:r>
              <a:rPr lang="ar-JO" sz="2200" b="1" dirty="0">
                <a:cs typeface="+mj-cs"/>
              </a:rPr>
              <a:t>مودم خارجي (</a:t>
            </a:r>
            <a:r>
              <a:rPr lang="en-US" sz="2200" b="1" dirty="0">
                <a:cs typeface="+mj-cs"/>
              </a:rPr>
              <a:t>External Modem</a:t>
            </a:r>
            <a:r>
              <a:rPr lang="ar-JO" sz="2200" b="1" dirty="0">
                <a:cs typeface="+mj-cs"/>
              </a:rPr>
              <a:t>): </a:t>
            </a:r>
            <a:r>
              <a:rPr lang="ar-JO" sz="2200" dirty="0">
                <a:cs typeface="+mj-cs"/>
              </a:rPr>
              <a:t>يوضع خارج الحاسب و يتصل بالمنفذ التسلسلي عبر كابل.</a:t>
            </a:r>
            <a:endParaRPr lang="en-US" sz="2200" dirty="0">
              <a:cs typeface="+mj-cs"/>
            </a:endParaRPr>
          </a:p>
          <a:p>
            <a:pPr lvl="1" algn="just" rtl="1">
              <a:buFont typeface="Wingdings" panose="05000000000000000000" pitchFamily="2" charset="2"/>
              <a:buChar char="§"/>
            </a:pPr>
            <a:r>
              <a:rPr lang="ar-JO" sz="2200" b="1" dirty="0">
                <a:cs typeface="+mj-cs"/>
              </a:rPr>
              <a:t>مودم داخلي (</a:t>
            </a:r>
            <a:r>
              <a:rPr lang="en-US" sz="2200" b="1" dirty="0">
                <a:cs typeface="+mj-cs"/>
              </a:rPr>
              <a:t>Internal Modem</a:t>
            </a:r>
            <a:r>
              <a:rPr lang="ar-JO" sz="2200" b="1" dirty="0">
                <a:cs typeface="+mj-cs"/>
              </a:rPr>
              <a:t>): </a:t>
            </a:r>
            <a:r>
              <a:rPr lang="ar-JO" sz="2200" dirty="0">
                <a:cs typeface="+mj-cs"/>
              </a:rPr>
              <a:t>لوحة توصيل كهربائية داخل وحدة النظام.</a:t>
            </a:r>
          </a:p>
          <a:p>
            <a:pPr lvl="1" algn="just" rtl="1">
              <a:buFont typeface="Wingdings" panose="05000000000000000000" pitchFamily="2" charset="2"/>
              <a:buChar char="§"/>
            </a:pPr>
            <a:r>
              <a:rPr lang="ar-JO" sz="2200" b="1" dirty="0">
                <a:cs typeface="+mj-cs"/>
              </a:rPr>
              <a:t>مودم بطاقة الحاسب</a:t>
            </a:r>
            <a:r>
              <a:rPr lang="ar-SA" sz="2200" b="1" dirty="0">
                <a:cs typeface="+mj-cs"/>
              </a:rPr>
              <a:t> </a:t>
            </a:r>
            <a:r>
              <a:rPr lang="ar-JO" sz="2200" b="1" dirty="0">
                <a:cs typeface="+mj-cs"/>
              </a:rPr>
              <a:t>(</a:t>
            </a:r>
            <a:r>
              <a:rPr lang="en-US" sz="2200" b="1" dirty="0">
                <a:cs typeface="+mj-cs"/>
              </a:rPr>
              <a:t>PC Card Modem</a:t>
            </a:r>
            <a:r>
              <a:rPr lang="ar-JO" sz="2200" b="1" dirty="0">
                <a:cs typeface="+mj-cs"/>
              </a:rPr>
              <a:t>): </a:t>
            </a:r>
            <a:r>
              <a:rPr lang="ar-JO" sz="2200" dirty="0">
                <a:cs typeface="+mj-cs"/>
              </a:rPr>
              <a:t>لوحة بحجم البطاقة الإتمانية تركب داخل أجهزة الحاسبات المحمولة.</a:t>
            </a:r>
          </a:p>
          <a:p>
            <a:pPr lvl="1" algn="just" rtl="1">
              <a:buFont typeface="Wingdings" panose="05000000000000000000" pitchFamily="2" charset="2"/>
              <a:buChar char="§"/>
            </a:pPr>
            <a:r>
              <a:rPr lang="ar-JO" sz="2200" b="1" dirty="0">
                <a:cs typeface="+mj-cs"/>
              </a:rPr>
              <a:t>مودم لاسلكي</a:t>
            </a:r>
            <a:r>
              <a:rPr lang="ar-SA" sz="2200" b="1" dirty="0">
                <a:cs typeface="+mj-cs"/>
              </a:rPr>
              <a:t> </a:t>
            </a:r>
            <a:r>
              <a:rPr lang="ar-JO" sz="2200" b="1" dirty="0">
                <a:cs typeface="+mj-cs"/>
              </a:rPr>
              <a:t>(</a:t>
            </a:r>
            <a:r>
              <a:rPr lang="en-US" sz="2200" b="1" dirty="0">
                <a:cs typeface="+mj-cs"/>
              </a:rPr>
              <a:t>Wireless Modem</a:t>
            </a:r>
            <a:r>
              <a:rPr lang="ar-JO" sz="2200" b="1" dirty="0">
                <a:cs typeface="+mj-cs"/>
              </a:rPr>
              <a:t>): </a:t>
            </a:r>
            <a:r>
              <a:rPr lang="ar-JO" sz="2200" dirty="0">
                <a:cs typeface="+mj-cs"/>
              </a:rPr>
              <a:t>داخلي أو خارجي أو بطاقة حاسب يرسل و يستقبل إشارات عبر الهواء و لا يستخدم الكابلات</a:t>
            </a:r>
          </a:p>
          <a:p>
            <a:pPr algn="just" rtl="1"/>
            <a:endParaRPr lang="en-US" sz="2200" dirty="0">
              <a:cs typeface="+mj-cs"/>
            </a:endParaRPr>
          </a:p>
        </p:txBody>
      </p:sp>
      <p:grpSp>
        <p:nvGrpSpPr>
          <p:cNvPr id="5" name="Group 4"/>
          <p:cNvGrpSpPr/>
          <p:nvPr/>
        </p:nvGrpSpPr>
        <p:grpSpPr>
          <a:xfrm>
            <a:off x="688164" y="4581128"/>
            <a:ext cx="7543801" cy="1790700"/>
            <a:chOff x="762000" y="4800600"/>
            <a:chExt cx="7543801" cy="179070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4800600"/>
              <a:ext cx="3429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1" y="4800600"/>
              <a:ext cx="41148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716568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JO" sz="2400" b="1" dirty="0"/>
              <a:t>خدمة الإتصال (</a:t>
            </a:r>
            <a:r>
              <a:rPr lang="en-US" sz="2400" b="1" dirty="0"/>
              <a:t>Connection Service</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lnSpc>
                <a:spcPct val="150000"/>
              </a:lnSpc>
              <a:buFont typeface="Arial" pitchFamily="34" charset="0"/>
              <a:buChar char="•"/>
            </a:pPr>
            <a:r>
              <a:rPr lang="ar-SA" sz="2200" dirty="0">
                <a:cs typeface="+mj-cs"/>
              </a:rPr>
              <a:t>هي خطوط الهاتف </a:t>
            </a:r>
            <a:r>
              <a:rPr lang="ar-JO" sz="2200" dirty="0">
                <a:cs typeface="+mj-cs"/>
              </a:rPr>
              <a:t>العادية </a:t>
            </a:r>
            <a:r>
              <a:rPr lang="ar-SA" sz="2200" dirty="0">
                <a:cs typeface="+mj-cs"/>
              </a:rPr>
              <a:t>وأجهزة المودم التقليدية توفر "خدمة الاتصال الهاتفي" وهي بطيئة جدا</a:t>
            </a:r>
            <a:r>
              <a:rPr lang="ar-JO" sz="2200" dirty="0">
                <a:cs typeface="+mj-cs"/>
              </a:rPr>
              <a:t> بالنسبة للشركات </a:t>
            </a:r>
            <a:r>
              <a:rPr lang="ar-SA" sz="2200" dirty="0">
                <a:cs typeface="+mj-cs"/>
              </a:rPr>
              <a:t>الكبيرة </a:t>
            </a:r>
            <a:r>
              <a:rPr lang="ar-JO" sz="2200" dirty="0">
                <a:cs typeface="+mj-cs"/>
              </a:rPr>
              <a:t>فهي </a:t>
            </a:r>
            <a:r>
              <a:rPr lang="ar-SA" sz="2200" dirty="0">
                <a:cs typeface="+mj-cs"/>
              </a:rPr>
              <a:t>تستأجر </a:t>
            </a:r>
            <a:r>
              <a:rPr lang="ar-JO" sz="2200" dirty="0">
                <a:cs typeface="+mj-cs"/>
              </a:rPr>
              <a:t>خطوط هاتف </a:t>
            </a:r>
            <a:r>
              <a:rPr lang="ar-SA" sz="2200" dirty="0">
                <a:cs typeface="+mj-cs"/>
              </a:rPr>
              <a:t>عالية السرعة</a:t>
            </a:r>
            <a:r>
              <a:rPr lang="ar-JO" sz="2200" dirty="0">
                <a:cs typeface="+mj-cs"/>
              </a:rPr>
              <a:t> لا</a:t>
            </a:r>
            <a:r>
              <a:rPr lang="ar-SA" sz="2200" dirty="0">
                <a:cs typeface="+mj-cs"/>
              </a:rPr>
              <a:t> تتطلب </a:t>
            </a:r>
            <a:r>
              <a:rPr lang="ar-JO" sz="2200" dirty="0">
                <a:cs typeface="+mj-cs"/>
              </a:rPr>
              <a:t>تركيب</a:t>
            </a:r>
            <a:r>
              <a:rPr lang="ar-SA" sz="2200" dirty="0">
                <a:cs typeface="+mj-cs"/>
              </a:rPr>
              <a:t> مودم تقليدي. </a:t>
            </a:r>
            <a:r>
              <a:rPr lang="ar-JO" sz="2200" dirty="0">
                <a:cs typeface="+mj-cs"/>
              </a:rPr>
              <a:t>يطلق على </a:t>
            </a:r>
            <a:r>
              <a:rPr lang="ar-SA" sz="2200" dirty="0">
                <a:cs typeface="+mj-cs"/>
              </a:rPr>
              <a:t>هذه الخطوط </a:t>
            </a:r>
            <a:r>
              <a:rPr lang="ar-JO" sz="2200" dirty="0">
                <a:cs typeface="+mj-cs"/>
              </a:rPr>
              <a:t> </a:t>
            </a:r>
            <a:r>
              <a:rPr lang="ar-SA" sz="2200" dirty="0">
                <a:cs typeface="+mj-cs"/>
              </a:rPr>
              <a:t>خطوط </a:t>
            </a:r>
            <a:r>
              <a:rPr lang="ar-JO" sz="2200" dirty="0">
                <a:cs typeface="+mj-cs"/>
              </a:rPr>
              <a:t>(</a:t>
            </a:r>
            <a:r>
              <a:rPr lang="en-US" sz="2200" dirty="0">
                <a:cs typeface="+mj-cs"/>
              </a:rPr>
              <a:t>T1, T2, T3,T4</a:t>
            </a:r>
            <a:r>
              <a:rPr lang="ar-JO" sz="2200" dirty="0">
                <a:cs typeface="+mj-cs"/>
              </a:rPr>
              <a:t>)</a:t>
            </a:r>
          </a:p>
          <a:p>
            <a:pPr marL="342900" indent="-342900" algn="r" rtl="1">
              <a:lnSpc>
                <a:spcPct val="150000"/>
              </a:lnSpc>
              <a:buFont typeface="Arial" pitchFamily="34" charset="0"/>
              <a:buChar char="•"/>
            </a:pPr>
            <a:r>
              <a:rPr lang="ar-JO" sz="2200" b="1" dirty="0">
                <a:cs typeface="+mj-cs"/>
              </a:rPr>
              <a:t>خدمة الطلب الهاتفي (</a:t>
            </a:r>
            <a:r>
              <a:rPr lang="en-US" sz="2200" b="1" dirty="0">
                <a:cs typeface="+mj-cs"/>
              </a:rPr>
              <a:t>Dial-Up Service</a:t>
            </a:r>
            <a:r>
              <a:rPr lang="ar-JO" sz="2200" b="1" dirty="0">
                <a:cs typeface="+mj-cs"/>
              </a:rPr>
              <a:t>): </a:t>
            </a:r>
            <a:r>
              <a:rPr lang="ar-JO" sz="2200" dirty="0">
                <a:cs typeface="+mj-cs"/>
              </a:rPr>
              <a:t>من الإتصالات الرئيسية  و هو بطيء و غير مكلف و الإتصال بالإنترنت يتطلب وجود هاتف و مودم و مزود خدمة الإنترنت (</a:t>
            </a:r>
            <a:r>
              <a:rPr lang="en-US" sz="2200" dirty="0">
                <a:cs typeface="+mj-cs"/>
              </a:rPr>
              <a:t>ISP: Internet Service Provider</a:t>
            </a:r>
            <a:r>
              <a:rPr lang="ar-JO" sz="2200" dirty="0">
                <a:cs typeface="+mj-cs"/>
              </a:rPr>
              <a:t>) و جهاز حاسب.</a:t>
            </a:r>
          </a:p>
          <a:p>
            <a:pPr marL="342900" indent="-342900" algn="r" rtl="1">
              <a:lnSpc>
                <a:spcPct val="150000"/>
              </a:lnSpc>
              <a:buFont typeface="Arial" pitchFamily="34" charset="0"/>
              <a:buChar char="•"/>
            </a:pPr>
            <a:r>
              <a:rPr lang="ar-JO" sz="2200" b="1" dirty="0">
                <a:cs typeface="+mj-cs"/>
              </a:rPr>
              <a:t>الخط المشترك الرقمي (</a:t>
            </a:r>
            <a:r>
              <a:rPr lang="en-US" sz="2200" b="1" dirty="0">
                <a:cs typeface="+mj-cs"/>
              </a:rPr>
              <a:t>DSL: Digital Subscriber Line</a:t>
            </a:r>
            <a:r>
              <a:rPr lang="ar-JO" sz="2200" b="1" dirty="0">
                <a:cs typeface="+mj-cs"/>
              </a:rPr>
              <a:t>) و الخط المشترك الرقمي غير المتماثل (</a:t>
            </a:r>
            <a:r>
              <a:rPr lang="en-US" sz="2200" b="1" dirty="0">
                <a:cs typeface="+mj-cs"/>
              </a:rPr>
              <a:t>ADSL: Asymmetric DSL</a:t>
            </a:r>
            <a:r>
              <a:rPr lang="ar-JO" sz="2200" b="1" dirty="0">
                <a:cs typeface="+mj-cs"/>
              </a:rPr>
              <a:t>) و المودم الكابلي (</a:t>
            </a:r>
            <a:r>
              <a:rPr lang="en-US" sz="2200" b="1" dirty="0">
                <a:cs typeface="+mj-cs"/>
              </a:rPr>
              <a:t>Cable Modem</a:t>
            </a:r>
            <a:r>
              <a:rPr lang="ar-JO" sz="2200" b="1" dirty="0">
                <a:cs typeface="+mj-cs"/>
              </a:rPr>
              <a:t>): </a:t>
            </a:r>
            <a:r>
              <a:rPr lang="ar-JO" sz="2200" dirty="0">
                <a:cs typeface="+mj-cs"/>
              </a:rPr>
              <a:t>يستخدم (</a:t>
            </a:r>
            <a:r>
              <a:rPr lang="en-US" sz="2200" dirty="0">
                <a:cs typeface="+mj-cs"/>
              </a:rPr>
              <a:t>DSL</a:t>
            </a:r>
            <a:r>
              <a:rPr lang="ar-JO" sz="2200" dirty="0">
                <a:cs typeface="+mj-cs"/>
              </a:rPr>
              <a:t>) خطوط هاتف متاحة لتوفير سرعة اتصال عالية ومن أشهر أنواعه (</a:t>
            </a:r>
            <a:r>
              <a:rPr lang="en-US" sz="2200" dirty="0">
                <a:cs typeface="+mj-cs"/>
              </a:rPr>
              <a:t>ADSL</a:t>
            </a:r>
            <a:r>
              <a:rPr lang="ar-JO" sz="2200" dirty="0">
                <a:cs typeface="+mj-cs"/>
              </a:rPr>
              <a:t>) بينما يستخدم المودم الكابلي كبلات التلفاز لتوفير سرعة اتصال عالية.</a:t>
            </a:r>
            <a:endParaRPr lang="en-US" sz="2200" dirty="0">
              <a:cs typeface="+mj-cs"/>
            </a:endParaRPr>
          </a:p>
          <a:p>
            <a:pPr algn="r" rtl="1">
              <a:lnSpc>
                <a:spcPct val="150000"/>
              </a:lnSpc>
            </a:pPr>
            <a:endParaRPr lang="en-US" sz="2200" dirty="0">
              <a:cs typeface="+mj-cs"/>
            </a:endParaRPr>
          </a:p>
        </p:txBody>
      </p:sp>
    </p:spTree>
    <p:extLst>
      <p:ext uri="{BB962C8B-B14F-4D97-AF65-F5344CB8AC3E}">
        <p14:creationId xmlns:p14="http://schemas.microsoft.com/office/powerpoint/2010/main" val="18671002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JO" sz="2400" b="1" dirty="0"/>
              <a:t>خدمة الإتصال (</a:t>
            </a:r>
            <a:r>
              <a:rPr lang="en-US" sz="2400" b="1" dirty="0"/>
              <a:t>Connection Service</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buFont typeface="Arial" pitchFamily="34" charset="0"/>
              <a:buChar char="•"/>
            </a:pPr>
            <a:r>
              <a:rPr lang="ar-JO" sz="2200" b="1" dirty="0">
                <a:cs typeface="+mj-cs"/>
              </a:rPr>
              <a:t>الخدمات الخلوية (</a:t>
            </a:r>
            <a:r>
              <a:rPr lang="en-US" sz="2200" b="1" dirty="0">
                <a:cs typeface="+mj-cs"/>
              </a:rPr>
              <a:t>Cellular Services</a:t>
            </a:r>
            <a:r>
              <a:rPr lang="ar-JO" sz="2200" b="1" dirty="0">
                <a:cs typeface="+mj-cs"/>
              </a:rPr>
              <a:t>): </a:t>
            </a:r>
            <a:r>
              <a:rPr lang="ar-JO" sz="2200" dirty="0">
                <a:cs typeface="+mj-cs"/>
              </a:rPr>
              <a:t>تستخدم الأقمار الصناعية و الهواء لإرسال البيانات بسرعة أكبر و تستخدم من قبل الجوالات و اللابتوب للإتصال بالإنترنت عن طريق (شبكة الجوال </a:t>
            </a:r>
            <a:r>
              <a:rPr lang="en-US" sz="2200" dirty="0">
                <a:cs typeface="+mj-cs"/>
              </a:rPr>
              <a:t>3G</a:t>
            </a:r>
            <a:r>
              <a:rPr lang="ar-JO" sz="2200" dirty="0">
                <a:cs typeface="+mj-cs"/>
              </a:rPr>
              <a:t>)</a:t>
            </a:r>
            <a:r>
              <a:rPr lang="en-US" sz="2200" dirty="0">
                <a:cs typeface="+mj-cs"/>
              </a:rPr>
              <a:t>.</a:t>
            </a:r>
          </a:p>
          <a:p>
            <a:pPr marL="342900" indent="-342900" algn="r" rtl="1">
              <a:buFont typeface="Arial" pitchFamily="34" charset="0"/>
              <a:buChar char="•"/>
            </a:pPr>
            <a:r>
              <a:rPr lang="ar-JO" sz="2200" b="1" dirty="0">
                <a:cs typeface="+mj-cs"/>
              </a:rPr>
              <a:t>نقل البيانات (</a:t>
            </a:r>
            <a:r>
              <a:rPr lang="en-US" sz="2200" b="1" dirty="0">
                <a:cs typeface="+mj-cs"/>
              </a:rPr>
              <a:t>Data Transmission</a:t>
            </a:r>
            <a:r>
              <a:rPr lang="ar-JO" sz="2200" b="1" dirty="0">
                <a:cs typeface="+mj-cs"/>
              </a:rPr>
              <a:t>)</a:t>
            </a:r>
            <a:r>
              <a:rPr lang="en-US" sz="2200" b="1" dirty="0">
                <a:cs typeface="+mj-cs"/>
              </a:rPr>
              <a:t>:</a:t>
            </a:r>
            <a:r>
              <a:rPr lang="ar-JO" sz="2200" b="1" dirty="0">
                <a:cs typeface="+mj-cs"/>
              </a:rPr>
              <a:t> </a:t>
            </a:r>
            <a:r>
              <a:rPr lang="ar-JO" sz="2200" dirty="0">
                <a:cs typeface="+mj-cs"/>
              </a:rPr>
              <a:t>يحكمها النطاق الترددي و البروتوكولات.</a:t>
            </a:r>
            <a:endParaRPr lang="en-US" sz="2200" dirty="0">
              <a:cs typeface="+mj-cs"/>
            </a:endParaRPr>
          </a:p>
          <a:p>
            <a:pPr marL="342900" indent="-342900" algn="r" rtl="1">
              <a:buFont typeface="Arial" pitchFamily="34" charset="0"/>
              <a:buChar char="•"/>
            </a:pPr>
            <a:r>
              <a:rPr lang="ar-JO" sz="2200" b="1" dirty="0">
                <a:cs typeface="+mj-cs"/>
              </a:rPr>
              <a:t>النطاق الترددي (</a:t>
            </a:r>
            <a:r>
              <a:rPr lang="en-US" sz="2200" b="1" dirty="0">
                <a:cs typeface="+mj-cs"/>
              </a:rPr>
              <a:t>Bandwidth</a:t>
            </a:r>
            <a:r>
              <a:rPr lang="ar-JO" sz="2200" b="1" dirty="0">
                <a:cs typeface="+mj-cs"/>
              </a:rPr>
              <a:t>):</a:t>
            </a:r>
            <a:r>
              <a:rPr lang="en-US" sz="2200" b="1" dirty="0">
                <a:cs typeface="+mj-cs"/>
              </a:rPr>
              <a:t> </a:t>
            </a:r>
            <a:r>
              <a:rPr lang="ar-JO" sz="2200" dirty="0">
                <a:cs typeface="+mj-cs"/>
              </a:rPr>
              <a:t>مقياس لعرض و سعة قناة الإتصال و يعكس حجم المعلومات المنقولة في وقت محدد,  الصور و الفيديو يحتاج نطاق أكبر من النصوص, و هو ثلاثة أنواع:</a:t>
            </a:r>
          </a:p>
          <a:p>
            <a:pPr marL="739775" lvl="1" algn="r" rtl="1">
              <a:lnSpc>
                <a:spcPct val="150000"/>
              </a:lnSpc>
              <a:buFont typeface="Wingdings" panose="05000000000000000000" pitchFamily="2" charset="2"/>
              <a:buChar char="§"/>
            </a:pPr>
            <a:r>
              <a:rPr lang="ar-JO" sz="2000" dirty="0">
                <a:cs typeface="+mj-cs"/>
              </a:rPr>
              <a:t>النطاق الصوتي (</a:t>
            </a:r>
            <a:r>
              <a:rPr lang="en-US" sz="2000" dirty="0">
                <a:cs typeface="+mj-cs"/>
              </a:rPr>
              <a:t>Voice Band</a:t>
            </a:r>
            <a:r>
              <a:rPr lang="ar-JO" sz="2000" dirty="0">
                <a:cs typeface="+mj-cs"/>
              </a:rPr>
              <a:t>)</a:t>
            </a:r>
            <a:r>
              <a:rPr lang="en-US" sz="2000" dirty="0">
                <a:cs typeface="+mj-cs"/>
              </a:rPr>
              <a:t>:</a:t>
            </a:r>
            <a:r>
              <a:rPr lang="ar-JO" sz="2000" dirty="0">
                <a:cs typeface="+mj-cs"/>
              </a:rPr>
              <a:t> يستخدم للإتصالات الهاتفية ,نطاق ترددي منخفض</a:t>
            </a:r>
            <a:endParaRPr lang="en-US" sz="2000" dirty="0">
              <a:cs typeface="+mj-cs"/>
            </a:endParaRPr>
          </a:p>
          <a:p>
            <a:pPr marL="739775" lvl="1" algn="r" rtl="1">
              <a:lnSpc>
                <a:spcPct val="150000"/>
              </a:lnSpc>
              <a:buFont typeface="Wingdings" panose="05000000000000000000" pitchFamily="2" charset="2"/>
              <a:buChar char="§"/>
            </a:pPr>
            <a:r>
              <a:rPr lang="ar-JO" sz="2000" dirty="0">
                <a:cs typeface="+mj-cs"/>
              </a:rPr>
              <a:t>النطاق المتوسط (</a:t>
            </a:r>
            <a:r>
              <a:rPr lang="en-US" sz="2000" dirty="0">
                <a:cs typeface="+mj-cs"/>
              </a:rPr>
              <a:t>Medium Band</a:t>
            </a:r>
            <a:r>
              <a:rPr lang="ar-JO" sz="2000" dirty="0">
                <a:cs typeface="+mj-cs"/>
              </a:rPr>
              <a:t>):خطوط النقل السريع للبيانات و توصيل الحاسبات و الحاسبات المركزية و نقل البيانات لمسافات بعيد</a:t>
            </a:r>
          </a:p>
          <a:p>
            <a:pPr marL="739775" lvl="1" algn="r" rtl="1">
              <a:lnSpc>
                <a:spcPct val="150000"/>
              </a:lnSpc>
              <a:buFont typeface="Wingdings" panose="05000000000000000000" pitchFamily="2" charset="2"/>
              <a:buChar char="§"/>
            </a:pPr>
            <a:r>
              <a:rPr lang="ar-JO" sz="2000" dirty="0">
                <a:cs typeface="+mj-cs"/>
              </a:rPr>
              <a:t>النطاق العريض</a:t>
            </a:r>
            <a:r>
              <a:rPr lang="ar-SA" sz="2000" dirty="0">
                <a:cs typeface="+mj-cs"/>
              </a:rPr>
              <a:t> </a:t>
            </a:r>
            <a:r>
              <a:rPr lang="ar-JO" sz="2000" dirty="0">
                <a:cs typeface="+mj-cs"/>
              </a:rPr>
              <a:t>(</a:t>
            </a:r>
            <a:r>
              <a:rPr lang="en-US" sz="2000" dirty="0">
                <a:cs typeface="+mj-cs"/>
              </a:rPr>
              <a:t>Broadband</a:t>
            </a:r>
            <a:r>
              <a:rPr lang="ar-JO" sz="2000" dirty="0">
                <a:cs typeface="+mj-cs"/>
              </a:rPr>
              <a:t>): نقل البيانات التي لها سعة كبيرة, يستخدم أجهزة علية السرعة و الحاسبات المزودة بـ </a:t>
            </a:r>
            <a:r>
              <a:rPr lang="en-US" sz="2000" dirty="0">
                <a:cs typeface="+mj-cs"/>
              </a:rPr>
              <a:t>DSL</a:t>
            </a:r>
            <a:r>
              <a:rPr lang="ar-JO" sz="2000" dirty="0">
                <a:cs typeface="+mj-cs"/>
              </a:rPr>
              <a:t> و اتصالات الكبل و الأقمار الصناعية.</a:t>
            </a:r>
            <a:endParaRPr lang="en-US" sz="2000" dirty="0">
              <a:cs typeface="+mj-cs"/>
            </a:endParaRPr>
          </a:p>
          <a:p>
            <a:pPr marL="342900" indent="-342900" algn="r" rtl="1">
              <a:buFont typeface="Arial" pitchFamily="34" charset="0"/>
              <a:buChar char="•"/>
            </a:pPr>
            <a:endParaRPr lang="ar-JO" sz="2200" dirty="0">
              <a:cs typeface="+mj-cs"/>
            </a:endParaRPr>
          </a:p>
        </p:txBody>
      </p:sp>
    </p:spTree>
    <p:extLst>
      <p:ext uri="{BB962C8B-B14F-4D97-AF65-F5344CB8AC3E}">
        <p14:creationId xmlns:p14="http://schemas.microsoft.com/office/powerpoint/2010/main" val="358101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57200" y="1071546"/>
            <a:ext cx="8229600" cy="5329254"/>
          </a:xfrm>
          <a:prstGeom prst="rect">
            <a:avLst/>
          </a:prstGeom>
        </p:spPr>
        <p:txBody>
          <a:bodyPr>
            <a:normAutofit fontScale="92500" lnSpcReduction="20000"/>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400" b="0" i="0" u="none" strike="noStrike" kern="1200" cap="none" spc="0" normalizeH="0" baseline="0" noProof="0" dirty="0">
                <a:ln>
                  <a:noFill/>
                </a:ln>
                <a:solidFill>
                  <a:schemeClr val="tx1"/>
                </a:solidFill>
                <a:effectLst/>
                <a:uLnTx/>
                <a:uFillTx/>
                <a:latin typeface="+mn-lt"/>
                <a:ea typeface="+mn-ea"/>
                <a:cs typeface="+mn-cs"/>
              </a:rPr>
              <a:t>مواقع مراجعة المنتجات</a:t>
            </a:r>
            <a:r>
              <a:rPr kumimoji="0" lang="ar-SA" sz="2400" b="0" i="0" u="none" strike="noStrike" kern="1200" cap="none" spc="0" normalizeH="0" baseline="0" noProof="0" dirty="0">
                <a:ln>
                  <a:noFill/>
                </a:ln>
                <a:solidFill>
                  <a:schemeClr val="tx1"/>
                </a:solidFill>
                <a:effectLst/>
                <a:uLnTx/>
                <a:uFillTx/>
                <a:latin typeface="+mn-lt"/>
                <a:ea typeface="+mn-ea"/>
                <a:cs typeface="+mn-cs"/>
              </a:rPr>
              <a:t>:</a:t>
            </a:r>
            <a:br>
              <a:rPr kumimoji="0" lang="en-US" sz="2400" b="0" i="0" u="none" strike="noStrike" kern="1200" cap="none" spc="0" normalizeH="0" baseline="0" noProof="0" dirty="0">
                <a:ln>
                  <a:noFill/>
                </a:ln>
                <a:solidFill>
                  <a:schemeClr val="tx1"/>
                </a:solidFill>
                <a:effectLst/>
                <a:uLnTx/>
                <a:uFillTx/>
                <a:latin typeface="+mn-lt"/>
                <a:ea typeface="+mn-ea"/>
                <a:cs typeface="+mn-cs"/>
              </a:rPr>
            </a:br>
            <a:r>
              <a:rPr kumimoji="0" lang="ar-SA"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ar-SA" sz="2400" b="0" i="0" u="none" strike="noStrike" kern="1200" cap="none" spc="0" normalizeH="0" baseline="0" noProof="0" dirty="0">
                <a:ln>
                  <a:noFill/>
                </a:ln>
                <a:solidFill>
                  <a:schemeClr val="tx1"/>
                </a:solidFill>
                <a:effectLst/>
                <a:uLnTx/>
                <a:uFillTx/>
                <a:latin typeface="+mn-lt"/>
                <a:ea typeface="+mn-ea"/>
                <a:cs typeface="+mn-cs"/>
              </a:rPr>
              <a:t>هذه المواقع تعرض آراء وتقييمات عن المنتج مثل </a:t>
            </a:r>
            <a:r>
              <a:rPr kumimoji="0" lang="en-US" sz="2400" b="0" i="0" u="none" strike="noStrike" kern="1200" cap="none" spc="0" normalizeH="0" baseline="0" noProof="0" dirty="0">
                <a:ln>
                  <a:noFill/>
                </a:ln>
                <a:solidFill>
                  <a:schemeClr val="tx1"/>
                </a:solidFill>
                <a:effectLst/>
                <a:uLnTx/>
                <a:uFillTx/>
                <a:latin typeface="+mn-lt"/>
                <a:ea typeface="+mn-ea"/>
                <a:cs typeface="+mn-cs"/>
              </a:rPr>
              <a:t>www.consumersearch.com </a:t>
            </a:r>
            <a:r>
              <a:rPr kumimoji="0" lang="ar-SA" sz="2400" b="0" i="0" u="none" strike="noStrike" kern="1200" cap="none" spc="0" normalizeH="0" baseline="0" noProof="0" dirty="0">
                <a:ln>
                  <a:noFill/>
                </a:ln>
                <a:solidFill>
                  <a:schemeClr val="tx1"/>
                </a:solidFill>
                <a:effectLst/>
                <a:uLnTx/>
                <a:uFillTx/>
                <a:latin typeface="+mn-lt"/>
                <a:ea typeface="+mn-ea"/>
                <a:cs typeface="+mn-cs"/>
              </a:rPr>
              <a:t> أو </a:t>
            </a:r>
            <a:r>
              <a:rPr kumimoji="0" lang="en-US" sz="2400" b="0" i="0" u="none" strike="noStrike" kern="1200" cap="none" spc="0" normalizeH="0" baseline="0" noProof="0" dirty="0">
                <a:ln>
                  <a:noFill/>
                </a:ln>
                <a:solidFill>
                  <a:schemeClr val="tx1"/>
                </a:solidFill>
                <a:effectLst/>
                <a:uLnTx/>
                <a:uFillTx/>
                <a:latin typeface="+mn-lt"/>
                <a:ea typeface="+mn-ea"/>
                <a:cs typeface="+mn-cs"/>
              </a:rPr>
              <a:t>www.epinions.com. </a:t>
            </a:r>
            <a:endParaRPr kumimoji="0" lang="ar-JO"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schemeClr val="tx1"/>
                </a:solidFill>
                <a:effectLst/>
                <a:uLnTx/>
                <a:uFillTx/>
                <a:latin typeface="+mn-lt"/>
                <a:ea typeface="+mn-ea"/>
                <a:cs typeface="+mn-cs"/>
              </a:rPr>
              <a:t>استخدام </a:t>
            </a:r>
            <a:r>
              <a:rPr kumimoji="0" lang="ar-JO" sz="2400" b="0" i="0" u="none" strike="noStrike" kern="1200" cap="none" spc="0" normalizeH="0" baseline="0" noProof="0" dirty="0">
                <a:ln>
                  <a:noFill/>
                </a:ln>
                <a:solidFill>
                  <a:schemeClr val="tx1"/>
                </a:solidFill>
                <a:effectLst/>
                <a:uLnTx/>
                <a:uFillTx/>
                <a:latin typeface="+mn-lt"/>
                <a:ea typeface="+mn-ea"/>
                <a:cs typeface="+mn-cs"/>
              </a:rPr>
              <a:t>إنسان </a:t>
            </a:r>
            <a:r>
              <a:rPr kumimoji="0" lang="ar-SA" sz="2400" b="0" i="0" u="none" strike="noStrike" kern="1200" cap="none" spc="0" normalizeH="0" baseline="0" noProof="0" dirty="0">
                <a:ln>
                  <a:noFill/>
                </a:ln>
                <a:solidFill>
                  <a:schemeClr val="tx1"/>
                </a:solidFill>
                <a:effectLst/>
                <a:uLnTx/>
                <a:uFillTx/>
                <a:latin typeface="+mn-lt"/>
                <a:ea typeface="+mn-ea"/>
                <a:cs typeface="+mn-cs"/>
              </a:rPr>
              <a:t>التسوق</a:t>
            </a:r>
            <a:r>
              <a:rPr kumimoji="0" lang="ar-JO" sz="2400" b="0" i="0" u="none" strike="noStrike" kern="1200" cap="none" spc="0" normalizeH="0" baseline="0" noProof="0" dirty="0">
                <a:ln>
                  <a:noFill/>
                </a:ln>
                <a:solidFill>
                  <a:schemeClr val="tx1"/>
                </a:solidFill>
                <a:effectLst/>
                <a:uLnTx/>
                <a:uFillTx/>
                <a:latin typeface="+mn-lt"/>
                <a:ea typeface="+mn-ea"/>
                <a:cs typeface="+mn-cs"/>
              </a:rPr>
              <a:t> الآلي</a:t>
            </a:r>
            <a:r>
              <a:rPr kumimoji="0" lang="ar-SA" sz="2400" b="0" i="0" u="none" strike="noStrike" kern="1200" cap="none" spc="0" normalizeH="0" baseline="0" noProof="0" dirty="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985838" marR="0" lvl="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2400" b="0" i="0" u="none" strike="noStrike" kern="1200" cap="none" spc="0" normalizeH="0" baseline="0" noProof="0" dirty="0">
                <a:ln>
                  <a:noFill/>
                </a:ln>
                <a:solidFill>
                  <a:schemeClr val="tx1"/>
                </a:solidFill>
                <a:effectLst/>
                <a:uLnTx/>
                <a:uFillTx/>
                <a:latin typeface="+mn-lt"/>
                <a:ea typeface="+mn-ea"/>
                <a:cs typeface="+mn-cs"/>
              </a:rPr>
              <a:t>وهو موقع مساعد</a:t>
            </a:r>
            <a:r>
              <a:rPr kumimoji="0" lang="ar-JO" sz="2400" b="0" i="0" u="none" strike="noStrike" kern="1200" cap="none" spc="0" normalizeH="0" baseline="0" noProof="0" dirty="0">
                <a:ln>
                  <a:noFill/>
                </a:ln>
                <a:solidFill>
                  <a:schemeClr val="tx1"/>
                </a:solidFill>
                <a:effectLst/>
                <a:uLnTx/>
                <a:uFillTx/>
                <a:latin typeface="+mn-lt"/>
                <a:ea typeface="+mn-ea"/>
                <a:cs typeface="+mn-cs"/>
              </a:rPr>
              <a:t> للبحث </a:t>
            </a:r>
            <a:r>
              <a:rPr kumimoji="0" lang="ar-SA" sz="2400" b="0" i="0" u="none" strike="noStrike" kern="1200" cap="none" spc="0" normalizeH="0" baseline="0" noProof="0" dirty="0">
                <a:ln>
                  <a:noFill/>
                </a:ln>
                <a:solidFill>
                  <a:schemeClr val="tx1"/>
                </a:solidFill>
                <a:effectLst/>
                <a:uLnTx/>
                <a:uFillTx/>
                <a:latin typeface="+mn-lt"/>
                <a:ea typeface="+mn-ea"/>
                <a:cs typeface="+mn-cs"/>
              </a:rPr>
              <a:t>عن أفضل الأسعار للمنتجات. ويمكنك </a:t>
            </a:r>
            <a:r>
              <a:rPr kumimoji="0" lang="ar-JO" sz="2400" b="0" i="0" u="none" strike="noStrike" kern="1200" cap="none" spc="0" normalizeH="0" baseline="0" noProof="0" dirty="0">
                <a:ln>
                  <a:noFill/>
                </a:ln>
                <a:solidFill>
                  <a:schemeClr val="tx1"/>
                </a:solidFill>
                <a:effectLst/>
                <a:uLnTx/>
                <a:uFillTx/>
                <a:latin typeface="+mn-lt"/>
                <a:ea typeface="+mn-ea"/>
                <a:cs typeface="+mn-cs"/>
              </a:rPr>
              <a:t>استخدامه </a:t>
            </a:r>
            <a:r>
              <a:rPr kumimoji="0" lang="ar-SA" sz="2400" b="0" i="0" u="none" strike="noStrike" kern="1200" cap="none" spc="0" normalizeH="0" baseline="0" noProof="0" dirty="0">
                <a:ln>
                  <a:noFill/>
                </a:ln>
                <a:solidFill>
                  <a:schemeClr val="tx1"/>
                </a:solidFill>
                <a:effectLst/>
                <a:uLnTx/>
                <a:uFillTx/>
                <a:latin typeface="+mn-lt"/>
                <a:ea typeface="+mn-ea"/>
                <a:cs typeface="+mn-cs"/>
              </a:rPr>
              <a:t>لمقارنة </a:t>
            </a:r>
            <a:r>
              <a:rPr kumimoji="0" lang="ar-JO" sz="2400" b="0" i="0" u="none" strike="noStrike" kern="1200" cap="none" spc="0" normalizeH="0" baseline="0" noProof="0" dirty="0">
                <a:ln>
                  <a:noFill/>
                </a:ln>
                <a:solidFill>
                  <a:schemeClr val="tx1"/>
                </a:solidFill>
                <a:effectLst/>
                <a:uLnTx/>
                <a:uFillTx/>
                <a:latin typeface="+mn-lt"/>
                <a:ea typeface="+mn-ea"/>
                <a:cs typeface="+mn-cs"/>
              </a:rPr>
              <a:t>ال</a:t>
            </a:r>
            <a:r>
              <a:rPr kumimoji="0" lang="ar-SA" sz="2400" b="0" i="0" u="none" strike="noStrike" kern="1200" cap="none" spc="0" normalizeH="0" baseline="0" noProof="0" dirty="0">
                <a:ln>
                  <a:noFill/>
                </a:ln>
                <a:solidFill>
                  <a:schemeClr val="tx1"/>
                </a:solidFill>
                <a:effectLst/>
                <a:uLnTx/>
                <a:uFillTx/>
                <a:latin typeface="+mn-lt"/>
                <a:ea typeface="+mn-ea"/>
                <a:cs typeface="+mn-cs"/>
              </a:rPr>
              <a:t>أسعار. </a:t>
            </a:r>
            <a:r>
              <a:rPr kumimoji="0" lang="en-US" sz="2400" b="0" i="0" u="none" strike="noStrike" kern="1200" cap="none" spc="0" normalizeH="0" baseline="0" noProof="0" dirty="0">
                <a:ln>
                  <a:noFill/>
                </a:ln>
                <a:solidFill>
                  <a:schemeClr val="tx1"/>
                </a:solidFill>
                <a:effectLst/>
                <a:uLnTx/>
                <a:uFillTx/>
                <a:latin typeface="+mn-lt"/>
                <a:ea typeface="+mn-ea"/>
                <a:cs typeface="+mn-cs"/>
              </a:rPr>
              <a:t>www.mysimon.com </a:t>
            </a:r>
            <a:r>
              <a:rPr kumimoji="0" lang="ar-SA"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www.shopping.yahoo.com.</a:t>
            </a:r>
            <a:endParaRPr kumimoji="0" lang="ar-JO"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400" b="0" i="0" u="none" strike="noStrike" kern="1200" cap="none" spc="0" normalizeH="0" baseline="0" noProof="0" dirty="0">
                <a:ln>
                  <a:noFill/>
                </a:ln>
                <a:solidFill>
                  <a:schemeClr val="tx1"/>
                </a:solidFill>
                <a:effectLst/>
                <a:uLnTx/>
                <a:uFillTx/>
                <a:latin typeface="+mn-lt"/>
                <a:ea typeface="+mn-ea"/>
                <a:cs typeface="+mn-cs"/>
              </a:rPr>
              <a:t>الرجوع إلى مواقع مراجعة البائع: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985838" marR="0" lvl="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ar-JO" sz="2400" b="0" i="0" u="none" strike="noStrike" kern="1200" cap="none" spc="0" normalizeH="0" baseline="0" noProof="0" dirty="0">
                <a:ln>
                  <a:noFill/>
                </a:ln>
                <a:solidFill>
                  <a:schemeClr val="tx1"/>
                </a:solidFill>
                <a:effectLst/>
                <a:uLnTx/>
                <a:uFillTx/>
                <a:latin typeface="+mn-lt"/>
                <a:ea typeface="+mn-ea"/>
                <a:cs typeface="+mn-cs"/>
              </a:rPr>
              <a:t>للتأكد من سمعته </a:t>
            </a:r>
            <a:r>
              <a:rPr kumimoji="0" lang="en-US" sz="2400" b="0" i="0" u="none" strike="noStrike" kern="1200" cap="none" spc="0" normalizeH="0" baseline="0" noProof="0" dirty="0">
                <a:ln>
                  <a:noFill/>
                </a:ln>
                <a:solidFill>
                  <a:schemeClr val="tx1"/>
                </a:solidFill>
                <a:effectLst/>
                <a:uLnTx/>
                <a:uFillTx/>
                <a:latin typeface="+mn-lt"/>
                <a:ea typeface="+mn-ea"/>
                <a:cs typeface="+mn-cs"/>
              </a:rPr>
              <a:t>www.bizrate.com</a:t>
            </a:r>
            <a:endParaRPr kumimoji="0" lang="ar-JO"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400" b="0" i="0" u="none" strike="noStrike" kern="1200" cap="none" spc="0" normalizeH="0" baseline="0" noProof="0" dirty="0">
                <a:ln>
                  <a:noFill/>
                </a:ln>
                <a:solidFill>
                  <a:schemeClr val="tx1"/>
                </a:solidFill>
                <a:effectLst/>
                <a:uLnTx/>
                <a:uFillTx/>
                <a:latin typeface="+mn-lt"/>
                <a:ea typeface="+mn-ea"/>
                <a:cs typeface="+mn-cs"/>
              </a:rPr>
              <a:t>تحديد خيار الدفع: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985838" marR="0" lvl="0" indent="-985838"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ar-JO" sz="2400" b="0" i="0" u="none" strike="noStrike" kern="1200" cap="none" spc="0" normalizeH="0" baseline="0" noProof="0" dirty="0">
                <a:ln>
                  <a:noFill/>
                </a:ln>
                <a:solidFill>
                  <a:schemeClr val="tx1"/>
                </a:solidFill>
                <a:effectLst/>
                <a:uLnTx/>
                <a:uFillTx/>
                <a:latin typeface="+mn-lt"/>
                <a:ea typeface="+mn-ea"/>
                <a:cs typeface="+mn-cs"/>
              </a:rPr>
              <a:t>التأكد من أمان بطاقة الإتمان و الدفع من مواقع آمنه باستخدام (بروتوكول نقل النص التشعبي الآمن - </a:t>
            </a:r>
            <a:r>
              <a:rPr kumimoji="0" lang="en-US" sz="2400" b="0" i="0" u="none" strike="noStrike" kern="1200" cap="none" spc="0" normalizeH="0" baseline="0" noProof="0" dirty="0">
                <a:ln>
                  <a:noFill/>
                </a:ln>
                <a:solidFill>
                  <a:schemeClr val="tx1"/>
                </a:solidFill>
                <a:effectLst/>
                <a:uLnTx/>
                <a:uFillTx/>
                <a:latin typeface="+mn-lt"/>
                <a:ea typeface="+mn-ea"/>
                <a:cs typeface="+mn-cs"/>
              </a:rPr>
              <a:t>HTTPS</a:t>
            </a:r>
            <a:r>
              <a:rPr kumimoji="0" lang="ar-JO" sz="2400" b="0"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ar-SA" sz="2400" b="0" i="0" u="none" strike="noStrike" kern="1200" cap="none" spc="0" normalizeH="0" baseline="0" noProof="0" dirty="0">
                <a:ln>
                  <a:noFill/>
                </a:ln>
                <a:solidFill>
                  <a:schemeClr val="tx1"/>
                </a:solidFill>
                <a:effectLst/>
                <a:uLnTx/>
                <a:uFillTx/>
                <a:latin typeface="+mn-lt"/>
                <a:ea typeface="+mn-ea"/>
                <a:cs typeface="+mn-cs"/>
              </a:rPr>
              <a:t>مثل </a:t>
            </a:r>
            <a:r>
              <a:rPr kumimoji="0" lang="en-US" sz="2400" b="0" i="0" u="none" strike="noStrike" kern="1200" cap="none" spc="0" normalizeH="0" baseline="0" noProof="0" dirty="0">
                <a:ln>
                  <a:noFill/>
                </a:ln>
                <a:solidFill>
                  <a:schemeClr val="tx1"/>
                </a:solidFill>
                <a:effectLst/>
                <a:uLnTx/>
                <a:uFillTx/>
                <a:latin typeface="+mn-lt"/>
                <a:ea typeface="+mn-ea"/>
                <a:cs typeface="+mn-cs"/>
              </a:rPr>
              <a:t> Paypal </a:t>
            </a:r>
            <a:r>
              <a:rPr kumimoji="0" lang="ar-SA" sz="2400" b="0" i="0" u="none" strike="noStrike" kern="1200" cap="none" spc="0" normalizeH="0" baseline="0" noProof="0" dirty="0">
                <a:ln>
                  <a:noFill/>
                </a:ln>
                <a:solidFill>
                  <a:schemeClr val="tx1"/>
                </a:solidFill>
                <a:effectLst/>
                <a:uLnTx/>
                <a:uFillTx/>
                <a:latin typeface="+mn-lt"/>
                <a:ea typeface="+mn-ea"/>
                <a:cs typeface="+mn-cs"/>
              </a:rPr>
              <a:t>و</a:t>
            </a:r>
            <a:r>
              <a:rPr kumimoji="0" lang="en-US" sz="2400" b="0" i="0" u="none" strike="noStrike" kern="1200" cap="none" spc="0" normalizeH="0" baseline="0" noProof="0" dirty="0">
                <a:ln>
                  <a:noFill/>
                </a:ln>
                <a:solidFill>
                  <a:schemeClr val="tx1"/>
                </a:solidFill>
                <a:effectLst/>
                <a:uLnTx/>
                <a:uFillTx/>
                <a:latin typeface="+mn-lt"/>
                <a:ea typeface="+mn-ea"/>
                <a:cs typeface="+mn-cs"/>
              </a:rPr>
              <a:t> eBay </a:t>
            </a:r>
            <a:r>
              <a:rPr kumimoji="0" lang="ar-SA" sz="2400" b="0" i="0" u="none" strike="noStrike" kern="1200" cap="none" spc="0" normalizeH="0" baseline="0" noProof="0" dirty="0">
                <a:ln>
                  <a:noFill/>
                </a:ln>
                <a:solidFill>
                  <a:schemeClr val="tx1"/>
                </a:solidFill>
                <a:effectLst/>
                <a:uLnTx/>
                <a:uFillTx/>
                <a:latin typeface="+mn-lt"/>
                <a:ea typeface="+mn-ea"/>
                <a:cs typeface="+mn-cs"/>
              </a:rPr>
              <a:t>و</a:t>
            </a:r>
            <a:r>
              <a:rPr kumimoji="0" lang="en-US" sz="2400" b="0" i="0" u="none" strike="noStrike" kern="1200" cap="none" spc="0" normalizeH="0" baseline="0" noProof="0" dirty="0">
                <a:ln>
                  <a:noFill/>
                </a:ln>
                <a:solidFill>
                  <a:schemeClr val="tx1"/>
                </a:solidFill>
                <a:effectLst/>
                <a:uLnTx/>
                <a:uFillTx/>
                <a:latin typeface="+mn-lt"/>
                <a:ea typeface="+mn-ea"/>
                <a:cs typeface="+mn-cs"/>
              </a:rPr>
              <a:t>Amazon </a:t>
            </a:r>
          </a:p>
        </p:txBody>
      </p:sp>
      <p:sp>
        <p:nvSpPr>
          <p:cNvPr id="3"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mj-lt"/>
                <a:ea typeface="+mj-ea"/>
                <a:cs typeface="+mj-cs"/>
              </a:rPr>
              <a:t>ارشادات التسوق عبر</a:t>
            </a:r>
            <a:r>
              <a:rPr kumimoji="0" lang="ar-SA" sz="2400" b="1" i="0" u="none" strike="noStrike" kern="1200" cap="none" spc="0" normalizeH="0" noProof="0" dirty="0">
                <a:ln>
                  <a:noFill/>
                </a:ln>
                <a:solidFill>
                  <a:schemeClr val="tx1"/>
                </a:solidFill>
                <a:effectLst/>
                <a:uLnTx/>
                <a:uFillTx/>
                <a:latin typeface="+mj-lt"/>
                <a:ea typeface="+mj-ea"/>
                <a:cs typeface="+mj-cs"/>
              </a:rPr>
              <a:t> الانترنت</a:t>
            </a:r>
            <a:endParaRPr kumimoji="0" lang="ar-SA"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lvl="0" algn="ctr">
              <a:spcBef>
                <a:spcPct val="0"/>
              </a:spcBef>
            </a:pPr>
            <a:r>
              <a:rPr lang="en-US" sz="2400" b="1" dirty="0"/>
              <a:t>(Web-Utility) </a:t>
            </a:r>
            <a:r>
              <a:rPr lang="ar-SA" sz="2400" b="1" dirty="0">
                <a:latin typeface="+mj-lt"/>
                <a:ea typeface="+mj-ea"/>
                <a:cs typeface="+mj-cs"/>
              </a:rPr>
              <a:t> </a:t>
            </a:r>
            <a:r>
              <a:rPr lang="ar-JO" sz="2400" b="1" dirty="0">
                <a:latin typeface="+mj-lt"/>
                <a:ea typeface="+mj-ea"/>
                <a:cs typeface="+mj-cs"/>
              </a:rPr>
              <a:t>أدوات مساعدة الويب</a:t>
            </a:r>
            <a:endParaRPr lang="ar-SA" sz="2400" b="1" dirty="0">
              <a:latin typeface="+mj-lt"/>
              <a:ea typeface="+mj-ea"/>
              <a:cs typeface="+mj-cs"/>
            </a:endParaRPr>
          </a:p>
        </p:txBody>
      </p:sp>
      <p:sp>
        <p:nvSpPr>
          <p:cNvPr id="3" name="Rectangle 2"/>
          <p:cNvSpPr/>
          <p:nvPr/>
        </p:nvSpPr>
        <p:spPr>
          <a:xfrm>
            <a:off x="357158" y="1071546"/>
            <a:ext cx="8358246" cy="4847481"/>
          </a:xfrm>
          <a:prstGeom prst="rect">
            <a:avLst/>
          </a:prstGeom>
        </p:spPr>
        <p:txBody>
          <a:bodyPr wrap="square">
            <a:spAutoFit/>
          </a:bodyPr>
          <a:lstStyle/>
          <a:p>
            <a:pPr marL="271463" indent="-271463" algn="r" rtl="1">
              <a:lnSpc>
                <a:spcPct val="150000"/>
              </a:lnSpc>
              <a:buFont typeface="Arial" pitchFamily="34" charset="0"/>
              <a:buChar char="•"/>
            </a:pPr>
            <a:r>
              <a:rPr lang="ar-SA" sz="2200" dirty="0">
                <a:cs typeface="+mj-cs"/>
              </a:rPr>
              <a:t>هي البرامج التي تجعل </a:t>
            </a:r>
            <a:r>
              <a:rPr lang="ar-JO" sz="2200" dirty="0">
                <a:cs typeface="+mj-cs"/>
              </a:rPr>
              <a:t>الإنترنت و الويب </a:t>
            </a:r>
            <a:r>
              <a:rPr lang="ar-SA" sz="2200" dirty="0">
                <a:cs typeface="+mj-cs"/>
              </a:rPr>
              <a:t>أسهل</a:t>
            </a:r>
            <a:r>
              <a:rPr lang="ar-JO" sz="2200" dirty="0">
                <a:cs typeface="+mj-cs"/>
              </a:rPr>
              <a:t> و أسرع في الإستخدام</a:t>
            </a:r>
            <a:r>
              <a:rPr lang="ar-SA" sz="2200" dirty="0">
                <a:cs typeface="+mj-cs"/>
              </a:rPr>
              <a:t>. وهذه البرامج هي برامج مساعدة متخصصة تجعل استخدام الإنترنت ومواقع الشبكة أكثر أمانا وسهولة. وتسهل تقاسم الموارد على الإنترنت </a:t>
            </a:r>
            <a:r>
              <a:rPr lang="ar-JO" sz="2200" dirty="0">
                <a:cs typeface="+mj-cs"/>
              </a:rPr>
              <a:t>و تحسن قدرات المتصفح</a:t>
            </a:r>
            <a:r>
              <a:rPr lang="en-US" sz="2200" dirty="0">
                <a:cs typeface="+mj-cs"/>
              </a:rPr>
              <a:t>.</a:t>
            </a:r>
            <a:endParaRPr lang="ar-SA" sz="2200" dirty="0">
              <a:cs typeface="+mj-cs"/>
            </a:endParaRPr>
          </a:p>
          <a:p>
            <a:pPr marL="271463" indent="-271463" algn="r" rtl="1">
              <a:lnSpc>
                <a:spcPct val="150000"/>
              </a:lnSpc>
            </a:pPr>
            <a:r>
              <a:rPr lang="ar-SA" sz="2200" b="1" i="1" u="sng" dirty="0">
                <a:solidFill>
                  <a:srgbClr val="FF0000"/>
                </a:solidFill>
                <a:cs typeface="+mj-cs"/>
              </a:rPr>
              <a:t>في حين</a:t>
            </a:r>
          </a:p>
          <a:p>
            <a:pPr marL="271463" indent="-271463" algn="r" rtl="1">
              <a:lnSpc>
                <a:spcPct val="150000"/>
              </a:lnSpc>
              <a:buFont typeface="Arial" pitchFamily="34" charset="0"/>
              <a:buChar char="•"/>
            </a:pPr>
            <a:r>
              <a:rPr lang="ar-JO" sz="2400" dirty="0"/>
              <a:t>الخدمات القائمة على الويب</a:t>
            </a:r>
            <a:endParaRPr lang="ar-SA" sz="2400" dirty="0"/>
          </a:p>
          <a:p>
            <a:pPr algn="r" rtl="1">
              <a:lnSpc>
                <a:spcPct val="150000"/>
              </a:lnSpc>
            </a:pPr>
            <a:r>
              <a:rPr lang="ar-JO" sz="2400" dirty="0"/>
              <a:t>مثل </a:t>
            </a:r>
            <a:r>
              <a:rPr lang="en-US" sz="2400" dirty="0"/>
              <a:t>ThinkFree</a:t>
            </a:r>
            <a:endParaRPr lang="ar-JO" sz="2400" dirty="0"/>
          </a:p>
          <a:p>
            <a:pPr algn="r" rtl="1">
              <a:lnSpc>
                <a:spcPct val="150000"/>
              </a:lnSpc>
            </a:pPr>
            <a:r>
              <a:rPr lang="ar-JO" sz="2400" dirty="0"/>
              <a:t>خدمة مجانية تتيح للوصول إلى برامج مشابهة لبرامج أخرى مثل برامج </a:t>
            </a:r>
            <a:r>
              <a:rPr lang="en-US" sz="2400" dirty="0"/>
              <a:t>Microsoft Office</a:t>
            </a:r>
            <a:r>
              <a:rPr lang="ar-SA" sz="2400" dirty="0"/>
              <a:t> والتي </a:t>
            </a:r>
            <a:r>
              <a:rPr lang="ar-JO" sz="2400" dirty="0"/>
              <a:t>تهدف إلى تحرير المستخدمين من امتلاك التطبيقات و تخزينها.</a:t>
            </a:r>
          </a:p>
          <a:p>
            <a:pPr marL="271463" indent="-271463" algn="r" rtl="1">
              <a:lnSpc>
                <a:spcPct val="150000"/>
              </a:lnSpc>
              <a:buFont typeface="Arial" pitchFamily="34" charset="0"/>
              <a:buChar char="•"/>
            </a:pPr>
            <a:endParaRPr lang="ar-JO" sz="2200" dirty="0">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lvl="0" algn="ctr">
              <a:spcBef>
                <a:spcPct val="0"/>
              </a:spcBef>
            </a:pPr>
            <a:r>
              <a:rPr lang="ar-SA" sz="2400" b="1" dirty="0">
                <a:latin typeface="+mj-lt"/>
                <a:ea typeface="+mj-ea"/>
                <a:cs typeface="+mj-cs"/>
              </a:rPr>
              <a:t>التطبيق القائم على الويب</a:t>
            </a:r>
          </a:p>
        </p:txBody>
      </p:sp>
      <p:sp>
        <p:nvSpPr>
          <p:cNvPr id="3" name="Content Placeholder 3"/>
          <p:cNvSpPr txBox="1">
            <a:spLocks/>
          </p:cNvSpPr>
          <p:nvPr/>
        </p:nvSpPr>
        <p:spPr>
          <a:xfrm>
            <a:off x="381000" y="1357298"/>
            <a:ext cx="8305800" cy="4572000"/>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هي عبارة عن حزمة من البرامج والتي:</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 </a:t>
            </a:r>
            <a:r>
              <a:rPr kumimoji="0" lang="ar-JO" sz="2200" b="0" i="0" u="none" strike="noStrike" kern="1200" cap="none" spc="0" normalizeH="0" baseline="0" noProof="0" dirty="0">
                <a:ln>
                  <a:noFill/>
                </a:ln>
                <a:solidFill>
                  <a:schemeClr val="tx1"/>
                </a:solidFill>
                <a:effectLst/>
                <a:uLnTx/>
                <a:uFillTx/>
                <a:latin typeface="+mn-lt"/>
                <a:ea typeface="+mn-ea"/>
                <a:cs typeface="+mj-cs"/>
              </a:rPr>
              <a:t>الوصول إليها </a:t>
            </a:r>
            <a:r>
              <a:rPr kumimoji="0" lang="ar-SA" sz="2200" b="0" i="0" u="none" strike="noStrike" kern="1200" cap="none" spc="0" normalizeH="0" baseline="0" noProof="0" dirty="0">
                <a:ln>
                  <a:noFill/>
                </a:ln>
                <a:solidFill>
                  <a:schemeClr val="tx1"/>
                </a:solidFill>
                <a:effectLst/>
                <a:uLnTx/>
                <a:uFillTx/>
                <a:latin typeface="+mn-lt"/>
                <a:ea typeface="+mn-ea"/>
                <a:cs typeface="+mj-cs"/>
              </a:rPr>
              <a:t>من خلال برامج التصفح.</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من أجل إ</a:t>
            </a:r>
            <a:r>
              <a:rPr kumimoji="0" lang="ar-JO" sz="2200" b="0" i="0" u="none" strike="noStrike" kern="1200" cap="none" spc="0" normalizeH="0" baseline="0" noProof="0" dirty="0">
                <a:ln>
                  <a:noFill/>
                </a:ln>
                <a:solidFill>
                  <a:schemeClr val="tx1"/>
                </a:solidFill>
                <a:effectLst/>
                <a:uLnTx/>
                <a:uFillTx/>
                <a:latin typeface="+mn-lt"/>
                <a:ea typeface="+mn-ea"/>
                <a:cs typeface="+mj-cs"/>
              </a:rPr>
              <a:t>ستخدامها يجب الإتصال بمزود خدمة التطبيق </a:t>
            </a:r>
            <a:br>
              <a:rPr kumimoji="0" lang="en-US" sz="2200" b="0" i="0" u="none" strike="noStrike" kern="1200" cap="none" spc="0" normalizeH="0" baseline="0" noProof="0" dirty="0">
                <a:ln>
                  <a:noFill/>
                </a:ln>
                <a:solidFill>
                  <a:schemeClr val="tx1"/>
                </a:solidFill>
                <a:effectLst/>
                <a:uLnTx/>
                <a:uFillTx/>
                <a:latin typeface="+mn-lt"/>
                <a:ea typeface="+mn-ea"/>
                <a:cs typeface="+mj-cs"/>
              </a:rPr>
            </a:b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ASP: Application Service Provider</a:t>
            </a:r>
            <a:r>
              <a:rPr kumimoji="0" lang="ar-JO"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يتم </a:t>
            </a:r>
            <a:r>
              <a:rPr kumimoji="0" lang="ar-SA" sz="2200" b="0" i="0" u="none" strike="noStrike" kern="1200" cap="none" spc="0" normalizeH="0" baseline="0" noProof="0" dirty="0">
                <a:ln>
                  <a:noFill/>
                </a:ln>
                <a:solidFill>
                  <a:schemeClr val="tx1"/>
                </a:solidFill>
                <a:effectLst/>
                <a:uLnTx/>
                <a:uFillTx/>
                <a:latin typeface="+mn-lt"/>
                <a:ea typeface="+mn-ea"/>
                <a:cs typeface="+mj-cs"/>
              </a:rPr>
              <a:t>تحميل نسخة من </a:t>
            </a:r>
            <a:r>
              <a:rPr kumimoji="0" lang="ar-JO" sz="2200" b="0" i="0" u="none" strike="noStrike" kern="1200" cap="none" spc="0" normalizeH="0" baseline="0" noProof="0" dirty="0">
                <a:ln>
                  <a:noFill/>
                </a:ln>
                <a:solidFill>
                  <a:schemeClr val="tx1"/>
                </a:solidFill>
                <a:effectLst/>
                <a:uLnTx/>
                <a:uFillTx/>
                <a:latin typeface="+mn-lt"/>
                <a:ea typeface="+mn-ea"/>
                <a:cs typeface="+mj-cs"/>
              </a:rPr>
              <a:t>التطبيق </a:t>
            </a:r>
            <a:r>
              <a:rPr kumimoji="0" lang="ar-SA" sz="2200" b="0" i="0" u="none" strike="noStrike" kern="1200" cap="none" spc="0" normalizeH="0" baseline="0" noProof="0" dirty="0">
                <a:ln>
                  <a:noFill/>
                </a:ln>
                <a:solidFill>
                  <a:schemeClr val="tx1"/>
                </a:solidFill>
                <a:effectLst/>
                <a:uLnTx/>
                <a:uFillTx/>
                <a:latin typeface="+mn-lt"/>
                <a:ea typeface="+mn-ea"/>
                <a:cs typeface="+mj-cs"/>
              </a:rPr>
              <a:t>المطلوب </a:t>
            </a:r>
            <a:r>
              <a:rPr kumimoji="0" lang="ar-JO" sz="2200" b="0" i="0" u="none" strike="noStrike" kern="1200" cap="none" spc="0" normalizeH="0" baseline="0" noProof="0" dirty="0">
                <a:ln>
                  <a:noFill/>
                </a:ln>
                <a:solidFill>
                  <a:schemeClr val="tx1"/>
                </a:solidFill>
                <a:effectLst/>
                <a:uLnTx/>
                <a:uFillTx/>
                <a:latin typeface="+mn-lt"/>
                <a:ea typeface="+mn-ea"/>
                <a:cs typeface="+mj-cs"/>
              </a:rPr>
              <a:t>على</a:t>
            </a:r>
            <a:r>
              <a:rPr kumimoji="0" lang="ar-SA" sz="2200" b="0" i="0" u="none" strike="noStrike" kern="1200" cap="none" spc="0" normalizeH="0" baseline="0" noProof="0" dirty="0">
                <a:ln>
                  <a:noFill/>
                </a:ln>
                <a:solidFill>
                  <a:schemeClr val="tx1"/>
                </a:solidFill>
                <a:effectLst/>
                <a:uLnTx/>
                <a:uFillTx/>
                <a:latin typeface="+mn-lt"/>
                <a:ea typeface="+mn-ea"/>
                <a:cs typeface="+mj-cs"/>
              </a:rPr>
              <a:t> القرص الصلب ويحذف البرنامج تلقائيا بعد الخروج من الموقع.</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عوامل التصفية (</a:t>
            </a:r>
            <a:r>
              <a:rPr kumimoji="0" lang="en-US" sz="2200" b="0" i="0" u="none" strike="noStrike" kern="1200" cap="none" spc="0" normalizeH="0" baseline="0" noProof="0" dirty="0">
                <a:ln>
                  <a:noFill/>
                </a:ln>
                <a:solidFill>
                  <a:schemeClr val="tx1"/>
                </a:solidFill>
                <a:effectLst/>
                <a:uLnTx/>
                <a:uFillTx/>
                <a:latin typeface="+mn-lt"/>
                <a:ea typeface="+mn-ea"/>
                <a:cs typeface="+mj-cs"/>
              </a:rPr>
              <a:t>Filters</a:t>
            </a:r>
            <a:r>
              <a:rPr kumimoji="0" lang="ar-JO" sz="2200" b="0" i="0" u="none" strike="noStrike" kern="1200" cap="none" spc="0" normalizeH="0" baseline="0" noProof="0" dirty="0">
                <a:ln>
                  <a:noFill/>
                </a:ln>
                <a:solidFill>
                  <a:schemeClr val="tx1"/>
                </a:solidFill>
                <a:effectLst/>
                <a:uLnTx/>
                <a:uFillTx/>
                <a:latin typeface="+mn-lt"/>
                <a:ea typeface="+mn-ea"/>
                <a:cs typeface="+mj-cs"/>
              </a:rPr>
              <a:t>): برامج تمنع الوصول إلى مواقع محددة</a:t>
            </a:r>
            <a:r>
              <a:rPr kumimoji="0" lang="ar-SA"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noProof="0" dirty="0">
                <a:ln>
                  <a:noFill/>
                </a:ln>
                <a:solidFill>
                  <a:schemeClr val="tx1"/>
                </a:solidFill>
                <a:effectLst/>
                <a:uLnTx/>
                <a:uFillTx/>
                <a:latin typeface="+mn-lt"/>
                <a:ea typeface="+mn-ea"/>
                <a:cs typeface="+mj-cs"/>
              </a:rPr>
              <a:t> وبالتالي يمكن وضع قيود على المحتوى وفي حدود زمنية محددة عبر الويب.</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lvl="0" algn="ctr">
              <a:spcBef>
                <a:spcPct val="0"/>
              </a:spcBef>
            </a:pPr>
            <a:r>
              <a:rPr lang="en-US" sz="2400" b="1" dirty="0">
                <a:latin typeface="+mj-lt"/>
                <a:ea typeface="+mj-ea"/>
                <a:cs typeface="+mj-cs"/>
              </a:rPr>
              <a:t>(Internet Security Suite) </a:t>
            </a:r>
            <a:r>
              <a:rPr lang="ar-SA" sz="2400" b="1" dirty="0">
                <a:latin typeface="+mj-lt"/>
                <a:ea typeface="+mj-ea"/>
                <a:cs typeface="+mj-cs"/>
              </a:rPr>
              <a:t>حزمة أمن الإنترنت</a:t>
            </a:r>
          </a:p>
        </p:txBody>
      </p:sp>
      <p:sp>
        <p:nvSpPr>
          <p:cNvPr id="3" name="Content Placeholder 3"/>
          <p:cNvSpPr txBox="1">
            <a:spLocks/>
          </p:cNvSpPr>
          <p:nvPr/>
        </p:nvSpPr>
        <p:spPr>
          <a:xfrm>
            <a:off x="456977" y="1600200"/>
            <a:ext cx="8229600" cy="4276724"/>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هي مجموعة من البرامج المصممة للمحافظة على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أمن و</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خصوص</a:t>
            </a:r>
            <a:r>
              <a:rPr kumimoji="0" lang="ar-JO" sz="2200" b="0" i="0" u="none" strike="noStrike" kern="1200" cap="none" spc="0" normalizeH="0" baseline="0" noProof="0" dirty="0">
                <a:ln>
                  <a:noFill/>
                </a:ln>
                <a:solidFill>
                  <a:schemeClr val="tx1"/>
                </a:solidFill>
                <a:effectLst/>
                <a:uLnTx/>
                <a:uFillTx/>
                <a:latin typeface="+mn-lt"/>
                <a:ea typeface="+mn-ea"/>
                <a:cs typeface="+mj-cs"/>
              </a:rPr>
              <a:t>ية</a:t>
            </a:r>
            <a:r>
              <a:rPr kumimoji="0" lang="ar-SA" sz="2200" b="0" i="0" u="none" strike="noStrike" kern="1200" cap="none" spc="0" normalizeH="0" baseline="0" noProof="0" dirty="0">
                <a:ln>
                  <a:noFill/>
                </a:ln>
                <a:solidFill>
                  <a:schemeClr val="tx1"/>
                </a:solidFill>
                <a:effectLst/>
                <a:uLnTx/>
                <a:uFillTx/>
                <a:latin typeface="+mn-lt"/>
                <a:ea typeface="+mn-ea"/>
                <a:cs typeface="+mj-cs"/>
              </a:rPr>
              <a:t> أثناء </a:t>
            </a:r>
            <a:r>
              <a:rPr kumimoji="0" lang="ar-JO" sz="2200" b="0" i="0" u="none" strike="noStrike" kern="1200" cap="none" spc="0" normalizeH="0" baseline="0" noProof="0" dirty="0">
                <a:ln>
                  <a:noFill/>
                </a:ln>
                <a:solidFill>
                  <a:schemeClr val="tx1"/>
                </a:solidFill>
                <a:effectLst/>
                <a:uLnTx/>
                <a:uFillTx/>
                <a:latin typeface="+mn-lt"/>
                <a:ea typeface="+mn-ea"/>
                <a:cs typeface="+mj-cs"/>
              </a:rPr>
              <a:t>استخدام الويب</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تتحكم هذه البرامج </a:t>
            </a:r>
            <a:r>
              <a:rPr kumimoji="0" lang="ar-JO" sz="2200" b="0" i="0" u="none" strike="noStrike" kern="1200" cap="none" spc="0" normalizeH="0" baseline="0" noProof="0" dirty="0">
                <a:ln>
                  <a:noFill/>
                </a:ln>
                <a:solidFill>
                  <a:schemeClr val="tx1"/>
                </a:solidFill>
                <a:effectLst/>
                <a:uLnTx/>
                <a:uFillTx/>
                <a:latin typeface="+mn-lt"/>
                <a:ea typeface="+mn-ea"/>
                <a:cs typeface="+mj-cs"/>
              </a:rPr>
              <a:t>بالرسائل </a:t>
            </a:r>
            <a:r>
              <a:rPr kumimoji="0" lang="ar-SA" sz="2200" b="0" i="0" u="none" strike="noStrike" kern="1200" cap="none" spc="0" normalizeH="0" baseline="0" noProof="0" dirty="0">
                <a:ln>
                  <a:noFill/>
                </a:ln>
                <a:solidFill>
                  <a:schemeClr val="tx1"/>
                </a:solidFill>
                <a:effectLst/>
                <a:uLnTx/>
                <a:uFillTx/>
                <a:latin typeface="+mn-lt"/>
                <a:ea typeface="+mn-ea"/>
                <a:cs typeface="+mj-cs"/>
              </a:rPr>
              <a:t>غير المرغوب </a:t>
            </a:r>
            <a:r>
              <a:rPr kumimoji="0" lang="ar-JO" sz="2200" b="0" i="0" u="none" strike="noStrike" kern="1200" cap="none" spc="0" normalizeH="0" baseline="0" noProof="0" dirty="0">
                <a:ln>
                  <a:noFill/>
                </a:ln>
                <a:solidFill>
                  <a:schemeClr val="tx1"/>
                </a:solidFill>
                <a:effectLst/>
                <a:uLnTx/>
                <a:uFillTx/>
                <a:latin typeface="+mn-lt"/>
                <a:ea typeface="+mn-ea"/>
                <a:cs typeface="+mj-cs"/>
              </a:rPr>
              <a:t>بها </a:t>
            </a:r>
            <a:r>
              <a:rPr kumimoji="0" lang="ar-SA" sz="2200" b="0" i="0" u="none" strike="noStrike" kern="1200" cap="none" spc="0" normalizeH="0" baseline="0" noProof="0" dirty="0">
                <a:ln>
                  <a:noFill/>
                </a:ln>
                <a:solidFill>
                  <a:schemeClr val="tx1"/>
                </a:solidFill>
                <a:effectLst/>
                <a:uLnTx/>
                <a:uFillTx/>
                <a:latin typeface="+mn-lt"/>
                <a:ea typeface="+mn-ea"/>
                <a:cs typeface="+mj-cs"/>
              </a:rPr>
              <a:t>والحماية ضد فيروسات الكمبيوتر كما أنها توفر خاصية </a:t>
            </a:r>
            <a:r>
              <a:rPr kumimoji="0" lang="ar-JO" sz="2200" b="0" i="0" u="none" strike="noStrike" kern="1200" cap="none" spc="0" normalizeH="0" baseline="0" noProof="0" dirty="0">
                <a:ln>
                  <a:noFill/>
                </a:ln>
                <a:solidFill>
                  <a:schemeClr val="tx1"/>
                </a:solidFill>
                <a:effectLst/>
                <a:uLnTx/>
                <a:uFillTx/>
                <a:latin typeface="+mn-lt"/>
                <a:ea typeface="+mn-ea"/>
                <a:cs typeface="+mj-cs"/>
              </a:rPr>
              <a:t>عوامل التصفية</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من </a:t>
            </a:r>
            <a:r>
              <a:rPr kumimoji="0" lang="ar-SA" sz="2200" b="0" i="0" u="none" strike="noStrike" kern="1200" cap="none" spc="0" normalizeH="0" baseline="0" noProof="0" dirty="0">
                <a:ln>
                  <a:noFill/>
                </a:ln>
                <a:solidFill>
                  <a:schemeClr val="tx1"/>
                </a:solidFill>
                <a:effectLst/>
                <a:uLnTx/>
                <a:uFillTx/>
                <a:latin typeface="+mn-lt"/>
                <a:ea typeface="+mn-ea"/>
                <a:cs typeface="+mj-cs"/>
              </a:rPr>
              <a:t>أفضل هذه البرامج المعروفة </a:t>
            </a:r>
            <a:r>
              <a:rPr kumimoji="0" lang="en-US" sz="2200" b="0" i="0" u="none" strike="noStrike" kern="1200" cap="none" spc="0" normalizeH="0" baseline="0" noProof="0" dirty="0">
                <a:ln>
                  <a:noFill/>
                </a:ln>
                <a:solidFill>
                  <a:schemeClr val="tx1"/>
                </a:solidFill>
                <a:effectLst/>
                <a:uLnTx/>
                <a:uFillTx/>
                <a:latin typeface="+mn-lt"/>
                <a:ea typeface="+mn-ea"/>
                <a:cs typeface="+mj-cs"/>
              </a:rPr>
              <a:t>McAfee </a:t>
            </a:r>
            <a:r>
              <a:rPr kumimoji="0" lang="ar-SA" sz="2200" b="0" i="0" u="none" strike="noStrike" kern="1200" cap="none" spc="0" normalizeH="0" baseline="0" noProof="0" dirty="0">
                <a:ln>
                  <a:noFill/>
                </a:ln>
                <a:solidFill>
                  <a:schemeClr val="tx1"/>
                </a:solidFill>
                <a:effectLst/>
                <a:uLnTx/>
                <a:uFillTx/>
                <a:latin typeface="+mn-lt"/>
                <a:ea typeface="+mn-ea"/>
                <a:cs typeface="+mj-cs"/>
              </a:rPr>
              <a:t>و</a:t>
            </a:r>
            <a:r>
              <a:rPr kumimoji="0" lang="en-US" sz="2200" b="0" i="0" u="none" strike="noStrike" kern="1200" cap="none" spc="0" normalizeH="0" baseline="0" noProof="0" dirty="0">
                <a:ln>
                  <a:noFill/>
                </a:ln>
                <a:solidFill>
                  <a:schemeClr val="tx1"/>
                </a:solidFill>
                <a:effectLst/>
                <a:uLnTx/>
                <a:uFillTx/>
                <a:latin typeface="+mn-lt"/>
                <a:ea typeface="+mn-ea"/>
                <a:cs typeface="+mj-cs"/>
              </a:rPr>
              <a:t>Norton.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1483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1483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lvl="0" algn="ctr">
              <a:spcBef>
                <a:spcPct val="0"/>
              </a:spcBef>
            </a:pPr>
            <a:r>
              <a:rPr lang="en-US" sz="2400" b="1" dirty="0">
                <a:latin typeface="+mj-lt"/>
                <a:ea typeface="+mj-ea"/>
                <a:cs typeface="+mj-cs"/>
              </a:rPr>
              <a:t>(Web Browsers) </a:t>
            </a:r>
            <a:r>
              <a:rPr lang="ar-SA" sz="2400" b="1" dirty="0">
                <a:latin typeface="+mj-lt"/>
                <a:ea typeface="+mj-ea"/>
                <a:cs typeface="+mj-cs"/>
              </a:rPr>
              <a:t>المتصفحات</a:t>
            </a:r>
          </a:p>
        </p:txBody>
      </p:sp>
      <p:sp>
        <p:nvSpPr>
          <p:cNvPr id="3" name="Content Placeholder 3"/>
          <p:cNvSpPr txBox="1">
            <a:spLocks/>
          </p:cNvSpPr>
          <p:nvPr/>
        </p:nvSpPr>
        <p:spPr>
          <a:xfrm>
            <a:off x="381000" y="928671"/>
            <a:ext cx="8305800" cy="5853130"/>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"متصفح الإنترنت" هو أداة برمجي</a:t>
            </a:r>
            <a:r>
              <a:rPr kumimoji="0" lang="ar-JO" sz="2200" b="0" i="0" u="none" strike="noStrike" kern="1200" cap="none" spc="0" normalizeH="0" baseline="0" noProof="0" dirty="0">
                <a:ln>
                  <a:noFill/>
                </a:ln>
                <a:solidFill>
                  <a:schemeClr val="tx1"/>
                </a:solidFill>
                <a:effectLst/>
                <a:uLnTx/>
                <a:uFillTx/>
                <a:latin typeface="+mn-lt"/>
                <a:ea typeface="+mn-ea"/>
                <a:cs typeface="+mj-cs"/>
              </a:rPr>
              <a:t>ة</a:t>
            </a:r>
            <a:r>
              <a:rPr kumimoji="0" lang="ar-SA" sz="2200" b="0" i="0" u="none" strike="noStrike" kern="1200" cap="none" spc="0" normalizeH="0" baseline="0" noProof="0" dirty="0">
                <a:ln>
                  <a:noFill/>
                </a:ln>
                <a:solidFill>
                  <a:schemeClr val="tx1"/>
                </a:solidFill>
                <a:effectLst/>
                <a:uLnTx/>
                <a:uFillTx/>
                <a:latin typeface="+mn-lt"/>
                <a:ea typeface="+mn-ea"/>
                <a:cs typeface="+mj-cs"/>
              </a:rPr>
              <a:t> تستخدم لتصفح الإنترنت. وهو برنامج خاص يحضر المعلومات من أي جزء في العالم </a:t>
            </a:r>
            <a:r>
              <a:rPr kumimoji="0" lang="ar-JO" sz="2200" b="0" i="0" u="none" strike="noStrike" kern="1200" cap="none" spc="0" normalizeH="0" baseline="0" noProof="0" dirty="0">
                <a:ln>
                  <a:noFill/>
                </a:ln>
                <a:solidFill>
                  <a:schemeClr val="tx1"/>
                </a:solidFill>
                <a:effectLst/>
                <a:uLnTx/>
                <a:uFillTx/>
                <a:latin typeface="+mn-lt"/>
                <a:ea typeface="+mn-ea"/>
                <a:cs typeface="+mj-cs"/>
              </a:rPr>
              <a:t>عبر </a:t>
            </a:r>
            <a:r>
              <a:rPr kumimoji="0" lang="ar-SA" sz="2200" b="0" i="0" u="none" strike="noStrike" kern="1200" cap="none" spc="0" normalizeH="0" baseline="0" noProof="0" dirty="0">
                <a:ln>
                  <a:noFill/>
                </a:ln>
                <a:solidFill>
                  <a:schemeClr val="tx1"/>
                </a:solidFill>
                <a:effectLst/>
                <a:uLnTx/>
                <a:uFillTx/>
                <a:latin typeface="+mn-lt"/>
                <a:ea typeface="+mn-ea"/>
                <a:cs typeface="+mj-cs"/>
              </a:rPr>
              <a:t>الإنترنت إلى شاشة جهازك. وباستخدام المتصفح، يمكنك الاتصال بأي جهاز كمبيوتر عبر الإنترنت.</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تتمتع بواجهة رسومية (</a:t>
            </a:r>
            <a:r>
              <a:rPr kumimoji="0" lang="en-US" sz="2200" b="0" i="0" u="none" strike="noStrike" kern="1200" cap="none" spc="0" normalizeH="0" baseline="0" noProof="0" dirty="0">
                <a:ln>
                  <a:noFill/>
                </a:ln>
                <a:solidFill>
                  <a:schemeClr val="tx1"/>
                </a:solidFill>
                <a:effectLst/>
                <a:uLnTx/>
                <a:uFillTx/>
                <a:latin typeface="+mn-lt"/>
                <a:ea typeface="+mn-ea"/>
                <a:cs typeface="+mj-cs"/>
              </a:rPr>
              <a:t>GUI</a:t>
            </a:r>
            <a:r>
              <a:rPr kumimoji="0" lang="ar-JO" sz="2200" b="0" i="0" u="none" strike="noStrike" kern="1200" cap="none" spc="0" normalizeH="0" baseline="0" noProof="0" dirty="0">
                <a:ln>
                  <a:noFill/>
                </a:ln>
                <a:solidFill>
                  <a:schemeClr val="tx1"/>
                </a:solidFill>
                <a:effectLst/>
                <a:uLnTx/>
                <a:uFillTx/>
                <a:latin typeface="+mn-lt"/>
                <a:ea typeface="+mn-ea"/>
                <a:cs typeface="+mj-cs"/>
              </a:rPr>
              <a:t>) لعرض الصور و النصوص و البرامج ...</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ct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هذه هي بعض الأمثلة لتطبيقات المتصفح التي تستخدم بصورة عامة.</a:t>
            </a:r>
            <a:br>
              <a:rPr lang="ar-SA" sz="2200" dirty="0">
                <a:cs typeface="+mj-cs"/>
              </a:rPr>
            </a:b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lang="en-US" sz="2200" dirty="0">
                <a:cs typeface="+mj-cs"/>
              </a:rPr>
              <a:t>,Google </a:t>
            </a:r>
            <a:r>
              <a:rPr kumimoji="0" lang="en-US" sz="2200" b="0" i="0" u="none" strike="noStrike" kern="1200" cap="none" spc="0" normalizeH="0" baseline="0" noProof="0" dirty="0">
                <a:ln>
                  <a:noFill/>
                </a:ln>
                <a:solidFill>
                  <a:schemeClr val="tx1"/>
                </a:solidFill>
                <a:effectLst/>
                <a:uLnTx/>
                <a:uFillTx/>
                <a:latin typeface="+mn-lt"/>
                <a:ea typeface="+mn-ea"/>
                <a:cs typeface="+mj-cs"/>
              </a:rPr>
              <a:t>Chrome</a:t>
            </a:r>
            <a:r>
              <a:rPr lang="en-US" sz="2200" dirty="0">
                <a:cs typeface="+mj-cs"/>
              </a:rPr>
              <a:t>, and </a:t>
            </a:r>
            <a:r>
              <a:rPr kumimoji="0" lang="en-US" sz="2200" b="0" i="0" u="none" strike="noStrike" kern="1200" cap="none" spc="0" normalizeH="0" baseline="0" noProof="0" dirty="0">
                <a:ln>
                  <a:noFill/>
                </a:ln>
                <a:solidFill>
                  <a:schemeClr val="tx1"/>
                </a:solidFill>
                <a:effectLst/>
                <a:uLnTx/>
                <a:uFillTx/>
                <a:latin typeface="+mn-lt"/>
                <a:ea typeface="+mn-ea"/>
                <a:cs typeface="+mj-cs"/>
              </a:rPr>
              <a:t>Mozilla. </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4" name="Picture 3" descr="firefox_logo.png"/>
          <p:cNvPicPr>
            <a:picLocks noChangeAspect="1"/>
          </p:cNvPicPr>
          <p:nvPr/>
        </p:nvPicPr>
        <p:blipFill>
          <a:blip r:embed="rId2" cstate="print"/>
          <a:stretch>
            <a:fillRect/>
          </a:stretch>
        </p:blipFill>
        <p:spPr>
          <a:xfrm>
            <a:off x="642910" y="4714884"/>
            <a:ext cx="2639740" cy="1236034"/>
          </a:xfrm>
          <a:prstGeom prst="rect">
            <a:avLst/>
          </a:prstGeom>
        </p:spPr>
      </p:pic>
      <p:pic>
        <p:nvPicPr>
          <p:cNvPr id="6" name="Picture 5" descr="internet_explorer_logo.jpg"/>
          <p:cNvPicPr>
            <a:picLocks noChangeAspect="1"/>
          </p:cNvPicPr>
          <p:nvPr/>
        </p:nvPicPr>
        <p:blipFill>
          <a:blip r:embed="rId3" cstate="print"/>
          <a:stretch>
            <a:fillRect/>
          </a:stretch>
        </p:blipFill>
        <p:spPr>
          <a:xfrm>
            <a:off x="6560250" y="4459723"/>
            <a:ext cx="1726526" cy="1612483"/>
          </a:xfrm>
          <a:prstGeom prst="rect">
            <a:avLst/>
          </a:prstGeom>
        </p:spPr>
      </p:pic>
      <p:pic>
        <p:nvPicPr>
          <p:cNvPr id="8" name="Picture 7" descr="google-chrome-logo.jpg"/>
          <p:cNvPicPr>
            <a:picLocks noChangeAspect="1"/>
          </p:cNvPicPr>
          <p:nvPr/>
        </p:nvPicPr>
        <p:blipFill>
          <a:blip r:embed="rId4" cstate="print"/>
          <a:stretch>
            <a:fillRect/>
          </a:stretch>
        </p:blipFill>
        <p:spPr>
          <a:xfrm>
            <a:off x="4000496" y="4693297"/>
            <a:ext cx="1603522" cy="15217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lvl="0" algn="ctr">
              <a:spcBef>
                <a:spcPct val="0"/>
              </a:spcBef>
            </a:pPr>
            <a:r>
              <a:rPr lang="en-US" sz="2400" b="1" dirty="0">
                <a:latin typeface="+mj-lt"/>
                <a:ea typeface="+mj-ea"/>
                <a:cs typeface="+mj-cs"/>
              </a:rPr>
              <a:t>(URL)(Uniform Resource Locator) </a:t>
            </a:r>
            <a:r>
              <a:rPr lang="ar-SA" sz="2400" b="1" dirty="0">
                <a:latin typeface="+mj-lt"/>
                <a:ea typeface="+mj-ea"/>
                <a:cs typeface="+mj-cs"/>
              </a:rPr>
              <a:t>محدد موقع الانترنت</a:t>
            </a:r>
          </a:p>
        </p:txBody>
      </p:sp>
      <p:sp>
        <p:nvSpPr>
          <p:cNvPr id="3" name="Content Placeholder 3"/>
          <p:cNvSpPr txBox="1">
            <a:spLocks/>
          </p:cNvSpPr>
          <p:nvPr/>
        </p:nvSpPr>
        <p:spPr>
          <a:xfrm>
            <a:off x="409604" y="1000148"/>
            <a:ext cx="8305800" cy="5715000"/>
          </a:xfrm>
          <a:prstGeom prst="rect">
            <a:avLst/>
          </a:prstGeom>
        </p:spPr>
        <p:txBody>
          <a:bodyPr>
            <a:no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j-cs"/>
              </a:rPr>
              <a:t>(URL : Uniform Resource Locator)</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هو عنوان مميز و فريد لموقع الإنترنت و يمكن الإتصال بالموقع من خلال كتابته في شريط العنوان.</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0" marR="0" lvl="0" indent="0" algn="l"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tabLst/>
              <a:defRPr/>
            </a:pP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sng" strike="noStrike" kern="1200" cap="none" spc="0" normalizeH="0" baseline="0" noProof="0" dirty="0">
                <a:ln>
                  <a:noFill/>
                </a:ln>
                <a:solidFill>
                  <a:schemeClr val="tx1"/>
                </a:solidFill>
                <a:effectLst/>
                <a:uLnTx/>
                <a:uFillTx/>
                <a:latin typeface="+mn-lt"/>
                <a:ea typeface="+mn-ea"/>
                <a:cs typeface="+mj-cs"/>
              </a:rPr>
              <a:t>البرروتوكولات</a:t>
            </a:r>
            <a:r>
              <a:rPr kumimoji="0" lang="ar-JO" sz="2200" b="0" i="0" u="none" strike="noStrike" kern="1200" cap="none" spc="0" normalizeH="0" baseline="0" noProof="0" dirty="0">
                <a:ln>
                  <a:noFill/>
                </a:ln>
                <a:solidFill>
                  <a:schemeClr val="tx1"/>
                </a:solidFill>
                <a:effectLst/>
                <a:uLnTx/>
                <a:uFillTx/>
                <a:latin typeface="+mn-lt"/>
                <a:ea typeface="+mn-ea"/>
                <a:cs typeface="+mj-cs"/>
              </a:rPr>
              <a:t>: قواعد لتبادل المعلومات بين أجهزة الحاسوب و من أشهرها بروتوكول نقل النص التشعبي (</a:t>
            </a:r>
            <a:r>
              <a:rPr kumimoji="0" lang="en-US" sz="2200" b="0" i="0" u="none" strike="noStrike" kern="1200" cap="none" spc="0" normalizeH="0" baseline="0" noProof="0" dirty="0">
                <a:ln>
                  <a:noFill/>
                </a:ln>
                <a:solidFill>
                  <a:schemeClr val="tx1"/>
                </a:solidFill>
                <a:effectLst/>
                <a:uLnTx/>
                <a:uFillTx/>
                <a:latin typeface="+mn-lt"/>
                <a:ea typeface="+mn-ea"/>
                <a:cs typeface="+mj-cs"/>
              </a:rPr>
              <a:t>Http: HyperText Transfer Protocol</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sng" strike="noStrike" kern="1200" cap="none" spc="0" normalizeH="0" baseline="0" noProof="0" dirty="0">
                <a:ln>
                  <a:noFill/>
                </a:ln>
                <a:solidFill>
                  <a:schemeClr val="tx1"/>
                </a:solidFill>
                <a:effectLst/>
                <a:uLnTx/>
                <a:uFillTx/>
                <a:latin typeface="+mn-lt"/>
                <a:ea typeface="+mn-ea"/>
                <a:cs typeface="+mj-cs"/>
              </a:rPr>
              <a:t>اسم النطاق</a:t>
            </a:r>
            <a:r>
              <a:rPr kumimoji="0" lang="ar-JO" sz="2200" b="0" i="0" u="none" strike="noStrike" kern="1200" cap="none" spc="0" normalizeH="0" baseline="0" noProof="0" dirty="0">
                <a:ln>
                  <a:noFill/>
                </a:ln>
                <a:solidFill>
                  <a:schemeClr val="tx1"/>
                </a:solidFill>
                <a:effectLst/>
                <a:uLnTx/>
                <a:uFillTx/>
                <a:latin typeface="+mn-lt"/>
                <a:ea typeface="+mn-ea"/>
                <a:cs typeface="+mj-cs"/>
              </a:rPr>
              <a:t>: اسم الخاد</a:t>
            </a:r>
            <a:r>
              <a:rPr kumimoji="0" lang="ar-SA" sz="2200" b="0" i="0" u="none" strike="noStrike" kern="1200" cap="none" spc="0" normalizeH="0" baseline="0" noProof="0" dirty="0">
                <a:ln>
                  <a:noFill/>
                </a:ln>
                <a:solidFill>
                  <a:schemeClr val="tx1"/>
                </a:solidFill>
                <a:effectLst/>
                <a:uLnTx/>
                <a:uFillTx/>
                <a:latin typeface="+mn-lt"/>
                <a:ea typeface="+mn-ea"/>
                <a:cs typeface="+mj-cs"/>
              </a:rPr>
              <a:t>م</a:t>
            </a:r>
            <a:r>
              <a:rPr kumimoji="0" lang="ar-JO" sz="2200" b="0" i="0" u="none" strike="noStrike" kern="1200" cap="none" spc="0" normalizeH="0" baseline="0" noProof="0" dirty="0">
                <a:ln>
                  <a:noFill/>
                </a:ln>
                <a:solidFill>
                  <a:schemeClr val="tx1"/>
                </a:solidFill>
                <a:effectLst/>
                <a:uLnTx/>
                <a:uFillTx/>
                <a:latin typeface="+mn-lt"/>
                <a:ea typeface="+mn-ea"/>
                <a:cs typeface="+mj-cs"/>
              </a:rPr>
              <a:t> الذي يوجد به المورد.</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sng" strike="noStrike" kern="1200" cap="none" spc="0" normalizeH="0" baseline="0" noProof="0" dirty="0">
                <a:ln>
                  <a:noFill/>
                </a:ln>
                <a:solidFill>
                  <a:schemeClr val="tx1"/>
                </a:solidFill>
                <a:effectLst/>
                <a:uLnTx/>
                <a:uFillTx/>
                <a:latin typeface="+mn-lt"/>
                <a:ea typeface="+mn-ea"/>
                <a:cs typeface="+mj-cs"/>
              </a:rPr>
              <a:t>نطاق المستوى الأعلى</a:t>
            </a:r>
            <a:r>
              <a:rPr kumimoji="0" lang="ar-JO" sz="2200" b="0" i="0" u="none" strike="noStrike" kern="1200" cap="none" spc="0" normalizeH="0" baseline="0" noProof="0" dirty="0">
                <a:ln>
                  <a:noFill/>
                </a:ln>
                <a:solidFill>
                  <a:schemeClr val="tx1"/>
                </a:solidFill>
                <a:effectLst/>
                <a:uLnTx/>
                <a:uFillTx/>
                <a:latin typeface="+mn-lt"/>
                <a:ea typeface="+mn-ea"/>
                <a:cs typeface="+mj-cs"/>
              </a:rPr>
              <a:t>: يحدد نوع المنظمة او البلد الموجود به</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موقع الإنترنت.</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grpSp>
        <p:nvGrpSpPr>
          <p:cNvPr id="4" name="Group 3"/>
          <p:cNvGrpSpPr/>
          <p:nvPr/>
        </p:nvGrpSpPr>
        <p:grpSpPr>
          <a:xfrm>
            <a:off x="1009157" y="2162175"/>
            <a:ext cx="7572427" cy="2000268"/>
            <a:chOff x="533400" y="2590800"/>
            <a:chExt cx="8187395" cy="2240290"/>
          </a:xfrm>
        </p:grpSpPr>
        <p:sp>
          <p:nvSpPr>
            <p:cNvPr id="5" name="Rectangular Callout 4"/>
            <p:cNvSpPr/>
            <p:nvPr/>
          </p:nvSpPr>
          <p:spPr>
            <a:xfrm>
              <a:off x="761999" y="2590800"/>
              <a:ext cx="1828800" cy="609600"/>
            </a:xfrm>
            <a:prstGeom prst="wedgeRectCallout">
              <a:avLst>
                <a:gd name="adj1" fmla="val -2073"/>
                <a:gd name="adj2" fmla="val 5171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Protocol</a:t>
              </a:r>
              <a:r>
                <a:rPr lang="ar-JO" dirty="0"/>
                <a:t> بروتوكول </a:t>
              </a:r>
              <a:endParaRPr lang="en-US" dirty="0"/>
            </a:p>
          </p:txBody>
        </p:sp>
        <p:sp>
          <p:nvSpPr>
            <p:cNvPr id="6" name="Line Callout 2 5"/>
            <p:cNvSpPr/>
            <p:nvPr/>
          </p:nvSpPr>
          <p:spPr>
            <a:xfrm>
              <a:off x="6019800" y="2990851"/>
              <a:ext cx="2700995" cy="666749"/>
            </a:xfrm>
            <a:prstGeom prst="borderCallout2">
              <a:avLst>
                <a:gd name="adj1" fmla="val 38162"/>
                <a:gd name="adj2" fmla="val 775"/>
                <a:gd name="adj3" fmla="val 34968"/>
                <a:gd name="adj4" fmla="val 1585"/>
                <a:gd name="adj5" fmla="val 33881"/>
                <a:gd name="adj6" fmla="val 84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a:t>نطاق المستوى الأعلى</a:t>
              </a:r>
            </a:p>
            <a:p>
              <a:pPr algn="ctr"/>
              <a:r>
                <a:rPr lang="en-US" dirty="0"/>
                <a:t>TLD: Top Level Domain</a:t>
              </a:r>
            </a:p>
          </p:txBody>
        </p:sp>
        <p:sp>
          <p:nvSpPr>
            <p:cNvPr id="7" name="Left Brace 6"/>
            <p:cNvSpPr/>
            <p:nvPr/>
          </p:nvSpPr>
          <p:spPr>
            <a:xfrm rot="16200000">
              <a:off x="3618629" y="2486331"/>
              <a:ext cx="457201" cy="3104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2362199" y="4191004"/>
              <a:ext cx="2960055" cy="6400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a:t>إسم النطاق</a:t>
              </a:r>
            </a:p>
            <a:p>
              <a:pPr algn="ctr"/>
              <a:r>
                <a:rPr lang="en-US" dirty="0"/>
                <a:t>Domain Name</a:t>
              </a:r>
            </a:p>
          </p:txBody>
        </p:sp>
        <p:sp>
          <p:nvSpPr>
            <p:cNvPr id="9" name="Rectangle 8"/>
            <p:cNvSpPr/>
            <p:nvPr/>
          </p:nvSpPr>
          <p:spPr>
            <a:xfrm>
              <a:off x="533400" y="3810000"/>
              <a:ext cx="5732929" cy="609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http://www.yahoo.com</a:t>
              </a:r>
              <a:endParaRPr lang="ar-JO" sz="3000" dirty="0"/>
            </a:p>
            <a:p>
              <a:pPr algn="ctr"/>
              <a:endParaRPr lang="en-US" sz="3600" dirty="0"/>
            </a:p>
          </p:txBody>
        </p:sp>
      </p:grpSp>
      <p:cxnSp>
        <p:nvCxnSpPr>
          <p:cNvPr id="11" name="Straight Arrow Connector 10"/>
          <p:cNvCxnSpPr>
            <a:stCxn id="5" idx="2"/>
          </p:cNvCxnSpPr>
          <p:nvPr/>
        </p:nvCxnSpPr>
        <p:spPr>
          <a:xfrm rot="16200000" flipH="1">
            <a:off x="1009157" y="2162175"/>
            <a:ext cx="384408" cy="14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rot="10800000" flipV="1">
            <a:off x="1009157" y="2162175"/>
            <a:ext cx="430834" cy="273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lvl="0" algn="ctr">
              <a:spcBef>
                <a:spcPct val="0"/>
              </a:spcBef>
            </a:pPr>
            <a:r>
              <a:rPr lang="en-US" sz="2400" b="1" dirty="0">
                <a:latin typeface="+mj-lt"/>
                <a:ea typeface="+mj-ea"/>
                <a:cs typeface="+mj-cs"/>
              </a:rPr>
              <a:t>(TLD)(Top Level Domain) </a:t>
            </a:r>
            <a:r>
              <a:rPr lang="ar-SA" sz="2400" b="1" dirty="0">
                <a:latin typeface="+mj-lt"/>
                <a:ea typeface="+mj-ea"/>
                <a:cs typeface="+mj-cs"/>
              </a:rPr>
              <a:t>نطاق المستوى الأعلى</a:t>
            </a:r>
          </a:p>
        </p:txBody>
      </p:sp>
      <p:sp>
        <p:nvSpPr>
          <p:cNvPr id="3" name="Rectangle 2"/>
          <p:cNvSpPr/>
          <p:nvPr/>
        </p:nvSpPr>
        <p:spPr>
          <a:xfrm>
            <a:off x="500034" y="1285860"/>
            <a:ext cx="8143932" cy="461665"/>
          </a:xfrm>
          <a:prstGeom prst="rect">
            <a:avLst/>
          </a:prstGeom>
        </p:spPr>
        <p:txBody>
          <a:bodyPr wrap="square">
            <a:spAutoFit/>
          </a:bodyPr>
          <a:lstStyle/>
          <a:p>
            <a:pPr marL="357188" indent="-357188" algn="r" rtl="1">
              <a:buFont typeface="Arial" pitchFamily="34" charset="0"/>
              <a:buChar char="•"/>
            </a:pPr>
            <a:r>
              <a:rPr lang="ar-JO" sz="2400" dirty="0">
                <a:cs typeface="+mj-cs"/>
              </a:rPr>
              <a:t>يحدد نوع المنظمة او البلد الموجود به موقع الإنترنت.</a:t>
            </a:r>
          </a:p>
        </p:txBody>
      </p:sp>
      <p:graphicFrame>
        <p:nvGraphicFramePr>
          <p:cNvPr id="4" name="Table 3"/>
          <p:cNvGraphicFramePr>
            <a:graphicFrameLocks noGrp="1"/>
          </p:cNvGraphicFramePr>
          <p:nvPr>
            <p:extLst>
              <p:ext uri="{D42A27DB-BD31-4B8C-83A1-F6EECF244321}">
                <p14:modId xmlns:p14="http://schemas.microsoft.com/office/powerpoint/2010/main" val="1451953172"/>
              </p:ext>
            </p:extLst>
          </p:nvPr>
        </p:nvGraphicFramePr>
        <p:xfrm>
          <a:off x="1214414" y="2214554"/>
          <a:ext cx="7215238" cy="3271846"/>
        </p:xfrm>
        <a:graphic>
          <a:graphicData uri="http://schemas.openxmlformats.org/drawingml/2006/table">
            <a:tbl>
              <a:tblPr firstRow="1" bandRow="1">
                <a:tableStyleId>{69CF1AB2-1976-4502-BF36-3FF5EA218861}</a:tableStyleId>
              </a:tblPr>
              <a:tblGrid>
                <a:gridCol w="4638367">
                  <a:extLst>
                    <a:ext uri="{9D8B030D-6E8A-4147-A177-3AD203B41FA5}">
                      <a16:colId xmlns:a16="http://schemas.microsoft.com/office/drawing/2014/main" val="20000"/>
                    </a:ext>
                  </a:extLst>
                </a:gridCol>
                <a:gridCol w="2576871">
                  <a:extLst>
                    <a:ext uri="{9D8B030D-6E8A-4147-A177-3AD203B41FA5}">
                      <a16:colId xmlns:a16="http://schemas.microsoft.com/office/drawing/2014/main" val="20001"/>
                    </a:ext>
                  </a:extLst>
                </a:gridCol>
              </a:tblGrid>
              <a:tr h="613471">
                <a:tc>
                  <a:txBody>
                    <a:bodyPr/>
                    <a:lstStyle/>
                    <a:p>
                      <a:pPr algn="ctr" rtl="1"/>
                      <a:r>
                        <a:rPr lang="ar-JO" sz="2200" dirty="0">
                          <a:solidFill>
                            <a:schemeClr val="bg1"/>
                          </a:solidFill>
                          <a:cs typeface="+mj-cs"/>
                        </a:rPr>
                        <a:t>الوصف</a:t>
                      </a:r>
                      <a:endParaRPr lang="en-US" sz="2200" dirty="0">
                        <a:solidFill>
                          <a:schemeClr val="bg1"/>
                        </a:solidFill>
                        <a:cs typeface="+mj-cs"/>
                      </a:endParaRPr>
                    </a:p>
                  </a:txBody>
                  <a:tcPr anchor="ctr">
                    <a:solidFill>
                      <a:srgbClr val="00B0F0"/>
                    </a:solidFill>
                  </a:tcPr>
                </a:tc>
                <a:tc>
                  <a:txBody>
                    <a:bodyPr/>
                    <a:lstStyle/>
                    <a:p>
                      <a:pPr algn="ctr" rtl="1"/>
                      <a:r>
                        <a:rPr lang="ar-JO" sz="2200" dirty="0">
                          <a:solidFill>
                            <a:schemeClr val="bg1"/>
                          </a:solidFill>
                          <a:cs typeface="+mj-cs"/>
                        </a:rPr>
                        <a:t>النطاق</a:t>
                      </a:r>
                      <a:endParaRPr lang="en-US" sz="2200" dirty="0">
                        <a:solidFill>
                          <a:schemeClr val="bg1"/>
                        </a:solidFill>
                        <a:cs typeface="+mj-cs"/>
                      </a:endParaRPr>
                    </a:p>
                  </a:txBody>
                  <a:tcPr anchor="ctr">
                    <a:solidFill>
                      <a:srgbClr val="00B0F0"/>
                    </a:solidFill>
                  </a:tcPr>
                </a:tc>
                <a:extLst>
                  <a:ext uri="{0D108BD9-81ED-4DB2-BD59-A6C34878D82A}">
                    <a16:rowId xmlns:a16="http://schemas.microsoft.com/office/drawing/2014/main" val="10000"/>
                  </a:ext>
                </a:extLst>
              </a:tr>
              <a:tr h="531675">
                <a:tc>
                  <a:txBody>
                    <a:bodyPr/>
                    <a:lstStyle/>
                    <a:p>
                      <a:pPr algn="r" rtl="1"/>
                      <a:r>
                        <a:rPr lang="ar-JO" sz="2200" dirty="0">
                          <a:cs typeface="+mj-cs"/>
                        </a:rPr>
                        <a:t>موقع تجاري (</a:t>
                      </a:r>
                      <a:r>
                        <a:rPr lang="en-US" sz="2200" dirty="0">
                          <a:cs typeface="+mj-cs"/>
                        </a:rPr>
                        <a:t>Commercial</a:t>
                      </a:r>
                      <a:r>
                        <a:rPr lang="ar-JO" sz="2200" dirty="0">
                          <a:cs typeface="+mj-cs"/>
                        </a:rPr>
                        <a:t>)</a:t>
                      </a:r>
                      <a:endParaRPr lang="en-US" sz="2200" dirty="0">
                        <a:cs typeface="+mj-cs"/>
                      </a:endParaRPr>
                    </a:p>
                  </a:txBody>
                  <a:tcPr anchor="ctr"/>
                </a:tc>
                <a:tc>
                  <a:txBody>
                    <a:bodyPr/>
                    <a:lstStyle/>
                    <a:p>
                      <a:pPr algn="ctr" rtl="1"/>
                      <a:r>
                        <a:rPr lang="en-US" sz="2200" dirty="0">
                          <a:cs typeface="+mj-cs"/>
                        </a:rPr>
                        <a:t>.com</a:t>
                      </a:r>
                      <a:endParaRPr lang="en-US" sz="2200" b="1" dirty="0">
                        <a:latin typeface="Times New Roman" panose="02020603050405020304" pitchFamily="18" charset="0"/>
                        <a:cs typeface="+mj-cs"/>
                      </a:endParaRPr>
                    </a:p>
                  </a:txBody>
                  <a:tcPr anchor="ctr"/>
                </a:tc>
                <a:extLst>
                  <a:ext uri="{0D108BD9-81ED-4DB2-BD59-A6C34878D82A}">
                    <a16:rowId xmlns:a16="http://schemas.microsoft.com/office/drawing/2014/main" val="10001"/>
                  </a:ext>
                </a:extLst>
              </a:tr>
              <a:tr h="531675">
                <a:tc>
                  <a:txBody>
                    <a:bodyPr/>
                    <a:lstStyle/>
                    <a:p>
                      <a:pPr algn="r" rtl="1"/>
                      <a:r>
                        <a:rPr lang="ar-JO" sz="2200" dirty="0">
                          <a:cs typeface="+mj-cs"/>
                        </a:rPr>
                        <a:t>موقع حكومي</a:t>
                      </a:r>
                      <a:r>
                        <a:rPr lang="en-US" sz="2200" dirty="0">
                          <a:cs typeface="+mj-cs"/>
                        </a:rPr>
                        <a:t> </a:t>
                      </a:r>
                      <a:r>
                        <a:rPr lang="ar-JO" sz="2200" dirty="0">
                          <a:cs typeface="+mj-cs"/>
                        </a:rPr>
                        <a:t> (</a:t>
                      </a:r>
                      <a:r>
                        <a:rPr lang="en-US" sz="2200" dirty="0">
                          <a:cs typeface="+mj-cs"/>
                        </a:rPr>
                        <a:t>Governmental</a:t>
                      </a:r>
                      <a:r>
                        <a:rPr lang="ar-JO" sz="2200" dirty="0">
                          <a:cs typeface="+mj-cs"/>
                        </a:rPr>
                        <a:t>)</a:t>
                      </a:r>
                      <a:endParaRPr lang="en-US" sz="2200" dirty="0">
                        <a:cs typeface="+mj-cs"/>
                      </a:endParaRPr>
                    </a:p>
                  </a:txBody>
                  <a:tcPr anchor="ctr"/>
                </a:tc>
                <a:tc>
                  <a:txBody>
                    <a:bodyPr/>
                    <a:lstStyle/>
                    <a:p>
                      <a:pPr algn="ctr" rtl="1"/>
                      <a:r>
                        <a:rPr lang="en-US" sz="2200" dirty="0">
                          <a:cs typeface="+mj-cs"/>
                        </a:rPr>
                        <a:t>.</a:t>
                      </a:r>
                      <a:r>
                        <a:rPr lang="en-US" sz="2200" dirty="0" err="1">
                          <a:cs typeface="+mj-cs"/>
                        </a:rPr>
                        <a:t>gov</a:t>
                      </a:r>
                      <a:endParaRPr lang="en-US" sz="2200" b="1" dirty="0">
                        <a:latin typeface="Times New Roman" panose="02020603050405020304" pitchFamily="18" charset="0"/>
                        <a:cs typeface="+mj-cs"/>
                      </a:endParaRPr>
                    </a:p>
                  </a:txBody>
                  <a:tcPr anchor="ctr"/>
                </a:tc>
                <a:extLst>
                  <a:ext uri="{0D108BD9-81ED-4DB2-BD59-A6C34878D82A}">
                    <a16:rowId xmlns:a16="http://schemas.microsoft.com/office/drawing/2014/main" val="10002"/>
                  </a:ext>
                </a:extLst>
              </a:tr>
              <a:tr h="531675">
                <a:tc>
                  <a:txBody>
                    <a:bodyPr/>
                    <a:lstStyle/>
                    <a:p>
                      <a:pPr algn="r" rtl="1"/>
                      <a:r>
                        <a:rPr lang="ar-JO" sz="2200" dirty="0">
                          <a:cs typeface="+mj-cs"/>
                        </a:rPr>
                        <a:t>موقع تعليمي (</a:t>
                      </a:r>
                      <a:r>
                        <a:rPr lang="en-US" sz="2200" dirty="0">
                          <a:cs typeface="+mj-cs"/>
                        </a:rPr>
                        <a:t>Educational</a:t>
                      </a:r>
                      <a:r>
                        <a:rPr lang="ar-JO" sz="2200" dirty="0">
                          <a:cs typeface="+mj-cs"/>
                        </a:rPr>
                        <a:t>)</a:t>
                      </a:r>
                      <a:endParaRPr lang="en-US" sz="2200" dirty="0">
                        <a:cs typeface="+mj-cs"/>
                      </a:endParaRPr>
                    </a:p>
                  </a:txBody>
                  <a:tcPr anchor="ctr"/>
                </a:tc>
                <a:tc>
                  <a:txBody>
                    <a:bodyPr/>
                    <a:lstStyle/>
                    <a:p>
                      <a:pPr algn="ctr" rtl="1"/>
                      <a:r>
                        <a:rPr lang="en-US" sz="2200" dirty="0">
                          <a:cs typeface="+mj-cs"/>
                        </a:rPr>
                        <a:t>.</a:t>
                      </a:r>
                      <a:r>
                        <a:rPr lang="en-US" sz="2200" dirty="0" err="1">
                          <a:cs typeface="+mj-cs"/>
                        </a:rPr>
                        <a:t>edu</a:t>
                      </a:r>
                      <a:endParaRPr lang="en-US" sz="2200" b="1" dirty="0">
                        <a:latin typeface="Times New Roman" panose="02020603050405020304" pitchFamily="18" charset="0"/>
                        <a:cs typeface="+mj-cs"/>
                      </a:endParaRPr>
                    </a:p>
                  </a:txBody>
                  <a:tcPr anchor="ctr"/>
                </a:tc>
                <a:extLst>
                  <a:ext uri="{0D108BD9-81ED-4DB2-BD59-A6C34878D82A}">
                    <a16:rowId xmlns:a16="http://schemas.microsoft.com/office/drawing/2014/main" val="10003"/>
                  </a:ext>
                </a:extLst>
              </a:tr>
              <a:tr h="531675">
                <a:tc>
                  <a:txBody>
                    <a:bodyPr/>
                    <a:lstStyle/>
                    <a:p>
                      <a:pPr algn="r" rtl="1"/>
                      <a:r>
                        <a:rPr lang="ar-JO" sz="2200" dirty="0">
                          <a:cs typeface="+mj-cs"/>
                        </a:rPr>
                        <a:t>نطاق خاص بالسعودية (</a:t>
                      </a:r>
                      <a:r>
                        <a:rPr lang="en-US" sz="2200" dirty="0">
                          <a:cs typeface="+mj-cs"/>
                        </a:rPr>
                        <a:t>Saudi Arabia</a:t>
                      </a:r>
                      <a:r>
                        <a:rPr lang="ar-JO" sz="2200" dirty="0">
                          <a:cs typeface="+mj-cs"/>
                        </a:rPr>
                        <a:t>)</a:t>
                      </a:r>
                      <a:endParaRPr lang="en-US" sz="2200" dirty="0">
                        <a:cs typeface="+mj-cs"/>
                      </a:endParaRPr>
                    </a:p>
                  </a:txBody>
                  <a:tcPr anchor="ctr"/>
                </a:tc>
                <a:tc>
                  <a:txBody>
                    <a:bodyPr/>
                    <a:lstStyle/>
                    <a:p>
                      <a:pPr algn="ctr" rtl="1"/>
                      <a:r>
                        <a:rPr lang="en-US" sz="2200" dirty="0">
                          <a:cs typeface="+mj-cs"/>
                        </a:rPr>
                        <a:t>.</a:t>
                      </a:r>
                      <a:r>
                        <a:rPr lang="en-US" sz="2200" dirty="0" err="1">
                          <a:cs typeface="+mj-cs"/>
                        </a:rPr>
                        <a:t>sa</a:t>
                      </a:r>
                      <a:endParaRPr lang="en-US" sz="2200" b="1" dirty="0">
                        <a:latin typeface="Times New Roman" panose="02020603050405020304" pitchFamily="18" charset="0"/>
                        <a:cs typeface="+mj-cs"/>
                      </a:endParaRPr>
                    </a:p>
                  </a:txBody>
                  <a:tcPr anchor="ctr"/>
                </a:tc>
                <a:extLst>
                  <a:ext uri="{0D108BD9-81ED-4DB2-BD59-A6C34878D82A}">
                    <a16:rowId xmlns:a16="http://schemas.microsoft.com/office/drawing/2014/main" val="10004"/>
                  </a:ext>
                </a:extLst>
              </a:tr>
              <a:tr h="531675">
                <a:tc>
                  <a:txBody>
                    <a:bodyPr/>
                    <a:lstStyle/>
                    <a:p>
                      <a:pPr algn="r" rtl="1"/>
                      <a:r>
                        <a:rPr lang="ar-JO" sz="2200" dirty="0">
                          <a:cs typeface="+mj-cs"/>
                        </a:rPr>
                        <a:t>نطاق خاص بعُمان (</a:t>
                      </a:r>
                      <a:r>
                        <a:rPr lang="en-US" sz="2200" dirty="0">
                          <a:cs typeface="+mj-cs"/>
                        </a:rPr>
                        <a:t>Oman</a:t>
                      </a:r>
                      <a:r>
                        <a:rPr lang="ar-JO" sz="2200" dirty="0">
                          <a:cs typeface="+mj-cs"/>
                        </a:rPr>
                        <a:t>)</a:t>
                      </a:r>
                      <a:endParaRPr lang="en-US" sz="2200" dirty="0">
                        <a:cs typeface="+mj-cs"/>
                      </a:endParaRPr>
                    </a:p>
                  </a:txBody>
                  <a:tcPr anchor="ctr"/>
                </a:tc>
                <a:tc>
                  <a:txBody>
                    <a:bodyPr/>
                    <a:lstStyle/>
                    <a:p>
                      <a:pPr algn="ctr" rtl="1"/>
                      <a:r>
                        <a:rPr lang="en-US" sz="2200" dirty="0">
                          <a:cs typeface="+mj-cs"/>
                        </a:rPr>
                        <a:t>.om</a:t>
                      </a:r>
                      <a:endParaRPr lang="en-US" sz="2200" b="1" dirty="0">
                        <a:latin typeface="Times New Roman" panose="02020603050405020304" pitchFamily="18" charset="0"/>
                        <a:cs typeface="+mj-cs"/>
                      </a:endParaRP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669" y="252691"/>
            <a:ext cx="5529975" cy="461665"/>
          </a:xfrm>
          <a:prstGeom prst="rect">
            <a:avLst/>
          </a:prstGeom>
        </p:spPr>
        <p:txBody>
          <a:bodyPr wrap="none">
            <a:spAutoFit/>
          </a:bodyPr>
          <a:lstStyle/>
          <a:p>
            <a:pPr algn="r" rtl="1"/>
            <a:r>
              <a:rPr lang="ar-SA" sz="2400" b="1" dirty="0">
                <a:cs typeface="+mj-cs"/>
              </a:rPr>
              <a:t>متصفح إنترنت إكسبلورر 9 </a:t>
            </a:r>
            <a:r>
              <a:rPr lang="en-US" sz="2400" dirty="0">
                <a:cs typeface="+mj-cs"/>
              </a:rPr>
              <a:t>(Internet Explorer 9)</a:t>
            </a:r>
            <a:endParaRPr lang="ar-SA" sz="2400" dirty="0">
              <a:cs typeface="+mj-cs"/>
            </a:endParaRPr>
          </a:p>
        </p:txBody>
      </p:sp>
      <p:sp>
        <p:nvSpPr>
          <p:cNvPr id="3" name="Rectangle 2"/>
          <p:cNvSpPr/>
          <p:nvPr/>
        </p:nvSpPr>
        <p:spPr>
          <a:xfrm>
            <a:off x="357158" y="1071546"/>
            <a:ext cx="8358246" cy="5170646"/>
          </a:xfrm>
          <a:prstGeom prst="rect">
            <a:avLst/>
          </a:prstGeom>
        </p:spPr>
        <p:txBody>
          <a:bodyPr wrap="square">
            <a:spAutoFit/>
          </a:bodyPr>
          <a:lstStyle/>
          <a:p>
            <a:pPr marL="357188" indent="-357188" algn="r" rtl="1">
              <a:lnSpc>
                <a:spcPct val="150000"/>
              </a:lnSpc>
              <a:buFont typeface="Arial" pitchFamily="34" charset="0"/>
              <a:buChar char="•"/>
            </a:pPr>
            <a:r>
              <a:rPr lang="ar-SA" sz="2200" dirty="0">
                <a:cs typeface="+mj-cs"/>
              </a:rPr>
              <a:t>متصفح إنترنت إكسبلورر : هو متصفح من طراز عالمي صمم لدعم معايير الإنترنت المختلفة عبر مجموعة متنوعة من </a:t>
            </a:r>
            <a:r>
              <a:rPr lang="ar-JO" sz="2200" dirty="0">
                <a:cs typeface="+mj-cs"/>
              </a:rPr>
              <a:t>الأنظمة</a:t>
            </a:r>
            <a:r>
              <a:rPr lang="ar-SA" sz="2200" dirty="0">
                <a:cs typeface="+mj-cs"/>
              </a:rPr>
              <a:t>. </a:t>
            </a:r>
            <a:endParaRPr lang="ar-JO" sz="2200" dirty="0">
              <a:cs typeface="+mj-cs"/>
            </a:endParaRPr>
          </a:p>
          <a:p>
            <a:pPr marL="357188" indent="-357188" algn="r" rtl="1">
              <a:lnSpc>
                <a:spcPct val="150000"/>
              </a:lnSpc>
              <a:buFont typeface="Arial" pitchFamily="34" charset="0"/>
              <a:buChar char="•"/>
            </a:pPr>
            <a:r>
              <a:rPr lang="ar-JO" sz="2200" dirty="0">
                <a:cs typeface="+mj-cs"/>
              </a:rPr>
              <a:t>تم انشاؤه</a:t>
            </a:r>
            <a:r>
              <a:rPr lang="ar-SA" sz="2200" dirty="0">
                <a:cs typeface="+mj-cs"/>
              </a:rPr>
              <a:t> من قبل شركة </a:t>
            </a:r>
            <a:r>
              <a:rPr lang="en-US" sz="2200" dirty="0">
                <a:cs typeface="+mj-cs"/>
              </a:rPr>
              <a:t>Microsoft</a:t>
            </a:r>
            <a:endParaRPr lang="ar-JO" sz="2200" dirty="0">
              <a:cs typeface="+mj-cs"/>
            </a:endParaRPr>
          </a:p>
          <a:p>
            <a:pPr marL="357188" indent="-357188" algn="r" rtl="1">
              <a:lnSpc>
                <a:spcPct val="150000"/>
              </a:lnSpc>
              <a:buFont typeface="Arial" pitchFamily="34" charset="0"/>
              <a:buChar char="•"/>
            </a:pPr>
            <a:r>
              <a:rPr lang="ar-SA" sz="2200" dirty="0">
                <a:cs typeface="+mj-cs"/>
              </a:rPr>
              <a:t>وهو على تكامل وثيق مع نظام</a:t>
            </a:r>
            <a:r>
              <a:rPr lang="ar-JO" sz="2200" dirty="0">
                <a:cs typeface="+mj-cs"/>
              </a:rPr>
              <a:t> </a:t>
            </a:r>
            <a:r>
              <a:rPr lang="ar-SA" sz="2200" dirty="0">
                <a:cs typeface="+mj-cs"/>
              </a:rPr>
              <a:t>التشغيل</a:t>
            </a:r>
            <a:r>
              <a:rPr lang="en-US" sz="2200" dirty="0">
                <a:cs typeface="+mj-cs"/>
              </a:rPr>
              <a:t>Windows </a:t>
            </a:r>
            <a:endParaRPr lang="ar-JO" sz="2200" dirty="0">
              <a:cs typeface="+mj-cs"/>
            </a:endParaRPr>
          </a:p>
          <a:p>
            <a:pPr marL="357188" indent="-357188" algn="r" rtl="1">
              <a:lnSpc>
                <a:spcPct val="150000"/>
              </a:lnSpc>
              <a:buFont typeface="Arial" pitchFamily="34" charset="0"/>
              <a:buChar char="•"/>
            </a:pPr>
            <a:r>
              <a:rPr lang="ar-SA" sz="2200" dirty="0">
                <a:cs typeface="+mj-cs"/>
              </a:rPr>
              <a:t>مع وجود اتصال إنترنت و </a:t>
            </a:r>
            <a:r>
              <a:rPr lang="en-US" sz="2200" dirty="0">
                <a:cs typeface="+mj-cs"/>
              </a:rPr>
              <a:t>Internet Explorer</a:t>
            </a:r>
            <a:r>
              <a:rPr lang="ar-SA" sz="2200" dirty="0">
                <a:cs typeface="+mj-cs"/>
              </a:rPr>
              <a:t> يمكنك أن تجد وتعرض معلومات حول أي موضوع موجود على الشبكة.</a:t>
            </a:r>
            <a:endParaRPr lang="ar-JO" sz="2200" dirty="0">
              <a:cs typeface="+mj-cs"/>
            </a:endParaRPr>
          </a:p>
          <a:p>
            <a:pPr marL="357188" indent="-357188" algn="r" rtl="1">
              <a:lnSpc>
                <a:spcPct val="150000"/>
              </a:lnSpc>
              <a:buFont typeface="Arial" pitchFamily="34" charset="0"/>
              <a:buChar char="•"/>
            </a:pPr>
            <a:r>
              <a:rPr lang="ar-SA" sz="2200" dirty="0">
                <a:cs typeface="+mj-cs"/>
              </a:rPr>
              <a:t>ولتشغيل برنامج إنترنت إكسبلورر</a:t>
            </a:r>
          </a:p>
          <a:p>
            <a:pPr marL="985838" indent="-357188" algn="r" rtl="1">
              <a:lnSpc>
                <a:spcPct val="150000"/>
              </a:lnSpc>
              <a:buFont typeface="+mj-lt"/>
              <a:buAutoNum type="arabicPeriod"/>
            </a:pPr>
            <a:r>
              <a:rPr lang="ar-SA" sz="2200" dirty="0">
                <a:cs typeface="+mj-cs"/>
              </a:rPr>
              <a:t>انقر على زر ابدأ </a:t>
            </a:r>
            <a:r>
              <a:rPr lang="en-US" sz="2200" dirty="0">
                <a:cs typeface="+mj-cs"/>
              </a:rPr>
              <a:t>Start</a:t>
            </a:r>
          </a:p>
          <a:p>
            <a:pPr marL="985838" indent="-357188" algn="r" rtl="1">
              <a:lnSpc>
                <a:spcPct val="150000"/>
              </a:lnSpc>
              <a:buFont typeface="+mj-lt"/>
              <a:buAutoNum type="arabicPeriod"/>
            </a:pPr>
            <a:r>
              <a:rPr lang="ar-SA" sz="2200" dirty="0">
                <a:cs typeface="+mj-cs"/>
              </a:rPr>
              <a:t>انقر على كافة البرامج  </a:t>
            </a:r>
            <a:r>
              <a:rPr lang="en-US" sz="2200" dirty="0">
                <a:cs typeface="+mj-cs"/>
              </a:rPr>
              <a:t>All Programs</a:t>
            </a:r>
          </a:p>
          <a:p>
            <a:pPr marL="985838" indent="-357188" algn="r" rtl="1">
              <a:lnSpc>
                <a:spcPct val="150000"/>
              </a:lnSpc>
              <a:buFont typeface="+mj-lt"/>
              <a:buAutoNum type="arabicPeriod"/>
            </a:pPr>
            <a:r>
              <a:rPr lang="ar-SA" sz="2200" dirty="0">
                <a:cs typeface="+mj-cs"/>
              </a:rPr>
              <a:t>انقر على أيقونة </a:t>
            </a:r>
            <a:r>
              <a:rPr lang="en-US" sz="2200" dirty="0">
                <a:cs typeface="+mj-cs"/>
              </a:rPr>
              <a:t>Internet Explorer </a:t>
            </a:r>
            <a:endParaRPr lang="ar-SA" sz="2200" dirty="0">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52691"/>
            <a:ext cx="3287247" cy="461665"/>
          </a:xfrm>
          <a:prstGeom prst="rect">
            <a:avLst/>
          </a:prstGeom>
        </p:spPr>
        <p:txBody>
          <a:bodyPr wrap="none">
            <a:spAutoFit/>
          </a:bodyPr>
          <a:lstStyle/>
          <a:p>
            <a:pPr algn="ctr" rtl="1"/>
            <a:r>
              <a:rPr lang="ar-SA" sz="2400" b="1" dirty="0">
                <a:cs typeface="+mj-cs"/>
              </a:rPr>
              <a:t>شريط العنوان </a:t>
            </a:r>
            <a:r>
              <a:rPr lang="en-US" sz="2400" dirty="0">
                <a:cs typeface="+mj-cs"/>
              </a:rPr>
              <a:t>(Address Bar)</a:t>
            </a:r>
            <a:endParaRPr lang="ar-SA" sz="2400" dirty="0">
              <a:cs typeface="+mj-cs"/>
            </a:endParaRPr>
          </a:p>
        </p:txBody>
      </p:sp>
      <p:sp>
        <p:nvSpPr>
          <p:cNvPr id="3" name="Rectangle 2"/>
          <p:cNvSpPr/>
          <p:nvPr/>
        </p:nvSpPr>
        <p:spPr>
          <a:xfrm>
            <a:off x="428596" y="1428736"/>
            <a:ext cx="8072494" cy="2123658"/>
          </a:xfrm>
          <a:prstGeom prst="rect">
            <a:avLst/>
          </a:prstGeom>
        </p:spPr>
        <p:txBody>
          <a:bodyPr wrap="square">
            <a:spAutoFit/>
          </a:bodyPr>
          <a:lstStyle/>
          <a:p>
            <a:pPr marL="357188" indent="-357188" algn="r" rtl="1">
              <a:lnSpc>
                <a:spcPct val="150000"/>
              </a:lnSpc>
              <a:buFont typeface="Arial" pitchFamily="34" charset="0"/>
              <a:buChar char="•"/>
            </a:pPr>
            <a:r>
              <a:rPr lang="ar-SA" sz="2200" dirty="0">
                <a:cs typeface="+mj-cs"/>
              </a:rPr>
              <a:t>في الجزء العلوي، نشاهد مستطيلا طويلا يطلق عليه "شريط العناوين".</a:t>
            </a:r>
          </a:p>
          <a:p>
            <a:pPr marL="357188" indent="-357188" algn="r" rtl="1">
              <a:lnSpc>
                <a:spcPct val="150000"/>
              </a:lnSpc>
              <a:buFont typeface="Arial" pitchFamily="34" charset="0"/>
              <a:buChar char="•"/>
            </a:pPr>
            <a:r>
              <a:rPr lang="ar-SA" sz="2200" dirty="0">
                <a:cs typeface="+mj-cs"/>
              </a:rPr>
              <a:t>عندما تريد زيارة موقع الشبكة، اكتب عنوان الموقع </a:t>
            </a:r>
            <a:r>
              <a:rPr lang="ar-JO" sz="2200" dirty="0">
                <a:cs typeface="+mj-cs"/>
              </a:rPr>
              <a:t>(</a:t>
            </a:r>
            <a:r>
              <a:rPr lang="en-US" sz="2200" dirty="0">
                <a:cs typeface="+mj-cs"/>
              </a:rPr>
              <a:t>URL</a:t>
            </a:r>
            <a:r>
              <a:rPr lang="ar-JO" sz="2200" dirty="0">
                <a:cs typeface="+mj-cs"/>
              </a:rPr>
              <a:t>)</a:t>
            </a:r>
            <a:r>
              <a:rPr lang="ar-SA" sz="2200" dirty="0">
                <a:cs typeface="+mj-cs"/>
              </a:rPr>
              <a:t> في شريط العنوان.</a:t>
            </a:r>
          </a:p>
          <a:p>
            <a:pPr marL="357188" indent="-357188" algn="r" rtl="1">
              <a:lnSpc>
                <a:spcPct val="150000"/>
              </a:lnSpc>
              <a:buFont typeface="Arial" pitchFamily="34" charset="0"/>
              <a:buChar char="•"/>
            </a:pPr>
            <a:r>
              <a:rPr lang="ar-SA" sz="2200" dirty="0">
                <a:cs typeface="+mj-cs"/>
              </a:rPr>
              <a:t> مثال: لزيارة موقع جوجل أكتب  ( /</a:t>
            </a:r>
            <a:r>
              <a:rPr lang="en-US" sz="2200" dirty="0">
                <a:cs typeface="+mj-cs"/>
              </a:rPr>
              <a:t> http://www.google.com </a:t>
            </a:r>
            <a:r>
              <a:rPr lang="ar-SA" sz="2200" dirty="0">
                <a:cs typeface="+mj-cs"/>
              </a:rPr>
              <a:t>) </a:t>
            </a:r>
            <a:br>
              <a:rPr lang="ar-SA" sz="2200" dirty="0">
                <a:cs typeface="+mj-cs"/>
              </a:rPr>
            </a:br>
            <a:r>
              <a:rPr lang="ar-SA" sz="2200" dirty="0">
                <a:cs typeface="+mj-cs"/>
              </a:rPr>
              <a:t>في شريط العنوان، ثم انقر على مفتاح </a:t>
            </a:r>
            <a:r>
              <a:rPr lang="en-US" sz="2200" dirty="0">
                <a:cs typeface="+mj-cs"/>
              </a:rPr>
              <a:t>Enter)</a:t>
            </a:r>
            <a:r>
              <a:rPr lang="ar-SA" sz="2200" dirty="0">
                <a:cs typeface="+mj-cs"/>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4286256"/>
            <a:ext cx="726621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81"/>
          <p:cNvSpPr>
            <a:spLocks noChangeArrowheads="1"/>
          </p:cNvSpPr>
          <p:nvPr/>
        </p:nvSpPr>
        <p:spPr bwMode="gray">
          <a:xfrm>
            <a:off x="1979712" y="1380784"/>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0" name="Text Box 83"/>
          <p:cNvSpPr txBox="1">
            <a:spLocks noChangeArrowheads="1"/>
          </p:cNvSpPr>
          <p:nvPr/>
        </p:nvSpPr>
        <p:spPr bwMode="gray">
          <a:xfrm>
            <a:off x="2857488" y="1449705"/>
            <a:ext cx="42474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الاول  : </a:t>
            </a:r>
            <a:r>
              <a:rPr lang="ar-SA" dirty="0"/>
              <a:t>الشروع في العمل.</a:t>
            </a:r>
            <a:endParaRPr lang="en-US" b="1" dirty="0">
              <a:solidFill>
                <a:srgbClr val="000000"/>
              </a:solidFill>
            </a:endParaRPr>
          </a:p>
        </p:txBody>
      </p:sp>
      <p:sp>
        <p:nvSpPr>
          <p:cNvPr id="31" name="AutoShape 81"/>
          <p:cNvSpPr>
            <a:spLocks noChangeArrowheads="1"/>
          </p:cNvSpPr>
          <p:nvPr/>
        </p:nvSpPr>
        <p:spPr bwMode="gray">
          <a:xfrm>
            <a:off x="1979712" y="2171732"/>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3" name="AutoShape 81"/>
          <p:cNvSpPr>
            <a:spLocks noChangeArrowheads="1"/>
          </p:cNvSpPr>
          <p:nvPr/>
        </p:nvSpPr>
        <p:spPr bwMode="gray">
          <a:xfrm>
            <a:off x="1979712" y="2962680"/>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4" name="Text Box 83"/>
          <p:cNvSpPr txBox="1">
            <a:spLocks noChangeArrowheads="1"/>
          </p:cNvSpPr>
          <p:nvPr/>
        </p:nvSpPr>
        <p:spPr bwMode="gray">
          <a:xfrm>
            <a:off x="2214546" y="3018242"/>
            <a:ext cx="4878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dirty="0"/>
              <a:t>البحث عن معلومات في الويب.</a:t>
            </a:r>
            <a:r>
              <a:rPr lang="en-US" dirty="0"/>
              <a:t> </a:t>
            </a:r>
            <a:r>
              <a:rPr lang="ar-SA" b="1" dirty="0"/>
              <a:t>الفصل الثالث  :</a:t>
            </a:r>
            <a:endParaRPr lang="en-US" dirty="0"/>
          </a:p>
        </p:txBody>
      </p:sp>
      <p:sp>
        <p:nvSpPr>
          <p:cNvPr id="35" name="AutoShape 81"/>
          <p:cNvSpPr>
            <a:spLocks noChangeArrowheads="1"/>
          </p:cNvSpPr>
          <p:nvPr/>
        </p:nvSpPr>
        <p:spPr bwMode="gray">
          <a:xfrm>
            <a:off x="1979712" y="3753628"/>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6" name="AutoShape 81"/>
          <p:cNvSpPr>
            <a:spLocks noChangeArrowheads="1"/>
          </p:cNvSpPr>
          <p:nvPr/>
        </p:nvSpPr>
        <p:spPr bwMode="gray">
          <a:xfrm>
            <a:off x="1958052" y="4543436"/>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40" name="Text Box 83"/>
          <p:cNvSpPr txBox="1">
            <a:spLocks noChangeArrowheads="1"/>
          </p:cNvSpPr>
          <p:nvPr/>
        </p:nvSpPr>
        <p:spPr bwMode="gray">
          <a:xfrm>
            <a:off x="2214546" y="3816914"/>
            <a:ext cx="4878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dirty="0"/>
              <a:t>(E-Mail)</a:t>
            </a:r>
            <a:r>
              <a:rPr lang="ar-SA" b="1" dirty="0"/>
              <a:t>الفصل الرابع  : </a:t>
            </a:r>
            <a:r>
              <a:rPr lang="ar-SA" dirty="0"/>
              <a:t>الاتصال عبر البريد الإلكتروني </a:t>
            </a:r>
            <a:endParaRPr lang="en-US" dirty="0"/>
          </a:p>
        </p:txBody>
      </p:sp>
      <p:sp>
        <p:nvSpPr>
          <p:cNvPr id="41" name="Text Box 83"/>
          <p:cNvSpPr txBox="1">
            <a:spLocks noChangeArrowheads="1"/>
          </p:cNvSpPr>
          <p:nvPr/>
        </p:nvSpPr>
        <p:spPr bwMode="gray">
          <a:xfrm>
            <a:off x="2786050" y="4614874"/>
            <a:ext cx="4333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الخامس  : </a:t>
            </a:r>
            <a:r>
              <a:rPr lang="ar-SA" dirty="0"/>
              <a:t>مفاهيم الانترنت</a:t>
            </a:r>
            <a:endParaRPr lang="en-US" dirty="0"/>
          </a:p>
        </p:txBody>
      </p:sp>
      <p:sp>
        <p:nvSpPr>
          <p:cNvPr id="47" name="TextBox 46"/>
          <p:cNvSpPr txBox="1"/>
          <p:nvPr/>
        </p:nvSpPr>
        <p:spPr>
          <a:xfrm>
            <a:off x="2447586" y="266524"/>
            <a:ext cx="4950296" cy="461665"/>
          </a:xfrm>
          <a:prstGeom prst="rect">
            <a:avLst/>
          </a:prstGeom>
          <a:noFill/>
        </p:spPr>
        <p:txBody>
          <a:bodyPr wrap="square" rtlCol="0">
            <a:spAutoFit/>
          </a:bodyPr>
          <a:lstStyle/>
          <a:p>
            <a:pPr algn="ctr"/>
            <a:r>
              <a:rPr lang="ar-SA" sz="2400" b="1" dirty="0"/>
              <a:t>الإنترنت</a:t>
            </a:r>
            <a:endParaRPr lang="en-US" sz="2400" b="1" dirty="0"/>
          </a:p>
        </p:txBody>
      </p:sp>
      <p:sp>
        <p:nvSpPr>
          <p:cNvPr id="21" name="Text Box 83"/>
          <p:cNvSpPr txBox="1">
            <a:spLocks noChangeArrowheads="1"/>
          </p:cNvSpPr>
          <p:nvPr/>
        </p:nvSpPr>
        <p:spPr bwMode="gray">
          <a:xfrm>
            <a:off x="2071670" y="2245278"/>
            <a:ext cx="5033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dirty="0"/>
              <a:t>(Navigating the Web)</a:t>
            </a:r>
            <a:r>
              <a:rPr lang="ar-SA" b="1" dirty="0"/>
              <a:t>الفصل الثاني : </a:t>
            </a:r>
            <a:r>
              <a:rPr lang="ar-SA" dirty="0"/>
              <a:t>التنقل عبر الويب </a:t>
            </a:r>
            <a:endParaRPr lang="en-US" b="1" dirty="0">
              <a:solidFill>
                <a:srgbClr val="000000"/>
              </a:solidFill>
            </a:endParaRPr>
          </a:p>
        </p:txBody>
      </p:sp>
    </p:spTree>
    <p:extLst>
      <p:ext uri="{BB962C8B-B14F-4D97-AF65-F5344CB8AC3E}">
        <p14:creationId xmlns:p14="http://schemas.microsoft.com/office/powerpoint/2010/main" val="12418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style.rotation</p:attrName>
                                        </p:attrNameLst>
                                      </p:cBhvr>
                                      <p:tavLst>
                                        <p:tav tm="0">
                                          <p:val>
                                            <p:fltVal val="90"/>
                                          </p:val>
                                        </p:tav>
                                        <p:tav tm="100000">
                                          <p:val>
                                            <p:fltVal val="0"/>
                                          </p:val>
                                        </p:tav>
                                      </p:tavLst>
                                    </p:anim>
                                    <p:animEffect transition="in" filter="fade">
                                      <p:cBhvr>
                                        <p:cTn id="34" dur="1000"/>
                                        <p:tgtEl>
                                          <p:spTgt spid="3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style.rotation</p:attrName>
                                        </p:attrNameLst>
                                      </p:cBhvr>
                                      <p:tavLst>
                                        <p:tav tm="0">
                                          <p:val>
                                            <p:fltVal val="90"/>
                                          </p:val>
                                        </p:tav>
                                        <p:tav tm="100000">
                                          <p:val>
                                            <p:fltVal val="0"/>
                                          </p:val>
                                        </p:tav>
                                      </p:tavLst>
                                    </p:anim>
                                    <p:animEffect transition="in" filter="fade">
                                      <p:cBhvr>
                                        <p:cTn id="40" dur="1000"/>
                                        <p:tgtEl>
                                          <p:spTgt spid="3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1000" fill="hold"/>
                                        <p:tgtEl>
                                          <p:spTgt spid="41"/>
                                        </p:tgtEl>
                                        <p:attrNameLst>
                                          <p:attrName>ppt_w</p:attrName>
                                        </p:attrNameLst>
                                      </p:cBhvr>
                                      <p:tavLst>
                                        <p:tav tm="0">
                                          <p:val>
                                            <p:fltVal val="0"/>
                                          </p:val>
                                        </p:tav>
                                        <p:tav tm="100000">
                                          <p:val>
                                            <p:strVal val="#ppt_w"/>
                                          </p:val>
                                        </p:tav>
                                      </p:tavLst>
                                    </p:anim>
                                    <p:anim calcmode="lin" valueType="num">
                                      <p:cBhvr>
                                        <p:cTn id="44" dur="1000" fill="hold"/>
                                        <p:tgtEl>
                                          <p:spTgt spid="41"/>
                                        </p:tgtEl>
                                        <p:attrNameLst>
                                          <p:attrName>ppt_h</p:attrName>
                                        </p:attrNameLst>
                                      </p:cBhvr>
                                      <p:tavLst>
                                        <p:tav tm="0">
                                          <p:val>
                                            <p:fltVal val="0"/>
                                          </p:val>
                                        </p:tav>
                                        <p:tav tm="100000">
                                          <p:val>
                                            <p:strVal val="#ppt_h"/>
                                          </p:val>
                                        </p:tav>
                                      </p:tavLst>
                                    </p:anim>
                                    <p:anim calcmode="lin" valueType="num">
                                      <p:cBhvr>
                                        <p:cTn id="45" dur="1000" fill="hold"/>
                                        <p:tgtEl>
                                          <p:spTgt spid="41"/>
                                        </p:tgtEl>
                                        <p:attrNameLst>
                                          <p:attrName>style.rotation</p:attrName>
                                        </p:attrNameLst>
                                      </p:cBhvr>
                                      <p:tavLst>
                                        <p:tav tm="0">
                                          <p:val>
                                            <p:fltVal val="90"/>
                                          </p:val>
                                        </p:tav>
                                        <p:tav tm="100000">
                                          <p:val>
                                            <p:fltVal val="0"/>
                                          </p:val>
                                        </p:tav>
                                      </p:tavLst>
                                    </p:anim>
                                    <p:animEffect transition="in" filter="fade">
                                      <p:cBhvr>
                                        <p:cTn id="46" dur="10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3" grpId="0" animBg="1"/>
      <p:bldP spid="34" grpId="0"/>
      <p:bldP spid="35" grpId="0" animBg="1"/>
      <p:bldP spid="36" grpId="0" animBg="1"/>
      <p:bldP spid="40" grpId="0"/>
      <p:bldP spid="41"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252691"/>
            <a:ext cx="4937378" cy="461665"/>
          </a:xfrm>
          <a:prstGeom prst="rect">
            <a:avLst/>
          </a:prstGeom>
        </p:spPr>
        <p:txBody>
          <a:bodyPr wrap="none">
            <a:spAutoFit/>
          </a:bodyPr>
          <a:lstStyle/>
          <a:p>
            <a:pPr algn="ctr" rtl="1"/>
            <a:r>
              <a:rPr lang="ar-SA" sz="2400" b="1" dirty="0">
                <a:cs typeface="+mj-cs"/>
              </a:rPr>
              <a:t>أزرار شريط العنوان </a:t>
            </a:r>
            <a:r>
              <a:rPr lang="en-US" sz="2400" dirty="0">
                <a:cs typeface="+mj-cs"/>
              </a:rPr>
              <a:t>(Address Bar Buttons)</a:t>
            </a:r>
            <a:endParaRPr lang="ar-SA" sz="2400" dirty="0">
              <a:cs typeface="+mj-cs"/>
            </a:endParaRPr>
          </a:p>
        </p:txBody>
      </p:sp>
      <p:sp>
        <p:nvSpPr>
          <p:cNvPr id="3" name="Rectangle 2"/>
          <p:cNvSpPr/>
          <p:nvPr/>
        </p:nvSpPr>
        <p:spPr>
          <a:xfrm>
            <a:off x="428596" y="1428736"/>
            <a:ext cx="8072494" cy="2031325"/>
          </a:xfrm>
          <a:prstGeom prst="rect">
            <a:avLst/>
          </a:prstGeom>
        </p:spPr>
        <p:txBody>
          <a:bodyPr wrap="square">
            <a:spAutoFit/>
          </a:bodyPr>
          <a:lstStyle/>
          <a:p>
            <a:pPr marL="357188" indent="-357188" algn="r" rtl="1">
              <a:lnSpc>
                <a:spcPct val="150000"/>
              </a:lnSpc>
              <a:buFont typeface="Arial" pitchFamily="34" charset="0"/>
              <a:buChar char="•"/>
            </a:pPr>
            <a:r>
              <a:rPr lang="ar-SA" sz="2200" dirty="0">
                <a:cs typeface="+mj-cs"/>
              </a:rPr>
              <a:t>في الجزء </a:t>
            </a:r>
            <a:r>
              <a:rPr lang="ar-SA" sz="2000" dirty="0">
                <a:cs typeface="+mj-cs"/>
              </a:rPr>
              <a:t>إلى جهة </a:t>
            </a:r>
            <a:r>
              <a:rPr lang="ar-JO" sz="2000" dirty="0">
                <a:cs typeface="+mj-cs"/>
              </a:rPr>
              <a:t>اليمين </a:t>
            </a:r>
            <a:r>
              <a:rPr lang="ar-SA" sz="2000" dirty="0">
                <a:cs typeface="+mj-cs"/>
              </a:rPr>
              <a:t>من شريط العنوان، يمكنك مشاهدة </a:t>
            </a:r>
          </a:p>
          <a:p>
            <a:pPr marL="457200" indent="-457200" algn="r" rtl="1">
              <a:lnSpc>
                <a:spcPct val="150000"/>
              </a:lnSpc>
              <a:buFont typeface="+mj-lt"/>
              <a:buAutoNum type="arabicPeriod"/>
            </a:pPr>
            <a:r>
              <a:rPr lang="ar-SA" sz="2000" dirty="0">
                <a:cs typeface="+mj-cs"/>
              </a:rPr>
              <a:t>زر "تحديث" والذي تستطيع استخدام هذا الزر لإعادة تحميل صفحة ويب. </a:t>
            </a:r>
          </a:p>
          <a:p>
            <a:pPr marL="457200" indent="-457200" algn="r" rtl="1">
              <a:lnSpc>
                <a:spcPct val="150000"/>
              </a:lnSpc>
              <a:buFont typeface="+mj-lt"/>
              <a:buAutoNum type="arabicPeriod"/>
            </a:pPr>
            <a:r>
              <a:rPr lang="ar-SA" sz="2000" dirty="0">
                <a:cs typeface="+mj-cs"/>
              </a:rPr>
              <a:t>زر "إيقاف" يستخدم لوقف تحميل الصفحة.</a:t>
            </a:r>
            <a:endParaRPr lang="ar-JO" sz="2000" dirty="0">
              <a:cs typeface="+mj-cs"/>
            </a:endParaRPr>
          </a:p>
          <a:p>
            <a:pPr marL="357188" indent="-357188" algn="r" rtl="1">
              <a:lnSpc>
                <a:spcPct val="150000"/>
              </a:lnSpc>
              <a:buFont typeface="Arial" pitchFamily="34" charset="0"/>
              <a:buChar char="•"/>
            </a:pPr>
            <a:endParaRPr lang="ar-SA" sz="2200" dirty="0">
              <a:cs typeface="+mj-cs"/>
            </a:endParaRPr>
          </a:p>
        </p:txBody>
      </p:sp>
      <p:pic>
        <p:nvPicPr>
          <p:cNvPr id="1026" name="Picture 2"/>
          <p:cNvPicPr>
            <a:picLocks noChangeAspect="1" noChangeArrowheads="1"/>
          </p:cNvPicPr>
          <p:nvPr/>
        </p:nvPicPr>
        <p:blipFill>
          <a:blip r:embed="rId2"/>
          <a:srcRect/>
          <a:stretch>
            <a:fillRect/>
          </a:stretch>
        </p:blipFill>
        <p:spPr bwMode="auto">
          <a:xfrm>
            <a:off x="1214415" y="1922586"/>
            <a:ext cx="500066" cy="4348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868" y="2357430"/>
            <a:ext cx="538164" cy="474851"/>
          </a:xfrm>
          <a:prstGeom prst="rect">
            <a:avLst/>
          </a:prstGeom>
          <a:noFill/>
          <a:ln w="9525">
            <a:noFill/>
            <a:miter lim="800000"/>
            <a:headEnd/>
            <a:tailEnd/>
          </a:ln>
          <a:effectLst/>
        </p:spPr>
      </p:pic>
      <p:sp>
        <p:nvSpPr>
          <p:cNvPr id="7" name="Rectangle 6"/>
          <p:cNvSpPr/>
          <p:nvPr/>
        </p:nvSpPr>
        <p:spPr>
          <a:xfrm>
            <a:off x="580996" y="3500438"/>
            <a:ext cx="8072494" cy="2492990"/>
          </a:xfrm>
          <a:prstGeom prst="rect">
            <a:avLst/>
          </a:prstGeom>
        </p:spPr>
        <p:txBody>
          <a:bodyPr wrap="square">
            <a:spAutoFit/>
          </a:bodyPr>
          <a:lstStyle/>
          <a:p>
            <a:pPr marL="357188" indent="-357188" algn="r" rtl="1">
              <a:lnSpc>
                <a:spcPct val="150000"/>
              </a:lnSpc>
              <a:buFont typeface="Arial" pitchFamily="34" charset="0"/>
              <a:buChar char="•"/>
            </a:pPr>
            <a:r>
              <a:rPr lang="ar-SA" sz="2200" dirty="0">
                <a:cs typeface="+mj-cs"/>
              </a:rPr>
              <a:t>في الجزء </a:t>
            </a:r>
            <a:r>
              <a:rPr lang="ar-SA" sz="2000" dirty="0">
                <a:cs typeface="+mj-cs"/>
              </a:rPr>
              <a:t>إلى جهة اليسار من شريط العنوان، يمكنك مشاهدة </a:t>
            </a:r>
          </a:p>
          <a:p>
            <a:pPr marL="457200" indent="-457200" algn="r" rtl="1">
              <a:lnSpc>
                <a:spcPct val="150000"/>
              </a:lnSpc>
              <a:buFont typeface="+mj-lt"/>
              <a:buAutoNum type="arabicPeriod"/>
            </a:pPr>
            <a:r>
              <a:rPr lang="ar-SA" sz="2000" dirty="0">
                <a:cs typeface="+mj-cs"/>
              </a:rPr>
              <a:t>زر ”الخلف" والذي تستطيع استخدام هذا الزر </a:t>
            </a:r>
            <a:r>
              <a:rPr lang="ar-SA" sz="2000" dirty="0"/>
              <a:t>للانتقال إلى الصفحة السابقة التي كنت فيها.</a:t>
            </a:r>
            <a:endParaRPr lang="ar-SA" sz="2000" dirty="0">
              <a:cs typeface="+mj-cs"/>
            </a:endParaRPr>
          </a:p>
          <a:p>
            <a:pPr marL="457200" indent="-457200" algn="r" rtl="1">
              <a:lnSpc>
                <a:spcPct val="150000"/>
              </a:lnSpc>
              <a:buFont typeface="+mj-lt"/>
              <a:buAutoNum type="arabicPeriod"/>
            </a:pPr>
            <a:r>
              <a:rPr lang="ar-SA" sz="2000" dirty="0"/>
              <a:t>زر ”الأمام" والذي تستطيع استخدام هذا الزر في حال نقرت على زر "الخلف" وتريد أن تذهب إلى الأمام حيث الصفحة كنت فيها. ( للرجوع السريع إلى الصفحة التي زرتها سابقا ).</a:t>
            </a:r>
          </a:p>
          <a:p>
            <a:pPr marL="357188" indent="-357188" algn="r" rtl="1">
              <a:lnSpc>
                <a:spcPct val="150000"/>
              </a:lnSpc>
              <a:buFont typeface="Arial" pitchFamily="34" charset="0"/>
              <a:buChar char="•"/>
            </a:pPr>
            <a:endParaRPr lang="ar-SA" sz="2200" dirty="0">
              <a:cs typeface="+mj-cs"/>
            </a:endParaRPr>
          </a:p>
        </p:txBody>
      </p:sp>
      <p:pic>
        <p:nvPicPr>
          <p:cNvPr id="8" name="Picture 2"/>
          <p:cNvPicPr>
            <a:picLocks noChangeAspect="1" noChangeArrowheads="1"/>
          </p:cNvPicPr>
          <p:nvPr/>
        </p:nvPicPr>
        <p:blipFill>
          <a:blip r:embed="rId4"/>
          <a:srcRect/>
          <a:stretch>
            <a:fillRect/>
          </a:stretch>
        </p:blipFill>
        <p:spPr bwMode="auto">
          <a:xfrm>
            <a:off x="3430302" y="5672158"/>
            <a:ext cx="1641764" cy="685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52691"/>
            <a:ext cx="2961067" cy="461665"/>
          </a:xfrm>
          <a:prstGeom prst="rect">
            <a:avLst/>
          </a:prstGeom>
        </p:spPr>
        <p:txBody>
          <a:bodyPr wrap="none">
            <a:spAutoFit/>
          </a:bodyPr>
          <a:lstStyle/>
          <a:p>
            <a:pPr algn="ctr" rtl="1"/>
            <a:r>
              <a:rPr lang="ar-SA" sz="2400" b="1" dirty="0">
                <a:cs typeface="+mj-cs"/>
              </a:rPr>
              <a:t>شريط القوائم </a:t>
            </a:r>
            <a:r>
              <a:rPr lang="en-US" sz="2400" dirty="0">
                <a:cs typeface="+mj-cs"/>
              </a:rPr>
              <a:t>(Menu Bar)</a:t>
            </a:r>
            <a:endParaRPr lang="ar-SA" sz="2400" dirty="0">
              <a:cs typeface="+mj-cs"/>
            </a:endParaRPr>
          </a:p>
        </p:txBody>
      </p:sp>
      <p:sp>
        <p:nvSpPr>
          <p:cNvPr id="3" name="Content Placeholder 3"/>
          <p:cNvSpPr txBox="1">
            <a:spLocks/>
          </p:cNvSpPr>
          <p:nvPr/>
        </p:nvSpPr>
        <p:spPr>
          <a:xfrm>
            <a:off x="609600" y="1447800"/>
            <a:ext cx="8077200" cy="4114800"/>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يمكنك أن ترى شريط </a:t>
            </a:r>
            <a:r>
              <a:rPr kumimoji="0" lang="ar-JO" sz="2200" b="0" i="0" u="none" strike="noStrike" kern="1200" cap="none" spc="0" normalizeH="0" baseline="0" noProof="0" dirty="0">
                <a:ln>
                  <a:noFill/>
                </a:ln>
                <a:solidFill>
                  <a:schemeClr val="tx1"/>
                </a:solidFill>
                <a:effectLst/>
                <a:uLnTx/>
                <a:uFillTx/>
                <a:latin typeface="+mn-lt"/>
                <a:ea typeface="+mn-ea"/>
                <a:cs typeface="+mj-cs"/>
              </a:rPr>
              <a:t>القوائم (</a:t>
            </a:r>
            <a:r>
              <a:rPr kumimoji="0" lang="en-US" sz="2200" b="0" i="0" u="none" strike="noStrike" kern="1200" cap="none" spc="0" normalizeH="0" baseline="0" noProof="0" dirty="0">
                <a:ln>
                  <a:noFill/>
                </a:ln>
                <a:solidFill>
                  <a:schemeClr val="tx1"/>
                </a:solidFill>
                <a:effectLst/>
                <a:uLnTx/>
                <a:uFillTx/>
                <a:latin typeface="+mn-lt"/>
                <a:ea typeface="+mn-ea"/>
                <a:cs typeface="+mj-cs"/>
              </a:rPr>
              <a:t>Tool Bar</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أسفل شريط العناوين. </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انقر زر الماوس الأيمن في مساحة فارغة على شريط الأدوات واختر "شريط القوائم". والآن نشاهد عرض القائمة على شريط الأدوات.</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7"/>
          <p:cNvPicPr>
            <a:picLocks noChangeAspect="1" noChangeArrowheads="1"/>
          </p:cNvPicPr>
          <p:nvPr/>
        </p:nvPicPr>
        <p:blipFill>
          <a:blip r:embed="rId2"/>
          <a:srcRect t="9375" r="63194" b="86905"/>
          <a:stretch>
            <a:fillRect/>
          </a:stretch>
        </p:blipFill>
        <p:spPr bwMode="auto">
          <a:xfrm>
            <a:off x="1428728" y="4000504"/>
            <a:ext cx="6700862" cy="45154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52691"/>
            <a:ext cx="3546612" cy="461665"/>
          </a:xfrm>
          <a:prstGeom prst="rect">
            <a:avLst/>
          </a:prstGeom>
        </p:spPr>
        <p:txBody>
          <a:bodyPr wrap="none">
            <a:spAutoFit/>
          </a:bodyPr>
          <a:lstStyle/>
          <a:p>
            <a:pPr algn="ctr" rtl="1"/>
            <a:r>
              <a:rPr lang="ar-SA" sz="2400" b="1" dirty="0">
                <a:cs typeface="+mj-cs"/>
              </a:rPr>
              <a:t>الصفحة الرئيسية </a:t>
            </a:r>
            <a:r>
              <a:rPr lang="en-US" sz="2400" dirty="0">
                <a:cs typeface="+mj-cs"/>
              </a:rPr>
              <a:t>(Home Page)</a:t>
            </a:r>
            <a:endParaRPr lang="ar-SA" sz="2400" dirty="0">
              <a:cs typeface="+mj-cs"/>
            </a:endParaRPr>
          </a:p>
        </p:txBody>
      </p:sp>
      <p:sp>
        <p:nvSpPr>
          <p:cNvPr id="3" name="Content Placeholder 3"/>
          <p:cNvSpPr txBox="1">
            <a:spLocks/>
          </p:cNvSpPr>
          <p:nvPr/>
        </p:nvSpPr>
        <p:spPr>
          <a:xfrm>
            <a:off x="4000496" y="1285860"/>
            <a:ext cx="4800600" cy="5029201"/>
          </a:xfrm>
          <a:prstGeom prst="rect">
            <a:avLst/>
          </a:prstGeom>
        </p:spPr>
        <p:txBody>
          <a:bodyPr>
            <a:normAutofit fontScale="92500"/>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هي </a:t>
            </a:r>
            <a:r>
              <a:rPr kumimoji="0" lang="ar-SA" sz="2200" b="0" i="0" u="none" strike="noStrike" kern="1200" cap="none" spc="0" normalizeH="0" baseline="0" noProof="0" dirty="0">
                <a:ln>
                  <a:noFill/>
                </a:ln>
                <a:solidFill>
                  <a:schemeClr val="tx1"/>
                </a:solidFill>
                <a:effectLst/>
                <a:uLnTx/>
                <a:uFillTx/>
                <a:latin typeface="+mn-lt"/>
                <a:ea typeface="+mn-ea"/>
                <a:cs typeface="+mj-cs"/>
              </a:rPr>
              <a:t>الصفحة الافتراضية عند بدء تشغيل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الصفحة الرئيسية لموقع </a:t>
            </a:r>
            <a:r>
              <a:rPr kumimoji="0" lang="ar-JO" sz="2200" b="0" i="0" u="none" strike="noStrike" kern="1200" cap="none" spc="0" normalizeH="0" baseline="0" noProof="0" dirty="0">
                <a:ln>
                  <a:noFill/>
                </a:ln>
                <a:solidFill>
                  <a:schemeClr val="tx1"/>
                </a:solidFill>
                <a:effectLst/>
                <a:uLnTx/>
                <a:uFillTx/>
                <a:latin typeface="+mn-lt"/>
                <a:ea typeface="+mn-ea"/>
                <a:cs typeface="+mj-cs"/>
              </a:rPr>
              <a:t>الويب </a:t>
            </a:r>
            <a:r>
              <a:rPr kumimoji="0" lang="ar-SA" sz="2200" b="0" i="0" u="none" strike="noStrike" kern="1200" cap="none" spc="0" normalizeH="0" baseline="0" noProof="0" dirty="0">
                <a:ln>
                  <a:noFill/>
                </a:ln>
                <a:solidFill>
                  <a:schemeClr val="tx1"/>
                </a:solidFill>
                <a:effectLst/>
                <a:uLnTx/>
                <a:uFillTx/>
                <a:latin typeface="+mn-lt"/>
                <a:ea typeface="+mn-ea"/>
                <a:cs typeface="+mj-cs"/>
              </a:rPr>
              <a:t>هي </a:t>
            </a:r>
            <a:r>
              <a:rPr kumimoji="0" lang="ar-JO" sz="2200" b="0" i="0" u="none" strike="noStrike" kern="1200" cap="none" spc="0" normalizeH="0" baseline="0" noProof="0" dirty="0">
                <a:ln>
                  <a:noFill/>
                </a:ln>
                <a:solidFill>
                  <a:schemeClr val="tx1"/>
                </a:solidFill>
                <a:effectLst/>
                <a:uLnTx/>
                <a:uFillTx/>
                <a:latin typeface="+mn-lt"/>
                <a:ea typeface="+mn-ea"/>
                <a:cs typeface="+mj-cs"/>
              </a:rPr>
              <a:t>الصفحة الإفتتاحية </a:t>
            </a:r>
            <a:r>
              <a:rPr kumimoji="0" lang="ar-SA" sz="2200" b="0" i="0" u="none" strike="noStrike" kern="1200" cap="none" spc="0" normalizeH="0" baseline="0" noProof="0" dirty="0">
                <a:ln>
                  <a:noFill/>
                </a:ln>
                <a:solidFill>
                  <a:schemeClr val="tx1"/>
                </a:solidFill>
                <a:effectLst/>
                <a:uLnTx/>
                <a:uFillTx/>
                <a:latin typeface="+mn-lt"/>
                <a:ea typeface="+mn-ea"/>
                <a:cs typeface="+mj-cs"/>
              </a:rPr>
              <a:t>أو الرئيسية </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تسطيع تغيير الصفحة الرئيسية إلى الموقع الذي تفضله. اختر "أدوات" ← "خيارات إنترنت" في تبويب "عام"، وتسطيع إدخال تفصيلات تحت "الصفحة الرئيسية".</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109728"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j-cs"/>
              </a:rPr>
              <a:t>Tools </a:t>
            </a:r>
            <a:r>
              <a:rPr kumimoji="0" lang="en-US" sz="2200" b="0" i="0" u="none" strike="noStrike" kern="1200" cap="none" spc="0" normalizeH="0" baseline="0" noProof="0" dirty="0">
                <a:ln>
                  <a:noFill/>
                </a:ln>
                <a:solidFill>
                  <a:schemeClr val="tx1"/>
                </a:solidFill>
                <a:effectLst/>
                <a:uLnTx/>
                <a:uFillTx/>
                <a:latin typeface="+mn-lt"/>
                <a:ea typeface="+mn-ea"/>
                <a:cs typeface="+mj-cs"/>
                <a:sym typeface="Wingdings" panose="05000000000000000000" pitchFamily="2" charset="2"/>
              </a:rPr>
              <a:t>Internet Options  General</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sym typeface="Wingdings" panose="05000000000000000000" pitchFamily="2" charset="2"/>
              </a:rPr>
              <a:t>كما يمكنك ادخال أكثر من صفحة رئيسية</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2050" name="Picture 2"/>
          <p:cNvPicPr>
            <a:picLocks noChangeAspect="1" noChangeArrowheads="1"/>
          </p:cNvPicPr>
          <p:nvPr/>
        </p:nvPicPr>
        <p:blipFill>
          <a:blip r:embed="rId2"/>
          <a:srcRect/>
          <a:stretch>
            <a:fillRect/>
          </a:stretch>
        </p:blipFill>
        <p:spPr bwMode="auto">
          <a:xfrm>
            <a:off x="428596" y="1285860"/>
            <a:ext cx="3619500" cy="48958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700" y="252691"/>
            <a:ext cx="4539192" cy="461665"/>
          </a:xfrm>
          <a:prstGeom prst="rect">
            <a:avLst/>
          </a:prstGeom>
        </p:spPr>
        <p:txBody>
          <a:bodyPr wrap="none">
            <a:spAutoFit/>
          </a:bodyPr>
          <a:lstStyle/>
          <a:p>
            <a:pPr algn="ctr" rtl="1"/>
            <a:r>
              <a:rPr lang="ar-SA" sz="2400" b="1" dirty="0">
                <a:cs typeface="+mj-cs"/>
              </a:rPr>
              <a:t>الاستعلراض المبوب </a:t>
            </a:r>
            <a:r>
              <a:rPr lang="en-US" sz="2400" dirty="0">
                <a:cs typeface="+mj-cs"/>
              </a:rPr>
              <a:t>(Tabbed Browsing)</a:t>
            </a:r>
            <a:endParaRPr lang="ar-SA" sz="2400" dirty="0">
              <a:cs typeface="+mj-cs"/>
            </a:endParaRPr>
          </a:p>
        </p:txBody>
      </p:sp>
      <p:sp>
        <p:nvSpPr>
          <p:cNvPr id="3" name="Content Placeholder 3"/>
          <p:cNvSpPr txBox="1">
            <a:spLocks/>
          </p:cNvSpPr>
          <p:nvPr/>
        </p:nvSpPr>
        <p:spPr>
          <a:xfrm>
            <a:off x="414366" y="952520"/>
            <a:ext cx="8229600" cy="5334000"/>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فتح العديد من المواقع في نافذة واحدة و التبديل بينهم.</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لإنشا</a:t>
            </a:r>
            <a:r>
              <a:rPr kumimoji="0" lang="ar-SA" sz="2200" b="0" i="0" u="none" strike="noStrike" kern="1200" cap="none" spc="0" normalizeH="0" baseline="0" noProof="0" dirty="0">
                <a:ln>
                  <a:noFill/>
                </a:ln>
                <a:solidFill>
                  <a:schemeClr val="tx1"/>
                </a:solidFill>
                <a:effectLst/>
                <a:uLnTx/>
                <a:uFillTx/>
                <a:latin typeface="+mn-lt"/>
                <a:ea typeface="+mn-ea"/>
                <a:cs typeface="+mj-cs"/>
              </a:rPr>
              <a:t>ء</a:t>
            </a:r>
            <a:r>
              <a:rPr kumimoji="0" lang="ar-JO" sz="2200" b="0" i="0" u="none" strike="noStrike" kern="1200" cap="none" spc="0" normalizeH="0" baseline="0" noProof="0" dirty="0">
                <a:ln>
                  <a:noFill/>
                </a:ln>
                <a:solidFill>
                  <a:schemeClr val="tx1"/>
                </a:solidFill>
                <a:effectLst/>
                <a:uLnTx/>
                <a:uFillTx/>
                <a:latin typeface="+mn-lt"/>
                <a:ea typeface="+mn-ea"/>
                <a:cs typeface="+mj-cs"/>
              </a:rPr>
              <a:t> علامة تبويب جديدة أنقر (</a:t>
            </a:r>
            <a:r>
              <a:rPr kumimoji="0" lang="en-US" sz="2200" b="0" i="0" u="none" strike="noStrike" kern="1200" cap="none" spc="0" normalizeH="0" baseline="0" noProof="0" dirty="0">
                <a:ln>
                  <a:noFill/>
                </a:ln>
                <a:solidFill>
                  <a:schemeClr val="tx1"/>
                </a:solidFill>
                <a:effectLst/>
                <a:uLnTx/>
                <a:uFillTx/>
                <a:latin typeface="+mn-lt"/>
                <a:ea typeface="+mn-ea"/>
                <a:cs typeface="+mj-cs"/>
              </a:rPr>
              <a:t>New Tab</a:t>
            </a:r>
            <a:r>
              <a:rPr kumimoji="0" lang="ar-JO" sz="2200" b="0" i="0" u="none" strike="noStrike" kern="1200" cap="none" spc="0" normalizeH="0" baseline="0" noProof="0" dirty="0">
                <a:ln>
                  <a:noFill/>
                </a:ln>
                <a:solidFill>
                  <a:schemeClr val="tx1"/>
                </a:solidFill>
                <a:effectLst/>
                <a:uLnTx/>
                <a:uFillTx/>
                <a:latin typeface="+mn-lt"/>
                <a:ea typeface="+mn-ea"/>
                <a:cs typeface="+mj-cs"/>
              </a:rPr>
              <a:t>) أو (</a:t>
            </a:r>
            <a:r>
              <a:rPr kumimoji="0" lang="en-US" sz="2200" b="0" i="0" u="none" strike="noStrike" kern="1200" cap="none" spc="0" normalizeH="0" baseline="0" noProof="0" dirty="0">
                <a:ln>
                  <a:noFill/>
                </a:ln>
                <a:solidFill>
                  <a:schemeClr val="tx1"/>
                </a:solidFill>
                <a:effectLst/>
                <a:uLnTx/>
                <a:uFillTx/>
                <a:latin typeface="+mn-lt"/>
                <a:ea typeface="+mn-ea"/>
                <a:cs typeface="+mj-cs"/>
              </a:rPr>
              <a:t>Ctrl+T</a:t>
            </a:r>
            <a:r>
              <a:rPr kumimoji="0" lang="ar-JO"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للوصول إلى خيارات الاستعراض المبوب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Tabbed Browsing</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اختر "أدوات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tools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 "خيارات إنترنت "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Options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تحت "علامات التبويب"، انقر "إعدادات"</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Settings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في نافذة "إعدادات الاستعراض المبوب"</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Tabbed Browser Settings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وتستطيع إدخال الإعدادات التي تريدها</a:t>
            </a:r>
            <a:r>
              <a:rPr kumimoji="0" lang="en-US"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1190461" y="4638675"/>
            <a:ext cx="7074618" cy="114300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1214422"/>
            <a:ext cx="8324850" cy="5105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700" y="252691"/>
            <a:ext cx="3797835" cy="461665"/>
          </a:xfrm>
          <a:prstGeom prst="rect">
            <a:avLst/>
          </a:prstGeom>
        </p:spPr>
        <p:txBody>
          <a:bodyPr wrap="none">
            <a:spAutoFit/>
          </a:bodyPr>
          <a:lstStyle/>
          <a:p>
            <a:pPr algn="ctr" rtl="1"/>
            <a:r>
              <a:rPr lang="ar-SA" sz="2400" b="1" dirty="0">
                <a:cs typeface="+mj-cs"/>
              </a:rPr>
              <a:t>الاكمال التلقائي </a:t>
            </a:r>
            <a:r>
              <a:rPr lang="en-US" sz="2400" dirty="0">
                <a:cs typeface="+mj-cs"/>
              </a:rPr>
              <a:t>(Auto Complete)</a:t>
            </a:r>
            <a:endParaRPr lang="ar-SA" sz="2400" dirty="0">
              <a:cs typeface="+mj-cs"/>
            </a:endParaRPr>
          </a:p>
        </p:txBody>
      </p:sp>
      <p:sp>
        <p:nvSpPr>
          <p:cNvPr id="3" name="Content Placeholder 3"/>
          <p:cNvSpPr txBox="1">
            <a:spLocks/>
          </p:cNvSpPr>
          <p:nvPr/>
        </p:nvSpPr>
        <p:spPr>
          <a:xfrm>
            <a:off x="214282" y="1214454"/>
            <a:ext cx="8686800" cy="4572000"/>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يسجل</a:t>
            </a:r>
            <a:r>
              <a:rPr kumimoji="0" lang="ar-SA"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kumimoji="0" lang="ar-SA" sz="2200" b="0" i="0" u="none" strike="noStrike" kern="1200" cap="none" spc="0" normalizeH="0" baseline="0" noProof="0" dirty="0">
                <a:ln>
                  <a:noFill/>
                </a:ln>
                <a:solidFill>
                  <a:schemeClr val="tx1"/>
                </a:solidFill>
                <a:effectLst/>
                <a:uLnTx/>
                <a:uFillTx/>
                <a:latin typeface="+mn-lt"/>
                <a:ea typeface="+mn-ea"/>
                <a:cs typeface="+mj-cs"/>
              </a:rPr>
              <a:t>" تلقائيا عناوين الموقع من البيانات وكلم</a:t>
            </a:r>
            <a:r>
              <a:rPr kumimoji="0" lang="ar-JO" sz="2200" b="0" i="0" u="none" strike="noStrike" kern="1200" cap="none" spc="0" normalizeH="0" baseline="0" noProof="0" dirty="0">
                <a:ln>
                  <a:noFill/>
                </a:ln>
                <a:solidFill>
                  <a:schemeClr val="tx1"/>
                </a:solidFill>
                <a:effectLst/>
                <a:uLnTx/>
                <a:uFillTx/>
                <a:latin typeface="+mn-lt"/>
                <a:ea typeface="+mn-ea"/>
                <a:cs typeface="+mj-cs"/>
              </a:rPr>
              <a:t>ات</a:t>
            </a:r>
            <a:r>
              <a:rPr kumimoji="0" lang="ar-SA" sz="2200" b="0" i="0" u="none" strike="noStrike" kern="1200" cap="none" spc="0" normalizeH="0" baseline="0" noProof="0" dirty="0">
                <a:ln>
                  <a:noFill/>
                </a:ln>
                <a:solidFill>
                  <a:schemeClr val="tx1"/>
                </a:solidFill>
                <a:effectLst/>
                <a:uLnTx/>
                <a:uFillTx/>
                <a:latin typeface="+mn-lt"/>
                <a:ea typeface="+mn-ea"/>
                <a:cs typeface="+mj-cs"/>
              </a:rPr>
              <a:t> المرور.</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 وللوصول إلى "الإكمال التلقائي" لـ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a:t>
            </a:r>
            <a:br>
              <a:rPr kumimoji="0" lang="en-US" sz="2200" b="0" i="0" u="none" strike="noStrike" kern="1200" cap="none" spc="0" normalizeH="0" baseline="0" noProof="0" dirty="0">
                <a:ln>
                  <a:noFill/>
                </a:ln>
                <a:solidFill>
                  <a:schemeClr val="tx1"/>
                </a:solidFill>
                <a:effectLst/>
                <a:uLnTx/>
                <a:uFillTx/>
                <a:latin typeface="+mn-lt"/>
                <a:ea typeface="+mn-ea"/>
                <a:cs typeface="+mj-cs"/>
              </a:rPr>
            </a:b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1" u="sng" strike="noStrike" kern="1200" cap="none" normalizeH="0" baseline="0" noProof="0" dirty="0">
                <a:ln>
                  <a:noFill/>
                </a:ln>
                <a:solidFill>
                  <a:schemeClr val="tx1"/>
                </a:solidFill>
                <a:effectLst/>
                <a:uLnTx/>
                <a:uFillTx/>
                <a:latin typeface="+mn-lt"/>
                <a:ea typeface="+mn-ea"/>
                <a:cs typeface="+mj-cs"/>
              </a:rPr>
              <a:t>اختر "أدوات” </a:t>
            </a:r>
            <a:r>
              <a:rPr kumimoji="0" lang="ar-JO" sz="2200" b="0" i="1" u="sng" strike="noStrike" kern="1200" cap="none" normalizeH="0" baseline="0" noProof="0" dirty="0">
                <a:ln>
                  <a:noFill/>
                </a:ln>
                <a:solidFill>
                  <a:schemeClr val="tx1"/>
                </a:solidFill>
                <a:effectLst/>
                <a:uLnTx/>
                <a:uFillTx/>
                <a:latin typeface="+mn-lt"/>
                <a:ea typeface="+mn-ea"/>
                <a:cs typeface="+mj-cs"/>
              </a:rPr>
              <a:t>(</a:t>
            </a:r>
            <a:r>
              <a:rPr kumimoji="0" lang="en-US" sz="2200" b="0" i="1" u="sng" strike="noStrike" kern="1200" cap="none" normalizeH="0" baseline="0" noProof="0" dirty="0">
                <a:ln>
                  <a:noFill/>
                </a:ln>
                <a:solidFill>
                  <a:schemeClr val="tx1"/>
                </a:solidFill>
                <a:effectLst/>
                <a:uLnTx/>
                <a:uFillTx/>
                <a:latin typeface="+mn-lt"/>
                <a:ea typeface="+mn-ea"/>
                <a:cs typeface="+mj-cs"/>
              </a:rPr>
              <a:t>tools</a:t>
            </a:r>
            <a:r>
              <a:rPr kumimoji="0" lang="ar-JO" sz="2200" b="0" i="1" u="sng" strike="noStrike" kern="1200" cap="none" normalizeH="0" baseline="0" noProof="0" dirty="0">
                <a:ln>
                  <a:noFill/>
                </a:ln>
                <a:solidFill>
                  <a:schemeClr val="tx1"/>
                </a:solidFill>
                <a:effectLst/>
                <a:uLnTx/>
                <a:uFillTx/>
                <a:latin typeface="+mn-lt"/>
                <a:ea typeface="+mn-ea"/>
                <a:cs typeface="+mj-cs"/>
              </a:rPr>
              <a:t>)</a:t>
            </a:r>
            <a:r>
              <a:rPr kumimoji="0" lang="ar-SA" sz="2200" b="0" i="1" u="sng" strike="noStrike" kern="1200" cap="none" normalizeH="0" baseline="0" noProof="0" dirty="0">
                <a:ln>
                  <a:noFill/>
                </a:ln>
                <a:solidFill>
                  <a:schemeClr val="tx1"/>
                </a:solidFill>
                <a:effectLst/>
                <a:uLnTx/>
                <a:uFillTx/>
                <a:latin typeface="+mn-lt"/>
                <a:ea typeface="+mn-ea"/>
                <a:cs typeface="+mj-cs"/>
              </a:rPr>
              <a:t> ← "خيارات إنترنت " </a:t>
            </a:r>
            <a:r>
              <a:rPr kumimoji="0" lang="ar-JO" sz="2200" b="0" i="1" u="sng" strike="noStrike" kern="1200" cap="none" normalizeH="0" baseline="0" noProof="0" dirty="0">
                <a:ln>
                  <a:noFill/>
                </a:ln>
                <a:solidFill>
                  <a:schemeClr val="tx1"/>
                </a:solidFill>
                <a:effectLst/>
                <a:uLnTx/>
                <a:uFillTx/>
                <a:latin typeface="+mn-lt"/>
                <a:ea typeface="+mn-ea"/>
                <a:cs typeface="+mj-cs"/>
              </a:rPr>
              <a:t>(</a:t>
            </a:r>
            <a:r>
              <a:rPr kumimoji="0" lang="en-US" sz="2200" b="0" i="1" u="sng" strike="noStrike" kern="1200" cap="none" normalizeH="0" baseline="0" noProof="0" dirty="0">
                <a:ln>
                  <a:noFill/>
                </a:ln>
                <a:solidFill>
                  <a:schemeClr val="tx1"/>
                </a:solidFill>
                <a:effectLst/>
                <a:uLnTx/>
                <a:uFillTx/>
                <a:latin typeface="+mn-lt"/>
                <a:ea typeface="+mn-ea"/>
                <a:cs typeface="+mj-cs"/>
              </a:rPr>
              <a:t>Internet Options</a:t>
            </a:r>
            <a:r>
              <a:rPr kumimoji="0" lang="ar-JO" sz="2200" b="0" i="1" u="sng" strike="noStrike" kern="1200" cap="none"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br>
              <a:rPr kumimoji="0" lang="ar-JO"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 في تبويب "محتوى"</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Content</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تحت "الإكمال التلقائي"</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Auto Cpmplete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انقر "إعدادات"</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Settings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في نافذة "إعدادات الإكمال التلقائي"</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Auto Complete Settings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 تسطيع إدخال الإعدادات التي تريدها.</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28662" y="1233507"/>
            <a:ext cx="7210425" cy="49815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252691"/>
            <a:ext cx="6343596" cy="461665"/>
          </a:xfrm>
          <a:prstGeom prst="rect">
            <a:avLst/>
          </a:prstGeom>
        </p:spPr>
        <p:txBody>
          <a:bodyPr wrap="none">
            <a:spAutoFit/>
          </a:bodyPr>
          <a:lstStyle/>
          <a:p>
            <a:pPr algn="ctr" rtl="1"/>
            <a:r>
              <a:rPr lang="ar-SA" sz="2400" b="1" dirty="0">
                <a:cs typeface="+mj-cs"/>
              </a:rPr>
              <a:t>التمرير تحديد الارتباطات </a:t>
            </a:r>
            <a:r>
              <a:rPr lang="en-US" sz="2400" dirty="0">
                <a:cs typeface="+mj-cs"/>
              </a:rPr>
              <a:t>(Scrolling and Selecting Links)</a:t>
            </a:r>
            <a:endParaRPr lang="ar-SA" sz="2400" dirty="0">
              <a:cs typeface="+mj-cs"/>
            </a:endParaRPr>
          </a:p>
        </p:txBody>
      </p:sp>
      <p:sp>
        <p:nvSpPr>
          <p:cNvPr id="3" name="Content Placeholder 3"/>
          <p:cNvSpPr txBox="1">
            <a:spLocks/>
          </p:cNvSpPr>
          <p:nvPr/>
        </p:nvSpPr>
        <p:spPr>
          <a:xfrm>
            <a:off x="409604" y="1143016"/>
            <a:ext cx="8305800" cy="4572000"/>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يمكنك التمرير خلال صفحة الويب باستخدام شريط التمرير</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الأفقي و العمودي</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عندما نشير إلى الرابط التشعبي على صفحة ويب، يتغير المؤشر إلى يد ويظهر </a:t>
            </a:r>
            <a:r>
              <a:rPr kumimoji="0" lang="en-US" sz="2200" b="0" i="0" u="none" strike="noStrike" kern="1200" cap="none" spc="0" normalizeH="0" baseline="0" noProof="0" dirty="0">
                <a:ln>
                  <a:noFill/>
                </a:ln>
                <a:solidFill>
                  <a:schemeClr val="tx1"/>
                </a:solidFill>
                <a:effectLst/>
                <a:uLnTx/>
                <a:uFillTx/>
                <a:latin typeface="+mn-lt"/>
                <a:ea typeface="+mn-ea"/>
                <a:cs typeface="+mj-cs"/>
              </a:rPr>
              <a:t> URL </a:t>
            </a:r>
            <a:r>
              <a:rPr kumimoji="0" lang="ar-SA" sz="2200" b="0" i="0" u="none" strike="noStrike" kern="1200" cap="none" spc="0" normalizeH="0" baseline="0" noProof="0" dirty="0">
                <a:ln>
                  <a:noFill/>
                </a:ln>
                <a:solidFill>
                  <a:schemeClr val="tx1"/>
                </a:solidFill>
                <a:effectLst/>
                <a:uLnTx/>
                <a:uFillTx/>
                <a:latin typeface="+mn-lt"/>
                <a:ea typeface="+mn-ea"/>
                <a:cs typeface="+mj-cs"/>
              </a:rPr>
              <a:t>في شريط </a:t>
            </a:r>
            <a:r>
              <a:rPr kumimoji="0" lang="ar-JO" sz="2200" b="0" i="0" u="none" strike="noStrike" kern="1200" cap="none" spc="0" normalizeH="0" baseline="0" noProof="0" dirty="0">
                <a:ln>
                  <a:noFill/>
                </a:ln>
                <a:solidFill>
                  <a:schemeClr val="tx1"/>
                </a:solidFill>
                <a:effectLst/>
                <a:uLnTx/>
                <a:uFillTx/>
                <a:latin typeface="+mn-lt"/>
                <a:ea typeface="+mn-ea"/>
                <a:cs typeface="+mj-cs"/>
              </a:rPr>
              <a:t>الحالة</a:t>
            </a:r>
            <a:r>
              <a:rPr kumimoji="0" lang="ar-SA" sz="2200" b="0" i="0" u="none" strike="noStrike" kern="1200" cap="none" spc="0" normalizeH="0" baseline="0" noProof="0" dirty="0">
                <a:ln>
                  <a:noFill/>
                </a:ln>
                <a:solidFill>
                  <a:schemeClr val="tx1"/>
                </a:solidFill>
                <a:effectLst/>
                <a:uLnTx/>
                <a:uFillTx/>
                <a:latin typeface="+mn-lt"/>
                <a:ea typeface="+mn-ea"/>
                <a:cs typeface="+mj-cs"/>
              </a:rPr>
              <a:t>. عندما تنقر على الرابط تفتح صفحة الويب المتعلقة بالرابط التشعبي، وقد تكون الروابط على شكل نص أزرق اللون وتحته خط أو على شكل صورة</a:t>
            </a:r>
            <a:r>
              <a:rPr kumimoji="0" lang="ar-JO" sz="2200" b="0" i="0" u="none" strike="noStrike" kern="1200" cap="none" spc="0" normalizeH="0" baseline="0" noProof="0" dirty="0">
                <a:ln>
                  <a:noFill/>
                </a:ln>
                <a:solidFill>
                  <a:schemeClr val="tx1"/>
                </a:solidFill>
                <a:effectLst/>
                <a:uLnTx/>
                <a:uFillTx/>
                <a:latin typeface="+mn-lt"/>
                <a:ea typeface="+mn-ea"/>
                <a:cs typeface="+mj-cs"/>
              </a:rPr>
              <a:t> أو أزرار</a:t>
            </a:r>
            <a:r>
              <a:rPr kumimoji="0" lang="ar-SA" sz="2200" b="0" i="0" u="none" strike="noStrike" kern="1200" cap="none" spc="0" normalizeH="0" baseline="0" noProof="0" dirty="0">
                <a:ln>
                  <a:noFill/>
                </a:ln>
                <a:solidFill>
                  <a:schemeClr val="tx1"/>
                </a:solidFill>
                <a:effectLst/>
                <a:uLnTx/>
                <a:uFillTx/>
                <a:latin typeface="+mn-lt"/>
                <a:ea typeface="+mn-ea"/>
                <a:cs typeface="+mj-cs"/>
              </a:rPr>
              <a:t>.</a:t>
            </a:r>
            <a:br>
              <a:rPr kumimoji="0" lang="ar-SA" sz="2400" b="0" i="0" u="none" strike="noStrike" kern="1200" cap="none" spc="0" normalizeH="0" baseline="0" noProof="0" dirty="0">
                <a:ln>
                  <a:noFill/>
                </a:ln>
                <a:solidFill>
                  <a:schemeClr val="tx1"/>
                </a:solidFill>
                <a:effectLst/>
                <a:uLnTx/>
                <a:uFillTx/>
                <a:latin typeface="+mn-lt"/>
                <a:ea typeface="+mn-ea"/>
                <a:cs typeface="+mn-cs"/>
              </a:rPr>
            </a:b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4706" y="252691"/>
            <a:ext cx="3831626" cy="461665"/>
          </a:xfrm>
          <a:prstGeom prst="rect">
            <a:avLst/>
          </a:prstGeom>
        </p:spPr>
        <p:txBody>
          <a:bodyPr wrap="none">
            <a:spAutoFit/>
          </a:bodyPr>
          <a:lstStyle/>
          <a:p>
            <a:pPr algn="ctr" rtl="1"/>
            <a:r>
              <a:rPr lang="ar-SA" sz="2400" b="1" dirty="0">
                <a:cs typeface="+mj-cs"/>
              </a:rPr>
              <a:t>استخدام الاطارات </a:t>
            </a:r>
            <a:r>
              <a:rPr lang="en-US" sz="2400" dirty="0">
                <a:cs typeface="+mj-cs"/>
              </a:rPr>
              <a:t>(Using Frames)</a:t>
            </a:r>
            <a:endParaRPr lang="ar-SA" sz="2400" dirty="0">
              <a:cs typeface="+mj-cs"/>
            </a:endParaRPr>
          </a:p>
        </p:txBody>
      </p:sp>
      <p:sp>
        <p:nvSpPr>
          <p:cNvPr id="3" name="Content Placeholder 3"/>
          <p:cNvSpPr txBox="1">
            <a:spLocks/>
          </p:cNvSpPr>
          <p:nvPr/>
        </p:nvSpPr>
        <p:spPr>
          <a:xfrm>
            <a:off x="714348" y="1571612"/>
            <a:ext cx="8077200" cy="2286000"/>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 تقسيم </a:t>
            </a:r>
            <a:r>
              <a:rPr kumimoji="0" lang="ar-JO" sz="2200" b="0" i="0" u="none" strike="noStrike" kern="1200" cap="none" spc="0" normalizeH="0" baseline="0" noProof="0" dirty="0">
                <a:ln>
                  <a:noFill/>
                </a:ln>
                <a:solidFill>
                  <a:schemeClr val="tx1"/>
                </a:solidFill>
                <a:effectLst/>
                <a:uLnTx/>
                <a:uFillTx/>
                <a:latin typeface="+mn-lt"/>
                <a:ea typeface="+mn-ea"/>
                <a:cs typeface="+mj-cs"/>
              </a:rPr>
              <a:t>مساحة </a:t>
            </a:r>
            <a:r>
              <a:rPr kumimoji="0" lang="ar-SA" sz="2200" b="0" i="0" u="none" strike="noStrike" kern="1200" cap="none" spc="0" normalizeH="0" baseline="0" noProof="0" dirty="0">
                <a:ln>
                  <a:noFill/>
                </a:ln>
                <a:solidFill>
                  <a:schemeClr val="tx1"/>
                </a:solidFill>
                <a:effectLst/>
                <a:uLnTx/>
                <a:uFillTx/>
                <a:latin typeface="+mn-lt"/>
                <a:ea typeface="+mn-ea"/>
                <a:cs typeface="+mj-cs"/>
              </a:rPr>
              <a:t>المتصفح إلى عدة مناطق قابلة للتمرير يطلق عليها اسم "إطارات". فعند</a:t>
            </a:r>
            <a:r>
              <a:rPr kumimoji="0" lang="ar-SA" sz="2200" b="0" i="0" u="none" strike="noStrike" kern="1200" cap="none" spc="0" normalizeH="0" noProof="0" dirty="0">
                <a:ln>
                  <a:noFill/>
                </a:ln>
                <a:solidFill>
                  <a:schemeClr val="tx1"/>
                </a:solidFill>
                <a:effectLst/>
                <a:uLnTx/>
                <a:uFillTx/>
                <a:latin typeface="+mn-lt"/>
                <a:ea typeface="+mn-ea"/>
                <a:cs typeface="+mj-cs"/>
              </a:rPr>
              <a:t> ال</a:t>
            </a:r>
            <a:r>
              <a:rPr kumimoji="0" lang="ar-SA" sz="2200" b="0" i="0" u="none" strike="noStrike" kern="1200" cap="none" spc="0" normalizeH="0" baseline="0" noProof="0" dirty="0">
                <a:ln>
                  <a:noFill/>
                </a:ln>
                <a:solidFill>
                  <a:schemeClr val="tx1"/>
                </a:solidFill>
                <a:effectLst/>
                <a:uLnTx/>
                <a:uFillTx/>
                <a:latin typeface="+mn-lt"/>
                <a:ea typeface="+mn-ea"/>
                <a:cs typeface="+mj-cs"/>
              </a:rPr>
              <a:t>نقر على رابط صفحة مدرجة في إطار، يتم عرض الصفحة ذات الصلة بها في إطار آخر.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يمكنك ضبط حجم الإطارات بواسطة </a:t>
            </a:r>
            <a:r>
              <a:rPr kumimoji="0" lang="ar-JO" sz="2200" b="0" i="0" u="none" strike="noStrike" kern="1200" cap="none" spc="0" normalizeH="0" baseline="0" noProof="0" dirty="0">
                <a:ln>
                  <a:noFill/>
                </a:ln>
                <a:solidFill>
                  <a:schemeClr val="tx1"/>
                </a:solidFill>
                <a:effectLst/>
                <a:uLnTx/>
                <a:uFillTx/>
                <a:latin typeface="+mn-lt"/>
                <a:ea typeface="+mn-ea"/>
                <a:cs typeface="+mj-cs"/>
              </a:rPr>
              <a:t>سحب </a:t>
            </a:r>
            <a:r>
              <a:rPr kumimoji="0" lang="ar-SA" sz="2200" b="0" i="0" u="none" strike="noStrike" kern="1200" cap="none" spc="0" normalizeH="0" baseline="0" noProof="0" dirty="0">
                <a:ln>
                  <a:noFill/>
                </a:ln>
                <a:solidFill>
                  <a:schemeClr val="tx1"/>
                </a:solidFill>
                <a:effectLst/>
                <a:uLnTx/>
                <a:uFillTx/>
                <a:latin typeface="+mn-lt"/>
                <a:ea typeface="+mn-ea"/>
                <a:cs typeface="+mj-cs"/>
              </a:rPr>
              <a:t>الحدود بين الإطارات.</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467" y="71414"/>
            <a:ext cx="5184111" cy="830997"/>
          </a:xfrm>
          <a:prstGeom prst="rect">
            <a:avLst/>
          </a:prstGeom>
        </p:spPr>
        <p:txBody>
          <a:bodyPr wrap="square">
            <a:spAutoFit/>
          </a:bodyPr>
          <a:lstStyle/>
          <a:p>
            <a:pPr algn="ctr" rtl="1"/>
            <a:r>
              <a:rPr lang="ar-SA" sz="2400" b="1" dirty="0">
                <a:cs typeface="+mj-cs"/>
              </a:rPr>
              <a:t>عرض مواقع الويب بلغات أخرى</a:t>
            </a:r>
            <a:br>
              <a:rPr lang="ar-SA" sz="2400" b="1" dirty="0">
                <a:cs typeface="+mj-cs"/>
              </a:rPr>
            </a:br>
            <a:r>
              <a:rPr lang="ar-SA" sz="2400" b="1" dirty="0">
                <a:cs typeface="+mj-cs"/>
              </a:rPr>
              <a:t> </a:t>
            </a:r>
            <a:r>
              <a:rPr lang="en-US" sz="2400" dirty="0">
                <a:cs typeface="+mj-cs"/>
              </a:rPr>
              <a:t>(Displaying Websites in other language)</a:t>
            </a:r>
            <a:endParaRPr lang="ar-SA" sz="2400" dirty="0">
              <a:cs typeface="+mj-cs"/>
            </a:endParaRPr>
          </a:p>
        </p:txBody>
      </p:sp>
      <p:sp>
        <p:nvSpPr>
          <p:cNvPr id="3" name="Content Placeholder 3"/>
          <p:cNvSpPr txBox="1">
            <a:spLocks/>
          </p:cNvSpPr>
          <p:nvPr/>
        </p:nvSpPr>
        <p:spPr>
          <a:xfrm>
            <a:off x="214314" y="1219200"/>
            <a:ext cx="8786842" cy="5349690"/>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بعض مواقع الشبكة تقدم محتوياتها بلغات عدة.</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ولعرض هذه الصفحات باللغة التي تريدها،</a:t>
            </a:r>
            <a:r>
              <a:rPr lang="ar-SA" sz="2200" dirty="0">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يمكنك إضافة لغة إلى قائمة اللغات في انترنت اكسبلورر</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اختر "أدوات"</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1" u="sng" strike="noStrike" kern="1200" cap="none" spc="0" normalizeH="0" baseline="0" noProof="0" dirty="0">
                <a:ln>
                  <a:noFill/>
                </a:ln>
                <a:solidFill>
                  <a:schemeClr val="tx1"/>
                </a:solidFill>
                <a:effectLst/>
                <a:uLnTx/>
                <a:uFillTx/>
                <a:latin typeface="+mn-lt"/>
                <a:ea typeface="+mn-ea"/>
                <a:cs typeface="+mj-cs"/>
              </a:rPr>
              <a:t>(</a:t>
            </a:r>
            <a:r>
              <a:rPr kumimoji="0" lang="en-US" sz="2200" b="0" i="1" u="sng" strike="noStrike" kern="1200" cap="none" spc="0" normalizeH="0" baseline="0" noProof="0" dirty="0">
                <a:ln>
                  <a:noFill/>
                </a:ln>
                <a:solidFill>
                  <a:schemeClr val="tx1"/>
                </a:solidFill>
                <a:effectLst/>
                <a:uLnTx/>
                <a:uFillTx/>
                <a:latin typeface="+mn-lt"/>
                <a:ea typeface="+mn-ea"/>
                <a:cs typeface="+mj-cs"/>
              </a:rPr>
              <a:t>Tools</a:t>
            </a:r>
            <a:r>
              <a:rPr kumimoji="0" lang="ar-JO" sz="2200" b="0" i="1" u="sng" strike="noStrike" kern="1200" cap="none" spc="0" normalizeH="0" baseline="0" noProof="0" dirty="0">
                <a:ln>
                  <a:noFill/>
                </a:ln>
                <a:solidFill>
                  <a:schemeClr val="tx1"/>
                </a:solidFill>
                <a:effectLst/>
                <a:uLnTx/>
                <a:uFillTx/>
                <a:latin typeface="+mn-lt"/>
                <a:ea typeface="+mn-ea"/>
                <a:cs typeface="+mj-cs"/>
              </a:rPr>
              <a:t>)</a:t>
            </a:r>
            <a:r>
              <a:rPr kumimoji="0" lang="ar-SA" sz="2200" b="0" i="1" u="sng" strike="noStrike" kern="1200" cap="none" spc="0" normalizeH="0" baseline="0" noProof="0" dirty="0">
                <a:ln>
                  <a:noFill/>
                </a:ln>
                <a:solidFill>
                  <a:schemeClr val="tx1"/>
                </a:solidFill>
                <a:effectLst/>
                <a:uLnTx/>
                <a:uFillTx/>
                <a:latin typeface="+mn-lt"/>
                <a:ea typeface="+mn-ea"/>
                <a:cs typeface="+mj-cs"/>
              </a:rPr>
              <a:t> ← "خيارات إنترنت"</a:t>
            </a:r>
            <a:r>
              <a:rPr kumimoji="0" lang="ar-JO" sz="2200" b="0" i="1" u="sng" strike="noStrike" kern="1200" cap="none" spc="0" normalizeH="0" baseline="0" noProof="0" dirty="0">
                <a:ln>
                  <a:noFill/>
                </a:ln>
                <a:solidFill>
                  <a:schemeClr val="tx1"/>
                </a:solidFill>
                <a:effectLst/>
                <a:uLnTx/>
                <a:uFillTx/>
                <a:latin typeface="+mn-lt"/>
                <a:ea typeface="+mn-ea"/>
                <a:cs typeface="+mj-cs"/>
              </a:rPr>
              <a:t> (</a:t>
            </a:r>
            <a:r>
              <a:rPr kumimoji="0" lang="en-US" sz="2200" b="0" i="1" u="sng" strike="noStrike" kern="1200" cap="none" spc="0" normalizeH="0" baseline="0" noProof="0" dirty="0">
                <a:ln>
                  <a:noFill/>
                </a:ln>
                <a:solidFill>
                  <a:schemeClr val="tx1"/>
                </a:solidFill>
                <a:effectLst/>
                <a:uLnTx/>
                <a:uFillTx/>
                <a:latin typeface="+mn-lt"/>
                <a:ea typeface="+mn-ea"/>
                <a:cs typeface="+mj-cs"/>
              </a:rPr>
              <a:t>Internet Options</a:t>
            </a:r>
            <a:r>
              <a:rPr kumimoji="0" lang="ar-JO" sz="2200" b="0" i="1" u="sng"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وفي علامة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تبويب "عام"</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General</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انقر على</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"اللغات"</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Languages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على نافذة "تفضيلات اللغة"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Language Preference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انقر على "إضافة"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Add</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في نافذة "إضافة لغة"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Add Language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اختر اللغة التي تريد إضافتها وانقر على "موافق"</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Ok</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وكذلك انقر على "موافق"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Ok</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في النوافذ الأخرى </a:t>
            </a:r>
            <a:r>
              <a:rPr kumimoji="0" lang="ar-JO" sz="2200" b="0" i="0" u="none" strike="noStrike" kern="1200" cap="none" spc="0" normalizeH="0" baseline="0" noProof="0" dirty="0">
                <a:ln>
                  <a:noFill/>
                </a:ln>
                <a:solidFill>
                  <a:schemeClr val="tx1"/>
                </a:solidFill>
                <a:effectLst/>
                <a:uLnTx/>
                <a:uFillTx/>
                <a:latin typeface="+mn-lt"/>
                <a:ea typeface="+mn-ea"/>
                <a:cs typeface="+mj-cs"/>
              </a:rPr>
              <a:t>, و يمكن ترتيبها حسب الأولوية.</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260648"/>
            <a:ext cx="6840760" cy="504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2400" b="1" dirty="0"/>
              <a:t>الشروع في العمل</a:t>
            </a:r>
          </a:p>
        </p:txBody>
      </p:sp>
      <p:sp>
        <p:nvSpPr>
          <p:cNvPr id="4" name="AutoShape 81"/>
          <p:cNvSpPr>
            <a:spLocks noChangeArrowheads="1"/>
          </p:cNvSpPr>
          <p:nvPr/>
        </p:nvSpPr>
        <p:spPr bwMode="gray">
          <a:xfrm>
            <a:off x="1958052" y="2100209"/>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fontAlgn="base">
              <a:spcBef>
                <a:spcPct val="0"/>
              </a:spcBef>
              <a:spcAft>
                <a:spcPct val="0"/>
              </a:spcAft>
            </a:pPr>
            <a:endParaRPr lang="en-US" dirty="0">
              <a:solidFill>
                <a:srgbClr val="1F5281"/>
              </a:solidFill>
            </a:endParaRPr>
          </a:p>
        </p:txBody>
      </p:sp>
      <p:sp>
        <p:nvSpPr>
          <p:cNvPr id="5" name="Text Box 83"/>
          <p:cNvSpPr txBox="1">
            <a:spLocks noChangeArrowheads="1"/>
          </p:cNvSpPr>
          <p:nvPr/>
        </p:nvSpPr>
        <p:spPr bwMode="gray">
          <a:xfrm>
            <a:off x="2516938" y="2202412"/>
            <a:ext cx="4698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0" fontAlgn="base" hangingPunct="0">
              <a:spcBef>
                <a:spcPct val="0"/>
              </a:spcBef>
              <a:spcAft>
                <a:spcPct val="0"/>
              </a:spcAft>
            </a:pPr>
            <a:r>
              <a:rPr lang="ar-SA" b="1" dirty="0"/>
              <a:t>نظرة عامة على الانترنت </a:t>
            </a:r>
            <a:r>
              <a:rPr lang="ar-SA" dirty="0"/>
              <a:t>(</a:t>
            </a:r>
            <a:r>
              <a:rPr lang="en-US" dirty="0"/>
              <a:t>Internet</a:t>
            </a:r>
            <a:r>
              <a:rPr lang="ar-SA" dirty="0"/>
              <a:t>)</a:t>
            </a:r>
          </a:p>
        </p:txBody>
      </p:sp>
      <p:sp>
        <p:nvSpPr>
          <p:cNvPr id="6" name="AutoShape 81"/>
          <p:cNvSpPr>
            <a:spLocks noChangeArrowheads="1"/>
          </p:cNvSpPr>
          <p:nvPr/>
        </p:nvSpPr>
        <p:spPr bwMode="gray">
          <a:xfrm>
            <a:off x="1958052" y="2966669"/>
            <a:ext cx="532859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تطبيقات الانترنت</a:t>
            </a:r>
            <a:endParaRPr lang="ar-SA" dirty="0"/>
          </a:p>
        </p:txBody>
      </p:sp>
      <p:sp>
        <p:nvSpPr>
          <p:cNvPr id="8" name="AutoShape 81"/>
          <p:cNvSpPr>
            <a:spLocks noChangeArrowheads="1"/>
          </p:cNvSpPr>
          <p:nvPr/>
        </p:nvSpPr>
        <p:spPr bwMode="gray">
          <a:xfrm>
            <a:off x="1958052" y="3757618"/>
            <a:ext cx="5328592" cy="385762"/>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a:r>
              <a:rPr lang="ar-SA" b="1" dirty="0"/>
              <a:t>إنترنت إكسبلورر 9 </a:t>
            </a:r>
            <a:r>
              <a:rPr lang="en-US" dirty="0"/>
              <a:t>(Internet Explorer 9)</a:t>
            </a:r>
            <a:endParaRPr lang="ar-SA" dirty="0"/>
          </a:p>
        </p:txBody>
      </p:sp>
    </p:spTree>
    <p:extLst>
      <p:ext uri="{BB962C8B-B14F-4D97-AF65-F5344CB8AC3E}">
        <p14:creationId xmlns:p14="http://schemas.microsoft.com/office/powerpoint/2010/main" val="30907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17606" y="1571612"/>
            <a:ext cx="8812112" cy="428628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52691"/>
            <a:ext cx="5313570" cy="461665"/>
          </a:xfrm>
          <a:prstGeom prst="rect">
            <a:avLst/>
          </a:prstGeom>
        </p:spPr>
        <p:txBody>
          <a:bodyPr wrap="none">
            <a:spAutoFit/>
          </a:bodyPr>
          <a:lstStyle/>
          <a:p>
            <a:pPr algn="ctr" rtl="1"/>
            <a:r>
              <a:rPr lang="ar-SA" sz="2400" b="1" dirty="0">
                <a:cs typeface="+mj-cs"/>
              </a:rPr>
              <a:t>ميزات انترنت اكسبلورر 9</a:t>
            </a:r>
            <a:r>
              <a:rPr lang="en-US" sz="2400" dirty="0">
                <a:cs typeface="+mj-cs"/>
              </a:rPr>
              <a:t>(Internet Explorer 9)</a:t>
            </a:r>
            <a:endParaRPr lang="ar-SA" sz="2400" dirty="0">
              <a:cs typeface="+mj-cs"/>
            </a:endParaRPr>
          </a:p>
        </p:txBody>
      </p:sp>
      <p:sp>
        <p:nvSpPr>
          <p:cNvPr id="3" name="Title 1"/>
          <p:cNvSpPr txBox="1">
            <a:spLocks/>
          </p:cNvSpPr>
          <p:nvPr/>
        </p:nvSpPr>
        <p:spPr>
          <a:xfrm>
            <a:off x="4786314" y="1000108"/>
            <a:ext cx="3900486" cy="500066"/>
          </a:xfrm>
          <a:prstGeom prst="rect">
            <a:avLst/>
          </a:prstGeom>
        </p:spPr>
        <p:txBody>
          <a:bodyPr>
            <a:noAutofit/>
          </a:bodyPr>
          <a:lstStyle/>
          <a:p>
            <a:pPr marL="0" marR="0" lvl="0" indent="0" algn="r" defTabSz="914400" rtl="1" eaLnBrk="1" fontAlgn="auto" latinLnBrk="0" hangingPunct="1">
              <a:lnSpc>
                <a:spcPct val="100000"/>
              </a:lnSpc>
              <a:spcBef>
                <a:spcPct val="0"/>
              </a:spcBef>
              <a:spcAft>
                <a:spcPts val="0"/>
              </a:spcAft>
              <a:buClrTx/>
              <a:buSzTx/>
              <a:buFont typeface="Arial" pitchFamily="34" charset="0"/>
              <a:buChar char="•"/>
              <a:tabLst/>
              <a:defRPr/>
            </a:pPr>
            <a:r>
              <a:rPr lang="ar-SA" sz="2400" b="1" dirty="0">
                <a:cs typeface="+mj-cs"/>
              </a:rPr>
              <a:t>شريط الإعلام</a:t>
            </a:r>
            <a:r>
              <a:rPr lang="ar-JO" sz="2400" b="1" dirty="0">
                <a:cs typeface="+mj-cs"/>
              </a:rPr>
              <a:t> </a:t>
            </a:r>
            <a:r>
              <a:rPr lang="en-US" sz="2400" dirty="0">
                <a:cs typeface="+mj-cs"/>
              </a:rPr>
              <a:t>(Notification Bar)</a:t>
            </a:r>
            <a:br>
              <a:rPr kumimoji="0" lang="en-US" sz="3600" b="0" i="0" u="none" strike="noStrike" kern="1200" cap="none" spc="0" normalizeH="0" baseline="0" noProof="0" dirty="0">
                <a:ln>
                  <a:noFill/>
                </a:ln>
                <a:solidFill>
                  <a:schemeClr val="tx1"/>
                </a:solidFill>
                <a:effectLst/>
                <a:uLnTx/>
                <a:uFillTx/>
                <a:latin typeface="+mn-lt"/>
                <a:ea typeface="+mj-ea"/>
                <a:cs typeface="+mj-cs"/>
              </a:rPr>
            </a:br>
            <a:endParaRPr kumimoji="0" lang="en-US" sz="3600" b="0" i="0" u="none" strike="noStrike" kern="1200" cap="none" spc="0" normalizeH="0" baseline="0" noProof="0" dirty="0">
              <a:ln>
                <a:noFill/>
              </a:ln>
              <a:solidFill>
                <a:schemeClr val="tx1"/>
              </a:solidFill>
              <a:effectLst/>
              <a:uLnTx/>
              <a:uFillTx/>
              <a:latin typeface="+mn-lt"/>
              <a:ea typeface="+mj-ea"/>
              <a:cs typeface="+mj-cs"/>
            </a:endParaRPr>
          </a:p>
        </p:txBody>
      </p:sp>
      <p:sp>
        <p:nvSpPr>
          <p:cNvPr id="4" name="Rectangle 3"/>
          <p:cNvSpPr/>
          <p:nvPr/>
        </p:nvSpPr>
        <p:spPr>
          <a:xfrm>
            <a:off x="357158" y="1785926"/>
            <a:ext cx="8501122" cy="2123658"/>
          </a:xfrm>
          <a:prstGeom prst="rect">
            <a:avLst/>
          </a:prstGeom>
        </p:spPr>
        <p:txBody>
          <a:bodyPr wrap="square">
            <a:spAutoFit/>
          </a:bodyPr>
          <a:lstStyle/>
          <a:p>
            <a:pPr marL="357188" indent="-271463" algn="r" rtl="1">
              <a:lnSpc>
                <a:spcPct val="150000"/>
              </a:lnSpc>
              <a:buFont typeface="Arial" pitchFamily="34" charset="0"/>
              <a:buChar char="•"/>
            </a:pPr>
            <a:r>
              <a:rPr lang="ar-JO" sz="2200" dirty="0">
                <a:cs typeface="+mj-cs"/>
              </a:rPr>
              <a:t>اتاحة الفرصة ل</a:t>
            </a:r>
            <a:r>
              <a:rPr lang="ar-SA" sz="2200" dirty="0">
                <a:cs typeface="+mj-cs"/>
              </a:rPr>
              <a:t>استعراض أسرع</a:t>
            </a:r>
            <a:r>
              <a:rPr lang="ar-JO" sz="2200" dirty="0">
                <a:cs typeface="+mj-cs"/>
              </a:rPr>
              <a:t> ف</a:t>
            </a:r>
            <a:r>
              <a:rPr lang="ar-SA" sz="2200" dirty="0">
                <a:cs typeface="+mj-cs"/>
              </a:rPr>
              <a:t>بدلا من انبثاق مربعات الحوار بشكل مفاج</a:t>
            </a:r>
            <a:r>
              <a:rPr lang="ar-JO" sz="2200" dirty="0">
                <a:cs typeface="+mj-cs"/>
              </a:rPr>
              <a:t>ىء</a:t>
            </a:r>
            <a:r>
              <a:rPr lang="ar-SA" sz="2200" dirty="0">
                <a:cs typeface="+mj-cs"/>
              </a:rPr>
              <a:t>، يتم </a:t>
            </a:r>
            <a:r>
              <a:rPr lang="ar-JO" sz="2200" dirty="0">
                <a:cs typeface="+mj-cs"/>
              </a:rPr>
              <a:t>دمج </a:t>
            </a:r>
            <a:r>
              <a:rPr lang="ar-SA" sz="2200" dirty="0">
                <a:cs typeface="+mj-cs"/>
              </a:rPr>
              <a:t>جميع رسائل الإعلام في شريط الإعلام الموجود في أسفل إطار التصفح.</a:t>
            </a:r>
            <a:r>
              <a:rPr lang="en-US" sz="2200" dirty="0">
                <a:cs typeface="+mj-cs"/>
              </a:rPr>
              <a:t>	</a:t>
            </a:r>
            <a:endParaRPr lang="ar-JO" sz="2200" dirty="0">
              <a:cs typeface="+mj-cs"/>
            </a:endParaRPr>
          </a:p>
          <a:p>
            <a:pPr marL="357188" indent="-271463" algn="r" rtl="1">
              <a:lnSpc>
                <a:spcPct val="150000"/>
              </a:lnSpc>
              <a:buFont typeface="Arial" pitchFamily="34" charset="0"/>
              <a:buChar char="•"/>
            </a:pPr>
            <a:r>
              <a:rPr lang="ar-JO" sz="2200" dirty="0">
                <a:cs typeface="+mj-cs"/>
              </a:rPr>
              <a:t>لذا لن تقاطعك التنبيهات أثناء الإستعراض.</a:t>
            </a:r>
          </a:p>
          <a:p>
            <a:pPr marL="357188" indent="-271463" algn="r" rtl="1">
              <a:lnSpc>
                <a:spcPct val="150000"/>
              </a:lnSpc>
              <a:buFont typeface="Arial" pitchFamily="34" charset="0"/>
              <a:buChar char="•"/>
            </a:pPr>
            <a:r>
              <a:rPr lang="ar-JO" sz="2200" dirty="0">
                <a:cs typeface="+mj-cs"/>
              </a:rPr>
              <a:t>و يمكنك اختيارها أو رفضها.</a:t>
            </a:r>
            <a:endParaRPr lang="en-US" sz="2200" dirty="0">
              <a:cs typeface="+mj-cs"/>
            </a:endParaRPr>
          </a:p>
        </p:txBody>
      </p:sp>
      <p:pic>
        <p:nvPicPr>
          <p:cNvPr id="5122" name="Picture 2"/>
          <p:cNvPicPr>
            <a:picLocks noChangeAspect="1" noChangeArrowheads="1"/>
          </p:cNvPicPr>
          <p:nvPr/>
        </p:nvPicPr>
        <p:blipFill>
          <a:blip r:embed="rId2"/>
          <a:srcRect/>
          <a:stretch>
            <a:fillRect/>
          </a:stretch>
        </p:blipFill>
        <p:spPr bwMode="auto">
          <a:xfrm>
            <a:off x="1857356" y="5000636"/>
            <a:ext cx="5200650" cy="5429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967" y="252691"/>
            <a:ext cx="1552413" cy="461665"/>
          </a:xfrm>
          <a:prstGeom prst="rect">
            <a:avLst/>
          </a:prstGeom>
        </p:spPr>
        <p:txBody>
          <a:bodyPr wrap="none">
            <a:spAutoFit/>
          </a:bodyPr>
          <a:lstStyle/>
          <a:p>
            <a:pPr algn="ctr" rtl="1"/>
            <a:r>
              <a:rPr lang="en-US" sz="2400" dirty="0">
                <a:cs typeface="+mj-cs"/>
              </a:rPr>
              <a:t>( One Box )</a:t>
            </a:r>
            <a:endParaRPr lang="ar-SA" sz="2400" dirty="0">
              <a:cs typeface="+mj-cs"/>
            </a:endParaRPr>
          </a:p>
        </p:txBody>
      </p:sp>
      <p:sp>
        <p:nvSpPr>
          <p:cNvPr id="3" name="Rectangle 2"/>
          <p:cNvSpPr/>
          <p:nvPr/>
        </p:nvSpPr>
        <p:spPr>
          <a:xfrm>
            <a:off x="428596" y="1285860"/>
            <a:ext cx="8358246" cy="2062872"/>
          </a:xfrm>
          <a:prstGeom prst="rect">
            <a:avLst/>
          </a:prstGeom>
        </p:spPr>
        <p:txBody>
          <a:bodyPr wrap="square">
            <a:spAutoFit/>
          </a:bodyPr>
          <a:lstStyle/>
          <a:p>
            <a:pPr algn="r" rtl="1">
              <a:lnSpc>
                <a:spcPct val="150000"/>
              </a:lnSpc>
              <a:buFont typeface="Arial" pitchFamily="34" charset="0"/>
              <a:buChar char="•"/>
            </a:pPr>
            <a:r>
              <a:rPr lang="ar-SA" sz="2200" dirty="0">
                <a:cs typeface="+mj-cs"/>
              </a:rPr>
              <a:t>يمكن الانتقال إلى موقع على شبكة الإنترنت أو البدء في عملية بحث من مكان</a:t>
            </a:r>
            <a:r>
              <a:rPr lang="ar-JO" sz="2200" dirty="0">
                <a:cs typeface="+mj-cs"/>
              </a:rPr>
              <a:t> </a:t>
            </a:r>
            <a:r>
              <a:rPr lang="ar-SA" sz="2200" dirty="0">
                <a:cs typeface="+mj-cs"/>
              </a:rPr>
              <a:t>واحد، </a:t>
            </a:r>
            <a:r>
              <a:rPr lang="ar-JO" sz="2200" dirty="0">
                <a:cs typeface="+mj-cs"/>
              </a:rPr>
              <a:t> </a:t>
            </a:r>
            <a:r>
              <a:rPr lang="ar-SA" sz="2200" dirty="0">
                <a:cs typeface="+mj-cs"/>
              </a:rPr>
              <a:t>ونظرا لوجود وظيفة بحث</a:t>
            </a:r>
            <a:r>
              <a:rPr lang="ar-JO" sz="2200" dirty="0">
                <a:cs typeface="+mj-cs"/>
              </a:rPr>
              <a:t> </a:t>
            </a:r>
            <a:r>
              <a:rPr lang="ar-SA" sz="2200" dirty="0">
                <a:cs typeface="+mj-cs"/>
              </a:rPr>
              <a:t>متكاملة في </a:t>
            </a:r>
            <a:r>
              <a:rPr lang="en-US" sz="2200" dirty="0">
                <a:cs typeface="+mj-cs"/>
              </a:rPr>
              <a:t>One Box، </a:t>
            </a:r>
            <a:r>
              <a:rPr lang="ar-SA" sz="2200" dirty="0">
                <a:cs typeface="+mj-cs"/>
              </a:rPr>
              <a:t>فلا داعي للقلق</a:t>
            </a:r>
            <a:r>
              <a:rPr lang="ar-JO" sz="2200" dirty="0">
                <a:cs typeface="+mj-cs"/>
              </a:rPr>
              <a:t> </a:t>
            </a:r>
            <a:r>
              <a:rPr lang="ar-SA" sz="2200" dirty="0">
                <a:cs typeface="+mj-cs"/>
              </a:rPr>
              <a:t>بشأن تذكر عنوان </a:t>
            </a:r>
            <a:r>
              <a:rPr lang="ar-JO" sz="2200" dirty="0">
                <a:cs typeface="+mj-cs"/>
              </a:rPr>
              <a:t>الويب </a:t>
            </a:r>
            <a:r>
              <a:rPr lang="ar-SA" sz="2200" dirty="0">
                <a:cs typeface="+mj-cs"/>
              </a:rPr>
              <a:t>بالكامل. اكتب المصطلحات المألوفة مثل "أخبار" أو</a:t>
            </a:r>
            <a:r>
              <a:rPr lang="ar-JO" sz="2200" dirty="0">
                <a:cs typeface="+mj-cs"/>
              </a:rPr>
              <a:t> </a:t>
            </a:r>
            <a:r>
              <a:rPr lang="ar-SA" sz="2200" dirty="0">
                <a:cs typeface="+mj-cs"/>
              </a:rPr>
              <a:t>"موسيقى" </a:t>
            </a:r>
            <a:r>
              <a:rPr lang="ar-JO" sz="2200" dirty="0">
                <a:cs typeface="+mj-cs"/>
              </a:rPr>
              <a:t>و سيقوم المتصفح باقتراح مواقع من الذاكرة.</a:t>
            </a:r>
          </a:p>
        </p:txBody>
      </p:sp>
      <p:pic>
        <p:nvPicPr>
          <p:cNvPr id="6146" name="Picture 2"/>
          <p:cNvPicPr>
            <a:picLocks noChangeAspect="1" noChangeArrowheads="1"/>
          </p:cNvPicPr>
          <p:nvPr/>
        </p:nvPicPr>
        <p:blipFill>
          <a:blip r:embed="rId2"/>
          <a:srcRect/>
          <a:stretch>
            <a:fillRect/>
          </a:stretch>
        </p:blipFill>
        <p:spPr bwMode="auto">
          <a:xfrm>
            <a:off x="1913591" y="4371975"/>
            <a:ext cx="5536445" cy="221457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72" y="214290"/>
            <a:ext cx="7772400" cy="8382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0" i="0" u="none" strike="noStrike" kern="1200" cap="none" spc="0" normalizeH="0" baseline="0" noProof="0" dirty="0">
                <a:ln>
                  <a:noFill/>
                </a:ln>
                <a:solidFill>
                  <a:schemeClr val="tx1"/>
                </a:solidFill>
                <a:effectLst/>
                <a:uLnTx/>
                <a:uFillTx/>
                <a:latin typeface="+mj-lt"/>
                <a:ea typeface="+mj-ea"/>
                <a:cs typeface="+mj-cs"/>
              </a:rPr>
              <a:t>المواقع المثبتة</a:t>
            </a:r>
            <a:r>
              <a:rPr kumimoji="0" lang="ar-JO" sz="2400" b="0" i="0" u="none" strike="noStrike" kern="1200" cap="none" spc="0" normalizeH="0" baseline="0" noProof="0" dirty="0">
                <a:ln>
                  <a:noFill/>
                </a:ln>
                <a:solidFill>
                  <a:schemeClr val="tx1"/>
                </a:solidFill>
                <a:effectLst/>
                <a:uLnTx/>
                <a:uFillTx/>
                <a:latin typeface="+mj-lt"/>
                <a:ea typeface="+mj-ea"/>
                <a:cs typeface="+mj-cs"/>
              </a:rPr>
              <a:t> (</a:t>
            </a:r>
            <a:r>
              <a:rPr kumimoji="0" lang="en-US" sz="2400" b="0" i="0" u="none" strike="noStrike" kern="1200" cap="none" spc="0" normalizeH="0" baseline="0" noProof="0" dirty="0">
                <a:ln>
                  <a:noFill/>
                </a:ln>
                <a:solidFill>
                  <a:schemeClr val="tx1"/>
                </a:solidFill>
                <a:effectLst/>
                <a:uLnTx/>
                <a:uFillTx/>
                <a:latin typeface="+mj-lt"/>
                <a:ea typeface="+mj-ea"/>
                <a:cs typeface="+mj-cs"/>
              </a:rPr>
              <a:t>Pinned Sites</a:t>
            </a:r>
            <a:r>
              <a:rPr kumimoji="0" lang="ar-JO" sz="2400" b="0" i="0" u="none" strike="noStrike" kern="1200" cap="none" spc="0" normalizeH="0" baseline="0" noProof="0" dirty="0">
                <a:ln>
                  <a:noFill/>
                </a:ln>
                <a:solidFill>
                  <a:schemeClr val="tx1"/>
                </a:solidFill>
                <a:effectLst/>
                <a:uLnTx/>
                <a:uFillTx/>
                <a:latin typeface="+mj-lt"/>
                <a:ea typeface="+mj-ea"/>
                <a:cs typeface="+mj-cs"/>
              </a:rPr>
              <a:t>)</a:t>
            </a:r>
            <a:endParaRPr kumimoji="0" lang="en-US" sz="2400" b="0" i="0" u="none" strike="noStrike" kern="1200" cap="none" spc="0" normalizeH="0" baseline="0" noProof="0" dirty="0">
              <a:ln>
                <a:noFill/>
              </a:ln>
              <a:solidFill>
                <a:schemeClr val="tx1"/>
              </a:solidFill>
              <a:effectLst/>
              <a:uLnTx/>
              <a:uFillTx/>
              <a:latin typeface="+mn-lt"/>
              <a:ea typeface="+mj-ea"/>
              <a:cs typeface="+mj-cs"/>
            </a:endParaRPr>
          </a:p>
        </p:txBody>
      </p:sp>
      <p:sp>
        <p:nvSpPr>
          <p:cNvPr id="3" name="Content Placeholder 3"/>
          <p:cNvSpPr txBox="1">
            <a:spLocks/>
          </p:cNvSpPr>
          <p:nvPr/>
        </p:nvSpPr>
        <p:spPr>
          <a:xfrm>
            <a:off x="428596" y="1214422"/>
            <a:ext cx="8153400" cy="3657600"/>
          </a:xfrm>
          <a:prstGeom prst="rect">
            <a:avLst/>
          </a:prstGeom>
        </p:spPr>
        <p:txBody>
          <a:bodyPr>
            <a:normAutofit lnSpcReduction="10000"/>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 الانتقال إلى المواقع المفضلة مباشرة من شريط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مهام دون الحاجة إلى فتح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انقر فوق الأيقونة الموجودة على </a:t>
            </a:r>
            <a:r>
              <a:rPr kumimoji="0" lang="ar-JO" sz="2200" b="0" i="0" u="none" strike="noStrike" kern="1200" cap="none" spc="0" normalizeH="0" baseline="0" noProof="0" dirty="0">
                <a:ln>
                  <a:noFill/>
                </a:ln>
                <a:solidFill>
                  <a:schemeClr val="tx1"/>
                </a:solidFill>
                <a:effectLst/>
                <a:uLnTx/>
                <a:uFillTx/>
                <a:latin typeface="+mn-lt"/>
                <a:ea typeface="+mn-ea"/>
                <a:cs typeface="+mj-cs"/>
              </a:rPr>
              <a:t>يسار</a:t>
            </a:r>
            <a:r>
              <a:rPr kumimoji="0" lang="ar-SA" sz="2200" b="0" i="0" u="none" strike="noStrike" kern="1200" cap="none" spc="0" normalizeH="0" baseline="0" noProof="0" dirty="0">
                <a:ln>
                  <a:noFill/>
                </a:ln>
                <a:solidFill>
                  <a:schemeClr val="tx1"/>
                </a:solidFill>
                <a:effectLst/>
                <a:uLnTx/>
                <a:uFillTx/>
                <a:latin typeface="+mn-lt"/>
                <a:ea typeface="+mn-ea"/>
                <a:cs typeface="+mj-cs"/>
              </a:rPr>
              <a:t>موقع </a:t>
            </a:r>
            <a:r>
              <a:rPr kumimoji="0" lang="ar-JO" sz="2200" b="0" i="0" u="none" strike="noStrike" kern="1200" cap="none" spc="0" normalizeH="0" baseline="0" noProof="0" dirty="0">
                <a:ln>
                  <a:noFill/>
                </a:ln>
                <a:solidFill>
                  <a:schemeClr val="tx1"/>
                </a:solidFill>
                <a:effectLst/>
                <a:uLnTx/>
                <a:uFillTx/>
                <a:latin typeface="+mn-lt"/>
                <a:ea typeface="+mn-ea"/>
                <a:cs typeface="+mj-cs"/>
              </a:rPr>
              <a:t>الويب </a:t>
            </a:r>
            <a:r>
              <a:rPr kumimoji="0" lang="ar-SA" sz="2200" b="0" i="0" u="none" strike="noStrike" kern="1200" cap="none" spc="0" normalizeH="0" baseline="0" noProof="0" dirty="0">
                <a:ln>
                  <a:noFill/>
                </a:ln>
                <a:solidFill>
                  <a:schemeClr val="tx1"/>
                </a:solidFill>
                <a:effectLst/>
                <a:uLnTx/>
                <a:uFillTx/>
                <a:latin typeface="+mn-lt"/>
                <a:ea typeface="+mn-ea"/>
                <a:cs typeface="+mj-cs"/>
              </a:rPr>
              <a:t>في </a:t>
            </a:r>
            <a:r>
              <a:rPr kumimoji="0" lang="en-US" sz="2200" b="0" i="0" u="none" strike="noStrike" kern="1200" cap="none" spc="0" normalizeH="0" baseline="0" noProof="0" dirty="0">
                <a:ln>
                  <a:noFill/>
                </a:ln>
                <a:solidFill>
                  <a:schemeClr val="tx1"/>
                </a:solidFill>
                <a:effectLst/>
                <a:uLnTx/>
                <a:uFillTx/>
                <a:latin typeface="+mn-lt"/>
                <a:ea typeface="+mn-ea"/>
                <a:cs typeface="+mj-cs"/>
              </a:rPr>
              <a:t>One Box</a:t>
            </a:r>
            <a:r>
              <a:rPr kumimoji="0" lang="ar-SA" sz="2200" b="0" i="0" u="none" strike="noStrike" kern="1200" cap="none" spc="0" normalizeH="0" baseline="0" noProof="0" dirty="0">
                <a:ln>
                  <a:noFill/>
                </a:ln>
                <a:solidFill>
                  <a:schemeClr val="tx1"/>
                </a:solidFill>
                <a:effectLst/>
                <a:uLnTx/>
                <a:uFillTx/>
                <a:latin typeface="+mn-lt"/>
                <a:ea typeface="+mn-ea"/>
                <a:cs typeface="+mj-cs"/>
              </a:rPr>
              <a:t> أو علامة التبويب الخاصة بموقع </a:t>
            </a:r>
            <a:r>
              <a:rPr kumimoji="0" lang="ar-JO" sz="2200" b="0" i="0" u="none" strike="noStrike" kern="1200" cap="none" spc="0" normalizeH="0" baseline="0" noProof="0" dirty="0">
                <a:ln>
                  <a:noFill/>
                </a:ln>
                <a:solidFill>
                  <a:schemeClr val="tx1"/>
                </a:solidFill>
                <a:effectLst/>
                <a:uLnTx/>
                <a:uFillTx/>
                <a:latin typeface="+mn-lt"/>
                <a:ea typeface="+mn-ea"/>
                <a:cs typeface="+mj-cs"/>
              </a:rPr>
              <a:t>الويب </a:t>
            </a:r>
            <a:r>
              <a:rPr kumimoji="0" lang="ar-SA" sz="2200" b="0" i="0" u="none" strike="noStrike" kern="1200" cap="none" spc="0" normalizeH="0" baseline="0" noProof="0" dirty="0">
                <a:ln>
                  <a:noFill/>
                </a:ln>
                <a:solidFill>
                  <a:schemeClr val="tx1"/>
                </a:solidFill>
                <a:effectLst/>
                <a:uLnTx/>
                <a:uFillTx/>
                <a:latin typeface="+mn-lt"/>
                <a:ea typeface="+mn-ea"/>
                <a:cs typeface="+mj-cs"/>
              </a:rPr>
              <a:t>أو أيقونة موقع </a:t>
            </a:r>
            <a:r>
              <a:rPr kumimoji="0" lang="ar-JO" sz="2200" b="0" i="0" u="none" strike="noStrike" kern="1200" cap="none" spc="0" normalizeH="0" baseline="0" noProof="0" dirty="0">
                <a:ln>
                  <a:noFill/>
                </a:ln>
                <a:solidFill>
                  <a:schemeClr val="tx1"/>
                </a:solidFill>
                <a:effectLst/>
                <a:uLnTx/>
                <a:uFillTx/>
                <a:latin typeface="+mn-lt"/>
                <a:ea typeface="+mn-ea"/>
                <a:cs typeface="+mj-cs"/>
              </a:rPr>
              <a:t>الويب </a:t>
            </a:r>
            <a:r>
              <a:rPr kumimoji="0" lang="ar-SA" sz="2200" b="0" i="0" u="none" strike="noStrike" kern="1200" cap="none" spc="0" normalizeH="0" baseline="0" noProof="0" dirty="0">
                <a:ln>
                  <a:noFill/>
                </a:ln>
                <a:solidFill>
                  <a:schemeClr val="tx1"/>
                </a:solidFill>
                <a:effectLst/>
                <a:uLnTx/>
                <a:uFillTx/>
                <a:latin typeface="+mn-lt"/>
                <a:ea typeface="+mn-ea"/>
                <a:cs typeface="+mj-cs"/>
              </a:rPr>
              <a:t>في صفحة علامة تبويب جديدة ثم اسحبها إلى شريط المهام. وبمجرد تثبيت الموقع، يظهر على هيئة صورة مصغرة </a:t>
            </a:r>
            <a:r>
              <a:rPr kumimoji="0" lang="ar-JO" sz="2200" b="0" i="0" u="none" strike="noStrike" kern="1200" cap="none" spc="0" normalizeH="0" baseline="0" noProof="0" dirty="0">
                <a:ln>
                  <a:noFill/>
                </a:ln>
                <a:solidFill>
                  <a:schemeClr val="tx1"/>
                </a:solidFill>
                <a:effectLst/>
                <a:uLnTx/>
                <a:uFillTx/>
                <a:latin typeface="+mn-lt"/>
                <a:ea typeface="+mn-ea"/>
                <a:cs typeface="+mj-cs"/>
              </a:rPr>
              <a:t>منفصل</a:t>
            </a:r>
            <a:r>
              <a:rPr kumimoji="0" lang="ar-SA" sz="2200" b="0" i="0" u="none" strike="noStrike" kern="1200" cap="none" spc="0" normalizeH="0" baseline="0" noProof="0" dirty="0">
                <a:ln>
                  <a:noFill/>
                </a:ln>
                <a:solidFill>
                  <a:schemeClr val="tx1"/>
                </a:solidFill>
                <a:effectLst/>
                <a:uLnTx/>
                <a:uFillTx/>
                <a:latin typeface="+mn-lt"/>
                <a:ea typeface="+mn-ea"/>
                <a:cs typeface="+mj-cs"/>
              </a:rPr>
              <a:t> عن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kumimoji="0" lang="ar-SA" sz="2200" b="0" i="0" u="none" strike="noStrike" kern="1200" cap="none" spc="0" normalizeH="0" baseline="0" noProof="0" dirty="0">
                <a:ln>
                  <a:noFill/>
                </a:ln>
                <a:solidFill>
                  <a:schemeClr val="tx1"/>
                </a:solidFill>
                <a:effectLst/>
                <a:uLnTx/>
                <a:uFillTx/>
                <a:latin typeface="+mn-lt"/>
                <a:ea typeface="+mn-ea"/>
                <a:cs typeface="+mj-cs"/>
              </a:rPr>
              <a:t> وكل ما يلزم الآن هو نقرة واحدة عليها للوصول إلى موقع الشبكة المفضل لديك.</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72" y="214290"/>
            <a:ext cx="7772400" cy="8382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0" i="0" u="none" strike="noStrike" kern="1200" cap="none" spc="0" normalizeH="0" baseline="0" noProof="0" dirty="0">
                <a:ln>
                  <a:noFill/>
                </a:ln>
                <a:solidFill>
                  <a:schemeClr val="tx1"/>
                </a:solidFill>
                <a:effectLst/>
                <a:uLnTx/>
                <a:uFillTx/>
                <a:latin typeface="+mj-lt"/>
                <a:ea typeface="+mj-ea"/>
                <a:cs typeface="+mj-cs"/>
              </a:rPr>
              <a:t>عرض التوافق</a:t>
            </a:r>
            <a:r>
              <a:rPr kumimoji="0" lang="ar-JO" sz="2400" b="0" i="0" u="none" strike="noStrike" kern="1200" cap="none" spc="0" normalizeH="0" baseline="0" noProof="0" dirty="0">
                <a:ln>
                  <a:noFill/>
                </a:ln>
                <a:solidFill>
                  <a:schemeClr val="tx1"/>
                </a:solidFill>
                <a:effectLst/>
                <a:uLnTx/>
                <a:uFillTx/>
                <a:latin typeface="+mj-lt"/>
                <a:ea typeface="+mj-ea"/>
                <a:cs typeface="+mj-cs"/>
              </a:rPr>
              <a:t> (</a:t>
            </a:r>
            <a:r>
              <a:rPr kumimoji="0" lang="en-US" sz="2400" b="0" i="0" u="none" strike="noStrike" kern="1200" cap="none" spc="0" normalizeH="0" baseline="0" noProof="0" dirty="0">
                <a:ln>
                  <a:noFill/>
                </a:ln>
                <a:solidFill>
                  <a:schemeClr val="tx1"/>
                </a:solidFill>
                <a:effectLst/>
                <a:uLnTx/>
                <a:uFillTx/>
                <a:latin typeface="+mj-lt"/>
                <a:ea typeface="+mj-ea"/>
                <a:cs typeface="+mj-cs"/>
              </a:rPr>
              <a:t>Compatiblity</a:t>
            </a:r>
            <a:r>
              <a:rPr kumimoji="0" lang="en-US" sz="2400" b="0" i="0" u="none" strike="noStrike" kern="1200" cap="none" spc="0" normalizeH="0" noProof="0" dirty="0">
                <a:ln>
                  <a:noFill/>
                </a:ln>
                <a:solidFill>
                  <a:schemeClr val="tx1"/>
                </a:solidFill>
                <a:effectLst/>
                <a:uLnTx/>
                <a:uFillTx/>
                <a:latin typeface="+mj-lt"/>
                <a:ea typeface="+mj-ea"/>
                <a:cs typeface="+mj-cs"/>
              </a:rPr>
              <a:t> View</a:t>
            </a:r>
            <a:r>
              <a:rPr kumimoji="0" lang="ar-JO" sz="2400" b="0" i="0" u="none" strike="noStrike" kern="1200" cap="none" spc="0" normalizeH="0" baseline="0" noProof="0" dirty="0">
                <a:ln>
                  <a:noFill/>
                </a:ln>
                <a:solidFill>
                  <a:schemeClr val="tx1"/>
                </a:solidFill>
                <a:effectLst/>
                <a:uLnTx/>
                <a:uFillTx/>
                <a:latin typeface="+mj-lt"/>
                <a:ea typeface="+mj-ea"/>
                <a:cs typeface="+mj-cs"/>
              </a:rPr>
              <a:t>)</a:t>
            </a:r>
            <a:endParaRPr kumimoji="0" lang="en-US" sz="2400" b="0" i="0" u="none" strike="noStrike" kern="1200" cap="none" spc="0" normalizeH="0" baseline="0" noProof="0" dirty="0">
              <a:ln>
                <a:noFill/>
              </a:ln>
              <a:solidFill>
                <a:schemeClr val="tx1"/>
              </a:solidFill>
              <a:effectLst/>
              <a:uLnTx/>
              <a:uFillTx/>
              <a:latin typeface="+mn-lt"/>
              <a:ea typeface="+mj-ea"/>
              <a:cs typeface="+mj-cs"/>
            </a:endParaRPr>
          </a:p>
        </p:txBody>
      </p:sp>
      <p:sp>
        <p:nvSpPr>
          <p:cNvPr id="4" name="Rectangle 3"/>
          <p:cNvSpPr/>
          <p:nvPr/>
        </p:nvSpPr>
        <p:spPr>
          <a:xfrm>
            <a:off x="142844" y="1000108"/>
            <a:ext cx="8715436" cy="3086871"/>
          </a:xfrm>
          <a:prstGeom prst="rect">
            <a:avLst/>
          </a:prstGeom>
        </p:spPr>
        <p:txBody>
          <a:bodyPr wrap="square">
            <a:spAutoFit/>
          </a:bodyPr>
          <a:lstStyle/>
          <a:p>
            <a:pPr marL="357188" indent="-357188" algn="just" rtl="1">
              <a:lnSpc>
                <a:spcPct val="150000"/>
              </a:lnSpc>
              <a:buFont typeface="Arial" pitchFamily="34" charset="0"/>
              <a:buChar char="•"/>
            </a:pPr>
            <a:r>
              <a:rPr lang="ar-JO" sz="2200" dirty="0">
                <a:cs typeface="+mj-cs"/>
              </a:rPr>
              <a:t>بعض المواقع لا تظهر بصورة صحيحة </a:t>
            </a:r>
            <a:r>
              <a:rPr lang="ar-SA" sz="2200" dirty="0">
                <a:cs typeface="+mj-cs"/>
              </a:rPr>
              <a:t>حيث يظهر كمجموعة غير منتظمة من القوائم والصور والمربعات النصية في غير موضعها</a:t>
            </a:r>
            <a:r>
              <a:rPr lang="ar-JO" sz="2200" dirty="0">
                <a:cs typeface="+mj-cs"/>
              </a:rPr>
              <a:t> و ذلك بسبب أنه </a:t>
            </a:r>
            <a:r>
              <a:rPr lang="ar-SA" sz="2200" dirty="0">
                <a:cs typeface="+mj-cs"/>
              </a:rPr>
              <a:t>تم تصميم الموقع لإصدار قديم من</a:t>
            </a:r>
            <a:r>
              <a:rPr lang="en-US" sz="2200" dirty="0">
                <a:cs typeface="+mj-cs"/>
              </a:rPr>
              <a:t> Internet Explorer </a:t>
            </a:r>
            <a:r>
              <a:rPr lang="ar-SA" sz="2200" dirty="0">
                <a:cs typeface="+mj-cs"/>
              </a:rPr>
              <a:t>.</a:t>
            </a:r>
          </a:p>
          <a:p>
            <a:pPr marL="357188" indent="-357188" algn="just" rtl="1">
              <a:lnSpc>
                <a:spcPct val="150000"/>
              </a:lnSpc>
              <a:buFont typeface="Arial" pitchFamily="34" charset="0"/>
              <a:buChar char="•"/>
            </a:pPr>
            <a:r>
              <a:rPr lang="ar-SA" sz="2200" dirty="0">
                <a:cs typeface="+mj-cs"/>
              </a:rPr>
              <a:t>إذا اكتشف </a:t>
            </a:r>
            <a:r>
              <a:rPr lang="en-US" sz="2200" dirty="0">
                <a:cs typeface="+mj-cs"/>
              </a:rPr>
              <a:t> Internet Explorer </a:t>
            </a:r>
            <a:r>
              <a:rPr lang="ar-SA" sz="2200" dirty="0">
                <a:cs typeface="+mj-cs"/>
              </a:rPr>
              <a:t>صفحة </a:t>
            </a:r>
            <a:r>
              <a:rPr lang="ar-JO" sz="2200" dirty="0">
                <a:cs typeface="+mj-cs"/>
              </a:rPr>
              <a:t>ويب </a:t>
            </a:r>
            <a:r>
              <a:rPr lang="ar-SA" sz="2200" dirty="0">
                <a:cs typeface="+mj-cs"/>
              </a:rPr>
              <a:t>غير متوافقة، سيظهر لك زر "عرض التوافق" في شريط العنو</a:t>
            </a:r>
            <a:r>
              <a:rPr lang="ar-JO" sz="2200" dirty="0">
                <a:cs typeface="+mj-cs"/>
              </a:rPr>
              <a:t>ا</a:t>
            </a:r>
            <a:r>
              <a:rPr lang="ar-SA" sz="2200" dirty="0">
                <a:cs typeface="+mj-cs"/>
              </a:rPr>
              <a:t>ن. انقر فوق الزر ستظهر مواقع </a:t>
            </a:r>
            <a:r>
              <a:rPr lang="ar-JO" sz="2200" dirty="0">
                <a:cs typeface="+mj-cs"/>
              </a:rPr>
              <a:t>الويب </a:t>
            </a:r>
            <a:r>
              <a:rPr lang="ar-SA" sz="2200" dirty="0">
                <a:cs typeface="+mj-cs"/>
              </a:rPr>
              <a:t>كما لو كنت تعرضها في إصدار سابق من </a:t>
            </a:r>
            <a:r>
              <a:rPr lang="en-US" sz="2200" dirty="0">
                <a:cs typeface="+mj-cs"/>
              </a:rPr>
              <a:t>Internet Explorer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598" y="4214818"/>
            <a:ext cx="378822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00326" y="214290"/>
            <a:ext cx="4486252" cy="542924"/>
          </a:xfrm>
          <a:prstGeom prst="rect">
            <a:avLst/>
          </a:prstGeom>
        </p:spPr>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700" dirty="0">
                <a:latin typeface="+mj-lt"/>
                <a:ea typeface="+mj-ea"/>
                <a:cs typeface="+mj-cs"/>
              </a:rPr>
              <a:t>استعراض (</a:t>
            </a:r>
            <a:r>
              <a:rPr lang="en-US" sz="2700" dirty="0">
                <a:latin typeface="+mj-lt"/>
                <a:ea typeface="+mj-ea"/>
                <a:cs typeface="+mj-cs"/>
              </a:rPr>
              <a:t>(InPrivate</a:t>
            </a:r>
          </a:p>
        </p:txBody>
      </p:sp>
      <p:sp>
        <p:nvSpPr>
          <p:cNvPr id="4" name="Rectangle 3"/>
          <p:cNvSpPr/>
          <p:nvPr/>
        </p:nvSpPr>
        <p:spPr>
          <a:xfrm>
            <a:off x="214282" y="1071546"/>
            <a:ext cx="8715436" cy="3139321"/>
          </a:xfrm>
          <a:prstGeom prst="rect">
            <a:avLst/>
          </a:prstGeom>
        </p:spPr>
        <p:txBody>
          <a:bodyPr wrap="square">
            <a:spAutoFit/>
          </a:bodyPr>
          <a:lstStyle/>
          <a:p>
            <a:pPr marL="357188" indent="-357188" algn="r" rtl="1">
              <a:lnSpc>
                <a:spcPct val="150000"/>
              </a:lnSpc>
              <a:buFont typeface="Arial" pitchFamily="34" charset="0"/>
              <a:buChar char="•"/>
            </a:pPr>
            <a:r>
              <a:rPr lang="ar-SA" sz="2200" dirty="0">
                <a:cs typeface="+mj-cs"/>
              </a:rPr>
              <a:t>أحيانا لا ترغب في ترك أثر لنشاط استعراض </a:t>
            </a:r>
            <a:r>
              <a:rPr lang="ar-JO" sz="2200" dirty="0">
                <a:cs typeface="+mj-cs"/>
              </a:rPr>
              <a:t>الويب </a:t>
            </a:r>
            <a:r>
              <a:rPr lang="ar-SA" sz="2200" dirty="0">
                <a:cs typeface="+mj-cs"/>
              </a:rPr>
              <a:t>الذي تقوم به على حاسبك </a:t>
            </a:r>
            <a:endParaRPr lang="ar-JO" sz="2200" dirty="0">
              <a:cs typeface="+mj-cs"/>
            </a:endParaRPr>
          </a:p>
          <a:p>
            <a:pPr marL="357188" indent="-357188" algn="r" rtl="1">
              <a:lnSpc>
                <a:spcPct val="150000"/>
              </a:lnSpc>
              <a:buFont typeface="Arial" pitchFamily="34" charset="0"/>
              <a:buChar char="•"/>
            </a:pPr>
            <a:r>
              <a:rPr lang="ar-SA" sz="2200" dirty="0">
                <a:cs typeface="+mj-cs"/>
              </a:rPr>
              <a:t>يساعدك استعراض </a:t>
            </a:r>
            <a:r>
              <a:rPr lang="en-US" sz="2200" dirty="0">
                <a:cs typeface="+mj-cs"/>
              </a:rPr>
              <a:t>InPrivate </a:t>
            </a:r>
            <a:r>
              <a:rPr lang="ar-SA" sz="2200" dirty="0">
                <a:cs typeface="+mj-cs"/>
              </a:rPr>
              <a:t>على منع المستعرض من الحصول على محفوظات الاستعراض وملفات الإنترنت المؤقتة وملفات تعريف الارتباط وبيانات النموذج وأسماء المستخدمين وكلمات المرور. </a:t>
            </a:r>
          </a:p>
          <a:p>
            <a:pPr marL="357188" indent="-357188" algn="r" rtl="1">
              <a:lnSpc>
                <a:spcPct val="150000"/>
              </a:lnSpc>
              <a:buFont typeface="Arial" pitchFamily="34" charset="0"/>
              <a:buChar char="•"/>
            </a:pPr>
            <a:r>
              <a:rPr lang="ar-SA" sz="2200" dirty="0">
                <a:cs typeface="+mj-cs"/>
              </a:rPr>
              <a:t>يمكن بدء استعراض </a:t>
            </a:r>
            <a:r>
              <a:rPr lang="en-US" sz="2200" dirty="0">
                <a:cs typeface="+mj-cs"/>
              </a:rPr>
              <a:t>InPrivate </a:t>
            </a:r>
            <a:r>
              <a:rPr lang="ar-SA" sz="2200" dirty="0">
                <a:cs typeface="+mj-cs"/>
              </a:rPr>
              <a:t> من قائمة "الأمان"</a:t>
            </a:r>
            <a:r>
              <a:rPr lang="ar-JO" sz="2200" dirty="0">
                <a:cs typeface="+mj-cs"/>
              </a:rPr>
              <a:t> ب</a:t>
            </a:r>
            <a:r>
              <a:rPr lang="ar-SA" sz="2200" dirty="0">
                <a:cs typeface="+mj-cs"/>
              </a:rPr>
              <a:t>ال</a:t>
            </a:r>
            <a:r>
              <a:rPr lang="ar-JO" sz="2200" dirty="0">
                <a:cs typeface="+mj-cs"/>
              </a:rPr>
              <a:t>ضغط </a:t>
            </a:r>
            <a:r>
              <a:rPr lang="en-US" sz="2200" dirty="0">
                <a:cs typeface="+mj-cs"/>
              </a:rPr>
              <a:t>Ctrl+Shift+P </a:t>
            </a:r>
            <a:r>
              <a:rPr lang="ar-SA" sz="2200" dirty="0">
                <a:cs typeface="+mj-cs"/>
              </a:rPr>
              <a:t> </a:t>
            </a:r>
            <a:endParaRPr lang="ar-JO" sz="2200" dirty="0">
              <a:cs typeface="+mj-cs"/>
            </a:endParaRPr>
          </a:p>
          <a:p>
            <a:pPr marL="357188" indent="-357188" algn="r" rtl="1">
              <a:lnSpc>
                <a:spcPct val="150000"/>
              </a:lnSpc>
              <a:buFont typeface="Arial" pitchFamily="34" charset="0"/>
              <a:buChar char="•"/>
            </a:pPr>
            <a:r>
              <a:rPr lang="ar-SA" sz="2200" dirty="0">
                <a:cs typeface="+mj-cs"/>
              </a:rPr>
              <a:t>سيؤدي إغلاق نافذة المستعرض إلى إنهاء جلسة عمل استعراض </a:t>
            </a:r>
            <a:r>
              <a:rPr lang="en-US" sz="2200" dirty="0">
                <a:cs typeface="+mj-cs"/>
              </a:rPr>
              <a:t>InPrivate </a:t>
            </a:r>
          </a:p>
        </p:txBody>
      </p:sp>
      <p:pic>
        <p:nvPicPr>
          <p:cNvPr id="7170" name="Picture 2"/>
          <p:cNvPicPr>
            <a:picLocks noChangeAspect="1" noChangeArrowheads="1"/>
          </p:cNvPicPr>
          <p:nvPr/>
        </p:nvPicPr>
        <p:blipFill>
          <a:blip r:embed="rId2"/>
          <a:srcRect/>
          <a:stretch>
            <a:fillRect/>
          </a:stretch>
        </p:blipFill>
        <p:spPr bwMode="auto">
          <a:xfrm>
            <a:off x="2214545" y="4857760"/>
            <a:ext cx="4552659" cy="71438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04786" y="925906"/>
            <a:ext cx="8458200" cy="2503094"/>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برنامج واحد يتيح لك معرفة حالة التنزيل كما يقدم معلومات بشأن ما إذا كانت</a:t>
            </a:r>
            <a:r>
              <a:rPr kumimoji="0" lang="ar-JO" sz="2200" b="0" i="0" u="none" strike="noStrike" kern="1200" cap="none" spc="0" normalizeH="0" baseline="0" noProof="0" dirty="0">
                <a:ln>
                  <a:noFill/>
                </a:ln>
                <a:solidFill>
                  <a:schemeClr val="tx1"/>
                </a:solidFill>
                <a:effectLst/>
                <a:uLnTx/>
                <a:uFillTx/>
                <a:latin typeface="+mn-lt"/>
                <a:ea typeface="+mn-ea"/>
                <a:cs typeface="+mj-cs"/>
              </a:rPr>
              <a:t> محتملة</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الضرر </a:t>
            </a:r>
            <a:r>
              <a:rPr kumimoji="0" lang="ar-SA" sz="2200" b="0" i="0" u="none" strike="noStrike" kern="1200" cap="none" spc="0" normalizeH="0" baseline="0" noProof="0" dirty="0">
                <a:ln>
                  <a:noFill/>
                </a:ln>
                <a:solidFill>
                  <a:schemeClr val="tx1"/>
                </a:solidFill>
                <a:effectLst/>
                <a:uLnTx/>
                <a:uFillTx/>
                <a:latin typeface="+mn-lt"/>
                <a:ea typeface="+mn-ea"/>
                <a:cs typeface="+mj-cs"/>
              </a:rPr>
              <a:t>ويوفر </a:t>
            </a:r>
            <a:r>
              <a:rPr kumimoji="0" lang="ar-JO" sz="2200" b="0" i="0" u="none" strike="noStrike" kern="1200" cap="none" spc="0" normalizeH="0" baseline="0" noProof="0" dirty="0">
                <a:ln>
                  <a:noFill/>
                </a:ln>
                <a:solidFill>
                  <a:schemeClr val="tx1"/>
                </a:solidFill>
                <a:effectLst/>
                <a:uLnTx/>
                <a:uFillTx/>
                <a:latin typeface="+mn-lt"/>
                <a:ea typeface="+mn-ea"/>
                <a:cs typeface="+mj-cs"/>
              </a:rPr>
              <a:t>مجموعة كاملة </a:t>
            </a:r>
            <a:r>
              <a:rPr kumimoji="0" lang="ar-SA" sz="2200" b="0" i="0" u="none" strike="noStrike" kern="1200" cap="none" spc="0" normalizeH="0" baseline="0" noProof="0" dirty="0">
                <a:ln>
                  <a:noFill/>
                </a:ln>
                <a:solidFill>
                  <a:schemeClr val="tx1"/>
                </a:solidFill>
                <a:effectLst/>
                <a:uLnTx/>
                <a:uFillTx/>
                <a:latin typeface="+mn-lt"/>
                <a:ea typeface="+mn-ea"/>
                <a:cs typeface="+mj-cs"/>
              </a:rPr>
              <a:t>من </a:t>
            </a:r>
            <a:r>
              <a:rPr kumimoji="0" lang="ar-JO" sz="2200" b="0" i="0" u="none" strike="noStrike" kern="1200" cap="none" spc="0" normalizeH="0" baseline="0" noProof="0" dirty="0">
                <a:ln>
                  <a:noFill/>
                </a:ln>
                <a:solidFill>
                  <a:schemeClr val="tx1"/>
                </a:solidFill>
                <a:effectLst/>
                <a:uLnTx/>
                <a:uFillTx/>
                <a:latin typeface="+mn-lt"/>
                <a:ea typeface="+mn-ea"/>
                <a:cs typeface="+mj-cs"/>
              </a:rPr>
              <a:t>اختبارات </a:t>
            </a:r>
            <a:r>
              <a:rPr kumimoji="0" lang="ar-SA" sz="2200" b="0" i="0" u="none" strike="noStrike" kern="1200" cap="none" spc="0" normalizeH="0" baseline="0" noProof="0" dirty="0">
                <a:ln>
                  <a:noFill/>
                </a:ln>
                <a:solidFill>
                  <a:schemeClr val="tx1"/>
                </a:solidFill>
                <a:effectLst/>
                <a:uLnTx/>
                <a:uFillTx/>
                <a:latin typeface="+mn-lt"/>
                <a:ea typeface="+mn-ea"/>
                <a:cs typeface="+mj-cs"/>
              </a:rPr>
              <a:t>الأمان للملفات التي تم تنزيلها ويعرض لك الموقع النهائي للتنزيل.</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785786" y="238108"/>
            <a:ext cx="7391400" cy="7620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JO" sz="2400" b="0" i="0" u="none" strike="noStrike" kern="1200" cap="none" spc="0" normalizeH="0" baseline="0" noProof="0" dirty="0">
                <a:ln>
                  <a:noFill/>
                </a:ln>
                <a:solidFill>
                  <a:schemeClr val="tx1"/>
                </a:solidFill>
                <a:effectLst/>
                <a:uLnTx/>
                <a:uFillTx/>
                <a:latin typeface="+mj-lt"/>
                <a:ea typeface="+mj-ea"/>
                <a:cs typeface="+mj-cs"/>
              </a:rPr>
              <a:t>إدارة التنزيلات (</a:t>
            </a:r>
            <a:r>
              <a:rPr kumimoji="0" lang="en-US" sz="2400" b="0" i="0" u="none" strike="noStrike" kern="1200" cap="none" spc="0" normalizeH="0" baseline="0" noProof="0" dirty="0">
                <a:ln>
                  <a:noFill/>
                </a:ln>
                <a:solidFill>
                  <a:schemeClr val="tx1"/>
                </a:solidFill>
                <a:effectLst/>
                <a:uLnTx/>
                <a:uFillTx/>
                <a:latin typeface="+mj-lt"/>
                <a:ea typeface="+mj-ea"/>
                <a:cs typeface="+mj-cs"/>
              </a:rPr>
              <a:t>Download Manager</a:t>
            </a:r>
            <a:r>
              <a:rPr kumimoji="0" lang="ar-JO" sz="2400" b="0" i="0" u="none" strike="noStrike" kern="1200" cap="none" spc="0" normalizeH="0" baseline="0" noProof="0" dirty="0">
                <a:ln>
                  <a:noFill/>
                </a:ln>
                <a:solidFill>
                  <a:schemeClr val="tx1"/>
                </a:solidFill>
                <a:effectLst/>
                <a:uLnTx/>
                <a:uFillTx/>
                <a:latin typeface="+mj-lt"/>
                <a:ea typeface="+mj-ea"/>
                <a:cs typeface="+mj-cs"/>
              </a:rPr>
              <a:t>)</a:t>
            </a:r>
            <a:endParaRPr kumimoji="0" lang="en-US" sz="2400" b="0" i="0" u="none" strike="noStrike" kern="1200" cap="none" spc="0" normalizeH="0" baseline="0" noProof="0" dirty="0">
              <a:ln>
                <a:noFill/>
              </a:ln>
              <a:solidFill>
                <a:schemeClr val="tx1"/>
              </a:solidFill>
              <a:effectLst/>
              <a:uLnTx/>
              <a:uFillTx/>
              <a:latin typeface="+mn-lt"/>
              <a:ea typeface="+mj-ea"/>
              <a:cs typeface="+mj-cs"/>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765" y="2971800"/>
            <a:ext cx="499763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260648"/>
            <a:ext cx="6840760" cy="504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2400" b="1" dirty="0"/>
              <a:t>التنقل عبر الويب</a:t>
            </a:r>
          </a:p>
        </p:txBody>
      </p:sp>
      <p:sp>
        <p:nvSpPr>
          <p:cNvPr id="4" name="AutoShape 81"/>
          <p:cNvSpPr>
            <a:spLocks noChangeArrowheads="1"/>
          </p:cNvSpPr>
          <p:nvPr/>
        </p:nvSpPr>
        <p:spPr bwMode="gray">
          <a:xfrm>
            <a:off x="1958052" y="2453325"/>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fontAlgn="base">
              <a:spcBef>
                <a:spcPct val="0"/>
              </a:spcBef>
              <a:spcAft>
                <a:spcPct val="0"/>
              </a:spcAft>
            </a:pPr>
            <a:endParaRPr lang="en-US" dirty="0">
              <a:solidFill>
                <a:srgbClr val="1F5281"/>
              </a:solidFill>
            </a:endParaRPr>
          </a:p>
        </p:txBody>
      </p:sp>
      <p:sp>
        <p:nvSpPr>
          <p:cNvPr id="5" name="Text Box 83"/>
          <p:cNvSpPr txBox="1">
            <a:spLocks noChangeArrowheads="1"/>
          </p:cNvSpPr>
          <p:nvPr/>
        </p:nvSpPr>
        <p:spPr bwMode="gray">
          <a:xfrm>
            <a:off x="2516938" y="2555528"/>
            <a:ext cx="4698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0" fontAlgn="base" hangingPunct="0">
              <a:spcBef>
                <a:spcPct val="0"/>
              </a:spcBef>
              <a:spcAft>
                <a:spcPct val="0"/>
              </a:spcAft>
            </a:pPr>
            <a:r>
              <a:rPr lang="ar-SA" b="1" dirty="0"/>
              <a:t>قائمة المفضلة  </a:t>
            </a:r>
            <a:r>
              <a:rPr lang="ar-SA" dirty="0"/>
              <a:t>(</a:t>
            </a:r>
            <a:r>
              <a:rPr lang="en-US" dirty="0"/>
              <a:t>Favorites</a:t>
            </a:r>
            <a:r>
              <a:rPr lang="ar-SA" dirty="0"/>
              <a:t>)</a:t>
            </a:r>
          </a:p>
        </p:txBody>
      </p:sp>
      <p:sp>
        <p:nvSpPr>
          <p:cNvPr id="6" name="AutoShape 81"/>
          <p:cNvSpPr>
            <a:spLocks noChangeArrowheads="1"/>
          </p:cNvSpPr>
          <p:nvPr/>
        </p:nvSpPr>
        <p:spPr bwMode="gray">
          <a:xfrm>
            <a:off x="1958052" y="3319785"/>
            <a:ext cx="532859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طباعة صفحات الويب </a:t>
            </a:r>
            <a:r>
              <a:rPr lang="ar-SA" dirty="0"/>
              <a:t>(</a:t>
            </a:r>
            <a:r>
              <a:rPr lang="en-US" dirty="0"/>
              <a:t>Printing Webpages</a:t>
            </a:r>
            <a:r>
              <a:rPr lang="ar-SA" dirty="0"/>
              <a:t>)</a:t>
            </a:r>
          </a:p>
        </p:txBody>
      </p:sp>
    </p:spTree>
    <p:extLst>
      <p:ext uri="{BB962C8B-B14F-4D97-AF65-F5344CB8AC3E}">
        <p14:creationId xmlns:p14="http://schemas.microsoft.com/office/powerpoint/2010/main" val="30907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285728"/>
            <a:ext cx="4429156"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قائمة المفضلة  </a:t>
            </a:r>
            <a:r>
              <a:rPr lang="ar-SA" sz="2400" dirty="0">
                <a:cs typeface="+mj-cs"/>
              </a:rPr>
              <a:t>(</a:t>
            </a:r>
            <a:r>
              <a:rPr lang="en-US" sz="2400" dirty="0">
                <a:cs typeface="+mj-cs"/>
              </a:rPr>
              <a:t>Favorites</a:t>
            </a:r>
            <a:r>
              <a:rPr lang="ar-SA" sz="2400" dirty="0">
                <a:cs typeface="+mj-cs"/>
              </a:rPr>
              <a:t>)</a:t>
            </a:r>
          </a:p>
        </p:txBody>
      </p:sp>
      <p:sp>
        <p:nvSpPr>
          <p:cNvPr id="3" name="Content Placeholder 3"/>
          <p:cNvSpPr txBox="1">
            <a:spLocks/>
          </p:cNvSpPr>
          <p:nvPr/>
        </p:nvSpPr>
        <p:spPr>
          <a:xfrm>
            <a:off x="685800" y="1447800"/>
            <a:ext cx="8001000" cy="4572000"/>
          </a:xfrm>
          <a:prstGeom prst="rect">
            <a:avLst/>
          </a:prstGeom>
        </p:spPr>
        <p:txBody>
          <a:bodyPr/>
          <a:lstStyle/>
          <a:p>
            <a:pPr marL="342900" lvl="0" indent="-342900" algn="just" rtl="1">
              <a:spcBef>
                <a:spcPct val="20000"/>
              </a:spcBef>
              <a:buFont typeface="Arial" pitchFamily="34" charset="0"/>
              <a:buChar char="•"/>
            </a:pPr>
            <a:r>
              <a:rPr lang="ar-SA" sz="3200" dirty="0"/>
              <a:t>تستخدم المفضلة في </a:t>
            </a:r>
            <a:r>
              <a:rPr kumimoji="0" lang="en-US" sz="3200" b="0" i="0" u="none" strike="noStrike" kern="1200" cap="none" spc="0" normalizeH="0" baseline="0" noProof="0" dirty="0">
                <a:ln>
                  <a:noFill/>
                </a:ln>
                <a:solidFill>
                  <a:schemeClr val="tx1"/>
                </a:solidFill>
                <a:effectLst/>
                <a:uLnTx/>
                <a:uFillTx/>
                <a:latin typeface="+mn-lt"/>
                <a:ea typeface="+mn-ea"/>
                <a:cs typeface="+mn-cs"/>
              </a:rPr>
              <a:t>Internet Explorer</a:t>
            </a:r>
            <a:r>
              <a:rPr kumimoji="0" lang="ar-SA" sz="3200" b="0" i="0" u="none" strike="noStrike" kern="1200" cap="none" spc="0" normalizeH="0" baseline="0" noProof="0" dirty="0">
                <a:ln>
                  <a:noFill/>
                </a:ln>
                <a:solidFill>
                  <a:schemeClr val="tx1"/>
                </a:solidFill>
                <a:effectLst/>
                <a:uLnTx/>
                <a:uFillTx/>
                <a:latin typeface="+mn-lt"/>
                <a:ea typeface="+mn-ea"/>
                <a:cs typeface="+mn-cs"/>
              </a:rPr>
              <a:t> لحفظ روابط المواقع التي ترغب في زيارتها مرة أخرى. </a:t>
            </a:r>
          </a:p>
          <a:p>
            <a:pPr marL="342900" lvl="0" indent="-342900" algn="just" rtl="1">
              <a:spcBef>
                <a:spcPct val="20000"/>
              </a:spcBef>
              <a:buFont typeface="Arial" pitchFamily="34" charset="0"/>
              <a:buChar char="•"/>
            </a:pPr>
            <a:r>
              <a:rPr kumimoji="0" lang="ar-SA" sz="3200" b="0" i="0" u="none" strike="noStrike" kern="1200" cap="none" spc="0" normalizeH="0" baseline="0" noProof="0" dirty="0">
                <a:ln>
                  <a:noFill/>
                </a:ln>
                <a:solidFill>
                  <a:schemeClr val="tx1"/>
                </a:solidFill>
                <a:effectLst/>
                <a:uLnTx/>
                <a:uFillTx/>
                <a:latin typeface="+mn-lt"/>
                <a:ea typeface="+mn-ea"/>
                <a:cs typeface="+mn-cs"/>
              </a:rPr>
              <a:t>يسمح لك </a:t>
            </a:r>
            <a:r>
              <a:rPr lang="en-US" sz="3200" dirty="0"/>
              <a:t>Internet Explorer</a:t>
            </a:r>
            <a:r>
              <a:rPr kumimoji="0" lang="ar-SA" sz="3200" b="0" i="0" u="none" strike="noStrike" kern="1200" cap="none" spc="0" normalizeH="0" baseline="0" noProof="0" dirty="0">
                <a:ln>
                  <a:noFill/>
                </a:ln>
                <a:solidFill>
                  <a:schemeClr val="tx1"/>
                </a:solidFill>
                <a:effectLst/>
                <a:uLnTx/>
                <a:uFillTx/>
                <a:latin typeface="+mn-lt"/>
                <a:ea typeface="+mn-ea"/>
                <a:cs typeface="+mn-cs"/>
              </a:rPr>
              <a:t> بإنشاء قائمة مفضلات  بزيارة هذه المواقع بمجرد النقر عليها نقرة واحدة بدلا من كتابة عنوان الـ</a:t>
            </a:r>
            <a:r>
              <a:rPr kumimoji="0" lang="en-US" sz="3200" b="0" i="0" u="none" strike="noStrike" kern="1200" cap="none" spc="0" normalizeH="0" baseline="0" noProof="0" dirty="0">
                <a:ln>
                  <a:noFill/>
                </a:ln>
                <a:solidFill>
                  <a:schemeClr val="tx1"/>
                </a:solidFill>
                <a:effectLst/>
                <a:uLnTx/>
                <a:uFillTx/>
                <a:latin typeface="+mn-lt"/>
                <a:ea typeface="+mn-ea"/>
                <a:cs typeface="+mn-cs"/>
              </a:rPr>
              <a:t> URL </a:t>
            </a:r>
            <a:r>
              <a:rPr kumimoji="0" lang="ar-SA" sz="3200" b="0" i="0" u="none" strike="noStrike" kern="1200" cap="none" spc="0" normalizeH="0" baseline="0" noProof="0" dirty="0">
                <a:ln>
                  <a:noFill/>
                </a:ln>
                <a:solidFill>
                  <a:schemeClr val="tx1"/>
                </a:solidFill>
                <a:effectLst/>
                <a:uLnTx/>
                <a:uFillTx/>
                <a:latin typeface="+mn-lt"/>
                <a:ea typeface="+mn-ea"/>
                <a:cs typeface="+mn-cs"/>
              </a:rPr>
              <a:t>الخاص بالمواقع في كل مرة تريد زيارتها. </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a:srcRect/>
          <a:stretch>
            <a:fillRect/>
          </a:stretch>
        </p:blipFill>
        <p:spPr bwMode="auto">
          <a:xfrm>
            <a:off x="2786050" y="4572008"/>
            <a:ext cx="3000396" cy="177247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إضافة عناصر الى قائمة المفضلة  </a:t>
            </a:r>
            <a:r>
              <a:rPr lang="ar-SA" sz="2400" dirty="0">
                <a:cs typeface="+mj-cs"/>
              </a:rPr>
              <a:t>( </a:t>
            </a:r>
            <a:r>
              <a:rPr lang="en-US" sz="2400" dirty="0">
                <a:cs typeface="+mj-cs"/>
              </a:rPr>
              <a:t>Favorites List</a:t>
            </a:r>
            <a:r>
              <a:rPr lang="ar-SA" sz="2400" dirty="0">
                <a:cs typeface="+mj-cs"/>
              </a:rPr>
              <a:t>)</a:t>
            </a:r>
          </a:p>
        </p:txBody>
      </p:sp>
      <p:sp>
        <p:nvSpPr>
          <p:cNvPr id="3" name="Rectangle 2"/>
          <p:cNvSpPr/>
          <p:nvPr/>
        </p:nvSpPr>
        <p:spPr>
          <a:xfrm>
            <a:off x="214282" y="1000108"/>
            <a:ext cx="8715436" cy="2123658"/>
          </a:xfrm>
          <a:prstGeom prst="rect">
            <a:avLst/>
          </a:prstGeom>
        </p:spPr>
        <p:txBody>
          <a:bodyPr wrap="square">
            <a:spAutoFit/>
          </a:bodyPr>
          <a:lstStyle/>
          <a:p>
            <a:pPr marL="357188" indent="-357188" algn="just" rtl="1">
              <a:lnSpc>
                <a:spcPct val="150000"/>
              </a:lnSpc>
              <a:buFont typeface="Arial" pitchFamily="34" charset="0"/>
              <a:buChar char="•"/>
            </a:pPr>
            <a:r>
              <a:rPr lang="ar-SA" sz="2200" dirty="0">
                <a:cs typeface="+mj-cs"/>
              </a:rPr>
              <a:t>اذهب إلى الصفحة التي تريد إضافتها إلى القائمة.</a:t>
            </a:r>
          </a:p>
          <a:p>
            <a:pPr marL="357188" indent="-357188" algn="just" rtl="1">
              <a:lnSpc>
                <a:spcPct val="150000"/>
              </a:lnSpc>
              <a:buFont typeface="Arial" pitchFamily="34" charset="0"/>
              <a:buChar char="•"/>
            </a:pPr>
            <a:r>
              <a:rPr lang="ar-SA" sz="2200" dirty="0">
                <a:cs typeface="+mj-cs"/>
              </a:rPr>
              <a:t> انقر على زر "إضافة إلى المفضلة"</a:t>
            </a:r>
            <a:r>
              <a:rPr lang="ar-JO" sz="2200" dirty="0">
                <a:cs typeface="+mj-cs"/>
              </a:rPr>
              <a:t> (</a:t>
            </a:r>
            <a:r>
              <a:rPr lang="en-US" sz="2200" dirty="0">
                <a:cs typeface="+mj-cs"/>
              </a:rPr>
              <a:t>Add to Favorites</a:t>
            </a:r>
            <a:r>
              <a:rPr lang="ar-JO" sz="2200" dirty="0">
                <a:cs typeface="+mj-cs"/>
              </a:rPr>
              <a:t>)</a:t>
            </a:r>
            <a:r>
              <a:rPr lang="ar-SA" sz="2200" dirty="0">
                <a:cs typeface="+mj-cs"/>
              </a:rPr>
              <a:t> من شريط الأدوات،</a:t>
            </a:r>
            <a:br>
              <a:rPr lang="ar-SA" sz="2200" dirty="0">
                <a:cs typeface="+mj-cs"/>
              </a:rPr>
            </a:br>
            <a:r>
              <a:rPr lang="ar-SA" sz="2200" dirty="0">
                <a:cs typeface="+mj-cs"/>
              </a:rPr>
              <a:t> ثم اختر "إضافة إلى المفضلة" </a:t>
            </a:r>
            <a:r>
              <a:rPr lang="ar-JO" sz="2200" dirty="0">
                <a:cs typeface="+mj-cs"/>
              </a:rPr>
              <a:t>(</a:t>
            </a:r>
            <a:r>
              <a:rPr lang="en-US" sz="2200" dirty="0">
                <a:cs typeface="+mj-cs"/>
              </a:rPr>
              <a:t>Add to Favorites</a:t>
            </a:r>
            <a:r>
              <a:rPr lang="ar-JO" sz="2200" dirty="0">
                <a:cs typeface="+mj-cs"/>
              </a:rPr>
              <a:t>)</a:t>
            </a:r>
            <a:endParaRPr lang="ar-SA" sz="2200" dirty="0">
              <a:cs typeface="+mj-cs"/>
            </a:endParaRPr>
          </a:p>
          <a:p>
            <a:pPr marL="357188" indent="-357188" algn="just" rtl="1">
              <a:lnSpc>
                <a:spcPct val="150000"/>
              </a:lnSpc>
              <a:buFont typeface="Arial" pitchFamily="34" charset="0"/>
              <a:buChar char="•"/>
            </a:pPr>
            <a:r>
              <a:rPr lang="ar-SA" sz="2200" dirty="0">
                <a:cs typeface="+mj-cs"/>
              </a:rPr>
              <a:t>حيث </a:t>
            </a:r>
            <a:r>
              <a:rPr lang="ar-JO" sz="2200" dirty="0">
                <a:cs typeface="+mj-cs"/>
              </a:rPr>
              <a:t>تظهر </a:t>
            </a:r>
            <a:r>
              <a:rPr lang="ar-SA" sz="2200" dirty="0">
                <a:cs typeface="+mj-cs"/>
              </a:rPr>
              <a:t>نافذة "إضافة مفضلة”، وتستطيع كتابة اسم جديد للصفحة في مربع نص "الاسم".</a:t>
            </a:r>
          </a:p>
        </p:txBody>
      </p:sp>
      <p:pic>
        <p:nvPicPr>
          <p:cNvPr id="9218" name="Picture 2"/>
          <p:cNvPicPr>
            <a:picLocks noChangeAspect="1" noChangeArrowheads="1"/>
          </p:cNvPicPr>
          <p:nvPr/>
        </p:nvPicPr>
        <p:blipFill>
          <a:blip r:embed="rId2"/>
          <a:srcRect/>
          <a:stretch>
            <a:fillRect/>
          </a:stretch>
        </p:blipFill>
        <p:spPr bwMode="auto">
          <a:xfrm>
            <a:off x="1357335" y="3500438"/>
            <a:ext cx="6429375" cy="26574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776" y="1966919"/>
            <a:ext cx="8070752" cy="2970044"/>
          </a:xfrm>
          <a:prstGeom prst="rect">
            <a:avLst/>
          </a:prstGeom>
        </p:spPr>
        <p:txBody>
          <a:bodyPr wrap="square" anchor="t">
            <a:spAutoFit/>
          </a:bodyPr>
          <a:lstStyle/>
          <a:p>
            <a:pPr algn="just" rtl="1">
              <a:lnSpc>
                <a:spcPct val="150000"/>
              </a:lnSpc>
            </a:pPr>
            <a:r>
              <a:rPr lang="AR-SA" sz="2200" dirty="0"/>
              <a:t>أصبح العالم الآن أصغر مما كان، من حيث تبادل المعلومات والاتصالات. في العصور التاريخية الماضية، كان الاتصال يتم عن طريق الحمام الزاجل التي تحمل الرسائل. وكان الناس يأخذون الرسائل والمراسيم وغيرها على ظهور الخيول والعربات وما إلى ذلك من الوسائل التي كانت تستخدم للنقل</a:t>
            </a:r>
            <a:endParaRPr lang="en-US" sz="2200" dirty="0">
              <a:latin typeface="Calibri"/>
            </a:endParaRPr>
          </a:p>
          <a:p>
            <a:pPr algn="just" rtl="1">
              <a:lnSpc>
                <a:spcPct val="150000"/>
              </a:lnSpc>
            </a:pPr>
            <a:r>
              <a:rPr lang="AR-SA" sz="2200" dirty="0"/>
              <a:t> بين البلدان.</a:t>
            </a:r>
          </a:p>
          <a:p>
            <a:pPr algn="r" rtl="1"/>
            <a:endParaRPr lang="ar-SA" sz="2200" b="1" dirty="0"/>
          </a:p>
        </p:txBody>
      </p:sp>
      <p:sp>
        <p:nvSpPr>
          <p:cNvPr id="4"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latin typeface="+mj-lt"/>
                <a:ea typeface="+mj-ea"/>
                <a:cs typeface="+mj-cs"/>
              </a:rPr>
              <a:t>(1)…….</a:t>
            </a:r>
            <a:r>
              <a:rPr kumimoji="0" lang="en-US" sz="2400" b="1" i="0" u="none" strike="noStrike" kern="1200" cap="none" spc="0" normalizeH="0" baseline="0" noProof="0" dirty="0">
                <a:ln>
                  <a:noFill/>
                </a:ln>
                <a:solidFill>
                  <a:schemeClr val="tx1"/>
                </a:solidFill>
                <a:effectLst/>
                <a:uLnTx/>
                <a:uFillTx/>
                <a:latin typeface="+mj-lt"/>
                <a:ea typeface="+mj-ea"/>
                <a:cs typeface="+mj-cs"/>
              </a:rPr>
              <a:t>  (Internet) </a:t>
            </a:r>
            <a:r>
              <a:rPr kumimoji="0" lang="ar-SA" sz="2400" b="1" i="0" u="none" strike="noStrike" kern="1200" cap="none" spc="0" normalizeH="0" baseline="0" noProof="0" dirty="0">
                <a:ln>
                  <a:noFill/>
                </a:ln>
                <a:solidFill>
                  <a:schemeClr val="tx1"/>
                </a:solidFill>
                <a:effectLst/>
                <a:uLnTx/>
                <a:uFillTx/>
                <a:latin typeface="+mj-lt"/>
                <a:ea typeface="+mj-ea"/>
                <a:cs typeface="+mj-cs"/>
              </a:rPr>
              <a:t>نظرة عامة على الانترنت</a:t>
            </a:r>
          </a:p>
        </p:txBody>
      </p:sp>
    </p:spTree>
    <p:extLst>
      <p:ext uri="{BB962C8B-B14F-4D97-AF65-F5344CB8AC3E}">
        <p14:creationId xmlns:p14="http://schemas.microsoft.com/office/powerpoint/2010/main" val="1386745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تنظيم قائمة المفضلة  </a:t>
            </a:r>
            <a:r>
              <a:rPr lang="ar-SA" sz="2400" dirty="0">
                <a:cs typeface="+mj-cs"/>
              </a:rPr>
              <a:t>( </a:t>
            </a:r>
            <a:r>
              <a:rPr lang="en-US" sz="2400" dirty="0">
                <a:cs typeface="+mj-cs"/>
              </a:rPr>
              <a:t>Favorites List</a:t>
            </a:r>
            <a:r>
              <a:rPr lang="ar-SA" sz="2400" dirty="0">
                <a:cs typeface="+mj-cs"/>
              </a:rPr>
              <a:t>)</a:t>
            </a:r>
          </a:p>
        </p:txBody>
      </p:sp>
      <p:sp>
        <p:nvSpPr>
          <p:cNvPr id="3" name="Content Placeholder 3"/>
          <p:cNvSpPr txBox="1">
            <a:spLocks/>
          </p:cNvSpPr>
          <p:nvPr/>
        </p:nvSpPr>
        <p:spPr>
          <a:xfrm>
            <a:off x="657252" y="1071546"/>
            <a:ext cx="7772400" cy="5105400"/>
          </a:xfrm>
          <a:prstGeom prst="rect">
            <a:avLst/>
          </a:prstGeo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يمكنك</a:t>
            </a:r>
            <a:r>
              <a:rPr kumimoji="0" lang="ar-SA" sz="2200" b="0" i="0" u="none" strike="noStrike" kern="1200" cap="none" spc="0" normalizeH="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تنظيم الصفحات المفضلة لديك في مجلدات وحفظ العناصر في مجلدات مختلفة. ولوضع مفضلة في مجلد</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موجود بالفعل، من القائمة المنسدلة إنشاء في</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Create in</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 اختر المجلد المطلوب ثم انقر "إضافة". </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1026" name="Picture 2"/>
          <p:cNvPicPr>
            <a:picLocks noChangeAspect="1" noChangeArrowheads="1"/>
          </p:cNvPicPr>
          <p:nvPr/>
        </p:nvPicPr>
        <p:blipFill>
          <a:blip r:embed="rId2"/>
          <a:srcRect/>
          <a:stretch>
            <a:fillRect/>
          </a:stretch>
        </p:blipFill>
        <p:spPr bwMode="auto">
          <a:xfrm>
            <a:off x="2386013" y="3357562"/>
            <a:ext cx="4371975" cy="24098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تنظيم قائمة المفضلة  </a:t>
            </a:r>
            <a:r>
              <a:rPr lang="ar-SA" sz="2400" dirty="0">
                <a:cs typeface="+mj-cs"/>
              </a:rPr>
              <a:t>( </a:t>
            </a:r>
            <a:r>
              <a:rPr lang="en-US" sz="2400" dirty="0">
                <a:cs typeface="+mj-cs"/>
              </a:rPr>
              <a:t>Favorites List</a:t>
            </a:r>
            <a:r>
              <a:rPr lang="ar-SA" sz="2400" dirty="0">
                <a:cs typeface="+mj-cs"/>
              </a:rPr>
              <a:t>)</a:t>
            </a:r>
          </a:p>
        </p:txBody>
      </p:sp>
      <p:sp>
        <p:nvSpPr>
          <p:cNvPr id="3" name="Content Placeholder 3"/>
          <p:cNvSpPr txBox="1">
            <a:spLocks/>
          </p:cNvSpPr>
          <p:nvPr/>
        </p:nvSpPr>
        <p:spPr>
          <a:xfrm>
            <a:off x="657252" y="1071546"/>
            <a:ext cx="7772400" cy="5105400"/>
          </a:xfrm>
          <a:prstGeom prst="rect">
            <a:avLst/>
          </a:prstGeom>
        </p:spPr>
        <p:txBody>
          <a:bodyPr/>
          <a:lstStyle/>
          <a:p>
            <a:pPr marL="342900" lvl="0" indent="-342900" algn="just" rtl="1">
              <a:lnSpc>
                <a:spcPct val="150000"/>
              </a:lnSpc>
              <a:spcBef>
                <a:spcPct val="20000"/>
              </a:spcBef>
              <a:buFont typeface="Arial" pitchFamily="34" charset="0"/>
              <a:buChar char="•"/>
              <a:defRPr/>
            </a:pPr>
            <a:r>
              <a:rPr lang="ar-JO" sz="2200" dirty="0"/>
              <a:t>أو يمكنك </a:t>
            </a:r>
            <a:r>
              <a:rPr lang="ar-SA" sz="2200" dirty="0"/>
              <a:t>إنشاء مجلد جديد للمفضلة، </a:t>
            </a:r>
            <a:r>
              <a:rPr lang="ar-JO" sz="2200" dirty="0"/>
              <a:t>ب</a:t>
            </a:r>
            <a:r>
              <a:rPr lang="ar-SA" sz="2200" dirty="0"/>
              <a:t>النقر فوق زر "مجلد جديد"</a:t>
            </a:r>
            <a:r>
              <a:rPr lang="ar-JO" sz="2200" dirty="0"/>
              <a:t> و كتابة </a:t>
            </a:r>
            <a:r>
              <a:rPr lang="ar-SA" sz="2200" dirty="0"/>
              <a:t>اسم المجلد الجديد في نافذة انشاء مجلد (</a:t>
            </a:r>
            <a:r>
              <a:rPr lang="en-US" sz="2200" dirty="0"/>
              <a:t>creat folder</a:t>
            </a:r>
            <a:r>
              <a:rPr lang="ar-SA" sz="2200" dirty="0"/>
              <a:t>) ثم انقر فوق انشاء (</a:t>
            </a:r>
            <a:r>
              <a:rPr lang="en-US" sz="2200" dirty="0"/>
              <a:t>create</a:t>
            </a:r>
            <a:r>
              <a:rPr lang="ar-SA" sz="2200" dirty="0"/>
              <a:t>).</a:t>
            </a:r>
            <a:br>
              <a:rPr lang="ar-SA" sz="2200" dirty="0"/>
            </a:br>
            <a:r>
              <a:rPr lang="ar-SA" sz="2200" dirty="0"/>
              <a:t>ثم انقر فوق اضافة (</a:t>
            </a:r>
            <a:r>
              <a:rPr lang="en-US" sz="2200" dirty="0"/>
              <a:t>add</a:t>
            </a:r>
            <a:r>
              <a:rPr lang="ar-SA" sz="2200" dirty="0"/>
              <a:t>) للاضافة الى المجلد المنشأ.</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2053" name="Picture 5"/>
          <p:cNvPicPr>
            <a:picLocks noChangeAspect="1" noChangeArrowheads="1"/>
          </p:cNvPicPr>
          <p:nvPr/>
        </p:nvPicPr>
        <p:blipFill>
          <a:blip r:embed="rId2"/>
          <a:srcRect/>
          <a:stretch>
            <a:fillRect/>
          </a:stretch>
        </p:blipFill>
        <p:spPr bwMode="auto">
          <a:xfrm>
            <a:off x="2157413" y="2643182"/>
            <a:ext cx="4829175" cy="39052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285728"/>
            <a:ext cx="7500990" cy="461665"/>
          </a:xfrm>
          <a:prstGeom prst="rect">
            <a:avLst/>
          </a:prstGeom>
        </p:spPr>
        <p:txBody>
          <a:bodyPr wrap="square">
            <a:spAutoFit/>
          </a:bodyPr>
          <a:lstStyle/>
          <a:p>
            <a:pPr algn="ctr" rtl="1" eaLnBrk="0" fontAlgn="base" hangingPunct="0">
              <a:spcBef>
                <a:spcPct val="0"/>
              </a:spcBef>
              <a:spcAft>
                <a:spcPct val="0"/>
              </a:spcAft>
            </a:pPr>
            <a:r>
              <a:rPr lang="ar-SA" sz="2300" b="1" dirty="0">
                <a:cs typeface="+mj-cs"/>
              </a:rPr>
              <a:t>قائمة المفضلة ( </a:t>
            </a:r>
            <a:r>
              <a:rPr lang="en-US" sz="2300" b="1" dirty="0">
                <a:cs typeface="+mj-cs"/>
              </a:rPr>
              <a:t>Favorites List</a:t>
            </a:r>
            <a:r>
              <a:rPr lang="ar-SA" sz="2300" b="1" dirty="0">
                <a:cs typeface="+mj-cs"/>
              </a:rPr>
              <a:t>) ومركز المفضلة (</a:t>
            </a:r>
            <a:r>
              <a:rPr lang="en-US" sz="2300" b="1" dirty="0">
                <a:cs typeface="+mj-cs"/>
              </a:rPr>
              <a:t>Favorites center</a:t>
            </a:r>
            <a:r>
              <a:rPr lang="ar-SA" sz="2300" b="1" dirty="0">
                <a:cs typeface="+mj-cs"/>
              </a:rPr>
              <a:t>)</a:t>
            </a:r>
          </a:p>
        </p:txBody>
      </p:sp>
      <p:sp>
        <p:nvSpPr>
          <p:cNvPr id="3" name="Content Placeholder 3"/>
          <p:cNvSpPr txBox="1">
            <a:spLocks/>
          </p:cNvSpPr>
          <p:nvPr/>
        </p:nvSpPr>
        <p:spPr>
          <a:xfrm>
            <a:off x="214282" y="1000108"/>
            <a:ext cx="8596314" cy="3286148"/>
          </a:xfrm>
          <a:prstGeom prst="rect">
            <a:avLst/>
          </a:prstGeom>
        </p:spPr>
        <p:txBody>
          <a:bodyPr>
            <a:normAutofit fontScale="92500" lnSpcReduction="10000"/>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تحتوي قائمة "المفضلة" على كل </a:t>
            </a:r>
            <a:r>
              <a:rPr kumimoji="0" lang="ar-JO" sz="2200" b="0" i="0" u="none" strike="noStrike" kern="1200" cap="none" spc="0" normalizeH="0" baseline="0" noProof="0" dirty="0">
                <a:ln>
                  <a:noFill/>
                </a:ln>
                <a:solidFill>
                  <a:schemeClr val="tx1"/>
                </a:solidFill>
                <a:effectLst/>
                <a:uLnTx/>
                <a:uFillTx/>
                <a:latin typeface="+mn-lt"/>
                <a:ea typeface="+mn-ea"/>
                <a:cs typeface="+mj-cs"/>
              </a:rPr>
              <a:t>المواقع </a:t>
            </a:r>
            <a:r>
              <a:rPr kumimoji="0" lang="ar-SA" sz="2200" b="0" i="0" u="none" strike="noStrike" kern="1200" cap="none" spc="0" normalizeH="0" baseline="0" noProof="0" dirty="0">
                <a:ln>
                  <a:noFill/>
                </a:ln>
                <a:solidFill>
                  <a:schemeClr val="tx1"/>
                </a:solidFill>
                <a:effectLst/>
                <a:uLnTx/>
                <a:uFillTx/>
                <a:latin typeface="+mn-lt"/>
                <a:ea typeface="+mn-ea"/>
                <a:cs typeface="+mj-cs"/>
              </a:rPr>
              <a:t>التي أنشأتها. هذه القائمة تظهر تحت عنوان "المفضلة" عندما تنقر على زر "مركز المفضلة"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Favorites Center</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في شريط أدوات.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يمكن تثبيتها على يسار الشاشة بالضغط على (</a:t>
            </a:r>
            <a:r>
              <a:rPr kumimoji="0" lang="en-US" sz="2200" b="0" i="0" u="none" strike="noStrike" kern="1200" cap="none" spc="0" normalizeH="0" baseline="0" noProof="0" dirty="0">
                <a:ln>
                  <a:noFill/>
                </a:ln>
                <a:solidFill>
                  <a:schemeClr val="tx1"/>
                </a:solidFill>
                <a:effectLst/>
                <a:uLnTx/>
                <a:uFillTx/>
                <a:latin typeface="+mn-lt"/>
                <a:ea typeface="+mn-ea"/>
                <a:cs typeface="+mj-cs"/>
              </a:rPr>
              <a:t>pin the Favorite Center</a:t>
            </a:r>
            <a:r>
              <a:rPr kumimoji="0" lang="ar-JO" sz="2200" b="0" i="0" u="none" strike="noStrike" kern="1200" cap="none" spc="0" normalizeH="0" baseline="0" noProof="0" dirty="0">
                <a:ln>
                  <a:noFill/>
                </a:ln>
                <a:solidFill>
                  <a:schemeClr val="tx1"/>
                </a:solidFill>
                <a:effectLst/>
                <a:uLnTx/>
                <a:uFillTx/>
                <a:latin typeface="+mn-lt"/>
                <a:ea typeface="+mn-ea"/>
                <a:cs typeface="+mj-cs"/>
              </a:rPr>
              <a:t>) بحيث تظهر على يسار الشاشة</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أو إغلاقها </a:t>
            </a:r>
            <a:r>
              <a:rPr kumimoji="0" lang="ar-SA" sz="2200" b="0" i="0" u="none" strike="noStrike" kern="1200" cap="none" spc="0" normalizeH="0" baseline="0" noProof="0" dirty="0">
                <a:ln>
                  <a:noFill/>
                </a:ln>
                <a:solidFill>
                  <a:schemeClr val="tx1"/>
                </a:solidFill>
                <a:effectLst/>
                <a:uLnTx/>
                <a:uFillTx/>
                <a:latin typeface="+mn-lt"/>
                <a:ea typeface="+mn-ea"/>
                <a:cs typeface="+mj-cs"/>
              </a:rPr>
              <a:t>بالنقر على إشارة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X</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ل</a:t>
            </a:r>
            <a:r>
              <a:rPr kumimoji="0" lang="ar-JO" sz="2200" b="0" i="0" u="none" strike="noStrike" kern="1200" cap="none" spc="0" normalizeH="0" baseline="0" noProof="0" dirty="0">
                <a:ln>
                  <a:noFill/>
                </a:ln>
                <a:solidFill>
                  <a:schemeClr val="tx1"/>
                </a:solidFill>
                <a:effectLst/>
                <a:uLnTx/>
                <a:uFillTx/>
                <a:latin typeface="+mn-lt"/>
                <a:ea typeface="+mn-ea"/>
                <a:cs typeface="+mj-cs"/>
              </a:rPr>
              <a:t>تنظيم </a:t>
            </a:r>
            <a:r>
              <a:rPr kumimoji="0" lang="ar-SA" sz="2200" b="0" i="0" u="none" strike="noStrike" kern="1200" cap="none" spc="0" normalizeH="0" baseline="0" noProof="0" dirty="0">
                <a:ln>
                  <a:noFill/>
                </a:ln>
                <a:solidFill>
                  <a:schemeClr val="tx1"/>
                </a:solidFill>
                <a:effectLst/>
                <a:uLnTx/>
                <a:uFillTx/>
                <a:latin typeface="+mn-lt"/>
                <a:ea typeface="+mn-ea"/>
                <a:cs typeface="+mj-cs"/>
              </a:rPr>
              <a:t>الصفحات</a:t>
            </a:r>
            <a:r>
              <a:rPr kumimoji="0" lang="ar-SA" sz="2200" b="0" i="0" u="none" strike="noStrike" kern="1200" cap="none" spc="0" normalizeH="0" noProof="0" dirty="0">
                <a:ln>
                  <a:noFill/>
                </a:ln>
                <a:solidFill>
                  <a:schemeClr val="tx1"/>
                </a:solidFill>
                <a:effectLst/>
                <a:uLnTx/>
                <a:uFillTx/>
                <a:latin typeface="+mn-lt"/>
                <a:ea typeface="+mn-ea"/>
                <a:cs typeface="+mj-cs"/>
              </a:rPr>
              <a:t> في </a:t>
            </a:r>
            <a:r>
              <a:rPr kumimoji="0" lang="ar-JO" sz="2200" b="0" i="0" u="none" strike="noStrike" kern="1200" cap="none" spc="0" normalizeH="0" baseline="0" noProof="0" dirty="0">
                <a:ln>
                  <a:noFill/>
                </a:ln>
                <a:solidFill>
                  <a:schemeClr val="tx1"/>
                </a:solidFill>
                <a:effectLst/>
                <a:uLnTx/>
                <a:uFillTx/>
                <a:latin typeface="+mn-lt"/>
                <a:ea typeface="+mn-ea"/>
                <a:cs typeface="+mj-cs"/>
              </a:rPr>
              <a:t>المفضلة </a:t>
            </a:r>
            <a:r>
              <a:rPr kumimoji="0" lang="ar-SA" sz="2200" b="0" i="0" u="none" strike="noStrike" kern="1200" cap="none" spc="0" normalizeH="0" baseline="0" noProof="0" dirty="0">
                <a:ln>
                  <a:noFill/>
                </a:ln>
                <a:solidFill>
                  <a:schemeClr val="tx1"/>
                </a:solidFill>
                <a:effectLst/>
                <a:uLnTx/>
                <a:uFillTx/>
                <a:latin typeface="+mn-lt"/>
                <a:ea typeface="+mn-ea"/>
                <a:cs typeface="+mj-cs"/>
              </a:rPr>
              <a:t>ننقر فوق اضافة الى المفضلة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Add to favoritrs</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lang="ar-SA" sz="2200" dirty="0">
                <a:cs typeface="+mj-cs"/>
              </a:rPr>
              <a:t>ثم النقر على تنظيم المفضلة (</a:t>
            </a:r>
            <a:r>
              <a:rPr lang="en-US" sz="2200" dirty="0">
                <a:cs typeface="+mj-cs"/>
              </a:rPr>
              <a:t>Organize Favorites</a:t>
            </a:r>
            <a:r>
              <a:rPr lang="ar-SA" sz="2200" dirty="0">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lang="ar-SA" sz="2200" dirty="0">
                <a:cs typeface="+mj-cs"/>
              </a:rPr>
              <a:t>ومنها يمكننا </a:t>
            </a:r>
            <a:r>
              <a:rPr kumimoji="0" lang="ar-JO" sz="2200" b="0" i="0" u="none" strike="noStrike" kern="1200" cap="none" spc="0" normalizeH="0" baseline="0" noProof="0" dirty="0">
                <a:ln>
                  <a:noFill/>
                </a:ln>
                <a:solidFill>
                  <a:schemeClr val="tx1"/>
                </a:solidFill>
                <a:effectLst/>
                <a:uLnTx/>
                <a:uFillTx/>
                <a:latin typeface="+mn-lt"/>
                <a:ea typeface="+mn-ea"/>
                <a:cs typeface="+mj-cs"/>
              </a:rPr>
              <a:t>استخدام الأزرار </a:t>
            </a:r>
            <a:r>
              <a:rPr kumimoji="0" lang="ar-SA" sz="2200" b="0" i="0" u="none" strike="noStrike" kern="1200" cap="none" spc="0" normalizeH="0" baseline="0" noProof="0" dirty="0">
                <a:ln>
                  <a:noFill/>
                </a:ln>
                <a:solidFill>
                  <a:schemeClr val="tx1"/>
                </a:solidFill>
                <a:effectLst/>
                <a:uLnTx/>
                <a:uFillTx/>
                <a:latin typeface="+mn-lt"/>
                <a:ea typeface="+mn-ea"/>
                <a:cs typeface="+mj-cs"/>
              </a:rPr>
              <a:t>اسفل النافذة </a:t>
            </a:r>
            <a:r>
              <a:rPr kumimoji="0" lang="ar-JO" sz="2200" b="0" i="0" u="none" strike="noStrike" kern="1200" cap="none" spc="0" normalizeH="0" baseline="0" noProof="0" dirty="0">
                <a:ln>
                  <a:noFill/>
                </a:ln>
                <a:solidFill>
                  <a:schemeClr val="tx1"/>
                </a:solidFill>
                <a:effectLst/>
                <a:uLnTx/>
                <a:uFillTx/>
                <a:latin typeface="+mn-lt"/>
                <a:ea typeface="+mn-ea"/>
                <a:cs typeface="+mj-cs"/>
              </a:rPr>
              <a:t>لإنشاء المجلدات و حذفها و إعادة تسميتها و نقل العناصر من مجلد إلى آخر.</a:t>
            </a: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60419" name="Picture 3"/>
          <p:cNvPicPr>
            <a:picLocks noChangeAspect="1" noChangeArrowheads="1"/>
          </p:cNvPicPr>
          <p:nvPr/>
        </p:nvPicPr>
        <p:blipFill>
          <a:blip r:embed="rId2"/>
          <a:srcRect/>
          <a:stretch>
            <a:fillRect/>
          </a:stretch>
        </p:blipFill>
        <p:spPr bwMode="auto">
          <a:xfrm>
            <a:off x="357158" y="3786190"/>
            <a:ext cx="3428992" cy="280623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إستخدام قائمة المحفوظات </a:t>
            </a:r>
            <a:r>
              <a:rPr lang="ar-SA" sz="2400" dirty="0">
                <a:cs typeface="+mj-cs"/>
              </a:rPr>
              <a:t>( </a:t>
            </a:r>
            <a:r>
              <a:rPr lang="en-US" sz="2400" dirty="0">
                <a:cs typeface="+mj-cs"/>
              </a:rPr>
              <a:t>Favorites List</a:t>
            </a:r>
            <a:r>
              <a:rPr lang="ar-SA" sz="2400" dirty="0">
                <a:cs typeface="+mj-cs"/>
              </a:rPr>
              <a:t>)</a:t>
            </a:r>
          </a:p>
        </p:txBody>
      </p:sp>
      <p:sp>
        <p:nvSpPr>
          <p:cNvPr id="3" name="Content Placeholder 3"/>
          <p:cNvSpPr txBox="1">
            <a:spLocks/>
          </p:cNvSpPr>
          <p:nvPr/>
        </p:nvSpPr>
        <p:spPr>
          <a:xfrm>
            <a:off x="214282" y="857232"/>
            <a:ext cx="8686832" cy="5105400"/>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يحتفظ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kumimoji="0" lang="ar-JO" sz="2200" b="0" i="0" u="none" strike="noStrike" kern="1200" cap="none" spc="0" normalizeH="0" baseline="0" noProof="0" dirty="0">
                <a:ln>
                  <a:noFill/>
                </a:ln>
                <a:solidFill>
                  <a:schemeClr val="tx1"/>
                </a:solidFill>
                <a:effectLst/>
                <a:uLnTx/>
                <a:uFillTx/>
                <a:latin typeface="+mn-lt"/>
                <a:ea typeface="+mn-ea"/>
                <a:cs typeface="+mj-cs"/>
              </a:rPr>
              <a:t> ب</a:t>
            </a:r>
            <a:r>
              <a:rPr kumimoji="0" lang="ar-SA" sz="2200" b="0" i="0" u="none" strike="noStrike" kern="1200" cap="none" spc="0" normalizeH="0" baseline="0" noProof="0" dirty="0">
                <a:ln>
                  <a:noFill/>
                </a:ln>
                <a:solidFill>
                  <a:schemeClr val="tx1"/>
                </a:solidFill>
                <a:effectLst/>
                <a:uLnTx/>
                <a:uFillTx/>
                <a:latin typeface="+mn-lt"/>
                <a:ea typeface="+mn-ea"/>
                <a:cs typeface="+mj-cs"/>
              </a:rPr>
              <a:t>صفحات الويب التي زرتها سابقا حسب تاريخ الزيارة. لعرض قائمة "المحفوظات"، انقر على زر "المحفوظات“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History</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في "مركز المفضلة"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Favorites Center</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انقر على إحدى أيقونات التقويم. سوف يتم عرض عناصر محفوظات مفروزة حسب موقع على شبكة الإنترنت. انقر فوق إحدى الأيقونات الصفراء لمشاهدة الصفحات التي قمت بزيارتها في موقع معين. ثم يمكن النقر فوق ارتباط موقع الشبكة لفتح الصفحة المطلوبة.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ويمكنك إعادة فرز عناصر "المحفوظات" بالنقر فوق السهم الموجود بجوار زر "المحفوظات" وإجراء التحديدات المطلوبة.</a:t>
            </a:r>
          </a:p>
        </p:txBody>
      </p:sp>
      <p:pic>
        <p:nvPicPr>
          <p:cNvPr id="61442" name="Picture 2"/>
          <p:cNvPicPr>
            <a:picLocks noChangeAspect="1" noChangeArrowheads="1"/>
          </p:cNvPicPr>
          <p:nvPr/>
        </p:nvPicPr>
        <p:blipFill>
          <a:blip r:embed="rId2"/>
          <a:srcRect/>
          <a:stretch>
            <a:fillRect/>
          </a:stretch>
        </p:blipFill>
        <p:spPr bwMode="auto">
          <a:xfrm>
            <a:off x="2571736" y="4643446"/>
            <a:ext cx="2781300" cy="1905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حذف عنصر من قائمة المفضلة  </a:t>
            </a:r>
            <a:r>
              <a:rPr lang="ar-SA" sz="2400" dirty="0">
                <a:cs typeface="+mj-cs"/>
              </a:rPr>
              <a:t>( </a:t>
            </a:r>
            <a:r>
              <a:rPr lang="en-US" sz="2400" dirty="0">
                <a:cs typeface="+mj-cs"/>
              </a:rPr>
              <a:t>Favorites List</a:t>
            </a:r>
            <a:r>
              <a:rPr lang="ar-SA" sz="2400" dirty="0">
                <a:cs typeface="+mj-cs"/>
              </a:rPr>
              <a:t>)</a:t>
            </a:r>
          </a:p>
        </p:txBody>
      </p:sp>
      <p:sp>
        <p:nvSpPr>
          <p:cNvPr id="3" name="Content Placeholder 3"/>
          <p:cNvSpPr txBox="1">
            <a:spLocks/>
          </p:cNvSpPr>
          <p:nvPr/>
        </p:nvSpPr>
        <p:spPr>
          <a:xfrm>
            <a:off x="285720" y="1071546"/>
            <a:ext cx="8429684" cy="1785950"/>
          </a:xfrm>
          <a:prstGeom prst="rect">
            <a:avLst/>
          </a:prstGeo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لحذف عنصر من "قائمة المحفوظات"، انقر بزر الماوس الأيمن على ذلك واختر "حذف". انقر فوق "نعم" في الإطار المعروض.</a:t>
            </a:r>
          </a:p>
        </p:txBody>
      </p:sp>
      <p:pic>
        <p:nvPicPr>
          <p:cNvPr id="62467" name="Picture 3"/>
          <p:cNvPicPr>
            <a:picLocks noChangeAspect="1" noChangeArrowheads="1"/>
          </p:cNvPicPr>
          <p:nvPr/>
        </p:nvPicPr>
        <p:blipFill>
          <a:blip r:embed="rId2"/>
          <a:srcRect/>
          <a:stretch>
            <a:fillRect/>
          </a:stretch>
        </p:blipFill>
        <p:spPr bwMode="auto">
          <a:xfrm>
            <a:off x="1000100" y="2285992"/>
            <a:ext cx="6858048" cy="419971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طباعة صفحات الويب </a:t>
            </a:r>
            <a:r>
              <a:rPr lang="ar-SA" sz="2400" dirty="0">
                <a:cs typeface="+mj-cs"/>
              </a:rPr>
              <a:t>(</a:t>
            </a:r>
            <a:r>
              <a:rPr lang="en-US" sz="2400" dirty="0">
                <a:cs typeface="+mj-cs"/>
              </a:rPr>
              <a:t>Printing Webpages</a:t>
            </a:r>
            <a:r>
              <a:rPr lang="ar-SA" sz="2400" dirty="0">
                <a:cs typeface="+mj-cs"/>
              </a:rPr>
              <a:t>)</a:t>
            </a:r>
          </a:p>
        </p:txBody>
      </p:sp>
      <p:sp>
        <p:nvSpPr>
          <p:cNvPr id="3" name="Content Placeholder 3"/>
          <p:cNvSpPr txBox="1">
            <a:spLocks/>
          </p:cNvSpPr>
          <p:nvPr/>
        </p:nvSpPr>
        <p:spPr>
          <a:xfrm>
            <a:off x="90518" y="1066816"/>
            <a:ext cx="8839200" cy="5576894"/>
          </a:xfrm>
          <a:prstGeom prst="rect">
            <a:avLst/>
          </a:prstGeom>
        </p:spPr>
        <p:txBody>
          <a:bodyPr anchor="t">
            <a:normAutofit/>
          </a:bodyPr>
          <a:lstStyle/>
          <a:p>
            <a:pPr marL="342900" marR="0" lvl="0" indent="-342900" algn="just" defTabSz="914400" rtl="1" eaLnBrk="1" fontAlgn="auto" latinLnBrk="0" hangingPunct="1">
              <a:lnSpc>
                <a:spcPct val="160000"/>
              </a:lnSpc>
              <a:spcBef>
                <a:spcPct val="20000"/>
              </a:spcBef>
              <a:spcAft>
                <a:spcPts val="0"/>
              </a:spcAft>
              <a:buClrTx/>
              <a:buSzTx/>
              <a:buFont typeface="Arial" pitchFamily="34" charset="0"/>
              <a:buChar char="•"/>
              <a:tabLst/>
              <a:defRPr/>
            </a:pPr>
            <a:r>
              <a:rPr kumimoji="0" lang="AR-SA"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لطباعة الصفحة</a:t>
            </a:r>
            <a:r>
              <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 </a:t>
            </a:r>
            <a:r>
              <a:rPr kumimoji="0" lang="AR-JO"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الويب</a:t>
            </a:r>
            <a:r>
              <a:rPr kumimoji="0" lang="AR-SA"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الحالية اختر "</a:t>
            </a:r>
            <a:r>
              <a:rPr kumimoji="0" lang="AR-SA"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ملف </a:t>
            </a:r>
            <a:r>
              <a:rPr kumimoji="0" lang="AR-JO"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File</a:t>
            </a:r>
            <a:r>
              <a:rPr kumimoji="0" lang="AR-JO"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 ← طباعة</a:t>
            </a:r>
            <a:r>
              <a:rPr kumimoji="0" lang="AR-JO"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Print</a:t>
            </a:r>
            <a:r>
              <a:rPr kumimoji="0" lang="AR-JO" sz="2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يمكنك تحديد الطباعة</a:t>
            </a:r>
            <a:r>
              <a:rPr kumimoji="0" lang="AR-SA" sz="2200" b="0" i="0" u="none" strike="noStrike" kern="1200" cap="none" spc="0" normalizeH="0" baseline="0" noProof="0" dirty="0">
                <a:ln>
                  <a:noFill/>
                </a:ln>
                <a:solidFill>
                  <a:schemeClr val="tx1"/>
                </a:solidFill>
                <a:effectLst/>
                <a:uLnTx/>
                <a:uFillTx/>
                <a:latin typeface="+mn-lt"/>
                <a:ea typeface="+mn-ea"/>
                <a:cs typeface="+mj-cs"/>
              </a:rPr>
              <a:t> عن طريق إجراء الخيار المناسب تحت "نطاق الطباعة"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Print Range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1" eaLnBrk="1" fontAlgn="auto" latinLnBrk="0" hangingPunct="1">
              <a:lnSpc>
                <a:spcPct val="160000"/>
              </a:lnSpc>
              <a:spcBef>
                <a:spcPct val="20000"/>
              </a:spcBef>
              <a:spcAft>
                <a:spcPts val="0"/>
              </a:spcAft>
              <a:buClrTx/>
              <a:buSzTx/>
              <a:buFont typeface="Arial" pitchFamily="34" charset="0"/>
              <a:buChar char="•"/>
              <a:tabLst/>
              <a:defRPr/>
            </a:pPr>
            <a:r>
              <a:rPr kumimoji="0" lang="AR-JO"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لمعاينة الصفحة قبل الطباعة</a:t>
            </a:r>
            <a:r>
              <a:rPr kumimoji="0" lang="AR-JO" sz="2400" b="1"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 </a:t>
            </a:r>
            <a:r>
              <a:rPr kumimoji="0" lang="AR-SA" sz="2400" b="1"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اختر</a:t>
            </a:r>
            <a:r>
              <a:rPr kumimoji="0" lang="AR-SA" sz="2200" b="0" i="0" u="none" strike="noStrike" kern="1200" cap="none" spc="0" normalizeH="0" baseline="0" noProof="0" dirty="0">
                <a:ln>
                  <a:noFill/>
                </a:ln>
                <a:solidFill>
                  <a:schemeClr val="tx1"/>
                </a:solidFill>
                <a:effectLst/>
                <a:uLnTx/>
                <a:uFillTx/>
                <a:latin typeface="+mn-lt"/>
                <a:ea typeface="+mn-ea"/>
                <a:cs typeface="+mj-cs"/>
              </a:rPr>
              <a:t> ملف</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File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 معاينة الطباعة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Print Preview</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1" eaLnBrk="1" fontAlgn="auto" latinLnBrk="0" hangingPunct="1">
              <a:lnSpc>
                <a:spcPct val="160000"/>
              </a:lnSpc>
              <a:spcBef>
                <a:spcPct val="20000"/>
              </a:spcBef>
              <a:spcAft>
                <a:spcPts val="0"/>
              </a:spcAft>
              <a:buClrTx/>
              <a:buSzTx/>
              <a:buFont typeface="Arial" pitchFamily="34" charset="0"/>
              <a:buChar char="•"/>
              <a:tabLst/>
              <a:defRPr/>
            </a:pPr>
            <a:r>
              <a:rPr kumimoji="0" lang="AR-JO"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لحفظ الصفحة </a:t>
            </a:r>
            <a:r>
              <a:rPr kumimoji="0" lang="AR-JO" sz="2200" b="0" i="0" u="none" strike="noStrike" kern="1200" cap="none" spc="0" normalizeH="0" baseline="0" noProof="0" dirty="0">
                <a:ln>
                  <a:noFill/>
                </a:ln>
                <a:solidFill>
                  <a:schemeClr val="tx1"/>
                </a:solidFill>
                <a:effectLst/>
                <a:uLnTx/>
                <a:uFillTx/>
                <a:latin typeface="+mn-lt"/>
                <a:ea typeface="+mn-ea"/>
                <a:cs typeface="+mj-cs"/>
              </a:rPr>
              <a:t>اختر </a:t>
            </a:r>
            <a:r>
              <a:rPr kumimoji="0" lang="AR-SA" sz="2200" b="0" i="0" u="none" strike="noStrike" kern="1200" cap="none" spc="0" normalizeH="0" baseline="0" noProof="0" dirty="0">
                <a:ln>
                  <a:noFill/>
                </a:ln>
                <a:solidFill>
                  <a:schemeClr val="tx1"/>
                </a:solidFill>
                <a:effectLst/>
                <a:uLnTx/>
                <a:uFillTx/>
                <a:latin typeface="+mn-lt"/>
                <a:ea typeface="+mn-ea"/>
                <a:cs typeface="+mj-cs"/>
              </a:rPr>
              <a:t>"ملف</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File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حفظ باسم</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Save As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 و يمكنك اختيار الموقع و تغيير الإسم و التسيق او النوع (</a:t>
            </a:r>
            <a:r>
              <a:rPr kumimoji="0" lang="EN-US" sz="2200" b="0" i="0" u="none" strike="noStrike" kern="1200" cap="none" spc="0" normalizeH="0" baseline="0" noProof="0" dirty="0">
                <a:ln>
                  <a:noFill/>
                </a:ln>
                <a:solidFill>
                  <a:schemeClr val="tx1"/>
                </a:solidFill>
                <a:effectLst/>
                <a:uLnTx/>
                <a:uFillTx/>
                <a:latin typeface="+mn-lt"/>
                <a:ea typeface="+mn-ea"/>
                <a:cs typeface="+mj-cs"/>
              </a:rPr>
              <a:t>Save As Type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1" eaLnBrk="1" fontAlgn="auto" latinLnBrk="0" hangingPunct="1">
              <a:lnSpc>
                <a:spcPct val="160000"/>
              </a:lnSpc>
              <a:spcBef>
                <a:spcPct val="20000"/>
              </a:spcBef>
              <a:spcAft>
                <a:spcPts val="0"/>
              </a:spcAft>
              <a:buClrTx/>
              <a:buSzTx/>
              <a:buFont typeface="Arial" pitchFamily="34" charset="0"/>
              <a:buChar char="•"/>
              <a:tabLst/>
              <a:defRPr/>
            </a:pPr>
            <a:r>
              <a:rPr kumimoji="0" lang="AR-JO"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لحفظ صورة من صفحة ويب </a:t>
            </a:r>
            <a:r>
              <a:rPr kumimoji="0" lang="AR-JO" sz="2200" b="0" i="0" u="none" strike="noStrike" kern="1200" cap="none" spc="0" normalizeH="0" baseline="0" noProof="0" dirty="0">
                <a:ln>
                  <a:noFill/>
                </a:ln>
                <a:solidFill>
                  <a:schemeClr val="tx1"/>
                </a:solidFill>
                <a:effectLst/>
                <a:uLnTx/>
                <a:uFillTx/>
                <a:latin typeface="+mn-lt"/>
                <a:ea typeface="+mn-ea"/>
                <a:cs typeface="+mj-cs"/>
              </a:rPr>
              <a:t>انقر بالزر الأيمن على الصورة و اختر حفظ الصورة باسم (</a:t>
            </a:r>
            <a:r>
              <a:rPr kumimoji="0" lang="EN-US" sz="2200" b="0" i="0" u="none" strike="noStrike" kern="1200" cap="none" spc="0" normalizeH="0" baseline="0" noProof="0" dirty="0">
                <a:ln>
                  <a:noFill/>
                </a:ln>
                <a:solidFill>
                  <a:schemeClr val="tx1"/>
                </a:solidFill>
                <a:effectLst/>
                <a:uLnTx/>
                <a:uFillTx/>
                <a:latin typeface="+mn-lt"/>
                <a:ea typeface="+mn-ea"/>
                <a:cs typeface="+mj-cs"/>
              </a:rPr>
              <a:t>Save Picture As</a:t>
            </a:r>
            <a:r>
              <a:rPr kumimoji="0" lang="AR-JO" sz="2200" b="0" i="0" u="none" strike="noStrike" kern="1200" cap="none" spc="0" normalizeH="0" baseline="0" noProof="0" dirty="0">
                <a:ln>
                  <a:noFill/>
                </a:ln>
                <a:solidFill>
                  <a:schemeClr val="tx1"/>
                </a:solidFill>
                <a:effectLst/>
                <a:uLnTx/>
                <a:uFillTx/>
                <a:latin typeface="+mn-lt"/>
                <a:ea typeface="+mn-ea"/>
                <a:cs typeface="+mj-cs"/>
              </a:rPr>
              <a:t>) ثم حدد مكان الحفظ و اسم الصورة.</a:t>
            </a:r>
          </a:p>
          <a:p>
            <a:pPr marL="342900" marR="0" lvl="0" indent="-342900" algn="just" defTabSz="914400" rtl="1" eaLnBrk="1" fontAlgn="auto" latinLnBrk="0" hangingPunct="1">
              <a:lnSpc>
                <a:spcPct val="160000"/>
              </a:lnSpc>
              <a:spcBef>
                <a:spcPct val="20000"/>
              </a:spcBef>
              <a:spcAft>
                <a:spcPts val="0"/>
              </a:spcAft>
              <a:buClrTx/>
              <a:buSzTx/>
              <a:buFont typeface="Arial" pitchFamily="34" charset="0"/>
              <a:buChar char="•"/>
              <a:tabLst/>
              <a:defRPr/>
            </a:pPr>
            <a:r>
              <a:rPr kumimoji="0" lang="AR-JO" sz="26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j-cs"/>
              </a:rPr>
              <a:t>لحفظ صفحة دون عرضها </a:t>
            </a:r>
            <a:r>
              <a:rPr kumimoji="0" lang="AR-JO" sz="2200" b="0" i="0" u="none" strike="noStrike" kern="1200" cap="none" spc="0" normalizeH="0" baseline="0" noProof="0" dirty="0">
                <a:ln>
                  <a:noFill/>
                </a:ln>
                <a:solidFill>
                  <a:schemeClr val="tx1"/>
                </a:solidFill>
                <a:effectLst/>
                <a:uLnTx/>
                <a:uFillTx/>
                <a:latin typeface="+mn-lt"/>
                <a:ea typeface="+mn-ea"/>
                <a:cs typeface="+mj-cs"/>
              </a:rPr>
              <a:t>انقر بالزر الأيمن على الرابط الذي ترغب بحفظ صفحة الويب به </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واختر حفظ الهدف باسم (</a:t>
            </a:r>
            <a:r>
              <a:rPr kumimoji="0" lang="EN-US" sz="2200" b="0" i="0" u="none" strike="noStrike" kern="1200" cap="none" spc="0" normalizeH="0" baseline="0" noProof="0" dirty="0">
                <a:ln>
                  <a:noFill/>
                </a:ln>
                <a:solidFill>
                  <a:schemeClr val="tx1"/>
                </a:solidFill>
                <a:effectLst/>
                <a:uLnTx/>
                <a:uFillTx/>
                <a:latin typeface="+mn-lt"/>
                <a:ea typeface="+mn-ea"/>
                <a:cs typeface="+mj-cs"/>
              </a:rPr>
              <a:t>Save Target As</a:t>
            </a:r>
            <a:r>
              <a:rPr kumimoji="0" lang="AR-JO" sz="2200" b="0" i="0" u="none" strike="noStrike" kern="1200" cap="none" spc="0" normalizeH="0" baseline="0" noProof="0" dirty="0">
                <a:ln>
                  <a:noFill/>
                </a:ln>
                <a:solidFill>
                  <a:schemeClr val="tx1"/>
                </a:solidFill>
                <a:effectLst/>
                <a:uLnTx/>
                <a:uFillTx/>
                <a:latin typeface="+mn-lt"/>
                <a:ea typeface="+mn-ea"/>
                <a:cs typeface="+mj-cs"/>
              </a:rPr>
              <a:t>) ثم حدد مكان الحفظ </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واسم الملف.</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ar-SA"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260648"/>
            <a:ext cx="6840760" cy="504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2400" b="1" dirty="0"/>
              <a:t>البحث عن المعلومات في الويب</a:t>
            </a:r>
          </a:p>
        </p:txBody>
      </p:sp>
      <p:sp>
        <p:nvSpPr>
          <p:cNvPr id="3" name="AutoShape 81"/>
          <p:cNvSpPr>
            <a:spLocks noChangeArrowheads="1"/>
          </p:cNvSpPr>
          <p:nvPr/>
        </p:nvSpPr>
        <p:spPr bwMode="gray">
          <a:xfrm>
            <a:off x="1958052" y="1596069"/>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fontAlgn="base">
              <a:spcBef>
                <a:spcPct val="0"/>
              </a:spcBef>
              <a:spcAft>
                <a:spcPct val="0"/>
              </a:spcAft>
            </a:pPr>
            <a:endParaRPr lang="en-US" dirty="0">
              <a:solidFill>
                <a:srgbClr val="1F5281"/>
              </a:solidFill>
            </a:endParaRPr>
          </a:p>
        </p:txBody>
      </p:sp>
      <p:sp>
        <p:nvSpPr>
          <p:cNvPr id="4" name="Text Box 83"/>
          <p:cNvSpPr txBox="1">
            <a:spLocks noChangeArrowheads="1"/>
          </p:cNvSpPr>
          <p:nvPr/>
        </p:nvSpPr>
        <p:spPr bwMode="gray">
          <a:xfrm>
            <a:off x="2516938" y="1698272"/>
            <a:ext cx="4698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0" fontAlgn="base" hangingPunct="0">
              <a:spcBef>
                <a:spcPct val="0"/>
              </a:spcBef>
              <a:spcAft>
                <a:spcPct val="0"/>
              </a:spcAft>
            </a:pPr>
            <a:r>
              <a:rPr lang="ar-SA" b="1" dirty="0"/>
              <a:t>استخدام خدمات البحث</a:t>
            </a:r>
            <a:endParaRPr lang="ar-SA" dirty="0"/>
          </a:p>
        </p:txBody>
      </p:sp>
      <p:sp>
        <p:nvSpPr>
          <p:cNvPr id="5" name="AutoShape 81"/>
          <p:cNvSpPr>
            <a:spLocks noChangeArrowheads="1"/>
          </p:cNvSpPr>
          <p:nvPr/>
        </p:nvSpPr>
        <p:spPr bwMode="gray">
          <a:xfrm>
            <a:off x="1958052" y="2462529"/>
            <a:ext cx="532859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جوجل </a:t>
            </a:r>
            <a:r>
              <a:rPr lang="ar-SA" dirty="0"/>
              <a:t>(</a:t>
            </a:r>
            <a:r>
              <a:rPr lang="en-US" dirty="0"/>
              <a:t> Google </a:t>
            </a:r>
            <a:r>
              <a:rPr lang="ar-SA" dirty="0"/>
              <a:t>)</a:t>
            </a:r>
          </a:p>
        </p:txBody>
      </p:sp>
      <p:sp>
        <p:nvSpPr>
          <p:cNvPr id="6" name="AutoShape 81"/>
          <p:cNvSpPr>
            <a:spLocks noChangeArrowheads="1"/>
          </p:cNvSpPr>
          <p:nvPr/>
        </p:nvSpPr>
        <p:spPr bwMode="gray">
          <a:xfrm>
            <a:off x="1928794" y="3310581"/>
            <a:ext cx="532859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fontAlgn="base">
              <a:spcBef>
                <a:spcPct val="0"/>
              </a:spcBef>
              <a:spcAft>
                <a:spcPct val="0"/>
              </a:spcAft>
            </a:pPr>
            <a:endParaRPr lang="en-US" dirty="0">
              <a:solidFill>
                <a:srgbClr val="1F5281"/>
              </a:solidFill>
            </a:endParaRPr>
          </a:p>
        </p:txBody>
      </p:sp>
      <p:sp>
        <p:nvSpPr>
          <p:cNvPr id="7" name="Text Box 83"/>
          <p:cNvSpPr txBox="1">
            <a:spLocks noChangeArrowheads="1"/>
          </p:cNvSpPr>
          <p:nvPr/>
        </p:nvSpPr>
        <p:spPr bwMode="gray">
          <a:xfrm>
            <a:off x="2559118" y="3412784"/>
            <a:ext cx="4698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0" fontAlgn="base" hangingPunct="0">
              <a:spcBef>
                <a:spcPct val="0"/>
              </a:spcBef>
              <a:spcAft>
                <a:spcPct val="0"/>
              </a:spcAft>
            </a:pPr>
            <a:r>
              <a:rPr lang="en-US" dirty="0"/>
              <a:t>RSS</a:t>
            </a:r>
            <a:endParaRPr lang="ar-SA" dirty="0"/>
          </a:p>
        </p:txBody>
      </p:sp>
      <p:sp>
        <p:nvSpPr>
          <p:cNvPr id="8" name="AutoShape 81"/>
          <p:cNvSpPr>
            <a:spLocks noChangeArrowheads="1"/>
          </p:cNvSpPr>
          <p:nvPr/>
        </p:nvSpPr>
        <p:spPr bwMode="gray">
          <a:xfrm>
            <a:off x="1928794" y="4177041"/>
            <a:ext cx="532859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المدونات </a:t>
            </a:r>
            <a:r>
              <a:rPr lang="ar-SA" dirty="0"/>
              <a:t>(</a:t>
            </a:r>
            <a:r>
              <a:rPr lang="en-US" dirty="0"/>
              <a:t>Blogs</a:t>
            </a:r>
            <a:r>
              <a:rPr lang="ar-SA" dirty="0"/>
              <a:t>)</a:t>
            </a:r>
          </a:p>
        </p:txBody>
      </p:sp>
      <p:sp>
        <p:nvSpPr>
          <p:cNvPr id="9" name="AutoShape 81"/>
          <p:cNvSpPr>
            <a:spLocks noChangeArrowheads="1"/>
          </p:cNvSpPr>
          <p:nvPr/>
        </p:nvSpPr>
        <p:spPr bwMode="gray">
          <a:xfrm>
            <a:off x="1928794" y="5072074"/>
            <a:ext cx="532859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ويكي </a:t>
            </a:r>
            <a:r>
              <a:rPr lang="ar-SA" dirty="0"/>
              <a:t>(</a:t>
            </a:r>
            <a:r>
              <a:rPr lang="en-US" dirty="0"/>
              <a:t>Wiki</a:t>
            </a:r>
            <a:r>
              <a:rPr lang="ar-SA"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إستخدام خدمات البحث</a:t>
            </a:r>
            <a:endParaRPr lang="ar-SA" sz="2400" dirty="0">
              <a:cs typeface="+mj-cs"/>
            </a:endParaRPr>
          </a:p>
        </p:txBody>
      </p:sp>
      <p:sp>
        <p:nvSpPr>
          <p:cNvPr id="3" name="Content Placeholder 3"/>
          <p:cNvSpPr txBox="1">
            <a:spLocks/>
          </p:cNvSpPr>
          <p:nvPr/>
        </p:nvSpPr>
        <p:spPr>
          <a:xfrm>
            <a:off x="642910" y="1214422"/>
            <a:ext cx="7848600" cy="3429024"/>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هنالك كم هائل من المعلومات المتاحة على شبكة الانترنت العالمية، كما أن هنالك العديد من خدمات البحث التي</a:t>
            </a:r>
            <a:r>
              <a:rPr kumimoji="0" lang="ar-SA" sz="2200" b="0" i="0" u="none" strike="noStrike" kern="1200" cap="none" spc="0" normalizeH="0" noProof="0" dirty="0">
                <a:ln>
                  <a:noFill/>
                </a:ln>
                <a:solidFill>
                  <a:schemeClr val="tx1"/>
                </a:solidFill>
                <a:effectLst/>
                <a:uLnTx/>
                <a:uFillTx/>
                <a:latin typeface="+mn-lt"/>
                <a:ea typeface="+mn-ea"/>
                <a:cs typeface="+mj-cs"/>
              </a:rPr>
              <a:t> تساعد في </a:t>
            </a:r>
            <a:r>
              <a:rPr kumimoji="0" lang="ar-SA" sz="2200" b="0" i="0" u="none" strike="noStrike" kern="1200" cap="none" spc="0" normalizeH="0" baseline="0" noProof="0" dirty="0">
                <a:ln>
                  <a:noFill/>
                </a:ln>
                <a:solidFill>
                  <a:schemeClr val="tx1"/>
                </a:solidFill>
                <a:effectLst/>
                <a:uLnTx/>
                <a:uFillTx/>
                <a:latin typeface="+mn-lt"/>
                <a:ea typeface="+mn-ea"/>
                <a:cs typeface="+mj-cs"/>
              </a:rPr>
              <a:t>سرعة تحديد معلومات حول موضوع معين من مواقع الشبكة.</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طور</a:t>
            </a:r>
            <a:r>
              <a:rPr kumimoji="0" lang="ar-JO" sz="2200" b="0" i="0" u="none" strike="noStrike" kern="1200" cap="none" spc="0" normalizeH="0" baseline="0" noProof="0" dirty="0">
                <a:ln>
                  <a:noFill/>
                </a:ln>
                <a:solidFill>
                  <a:schemeClr val="tx1"/>
                </a:solidFill>
                <a:effectLst/>
                <a:uLnTx/>
                <a:uFillTx/>
                <a:latin typeface="+mn-lt"/>
                <a:ea typeface="+mn-ea"/>
                <a:cs typeface="+mj-cs"/>
              </a:rPr>
              <a:t>ت</a:t>
            </a:r>
            <a:r>
              <a:rPr kumimoji="0" lang="ar-SA" sz="2200" b="0" i="0" u="none" strike="noStrike" kern="1200" cap="none" spc="0" normalizeH="0" baseline="0" noProof="0" dirty="0">
                <a:ln>
                  <a:noFill/>
                </a:ln>
                <a:solidFill>
                  <a:schemeClr val="tx1"/>
                </a:solidFill>
                <a:effectLst/>
                <a:uLnTx/>
                <a:uFillTx/>
                <a:latin typeface="+mn-lt"/>
                <a:ea typeface="+mn-ea"/>
                <a:cs typeface="+mj-cs"/>
              </a:rPr>
              <a:t> العديد من أدوات البحث على مواقع مختلفة. حيث يمكن البحث بإدخال كلمة رئيسة أو عبارة وصفية أو بإستعلراض</a:t>
            </a:r>
            <a:r>
              <a:rPr kumimoji="0" lang="ar-SA" sz="2200" b="0" i="0" u="none" strike="noStrike" kern="1200" cap="none" spc="0" normalizeH="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قائمة موضوعات.</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تصنيف خدمات البحث</a:t>
            </a:r>
            <a:endParaRPr lang="ar-SA" sz="2400" dirty="0">
              <a:cs typeface="+mj-cs"/>
            </a:endParaRPr>
          </a:p>
        </p:txBody>
      </p:sp>
      <p:sp>
        <p:nvSpPr>
          <p:cNvPr id="3" name="Content Placeholder 3"/>
          <p:cNvSpPr txBox="1">
            <a:spLocks/>
          </p:cNvSpPr>
          <p:nvPr/>
        </p:nvSpPr>
        <p:spPr>
          <a:xfrm>
            <a:off x="381000" y="1071546"/>
            <a:ext cx="8382000" cy="5500726"/>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 تصنيف خدمات البحث إلى نوعين هما</a:t>
            </a: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742950" marR="0" lvl="1" indent="-285750" algn="just"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ar-JO" sz="2200" b="1" i="0" u="none" strike="noStrike" kern="1200" cap="none" spc="0" normalizeH="0" baseline="0" noProof="0" dirty="0">
                <a:ln>
                  <a:noFill/>
                </a:ln>
                <a:solidFill>
                  <a:schemeClr val="tx1"/>
                </a:solidFill>
                <a:uLnTx/>
                <a:uFillTx/>
                <a:latin typeface="+mn-lt"/>
                <a:ea typeface="+mn-ea"/>
                <a:cs typeface="+mj-cs"/>
              </a:rPr>
              <a:t>دلائل الويب (</a:t>
            </a:r>
            <a:r>
              <a:rPr kumimoji="0" lang="en-US" sz="2200" b="1" i="0" u="none" strike="noStrike" kern="1200" cap="none" spc="0" normalizeH="0" baseline="0" noProof="0" dirty="0">
                <a:ln>
                  <a:noFill/>
                </a:ln>
                <a:solidFill>
                  <a:schemeClr val="tx1"/>
                </a:solidFill>
                <a:uLnTx/>
                <a:uFillTx/>
                <a:latin typeface="+mn-lt"/>
                <a:ea typeface="+mn-ea"/>
                <a:cs typeface="+mj-cs"/>
              </a:rPr>
              <a:t>Web Directories</a:t>
            </a:r>
            <a:r>
              <a:rPr kumimoji="0" lang="ar-JO" sz="2200" b="1" i="0" u="none" strike="noStrike" kern="1200" cap="none" spc="0" normalizeH="0" baseline="0" noProof="0" dirty="0">
                <a:ln>
                  <a:noFill/>
                </a:ln>
                <a:solidFill>
                  <a:schemeClr val="tx1"/>
                </a:solidFill>
                <a:uLnTx/>
                <a:uFillTx/>
                <a:latin typeface="+mn-lt"/>
                <a:ea typeface="+mn-ea"/>
                <a:cs typeface="+mj-cs"/>
              </a:rPr>
              <a:t>)</a:t>
            </a:r>
            <a:r>
              <a:rPr kumimoji="0" lang="ar-SA" sz="2200" b="1" i="0" u="none" strike="noStrike" kern="1200" cap="none" spc="0" normalizeH="0" baseline="0" noProof="0" dirty="0">
                <a:ln>
                  <a:noFill/>
                </a:ln>
                <a:solidFill>
                  <a:schemeClr val="tx1"/>
                </a:solidFill>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 قواعد بيانات لمواقع الإنترنت التي نظمت حسب </a:t>
            </a:r>
            <a:r>
              <a:rPr lang="ar-SA" sz="2200" dirty="0">
                <a:cs typeface="+mj-cs"/>
              </a:rPr>
              <a:t>ال</a:t>
            </a:r>
            <a:r>
              <a:rPr kumimoji="0" lang="ar-JO" sz="2200" b="0" i="0" u="none" strike="noStrike" kern="1200" cap="none" spc="0" normalizeH="0" baseline="0" noProof="0" dirty="0">
                <a:ln>
                  <a:noFill/>
                </a:ln>
                <a:solidFill>
                  <a:schemeClr val="tx1"/>
                </a:solidFill>
                <a:effectLst/>
                <a:uLnTx/>
                <a:uFillTx/>
                <a:latin typeface="+mn-lt"/>
                <a:ea typeface="+mn-ea"/>
                <a:cs typeface="+mj-cs"/>
              </a:rPr>
              <a:t>موض</a:t>
            </a:r>
            <a:r>
              <a:rPr kumimoji="0" lang="ar-SA" sz="2200" b="0" i="0" u="none" strike="noStrike" kern="1200" cap="none" spc="0" normalizeH="0" baseline="0" noProof="0" dirty="0">
                <a:ln>
                  <a:noFill/>
                </a:ln>
                <a:solidFill>
                  <a:schemeClr val="tx1"/>
                </a:solidFill>
                <a:effectLst/>
                <a:uLnTx/>
                <a:uFillTx/>
                <a:latin typeface="+mn-lt"/>
                <a:ea typeface="+mn-ea"/>
                <a:cs typeface="+mj-cs"/>
              </a:rPr>
              <a:t>وعات والمواد</a:t>
            </a:r>
            <a:r>
              <a:rPr kumimoji="0" lang="ar-JO" sz="2200" b="0" i="0" u="none" strike="noStrike" kern="1200" cap="none" spc="0" normalizeH="0" baseline="0" noProof="0" dirty="0">
                <a:ln>
                  <a:noFill/>
                </a:ln>
                <a:solidFill>
                  <a:schemeClr val="tx1"/>
                </a:solidFill>
                <a:effectLst/>
                <a:uLnTx/>
                <a:uFillTx/>
                <a:latin typeface="+mn-lt"/>
                <a:ea typeface="+mn-ea"/>
                <a:cs typeface="+mj-cs"/>
              </a:rPr>
              <a:t>. </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742950" marR="0" lvl="1" indent="-285750" algn="r"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lang="ar-SA" sz="2200" b="1" dirty="0">
                <a:cs typeface="+mj-cs"/>
              </a:rPr>
              <a:t>محركات البحث</a:t>
            </a:r>
            <a:r>
              <a:rPr lang="ar-JO" sz="2200" b="1" dirty="0">
                <a:cs typeface="+mj-cs"/>
              </a:rPr>
              <a:t> (</a:t>
            </a:r>
            <a:r>
              <a:rPr lang="en-US" sz="2200" b="1" dirty="0">
                <a:cs typeface="+mj-cs"/>
              </a:rPr>
              <a:t>Search Engines</a:t>
            </a:r>
            <a:r>
              <a:rPr lang="ar-JO" sz="2200" b="1" dirty="0">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قواعد بيانات ضخمة لمواقع الويب</a:t>
            </a:r>
            <a:r>
              <a:rPr kumimoji="0" lang="ar-SA"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ولكنها لا تقدم تصنيفات أو </a:t>
            </a:r>
            <a:r>
              <a:rPr kumimoji="0" lang="ar-JO" sz="2200" b="0" i="0" u="none" strike="noStrike" kern="1200" cap="none" spc="0" normalizeH="0" baseline="0" noProof="0" dirty="0">
                <a:ln>
                  <a:noFill/>
                </a:ln>
                <a:solidFill>
                  <a:schemeClr val="tx1"/>
                </a:solidFill>
                <a:effectLst/>
                <a:uLnTx/>
                <a:uFillTx/>
                <a:latin typeface="+mn-lt"/>
                <a:ea typeface="+mn-ea"/>
                <a:cs typeface="+mj-cs"/>
              </a:rPr>
              <a:t>تفريقات </a:t>
            </a:r>
            <a:r>
              <a:rPr kumimoji="0" lang="ar-SA" sz="2200" b="0" i="0" u="none" strike="noStrike" kern="1200" cap="none" spc="0" normalizeH="0" baseline="0" noProof="0" dirty="0">
                <a:ln>
                  <a:noFill/>
                </a:ln>
                <a:solidFill>
                  <a:schemeClr val="tx1"/>
                </a:solidFill>
                <a:effectLst/>
                <a:uLnTx/>
                <a:uFillTx/>
                <a:latin typeface="+mn-lt"/>
                <a:ea typeface="+mn-ea"/>
                <a:cs typeface="+mj-cs"/>
              </a:rPr>
              <a:t>بين أنواع المواد المختلفة.</a:t>
            </a:r>
            <a:br>
              <a:rPr kumimoji="0" lang="ar-SA" sz="2200" b="0" i="0" u="none" strike="noStrike" kern="1200" cap="none" spc="0" normalizeH="0" baseline="0" noProof="0" dirty="0">
                <a:ln>
                  <a:noFill/>
                </a:ln>
                <a:solidFill>
                  <a:schemeClr val="tx1"/>
                </a:solidFill>
                <a:effectLst/>
                <a:uLnTx/>
                <a:uFillTx/>
                <a:latin typeface="+mn-lt"/>
                <a:ea typeface="+mn-ea"/>
                <a:cs typeface="+mj-cs"/>
              </a:rPr>
            </a:br>
            <a:endParaRPr kumimoji="0" lang="ar-JO" sz="10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 تستخدم محركات البحث برامج يطلق عليها </a:t>
            </a:r>
            <a:r>
              <a:rPr kumimoji="0" lang="ar-JO" sz="2200" b="1" i="0" u="sng" strike="noStrike" kern="1200" cap="none" spc="0" normalizeH="0" baseline="0" noProof="0" dirty="0">
                <a:ln>
                  <a:noFill/>
                </a:ln>
                <a:solidFill>
                  <a:schemeClr val="tx1"/>
                </a:solidFill>
                <a:effectLst/>
                <a:uLnTx/>
                <a:uFillTx/>
                <a:latin typeface="+mn-lt"/>
                <a:ea typeface="+mn-ea"/>
                <a:cs typeface="+mj-cs"/>
              </a:rPr>
              <a:t>العنكبوت</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Spider</a:t>
            </a:r>
            <a:r>
              <a:rPr kumimoji="0" lang="ar-JO" sz="2200" b="0" i="0" u="none" strike="noStrike" kern="1200" cap="none" spc="0" normalizeH="0" baseline="0" noProof="0" dirty="0">
                <a:ln>
                  <a:noFill/>
                </a:ln>
                <a:solidFill>
                  <a:schemeClr val="tx1"/>
                </a:solidFill>
                <a:effectLst/>
                <a:uLnTx/>
                <a:uFillTx/>
                <a:latin typeface="+mn-lt"/>
                <a:ea typeface="+mn-ea"/>
                <a:cs typeface="+mj-cs"/>
              </a:rPr>
              <a:t>) أو </a:t>
            </a:r>
            <a:r>
              <a:rPr kumimoji="0" lang="ar-JO" sz="2200" b="1" i="0" u="sng" strike="noStrike" kern="1200" cap="none" spc="0" normalizeH="0" baseline="0" noProof="0" dirty="0">
                <a:ln>
                  <a:noFill/>
                </a:ln>
                <a:solidFill>
                  <a:schemeClr val="tx1"/>
                </a:solidFill>
                <a:effectLst/>
                <a:uLnTx/>
                <a:uFillTx/>
                <a:latin typeface="+mn-lt"/>
                <a:ea typeface="+mn-ea"/>
                <a:cs typeface="+mj-cs"/>
              </a:rPr>
              <a:t>الزاحف</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Crawler</a:t>
            </a:r>
            <a:r>
              <a:rPr kumimoji="0" lang="ar-JO" sz="2200" b="0" i="0" u="none" strike="noStrike" kern="1200" cap="none" spc="0" normalizeH="0" baseline="0" noProof="0" dirty="0">
                <a:ln>
                  <a:noFill/>
                </a:ln>
                <a:solidFill>
                  <a:schemeClr val="tx1"/>
                </a:solidFill>
                <a:effectLst/>
                <a:uLnTx/>
                <a:uFillTx/>
                <a:latin typeface="+mn-lt"/>
                <a:ea typeface="+mn-ea"/>
                <a:cs typeface="+mj-cs"/>
              </a:rPr>
              <a:t>) للتحقق من مواقع الشبكة وقراءة وحفظ أنواع معينة من المعلومات وإضافة مواقع جديدة لمواقع قواعد بياناتها الموجودة لديها. ويتم تحديث قواعد البيانات من حين إلى آخر بواسطة</a:t>
            </a:r>
            <a:r>
              <a:rPr kumimoji="0" lang="ar-SA" sz="2200" b="0" i="0" u="none" strike="noStrike" kern="1200" cap="none" spc="0" normalizeH="0" baseline="0" noProof="0" dirty="0">
                <a:ln>
                  <a:noFill/>
                </a:ln>
                <a:solidFill>
                  <a:schemeClr val="tx1"/>
                </a:solidFill>
                <a:effectLst/>
                <a:uLnTx/>
                <a:uFillTx/>
                <a:latin typeface="+mn-lt"/>
                <a:ea typeface="+mn-ea"/>
                <a:cs typeface="+mj-cs"/>
              </a:rPr>
              <a:t> برنامج</a:t>
            </a:r>
            <a:r>
              <a:rPr kumimoji="0" lang="ar-JO" sz="2200" b="0" i="0" u="none" strike="noStrike" kern="1200" cap="none" spc="0" normalizeH="0" baseline="0" noProof="0" dirty="0">
                <a:ln>
                  <a:noFill/>
                </a:ln>
                <a:solidFill>
                  <a:schemeClr val="tx1"/>
                </a:solidFill>
                <a:effectLst/>
                <a:uLnTx/>
                <a:uFillTx/>
                <a:latin typeface="+mn-lt"/>
                <a:ea typeface="+mn-ea"/>
                <a:cs typeface="+mj-cs"/>
              </a:rPr>
              <a:t> العنكبوت.</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طرق البحث</a:t>
            </a:r>
            <a:endParaRPr lang="ar-SA" sz="2400" dirty="0">
              <a:cs typeface="+mj-cs"/>
            </a:endParaRPr>
          </a:p>
        </p:txBody>
      </p:sp>
      <p:sp>
        <p:nvSpPr>
          <p:cNvPr id="3" name="Content Placeholder 3"/>
          <p:cNvSpPr txBox="1">
            <a:spLocks/>
          </p:cNvSpPr>
          <p:nvPr/>
        </p:nvSpPr>
        <p:spPr>
          <a:xfrm>
            <a:off x="381000" y="1447800"/>
            <a:ext cx="8229600" cy="4572000"/>
          </a:xfrm>
          <a:prstGeom prst="rect">
            <a:avLst/>
          </a:prstGeo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تقدم محركات البحث </a:t>
            </a:r>
            <a:r>
              <a:rPr kumimoji="0" lang="ar-JO" sz="2200" b="0" i="0" u="none" strike="noStrike" kern="1200" cap="none" spc="0" normalizeH="0" baseline="0" noProof="0" dirty="0">
                <a:ln>
                  <a:noFill/>
                </a:ln>
                <a:solidFill>
                  <a:schemeClr val="tx1"/>
                </a:solidFill>
                <a:effectLst/>
                <a:uLnTx/>
                <a:uFillTx/>
                <a:latin typeface="+mn-lt"/>
                <a:ea typeface="+mn-ea"/>
                <a:cs typeface="+mj-cs"/>
              </a:rPr>
              <a:t>طريقتي بحث مختلفتين</a:t>
            </a:r>
            <a:r>
              <a:rPr kumimoji="0" lang="ar-SA" sz="2200" b="0" i="0" u="none" strike="noStrike" kern="1200" cap="none" spc="0" normalizeH="0" baseline="0" noProof="0" dirty="0">
                <a:ln>
                  <a:noFill/>
                </a:ln>
                <a:solidFill>
                  <a:schemeClr val="tx1"/>
                </a:solidFill>
                <a:effectLst/>
                <a:uLnTx/>
                <a:uFillTx/>
                <a:latin typeface="+mn-lt"/>
                <a:ea typeface="+mn-ea"/>
                <a:cs typeface="+mj-cs"/>
              </a:rPr>
              <a:t>: </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742950" marR="0" lvl="1" indent="-28575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1" i="0" u="none" strike="noStrike" kern="1200" cap="none" spc="0" normalizeH="0" baseline="0" noProof="0" dirty="0">
                <a:ln>
                  <a:noFill/>
                </a:ln>
                <a:solidFill>
                  <a:schemeClr val="tx1"/>
                </a:solidFill>
                <a:effectLst/>
                <a:uLnTx/>
                <a:uFillTx/>
                <a:latin typeface="+mn-lt"/>
                <a:ea typeface="+mn-ea"/>
                <a:cs typeface="+mj-cs"/>
              </a:rPr>
              <a:t>ب</a:t>
            </a:r>
            <a:r>
              <a:rPr kumimoji="0" lang="ar-SA" sz="2200" b="1" i="0" u="none" strike="noStrike" kern="1200" cap="none" spc="0" normalizeH="0" baseline="0" noProof="0" dirty="0">
                <a:ln>
                  <a:noFill/>
                </a:ln>
                <a:solidFill>
                  <a:schemeClr val="tx1"/>
                </a:solidFill>
                <a:effectLst/>
                <a:uLnTx/>
                <a:uFillTx/>
                <a:latin typeface="+mn-lt"/>
                <a:ea typeface="+mn-ea"/>
                <a:cs typeface="+mj-cs"/>
              </a:rPr>
              <a:t>الكلمة الرئيسة</a:t>
            </a:r>
            <a:r>
              <a:rPr kumimoji="0" lang="ar-JO" sz="2200" b="1"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بإدخال </a:t>
            </a:r>
            <a:r>
              <a:rPr kumimoji="0" lang="ar-SA" sz="2200" b="0" i="0" u="none" strike="noStrike" kern="1200" cap="none" spc="0" normalizeH="0" baseline="0" noProof="0" dirty="0">
                <a:ln>
                  <a:noFill/>
                </a:ln>
                <a:solidFill>
                  <a:schemeClr val="tx1"/>
                </a:solidFill>
                <a:effectLst/>
                <a:uLnTx/>
                <a:uFillTx/>
                <a:latin typeface="+mn-lt"/>
                <a:ea typeface="+mn-ea"/>
                <a:cs typeface="+mj-cs"/>
              </a:rPr>
              <a:t>الكلمة الرئيسية أو عبارة تعكس المعلومات التي تريدها.</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742950" lvl="1" indent="-285750" algn="just" rtl="1">
              <a:lnSpc>
                <a:spcPct val="150000"/>
              </a:lnSpc>
              <a:spcBef>
                <a:spcPct val="20000"/>
              </a:spcBef>
              <a:buFont typeface="Arial" pitchFamily="34" charset="0"/>
              <a:buChar char="–"/>
            </a:pPr>
            <a:r>
              <a:rPr kumimoji="0" lang="ar-SA" sz="2200" b="1" i="0" u="none" strike="noStrike" kern="1200" cap="none" spc="0" normalizeH="0" baseline="0" noProof="0" dirty="0">
                <a:ln>
                  <a:noFill/>
                </a:ln>
                <a:solidFill>
                  <a:schemeClr val="tx1"/>
                </a:solidFill>
                <a:effectLst/>
                <a:uLnTx/>
                <a:uFillTx/>
                <a:latin typeface="+mn-lt"/>
                <a:ea typeface="+mn-ea"/>
                <a:cs typeface="+mj-cs"/>
              </a:rPr>
              <a:t>بحث </a:t>
            </a:r>
            <a:r>
              <a:rPr kumimoji="0" lang="ar-JO" sz="2200" b="1" i="0" u="none" strike="noStrike" kern="1200" cap="none" spc="0" normalizeH="0" baseline="0" noProof="0" dirty="0">
                <a:ln>
                  <a:noFill/>
                </a:ln>
                <a:solidFill>
                  <a:schemeClr val="tx1"/>
                </a:solidFill>
                <a:effectLst/>
                <a:uLnTx/>
                <a:uFillTx/>
                <a:latin typeface="+mn-lt"/>
                <a:ea typeface="+mn-ea"/>
                <a:cs typeface="+mj-cs"/>
              </a:rPr>
              <a:t>ب</a:t>
            </a:r>
            <a:r>
              <a:rPr kumimoji="0" lang="ar-SA" sz="2200" b="1" i="0" u="none" strike="noStrike" kern="1200" cap="none" spc="0" normalizeH="0" baseline="0" noProof="0" dirty="0">
                <a:ln>
                  <a:noFill/>
                </a:ln>
                <a:solidFill>
                  <a:schemeClr val="tx1"/>
                </a:solidFill>
                <a:effectLst/>
                <a:uLnTx/>
                <a:uFillTx/>
                <a:latin typeface="+mn-lt"/>
                <a:ea typeface="+mn-ea"/>
                <a:cs typeface="+mj-cs"/>
              </a:rPr>
              <a:t>الدليل</a:t>
            </a:r>
            <a:r>
              <a:rPr kumimoji="0" lang="ar-JO" sz="2200" b="1" i="0" u="none" strike="noStrike" kern="1200" cap="none" spc="0" normalizeH="0" baseline="0" noProof="0" dirty="0">
                <a:ln>
                  <a:noFill/>
                </a:ln>
                <a:solidFill>
                  <a:schemeClr val="tx1"/>
                </a:solidFill>
                <a:effectLst/>
                <a:uLnTx/>
                <a:uFillTx/>
                <a:latin typeface="+mn-lt"/>
                <a:ea typeface="+mn-ea"/>
                <a:cs typeface="+mj-cs"/>
              </a:rPr>
              <a:t>: </a:t>
            </a:r>
            <a:r>
              <a:rPr lang="ar-SA" sz="2200" dirty="0">
                <a:cs typeface="+mj-cs"/>
              </a:rPr>
              <a:t>هو مجموعة من </a:t>
            </a:r>
            <a:r>
              <a:rPr lang="ar-JO" sz="2200" dirty="0">
                <a:cs typeface="+mj-cs"/>
              </a:rPr>
              <a:t>مصادر </a:t>
            </a:r>
            <a:r>
              <a:rPr lang="ar-SA" sz="2200" dirty="0">
                <a:cs typeface="+mj-cs"/>
              </a:rPr>
              <a:t>الإنترنت </a:t>
            </a:r>
            <a:r>
              <a:rPr lang="ar-JO" sz="2200" dirty="0">
                <a:cs typeface="+mj-cs"/>
              </a:rPr>
              <a:t>مصنفة حسب فئات الموضوع</a:t>
            </a:r>
            <a:r>
              <a:rPr lang="ar-SA" sz="2200" dirty="0">
                <a:cs typeface="+mj-cs"/>
              </a:rPr>
              <a:t> وهي مفيدة عند البحث عن معلومات حول موضوع معين أو التعرف على موضوع،</a:t>
            </a:r>
            <a:r>
              <a:rPr lang="ar-JO" sz="2200" dirty="0">
                <a:cs typeface="+mj-cs"/>
              </a:rPr>
              <a:t> و</a:t>
            </a:r>
            <a:r>
              <a:rPr lang="ar-SA" sz="2200" dirty="0">
                <a:cs typeface="+mj-cs"/>
              </a:rPr>
              <a:t>من مزاياها أنها </a:t>
            </a:r>
            <a:r>
              <a:rPr lang="ar-JO" sz="2200" dirty="0">
                <a:cs typeface="+mj-cs"/>
              </a:rPr>
              <a:t>تحتوي على </a:t>
            </a:r>
            <a:r>
              <a:rPr lang="ar-SA" sz="2200" dirty="0">
                <a:cs typeface="+mj-cs"/>
              </a:rPr>
              <a:t>مواقع ذات </a:t>
            </a:r>
            <a:r>
              <a:rPr lang="ar-JO" sz="2200" dirty="0">
                <a:cs typeface="+mj-cs"/>
              </a:rPr>
              <a:t>نوعية جيدة و توفر الوقت.</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ar-SA"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يقارن محرك البحث البيانات التي أدخلتها مع قواعد البيانات الموجودة لديه ويعرض قائمة </a:t>
            </a:r>
            <a:r>
              <a:rPr kumimoji="0" lang="ar-JO" sz="2200" b="0" i="0" u="none" strike="noStrike" kern="1200" cap="none" spc="0" normalizeH="0" baseline="0" noProof="0" dirty="0">
                <a:ln>
                  <a:noFill/>
                </a:ln>
                <a:solidFill>
                  <a:schemeClr val="tx1"/>
                </a:solidFill>
                <a:effectLst/>
                <a:uLnTx/>
                <a:uFillTx/>
                <a:latin typeface="+mn-lt"/>
                <a:ea typeface="+mn-ea"/>
                <a:cs typeface="+mj-cs"/>
              </a:rPr>
              <a:t>لصفحات الويب ذات الصلة </a:t>
            </a:r>
            <a:r>
              <a:rPr kumimoji="0" lang="ar-SA" sz="2200" b="0" i="0" u="none" strike="noStrike" kern="1200" cap="none" spc="0" normalizeH="0" baseline="0" noProof="0" dirty="0">
                <a:ln>
                  <a:noFill/>
                </a:ln>
                <a:solidFill>
                  <a:schemeClr val="tx1"/>
                </a:solidFill>
                <a:effectLst/>
                <a:uLnTx/>
                <a:uFillTx/>
                <a:latin typeface="+mn-lt"/>
                <a:ea typeface="+mn-ea"/>
                <a:cs typeface="+mj-cs"/>
              </a:rPr>
              <a:t>على شكل ارتباطات تشعبية.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57200" y="1285860"/>
            <a:ext cx="8229600" cy="5114940"/>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lang="ar-SA" sz="2200" dirty="0"/>
              <a:t>لقد غيرت التكنولوجيا المتقدمة تغييرا أساسيا في الاتصالات. من الثمانينيات والتسعينيات من القرن التاسع عشر، ثم جاءت تكنولوجيا الحاسب الآلي،</a:t>
            </a:r>
            <a:r>
              <a:rPr lang="en-US" sz="2200" dirty="0"/>
              <a:t> </a:t>
            </a:r>
            <a:r>
              <a:rPr lang="ar-SA" sz="2200" dirty="0"/>
              <a:t>فأصبحت تكنولوجيا الاتصالات "رقمية”.</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lang="ar-SA" sz="2200" dirty="0"/>
              <a:t>واليوم قدرات الاتصال لا تعد ولا تحصى، فيمكن إرسال رسائل نصية في الوقت الحقيقي أو مشاركة دردشة </a:t>
            </a:r>
            <a:r>
              <a:rPr lang="ar-JO" sz="2200" dirty="0"/>
              <a:t>مرئية </a:t>
            </a:r>
            <a:r>
              <a:rPr lang="ar-SA" sz="2200" dirty="0"/>
              <a:t>عبر الإنترنت</a:t>
            </a:r>
            <a:r>
              <a:rPr lang="en-US" sz="2200" dirty="0"/>
              <a:t>.</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lang="ar-SA" sz="2200" dirty="0"/>
              <a:t>أثبتت شبكة الإنترنت مدى سرعة التكنولوجيا والتبادل الحر للمعلومات التي أثرت على الحياة اليومية. وقد قامت بتوفير ثروة معلومات كانت أمرا بعيد المنال من دونها.</a:t>
            </a:r>
            <a:endParaRPr lang="en-US" sz="2200" dirty="0"/>
          </a:p>
        </p:txBody>
      </p:sp>
      <p:sp>
        <p:nvSpPr>
          <p:cNvPr id="3"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latin typeface="+mj-lt"/>
                <a:ea typeface="+mj-ea"/>
                <a:cs typeface="+mj-cs"/>
              </a:rPr>
              <a:t>(2)…….</a:t>
            </a:r>
            <a:r>
              <a:rPr kumimoji="0" lang="en-US" sz="2400" b="1" i="0" u="none" strike="noStrike" kern="1200" cap="none" spc="0" normalizeH="0" baseline="0" noProof="0" dirty="0">
                <a:ln>
                  <a:noFill/>
                </a:ln>
                <a:solidFill>
                  <a:schemeClr val="tx1"/>
                </a:solidFill>
                <a:effectLst/>
                <a:uLnTx/>
                <a:uFillTx/>
                <a:latin typeface="+mj-lt"/>
                <a:ea typeface="+mj-ea"/>
                <a:cs typeface="+mj-cs"/>
              </a:rPr>
              <a:t>  (Internet) </a:t>
            </a:r>
            <a:r>
              <a:rPr kumimoji="0" lang="ar-SA" sz="2400" b="1" i="0" u="none" strike="noStrike" kern="1200" cap="none" spc="0" normalizeH="0" baseline="0" noProof="0" dirty="0">
                <a:ln>
                  <a:noFill/>
                </a:ln>
                <a:solidFill>
                  <a:schemeClr val="tx1"/>
                </a:solidFill>
                <a:effectLst/>
                <a:uLnTx/>
                <a:uFillTx/>
                <a:latin typeface="+mj-lt"/>
                <a:ea typeface="+mj-ea"/>
                <a:cs typeface="+mj-cs"/>
              </a:rPr>
              <a:t>نظرة عامة على الانترنت</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استخدام مربع البحث (</a:t>
            </a:r>
            <a:r>
              <a:rPr lang="en-US" sz="2400" b="1" dirty="0">
                <a:cs typeface="+mj-cs"/>
              </a:rPr>
              <a:t>Search Box</a:t>
            </a:r>
            <a:r>
              <a:rPr lang="ar-SA" sz="2400" b="1" dirty="0">
                <a:cs typeface="+mj-cs"/>
              </a:rPr>
              <a:t>)</a:t>
            </a:r>
            <a:endParaRPr lang="ar-SA" sz="2400" dirty="0">
              <a:cs typeface="+mj-cs"/>
            </a:endParaRPr>
          </a:p>
        </p:txBody>
      </p:sp>
      <p:sp>
        <p:nvSpPr>
          <p:cNvPr id="3" name="Content Placeholder 3"/>
          <p:cNvSpPr txBox="1">
            <a:spLocks/>
          </p:cNvSpPr>
          <p:nvPr/>
        </p:nvSpPr>
        <p:spPr>
          <a:xfrm>
            <a:off x="228600" y="1000108"/>
            <a:ext cx="8610600" cy="3418332"/>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هذه هي إحدى مزايا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 </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يقع </a:t>
            </a:r>
            <a:r>
              <a:rPr kumimoji="0" lang="ar-JO" sz="2200" b="0" i="0" u="none" strike="noStrike" kern="1200" cap="none" spc="0" normalizeH="0" baseline="0" noProof="0" dirty="0">
                <a:ln>
                  <a:noFill/>
                </a:ln>
                <a:solidFill>
                  <a:schemeClr val="tx1"/>
                </a:solidFill>
                <a:effectLst/>
                <a:uLnTx/>
                <a:uFillTx/>
                <a:latin typeface="+mn-lt"/>
                <a:ea typeface="+mn-ea"/>
                <a:cs typeface="+mj-cs"/>
              </a:rPr>
              <a:t>أقصى اليمين</a:t>
            </a:r>
            <a:r>
              <a:rPr kumimoji="0" lang="ar-SA" sz="2200" b="0" i="0" u="none" strike="noStrike" kern="1200" cap="none" spc="0" normalizeH="0" baseline="0" noProof="0" dirty="0">
                <a:ln>
                  <a:noFill/>
                </a:ln>
                <a:solidFill>
                  <a:schemeClr val="tx1"/>
                </a:solidFill>
                <a:effectLst/>
                <a:uLnTx/>
                <a:uFillTx/>
                <a:latin typeface="+mn-lt"/>
                <a:ea typeface="+mn-ea"/>
                <a:cs typeface="+mj-cs"/>
              </a:rPr>
              <a:t>.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ويمكنك البحث في الإنترنت باستخدام معظم محركات البحث من مربع البحث بدلا من الذهاب إلى </a:t>
            </a:r>
            <a:r>
              <a:rPr kumimoji="0" lang="ar-JO" sz="2200" b="0" i="0" u="none" strike="noStrike" kern="1200" cap="none" spc="0" normalizeH="0" baseline="0" noProof="0" dirty="0">
                <a:ln>
                  <a:noFill/>
                </a:ln>
                <a:solidFill>
                  <a:schemeClr val="tx1"/>
                </a:solidFill>
                <a:effectLst/>
                <a:uLnTx/>
                <a:uFillTx/>
                <a:latin typeface="+mn-lt"/>
                <a:ea typeface="+mn-ea"/>
                <a:cs typeface="+mj-cs"/>
              </a:rPr>
              <a:t>مواقع </a:t>
            </a:r>
            <a:r>
              <a:rPr kumimoji="0" lang="ar-SA" sz="2200" b="0" i="0" u="none" strike="noStrike" kern="1200" cap="none" spc="0" normalizeH="0" baseline="0" noProof="0" dirty="0">
                <a:ln>
                  <a:noFill/>
                </a:ln>
                <a:solidFill>
                  <a:schemeClr val="tx1"/>
                </a:solidFill>
                <a:effectLst/>
                <a:uLnTx/>
                <a:uFillTx/>
                <a:latin typeface="+mn-lt"/>
                <a:ea typeface="+mn-ea"/>
                <a:cs typeface="+mj-cs"/>
              </a:rPr>
              <a:t>محركات بحث.</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اذا كنت تريد </a:t>
            </a:r>
            <a:r>
              <a:rPr kumimoji="0" lang="ar-JO" sz="2200" b="0" i="0" u="none" strike="noStrike" kern="1200" cap="none" spc="0" normalizeH="0" baseline="0" noProof="0" dirty="0">
                <a:ln>
                  <a:noFill/>
                </a:ln>
                <a:solidFill>
                  <a:schemeClr val="tx1"/>
                </a:solidFill>
                <a:effectLst/>
                <a:uLnTx/>
                <a:uFillTx/>
                <a:latin typeface="+mn-lt"/>
                <a:ea typeface="+mn-ea"/>
                <a:cs typeface="+mj-cs"/>
              </a:rPr>
              <a:t>البحث عن </a:t>
            </a:r>
            <a:r>
              <a:rPr kumimoji="0" lang="ar-SA" sz="2200" b="0" i="0" u="none" strike="noStrike" kern="1200" cap="none" spc="0" normalizeH="0" baseline="0" noProof="0" dirty="0">
                <a:ln>
                  <a:noFill/>
                </a:ln>
                <a:solidFill>
                  <a:schemeClr val="tx1"/>
                </a:solidFill>
                <a:effectLst/>
                <a:uLnTx/>
                <a:uFillTx/>
                <a:latin typeface="+mn-lt"/>
                <a:ea typeface="+mn-ea"/>
                <a:cs typeface="+mj-cs"/>
              </a:rPr>
              <a:t>شيء </a:t>
            </a:r>
            <a:r>
              <a:rPr kumimoji="0" lang="ar-JO" sz="2200" b="0" i="0" u="none" strike="noStrike" kern="1200" cap="none" spc="0" normalizeH="0" baseline="0" noProof="0" dirty="0">
                <a:ln>
                  <a:noFill/>
                </a:ln>
                <a:solidFill>
                  <a:schemeClr val="tx1"/>
                </a:solidFill>
                <a:effectLst/>
                <a:uLnTx/>
                <a:uFillTx/>
                <a:latin typeface="+mn-lt"/>
                <a:ea typeface="+mn-ea"/>
                <a:cs typeface="+mj-cs"/>
              </a:rPr>
              <a:t>في </a:t>
            </a:r>
            <a:r>
              <a:rPr kumimoji="0" lang="ar-SA" sz="2200" b="0" i="0" u="none" strike="noStrike" kern="1200" cap="none" spc="0" normalizeH="0" baseline="0" noProof="0" dirty="0">
                <a:ln>
                  <a:noFill/>
                </a:ln>
                <a:solidFill>
                  <a:schemeClr val="tx1"/>
                </a:solidFill>
                <a:effectLst/>
                <a:uLnTx/>
                <a:uFillTx/>
                <a:latin typeface="+mn-lt"/>
                <a:ea typeface="+mn-ea"/>
                <a:cs typeface="+mj-cs"/>
              </a:rPr>
              <a:t>الصفحة الحالية, انقر السهم </a:t>
            </a:r>
            <a:r>
              <a:rPr kumimoji="0" lang="ar-JO" sz="2200" b="0" i="0" u="none" strike="noStrike" kern="1200" cap="none" spc="0" normalizeH="0" baseline="0" noProof="0" dirty="0">
                <a:ln>
                  <a:noFill/>
                </a:ln>
                <a:solidFill>
                  <a:schemeClr val="tx1"/>
                </a:solidFill>
                <a:effectLst/>
                <a:uLnTx/>
                <a:uFillTx/>
                <a:latin typeface="+mn-lt"/>
                <a:ea typeface="+mn-ea"/>
                <a:cs typeface="+mj-cs"/>
              </a:rPr>
              <a:t>بجانب ا</a:t>
            </a:r>
            <a:r>
              <a:rPr kumimoji="0" lang="ar-SA" sz="2200" b="0" i="0" u="none" strike="noStrike" kern="1200" cap="none" spc="0" normalizeH="0" baseline="0" noProof="0" dirty="0">
                <a:ln>
                  <a:noFill/>
                </a:ln>
                <a:solidFill>
                  <a:schemeClr val="tx1"/>
                </a:solidFill>
                <a:effectLst/>
                <a:uLnTx/>
                <a:uFillTx/>
                <a:latin typeface="+mn-lt"/>
                <a:ea typeface="+mn-ea"/>
                <a:cs typeface="+mj-cs"/>
              </a:rPr>
              <a:t>لعدسة المكبرة وحدد "بحث في هذه الصفحة"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Find on this Page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أدرج معاييرك ثم انقر "التالي"</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Next</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a:t>
            </a:r>
          </a:p>
        </p:txBody>
      </p:sp>
      <p:pic>
        <p:nvPicPr>
          <p:cNvPr id="63491" name="Picture 3"/>
          <p:cNvPicPr>
            <a:picLocks noChangeAspect="1" noChangeArrowheads="1"/>
          </p:cNvPicPr>
          <p:nvPr/>
        </p:nvPicPr>
        <p:blipFill>
          <a:blip r:embed="rId2"/>
          <a:srcRect/>
          <a:stretch>
            <a:fillRect/>
          </a:stretch>
        </p:blipFill>
        <p:spPr bwMode="auto">
          <a:xfrm>
            <a:off x="2786050" y="3714752"/>
            <a:ext cx="3500462" cy="2910669"/>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الحصول على خدمات البحث (</a:t>
            </a:r>
            <a:r>
              <a:rPr lang="en-US" sz="2400" b="1" dirty="0">
                <a:cs typeface="+mj-cs"/>
              </a:rPr>
              <a:t>Finding Search Services</a:t>
            </a:r>
            <a:r>
              <a:rPr lang="ar-SA" sz="2400" b="1" dirty="0">
                <a:cs typeface="+mj-cs"/>
              </a:rPr>
              <a:t>)</a:t>
            </a:r>
            <a:endParaRPr lang="ar-SA" sz="2400" dirty="0">
              <a:cs typeface="+mj-cs"/>
            </a:endParaRPr>
          </a:p>
        </p:txBody>
      </p:sp>
      <p:sp>
        <p:nvSpPr>
          <p:cNvPr id="3" name="Content Placeholder 3"/>
          <p:cNvSpPr txBox="1">
            <a:spLocks/>
          </p:cNvSpPr>
          <p:nvPr/>
        </p:nvSpPr>
        <p:spPr>
          <a:xfrm>
            <a:off x="285720" y="1071578"/>
            <a:ext cx="8572560" cy="5429256"/>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هناك العديد من المواقع التي تقدم خدمات البحث مثل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en-IN" sz="2200" b="0" i="0" u="none" strike="noStrike" kern="1200" cap="none" spc="0" normalizeH="0" baseline="0" noProof="0" dirty="0">
                <a:ln>
                  <a:noFill/>
                </a:ln>
                <a:solidFill>
                  <a:schemeClr val="tx1"/>
                </a:solidFill>
                <a:effectLst/>
                <a:uLnTx/>
                <a:uFillTx/>
                <a:latin typeface="+mn-lt"/>
                <a:ea typeface="+mn-ea"/>
                <a:cs typeface="+mj-cs"/>
                <a:hlinkClick r:id="rId2"/>
              </a:rPr>
              <a:t>www.google.com</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hlinkClick r:id="rId3"/>
              </a:rPr>
              <a:t>www.yahoo.com</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hlinkClick r:id="rId4"/>
              </a:rPr>
              <a:t>www.ask.com</a:t>
            </a:r>
            <a:r>
              <a:rPr kumimoji="0" lang="ar-SA" sz="2200" b="0" i="0" u="none" strike="noStrike" kern="1200" cap="none" spc="0" normalizeH="0" baseline="0" noProof="0" dirty="0">
                <a:ln>
                  <a:noFill/>
                </a:ln>
                <a:solidFill>
                  <a:schemeClr val="tx1"/>
                </a:solidFill>
                <a:effectLst/>
                <a:uLnTx/>
                <a:uFillTx/>
                <a:latin typeface="+mn-lt"/>
                <a:ea typeface="+mn-ea"/>
                <a:cs typeface="+mj-cs"/>
              </a:rPr>
              <a:t>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en-IN"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hlinkClick r:id="rId5"/>
              </a:rPr>
              <a:t>www.lycos.com</a:t>
            </a:r>
            <a:r>
              <a:rPr kumimoji="0" lang="en-IN" sz="2200" b="0" i="0" u="none" strike="noStrike" kern="1200" cap="none" spc="0" normalizeH="0" baseline="0" noProof="0" dirty="0">
                <a:ln>
                  <a:noFill/>
                </a:ln>
                <a:solidFill>
                  <a:schemeClr val="tx1"/>
                </a:solidFill>
                <a:effectLst/>
                <a:uLnTx/>
                <a:uFillTx/>
                <a:latin typeface="+mn-lt"/>
                <a:ea typeface="+mn-ea"/>
                <a:cs typeface="+mj-cs"/>
              </a:rPr>
              <a:t> </a:t>
            </a:r>
            <a:r>
              <a:rPr lang="en-US" sz="2200" dirty="0">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hlinkClick r:id="rId6"/>
              </a:rPr>
              <a:t>www.live.com</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hlinkClick r:id="rId7"/>
              </a:rPr>
              <a:t>www.altavista.com</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IN" sz="2200" b="0" i="0" u="none" strike="noStrike" kern="1200" cap="none" spc="0" normalizeH="0" baseline="0" noProof="0" dirty="0">
                <a:ln>
                  <a:noFill/>
                </a:ln>
                <a:solidFill>
                  <a:schemeClr val="tx1"/>
                </a:solidFill>
                <a:effectLst/>
                <a:uLnTx/>
                <a:uFillTx/>
                <a:latin typeface="+mn-lt"/>
                <a:ea typeface="+mn-ea"/>
                <a:cs typeface="+mj-cs"/>
              </a:rPr>
              <a:t>.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وبما أن جميع محركات البحث </a:t>
            </a:r>
            <a:r>
              <a:rPr kumimoji="0" lang="en-US" sz="2200" b="0" i="0" u="none" strike="noStrike" kern="1200" cap="none" spc="0" normalizeH="0" baseline="0" noProof="0" dirty="0">
                <a:ln>
                  <a:noFill/>
                </a:ln>
                <a:solidFill>
                  <a:schemeClr val="tx1"/>
                </a:solidFill>
                <a:effectLst/>
                <a:uLnTx/>
                <a:uFillTx/>
                <a:latin typeface="+mn-lt"/>
                <a:ea typeface="+mn-ea"/>
                <a:cs typeface="+mj-cs"/>
              </a:rPr>
              <a:t>(Search Engine)</a:t>
            </a:r>
            <a:r>
              <a:rPr kumimoji="0" lang="ar-SA" sz="2200" b="0" i="0" u="none" strike="noStrike" kern="1200" cap="none" spc="0" normalizeH="0" baseline="0" noProof="0" dirty="0">
                <a:ln>
                  <a:noFill/>
                </a:ln>
                <a:solidFill>
                  <a:schemeClr val="tx1"/>
                </a:solidFill>
                <a:effectLst/>
                <a:uLnTx/>
                <a:uFillTx/>
                <a:latin typeface="+mn-lt"/>
                <a:ea typeface="+mn-ea"/>
                <a:cs typeface="+mj-cs"/>
              </a:rPr>
              <a:t> تستخدم </a:t>
            </a:r>
            <a:r>
              <a:rPr kumimoji="0" lang="ar-JO" sz="2200" b="0" i="0" u="none" strike="noStrike" kern="1200" cap="none" spc="0" normalizeH="0" baseline="0" noProof="0" dirty="0">
                <a:ln>
                  <a:noFill/>
                </a:ln>
                <a:solidFill>
                  <a:schemeClr val="tx1"/>
                </a:solidFill>
                <a:effectLst/>
                <a:uLnTx/>
                <a:uFillTx/>
                <a:latin typeface="+mn-lt"/>
                <a:ea typeface="+mn-ea"/>
                <a:cs typeface="+mj-cs"/>
              </a:rPr>
              <a:t>تقنيات و مصادر مختلفة</a:t>
            </a:r>
            <a:r>
              <a:rPr kumimoji="0" lang="ar-SA" sz="2200" b="0" i="0" u="none" strike="noStrike" kern="1200" cap="none" spc="0" normalizeH="0" baseline="0" noProof="0" dirty="0">
                <a:ln>
                  <a:noFill/>
                </a:ln>
                <a:solidFill>
                  <a:schemeClr val="tx1"/>
                </a:solidFill>
                <a:effectLst/>
                <a:uLnTx/>
                <a:uFillTx/>
                <a:latin typeface="+mn-lt"/>
                <a:ea typeface="+mn-ea"/>
                <a:cs typeface="+mj-cs"/>
              </a:rPr>
              <a:t>, يستحسن استعمال أكثر من محرك بحث واحد لإجراء عملية بحث.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تستطيع إضافة </a:t>
            </a:r>
            <a:r>
              <a:rPr kumimoji="0" lang="ar-JO" sz="2200" b="0" i="0" u="none" strike="noStrike" kern="1200" cap="none" spc="0" normalizeH="0" baseline="0" noProof="0" dirty="0">
                <a:ln>
                  <a:noFill/>
                </a:ln>
                <a:solidFill>
                  <a:schemeClr val="tx1"/>
                </a:solidFill>
                <a:effectLst/>
                <a:uLnTx/>
                <a:uFillTx/>
                <a:latin typeface="+mn-lt"/>
                <a:ea typeface="+mn-ea"/>
                <a:cs typeface="+mj-cs"/>
              </a:rPr>
              <a:t>مزودي </a:t>
            </a:r>
            <a:r>
              <a:rPr kumimoji="0" lang="ar-SA" sz="2200" b="0" i="0" u="none" strike="noStrike" kern="1200" cap="none" spc="0" normalizeH="0" baseline="0" noProof="0" dirty="0">
                <a:ln>
                  <a:noFill/>
                </a:ln>
                <a:solidFill>
                  <a:schemeClr val="tx1"/>
                </a:solidFill>
                <a:effectLst/>
                <a:uLnTx/>
                <a:uFillTx/>
                <a:latin typeface="+mn-lt"/>
                <a:ea typeface="+mn-ea"/>
                <a:cs typeface="+mj-cs"/>
              </a:rPr>
              <a:t>البحث إلى </a:t>
            </a:r>
            <a:r>
              <a:rPr kumimoji="0" lang="en-US" sz="2200" b="0" i="0" u="none" strike="noStrike" kern="1200" cap="none" spc="0" normalizeH="0" baseline="0" noProof="0" dirty="0">
                <a:ln>
                  <a:noFill/>
                </a:ln>
                <a:solidFill>
                  <a:schemeClr val="tx1"/>
                </a:solidFill>
                <a:effectLst/>
                <a:uLnTx/>
                <a:uFillTx/>
                <a:latin typeface="+mn-lt"/>
                <a:ea typeface="+mn-ea"/>
                <a:cs typeface="+mj-cs"/>
              </a:rPr>
              <a:t>Internet Explorer</a:t>
            </a:r>
            <a:r>
              <a:rPr kumimoji="0" lang="ar-JO" sz="2200" b="0" i="0" u="none" strike="noStrike" kern="1200" cap="none" spc="0" normalizeH="0" baseline="0" noProof="0" dirty="0">
                <a:ln>
                  <a:noFill/>
                </a:ln>
                <a:solidFill>
                  <a:schemeClr val="tx1"/>
                </a:solidFill>
                <a:effectLst/>
                <a:uLnTx/>
                <a:uFillTx/>
                <a:latin typeface="+mn-lt"/>
                <a:ea typeface="+mn-ea"/>
                <a:cs typeface="+mj-cs"/>
              </a:rPr>
              <a:t> ب</a:t>
            </a:r>
            <a:r>
              <a:rPr kumimoji="0" lang="ar-SA" sz="2200" b="0" i="0" u="none" strike="noStrike" kern="1200" cap="none" spc="0" normalizeH="0" baseline="0" noProof="0" dirty="0">
                <a:ln>
                  <a:noFill/>
                </a:ln>
                <a:solidFill>
                  <a:schemeClr val="tx1"/>
                </a:solidFill>
                <a:effectLst/>
                <a:uLnTx/>
                <a:uFillTx/>
                <a:latin typeface="+mn-lt"/>
                <a:ea typeface="+mn-ea"/>
                <a:cs typeface="+mj-cs"/>
              </a:rPr>
              <a:t>ا</a:t>
            </a:r>
            <a:r>
              <a:rPr kumimoji="0" lang="ar-JO" sz="2200" b="0" i="0" u="none" strike="noStrike" kern="1200" cap="none" spc="0" normalizeH="0" baseline="0" noProof="0" dirty="0">
                <a:ln>
                  <a:noFill/>
                </a:ln>
                <a:solidFill>
                  <a:schemeClr val="tx1"/>
                </a:solidFill>
                <a:effectLst/>
                <a:uLnTx/>
                <a:uFillTx/>
                <a:latin typeface="+mn-lt"/>
                <a:ea typeface="+mn-ea"/>
                <a:cs typeface="+mj-cs"/>
              </a:rPr>
              <a:t>ل</a:t>
            </a:r>
            <a:r>
              <a:rPr kumimoji="0" lang="ar-SA" sz="2200" b="0" i="0" u="none" strike="noStrike" kern="1200" cap="none" spc="0" normalizeH="0" baseline="0" noProof="0" dirty="0">
                <a:ln>
                  <a:noFill/>
                </a:ln>
                <a:solidFill>
                  <a:schemeClr val="tx1"/>
                </a:solidFill>
                <a:effectLst/>
                <a:uLnTx/>
                <a:uFillTx/>
                <a:latin typeface="+mn-lt"/>
                <a:ea typeface="+mn-ea"/>
                <a:cs typeface="+mj-cs"/>
              </a:rPr>
              <a:t>نقر على السهم أسفل العدسة المكبرة واختر </a:t>
            </a: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إيجاد المزيد من مزودي البحث</a:t>
            </a:r>
            <a:r>
              <a:rPr kumimoji="0" lang="ar-SA"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Find More Providers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ثم انقر على اسم </a:t>
            </a:r>
            <a:r>
              <a:rPr kumimoji="0" lang="ar-JO" sz="2200" b="0" i="0" u="none" strike="noStrike" kern="1200" cap="none" spc="0" normalizeH="0" baseline="0" noProof="0" dirty="0">
                <a:ln>
                  <a:noFill/>
                </a:ln>
                <a:solidFill>
                  <a:schemeClr val="tx1"/>
                </a:solidFill>
                <a:effectLst/>
                <a:uLnTx/>
                <a:uFillTx/>
                <a:latin typeface="+mn-lt"/>
                <a:ea typeface="+mn-ea"/>
                <a:cs typeface="+mj-cs"/>
              </a:rPr>
              <a:t>المزود </a:t>
            </a:r>
            <a:r>
              <a:rPr kumimoji="0" lang="ar-SA" sz="2200" b="0" i="0" u="none" strike="noStrike" kern="1200" cap="none" spc="0" normalizeH="0" baseline="0" noProof="0" dirty="0">
                <a:ln>
                  <a:noFill/>
                </a:ln>
                <a:solidFill>
                  <a:schemeClr val="tx1"/>
                </a:solidFill>
                <a:effectLst/>
                <a:uLnTx/>
                <a:uFillTx/>
                <a:latin typeface="+mn-lt"/>
                <a:ea typeface="+mn-ea"/>
                <a:cs typeface="+mj-cs"/>
              </a:rPr>
              <a:t>في صفحة الويب المعروضة. الآن انقر "إضافة </a:t>
            </a:r>
            <a:r>
              <a:rPr kumimoji="0" lang="ar-JO" sz="2200" b="0" i="0" u="none" strike="noStrike" kern="1200" cap="none" spc="0" normalizeH="0" baseline="0" noProof="0" dirty="0">
                <a:ln>
                  <a:noFill/>
                </a:ln>
                <a:solidFill>
                  <a:schemeClr val="tx1"/>
                </a:solidFill>
                <a:effectLst/>
                <a:uLnTx/>
                <a:uFillTx/>
                <a:latin typeface="+mn-lt"/>
                <a:ea typeface="+mn-ea"/>
                <a:cs typeface="+mj-cs"/>
              </a:rPr>
              <a:t>مزود</a:t>
            </a:r>
            <a:r>
              <a:rPr kumimoji="0" lang="ar-SA"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Add Provider</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في النافذة </a:t>
            </a:r>
            <a:r>
              <a:rPr kumimoji="0" lang="ar-JO" sz="2200" b="0" i="0" u="none" strike="noStrike" kern="1200" cap="none" spc="0" normalizeH="0" baseline="0" noProof="0" dirty="0">
                <a:ln>
                  <a:noFill/>
                </a:ln>
                <a:solidFill>
                  <a:schemeClr val="tx1"/>
                </a:solidFill>
                <a:effectLst/>
                <a:uLnTx/>
                <a:uFillTx/>
                <a:latin typeface="+mn-lt"/>
                <a:ea typeface="+mn-ea"/>
                <a:cs typeface="+mj-cs"/>
              </a:rPr>
              <a:t>المنبثقة</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28794" y="2000240"/>
            <a:ext cx="5291159" cy="4180126"/>
          </a:xfrm>
          <a:prstGeom prst="rect">
            <a:avLst/>
          </a:prstGeom>
          <a:noFill/>
          <a:ln w="9525">
            <a:noFill/>
            <a:miter lim="800000"/>
            <a:headEnd/>
            <a:tailEnd/>
          </a:ln>
          <a:effectLst/>
        </p:spPr>
      </p:pic>
      <p:sp>
        <p:nvSpPr>
          <p:cNvPr id="3" name="Rectangle 2"/>
          <p:cNvSpPr/>
          <p:nvPr/>
        </p:nvSpPr>
        <p:spPr>
          <a:xfrm>
            <a:off x="2285984" y="252691"/>
            <a:ext cx="4935967" cy="461665"/>
          </a:xfrm>
          <a:prstGeom prst="rect">
            <a:avLst/>
          </a:prstGeom>
        </p:spPr>
        <p:txBody>
          <a:bodyPr wrap="none">
            <a:spAutoFit/>
          </a:bodyPr>
          <a:lstStyle/>
          <a:p>
            <a:r>
              <a:rPr lang="en-US" sz="2400" b="1" dirty="0">
                <a:cs typeface="+mj-cs"/>
              </a:rPr>
              <a:t>(2)</a:t>
            </a:r>
            <a:r>
              <a:rPr lang="ar-SA" sz="2400" b="1" dirty="0">
                <a:cs typeface="+mj-cs"/>
              </a:rPr>
              <a:t>الحصول على خدمات البحث .................... </a:t>
            </a:r>
            <a:endParaRPr lang="ar-SA" sz="2400" dirty="0">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تغيير البحث الإفتراضي (</a:t>
            </a:r>
            <a:r>
              <a:rPr lang="en-US" sz="2400" b="1" dirty="0">
                <a:cs typeface="+mj-cs"/>
              </a:rPr>
              <a:t>Change Search Defults</a:t>
            </a:r>
            <a:r>
              <a:rPr lang="ar-SA" sz="2400" b="1" dirty="0">
                <a:cs typeface="+mj-cs"/>
              </a:rPr>
              <a:t>)</a:t>
            </a:r>
            <a:endParaRPr lang="ar-SA" sz="2400" dirty="0">
              <a:cs typeface="+mj-cs"/>
            </a:endParaRPr>
          </a:p>
        </p:txBody>
      </p:sp>
      <p:sp>
        <p:nvSpPr>
          <p:cNvPr id="3" name="Content Placeholder 3"/>
          <p:cNvSpPr txBox="1">
            <a:spLocks/>
          </p:cNvSpPr>
          <p:nvPr/>
        </p:nvSpPr>
        <p:spPr>
          <a:xfrm>
            <a:off x="285720" y="1071546"/>
            <a:ext cx="8572560" cy="4572000"/>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يمكنك تغيير محرك البحث الافتراضي إذا رغبت ذلك. ولهذا الغرض:</a:t>
            </a:r>
          </a:p>
          <a:p>
            <a:pPr marL="457200" marR="0" lvl="0" indent="-457200" algn="r" defTabSz="914400" rtl="1" eaLnBrk="1" fontAlgn="auto" latinLnBrk="0" hangingPunct="1">
              <a:lnSpc>
                <a:spcPct val="150000"/>
              </a:lnSpc>
              <a:spcBef>
                <a:spcPct val="20000"/>
              </a:spcBef>
              <a:spcAft>
                <a:spcPts val="0"/>
              </a:spcAft>
              <a:buClrTx/>
              <a:buSzTx/>
              <a:buFont typeface="+mj-lt"/>
              <a:buAutoNum type="arabicPeriod"/>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انقر على السهم أسفل العدسة المكبرة واختار "تغيير البحث</a:t>
            </a:r>
            <a:r>
              <a:rPr kumimoji="0" lang="ar-JO" sz="2200" b="0" i="0" u="none" strike="noStrike" kern="1200" cap="none" spc="0" normalizeH="0" baseline="0" noProof="0" dirty="0">
                <a:ln>
                  <a:noFill/>
                </a:ln>
                <a:solidFill>
                  <a:schemeClr val="tx1"/>
                </a:solidFill>
                <a:effectLst/>
                <a:uLnTx/>
                <a:uFillTx/>
                <a:latin typeface="+mn-lt"/>
                <a:ea typeface="+mn-ea"/>
                <a:cs typeface="+mj-cs"/>
              </a:rPr>
              <a:t> الإفتراضي</a:t>
            </a:r>
            <a:r>
              <a:rPr kumimoji="0" lang="ar-SA"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Change Search Defaults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p>
          <a:p>
            <a:pPr marL="457200" marR="0" lvl="0" indent="-457200" algn="r" defTabSz="914400" rtl="1" eaLnBrk="1" fontAlgn="auto" latinLnBrk="0" hangingPunct="1">
              <a:lnSpc>
                <a:spcPct val="150000"/>
              </a:lnSpc>
              <a:spcBef>
                <a:spcPct val="20000"/>
              </a:spcBef>
              <a:spcAft>
                <a:spcPts val="0"/>
              </a:spcAft>
              <a:buClrTx/>
              <a:buSzTx/>
              <a:buFont typeface="+mj-lt"/>
              <a:buAutoNum type="arabicPeriod"/>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انقر على "تعيين افتراضي"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Set Default</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ثم "نعم" لجعل </a:t>
            </a:r>
            <a:r>
              <a:rPr kumimoji="0" lang="ar-JO" sz="2200" b="0" i="0" u="none" strike="noStrike" kern="1200" cap="none" spc="0" normalizeH="0" baseline="0" noProof="0" dirty="0">
                <a:ln>
                  <a:noFill/>
                </a:ln>
                <a:solidFill>
                  <a:schemeClr val="tx1"/>
                </a:solidFill>
                <a:effectLst/>
                <a:uLnTx/>
                <a:uFillTx/>
                <a:latin typeface="+mn-lt"/>
                <a:ea typeface="+mn-ea"/>
                <a:cs typeface="+mj-cs"/>
              </a:rPr>
              <a:t>مزود البحث </a:t>
            </a:r>
            <a:r>
              <a:rPr kumimoji="0" lang="ar-SA" sz="2200" b="0" i="0" u="none" strike="noStrike" kern="1200" cap="none" spc="0" normalizeH="0" baseline="0" noProof="0" dirty="0">
                <a:ln>
                  <a:noFill/>
                </a:ln>
                <a:solidFill>
                  <a:schemeClr val="tx1"/>
                </a:solidFill>
                <a:effectLst/>
                <a:uLnTx/>
                <a:uFillTx/>
                <a:latin typeface="+mn-lt"/>
                <a:ea typeface="+mn-ea"/>
                <a:cs typeface="+mj-cs"/>
              </a:rPr>
              <a:t>الذى أضفته </a:t>
            </a:r>
            <a:r>
              <a:rPr kumimoji="0" lang="ar-JO" sz="2200" b="0" i="0" u="none" strike="noStrike" kern="1200" cap="none" spc="0" normalizeH="0" baseline="0" noProof="0" dirty="0">
                <a:ln>
                  <a:noFill/>
                </a:ln>
                <a:solidFill>
                  <a:schemeClr val="tx1"/>
                </a:solidFill>
                <a:effectLst/>
                <a:uLnTx/>
                <a:uFillTx/>
                <a:latin typeface="+mn-lt"/>
                <a:ea typeface="+mn-ea"/>
                <a:cs typeface="+mj-cs"/>
              </a:rPr>
              <a:t>هو</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افتراضي. </a:t>
            </a:r>
            <a:br>
              <a:rPr kumimoji="0" lang="ar-SA" sz="3200" b="0" i="0" u="none" strike="noStrike" kern="1200" cap="none" spc="0" normalizeH="0" baseline="0" noProof="0" dirty="0">
                <a:ln>
                  <a:noFill/>
                </a:ln>
                <a:solidFill>
                  <a:schemeClr val="tx1"/>
                </a:solidFill>
                <a:effectLst/>
                <a:uLnTx/>
                <a:uFillTx/>
                <a:latin typeface="+mn-lt"/>
                <a:ea typeface="+mn-ea"/>
                <a:cs typeface="+mn-cs"/>
              </a:rPr>
            </a:b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a:srcRect/>
          <a:stretch>
            <a:fillRect/>
          </a:stretch>
        </p:blipFill>
        <p:spPr bwMode="auto">
          <a:xfrm>
            <a:off x="2285984" y="3429000"/>
            <a:ext cx="4324350" cy="31527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محركات البحث المتعددة (</a:t>
            </a:r>
            <a:r>
              <a:rPr lang="en-US" sz="2400" b="1" dirty="0">
                <a:cs typeface="+mj-cs"/>
              </a:rPr>
              <a:t>Metasearch Engines</a:t>
            </a:r>
            <a:r>
              <a:rPr lang="ar-SA" sz="2400" b="1" dirty="0">
                <a:cs typeface="+mj-cs"/>
              </a:rPr>
              <a:t>)</a:t>
            </a:r>
            <a:endParaRPr lang="ar-SA" sz="2400" dirty="0">
              <a:cs typeface="+mj-cs"/>
            </a:endParaRPr>
          </a:p>
        </p:txBody>
      </p:sp>
      <p:sp>
        <p:nvSpPr>
          <p:cNvPr id="3" name="Content Placeholder 3"/>
          <p:cNvSpPr txBox="1">
            <a:spLocks/>
          </p:cNvSpPr>
          <p:nvPr/>
        </p:nvSpPr>
        <p:spPr>
          <a:xfrm>
            <a:off x="285720" y="1071546"/>
            <a:ext cx="8505828" cy="4114800"/>
          </a:xfrm>
          <a:prstGeom prst="rect">
            <a:avLst/>
          </a:prstGeo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عندما تبحث عن موضوع ما، فانك تقوم بزيارة مواقع مختلفة على أساس استخدام مختلف محركات البحث</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وهذا العمل يستغرق وقتا طويلا وردودا متكررة يكون لا مفر منها.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محركات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بحث </a:t>
            </a:r>
            <a:r>
              <a:rPr kumimoji="0" lang="ar-JO" sz="2200" b="0" i="0" u="none" strike="noStrike" kern="1200" cap="none" spc="0" normalizeH="0" baseline="0" noProof="0" dirty="0">
                <a:ln>
                  <a:noFill/>
                </a:ln>
                <a:solidFill>
                  <a:schemeClr val="tx1"/>
                </a:solidFill>
                <a:effectLst/>
                <a:uLnTx/>
                <a:uFillTx/>
                <a:latin typeface="+mn-lt"/>
                <a:ea typeface="+mn-ea"/>
                <a:cs typeface="+mj-cs"/>
              </a:rPr>
              <a:t>المتعددة </a:t>
            </a:r>
            <a:r>
              <a:rPr kumimoji="0" lang="ar-SA" sz="2200" b="0" i="0" u="none" strike="noStrike" kern="1200" cap="none" spc="0" normalizeH="0" baseline="0" noProof="0" dirty="0">
                <a:ln>
                  <a:noFill/>
                </a:ln>
                <a:solidFill>
                  <a:schemeClr val="tx1"/>
                </a:solidFill>
                <a:effectLst/>
                <a:uLnTx/>
                <a:uFillTx/>
                <a:latin typeface="+mn-lt"/>
                <a:ea typeface="+mn-ea"/>
                <a:cs typeface="+mj-cs"/>
              </a:rPr>
              <a:t>توفر البديل،</a:t>
            </a:r>
            <a:r>
              <a:rPr kumimoji="0" lang="ar-SA" sz="2200" b="0" i="0" u="none" strike="noStrike" kern="1200" cap="none" spc="0" normalizeH="0" noProof="0" dirty="0">
                <a:ln>
                  <a:noFill/>
                </a:ln>
                <a:solidFill>
                  <a:schemeClr val="tx1"/>
                </a:solidFill>
                <a:effectLst/>
                <a:uLnTx/>
                <a:uFillTx/>
                <a:latin typeface="+mn-lt"/>
                <a:ea typeface="+mn-ea"/>
                <a:cs typeface="+mj-cs"/>
              </a:rPr>
              <a:t> حيث أن</a:t>
            </a:r>
            <a:r>
              <a:rPr kumimoji="0" lang="ar-SA" sz="2200" b="0" i="0" u="none" strike="noStrike" kern="1200" cap="none" spc="0" normalizeH="0" baseline="0" noProof="0" dirty="0">
                <a:ln>
                  <a:noFill/>
                </a:ln>
                <a:solidFill>
                  <a:schemeClr val="tx1"/>
                </a:solidFill>
                <a:effectLst/>
                <a:uLnTx/>
                <a:uFillTx/>
                <a:latin typeface="+mn-lt"/>
                <a:ea typeface="+mn-ea"/>
                <a:cs typeface="+mj-cs"/>
              </a:rPr>
              <a:t> هذه المحركات هي عبارة عن برامج </a:t>
            </a:r>
            <a:r>
              <a:rPr kumimoji="0" lang="ar-JO" sz="2200" b="0" i="0" u="none" strike="noStrike" kern="1200" cap="none" spc="0" normalizeH="0" baseline="0" noProof="0" dirty="0">
                <a:ln>
                  <a:noFill/>
                </a:ln>
                <a:solidFill>
                  <a:schemeClr val="tx1"/>
                </a:solidFill>
                <a:effectLst/>
                <a:uLnTx/>
                <a:uFillTx/>
                <a:latin typeface="+mn-lt"/>
                <a:ea typeface="+mn-ea"/>
                <a:cs typeface="+mj-cs"/>
              </a:rPr>
              <a:t>ترفع</a:t>
            </a:r>
            <a:r>
              <a:rPr kumimoji="0" lang="ar-SA" sz="2200" b="0" i="0" u="none" strike="noStrike" kern="1200" cap="none" spc="0" normalizeH="0" baseline="0" noProof="0" dirty="0">
                <a:ln>
                  <a:noFill/>
                </a:ln>
                <a:solidFill>
                  <a:schemeClr val="tx1"/>
                </a:solidFill>
                <a:effectLst/>
                <a:uLnTx/>
                <a:uFillTx/>
                <a:latin typeface="+mn-lt"/>
                <a:ea typeface="+mn-ea"/>
                <a:cs typeface="+mj-cs"/>
              </a:rPr>
              <a:t> طلبك الخاص إلى عدة محركات بحث في نفس الوقت</a:t>
            </a:r>
            <a:r>
              <a:rPr kumimoji="0" lang="ar-JO" sz="2200" b="0" i="0" u="none" strike="noStrike" kern="1200" cap="none" spc="0" normalizeH="0" baseline="0" noProof="0" dirty="0">
                <a:ln>
                  <a:noFill/>
                </a:ln>
                <a:solidFill>
                  <a:schemeClr val="tx1"/>
                </a:solidFill>
                <a:effectLst/>
                <a:uLnTx/>
                <a:uFillTx/>
                <a:latin typeface="+mn-lt"/>
                <a:ea typeface="+mn-ea"/>
                <a:cs typeface="+mj-cs"/>
              </a:rPr>
              <a:t> و </a:t>
            </a:r>
            <a:r>
              <a:rPr kumimoji="0" lang="ar-SA" sz="2200" b="0" i="0" u="none" strike="noStrike" kern="1200" cap="none" spc="0" normalizeH="0" baseline="0" noProof="0" dirty="0">
                <a:ln>
                  <a:noFill/>
                </a:ln>
                <a:solidFill>
                  <a:schemeClr val="tx1"/>
                </a:solidFill>
                <a:effectLst/>
                <a:uLnTx/>
                <a:uFillTx/>
                <a:latin typeface="+mn-lt"/>
                <a:ea typeface="+mn-ea"/>
                <a:cs typeface="+mj-cs"/>
              </a:rPr>
              <a:t>تتلقى النتائج وت</a:t>
            </a:r>
            <a:r>
              <a:rPr kumimoji="0" lang="ar-JO" sz="2200" b="0" i="0" u="none" strike="noStrike" kern="1200" cap="none" spc="0" normalizeH="0" baseline="0" noProof="0" dirty="0">
                <a:ln>
                  <a:noFill/>
                </a:ln>
                <a:solidFill>
                  <a:schemeClr val="tx1"/>
                </a:solidFill>
                <a:effectLst/>
                <a:uLnTx/>
                <a:uFillTx/>
                <a:latin typeface="+mn-lt"/>
                <a:ea typeface="+mn-ea"/>
                <a:cs typeface="+mj-cs"/>
              </a:rPr>
              <a:t>حذ</a:t>
            </a:r>
            <a:r>
              <a:rPr kumimoji="0" lang="ar-SA" sz="2200" b="0" i="0" u="none" strike="noStrike" kern="1200" cap="none" spc="0" normalizeH="0" baseline="0" noProof="0" dirty="0">
                <a:ln>
                  <a:noFill/>
                </a:ln>
                <a:solidFill>
                  <a:schemeClr val="tx1"/>
                </a:solidFill>
                <a:effectLst/>
                <a:uLnTx/>
                <a:uFillTx/>
                <a:latin typeface="+mn-lt"/>
                <a:ea typeface="+mn-ea"/>
                <a:cs typeface="+mj-cs"/>
              </a:rPr>
              <a:t>ف التكرار وت</a:t>
            </a:r>
            <a:r>
              <a:rPr kumimoji="0" lang="ar-JO" sz="2200" b="0" i="0" u="none" strike="noStrike" kern="1200" cap="none" spc="0" normalizeH="0" baseline="0" noProof="0" dirty="0">
                <a:ln>
                  <a:noFill/>
                </a:ln>
                <a:solidFill>
                  <a:schemeClr val="tx1"/>
                </a:solidFill>
                <a:effectLst/>
                <a:uLnTx/>
                <a:uFillTx/>
                <a:latin typeface="+mn-lt"/>
                <a:ea typeface="+mn-ea"/>
                <a:cs typeface="+mj-cs"/>
              </a:rPr>
              <a:t>عرض</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نتائج </a:t>
            </a:r>
            <a:r>
              <a:rPr kumimoji="0" lang="ar-JO" sz="2200" b="0" i="0" u="none" strike="noStrike" kern="1200" cap="none" spc="0" normalizeH="0" baseline="0" noProof="0" dirty="0">
                <a:ln>
                  <a:noFill/>
                </a:ln>
                <a:solidFill>
                  <a:schemeClr val="tx1"/>
                </a:solidFill>
                <a:effectLst/>
                <a:uLnTx/>
                <a:uFillTx/>
                <a:latin typeface="+mn-lt"/>
                <a:ea typeface="+mn-ea"/>
                <a:cs typeface="+mj-cs"/>
              </a:rPr>
              <a:t>النهائية </a:t>
            </a:r>
            <a:r>
              <a:rPr kumimoji="0" lang="ar-SA" sz="2200" b="0" i="0" u="none" strike="noStrike" kern="1200" cap="none" spc="0" normalizeH="0" baseline="0" noProof="0" dirty="0">
                <a:ln>
                  <a:noFill/>
                </a:ln>
                <a:solidFill>
                  <a:schemeClr val="tx1"/>
                </a:solidFill>
                <a:effectLst/>
                <a:uLnTx/>
                <a:uFillTx/>
                <a:latin typeface="+mn-lt"/>
                <a:ea typeface="+mn-ea"/>
                <a:cs typeface="+mj-cs"/>
              </a:rPr>
              <a:t>أمامك على الشاشة.</a:t>
            </a: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2941708073"/>
              </p:ext>
            </p:extLst>
          </p:nvPr>
        </p:nvGraphicFramePr>
        <p:xfrm>
          <a:off x="571471" y="4071958"/>
          <a:ext cx="5643603" cy="2286000"/>
        </p:xfrm>
        <a:graphic>
          <a:graphicData uri="http://schemas.openxmlformats.org/drawingml/2006/table">
            <a:tbl>
              <a:tblPr firstRow="1" bandRow="1">
                <a:tableStyleId>{69CF1AB2-1976-4502-BF36-3FF5EA218861}</a:tableStyleId>
              </a:tblPr>
              <a:tblGrid>
                <a:gridCol w="3143272">
                  <a:extLst>
                    <a:ext uri="{9D8B030D-6E8A-4147-A177-3AD203B41FA5}">
                      <a16:colId xmlns:a16="http://schemas.microsoft.com/office/drawing/2014/main" val="20000"/>
                    </a:ext>
                  </a:extLst>
                </a:gridCol>
                <a:gridCol w="2500331">
                  <a:extLst>
                    <a:ext uri="{9D8B030D-6E8A-4147-A177-3AD203B41FA5}">
                      <a16:colId xmlns:a16="http://schemas.microsoft.com/office/drawing/2014/main" val="20001"/>
                    </a:ext>
                  </a:extLst>
                </a:gridCol>
              </a:tblGrid>
              <a:tr h="370840">
                <a:tc>
                  <a:txBody>
                    <a:bodyPr/>
                    <a:lstStyle/>
                    <a:p>
                      <a:pPr algn="ctr" rtl="1"/>
                      <a:r>
                        <a:rPr lang="ar-JO" sz="2400" dirty="0">
                          <a:solidFill>
                            <a:schemeClr val="bg1"/>
                          </a:solidFill>
                        </a:rPr>
                        <a:t>الموقع</a:t>
                      </a:r>
                      <a:endParaRPr lang="en-US" sz="2400" dirty="0">
                        <a:solidFill>
                          <a:schemeClr val="bg1"/>
                        </a:solidFill>
                      </a:endParaRPr>
                    </a:p>
                  </a:txBody>
                  <a:tcPr>
                    <a:solidFill>
                      <a:srgbClr val="00B0F0"/>
                    </a:solidFill>
                  </a:tcPr>
                </a:tc>
                <a:tc>
                  <a:txBody>
                    <a:bodyPr/>
                    <a:lstStyle/>
                    <a:p>
                      <a:pPr algn="ctr" rtl="1"/>
                      <a:r>
                        <a:rPr lang="ar-JO" sz="2400" dirty="0">
                          <a:solidFill>
                            <a:schemeClr val="bg1"/>
                          </a:solidFill>
                        </a:rPr>
                        <a:t>خدمة البحث المتعدد</a:t>
                      </a:r>
                      <a:endParaRPr lang="en-US" sz="2400" dirty="0">
                        <a:solidFill>
                          <a:schemeClr val="bg1"/>
                        </a:solidFill>
                      </a:endParaRPr>
                    </a:p>
                  </a:txBody>
                  <a:tcPr>
                    <a:solidFill>
                      <a:srgbClr val="00B0F0"/>
                    </a:solidFill>
                  </a:tcPr>
                </a:tc>
                <a:extLst>
                  <a:ext uri="{0D108BD9-81ED-4DB2-BD59-A6C34878D82A}">
                    <a16:rowId xmlns:a16="http://schemas.microsoft.com/office/drawing/2014/main" val="10000"/>
                  </a:ext>
                </a:extLst>
              </a:tr>
              <a:tr h="370840">
                <a:tc>
                  <a:txBody>
                    <a:bodyPr/>
                    <a:lstStyle/>
                    <a:p>
                      <a:pPr algn="ctr" rtl="1"/>
                      <a:r>
                        <a:rPr kumimoji="0" lang="en-US" sz="2400" kern="1200" dirty="0">
                          <a:solidFill>
                            <a:schemeClr val="dk1"/>
                          </a:solidFill>
                          <a:latin typeface="+mn-lt"/>
                          <a:ea typeface="+mn-ea"/>
                          <a:cs typeface="+mn-cs"/>
                        </a:rPr>
                        <a:t>www.dogpile.com</a:t>
                      </a:r>
                    </a:p>
                  </a:txBody>
                  <a:tcPr/>
                </a:tc>
                <a:tc>
                  <a:txBody>
                    <a:bodyPr/>
                    <a:lstStyle/>
                    <a:p>
                      <a:pPr algn="ctr" rtl="1"/>
                      <a:r>
                        <a:rPr lang="en-US" sz="2000" b="1" dirty="0">
                          <a:latin typeface="Times New Roman" panose="02020603050405020304" pitchFamily="18" charset="0"/>
                          <a:cs typeface="Times New Roman" panose="02020603050405020304" pitchFamily="18" charset="0"/>
                        </a:rPr>
                        <a:t>Dogpile</a:t>
                      </a:r>
                    </a:p>
                  </a:txBody>
                  <a:tcPr/>
                </a:tc>
                <a:extLst>
                  <a:ext uri="{0D108BD9-81ED-4DB2-BD59-A6C34878D82A}">
                    <a16:rowId xmlns:a16="http://schemas.microsoft.com/office/drawing/2014/main" val="10001"/>
                  </a:ext>
                </a:extLst>
              </a:tr>
              <a:tr h="370840">
                <a:tc>
                  <a:txBody>
                    <a:bodyPr/>
                    <a:lstStyle/>
                    <a:p>
                      <a:pPr algn="ctr" rtl="1"/>
                      <a:r>
                        <a:rPr kumimoji="0" lang="en-US" sz="2400" kern="1200" dirty="0">
                          <a:solidFill>
                            <a:schemeClr val="dk1"/>
                          </a:solidFill>
                          <a:latin typeface="+mn-lt"/>
                          <a:ea typeface="+mn-ea"/>
                          <a:cs typeface="+mn-cs"/>
                        </a:rPr>
                        <a:t>www.ixquick.com</a:t>
                      </a:r>
                    </a:p>
                  </a:txBody>
                  <a:tcPr/>
                </a:tc>
                <a:tc>
                  <a:txBody>
                    <a:bodyPr/>
                    <a:lstStyle/>
                    <a:p>
                      <a:pPr algn="ctr" rtl="1"/>
                      <a:r>
                        <a:rPr lang="en-US" sz="2000" b="1" dirty="0" err="1">
                          <a:latin typeface="Times New Roman" panose="02020603050405020304" pitchFamily="18" charset="0"/>
                          <a:cs typeface="Times New Roman" panose="02020603050405020304" pitchFamily="18" charset="0"/>
                        </a:rPr>
                        <a:t>Ixquick</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rtl="1"/>
                      <a:r>
                        <a:rPr kumimoji="0" lang="en-US" sz="2400" kern="1200" dirty="0">
                          <a:solidFill>
                            <a:schemeClr val="dk1"/>
                          </a:solidFill>
                          <a:latin typeface="+mn-lt"/>
                          <a:ea typeface="+mn-ea"/>
                          <a:cs typeface="+mn-cs"/>
                        </a:rPr>
                        <a:t>www.metacrawler.com</a:t>
                      </a:r>
                    </a:p>
                  </a:txBody>
                  <a:tcPr/>
                </a:tc>
                <a:tc>
                  <a:txBody>
                    <a:bodyPr/>
                    <a:lstStyle/>
                    <a:p>
                      <a:pPr algn="ctr" rtl="1"/>
                      <a:r>
                        <a:rPr lang="en-US" sz="2000" b="1" dirty="0" err="1">
                          <a:latin typeface="Times New Roman" panose="02020603050405020304" pitchFamily="18" charset="0"/>
                          <a:cs typeface="Times New Roman" panose="02020603050405020304" pitchFamily="18" charset="0"/>
                        </a:rPr>
                        <a:t>Metacrawler</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rtl="1"/>
                      <a:r>
                        <a:rPr kumimoji="0" lang="en-US" sz="2400" kern="1200" dirty="0">
                          <a:solidFill>
                            <a:schemeClr val="dk1"/>
                          </a:solidFill>
                          <a:latin typeface="+mn-lt"/>
                          <a:ea typeface="+mn-ea"/>
                          <a:cs typeface="+mn-cs"/>
                        </a:rPr>
                        <a:t>www.search.com</a:t>
                      </a:r>
                    </a:p>
                  </a:txBody>
                  <a:tcPr/>
                </a:tc>
                <a:tc>
                  <a:txBody>
                    <a:bodyPr/>
                    <a:lstStyle/>
                    <a:p>
                      <a:pPr algn="ctr" rtl="1"/>
                      <a:r>
                        <a:rPr lang="en-US" sz="2000" b="1" dirty="0">
                          <a:latin typeface="Times New Roman" panose="02020603050405020304" pitchFamily="18" charset="0"/>
                          <a:cs typeface="Times New Roman" panose="02020603050405020304" pitchFamily="18" charset="0"/>
                        </a:rPr>
                        <a:t>Search</a:t>
                      </a:r>
                    </a:p>
                  </a:txBody>
                  <a:tcPr/>
                </a:tc>
                <a:extLst>
                  <a:ext uri="{0D108BD9-81ED-4DB2-BD59-A6C34878D82A}">
                    <a16:rowId xmlns:a16="http://schemas.microsoft.com/office/drawing/2014/main" val="10004"/>
                  </a:ext>
                </a:extLst>
              </a:tr>
            </a:tbl>
          </a:graphicData>
        </a:graphic>
      </p:graphicFrame>
      <p:sp>
        <p:nvSpPr>
          <p:cNvPr id="7" name="Left Arrow Callout 6"/>
          <p:cNvSpPr/>
          <p:nvPr/>
        </p:nvSpPr>
        <p:spPr>
          <a:xfrm>
            <a:off x="6429388" y="4714884"/>
            <a:ext cx="2143140" cy="1071570"/>
          </a:xfrm>
          <a:prstGeom prst="leftArrowCallout">
            <a:avLst>
              <a:gd name="adj1" fmla="val 25000"/>
              <a:gd name="adj2" fmla="val 25000"/>
              <a:gd name="adj3" fmla="val 25000"/>
              <a:gd name="adj4" fmla="val 75322"/>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2200" dirty="0">
                <a:cs typeface="+mj-cs"/>
              </a:rPr>
              <a:t>قائمة محركات البحث المتعددة</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858048"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محركات البحث المتخصصة (</a:t>
            </a:r>
            <a:r>
              <a:rPr lang="en-US" sz="2400" b="1" dirty="0">
                <a:cs typeface="+mj-cs"/>
              </a:rPr>
              <a:t>Specialized Search Engines</a:t>
            </a:r>
            <a:r>
              <a:rPr lang="ar-SA" sz="2400" b="1" dirty="0">
                <a:cs typeface="+mj-cs"/>
              </a:rPr>
              <a:t>)</a:t>
            </a:r>
            <a:endParaRPr lang="ar-SA" sz="2400" dirty="0">
              <a:cs typeface="+mj-cs"/>
            </a:endParaRPr>
          </a:p>
        </p:txBody>
      </p:sp>
      <p:sp>
        <p:nvSpPr>
          <p:cNvPr id="3" name="Content Placeholder 3"/>
          <p:cNvSpPr txBox="1">
            <a:spLocks/>
          </p:cNvSpPr>
          <p:nvPr/>
        </p:nvSpPr>
        <p:spPr>
          <a:xfrm>
            <a:off x="1000100" y="1071578"/>
            <a:ext cx="7848600" cy="1928794"/>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تركز محركات البحث هذه على مواقع </a:t>
            </a:r>
            <a:r>
              <a:rPr kumimoji="0" lang="ar-JO" sz="2200" b="0" i="0" u="none" strike="noStrike" kern="1200" cap="none" spc="0" normalizeH="0" baseline="0" noProof="0" dirty="0">
                <a:ln>
                  <a:noFill/>
                </a:ln>
                <a:solidFill>
                  <a:schemeClr val="tx1"/>
                </a:solidFill>
                <a:effectLst/>
                <a:uLnTx/>
                <a:uFillTx/>
                <a:latin typeface="+mn-lt"/>
                <a:ea typeface="+mn-ea"/>
                <a:cs typeface="+mj-cs"/>
              </a:rPr>
              <a:t>ويب ذات </a:t>
            </a:r>
            <a:r>
              <a:rPr kumimoji="0" lang="ar-SA" sz="2200" b="0" i="0" u="none" strike="noStrike" kern="1200" cap="none" spc="0" normalizeH="0" baseline="0" noProof="0" dirty="0">
                <a:ln>
                  <a:noFill/>
                </a:ln>
                <a:solidFill>
                  <a:schemeClr val="tx1"/>
                </a:solidFill>
                <a:effectLst/>
                <a:uLnTx/>
                <a:uFillTx/>
                <a:latin typeface="+mn-lt"/>
                <a:ea typeface="+mn-ea"/>
                <a:cs typeface="+mj-cs"/>
              </a:rPr>
              <a:t>مو</a:t>
            </a:r>
            <a:r>
              <a:rPr kumimoji="0" lang="ar-JO" sz="2200" b="0" i="0" u="none" strike="noStrike" kern="1200" cap="none" spc="0" normalizeH="0" baseline="0" noProof="0" dirty="0">
                <a:ln>
                  <a:noFill/>
                </a:ln>
                <a:solidFill>
                  <a:schemeClr val="tx1"/>
                </a:solidFill>
                <a:effectLst/>
                <a:uLnTx/>
                <a:uFillTx/>
                <a:latin typeface="+mn-lt"/>
                <a:ea typeface="+mn-ea"/>
                <a:cs typeface="+mj-cs"/>
              </a:rPr>
              <a:t>ا</a:t>
            </a:r>
            <a:r>
              <a:rPr kumimoji="0" lang="ar-SA" sz="2200" b="0" i="0" u="none" strike="noStrike" kern="1200" cap="none" spc="0" normalizeH="0" baseline="0" noProof="0" dirty="0">
                <a:ln>
                  <a:noFill/>
                </a:ln>
                <a:solidFill>
                  <a:schemeClr val="tx1"/>
                </a:solidFill>
                <a:effectLst/>
                <a:uLnTx/>
                <a:uFillTx/>
                <a:latin typeface="+mn-lt"/>
                <a:ea typeface="+mn-ea"/>
                <a:cs typeface="+mj-cs"/>
              </a:rPr>
              <a:t>ض</a:t>
            </a:r>
            <a:r>
              <a:rPr kumimoji="0" lang="ar-JO" sz="2200" b="0" i="0" u="none" strike="noStrike" kern="1200" cap="none" spc="0" normalizeH="0" baseline="0" noProof="0" dirty="0">
                <a:ln>
                  <a:noFill/>
                </a:ln>
                <a:solidFill>
                  <a:schemeClr val="tx1"/>
                </a:solidFill>
                <a:effectLst/>
                <a:uLnTx/>
                <a:uFillTx/>
                <a:latin typeface="+mn-lt"/>
                <a:ea typeface="+mn-ea"/>
                <a:cs typeface="+mj-cs"/>
              </a:rPr>
              <a:t>ي</a:t>
            </a:r>
            <a:r>
              <a:rPr kumimoji="0" lang="ar-SA" sz="2200" b="0" i="0" u="none" strike="noStrike" kern="1200" cap="none" spc="0" normalizeH="0" baseline="0" noProof="0" dirty="0">
                <a:ln>
                  <a:noFill/>
                </a:ln>
                <a:solidFill>
                  <a:schemeClr val="tx1"/>
                </a:solidFill>
                <a:effectLst/>
                <a:uLnTx/>
                <a:uFillTx/>
                <a:latin typeface="+mn-lt"/>
                <a:ea typeface="+mn-ea"/>
                <a:cs typeface="+mj-cs"/>
              </a:rPr>
              <a:t>ع محدد</a:t>
            </a:r>
            <a:r>
              <a:rPr kumimoji="0" lang="ar-JO" sz="2200" b="0" i="0" u="none" strike="noStrike" kern="1200" cap="none" spc="0" normalizeH="0" baseline="0" noProof="0" dirty="0">
                <a:ln>
                  <a:noFill/>
                </a:ln>
                <a:solidFill>
                  <a:schemeClr val="tx1"/>
                </a:solidFill>
                <a:effectLst/>
                <a:uLnTx/>
                <a:uFillTx/>
                <a:latin typeface="+mn-lt"/>
                <a:ea typeface="+mn-ea"/>
                <a:cs typeface="+mj-cs"/>
              </a:rPr>
              <a:t>ة</a:t>
            </a:r>
            <a:r>
              <a:rPr kumimoji="0" lang="ar-SA" sz="2200" b="0" i="0" u="none" strike="noStrike" kern="1200" cap="none" spc="0" normalizeH="0" baseline="0" noProof="0" dirty="0">
                <a:ln>
                  <a:noFill/>
                </a:ln>
                <a:solidFill>
                  <a:schemeClr val="tx1"/>
                </a:solidFill>
                <a:effectLst/>
                <a:uLnTx/>
                <a:uFillTx/>
                <a:latin typeface="+mn-lt"/>
                <a:ea typeface="+mn-ea"/>
                <a:cs typeface="+mj-cs"/>
              </a:rPr>
              <a:t> . </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توفر الوقت من خلال حصر نطاق البحث</a:t>
            </a:r>
            <a:r>
              <a:rPr kumimoji="0" lang="ar-SA" sz="2200" b="0" i="0" u="none" strike="noStrike" kern="1200" cap="none" spc="0" normalizeH="0" baseline="0" noProof="0" dirty="0">
                <a:ln>
                  <a:noFill/>
                </a:ln>
                <a:solidFill>
                  <a:schemeClr val="tx1"/>
                </a:solidFill>
                <a:effectLst/>
                <a:uLnTx/>
                <a:uFillTx/>
                <a:latin typeface="+mn-lt"/>
                <a:ea typeface="+mn-ea"/>
                <a:cs typeface="+mj-cs"/>
              </a:rPr>
              <a:t>. </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الجدول </a:t>
            </a:r>
            <a:r>
              <a:rPr kumimoji="0" lang="ar-JO" sz="2200" b="0" i="0" u="none" strike="noStrike" kern="1200" cap="none" spc="0" normalizeH="0" baseline="0" noProof="0" dirty="0">
                <a:ln>
                  <a:noFill/>
                </a:ln>
                <a:solidFill>
                  <a:schemeClr val="tx1"/>
                </a:solidFill>
                <a:effectLst/>
                <a:uLnTx/>
                <a:uFillTx/>
                <a:latin typeface="+mn-lt"/>
                <a:ea typeface="+mn-ea"/>
                <a:cs typeface="+mj-cs"/>
              </a:rPr>
              <a:t> التالي يعرض </a:t>
            </a:r>
            <a:r>
              <a:rPr kumimoji="0" lang="ar-SA" sz="2200" b="0" i="0" u="none" strike="noStrike" kern="1200" cap="none" spc="0" normalizeH="0" baseline="0" noProof="0" dirty="0">
                <a:ln>
                  <a:noFill/>
                </a:ln>
                <a:solidFill>
                  <a:schemeClr val="tx1"/>
                </a:solidFill>
                <a:effectLst/>
                <a:uLnTx/>
                <a:uFillTx/>
                <a:latin typeface="+mn-lt"/>
                <a:ea typeface="+mn-ea"/>
                <a:cs typeface="+mj-cs"/>
              </a:rPr>
              <a:t>قائمة بأسماء بعض محركات البحث الم</a:t>
            </a:r>
            <a:r>
              <a:rPr kumimoji="0" lang="ar-JO" sz="2200" b="0" i="0" u="none" strike="noStrike" kern="1200" cap="none" spc="0" normalizeH="0" baseline="0" noProof="0" dirty="0">
                <a:ln>
                  <a:noFill/>
                </a:ln>
                <a:solidFill>
                  <a:schemeClr val="tx1"/>
                </a:solidFill>
                <a:effectLst/>
                <a:uLnTx/>
                <a:uFillTx/>
                <a:latin typeface="+mn-lt"/>
                <a:ea typeface="+mn-ea"/>
                <a:cs typeface="+mj-cs"/>
              </a:rPr>
              <a:t>ت</a:t>
            </a:r>
            <a:r>
              <a:rPr kumimoji="0" lang="ar-SA" sz="2200" b="0" i="0" u="none" strike="noStrike" kern="1200" cap="none" spc="0" normalizeH="0" baseline="0" noProof="0" dirty="0">
                <a:ln>
                  <a:noFill/>
                </a:ln>
                <a:solidFill>
                  <a:schemeClr val="tx1"/>
                </a:solidFill>
                <a:effectLst/>
                <a:uLnTx/>
                <a:uFillTx/>
                <a:latin typeface="+mn-lt"/>
                <a:ea typeface="+mn-ea"/>
                <a:cs typeface="+mj-cs"/>
              </a:rPr>
              <a:t>خصصة</a:t>
            </a:r>
            <a:r>
              <a:rPr kumimoji="0" lang="ar-JO" sz="2200" b="0" i="0" u="none" strike="noStrike" kern="1200" cap="none" spc="0" normalizeH="0" baseline="0" noProof="0" dirty="0">
                <a:ln>
                  <a:noFill/>
                </a:ln>
                <a:solidFill>
                  <a:schemeClr val="tx1"/>
                </a:solidFill>
                <a:effectLst/>
                <a:uLnTx/>
                <a:uFillTx/>
                <a:latin typeface="+mn-lt"/>
                <a:ea typeface="+mn-ea"/>
                <a:cs typeface="+mj-cs"/>
              </a:rPr>
              <a:t>:</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9140781"/>
              </p:ext>
            </p:extLst>
          </p:nvPr>
        </p:nvGraphicFramePr>
        <p:xfrm>
          <a:off x="642910" y="3357562"/>
          <a:ext cx="5572164" cy="2743200"/>
        </p:xfrm>
        <a:graphic>
          <a:graphicData uri="http://schemas.openxmlformats.org/drawingml/2006/table">
            <a:tbl>
              <a:tblPr firstRow="1" bandRow="1">
                <a:tableStyleId>{69CF1AB2-1976-4502-BF36-3FF5EA218861}</a:tableStyleId>
              </a:tblPr>
              <a:tblGrid>
                <a:gridCol w="3582105">
                  <a:extLst>
                    <a:ext uri="{9D8B030D-6E8A-4147-A177-3AD203B41FA5}">
                      <a16:colId xmlns:a16="http://schemas.microsoft.com/office/drawing/2014/main" val="20000"/>
                    </a:ext>
                  </a:extLst>
                </a:gridCol>
                <a:gridCol w="1990059">
                  <a:extLst>
                    <a:ext uri="{9D8B030D-6E8A-4147-A177-3AD203B41FA5}">
                      <a16:colId xmlns:a16="http://schemas.microsoft.com/office/drawing/2014/main" val="20001"/>
                    </a:ext>
                  </a:extLst>
                </a:gridCol>
              </a:tblGrid>
              <a:tr h="416722">
                <a:tc>
                  <a:txBody>
                    <a:bodyPr/>
                    <a:lstStyle/>
                    <a:p>
                      <a:pPr algn="ctr" rtl="1"/>
                      <a:r>
                        <a:rPr lang="ar-JO" sz="2400" dirty="0">
                          <a:solidFill>
                            <a:schemeClr val="bg1"/>
                          </a:solidFill>
                        </a:rPr>
                        <a:t>الموقع</a:t>
                      </a:r>
                      <a:endParaRPr lang="en-US" sz="2400" dirty="0">
                        <a:solidFill>
                          <a:schemeClr val="bg1"/>
                        </a:solidFill>
                      </a:endParaRPr>
                    </a:p>
                  </a:txBody>
                  <a:tcPr>
                    <a:solidFill>
                      <a:srgbClr val="00B0F0"/>
                    </a:solidFill>
                  </a:tcPr>
                </a:tc>
                <a:tc>
                  <a:txBody>
                    <a:bodyPr/>
                    <a:lstStyle/>
                    <a:p>
                      <a:pPr algn="ctr" rtl="1"/>
                      <a:r>
                        <a:rPr lang="ar-JO" sz="2400" dirty="0">
                          <a:solidFill>
                            <a:schemeClr val="bg1"/>
                          </a:solidFill>
                        </a:rPr>
                        <a:t>الموضوع</a:t>
                      </a:r>
                      <a:endParaRPr lang="en-US" sz="2400" dirty="0">
                        <a:solidFill>
                          <a:schemeClr val="bg1"/>
                        </a:solidFill>
                      </a:endParaRPr>
                    </a:p>
                  </a:txBody>
                  <a:tcPr>
                    <a:solidFill>
                      <a:srgbClr val="00B0F0"/>
                    </a:solidFill>
                  </a:tcPr>
                </a:tc>
                <a:extLst>
                  <a:ext uri="{0D108BD9-81ED-4DB2-BD59-A6C34878D82A}">
                    <a16:rowId xmlns:a16="http://schemas.microsoft.com/office/drawing/2014/main" val="10000"/>
                  </a:ext>
                </a:extLst>
              </a:tr>
              <a:tr h="416722">
                <a:tc>
                  <a:txBody>
                    <a:bodyPr/>
                    <a:lstStyle/>
                    <a:p>
                      <a:pPr algn="ctr" rtl="1"/>
                      <a:r>
                        <a:rPr kumimoji="0" lang="en-US" sz="2400" kern="1200" dirty="0">
                          <a:solidFill>
                            <a:schemeClr val="dk1"/>
                          </a:solidFill>
                          <a:latin typeface="+mn-lt"/>
                          <a:ea typeface="+mn-ea"/>
                          <a:cs typeface="+mn-cs"/>
                        </a:rPr>
                        <a:t>www.eco-web.com</a:t>
                      </a:r>
                    </a:p>
                  </a:txBody>
                  <a:tcPr/>
                </a:tc>
                <a:tc>
                  <a:txBody>
                    <a:bodyPr/>
                    <a:lstStyle/>
                    <a:p>
                      <a:pPr algn="ctr" rtl="1"/>
                      <a:r>
                        <a:rPr lang="ar-JO" sz="2000" b="1" dirty="0">
                          <a:latin typeface="Times New Roman" panose="02020603050405020304" pitchFamily="18" charset="0"/>
                          <a:cs typeface="Times New Roman" panose="02020603050405020304" pitchFamily="18" charset="0"/>
                        </a:rPr>
                        <a:t>البيئة</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16722">
                <a:tc>
                  <a:txBody>
                    <a:bodyPr/>
                    <a:lstStyle/>
                    <a:p>
                      <a:pPr algn="ctr" rtl="1"/>
                      <a:r>
                        <a:rPr kumimoji="0" lang="en-US" sz="2400" kern="1200" dirty="0">
                          <a:solidFill>
                            <a:schemeClr val="dk1"/>
                          </a:solidFill>
                          <a:latin typeface="+mn-lt"/>
                          <a:ea typeface="+mn-ea"/>
                          <a:cs typeface="+mn-cs"/>
                        </a:rPr>
                        <a:t>www.infomat.com</a:t>
                      </a:r>
                    </a:p>
                  </a:txBody>
                  <a:tcPr/>
                </a:tc>
                <a:tc>
                  <a:txBody>
                    <a:bodyPr/>
                    <a:lstStyle/>
                    <a:p>
                      <a:pPr algn="ctr" rtl="1"/>
                      <a:r>
                        <a:rPr lang="ar-JO" sz="2000" b="1" dirty="0">
                          <a:latin typeface="Times New Roman" panose="02020603050405020304" pitchFamily="18" charset="0"/>
                          <a:cs typeface="Times New Roman" panose="02020603050405020304" pitchFamily="18" charset="0"/>
                        </a:rPr>
                        <a:t>الأزياء</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16722">
                <a:tc>
                  <a:txBody>
                    <a:bodyPr/>
                    <a:lstStyle/>
                    <a:p>
                      <a:pPr algn="ctr" rtl="1"/>
                      <a:r>
                        <a:rPr kumimoji="0" lang="en-US" sz="2400" kern="1200" dirty="0">
                          <a:solidFill>
                            <a:schemeClr val="dk1"/>
                          </a:solidFill>
                          <a:latin typeface="+mn-lt"/>
                          <a:ea typeface="+mn-ea"/>
                          <a:cs typeface="+mn-cs"/>
                        </a:rPr>
                        <a:t>www.historynet.com</a:t>
                      </a:r>
                    </a:p>
                  </a:txBody>
                  <a:tcPr/>
                </a:tc>
                <a:tc>
                  <a:txBody>
                    <a:bodyPr/>
                    <a:lstStyle/>
                    <a:p>
                      <a:pPr algn="ctr" rtl="1"/>
                      <a:r>
                        <a:rPr lang="ar-JO" sz="2000" b="1" dirty="0">
                          <a:latin typeface="Times New Roman" panose="02020603050405020304" pitchFamily="18" charset="0"/>
                          <a:cs typeface="Times New Roman" panose="02020603050405020304" pitchFamily="18" charset="0"/>
                        </a:rPr>
                        <a:t>التاريخ</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16722">
                <a:tc>
                  <a:txBody>
                    <a:bodyPr/>
                    <a:lstStyle/>
                    <a:p>
                      <a:pPr algn="ctr" rtl="1"/>
                      <a:r>
                        <a:rPr kumimoji="0" lang="en-US" sz="2400" kern="1200" dirty="0">
                          <a:solidFill>
                            <a:schemeClr val="dk1"/>
                          </a:solidFill>
                          <a:latin typeface="+mn-lt"/>
                          <a:ea typeface="+mn-ea"/>
                          <a:cs typeface="+mn-cs"/>
                        </a:rPr>
                        <a:t>www.lawcrawler.com</a:t>
                      </a:r>
                    </a:p>
                  </a:txBody>
                  <a:tcPr/>
                </a:tc>
                <a:tc>
                  <a:txBody>
                    <a:bodyPr/>
                    <a:lstStyle/>
                    <a:p>
                      <a:pPr algn="ctr" rtl="1"/>
                      <a:r>
                        <a:rPr lang="ar-JO" sz="2000" b="1" dirty="0">
                          <a:latin typeface="Times New Roman" panose="02020603050405020304" pitchFamily="18" charset="0"/>
                          <a:cs typeface="Times New Roman" panose="02020603050405020304" pitchFamily="18" charset="0"/>
                        </a:rPr>
                        <a:t>القانون</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16722">
                <a:tc>
                  <a:txBody>
                    <a:bodyPr/>
                    <a:lstStyle/>
                    <a:p>
                      <a:pPr algn="ctr" rtl="1"/>
                      <a:r>
                        <a:rPr kumimoji="0" lang="en-US" sz="2400" kern="1200" dirty="0">
                          <a:solidFill>
                            <a:schemeClr val="dk1"/>
                          </a:solidFill>
                          <a:latin typeface="+mn-lt"/>
                          <a:ea typeface="+mn-ea"/>
                          <a:cs typeface="+mn-cs"/>
                        </a:rPr>
                        <a:t>www.medsite.com</a:t>
                      </a:r>
                    </a:p>
                  </a:txBody>
                  <a:tcPr/>
                </a:tc>
                <a:tc>
                  <a:txBody>
                    <a:bodyPr/>
                    <a:lstStyle/>
                    <a:p>
                      <a:pPr algn="ctr" rtl="1"/>
                      <a:r>
                        <a:rPr lang="ar-JO" sz="2000" b="1" dirty="0">
                          <a:latin typeface="Times New Roman" panose="02020603050405020304" pitchFamily="18" charset="0"/>
                          <a:cs typeface="Times New Roman" panose="02020603050405020304" pitchFamily="18" charset="0"/>
                        </a:rPr>
                        <a:t>الطب</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
        <p:nvSpPr>
          <p:cNvPr id="5" name="Left Arrow Callout 4"/>
          <p:cNvSpPr/>
          <p:nvPr/>
        </p:nvSpPr>
        <p:spPr>
          <a:xfrm>
            <a:off x="6500826" y="4214818"/>
            <a:ext cx="2143140" cy="1071570"/>
          </a:xfrm>
          <a:prstGeom prst="leftArrowCallout">
            <a:avLst>
              <a:gd name="adj1" fmla="val 25000"/>
              <a:gd name="adj2" fmla="val 25000"/>
              <a:gd name="adj3" fmla="val 25000"/>
              <a:gd name="adj4" fmla="val 75322"/>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2200" dirty="0">
                <a:cs typeface="+mj-cs"/>
              </a:rPr>
              <a:t>محركات البحث المتخصصة</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214290"/>
            <a:ext cx="7772400" cy="714380"/>
          </a:xfrm>
          <a:prstGeom prst="rect">
            <a:avLst/>
          </a:prstGeom>
        </p:spPr>
        <p:txBody>
          <a:bodyPr>
            <a:normAutofit fontScale="97500"/>
          </a:bodyPr>
          <a:lstStyle/>
          <a:p>
            <a:pPr lvl="0" algn="ctr">
              <a:spcBef>
                <a:spcPct val="0"/>
              </a:spcBef>
            </a:pPr>
            <a:r>
              <a:rPr lang="en-US" sz="2400" b="1" dirty="0">
                <a:cs typeface="+mj-cs"/>
              </a:rPr>
              <a:t>(Content Evaluation)</a:t>
            </a:r>
            <a:r>
              <a:rPr lang="ar-SA" sz="2400" b="1" dirty="0">
                <a:cs typeface="+mj-cs"/>
              </a:rPr>
              <a:t>تقييم المحتوى </a:t>
            </a:r>
            <a:endParaRPr kumimoji="0" lang="en-IN"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3"/>
          <p:cNvSpPr txBox="1">
            <a:spLocks/>
          </p:cNvSpPr>
          <p:nvPr/>
        </p:nvSpPr>
        <p:spPr>
          <a:xfrm>
            <a:off x="142844" y="857232"/>
            <a:ext cx="8829676" cy="6000768"/>
          </a:xfrm>
          <a:prstGeom prst="rect">
            <a:avLst/>
          </a:prstGeom>
        </p:spPr>
        <p:txBody>
          <a:bodyPr>
            <a:normAutofit fontScale="92500"/>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يجب أن تضع في الاعتبار أنه ليست كل المعلومات المتوفرة على الشبكة دقيقة، وفى الحقيقة يمكن لأي شخص إنشاء محتوى على شبكة الانترنت.</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العديد من المواقع مثل موقع الموسوعة الحرة </a:t>
            </a:r>
            <a:r>
              <a:rPr kumimoji="0" lang="en-US" sz="2200" b="0" i="0" u="none" strike="noStrike" kern="1200" cap="none" spc="0" normalizeH="0" baseline="0" noProof="0" dirty="0">
                <a:ln>
                  <a:noFill/>
                </a:ln>
                <a:solidFill>
                  <a:schemeClr val="tx1"/>
                </a:solidFill>
                <a:effectLst/>
                <a:uLnTx/>
                <a:uFillTx/>
                <a:latin typeface="+mn-lt"/>
                <a:ea typeface="+mn-ea"/>
                <a:cs typeface="+mj-cs"/>
              </a:rPr>
              <a:t> Wikipedia </a:t>
            </a:r>
            <a:r>
              <a:rPr kumimoji="0" lang="ar-SA" sz="2200" b="0" i="0" u="none" strike="noStrike" kern="1200" cap="none" spc="0" normalizeH="0" baseline="0" noProof="0" dirty="0">
                <a:ln>
                  <a:noFill/>
                </a:ln>
                <a:solidFill>
                  <a:schemeClr val="tx1"/>
                </a:solidFill>
                <a:effectLst/>
                <a:uLnTx/>
                <a:uFillTx/>
                <a:latin typeface="+mn-lt"/>
                <a:ea typeface="+mn-ea"/>
                <a:cs typeface="+mj-cs"/>
              </a:rPr>
              <a:t>تسمح لأي شخص بنشر مواد جديدة, وفى بعض الأحيان تكون مجهولة المصدر وغير موثوقة. </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لتقييم دقة المعلومات التي تجدها على الشبكة, يجب التأكد من النقاط التالية. </a:t>
            </a:r>
          </a:p>
          <a:p>
            <a:pPr marL="742950" marR="0" lvl="1" indent="-28575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sng" strike="noStrike" kern="1200" cap="none" spc="0" normalizeH="0" baseline="0" noProof="0" dirty="0">
                <a:ln>
                  <a:noFill/>
                </a:ln>
                <a:solidFill>
                  <a:schemeClr val="tx1"/>
                </a:solidFill>
                <a:effectLst/>
                <a:uLnTx/>
                <a:uFillTx/>
                <a:latin typeface="+mn-lt"/>
                <a:ea typeface="+mn-ea"/>
                <a:cs typeface="+mj-cs"/>
              </a:rPr>
              <a:t>التخويل (</a:t>
            </a:r>
            <a:r>
              <a:rPr kumimoji="0" lang="en-US" sz="2200" b="0" i="0" u="sng" strike="noStrike" kern="1200" cap="none" spc="0" normalizeH="0" baseline="0" noProof="0" dirty="0">
                <a:ln>
                  <a:noFill/>
                </a:ln>
                <a:solidFill>
                  <a:schemeClr val="tx1"/>
                </a:solidFill>
                <a:effectLst/>
                <a:uLnTx/>
                <a:uFillTx/>
                <a:latin typeface="+mn-lt"/>
                <a:ea typeface="+mn-ea"/>
                <a:cs typeface="+mj-cs"/>
              </a:rPr>
              <a:t>Authority</a:t>
            </a:r>
            <a:r>
              <a:rPr kumimoji="0" lang="ar-JO" sz="2200" b="0" i="0" u="sng"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هل الكاتب خبير في الموضوع؟ وهل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موقع شخصي أو رسمي؟ </a:t>
            </a:r>
          </a:p>
          <a:p>
            <a:pPr marL="742950" marR="0" lvl="1" indent="-28575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sng" strike="noStrike" kern="1200" cap="none" spc="0" normalizeH="0" baseline="0" noProof="0" dirty="0">
                <a:ln>
                  <a:noFill/>
                </a:ln>
                <a:solidFill>
                  <a:schemeClr val="tx1"/>
                </a:solidFill>
                <a:effectLst/>
                <a:uLnTx/>
                <a:uFillTx/>
                <a:latin typeface="+mn-lt"/>
                <a:ea typeface="+mn-ea"/>
                <a:cs typeface="+mj-cs"/>
              </a:rPr>
              <a:t>الدقة</a:t>
            </a:r>
            <a:r>
              <a:rPr kumimoji="0" lang="ar-JO" sz="2200" b="0" i="0" u="sng" strike="noStrike" kern="1200" cap="none" spc="0" normalizeH="0" baseline="0" noProof="0" dirty="0">
                <a:ln>
                  <a:noFill/>
                </a:ln>
                <a:solidFill>
                  <a:schemeClr val="tx1"/>
                </a:solidFill>
                <a:effectLst/>
                <a:uLnTx/>
                <a:uFillTx/>
                <a:latin typeface="+mn-lt"/>
                <a:ea typeface="+mn-ea"/>
                <a:cs typeface="+mj-cs"/>
              </a:rPr>
              <a:t> (</a:t>
            </a:r>
            <a:r>
              <a:rPr kumimoji="0" lang="en-US" sz="2200" b="0" i="0" u="sng" strike="noStrike" kern="1200" cap="none" spc="0" normalizeH="0" baseline="0" noProof="0" dirty="0">
                <a:ln>
                  <a:noFill/>
                </a:ln>
                <a:solidFill>
                  <a:schemeClr val="tx1"/>
                </a:solidFill>
                <a:effectLst/>
                <a:uLnTx/>
                <a:uFillTx/>
                <a:latin typeface="+mn-lt"/>
                <a:ea typeface="+mn-ea"/>
                <a:cs typeface="+mj-cs"/>
              </a:rPr>
              <a:t>Accuracy</a:t>
            </a:r>
            <a:r>
              <a:rPr kumimoji="0" lang="ar-JO" sz="2200" b="0" i="0" u="sng"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هل روجعت المعلومات بشكل دقيق للتأكد من صحتها؟ هل يقدم موقع الشبكة طرقا للإبلاغ عن معلومات غير دقيقة؟</a:t>
            </a:r>
          </a:p>
          <a:p>
            <a:pPr marL="742950" marR="0" lvl="1" indent="-28575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sng" strike="noStrike" kern="1200" cap="none" spc="0" normalizeH="0" baseline="0" noProof="0" dirty="0">
                <a:ln>
                  <a:noFill/>
                </a:ln>
                <a:solidFill>
                  <a:schemeClr val="tx1"/>
                </a:solidFill>
                <a:effectLst/>
                <a:uLnTx/>
                <a:uFillTx/>
                <a:latin typeface="+mn-lt"/>
                <a:ea typeface="+mn-ea"/>
                <a:cs typeface="+mj-cs"/>
              </a:rPr>
              <a:t>الموضوعية</a:t>
            </a:r>
            <a:r>
              <a:rPr kumimoji="0" lang="ar-JO" sz="2200" b="0" i="0" u="sng" strike="noStrike" kern="1200" cap="none" spc="0" normalizeH="0" baseline="0" noProof="0" dirty="0">
                <a:ln>
                  <a:noFill/>
                </a:ln>
                <a:solidFill>
                  <a:schemeClr val="tx1"/>
                </a:solidFill>
                <a:effectLst/>
                <a:uLnTx/>
                <a:uFillTx/>
                <a:latin typeface="+mn-lt"/>
                <a:ea typeface="+mn-ea"/>
                <a:cs typeface="+mj-cs"/>
              </a:rPr>
              <a:t> (</a:t>
            </a:r>
            <a:r>
              <a:rPr kumimoji="0" lang="en-US" sz="2200" b="0" i="0" u="sng" strike="noStrike" kern="1200" cap="none" spc="0" normalizeH="0" baseline="0" noProof="0" dirty="0">
                <a:ln>
                  <a:noFill/>
                </a:ln>
                <a:solidFill>
                  <a:schemeClr val="tx1"/>
                </a:solidFill>
                <a:effectLst/>
                <a:uLnTx/>
                <a:uFillTx/>
                <a:latin typeface="+mn-lt"/>
                <a:ea typeface="+mn-ea"/>
                <a:cs typeface="+mj-cs"/>
              </a:rPr>
              <a:t>Objectivity</a:t>
            </a:r>
            <a:r>
              <a:rPr kumimoji="0" lang="ar-JO" sz="2200" b="0" i="0" u="sng"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هل المعلومات الموجودة متحيزة أم أنها تستند إلى حقائق فعلية؟ هل يستفيد الكاتب شخصيا بإقناع القارئ أو تغيير رأيه وأفكاره؟ </a:t>
            </a:r>
          </a:p>
          <a:p>
            <a:pPr marL="742950" marR="0" lvl="1" indent="-28575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sng" strike="noStrike" kern="1200" cap="none" spc="0" normalizeH="0" baseline="0" noProof="0" dirty="0">
                <a:ln>
                  <a:noFill/>
                </a:ln>
                <a:solidFill>
                  <a:schemeClr val="tx1"/>
                </a:solidFill>
                <a:effectLst/>
                <a:uLnTx/>
                <a:uFillTx/>
                <a:latin typeface="+mn-lt"/>
                <a:ea typeface="+mn-ea"/>
                <a:cs typeface="+mj-cs"/>
              </a:rPr>
              <a:t>الت</a:t>
            </a:r>
            <a:r>
              <a:rPr kumimoji="0" lang="ar-JO" sz="2200" b="0" i="0" u="sng" strike="noStrike" kern="1200" cap="none" spc="0" normalizeH="0" baseline="0" noProof="0" dirty="0">
                <a:ln>
                  <a:noFill/>
                </a:ln>
                <a:solidFill>
                  <a:schemeClr val="tx1"/>
                </a:solidFill>
                <a:effectLst/>
                <a:uLnTx/>
                <a:uFillTx/>
                <a:latin typeface="+mn-lt"/>
                <a:ea typeface="+mn-ea"/>
                <a:cs typeface="+mj-cs"/>
              </a:rPr>
              <a:t>زامن (</a:t>
            </a:r>
            <a:r>
              <a:rPr kumimoji="0" lang="en-US" sz="2200" b="0" i="0" u="sng" strike="noStrike" kern="1200" cap="none" spc="0" normalizeH="0" baseline="0" noProof="0" dirty="0">
                <a:ln>
                  <a:noFill/>
                </a:ln>
                <a:solidFill>
                  <a:schemeClr val="tx1"/>
                </a:solidFill>
                <a:effectLst/>
                <a:uLnTx/>
                <a:uFillTx/>
                <a:latin typeface="+mn-lt"/>
                <a:ea typeface="+mn-ea"/>
                <a:cs typeface="+mj-cs"/>
              </a:rPr>
              <a:t>Concurrency</a:t>
            </a:r>
            <a:r>
              <a:rPr kumimoji="0" lang="ar-JO" sz="2200" b="0" i="0" u="sng"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هل المعلومات </a:t>
            </a:r>
            <a:r>
              <a:rPr kumimoji="0" lang="ar-JO" sz="2200" b="0" i="0" u="none" strike="noStrike" kern="1200" cap="none" spc="0" normalizeH="0" baseline="0" noProof="0" dirty="0">
                <a:ln>
                  <a:noFill/>
                </a:ln>
                <a:solidFill>
                  <a:schemeClr val="tx1"/>
                </a:solidFill>
                <a:effectLst/>
                <a:uLnTx/>
                <a:uFillTx/>
                <a:latin typeface="+mn-lt"/>
                <a:ea typeface="+mn-ea"/>
                <a:cs typeface="+mj-cs"/>
              </a:rPr>
              <a:t>حديثة</a:t>
            </a:r>
            <a:r>
              <a:rPr kumimoji="0" lang="ar-SA" sz="2200" b="0" i="0" u="none" strike="noStrike" kern="1200" cap="none" spc="0" normalizeH="0" baseline="0" noProof="0" dirty="0">
                <a:ln>
                  <a:noFill/>
                </a:ln>
                <a:solidFill>
                  <a:schemeClr val="tx1"/>
                </a:solidFill>
                <a:effectLst/>
                <a:uLnTx/>
                <a:uFillTx/>
                <a:latin typeface="+mn-lt"/>
                <a:ea typeface="+mn-ea"/>
                <a:cs typeface="+mj-cs"/>
              </a:rPr>
              <a:t>؟ هل حدد التاريخ عندما تم التحديث؟</a:t>
            </a:r>
            <a:br>
              <a:rPr kumimoji="0" lang="ar-SA" sz="2200" b="0" i="0" u="none" strike="noStrike" kern="1200" cap="none" spc="0" normalizeH="0" baseline="0" noProof="0" dirty="0">
                <a:ln>
                  <a:noFill/>
                </a:ln>
                <a:solidFill>
                  <a:schemeClr val="tx1"/>
                </a:solidFill>
                <a:effectLst/>
                <a:uLnTx/>
                <a:uFillTx/>
                <a:latin typeface="+mn-lt"/>
                <a:ea typeface="+mn-ea"/>
                <a:cs typeface="+mj-cs"/>
              </a:rPr>
            </a:b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جوجل (</a:t>
            </a:r>
            <a:r>
              <a:rPr lang="en-US" sz="2400" b="1" dirty="0">
                <a:cs typeface="+mj-cs"/>
              </a:rPr>
              <a:t>Google</a:t>
            </a:r>
            <a:r>
              <a:rPr lang="ar-SA" sz="2400" b="1" dirty="0">
                <a:cs typeface="+mj-cs"/>
              </a:rPr>
              <a:t>)</a:t>
            </a:r>
            <a:endParaRPr lang="ar-SA" sz="2400" dirty="0">
              <a:cs typeface="+mj-cs"/>
            </a:endParaRPr>
          </a:p>
        </p:txBody>
      </p:sp>
      <p:sp>
        <p:nvSpPr>
          <p:cNvPr id="3" name="Content Placeholder 3"/>
          <p:cNvSpPr txBox="1">
            <a:spLocks/>
          </p:cNvSpPr>
          <p:nvPr/>
        </p:nvSpPr>
        <p:spPr>
          <a:xfrm>
            <a:off x="285720" y="857232"/>
            <a:ext cx="8643998" cy="4000528"/>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j-cs"/>
              </a:rPr>
              <a:t>Google </a:t>
            </a:r>
            <a:r>
              <a:rPr kumimoji="0" lang="ar-SA" sz="2200" b="0" i="0" u="none" strike="noStrike" kern="1200" cap="none" spc="0" normalizeH="0" baseline="0" noProof="0" dirty="0">
                <a:ln>
                  <a:noFill/>
                </a:ln>
                <a:solidFill>
                  <a:schemeClr val="tx1"/>
                </a:solidFill>
                <a:effectLst/>
                <a:uLnTx/>
                <a:uFillTx/>
                <a:latin typeface="+mn-lt"/>
                <a:ea typeface="+mn-ea"/>
                <a:cs typeface="+mj-cs"/>
              </a:rPr>
              <a:t>هو أحد أشهر محركات البحث</a:t>
            </a:r>
            <a:r>
              <a:rPr kumimoji="0" lang="ar-JO" sz="2200" b="0" i="0" u="none" strike="noStrike" kern="1200" cap="none" spc="0" normalizeH="0" baseline="0" noProof="0" dirty="0">
                <a:ln>
                  <a:noFill/>
                </a:ln>
                <a:solidFill>
                  <a:schemeClr val="tx1"/>
                </a:solidFill>
                <a:effectLst/>
                <a:uLnTx/>
                <a:uFillTx/>
                <a:latin typeface="+mn-lt"/>
                <a:ea typeface="+mn-ea"/>
                <a:cs typeface="+mj-cs"/>
              </a:rPr>
              <a:t> و أكثرها استخداما</a:t>
            </a:r>
            <a:r>
              <a:rPr kumimoji="0" lang="ar-SA" sz="2200" b="0" i="0" u="none" strike="noStrike" kern="1200" cap="none" spc="0" normalizeH="0" baseline="0" noProof="0" dirty="0">
                <a:ln>
                  <a:noFill/>
                </a:ln>
                <a:solidFill>
                  <a:schemeClr val="tx1"/>
                </a:solidFill>
                <a:effectLst/>
                <a:uLnTx/>
                <a:uFillTx/>
                <a:latin typeface="+mn-lt"/>
                <a:ea typeface="+mn-ea"/>
                <a:cs typeface="+mj-cs"/>
              </a:rPr>
              <a:t>. </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اكتب </a:t>
            </a:r>
            <a:r>
              <a:rPr kumimoji="0" lang="en-US" sz="2200" b="0" i="0" u="none" strike="noStrike" kern="1200" cap="none" spc="0" normalizeH="0" baseline="0" noProof="0" dirty="0">
                <a:ln>
                  <a:noFill/>
                </a:ln>
                <a:solidFill>
                  <a:schemeClr val="tx1"/>
                </a:solidFill>
                <a:effectLst/>
                <a:uLnTx/>
                <a:uFillTx/>
                <a:latin typeface="+mn-lt"/>
                <a:ea typeface="+mn-ea"/>
                <a:cs typeface="+mj-cs"/>
              </a:rPr>
              <a:t> www.google.com </a:t>
            </a:r>
            <a:r>
              <a:rPr kumimoji="0" lang="ar-SA" sz="2200" b="0" i="0" u="none" strike="noStrike" kern="1200" cap="none" spc="0" normalizeH="0" baseline="0" noProof="0" dirty="0">
                <a:ln>
                  <a:noFill/>
                </a:ln>
                <a:solidFill>
                  <a:schemeClr val="tx1"/>
                </a:solidFill>
                <a:effectLst/>
                <a:uLnTx/>
                <a:uFillTx/>
                <a:latin typeface="+mn-lt"/>
                <a:ea typeface="+mn-ea"/>
                <a:cs typeface="+mj-cs"/>
              </a:rPr>
              <a:t>في مربع العناوين. ثم اضغط على </a:t>
            </a:r>
            <a:r>
              <a:rPr kumimoji="0" lang="en-US" sz="2200" b="0" i="0" u="none" strike="noStrike" kern="1200" cap="none" spc="0" normalizeH="0" baseline="0" noProof="0" dirty="0">
                <a:ln>
                  <a:noFill/>
                </a:ln>
                <a:solidFill>
                  <a:schemeClr val="tx1"/>
                </a:solidFill>
                <a:effectLst/>
                <a:uLnTx/>
                <a:uFillTx/>
                <a:latin typeface="+mn-lt"/>
                <a:ea typeface="+mn-ea"/>
                <a:cs typeface="+mj-cs"/>
              </a:rPr>
              <a:t>Enter</a:t>
            </a:r>
            <a:r>
              <a:rPr kumimoji="0" lang="ar-JO" sz="2200" b="0" i="0" u="none" strike="noStrike" kern="1200" cap="none" spc="0" normalizeH="0" baseline="0" noProof="0" dirty="0">
                <a:ln>
                  <a:noFill/>
                </a:ln>
                <a:solidFill>
                  <a:schemeClr val="tx1"/>
                </a:solidFill>
                <a:effectLst/>
                <a:uLnTx/>
                <a:uFillTx/>
                <a:latin typeface="+mn-lt"/>
                <a:ea typeface="+mn-ea"/>
                <a:cs typeface="+mj-cs"/>
              </a:rPr>
              <a:t> ل</a:t>
            </a:r>
            <a:r>
              <a:rPr kumimoji="0" lang="ar-SA" sz="2200" b="0" i="0" u="none" strike="noStrike" kern="1200" cap="none" spc="0" normalizeH="0" baseline="0" noProof="0" dirty="0">
                <a:ln>
                  <a:noFill/>
                </a:ln>
                <a:solidFill>
                  <a:schemeClr val="tx1"/>
                </a:solidFill>
                <a:effectLst/>
                <a:uLnTx/>
                <a:uFillTx/>
                <a:latin typeface="+mn-lt"/>
                <a:ea typeface="+mn-ea"/>
                <a:cs typeface="+mj-cs"/>
              </a:rPr>
              <a:t>تعرض الصفحة الرئيسة لـ</a:t>
            </a:r>
            <a:r>
              <a:rPr kumimoji="0" lang="en-US" sz="2200" b="0" i="0" u="none" strike="noStrike" kern="1200" cap="none" spc="0" normalizeH="0" baseline="0" noProof="0" dirty="0">
                <a:ln>
                  <a:noFill/>
                </a:ln>
                <a:solidFill>
                  <a:schemeClr val="tx1"/>
                </a:solidFill>
                <a:effectLst/>
                <a:uLnTx/>
                <a:uFillTx/>
                <a:latin typeface="+mn-lt"/>
                <a:ea typeface="+mn-ea"/>
                <a:cs typeface="+mj-cs"/>
              </a:rPr>
              <a:t>Google </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تحتوي واجهة</a:t>
            </a:r>
            <a:r>
              <a:rPr kumimoji="0" lang="en-US" sz="2200" b="0" i="0" u="none" strike="noStrike" kern="1200" cap="none" spc="0" normalizeH="0" baseline="0" noProof="0" dirty="0">
                <a:ln>
                  <a:noFill/>
                </a:ln>
                <a:solidFill>
                  <a:schemeClr val="tx1"/>
                </a:solidFill>
                <a:effectLst/>
                <a:uLnTx/>
                <a:uFillTx/>
                <a:latin typeface="+mn-lt"/>
                <a:ea typeface="+mn-ea"/>
                <a:cs typeface="+mj-cs"/>
              </a:rPr>
              <a:t>Google </a:t>
            </a:r>
            <a:r>
              <a:rPr kumimoji="0" lang="ar-SA" sz="2200" b="0" i="0" u="none" strike="noStrike" kern="1200" cap="none" spc="0" normalizeH="0" baseline="0" noProof="0" dirty="0">
                <a:ln>
                  <a:noFill/>
                </a:ln>
                <a:solidFill>
                  <a:schemeClr val="tx1"/>
                </a:solidFill>
                <a:effectLst/>
                <a:uLnTx/>
                <a:uFillTx/>
                <a:latin typeface="+mn-lt"/>
                <a:ea typeface="+mn-ea"/>
                <a:cs typeface="+mj-cs"/>
              </a:rPr>
              <a:t>على العديد من الروابط لمواضيع عديدة ومربع </a:t>
            </a:r>
            <a:r>
              <a:rPr kumimoji="0" lang="ar-JO" sz="2200" b="0" i="0" u="none" strike="noStrike" kern="1200" cap="none" spc="0" normalizeH="0" baseline="0" noProof="0" dirty="0">
                <a:ln>
                  <a:noFill/>
                </a:ln>
                <a:solidFill>
                  <a:schemeClr val="tx1"/>
                </a:solidFill>
                <a:effectLst/>
                <a:uLnTx/>
                <a:uFillTx/>
                <a:latin typeface="+mn-lt"/>
                <a:ea typeface="+mn-ea"/>
                <a:cs typeface="+mj-cs"/>
              </a:rPr>
              <a:t>بحث </a:t>
            </a:r>
            <a:r>
              <a:rPr kumimoji="0" lang="ar-SA" sz="2200" b="0" i="0" u="none" strike="noStrike" kern="1200" cap="none" spc="0" normalizeH="0" baseline="0" noProof="0" dirty="0">
                <a:ln>
                  <a:noFill/>
                </a:ln>
                <a:solidFill>
                  <a:schemeClr val="tx1"/>
                </a:solidFill>
                <a:effectLst/>
                <a:uLnTx/>
                <a:uFillTx/>
                <a:latin typeface="+mn-lt"/>
                <a:ea typeface="+mn-ea"/>
                <a:cs typeface="+mj-cs"/>
              </a:rPr>
              <a:t>نص</a:t>
            </a:r>
            <a:r>
              <a:rPr kumimoji="0" lang="ar-JO" sz="2200" b="0" i="0" u="none" strike="noStrike" kern="1200" cap="none" spc="0" normalizeH="0" baseline="0" noProof="0" dirty="0">
                <a:ln>
                  <a:noFill/>
                </a:ln>
                <a:solidFill>
                  <a:schemeClr val="tx1"/>
                </a:solidFill>
                <a:effectLst/>
                <a:uLnTx/>
                <a:uFillTx/>
                <a:latin typeface="+mn-lt"/>
                <a:ea typeface="+mn-ea"/>
                <a:cs typeface="+mj-cs"/>
              </a:rPr>
              <a:t>ي</a:t>
            </a:r>
            <a:r>
              <a:rPr kumimoji="0" lang="ar-SA" sz="2200" b="0" i="0" u="none" strike="noStrike" kern="1200" cap="none" spc="0" normalizeH="0" baseline="0" noProof="0" dirty="0">
                <a:ln>
                  <a:noFill/>
                </a:ln>
                <a:solidFill>
                  <a:schemeClr val="tx1"/>
                </a:solidFill>
                <a:effectLst/>
                <a:uLnTx/>
                <a:uFillTx/>
                <a:latin typeface="+mn-lt"/>
                <a:ea typeface="+mn-ea"/>
                <a:cs typeface="+mj-cs"/>
              </a:rPr>
              <a:t>.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تستطيع النقر على الرابط الذى تختاره.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انقر على</a:t>
            </a:r>
            <a:r>
              <a:rPr kumimoji="0" lang="ar-SA" sz="2200" b="0" i="0" u="none" strike="noStrike" kern="1200" cap="none" spc="0" normalizeH="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المزيد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more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لعرض روابط إضافية انقر المزيد أيضا</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even more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لتشاهد </a:t>
            </a:r>
            <a:r>
              <a:rPr kumimoji="0" lang="ar-JO" sz="2200" b="0" i="0" u="none" strike="noStrike" kern="1200" cap="none" spc="0" normalizeH="0" baseline="0" noProof="0" dirty="0">
                <a:ln>
                  <a:noFill/>
                </a:ln>
                <a:solidFill>
                  <a:schemeClr val="tx1"/>
                </a:solidFill>
                <a:effectLst/>
                <a:uLnTx/>
                <a:uFillTx/>
                <a:latin typeface="+mn-lt"/>
                <a:ea typeface="+mn-ea"/>
                <a:cs typeface="+mj-cs"/>
              </a:rPr>
              <a:t>بعض </a:t>
            </a:r>
            <a:r>
              <a:rPr kumimoji="0" lang="ar-SA" sz="2200" b="0" i="0" u="none" strike="noStrike" kern="1200" cap="none" spc="0" normalizeH="0" baseline="0" noProof="0" dirty="0">
                <a:ln>
                  <a:noFill/>
                </a:ln>
                <a:solidFill>
                  <a:schemeClr val="tx1"/>
                </a:solidFill>
                <a:effectLst/>
                <a:uLnTx/>
                <a:uFillTx/>
                <a:latin typeface="+mn-lt"/>
                <a:ea typeface="+mn-ea"/>
                <a:cs typeface="+mj-cs"/>
              </a:rPr>
              <a:t>الروابط المفيدة.</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3075" name="Picture 3"/>
          <p:cNvPicPr>
            <a:picLocks noChangeAspect="1" noChangeArrowheads="1"/>
          </p:cNvPicPr>
          <p:nvPr/>
        </p:nvPicPr>
        <p:blipFill>
          <a:blip r:embed="rId2"/>
          <a:srcRect/>
          <a:stretch>
            <a:fillRect/>
          </a:stretch>
        </p:blipFill>
        <p:spPr bwMode="auto">
          <a:xfrm>
            <a:off x="928662" y="4109852"/>
            <a:ext cx="5286412" cy="2533858"/>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000108"/>
            <a:ext cx="8501122" cy="5170646"/>
          </a:xfrm>
          <a:prstGeom prst="rect">
            <a:avLst/>
          </a:prstGeom>
        </p:spPr>
        <p:txBody>
          <a:bodyPr wrap="square">
            <a:spAutoFit/>
          </a:bodyPr>
          <a:lstStyle/>
          <a:p>
            <a:pPr marL="457200" indent="-457200" algn="r" rtl="1">
              <a:lnSpc>
                <a:spcPct val="150000"/>
              </a:lnSpc>
            </a:pPr>
            <a:r>
              <a:rPr lang="ar-JO" sz="2200" dirty="0">
                <a:cs typeface="+mj-cs"/>
              </a:rPr>
              <a:t>يمكنك البحث</a:t>
            </a:r>
            <a:r>
              <a:rPr lang="ar-SA" sz="2200" dirty="0">
                <a:cs typeface="+mj-cs"/>
              </a:rPr>
              <a:t> في </a:t>
            </a:r>
            <a:r>
              <a:rPr lang="en-US" sz="2200" dirty="0">
                <a:cs typeface="+mj-cs"/>
              </a:rPr>
              <a:t>GOOGLE</a:t>
            </a:r>
            <a:r>
              <a:rPr lang="ar-SA" sz="2200" dirty="0">
                <a:cs typeface="+mj-cs"/>
              </a:rPr>
              <a:t> من خلال كتابة </a:t>
            </a:r>
            <a:r>
              <a:rPr lang="ar-JO" sz="2200" dirty="0"/>
              <a:t>كلمة رئيسية و يجب ان تكون الكلمات وصفية لا عامة و بعدها نضغط</a:t>
            </a:r>
            <a:r>
              <a:rPr lang="ar-SA" sz="2200" dirty="0"/>
              <a:t> زر:</a:t>
            </a:r>
            <a:r>
              <a:rPr lang="ar-JO" sz="2200" dirty="0">
                <a:cs typeface="+mj-cs"/>
              </a:rPr>
              <a:t> </a:t>
            </a:r>
            <a:endParaRPr lang="ar-SA" sz="2200" dirty="0">
              <a:cs typeface="+mj-cs"/>
            </a:endParaRPr>
          </a:p>
          <a:p>
            <a:pPr marL="457200" indent="-457200" algn="r" rtl="1">
              <a:lnSpc>
                <a:spcPct val="150000"/>
              </a:lnSpc>
              <a:buFont typeface="+mj-lt"/>
              <a:buAutoNum type="arabicPeriod"/>
            </a:pPr>
            <a:r>
              <a:rPr lang="ar-SA" sz="2200" dirty="0">
                <a:cs typeface="+mj-cs"/>
              </a:rPr>
              <a:t>البحث </a:t>
            </a:r>
            <a:r>
              <a:rPr lang="ar-JO" sz="2200" dirty="0">
                <a:cs typeface="+mj-cs"/>
              </a:rPr>
              <a:t>(</a:t>
            </a:r>
            <a:r>
              <a:rPr lang="en-US" sz="2200" dirty="0">
                <a:cs typeface="+mj-cs"/>
              </a:rPr>
              <a:t>by Keyword</a:t>
            </a:r>
            <a:r>
              <a:rPr lang="ar-SA" sz="2200" dirty="0">
                <a:cs typeface="+mj-cs"/>
              </a:rPr>
              <a:t> </a:t>
            </a:r>
            <a:r>
              <a:rPr lang="en-US" sz="2200" dirty="0">
                <a:cs typeface="+mj-cs"/>
              </a:rPr>
              <a:t>Search</a:t>
            </a:r>
            <a:r>
              <a:rPr lang="ar-JO" sz="2200" dirty="0">
                <a:cs typeface="+mj-cs"/>
              </a:rPr>
              <a:t>) فتظهر النتائج المتطابقة لكلمة البحث كروابط لصفحات الويب ذات الصلة</a:t>
            </a:r>
            <a:r>
              <a:rPr lang="en-US" sz="2200" dirty="0">
                <a:cs typeface="+mj-cs"/>
              </a:rPr>
              <a:t>.</a:t>
            </a:r>
            <a:r>
              <a:rPr lang="ar-JO" sz="2200" dirty="0">
                <a:cs typeface="+mj-cs"/>
              </a:rPr>
              <a:t> </a:t>
            </a:r>
            <a:endParaRPr lang="en-US" sz="2200" dirty="0">
              <a:cs typeface="+mj-cs"/>
            </a:endParaRPr>
          </a:p>
          <a:p>
            <a:pPr marL="457200" indent="-457200" algn="r" rtl="1">
              <a:lnSpc>
                <a:spcPct val="150000"/>
              </a:lnSpc>
              <a:buFont typeface="+mj-lt"/>
              <a:buAutoNum type="arabicPeriod"/>
            </a:pPr>
            <a:r>
              <a:rPr lang="ar-JO" sz="2200" dirty="0">
                <a:cs typeface="+mj-cs"/>
              </a:rPr>
              <a:t>ضربة الحظ (</a:t>
            </a:r>
            <a:r>
              <a:rPr lang="en-US" sz="2200" dirty="0">
                <a:cs typeface="+mj-cs"/>
              </a:rPr>
              <a:t>Feeling Lucky</a:t>
            </a:r>
            <a:r>
              <a:rPr lang="ar-JO" sz="2200" dirty="0">
                <a:cs typeface="+mj-cs"/>
              </a:rPr>
              <a:t>) ف</a:t>
            </a:r>
            <a:r>
              <a:rPr lang="ar-SA" sz="2200" dirty="0">
                <a:cs typeface="+mj-cs"/>
              </a:rPr>
              <a:t>ت</a:t>
            </a:r>
            <a:r>
              <a:rPr lang="ar-JO" sz="2200" dirty="0">
                <a:cs typeface="+mj-cs"/>
              </a:rPr>
              <a:t>ظهر صفحة الويب المتوافقة مع كلمة البحث, و لن تظهر لك صفحة نتائج البحث.</a:t>
            </a:r>
          </a:p>
          <a:p>
            <a:pPr algn="r" rtl="1">
              <a:lnSpc>
                <a:spcPct val="150000"/>
              </a:lnSpc>
            </a:pPr>
            <a:br>
              <a:rPr lang="ar-SA" sz="2200" dirty="0">
                <a:cs typeface="+mj-cs"/>
              </a:rPr>
            </a:br>
            <a:r>
              <a:rPr lang="ar-JO" sz="2200" dirty="0">
                <a:cs typeface="+mj-cs"/>
              </a:rPr>
              <a:t>و يوفر لك البحث المتقدم (</a:t>
            </a:r>
            <a:r>
              <a:rPr lang="en-US" sz="2200" dirty="0">
                <a:cs typeface="+mj-cs"/>
              </a:rPr>
              <a:t>Advance Search</a:t>
            </a:r>
            <a:r>
              <a:rPr lang="ar-JO" sz="2200" dirty="0">
                <a:cs typeface="+mj-cs"/>
              </a:rPr>
              <a:t>) العديد من الخيارات للحصول على نتائج أفضل فيمكنك تحديد لغة صفحات البحث أو أنواع الملفات ...</a:t>
            </a:r>
            <a:br>
              <a:rPr lang="en-US" sz="2200" dirty="0">
                <a:cs typeface="+mj-cs"/>
              </a:rPr>
            </a:br>
            <a:r>
              <a:rPr lang="en-US" sz="2200" dirty="0">
                <a:cs typeface="+mj-cs"/>
              </a:rPr>
              <a:t>http://www.google.com/AdvancedSearch</a:t>
            </a:r>
            <a:endParaRPr lang="ar-JO" sz="2200" dirty="0">
              <a:cs typeface="+mj-cs"/>
            </a:endParaRPr>
          </a:p>
        </p:txBody>
      </p:sp>
      <p:pic>
        <p:nvPicPr>
          <p:cNvPr id="4098" name="Picture 2"/>
          <p:cNvPicPr>
            <a:picLocks noChangeAspect="1" noChangeArrowheads="1"/>
          </p:cNvPicPr>
          <p:nvPr/>
        </p:nvPicPr>
        <p:blipFill>
          <a:blip r:embed="rId2"/>
          <a:srcRect/>
          <a:stretch>
            <a:fillRect/>
          </a:stretch>
        </p:blipFill>
        <p:spPr bwMode="auto">
          <a:xfrm>
            <a:off x="3786182" y="3571876"/>
            <a:ext cx="971555" cy="56322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571868" y="2577239"/>
            <a:ext cx="1285884" cy="494571"/>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2" y="252691"/>
            <a:ext cx="6429420" cy="523220"/>
          </a:xfrm>
          <a:prstGeom prst="rect">
            <a:avLst/>
          </a:prstGeom>
        </p:spPr>
        <p:txBody>
          <a:bodyPr wrap="square">
            <a:spAutoFit/>
          </a:bodyPr>
          <a:lstStyle/>
          <a:p>
            <a:pPr algn="ctr" rtl="1" eaLnBrk="0" fontAlgn="base" hangingPunct="0">
              <a:spcBef>
                <a:spcPct val="0"/>
              </a:spcBef>
              <a:spcAft>
                <a:spcPct val="0"/>
              </a:spcAft>
            </a:pPr>
            <a:r>
              <a:rPr lang="en-US" sz="2800" b="1" dirty="0">
                <a:cs typeface="+mj-cs"/>
              </a:rPr>
              <a:t>RSS</a:t>
            </a:r>
            <a:r>
              <a:rPr lang="en-US" sz="2400" b="1" dirty="0">
                <a:cs typeface="+mj-cs"/>
              </a:rPr>
              <a:t> (Really Simple Syndication)</a:t>
            </a:r>
          </a:p>
        </p:txBody>
      </p:sp>
      <p:sp>
        <p:nvSpPr>
          <p:cNvPr id="5" name="Content Placeholder 3"/>
          <p:cNvSpPr txBox="1">
            <a:spLocks/>
          </p:cNvSpPr>
          <p:nvPr/>
        </p:nvSpPr>
        <p:spPr>
          <a:xfrm>
            <a:off x="928718" y="1214422"/>
            <a:ext cx="8001000" cy="4495800"/>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تستخدم للحصول المباشر عل</a:t>
            </a:r>
            <a:r>
              <a:rPr kumimoji="0" lang="ar-SA" sz="2200" b="0" i="0" u="none" strike="noStrike" kern="1200" cap="none" spc="0" normalizeH="0" baseline="0" noProof="0" dirty="0">
                <a:ln>
                  <a:noFill/>
                </a:ln>
                <a:solidFill>
                  <a:schemeClr val="tx1"/>
                </a:solidFill>
                <a:effectLst/>
                <a:uLnTx/>
                <a:uFillTx/>
                <a:latin typeface="+mn-lt"/>
                <a:ea typeface="+mn-ea"/>
                <a:cs typeface="+mj-cs"/>
              </a:rPr>
              <a:t>ى</a:t>
            </a:r>
            <a:r>
              <a:rPr kumimoji="0" lang="ar-JO" sz="2200" b="0" i="0" u="none" strike="noStrike" kern="1200" cap="none" spc="0" normalizeH="0" baseline="0" noProof="0" dirty="0">
                <a:ln>
                  <a:noFill/>
                </a:ln>
                <a:solidFill>
                  <a:schemeClr val="tx1"/>
                </a:solidFill>
                <a:effectLst/>
                <a:uLnTx/>
                <a:uFillTx/>
                <a:latin typeface="+mn-lt"/>
                <a:ea typeface="+mn-ea"/>
                <a:cs typeface="+mj-cs"/>
              </a:rPr>
              <a:t> آخر أخبار الويب </a:t>
            </a:r>
            <a:r>
              <a:rPr lang="ar-SA" sz="2200" dirty="0">
                <a:cs typeface="+mj-cs"/>
              </a:rPr>
              <a:t>بشكل مباشر </a:t>
            </a:r>
            <a:r>
              <a:rPr kumimoji="0" lang="ar-JO" sz="2200" b="0" i="0" u="none" strike="noStrike" kern="1200" cap="none" spc="0" normalizeH="0" baseline="0" noProof="0" dirty="0">
                <a:ln>
                  <a:noFill/>
                </a:ln>
                <a:solidFill>
                  <a:schemeClr val="tx1"/>
                </a:solidFill>
                <a:effectLst/>
                <a:uLnTx/>
                <a:uFillTx/>
                <a:latin typeface="+mn-lt"/>
                <a:ea typeface="+mn-ea"/>
                <a:cs typeface="+mj-cs"/>
              </a:rPr>
              <a:t>على جهازك.</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تسمح للمستخدمين </a:t>
            </a:r>
            <a:r>
              <a:rPr kumimoji="0" lang="ar-SA" sz="2200" b="0" i="0" u="none" strike="noStrike" kern="1200" cap="none" spc="0" normalizeH="0" baseline="0" noProof="0" dirty="0">
                <a:ln>
                  <a:noFill/>
                </a:ln>
                <a:solidFill>
                  <a:schemeClr val="tx1"/>
                </a:solidFill>
                <a:effectLst/>
                <a:uLnTx/>
                <a:uFillTx/>
                <a:latin typeface="+mn-lt"/>
                <a:ea typeface="+mn-ea"/>
                <a:cs typeface="+mj-cs"/>
              </a:rPr>
              <a:t>بمتابعة آخر التحديثات</a:t>
            </a:r>
            <a:r>
              <a:rPr kumimoji="0" lang="ar-SA" sz="2200" b="0" i="0" u="none" strike="noStrike" kern="1200" cap="none" spc="0" normalizeH="0" noProof="0" dirty="0">
                <a:ln>
                  <a:noFill/>
                </a:ln>
                <a:solidFill>
                  <a:schemeClr val="tx1"/>
                </a:solidFill>
                <a:effectLst/>
                <a:uLnTx/>
                <a:uFillTx/>
                <a:latin typeface="+mn-lt"/>
                <a:ea typeface="+mn-ea"/>
                <a:cs typeface="+mj-cs"/>
              </a:rPr>
              <a:t> على مواقع الويب دون الحاجة الى</a:t>
            </a:r>
            <a:br>
              <a:rPr kumimoji="0" lang="ar-SA" sz="2200" b="0" i="0" u="none" strike="noStrike" kern="1200" cap="none" spc="0" normalizeH="0" noProof="0" dirty="0">
                <a:ln>
                  <a:noFill/>
                </a:ln>
                <a:solidFill>
                  <a:schemeClr val="tx1"/>
                </a:solidFill>
                <a:effectLst/>
                <a:uLnTx/>
                <a:uFillTx/>
                <a:latin typeface="+mn-lt"/>
                <a:ea typeface="+mn-ea"/>
                <a:cs typeface="+mj-cs"/>
              </a:rPr>
            </a:br>
            <a:r>
              <a:rPr kumimoji="0" lang="ar-JO" sz="2200" b="0" i="0" u="none" strike="noStrike" kern="1200" cap="none" spc="0" normalizeH="0" baseline="0" noProof="0" dirty="0">
                <a:ln>
                  <a:noFill/>
                </a:ln>
                <a:solidFill>
                  <a:schemeClr val="tx1"/>
                </a:solidFill>
                <a:effectLst/>
                <a:uLnTx/>
                <a:uFillTx/>
                <a:latin typeface="+mn-lt"/>
                <a:ea typeface="+mn-ea"/>
                <a:cs typeface="+mj-cs"/>
              </a:rPr>
              <a:t>زيار</a:t>
            </a:r>
            <a:r>
              <a:rPr kumimoji="0" lang="ar-SA" sz="2200" b="0" i="0" u="none" strike="noStrike" kern="1200" cap="none" spc="0" normalizeH="0" baseline="0" noProof="0" dirty="0">
                <a:ln>
                  <a:noFill/>
                </a:ln>
                <a:solidFill>
                  <a:schemeClr val="tx1"/>
                </a:solidFill>
                <a:effectLst/>
                <a:uLnTx/>
                <a:uFillTx/>
                <a:latin typeface="+mn-lt"/>
                <a:ea typeface="+mn-ea"/>
                <a:cs typeface="+mj-cs"/>
              </a:rPr>
              <a:t>تها</a:t>
            </a:r>
            <a:r>
              <a:rPr kumimoji="0" lang="ar-JO" sz="2200" b="0" i="0" u="none" strike="noStrike" kern="1200" cap="none" spc="0" normalizeH="0" baseline="0" noProof="0" dirty="0">
                <a:ln>
                  <a:noFill/>
                </a:ln>
                <a:solidFill>
                  <a:schemeClr val="tx1"/>
                </a:solidFill>
                <a:effectLst/>
                <a:uLnTx/>
                <a:uFillTx/>
                <a:latin typeface="+mn-lt"/>
                <a:ea typeface="+mn-ea"/>
                <a:cs typeface="+mj-cs"/>
              </a:rPr>
              <a:t> يدويا</a:t>
            </a:r>
            <a:r>
              <a:rPr kumimoji="0" lang="ar-SA" sz="2200" b="0" i="0" u="none" strike="noStrike" kern="1200" cap="none" spc="0" normalizeH="0" baseline="0" noProof="0" dirty="0">
                <a:ln>
                  <a:noFill/>
                </a:ln>
                <a:solidFill>
                  <a:schemeClr val="tx1"/>
                </a:solidFill>
                <a:effectLst/>
                <a:uLnTx/>
                <a:uFillTx/>
                <a:latin typeface="+mn-lt"/>
                <a:ea typeface="+mn-ea"/>
                <a:cs typeface="+mj-cs"/>
              </a:rPr>
              <a:t> في كل مرة</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تسمح للناشرين بمشاركة المحتوى الخاص بهم تلقائيا</a:t>
            </a:r>
            <a:r>
              <a:rPr kumimoji="0" lang="ar-SA" sz="2200" b="0" i="0" u="none" strike="noStrike" kern="1200" cap="none" spc="0" normalizeH="0" baseline="0" noProof="0" dirty="0">
                <a:ln>
                  <a:noFill/>
                </a:ln>
                <a:solidFill>
                  <a:schemeClr val="tx1"/>
                </a:solidFill>
                <a:effectLst/>
                <a:uLnTx/>
                <a:uFillTx/>
                <a:latin typeface="+mn-lt"/>
                <a:ea typeface="+mn-ea"/>
                <a:cs typeface="+mj-cs"/>
              </a:rPr>
              <a:t> ومن ثم يستطيع الافراد قراءة هذه المحتويات في صتندوق البريد أو القارئ الموجز أو غيرها من الاجهزة</a:t>
            </a:r>
            <a:r>
              <a:rPr kumimoji="0" lang="ar-SA" sz="2200" b="0" i="0" u="none" strike="noStrike" kern="1200" cap="none" spc="0" normalizeH="0" noProof="0" dirty="0">
                <a:ln>
                  <a:noFill/>
                </a:ln>
                <a:solidFill>
                  <a:schemeClr val="tx1"/>
                </a:solidFill>
                <a:effectLst/>
                <a:uLnTx/>
                <a:uFillTx/>
                <a:latin typeface="+mn-lt"/>
                <a:ea typeface="+mn-ea"/>
                <a:cs typeface="+mj-cs"/>
              </a:rPr>
              <a:t> أو كل ما سبق</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 هي مفيدة لمواقع الويب التي يتم تحديثها باستمرار مثل:</a:t>
            </a:r>
            <a:br>
              <a:rPr kumimoji="0" lang="ar-JO" sz="2200" b="0" i="0" u="none" strike="noStrike" kern="1200" cap="none" spc="0" normalizeH="0" baseline="0" noProof="0" dirty="0">
                <a:ln>
                  <a:noFill/>
                </a:ln>
                <a:solidFill>
                  <a:schemeClr val="tx1"/>
                </a:solidFill>
                <a:effectLst/>
                <a:uLnTx/>
                <a:uFillTx/>
                <a:latin typeface="+mn-lt"/>
                <a:ea typeface="+mn-ea"/>
                <a:cs typeface="+mj-cs"/>
              </a:rPr>
            </a:br>
            <a:r>
              <a:rPr kumimoji="0" lang="ar-JO" sz="2200" b="0" i="0" u="none" strike="noStrike" kern="1200" cap="none" spc="0" normalizeH="0" baseline="0" noProof="0" dirty="0">
                <a:ln>
                  <a:noFill/>
                </a:ln>
                <a:solidFill>
                  <a:schemeClr val="tx1"/>
                </a:solidFill>
                <a:effectLst/>
                <a:uLnTx/>
                <a:uFillTx/>
                <a:latin typeface="+mn-lt"/>
                <a:ea typeface="+mn-ea"/>
                <a:cs typeface="+mj-cs"/>
              </a:rPr>
              <a:t>المواقع الإخبارية, الشركات, التقويمات, تغييرات الموقع, قراءة مدونات الأصدقاء, أسعار صرف العملات و غيرها.</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5122" name="Picture 2"/>
          <p:cNvPicPr>
            <a:picLocks noChangeAspect="1" noChangeArrowheads="1"/>
          </p:cNvPicPr>
          <p:nvPr/>
        </p:nvPicPr>
        <p:blipFill>
          <a:blip r:embed="rId2"/>
          <a:srcRect/>
          <a:stretch>
            <a:fillRect/>
          </a:stretch>
        </p:blipFill>
        <p:spPr bwMode="auto">
          <a:xfrm>
            <a:off x="357158" y="1214422"/>
            <a:ext cx="1285875" cy="12477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SA" sz="2400" b="1" dirty="0">
                <a:latin typeface="+mj-lt"/>
                <a:ea typeface="+mj-ea"/>
                <a:cs typeface="+mj-cs"/>
              </a:rPr>
              <a:t>؟</a:t>
            </a:r>
            <a:r>
              <a:rPr kumimoji="0" lang="en-US" sz="2400" b="1" i="0" u="none" strike="noStrike" kern="1200" cap="none" spc="0" normalizeH="0" baseline="0" noProof="0" dirty="0">
                <a:ln>
                  <a:noFill/>
                </a:ln>
                <a:solidFill>
                  <a:schemeClr val="tx1"/>
                </a:solidFill>
                <a:effectLst/>
                <a:uLnTx/>
                <a:uFillTx/>
                <a:latin typeface="+mj-lt"/>
                <a:ea typeface="+mj-ea"/>
                <a:cs typeface="+mj-cs"/>
              </a:rPr>
              <a:t>(Internet)</a:t>
            </a:r>
            <a:r>
              <a:rPr kumimoji="0" lang="en-US" sz="2400" b="1" i="0" u="none" strike="noStrike" kern="1200" cap="none" spc="0" normalizeH="0" noProof="0" dirty="0">
                <a:ln>
                  <a:noFill/>
                </a:ln>
                <a:solidFill>
                  <a:schemeClr val="tx1"/>
                </a:solidFill>
                <a:effectLst/>
                <a:uLnTx/>
                <a:uFillTx/>
                <a:latin typeface="+mj-lt"/>
                <a:ea typeface="+mj-ea"/>
                <a:cs typeface="+mj-cs"/>
              </a:rPr>
              <a:t> </a:t>
            </a:r>
            <a:r>
              <a:rPr kumimoji="0" lang="ar-SA" sz="2400" b="1" i="0" u="none" strike="noStrike" kern="1200" cap="none" spc="0" normalizeH="0" baseline="0" noProof="0" dirty="0">
                <a:ln>
                  <a:noFill/>
                </a:ln>
                <a:solidFill>
                  <a:schemeClr val="tx1"/>
                </a:solidFill>
                <a:effectLst/>
                <a:uLnTx/>
                <a:uFillTx/>
                <a:latin typeface="+mj-lt"/>
                <a:ea typeface="+mj-ea"/>
                <a:cs typeface="+mj-cs"/>
              </a:rPr>
              <a:t>ما</a:t>
            </a:r>
            <a:r>
              <a:rPr kumimoji="0" lang="ar-SA" sz="2400" b="1" i="0" u="none" strike="noStrike" kern="1200" cap="none" spc="0" normalizeH="0" noProof="0" dirty="0">
                <a:ln>
                  <a:noFill/>
                </a:ln>
                <a:solidFill>
                  <a:schemeClr val="tx1"/>
                </a:solidFill>
                <a:effectLst/>
                <a:uLnTx/>
                <a:uFillTx/>
                <a:latin typeface="+mj-lt"/>
                <a:ea typeface="+mj-ea"/>
                <a:cs typeface="+mj-cs"/>
              </a:rPr>
              <a:t> هو الانترنت</a:t>
            </a:r>
            <a:endParaRPr kumimoji="0" lang="ar-SA"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381000" y="1214422"/>
            <a:ext cx="8305800" cy="5357850"/>
          </a:xfrm>
          <a:prstGeom prst="rect">
            <a:avLst/>
          </a:prstGeom>
        </p:spPr>
        <p:txBody>
          <a:bodyPr>
            <a:normAutofit fontScale="92500"/>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schemeClr val="tx1"/>
                </a:solidFill>
                <a:effectLst/>
                <a:uLnTx/>
                <a:uFillTx/>
                <a:latin typeface="+mn-lt"/>
                <a:ea typeface="+mn-ea"/>
                <a:cs typeface="+mn-cs"/>
              </a:rPr>
              <a:t>كلمة "</a:t>
            </a:r>
            <a:r>
              <a:rPr kumimoji="0" lang="en-US" sz="2400" b="0" i="0" u="none" strike="noStrike" kern="1200" cap="none" spc="0" normalizeH="0" baseline="0" noProof="0" dirty="0">
                <a:ln>
                  <a:noFill/>
                </a:ln>
                <a:solidFill>
                  <a:schemeClr val="tx1"/>
                </a:solidFill>
                <a:effectLst/>
                <a:uLnTx/>
                <a:uFillTx/>
                <a:latin typeface="+mn-lt"/>
                <a:ea typeface="+mn-ea"/>
                <a:cs typeface="+mn-cs"/>
              </a:rPr>
              <a:t>Internet</a:t>
            </a:r>
            <a:r>
              <a:rPr kumimoji="0" lang="ar-SA" sz="2400" b="0" i="0" u="none" strike="noStrike" kern="1200" cap="none" spc="0" normalizeH="0" baseline="0" noProof="0" dirty="0">
                <a:ln>
                  <a:noFill/>
                </a:ln>
                <a:solidFill>
                  <a:schemeClr val="tx1"/>
                </a:solidFill>
                <a:effectLst/>
                <a:uLnTx/>
                <a:uFillTx/>
                <a:latin typeface="+mn-lt"/>
                <a:ea typeface="+mn-ea"/>
                <a:cs typeface="+mn-cs"/>
              </a:rPr>
              <a:t>" مشتقة من كلمة</a:t>
            </a:r>
            <a:r>
              <a:rPr kumimoji="0" lang="ar-JO" sz="2400" b="0" i="0" u="none" strike="noStrike" kern="1200" cap="none" spc="0" normalizeH="0" baseline="0" noProof="0" dirty="0">
                <a:ln>
                  <a:noFill/>
                </a:ln>
                <a:solidFill>
                  <a:schemeClr val="tx1"/>
                </a:solidFill>
                <a:effectLst/>
                <a:uLnTx/>
                <a:uFillTx/>
                <a:latin typeface="+mn-lt"/>
                <a:ea typeface="+mn-ea"/>
                <a:cs typeface="+mn-cs"/>
              </a:rPr>
              <a:t> </a:t>
            </a:r>
            <a:r>
              <a:rPr kumimoji="0" lang="ar-SA" sz="2400" b="0"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inter-networking</a:t>
            </a:r>
            <a:r>
              <a:rPr kumimoji="0" lang="ar-SA" sz="2400" b="0" i="0" u="none" strike="noStrike" kern="1200" cap="none" spc="0" normalizeH="0" baseline="0" noProof="0" dirty="0">
                <a:ln>
                  <a:noFill/>
                </a:ln>
                <a:solidFill>
                  <a:schemeClr val="tx1"/>
                </a:solidFill>
                <a:effectLst/>
                <a:uLnTx/>
                <a:uFillTx/>
                <a:latin typeface="+mn-lt"/>
                <a:ea typeface="+mn-ea"/>
                <a:cs typeface="+mn-cs"/>
              </a:rPr>
              <a:t>" والتي تعنى ربط مختلف </a:t>
            </a:r>
            <a:r>
              <a:rPr kumimoji="0" lang="ar-JO" sz="2400" b="0" i="0" u="none" strike="noStrike" kern="1200" cap="none" spc="0" normalizeH="0" baseline="0" noProof="0" dirty="0">
                <a:ln>
                  <a:noFill/>
                </a:ln>
                <a:solidFill>
                  <a:schemeClr val="tx1"/>
                </a:solidFill>
                <a:effectLst/>
                <a:uLnTx/>
                <a:uFillTx/>
                <a:latin typeface="+mn-lt"/>
                <a:ea typeface="+mn-ea"/>
                <a:cs typeface="+mn-cs"/>
              </a:rPr>
              <a:t>ال</a:t>
            </a:r>
            <a:r>
              <a:rPr kumimoji="0" lang="ar-SA" sz="2400" b="0" i="0" u="none" strike="noStrike" kern="1200" cap="none" spc="0" normalizeH="0" baseline="0" noProof="0" dirty="0">
                <a:ln>
                  <a:noFill/>
                </a:ln>
                <a:solidFill>
                  <a:schemeClr val="tx1"/>
                </a:solidFill>
                <a:effectLst/>
                <a:uLnTx/>
                <a:uFillTx/>
                <a:latin typeface="+mn-lt"/>
                <a:ea typeface="+mn-ea"/>
                <a:cs typeface="+mn-cs"/>
              </a:rPr>
              <a:t>شبكات ببعضها. وهكذا يمكن وصف الإنترنت بأنه شبكة الشبكات.</a:t>
            </a:r>
          </a:p>
          <a:p>
            <a:pPr marL="342900" lvl="0" indent="-342900" algn="r" rtl="1">
              <a:lnSpc>
                <a:spcPct val="150000"/>
              </a:lnSpc>
              <a:spcBef>
                <a:spcPct val="20000"/>
              </a:spcBef>
              <a:buFont typeface="Arial" pitchFamily="34" charset="0"/>
              <a:buChar char="•"/>
              <a:defRPr/>
            </a:pPr>
            <a:r>
              <a:rPr lang="ar-SA" sz="2400" dirty="0"/>
              <a:t>في </a:t>
            </a:r>
            <a:r>
              <a:rPr lang="ar-JO" sz="2400" dirty="0"/>
              <a:t>أواخر الستينات </a:t>
            </a:r>
            <a:r>
              <a:rPr lang="ar-SA" sz="2400" dirty="0"/>
              <a:t>دشنت وزارة دفاع الولايات المتحدة الأمريكية مشروع شبكات الحاسب. واختير لهذا المشروع اسم</a:t>
            </a:r>
            <a:r>
              <a:rPr lang="ar-JO" sz="2400" dirty="0"/>
              <a:t> (شبكة وكالة مشاريع البحوث المتقدمة –</a:t>
            </a:r>
            <a:r>
              <a:rPr lang="ar-SA" sz="2400" dirty="0"/>
              <a:t> </a:t>
            </a:r>
            <a:r>
              <a:rPr lang="en-US" sz="2400" dirty="0"/>
              <a:t>Advance Research Projects Agency Network</a:t>
            </a:r>
            <a:r>
              <a:rPr lang="ar-SA" sz="2400" dirty="0"/>
              <a:t>) </a:t>
            </a:r>
            <a:r>
              <a:rPr lang="en-US" sz="2400" dirty="0"/>
              <a:t>ARPANET</a:t>
            </a:r>
            <a:endParaRPr lang="ar-JO" sz="2400" dirty="0"/>
          </a:p>
          <a:p>
            <a:pPr marL="342900" lvl="0" indent="-342900" algn="r" rtl="1">
              <a:lnSpc>
                <a:spcPct val="150000"/>
              </a:lnSpc>
              <a:spcBef>
                <a:spcPct val="20000"/>
              </a:spcBef>
              <a:buFont typeface="Arial" pitchFamily="34" charset="0"/>
              <a:buChar char="•"/>
              <a:defRPr/>
            </a:pPr>
            <a:r>
              <a:rPr lang="ar-JO" sz="2400" dirty="0"/>
              <a:t>في عام 1973 تم تصميم </a:t>
            </a:r>
            <a:r>
              <a:rPr lang="en-US" sz="2400" dirty="0"/>
              <a:t>) </a:t>
            </a:r>
            <a:r>
              <a:rPr lang="ar-JO" sz="2400" dirty="0"/>
              <a:t>بروتوكول تحكم الإرسال</a:t>
            </a:r>
            <a:r>
              <a:rPr lang="en-US" sz="2400" dirty="0"/>
              <a:t> </a:t>
            </a:r>
            <a:r>
              <a:rPr lang="ar-JO" sz="2400" dirty="0"/>
              <a:t>/</a:t>
            </a:r>
            <a:r>
              <a:rPr lang="en-US" sz="2400" dirty="0"/>
              <a:t> </a:t>
            </a:r>
            <a:r>
              <a:rPr lang="ar-JO" sz="2400" dirty="0"/>
              <a:t>بروتوكول الإنترنت</a:t>
            </a:r>
            <a:r>
              <a:rPr lang="en-US" sz="2400" dirty="0"/>
              <a:t> (TCP/IP  </a:t>
            </a:r>
            <a:r>
              <a:rPr lang="ar-JO" sz="2400" dirty="0"/>
              <a:t>لإرسال البيانات عبر خطوط الهاتف و الهواتف اللاسلكية و الأقمار الصناعية</a:t>
            </a:r>
            <a:r>
              <a:rPr lang="ar-SA" sz="2400" dirty="0"/>
              <a:t>، ومنها فإن أي شخص متصل بالانترنت يستطيع تبادل الملفات النصية والملفات والبرامج مع غيره من المستخدمين.</a:t>
            </a:r>
            <a:br>
              <a:rPr kumimoji="0" lang="ar-SA" sz="2400" b="0" i="0" u="none" strike="noStrike" kern="1200" cap="none" spc="0" normalizeH="0" baseline="0" noProof="0" dirty="0">
                <a:ln>
                  <a:noFill/>
                </a:ln>
                <a:solidFill>
                  <a:schemeClr val="tx1"/>
                </a:solidFill>
                <a:effectLst/>
                <a:uLnTx/>
                <a:uFillTx/>
                <a:latin typeface="+mn-lt"/>
                <a:ea typeface="+mn-ea"/>
                <a:cs typeface="+mn-cs"/>
              </a:rPr>
            </a:br>
            <a:endParaRPr kumimoji="0" lang="ar-SA"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المدونات (</a:t>
            </a:r>
            <a:r>
              <a:rPr lang="en-US" sz="2400" b="1" dirty="0">
                <a:cs typeface="+mj-cs"/>
              </a:rPr>
              <a:t>Blogs</a:t>
            </a:r>
            <a:r>
              <a:rPr lang="ar-SA" sz="2400" b="1" dirty="0">
                <a:cs typeface="+mj-cs"/>
              </a:rPr>
              <a:t>)</a:t>
            </a:r>
            <a:endParaRPr lang="ar-SA" sz="2400" dirty="0">
              <a:cs typeface="+mj-cs"/>
            </a:endParaRPr>
          </a:p>
        </p:txBody>
      </p:sp>
      <p:sp>
        <p:nvSpPr>
          <p:cNvPr id="3" name="Content Placeholder 3"/>
          <p:cNvSpPr txBox="1">
            <a:spLocks/>
          </p:cNvSpPr>
          <p:nvPr/>
        </p:nvSpPr>
        <p:spPr>
          <a:xfrm>
            <a:off x="152400" y="1000108"/>
            <a:ext cx="8777318" cy="5715040"/>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lang="ar-SA" sz="2200" dirty="0">
                <a:cs typeface="+mj-cs"/>
              </a:rPr>
              <a:t>هي عبارة عن نموذج مصغر </a:t>
            </a:r>
            <a:r>
              <a:rPr kumimoji="0" lang="ar-JO" sz="2200" b="0" i="0" u="none" strike="noStrike" kern="1200" cap="none" spc="0" normalizeH="0" baseline="0" noProof="0" dirty="0">
                <a:ln>
                  <a:noFill/>
                </a:ln>
                <a:solidFill>
                  <a:schemeClr val="tx1"/>
                </a:solidFill>
                <a:effectLst/>
                <a:uLnTx/>
                <a:uFillTx/>
                <a:latin typeface="+mn-lt"/>
                <a:ea typeface="+mn-ea"/>
                <a:cs typeface="+mj-cs"/>
              </a:rPr>
              <a:t>لسجل الويب و يطلق على </a:t>
            </a:r>
            <a:r>
              <a:rPr kumimoji="0" lang="ar-SA" sz="2200" b="0" i="0" u="none" strike="noStrike" kern="1200" cap="none" spc="0" normalizeH="0" baseline="0" noProof="0" dirty="0">
                <a:ln>
                  <a:noFill/>
                </a:ln>
                <a:solidFill>
                  <a:schemeClr val="tx1"/>
                </a:solidFill>
                <a:effectLst/>
                <a:uLnTx/>
                <a:uFillTx/>
                <a:latin typeface="+mn-lt"/>
                <a:ea typeface="+mn-ea"/>
                <a:cs typeface="+mj-cs"/>
              </a:rPr>
              <a:t>عملية </a:t>
            </a:r>
            <a:r>
              <a:rPr kumimoji="0" lang="ar-JO" sz="2200" b="0" i="0" u="none" strike="noStrike" kern="1200" cap="none" spc="0" normalizeH="0" baseline="0" noProof="0" dirty="0">
                <a:ln>
                  <a:noFill/>
                </a:ln>
                <a:solidFill>
                  <a:schemeClr val="tx1"/>
                </a:solidFill>
                <a:effectLst/>
                <a:uLnTx/>
                <a:uFillTx/>
                <a:latin typeface="+mn-lt"/>
                <a:ea typeface="+mn-ea"/>
                <a:cs typeface="+mj-cs"/>
              </a:rPr>
              <a:t>إضافة مقالة إلى مدونه </a:t>
            </a:r>
            <a:r>
              <a:rPr kumimoji="0" lang="ar-SA" sz="2200" b="0" i="0" u="none" strike="noStrike" kern="1200" cap="none" spc="0" normalizeH="0" baseline="0" noProof="0" dirty="0">
                <a:ln>
                  <a:noFill/>
                </a:ln>
                <a:solidFill>
                  <a:schemeClr val="tx1"/>
                </a:solidFill>
                <a:effectLst/>
                <a:uLnTx/>
                <a:uFillTx/>
                <a:latin typeface="+mn-lt"/>
                <a:ea typeface="+mn-ea"/>
                <a:cs typeface="+mj-cs"/>
              </a:rPr>
              <a:t>ب</a:t>
            </a:r>
            <a:r>
              <a:rPr kumimoji="0" lang="ar-JO" sz="2200" b="0" i="0" u="none" strike="noStrike" kern="1200" cap="none" spc="0" normalizeH="0" baseline="0" noProof="0" dirty="0">
                <a:ln>
                  <a:noFill/>
                </a:ln>
                <a:solidFill>
                  <a:schemeClr val="tx1"/>
                </a:solidFill>
                <a:effectLst/>
                <a:uLnTx/>
                <a:uFillTx/>
                <a:latin typeface="+mn-lt"/>
                <a:ea typeface="+mn-ea"/>
                <a:cs typeface="+mj-cs"/>
              </a:rPr>
              <a:t>عملية "التدوين</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Blogging</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 المدونه هي قسم يقوم صاحب المدونه بنشر مقالاته فيها مثل المفكرات اليومية.</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 تستخدم المدونات للتواصل مع الأصدقاء و العائلة او لمناقشة موضوع معين.</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 يوجد العديد من المواقع التي توفر أدوات لإنشاء مدونات مثل :</a:t>
            </a:r>
          </a:p>
          <a:p>
            <a:pPr marL="742950" marR="0" lvl="1" indent="-285750" algn="r"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j-cs"/>
              </a:rPr>
              <a:t>Blogger</a:t>
            </a:r>
          </a:p>
          <a:p>
            <a:pPr marL="320040" marR="0" lvl="1" indent="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20040" marR="0" lvl="1" indent="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742950" marR="0" lvl="1" indent="-28575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j-cs"/>
              </a:rPr>
              <a:t>WordPress</a:t>
            </a:r>
            <a:endParaRPr kumimoji="0" lang="en-IN"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4" name="Picture 2" descr="C:\Users\Qutyba\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714752"/>
            <a:ext cx="1285884" cy="12858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Qutyba\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6" y="5214950"/>
            <a:ext cx="1947862" cy="1391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ويكي (</a:t>
            </a:r>
            <a:r>
              <a:rPr lang="en-US" sz="2400" b="1" dirty="0">
                <a:cs typeface="+mj-cs"/>
              </a:rPr>
              <a:t>Wiki</a:t>
            </a:r>
            <a:r>
              <a:rPr lang="ar-SA" sz="2400" b="1" dirty="0">
                <a:cs typeface="+mj-cs"/>
              </a:rPr>
              <a:t>)</a:t>
            </a:r>
            <a:endParaRPr lang="ar-SA" sz="2400" dirty="0">
              <a:cs typeface="+mj-cs"/>
            </a:endParaRPr>
          </a:p>
        </p:txBody>
      </p:sp>
      <p:sp>
        <p:nvSpPr>
          <p:cNvPr id="3" name="Content Placeholder 3"/>
          <p:cNvSpPr txBox="1">
            <a:spLocks/>
          </p:cNvSpPr>
          <p:nvPr/>
        </p:nvSpPr>
        <p:spPr>
          <a:xfrm>
            <a:off x="571472" y="1071546"/>
            <a:ext cx="8305800" cy="1500198"/>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هي صفحة ويب يمكن لأي شخص عرضها و تعديلها من خلال المتصفح</a:t>
            </a:r>
            <a:r>
              <a:rPr kumimoji="0" lang="ar-SA" sz="2200" b="0" i="0" u="none" strike="noStrike" kern="1200" cap="none" spc="0" normalizeH="0" baseline="0" noProof="0" dirty="0">
                <a:ln>
                  <a:noFill/>
                </a:ln>
                <a:solidFill>
                  <a:schemeClr val="tx1"/>
                </a:solidFill>
                <a:effectLst/>
                <a:uLnTx/>
                <a:uFillTx/>
                <a:latin typeface="+mn-lt"/>
                <a:ea typeface="+mn-ea"/>
                <a:cs typeface="+mj-cs"/>
              </a:rPr>
              <a:t>. </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من أشهر مواقعها (</a:t>
            </a:r>
            <a:r>
              <a:rPr kumimoji="0" lang="en-US" sz="2200" b="0" i="0" u="none" strike="noStrike" kern="1200" cap="none" spc="0" normalizeH="0" baseline="0" noProof="0" dirty="0">
                <a:ln>
                  <a:noFill/>
                </a:ln>
                <a:solidFill>
                  <a:schemeClr val="tx1"/>
                </a:solidFill>
                <a:effectLst/>
                <a:uLnTx/>
                <a:uFillTx/>
                <a:latin typeface="+mn-lt"/>
                <a:ea typeface="+mn-ea"/>
                <a:cs typeface="+mj-cs"/>
              </a:rPr>
              <a:t>Wikipedia</a:t>
            </a:r>
            <a:r>
              <a:rPr kumimoji="0" lang="ar-JO" sz="2200" b="0" i="0" u="none" strike="noStrike" kern="1200" cap="none" spc="0" normalizeH="0" baseline="0" noProof="0" dirty="0">
                <a:ln>
                  <a:noFill/>
                </a:ln>
                <a:solidFill>
                  <a:schemeClr val="tx1"/>
                </a:solidFill>
                <a:effectLst/>
                <a:uLnTx/>
                <a:uFillTx/>
                <a:latin typeface="+mn-lt"/>
                <a:ea typeface="+mn-ea"/>
                <a:cs typeface="+mj-cs"/>
              </a:rPr>
              <a:t>) و هي موسوعة ضخمة عبر الإنترنت.</a:t>
            </a:r>
            <a:br>
              <a:rPr kumimoji="0" lang="ar-SA" sz="3200" b="0" i="0" u="none" strike="noStrike" kern="1200" cap="none" spc="0" normalizeH="0" baseline="0" noProof="0" dirty="0">
                <a:ln>
                  <a:noFill/>
                </a:ln>
                <a:solidFill>
                  <a:schemeClr val="tx1"/>
                </a:solidFill>
                <a:effectLst/>
                <a:uLnTx/>
                <a:uFillTx/>
                <a:latin typeface="+mn-lt"/>
                <a:ea typeface="+mn-ea"/>
                <a:cs typeface="+mn-cs"/>
              </a:rPr>
            </a:b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6" name="Picture 2" descr="C:\Users\DELL\Downloads\new doc 15_1.jpg"/>
          <p:cNvPicPr>
            <a:picLocks noChangeAspect="1" noChangeArrowheads="1"/>
          </p:cNvPicPr>
          <p:nvPr/>
        </p:nvPicPr>
        <p:blipFill>
          <a:blip r:embed="rId2"/>
          <a:srcRect/>
          <a:stretch>
            <a:fillRect/>
          </a:stretch>
        </p:blipFill>
        <p:spPr bwMode="auto">
          <a:xfrm>
            <a:off x="2285984" y="2571744"/>
            <a:ext cx="4572032" cy="372981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خذمة الوسائط المباشرة – البودكاست (</a:t>
            </a:r>
            <a:r>
              <a:rPr lang="en-US" sz="2400" b="1" dirty="0">
                <a:cs typeface="+mj-cs"/>
              </a:rPr>
              <a:t>Podcasting</a:t>
            </a:r>
            <a:r>
              <a:rPr lang="ar-SA" sz="2400" b="1" dirty="0">
                <a:cs typeface="+mj-cs"/>
              </a:rPr>
              <a:t>)</a:t>
            </a:r>
            <a:endParaRPr lang="ar-SA" sz="2400" dirty="0">
              <a:cs typeface="+mj-cs"/>
            </a:endParaRPr>
          </a:p>
        </p:txBody>
      </p:sp>
      <p:sp>
        <p:nvSpPr>
          <p:cNvPr id="3" name="Content Placeholder 3"/>
          <p:cNvSpPr txBox="1">
            <a:spLocks/>
          </p:cNvSpPr>
          <p:nvPr/>
        </p:nvSpPr>
        <p:spPr>
          <a:xfrm>
            <a:off x="457200" y="1071546"/>
            <a:ext cx="8329642" cy="4935745"/>
          </a:xfrm>
          <a:prstGeom prst="rect">
            <a:avLst/>
          </a:prstGeo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خدمة الوسائط المباشرة: </a:t>
            </a:r>
            <a:r>
              <a:rPr kumimoji="0" lang="ar-SA" sz="2200" b="0" i="0" u="none" strike="noStrike" kern="1200" cap="none" spc="0" normalizeH="0" baseline="0" noProof="0" dirty="0">
                <a:ln>
                  <a:noFill/>
                </a:ln>
                <a:solidFill>
                  <a:schemeClr val="tx1"/>
                </a:solidFill>
                <a:effectLst/>
                <a:uLnTx/>
                <a:uFillTx/>
                <a:latin typeface="+mn-lt"/>
                <a:ea typeface="+mn-ea"/>
                <a:cs typeface="+mj-cs"/>
              </a:rPr>
              <a:t>هي </a:t>
            </a:r>
            <a:r>
              <a:rPr kumimoji="0" lang="ar-JO" sz="2200" b="0" i="0" u="none" strike="noStrike" kern="1200" cap="none" spc="0" normalizeH="0" baseline="0" noProof="0" dirty="0">
                <a:ln>
                  <a:noFill/>
                </a:ln>
                <a:solidFill>
                  <a:schemeClr val="tx1"/>
                </a:solidFill>
                <a:effectLst/>
                <a:uLnTx/>
                <a:uFillTx/>
                <a:latin typeface="+mn-lt"/>
                <a:ea typeface="+mn-ea"/>
                <a:cs typeface="+mj-cs"/>
              </a:rPr>
              <a:t>خدمة مجانية تسمح لمستخدمي الويب بسحب الملفات الصوتية من مواقع مخصصة لملفات الوسائط للإستماع إليها على أجهزة الحاسب او </a:t>
            </a:r>
            <a:r>
              <a:rPr kumimoji="0" lang="en-US" sz="2200" b="0" i="0" u="none" strike="noStrike" kern="1200" cap="none" spc="0" normalizeH="0" baseline="0" noProof="0" dirty="0">
                <a:ln>
                  <a:noFill/>
                </a:ln>
                <a:solidFill>
                  <a:schemeClr val="tx1"/>
                </a:solidFill>
                <a:effectLst/>
                <a:uLnTx/>
                <a:uFillTx/>
                <a:latin typeface="+mn-lt"/>
                <a:ea typeface="+mn-ea"/>
                <a:cs typeface="+mj-cs"/>
              </a:rPr>
              <a:t>ipod</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الكلمة مشتقه من </a:t>
            </a:r>
            <a:r>
              <a:rPr kumimoji="0" lang="en-US" sz="2200" b="1" i="0" u="none" strike="noStrike" kern="1200" cap="none" spc="0" normalizeH="0" baseline="0" noProof="0" dirty="0">
                <a:ln>
                  <a:noFill/>
                </a:ln>
                <a:solidFill>
                  <a:schemeClr val="tx1"/>
                </a:solidFill>
                <a:effectLst/>
                <a:uLnTx/>
                <a:uFillTx/>
                <a:latin typeface="+mn-lt"/>
                <a:ea typeface="+mn-ea"/>
                <a:cs typeface="+mj-cs"/>
              </a:rPr>
              <a:t>ipod</a:t>
            </a:r>
            <a:r>
              <a:rPr kumimoji="0" lang="ar-JO" sz="2200" b="0" i="0" u="none" strike="noStrike" kern="1200" cap="none" spc="0" normalizeH="0" baseline="0" noProof="0" dirty="0">
                <a:ln>
                  <a:noFill/>
                </a:ln>
                <a:solidFill>
                  <a:schemeClr val="tx1"/>
                </a:solidFill>
                <a:effectLst/>
                <a:uLnTx/>
                <a:uFillTx/>
                <a:latin typeface="+mn-lt"/>
                <a:ea typeface="+mn-ea"/>
                <a:cs typeface="+mj-cs"/>
              </a:rPr>
              <a:t> (مشغل الصوت الرقمي الشخصي من أبل) مع كلمة </a:t>
            </a:r>
            <a:r>
              <a:rPr kumimoji="0" lang="en-US" sz="2200" b="1" i="0" u="none" strike="noStrike" kern="1200" cap="none" spc="0" normalizeH="0" baseline="0" noProof="0" dirty="0">
                <a:ln>
                  <a:noFill/>
                </a:ln>
                <a:solidFill>
                  <a:schemeClr val="tx1"/>
                </a:solidFill>
                <a:effectLst/>
                <a:uLnTx/>
                <a:uFillTx/>
                <a:latin typeface="+mn-lt"/>
                <a:ea typeface="+mn-ea"/>
                <a:cs typeface="+mj-cs"/>
              </a:rPr>
              <a:t>podcasting</a:t>
            </a:r>
            <a:endParaRPr kumimoji="0" lang="ar-JO" sz="2200" b="1"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تختلف عن راديو الإنترنت بأنها لا تحتاج لتردد معين بل تقوم بتحميل الملف عند الحاجة او الإشتراك في موجز </a:t>
            </a:r>
            <a:r>
              <a:rPr kumimoji="0" lang="en-US" sz="2200" b="0" i="0" u="none" strike="noStrike" kern="1200" cap="none" spc="0" normalizeH="0" baseline="0" noProof="0" dirty="0">
                <a:ln>
                  <a:noFill/>
                </a:ln>
                <a:solidFill>
                  <a:schemeClr val="tx1"/>
                </a:solidFill>
                <a:effectLst/>
                <a:uLnTx/>
                <a:uFillTx/>
                <a:latin typeface="+mn-lt"/>
                <a:ea typeface="+mn-ea"/>
                <a:cs typeface="+mj-cs"/>
              </a:rPr>
              <a:t>RSS</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من أمثلة </a:t>
            </a:r>
            <a:r>
              <a:rPr kumimoji="0" lang="ar-SA" sz="2200" b="0" i="0" u="none" strike="noStrike" kern="1200" cap="none" spc="0" normalizeH="0" baseline="0" noProof="0" dirty="0">
                <a:ln>
                  <a:noFill/>
                </a:ln>
                <a:solidFill>
                  <a:schemeClr val="tx1"/>
                </a:solidFill>
                <a:effectLst/>
                <a:uLnTx/>
                <a:uFillTx/>
                <a:latin typeface="+mn-lt"/>
                <a:ea typeface="+mn-ea"/>
                <a:cs typeface="+mj-cs"/>
              </a:rPr>
              <a:t>لبعض </a:t>
            </a:r>
            <a:r>
              <a:rPr kumimoji="0" lang="ar-JO" sz="2200" b="0" i="0" u="none" strike="noStrike" kern="1200" cap="none" spc="0" normalizeH="0" baseline="0" noProof="0" dirty="0">
                <a:ln>
                  <a:noFill/>
                </a:ln>
                <a:solidFill>
                  <a:schemeClr val="tx1"/>
                </a:solidFill>
                <a:effectLst/>
                <a:uLnTx/>
                <a:uFillTx/>
                <a:latin typeface="+mn-lt"/>
                <a:ea typeface="+mn-ea"/>
                <a:cs typeface="+mj-cs"/>
              </a:rPr>
              <a:t>ملفات ا</a:t>
            </a:r>
            <a:r>
              <a:rPr kumimoji="0" lang="ar-SA" sz="2200" b="0" i="0" u="none" strike="noStrike" kern="1200" cap="none" spc="0" normalizeH="0" baseline="0" noProof="0" dirty="0">
                <a:ln>
                  <a:noFill/>
                </a:ln>
                <a:solidFill>
                  <a:schemeClr val="tx1"/>
                </a:solidFill>
                <a:effectLst/>
                <a:uLnTx/>
                <a:uFillTx/>
                <a:latin typeface="+mn-lt"/>
                <a:ea typeface="+mn-ea"/>
                <a:cs typeface="+mj-cs"/>
              </a:rPr>
              <a:t>ل</a:t>
            </a:r>
            <a:r>
              <a:rPr kumimoji="0" lang="ar-JO" sz="2200" b="0" i="0" u="none" strike="noStrike" kern="1200" cap="none" spc="0" normalizeH="0" baseline="0" noProof="0" dirty="0">
                <a:ln>
                  <a:noFill/>
                </a:ln>
                <a:solidFill>
                  <a:schemeClr val="tx1"/>
                </a:solidFill>
                <a:effectLst/>
                <a:uLnTx/>
                <a:uFillTx/>
                <a:latin typeface="+mn-lt"/>
                <a:ea typeface="+mn-ea"/>
                <a:cs typeface="+mj-cs"/>
              </a:rPr>
              <a:t>و</a:t>
            </a:r>
            <a:r>
              <a:rPr kumimoji="0" lang="ar-SA" sz="2200" b="0" i="0" u="none" strike="noStrike" kern="1200" cap="none" spc="0" normalizeH="0" baseline="0" noProof="0" dirty="0">
                <a:ln>
                  <a:noFill/>
                </a:ln>
                <a:solidFill>
                  <a:schemeClr val="tx1"/>
                </a:solidFill>
                <a:effectLst/>
                <a:uLnTx/>
                <a:uFillTx/>
                <a:latin typeface="+mn-lt"/>
                <a:ea typeface="+mn-ea"/>
                <a:cs typeface="+mj-cs"/>
              </a:rPr>
              <a:t>سائط</a:t>
            </a:r>
            <a:r>
              <a:rPr kumimoji="0" lang="ar-JO" sz="2200" b="0" i="0" u="none" strike="noStrike" kern="1200" cap="none" spc="0" normalizeH="0" baseline="0" noProof="0" dirty="0">
                <a:ln>
                  <a:noFill/>
                </a:ln>
                <a:solidFill>
                  <a:schemeClr val="tx1"/>
                </a:solidFill>
                <a:effectLst/>
                <a:uLnTx/>
                <a:uFillTx/>
                <a:latin typeface="+mn-lt"/>
                <a:ea typeface="+mn-ea"/>
                <a:cs typeface="+mj-cs"/>
              </a:rPr>
              <a:t>: </a:t>
            </a:r>
            <a:br>
              <a:rPr kumimoji="0" lang="ar-JO" sz="2200" b="0" i="0" u="none" strike="noStrike" kern="1200" cap="none" spc="0" normalizeH="0" baseline="0" noProof="0" dirty="0">
                <a:ln>
                  <a:noFill/>
                </a:ln>
                <a:solidFill>
                  <a:schemeClr val="tx1"/>
                </a:solidFill>
                <a:effectLst/>
                <a:uLnTx/>
                <a:uFillTx/>
                <a:latin typeface="+mn-lt"/>
                <a:ea typeface="+mn-ea"/>
                <a:cs typeface="+mj-cs"/>
              </a:rPr>
            </a:br>
            <a:r>
              <a:rPr kumimoji="0" lang="ar-JO" sz="2200" b="0" i="0" u="none" strike="noStrike" kern="1200" cap="none" spc="0" normalizeH="0" baseline="0" noProof="0" dirty="0">
                <a:ln>
                  <a:noFill/>
                </a:ln>
                <a:solidFill>
                  <a:schemeClr val="tx1"/>
                </a:solidFill>
                <a:effectLst/>
                <a:uLnTx/>
                <a:uFillTx/>
                <a:latin typeface="+mn-lt"/>
                <a:ea typeface="+mn-ea"/>
                <a:cs typeface="+mj-cs"/>
              </a:rPr>
              <a:t>البرامج الإذاعية, البرامج التعليمية, الموسيقى , المقابلات الشخصية, التقارير, التعليقات و غيرها.</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260648"/>
            <a:ext cx="6840760" cy="504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(E-mail)</a:t>
            </a:r>
            <a:r>
              <a:rPr lang="ar-SA" sz="2400" b="1" dirty="0"/>
              <a:t>الإتصال عبر البريد الإلكتروني </a:t>
            </a:r>
          </a:p>
        </p:txBody>
      </p:sp>
      <p:sp>
        <p:nvSpPr>
          <p:cNvPr id="4" name="AutoShape 81"/>
          <p:cNvSpPr>
            <a:spLocks noChangeArrowheads="1"/>
          </p:cNvSpPr>
          <p:nvPr/>
        </p:nvSpPr>
        <p:spPr bwMode="gray">
          <a:xfrm>
            <a:off x="1643042" y="2453325"/>
            <a:ext cx="5643602"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fontAlgn="base">
              <a:spcBef>
                <a:spcPct val="0"/>
              </a:spcBef>
              <a:spcAft>
                <a:spcPct val="0"/>
              </a:spcAft>
            </a:pPr>
            <a:endParaRPr lang="en-US" dirty="0">
              <a:solidFill>
                <a:srgbClr val="1F5281"/>
              </a:solidFill>
            </a:endParaRPr>
          </a:p>
        </p:txBody>
      </p:sp>
      <p:sp>
        <p:nvSpPr>
          <p:cNvPr id="5" name="Text Box 83"/>
          <p:cNvSpPr txBox="1">
            <a:spLocks noChangeArrowheads="1"/>
          </p:cNvSpPr>
          <p:nvPr/>
        </p:nvSpPr>
        <p:spPr bwMode="gray">
          <a:xfrm>
            <a:off x="2516938" y="2555528"/>
            <a:ext cx="4698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0" fontAlgn="base" hangingPunct="0">
              <a:spcBef>
                <a:spcPct val="0"/>
              </a:spcBef>
              <a:spcAft>
                <a:spcPct val="0"/>
              </a:spcAft>
            </a:pPr>
            <a:r>
              <a:rPr lang="ar-SA" b="1" dirty="0"/>
              <a:t>الاتصال الالكتروني </a:t>
            </a:r>
            <a:r>
              <a:rPr lang="ar-SA" dirty="0"/>
              <a:t>(</a:t>
            </a:r>
            <a:r>
              <a:rPr lang="en-US" dirty="0"/>
              <a:t>Electronic Communication</a:t>
            </a:r>
            <a:r>
              <a:rPr lang="ar-SA" dirty="0"/>
              <a:t>)</a:t>
            </a:r>
          </a:p>
        </p:txBody>
      </p:sp>
      <p:sp>
        <p:nvSpPr>
          <p:cNvPr id="6" name="AutoShape 81"/>
          <p:cNvSpPr>
            <a:spLocks noChangeArrowheads="1"/>
          </p:cNvSpPr>
          <p:nvPr/>
        </p:nvSpPr>
        <p:spPr bwMode="gray">
          <a:xfrm>
            <a:off x="1643042" y="3319785"/>
            <a:ext cx="564360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البريد الالكتروني </a:t>
            </a:r>
            <a:r>
              <a:rPr lang="ar-SA" dirty="0"/>
              <a:t>(</a:t>
            </a:r>
            <a:r>
              <a:rPr lang="en-US" dirty="0"/>
              <a:t>E-mail</a:t>
            </a:r>
            <a:r>
              <a:rPr lang="ar-SA" dirty="0"/>
              <a:t>)</a:t>
            </a:r>
          </a:p>
        </p:txBody>
      </p:sp>
      <p:sp>
        <p:nvSpPr>
          <p:cNvPr id="7" name="AutoShape 81"/>
          <p:cNvSpPr>
            <a:spLocks noChangeArrowheads="1"/>
          </p:cNvSpPr>
          <p:nvPr/>
        </p:nvSpPr>
        <p:spPr bwMode="gray">
          <a:xfrm>
            <a:off x="1643042" y="4143380"/>
            <a:ext cx="5643602" cy="394967"/>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algn="r" rtl="1" fontAlgn="base">
              <a:spcBef>
                <a:spcPct val="0"/>
              </a:spcBef>
              <a:spcAft>
                <a:spcPct val="0"/>
              </a:spcAft>
            </a:pPr>
            <a:r>
              <a:rPr lang="ar-SA" b="1" dirty="0"/>
              <a:t>الميزات المشتركة للبريد الالكتروني </a:t>
            </a:r>
            <a:r>
              <a:rPr lang="ar-SA" dirty="0"/>
              <a:t>( </a:t>
            </a:r>
            <a:r>
              <a:rPr lang="en-US" dirty="0"/>
              <a:t>E-mail Common Features</a:t>
            </a:r>
            <a:r>
              <a:rPr lang="ar-SA" dirty="0"/>
              <a:t>)</a:t>
            </a:r>
          </a:p>
        </p:txBody>
      </p:sp>
    </p:spTree>
    <p:extLst>
      <p:ext uri="{BB962C8B-B14F-4D97-AF65-F5344CB8AC3E}">
        <p14:creationId xmlns:p14="http://schemas.microsoft.com/office/powerpoint/2010/main" val="30907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الإتصال الالكتروني (</a:t>
            </a:r>
            <a:r>
              <a:rPr lang="en-US" sz="2400" b="1" dirty="0">
                <a:cs typeface="+mj-cs"/>
              </a:rPr>
              <a:t>Electronic Communication</a:t>
            </a:r>
            <a:r>
              <a:rPr lang="ar-SA" sz="2400" b="1" dirty="0">
                <a:cs typeface="+mj-cs"/>
              </a:rPr>
              <a:t>)</a:t>
            </a:r>
            <a:endParaRPr lang="ar-SA" sz="2400" dirty="0">
              <a:cs typeface="+mj-cs"/>
            </a:endParaRPr>
          </a:p>
        </p:txBody>
      </p:sp>
      <p:sp>
        <p:nvSpPr>
          <p:cNvPr id="3" name="Content Placeholder 3"/>
          <p:cNvSpPr txBox="1">
            <a:spLocks/>
          </p:cNvSpPr>
          <p:nvPr/>
        </p:nvSpPr>
        <p:spPr>
          <a:xfrm>
            <a:off x="214282" y="1285892"/>
            <a:ext cx="8634418" cy="4572000"/>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تعلم أن الاتصالات هي أكثر وأشهر المواقع نشاطا. </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ويمكن أن يظل الأصدقاء والعائلة على اتصال دائم على الرغم من وجود آلاف الأميال التي تفصلك عنهم. </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فعلى مستوى الأعمال التجارية, أصبحت الاتصالات الإلكترونية معيارا و طريقة مفضلة للبقاء على اتصال مع الموردين والعمال والزبائن. </a:t>
            </a:r>
            <a:br>
              <a:rPr kumimoji="0" lang="ar-SA" sz="2200" b="0" i="0" u="none" strike="noStrike" kern="1200" cap="none" spc="0" normalizeH="0" baseline="0" noProof="0" dirty="0">
                <a:ln>
                  <a:noFill/>
                </a:ln>
                <a:solidFill>
                  <a:schemeClr val="tx1"/>
                </a:solidFill>
                <a:effectLst/>
                <a:uLnTx/>
                <a:uFillTx/>
                <a:latin typeface="+mn-lt"/>
                <a:ea typeface="+mn-ea"/>
                <a:cs typeface="+mj-cs"/>
              </a:rPr>
            </a:b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البريد الالكتروني (</a:t>
            </a:r>
            <a:r>
              <a:rPr lang="en-US" sz="2400" b="1" dirty="0">
                <a:cs typeface="+mj-cs"/>
              </a:rPr>
              <a:t>E-Mail</a:t>
            </a:r>
            <a:r>
              <a:rPr lang="ar-SA" sz="2400" b="1" dirty="0">
                <a:cs typeface="+mj-cs"/>
              </a:rPr>
              <a:t>)</a:t>
            </a:r>
            <a:endParaRPr lang="ar-SA" sz="2400" dirty="0">
              <a:cs typeface="+mj-cs"/>
            </a:endParaRPr>
          </a:p>
        </p:txBody>
      </p:sp>
      <p:sp>
        <p:nvSpPr>
          <p:cNvPr id="3" name="Content Placeholder 3"/>
          <p:cNvSpPr txBox="1">
            <a:spLocks/>
          </p:cNvSpPr>
          <p:nvPr/>
        </p:nvSpPr>
        <p:spPr>
          <a:xfrm>
            <a:off x="457200" y="1142984"/>
            <a:ext cx="8229600" cy="5143536"/>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البريد الإلكتروني يتيح إرسال واستقبال الرسائل المكتوبة </a:t>
            </a:r>
            <a:r>
              <a:rPr kumimoji="0" lang="ar-JO" sz="2200" b="0" i="0" u="none" strike="noStrike" kern="1200" cap="none" spc="0" normalizeH="0" baseline="0" noProof="0" dirty="0">
                <a:ln>
                  <a:noFill/>
                </a:ln>
                <a:solidFill>
                  <a:schemeClr val="tx1"/>
                </a:solidFill>
                <a:effectLst/>
                <a:uLnTx/>
                <a:uFillTx/>
                <a:latin typeface="+mn-lt"/>
                <a:ea typeface="+mn-ea"/>
                <a:cs typeface="+mj-cs"/>
              </a:rPr>
              <a:t>على </a:t>
            </a:r>
            <a:r>
              <a:rPr kumimoji="0" lang="ar-SA" sz="2200" b="0" i="0" u="none" strike="noStrike" kern="1200" cap="none" spc="0" normalizeH="0" baseline="0" noProof="0" dirty="0">
                <a:ln>
                  <a:noFill/>
                </a:ln>
                <a:solidFill>
                  <a:schemeClr val="tx1"/>
                </a:solidFill>
                <a:effectLst/>
                <a:uLnTx/>
                <a:uFillTx/>
                <a:latin typeface="+mn-lt"/>
                <a:ea typeface="+mn-ea"/>
                <a:cs typeface="+mj-cs"/>
              </a:rPr>
              <a:t>جهاز </a:t>
            </a:r>
            <a:r>
              <a:rPr kumimoji="0" lang="ar-JO" sz="2200" b="0" i="0" u="none" strike="noStrike" kern="1200" cap="none" spc="0" normalizeH="0" baseline="0" noProof="0" dirty="0">
                <a:ln>
                  <a:noFill/>
                </a:ln>
                <a:solidFill>
                  <a:schemeClr val="tx1"/>
                </a:solidFill>
                <a:effectLst/>
                <a:uLnTx/>
                <a:uFillTx/>
                <a:latin typeface="+mn-lt"/>
                <a:ea typeface="+mn-ea"/>
                <a:cs typeface="+mj-cs"/>
              </a:rPr>
              <a:t>الحاسب </a:t>
            </a:r>
            <a:r>
              <a:rPr kumimoji="0" lang="ar-SA" sz="2200" b="0" i="0" u="none" strike="noStrike" kern="1200" cap="none" spc="0" normalizeH="0" baseline="0" noProof="0" dirty="0">
                <a:ln>
                  <a:noFill/>
                </a:ln>
                <a:solidFill>
                  <a:schemeClr val="tx1"/>
                </a:solidFill>
                <a:effectLst/>
                <a:uLnTx/>
                <a:uFillTx/>
                <a:latin typeface="+mn-lt"/>
                <a:ea typeface="+mn-ea"/>
                <a:cs typeface="+mj-cs"/>
              </a:rPr>
              <a:t>عبر الإنترنت</a:t>
            </a:r>
            <a:r>
              <a:rPr kumimoji="0" lang="ar-JO" sz="2200" b="0" i="0" u="none" strike="noStrike" kern="1200" cap="none" spc="0" normalizeH="0" baseline="0" noProof="0" dirty="0">
                <a:ln>
                  <a:noFill/>
                </a:ln>
                <a:solidFill>
                  <a:schemeClr val="tx1"/>
                </a:solidFill>
                <a:effectLst/>
                <a:uLnTx/>
                <a:uFillTx/>
                <a:latin typeface="+mn-lt"/>
                <a:ea typeface="+mn-ea"/>
                <a:cs typeface="+mj-cs"/>
              </a:rPr>
              <a:t>, فقط  </a:t>
            </a:r>
            <a:r>
              <a:rPr kumimoji="0" lang="ar-SA" sz="2200" b="0" i="0" u="none" strike="noStrike" kern="1200" cap="none" spc="0" normalizeH="0" baseline="0" noProof="0" dirty="0">
                <a:ln>
                  <a:noFill/>
                </a:ln>
                <a:solidFill>
                  <a:schemeClr val="tx1"/>
                </a:solidFill>
                <a:effectLst/>
                <a:uLnTx/>
                <a:uFillTx/>
                <a:latin typeface="+mn-lt"/>
                <a:ea typeface="+mn-ea"/>
                <a:cs typeface="+mj-cs"/>
              </a:rPr>
              <a:t>تحتاج إلى برنامج البريد الإلكتروني واتصال بالإنترنت. </a:t>
            </a:r>
            <a:r>
              <a:rPr kumimoji="0" lang="ar-JO" sz="2200" b="0" i="0" u="none" strike="noStrike" kern="1200" cap="none" spc="0" normalizeH="0" baseline="0" noProof="0" dirty="0">
                <a:ln>
                  <a:noFill/>
                </a:ln>
                <a:solidFill>
                  <a:schemeClr val="tx1"/>
                </a:solidFill>
                <a:effectLst/>
                <a:uLnTx/>
                <a:uFillTx/>
                <a:latin typeface="+mn-lt"/>
                <a:ea typeface="+mn-ea"/>
                <a:cs typeface="+mj-cs"/>
              </a:rPr>
              <a:t>و هو من أكثر الوسائل الفعالة للتواصل و أحد الأسباب الرئيسية لانتشار الإنترنت</a:t>
            </a:r>
            <a:r>
              <a:rPr kumimoji="0" lang="ar-SA" sz="2200" b="0" i="0" u="none" strike="noStrike" kern="1200" cap="none" spc="0" normalizeH="0" baseline="0" noProof="0" dirty="0">
                <a:ln>
                  <a:noFill/>
                </a:ln>
                <a:solidFill>
                  <a:schemeClr val="tx1"/>
                </a:solidFill>
                <a:effectLst/>
                <a:uLnTx/>
                <a:uFillTx/>
                <a:latin typeface="+mn-lt"/>
                <a:ea typeface="+mn-ea"/>
                <a:cs typeface="+mj-cs"/>
              </a:rPr>
              <a:t>.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وقد </a:t>
            </a:r>
            <a:r>
              <a:rPr kumimoji="0" lang="ar-JO" sz="2200" b="0" i="0" u="none" strike="noStrike" kern="1200" cap="none" spc="0" normalizeH="0" baseline="0" noProof="0" dirty="0">
                <a:ln>
                  <a:noFill/>
                </a:ln>
                <a:solidFill>
                  <a:schemeClr val="tx1"/>
                </a:solidFill>
                <a:effectLst/>
                <a:uLnTx/>
                <a:uFillTx/>
                <a:latin typeface="+mn-lt"/>
                <a:ea typeface="+mn-ea"/>
                <a:cs typeface="+mj-cs"/>
              </a:rPr>
              <a:t>انتشر</a:t>
            </a:r>
            <a:r>
              <a:rPr kumimoji="0" lang="ar-SA" sz="2200" b="0" i="0" u="none" strike="noStrike" kern="1200" cap="none" spc="0" normalizeH="0" baseline="0" noProof="0" dirty="0">
                <a:ln>
                  <a:noFill/>
                </a:ln>
                <a:solidFill>
                  <a:schemeClr val="tx1"/>
                </a:solidFill>
                <a:effectLst/>
                <a:uLnTx/>
                <a:uFillTx/>
                <a:latin typeface="+mn-lt"/>
                <a:ea typeface="+mn-ea"/>
                <a:cs typeface="+mj-cs"/>
              </a:rPr>
              <a:t> بسبب سرعته وتكلفته المنخفضة وعدم وجود التقييد الزمني. </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 ليس من الضروري أن يكون الشخص المرسل إليه البريد متاحا فالرسالة تذهب إلى خادم البريد ثم إلى العنوان بعد التحقق من هويته و عندما يقوم المستلم بفتح بريده الإلكتروني تظهر له الرسالة.</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عنوان البريد الالكتروني (</a:t>
            </a:r>
            <a:r>
              <a:rPr lang="en-US" sz="2400" b="1" dirty="0">
                <a:cs typeface="+mj-cs"/>
              </a:rPr>
              <a:t>E-Mail</a:t>
            </a:r>
            <a:r>
              <a:rPr lang="ar-SA" sz="2400" b="1" dirty="0">
                <a:cs typeface="+mj-cs"/>
              </a:rPr>
              <a:t>)</a:t>
            </a:r>
            <a:endParaRPr lang="ar-SA" sz="2400" dirty="0">
              <a:cs typeface="+mj-cs"/>
            </a:endParaRPr>
          </a:p>
        </p:txBody>
      </p:sp>
      <p:sp>
        <p:nvSpPr>
          <p:cNvPr id="3" name="Content Placeholder 3"/>
          <p:cNvSpPr txBox="1">
            <a:spLocks/>
          </p:cNvSpPr>
          <p:nvPr/>
        </p:nvSpPr>
        <p:spPr>
          <a:xfrm>
            <a:off x="142844" y="1000108"/>
            <a:ext cx="8763000" cy="1643074"/>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400" b="0" i="0" u="none" strike="noStrike" kern="1200" cap="none" spc="0" normalizeH="0" baseline="0" noProof="0" dirty="0">
                <a:ln>
                  <a:noFill/>
                </a:ln>
                <a:solidFill>
                  <a:schemeClr val="tx1"/>
                </a:solidFill>
                <a:effectLst/>
                <a:uLnTx/>
                <a:uFillTx/>
                <a:latin typeface="+mn-lt"/>
                <a:ea typeface="+mn-ea"/>
                <a:cs typeface="+mj-cs"/>
              </a:rPr>
              <a:t>كل حساب له </a:t>
            </a:r>
            <a:r>
              <a:rPr kumimoji="0" lang="ar-SA" sz="2400" b="0" i="0" u="none" strike="noStrike" kern="1200" cap="none" spc="0" normalizeH="0" baseline="0" noProof="0" dirty="0">
                <a:ln>
                  <a:noFill/>
                </a:ln>
                <a:solidFill>
                  <a:schemeClr val="tx1"/>
                </a:solidFill>
                <a:effectLst/>
                <a:uLnTx/>
                <a:uFillTx/>
                <a:latin typeface="+mn-lt"/>
                <a:ea typeface="+mn-ea"/>
                <a:cs typeface="+mj-cs"/>
              </a:rPr>
              <a:t>عنوان خاص</a:t>
            </a:r>
            <a:r>
              <a:rPr kumimoji="0" lang="ar-JO" sz="2400" b="0" i="0" u="none" strike="noStrike" kern="1200" cap="none" spc="0" normalizeH="0" baseline="0" noProof="0" dirty="0">
                <a:ln>
                  <a:noFill/>
                </a:ln>
                <a:solidFill>
                  <a:schemeClr val="tx1"/>
                </a:solidFill>
                <a:effectLst/>
                <a:uLnTx/>
                <a:uFillTx/>
                <a:latin typeface="+mn-lt"/>
                <a:ea typeface="+mn-ea"/>
                <a:cs typeface="+mj-cs"/>
              </a:rPr>
              <a:t> </a:t>
            </a:r>
            <a:r>
              <a:rPr kumimoji="0" lang="ar-SA" sz="2400" b="0" i="0" u="none" strike="noStrike" kern="1200" cap="none" spc="0" normalizeH="0" baseline="0" noProof="0" dirty="0">
                <a:ln>
                  <a:noFill/>
                </a:ln>
                <a:solidFill>
                  <a:schemeClr val="tx1"/>
                </a:solidFill>
                <a:effectLst/>
                <a:uLnTx/>
                <a:uFillTx/>
                <a:latin typeface="+mn-lt"/>
                <a:ea typeface="+mn-ea"/>
                <a:cs typeface="+mj-cs"/>
              </a:rPr>
              <a:t>على شكل "</a:t>
            </a:r>
            <a:r>
              <a:rPr kumimoji="0" lang="en-US" sz="2400" b="0" i="0" u="none" strike="noStrike" kern="1200" cap="none" spc="0" normalizeH="0" baseline="0" noProof="0" dirty="0">
                <a:ln>
                  <a:noFill/>
                </a:ln>
                <a:solidFill>
                  <a:schemeClr val="tx1"/>
                </a:solidFill>
                <a:effectLst/>
                <a:uLnTx/>
                <a:uFillTx/>
                <a:latin typeface="+mn-lt"/>
                <a:ea typeface="+mn-ea"/>
                <a:cs typeface="+mj-cs"/>
              </a:rPr>
              <a:t>"ahmed@gmail.com </a:t>
            </a:r>
            <a:endParaRPr kumimoji="0" lang="ar-SA" sz="24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a:ln>
                  <a:noFill/>
                </a:ln>
                <a:solidFill>
                  <a:schemeClr val="tx1"/>
                </a:solidFill>
                <a:effectLst/>
                <a:uLnTx/>
                <a:uFillTx/>
                <a:latin typeface="+mn-lt"/>
                <a:ea typeface="+mn-ea"/>
                <a:cs typeface="+mj-cs"/>
              </a:rPr>
              <a:t>في هذا المثال</a:t>
            </a:r>
            <a:r>
              <a:rPr kumimoji="0" lang="ar-JO" sz="2400" b="0" i="0" u="none" strike="noStrike" kern="1200" cap="none" spc="0" normalizeH="0" baseline="0" noProof="0" dirty="0">
                <a:ln>
                  <a:noFill/>
                </a:ln>
                <a:solidFill>
                  <a:schemeClr val="tx1"/>
                </a:solidFill>
                <a:effectLst/>
                <a:uLnTx/>
                <a:uFillTx/>
                <a:latin typeface="+mn-lt"/>
                <a:ea typeface="+mn-ea"/>
                <a:cs typeface="+mj-cs"/>
              </a:rPr>
              <a:t> </a:t>
            </a:r>
            <a:r>
              <a:rPr kumimoji="0" lang="ar-SA" sz="2400" b="0" i="0" u="none" strike="noStrike" kern="1200" cap="none" spc="0" normalizeH="0" baseline="0" noProof="0" dirty="0">
                <a:ln>
                  <a:noFill/>
                </a:ln>
                <a:solidFill>
                  <a:schemeClr val="tx1"/>
                </a:solidFill>
                <a:effectLst/>
                <a:uLnTx/>
                <a:uFillTx/>
                <a:latin typeface="+mn-lt"/>
                <a:ea typeface="+mn-ea"/>
                <a:cs typeface="+mj-cs"/>
              </a:rPr>
              <a:t>"</a:t>
            </a:r>
            <a:r>
              <a:rPr kumimoji="0" lang="en-US" sz="2400" b="0" i="0" u="none" strike="noStrike" kern="1200" cap="none" spc="0" normalizeH="0" baseline="0" noProof="0" dirty="0">
                <a:ln>
                  <a:noFill/>
                </a:ln>
                <a:solidFill>
                  <a:schemeClr val="tx1"/>
                </a:solidFill>
                <a:effectLst/>
                <a:uLnTx/>
                <a:uFillTx/>
                <a:latin typeface="+mn-lt"/>
                <a:ea typeface="+mn-ea"/>
                <a:cs typeface="+mj-cs"/>
              </a:rPr>
              <a:t>"ahmed</a:t>
            </a:r>
            <a:r>
              <a:rPr kumimoji="0" lang="ar-SA" sz="2400" b="0" i="0" u="none" strike="noStrike" kern="1200" cap="none" spc="0" normalizeH="0" baseline="0" noProof="0" dirty="0">
                <a:ln>
                  <a:noFill/>
                </a:ln>
                <a:solidFill>
                  <a:schemeClr val="tx1"/>
                </a:solidFill>
                <a:effectLst/>
                <a:uLnTx/>
                <a:uFillTx/>
                <a:latin typeface="+mn-lt"/>
                <a:ea typeface="+mn-ea"/>
                <a:cs typeface="+mj-cs"/>
              </a:rPr>
              <a:t>هو اسم </a:t>
            </a:r>
            <a:r>
              <a:rPr kumimoji="0" lang="ar-JO" sz="2400" b="0" i="0" u="none" strike="noStrike" kern="1200" cap="none" spc="0" normalizeH="0" baseline="0" noProof="0" dirty="0">
                <a:ln>
                  <a:noFill/>
                </a:ln>
                <a:solidFill>
                  <a:schemeClr val="tx1"/>
                </a:solidFill>
                <a:effectLst/>
                <a:uLnTx/>
                <a:uFillTx/>
                <a:latin typeface="+mn-lt"/>
                <a:ea typeface="+mn-ea"/>
                <a:cs typeface="+mj-cs"/>
              </a:rPr>
              <a:t>المستخدم و "</a:t>
            </a:r>
            <a:r>
              <a:rPr kumimoji="0" lang="en-US" sz="2400" b="0" i="0" u="none" strike="noStrike" kern="1200" cap="none" spc="0" normalizeH="0" baseline="0" noProof="0" dirty="0">
                <a:ln>
                  <a:noFill/>
                </a:ln>
                <a:solidFill>
                  <a:schemeClr val="tx1"/>
                </a:solidFill>
                <a:effectLst/>
                <a:uLnTx/>
                <a:uFillTx/>
                <a:latin typeface="+mn-lt"/>
                <a:ea typeface="+mn-ea"/>
                <a:cs typeface="+mj-cs"/>
              </a:rPr>
              <a:t>gmail.com</a:t>
            </a:r>
            <a:r>
              <a:rPr kumimoji="0" lang="ar-JO" sz="2400" b="0" i="0" u="none" strike="noStrike" kern="1200" cap="none" spc="0" normalizeH="0" baseline="0" noProof="0" dirty="0">
                <a:ln>
                  <a:noFill/>
                </a:ln>
                <a:solidFill>
                  <a:schemeClr val="tx1"/>
                </a:solidFill>
                <a:effectLst/>
                <a:uLnTx/>
                <a:uFillTx/>
                <a:latin typeface="+mn-lt"/>
                <a:ea typeface="+mn-ea"/>
                <a:cs typeface="+mj-cs"/>
              </a:rPr>
              <a:t>"</a:t>
            </a:r>
            <a:r>
              <a:rPr kumimoji="0" lang="ar-SA" sz="2400" b="0" i="0" u="none" strike="noStrike" kern="1200" cap="none" spc="0" normalizeH="0" baseline="0" noProof="0" dirty="0">
                <a:ln>
                  <a:noFill/>
                </a:ln>
                <a:solidFill>
                  <a:schemeClr val="tx1"/>
                </a:solidFill>
                <a:effectLst/>
                <a:uLnTx/>
                <a:uFillTx/>
                <a:latin typeface="+mn-lt"/>
                <a:ea typeface="+mn-ea"/>
                <a:cs typeface="+mj-cs"/>
              </a:rPr>
              <a:t>هو اسم </a:t>
            </a:r>
            <a:r>
              <a:rPr kumimoji="0" lang="ar-JO" sz="2400" b="0" i="0" u="none" strike="noStrike" kern="1200" cap="none" spc="0" normalizeH="0" baseline="0" noProof="0" dirty="0">
                <a:ln>
                  <a:noFill/>
                </a:ln>
                <a:solidFill>
                  <a:schemeClr val="tx1"/>
                </a:solidFill>
                <a:effectLst/>
                <a:uLnTx/>
                <a:uFillTx/>
                <a:latin typeface="+mn-lt"/>
                <a:ea typeface="+mn-ea"/>
                <a:cs typeface="+mj-cs"/>
              </a:rPr>
              <a:t>مزود الخدمة</a:t>
            </a:r>
            <a:r>
              <a:rPr kumimoji="0" lang="ar-SA" sz="2400" b="0" i="0" u="none" strike="noStrike" kern="1200" cap="none" spc="0" normalizeH="0" baseline="0" noProof="0" dirty="0">
                <a:ln>
                  <a:noFill/>
                </a:ln>
                <a:solidFill>
                  <a:schemeClr val="tx1"/>
                </a:solidFill>
                <a:effectLst/>
                <a:uLnTx/>
                <a:uFillTx/>
                <a:latin typeface="+mn-lt"/>
                <a:ea typeface="+mn-ea"/>
                <a:cs typeface="+mj-cs"/>
              </a:rPr>
              <a:t>.</a:t>
            </a:r>
            <a:endParaRPr kumimoji="0" lang="ar-JO" sz="2400" b="0" i="0" u="none" strike="noStrike" kern="1200" cap="none" spc="0" normalizeH="0" baseline="0" noProof="0" dirty="0">
              <a:ln>
                <a:noFill/>
              </a:ln>
              <a:solidFill>
                <a:schemeClr val="tx1"/>
              </a:solidFill>
              <a:effectLst/>
              <a:uLnTx/>
              <a:uFillTx/>
              <a:latin typeface="+mn-lt"/>
              <a:ea typeface="+mn-ea"/>
              <a:cs typeface="+mj-cs"/>
            </a:endParaRPr>
          </a:p>
        </p:txBody>
      </p:sp>
      <p:pic>
        <p:nvPicPr>
          <p:cNvPr id="7170" name="Picture 2"/>
          <p:cNvPicPr>
            <a:picLocks noChangeAspect="1" noChangeArrowheads="1"/>
          </p:cNvPicPr>
          <p:nvPr/>
        </p:nvPicPr>
        <p:blipFill>
          <a:blip r:embed="rId2"/>
          <a:srcRect/>
          <a:stretch>
            <a:fillRect/>
          </a:stretch>
        </p:blipFill>
        <p:spPr bwMode="auto">
          <a:xfrm>
            <a:off x="2214546" y="3071810"/>
            <a:ext cx="3978873" cy="2019308"/>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مفهوم البريد الالكتروني (</a:t>
            </a:r>
            <a:r>
              <a:rPr lang="en-US" sz="2400" b="1" dirty="0">
                <a:cs typeface="+mj-cs"/>
              </a:rPr>
              <a:t>E-Mail</a:t>
            </a:r>
            <a:r>
              <a:rPr lang="ar-SA" sz="2400" b="1" dirty="0">
                <a:cs typeface="+mj-cs"/>
              </a:rPr>
              <a:t>)</a:t>
            </a:r>
            <a:endParaRPr lang="ar-SA" sz="2400" dirty="0">
              <a:cs typeface="+mj-cs"/>
            </a:endParaRPr>
          </a:p>
        </p:txBody>
      </p:sp>
      <p:sp>
        <p:nvSpPr>
          <p:cNvPr id="4" name="Content Placeholder 3"/>
          <p:cNvSpPr txBox="1">
            <a:spLocks/>
          </p:cNvSpPr>
          <p:nvPr/>
        </p:nvSpPr>
        <p:spPr>
          <a:xfrm>
            <a:off x="457200" y="1142984"/>
            <a:ext cx="8229600" cy="5143536"/>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lang="ar-SA" sz="2200" dirty="0">
                <a:cs typeface="+mj-cs"/>
              </a:rPr>
              <a:t>يكمن مفهوم البريد الالكتروني في أنه ليس من الضروري أن يكون الشخص المرسل اليه متاحا أو جهازه الحاسب مفتوحا.</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يتم</a:t>
            </a:r>
            <a:r>
              <a:rPr kumimoji="0" lang="ar-SA" sz="2200" b="0" i="0" u="none" strike="noStrike" kern="1200" cap="none" spc="0" normalizeH="0" noProof="0" dirty="0">
                <a:ln>
                  <a:noFill/>
                </a:ln>
                <a:solidFill>
                  <a:schemeClr val="tx1"/>
                </a:solidFill>
                <a:effectLst/>
                <a:uLnTx/>
                <a:uFillTx/>
                <a:latin typeface="+mn-lt"/>
                <a:ea typeface="+mn-ea"/>
                <a:cs typeface="+mj-cs"/>
              </a:rPr>
              <a:t> ارسال البريد الالكتروني الى الى خادم البريدوالذي يقوم بتحديد البريد المستلم ثم يرسل البريد الى عنوانه  بعد التحقق من هوية المتسلم.</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noProof="0" dirty="0">
                <a:ln>
                  <a:noFill/>
                </a:ln>
                <a:solidFill>
                  <a:schemeClr val="tx1"/>
                </a:solidFill>
                <a:effectLst/>
                <a:uLnTx/>
                <a:uFillTx/>
                <a:latin typeface="+mn-lt"/>
                <a:ea typeface="+mn-ea"/>
                <a:cs typeface="+mj-cs"/>
              </a:rPr>
              <a:t>عندما يقوم المستلم من فتح جهازه ويتصل بخدمة البريد الالكتروني يتم تنزيل البريد الذي تسلمه على جهاز الحاسب.</a:t>
            </a:r>
          </a:p>
          <a:p>
            <a:pPr marL="342900" marR="0" lvl="0" indent="-342900" algn="just" defTabSz="914400" rtl="1" eaLnBrk="1" fontAlgn="auto" latinLnBrk="0" hangingPunct="1">
              <a:lnSpc>
                <a:spcPct val="150000"/>
              </a:lnSpc>
              <a:spcBef>
                <a:spcPct val="20000"/>
              </a:spcBef>
              <a:spcAft>
                <a:spcPts val="0"/>
              </a:spcAft>
              <a:buClrTx/>
              <a:buSzTx/>
              <a:tabLst/>
              <a:defRPr/>
            </a:pP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أنواع خدمات البريد الالكتروني (</a:t>
            </a:r>
            <a:r>
              <a:rPr lang="en-US" sz="2400" b="1" dirty="0">
                <a:cs typeface="+mj-cs"/>
              </a:rPr>
              <a:t>E-Mail</a:t>
            </a:r>
            <a:r>
              <a:rPr lang="ar-SA" sz="2400" b="1" dirty="0">
                <a:cs typeface="+mj-cs"/>
              </a:rPr>
              <a:t>)</a:t>
            </a:r>
            <a:endParaRPr lang="ar-SA" sz="2400" dirty="0">
              <a:cs typeface="+mj-cs"/>
            </a:endParaRPr>
          </a:p>
        </p:txBody>
      </p:sp>
      <p:sp>
        <p:nvSpPr>
          <p:cNvPr id="3" name="Rectangle 2"/>
          <p:cNvSpPr/>
          <p:nvPr/>
        </p:nvSpPr>
        <p:spPr>
          <a:xfrm>
            <a:off x="285752" y="1797642"/>
            <a:ext cx="8501090" cy="2631490"/>
          </a:xfrm>
          <a:prstGeom prst="rect">
            <a:avLst/>
          </a:prstGeom>
        </p:spPr>
        <p:txBody>
          <a:bodyPr wrap="square">
            <a:spAutoFit/>
          </a:bodyPr>
          <a:lstStyle/>
          <a:p>
            <a:pPr algn="r" rtl="1">
              <a:lnSpc>
                <a:spcPct val="150000"/>
              </a:lnSpc>
            </a:pPr>
            <a:r>
              <a:rPr lang="ar-SA" sz="2200" dirty="0">
                <a:cs typeface="+mj-cs"/>
              </a:rPr>
              <a:t>هناك نوعان أساسيان من خدمات البريد الإلكتروني يمكنك استخدامها</a:t>
            </a:r>
            <a:r>
              <a:rPr lang="ar-JO" sz="2200" dirty="0">
                <a:cs typeface="+mj-cs"/>
              </a:rPr>
              <a:t>:</a:t>
            </a:r>
          </a:p>
          <a:p>
            <a:pPr lvl="1" indent="442913" algn="r" rtl="1">
              <a:lnSpc>
                <a:spcPct val="200000"/>
              </a:lnSpc>
              <a:buFont typeface="Arial" pitchFamily="34" charset="0"/>
              <a:buChar char="•"/>
            </a:pPr>
            <a:r>
              <a:rPr lang="ar-JO" sz="2200" dirty="0">
                <a:cs typeface="+mj-cs"/>
              </a:rPr>
              <a:t>خدمة البريد المجانية: تقدمها العديد من المواقع (</a:t>
            </a:r>
            <a:r>
              <a:rPr lang="en-US" sz="2200" dirty="0">
                <a:cs typeface="+mj-cs"/>
              </a:rPr>
              <a:t>Gmail, Hotmail, Yahoo, …</a:t>
            </a:r>
            <a:r>
              <a:rPr lang="ar-JO" sz="2200" dirty="0">
                <a:cs typeface="+mj-cs"/>
              </a:rPr>
              <a:t>)</a:t>
            </a:r>
            <a:endParaRPr lang="en-US" sz="2200" dirty="0">
              <a:cs typeface="+mj-cs"/>
            </a:endParaRPr>
          </a:p>
          <a:p>
            <a:pPr lvl="1" indent="442913" algn="r" rtl="1">
              <a:lnSpc>
                <a:spcPct val="200000"/>
              </a:lnSpc>
              <a:buFont typeface="Arial" pitchFamily="34" charset="0"/>
              <a:buChar char="•"/>
            </a:pPr>
            <a:r>
              <a:rPr lang="ar-JO" sz="2200" dirty="0">
                <a:cs typeface="+mj-cs"/>
              </a:rPr>
              <a:t>يعتمد على استخدام بروتوكول مكتب البريد (</a:t>
            </a:r>
            <a:r>
              <a:rPr lang="en-US" sz="2200" dirty="0">
                <a:cs typeface="+mj-cs"/>
              </a:rPr>
              <a:t>POP3: Post office Protocol</a:t>
            </a:r>
            <a:r>
              <a:rPr lang="ar-JO" sz="2200" dirty="0">
                <a:cs typeface="+mj-cs"/>
              </a:rPr>
              <a:t>)</a:t>
            </a:r>
            <a:br>
              <a:rPr lang="ar-SA" sz="2200" dirty="0">
                <a:cs typeface="+mj-cs"/>
              </a:rPr>
            </a:br>
            <a:r>
              <a:rPr lang="ar-SA" sz="2200" dirty="0">
                <a:cs typeface="+mj-cs"/>
              </a:rPr>
              <a:t>    </a:t>
            </a:r>
            <a:r>
              <a:rPr lang="en-US" sz="2200" dirty="0">
                <a:cs typeface="+mj-cs"/>
              </a:rPr>
              <a:t> </a:t>
            </a:r>
            <a:r>
              <a:rPr lang="ar-JO" sz="2200" dirty="0">
                <a:cs typeface="+mj-cs"/>
              </a:rPr>
              <a:t>ويمكنك من تنزيل الرسائل على الحاسب و ارسال رسائل مخزنة على الحاسب.</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التسجيل</a:t>
            </a:r>
            <a:endParaRPr lang="ar-SA" sz="2400" dirty="0">
              <a:cs typeface="+mj-cs"/>
            </a:endParaRPr>
          </a:p>
        </p:txBody>
      </p:sp>
      <p:sp>
        <p:nvSpPr>
          <p:cNvPr id="3" name="Rectangle 2"/>
          <p:cNvSpPr/>
          <p:nvPr/>
        </p:nvSpPr>
        <p:spPr>
          <a:xfrm>
            <a:off x="428596" y="1285860"/>
            <a:ext cx="8215370" cy="2062872"/>
          </a:xfrm>
          <a:prstGeom prst="rect">
            <a:avLst/>
          </a:prstGeom>
        </p:spPr>
        <p:txBody>
          <a:bodyPr wrap="square">
            <a:spAutoFit/>
          </a:bodyPr>
          <a:lstStyle/>
          <a:p>
            <a:pPr algn="r" rtl="1">
              <a:lnSpc>
                <a:spcPct val="150000"/>
              </a:lnSpc>
              <a:buFont typeface="Wingdings" panose="05000000000000000000" pitchFamily="2" charset="2"/>
              <a:buChar char="§"/>
            </a:pPr>
            <a:r>
              <a:rPr lang="ar-JO" sz="2200" dirty="0">
                <a:cs typeface="+mj-cs"/>
              </a:rPr>
              <a:t>لاستخدام خدمة </a:t>
            </a:r>
            <a:r>
              <a:rPr lang="ar-SA" sz="2200" dirty="0">
                <a:cs typeface="+mj-cs"/>
              </a:rPr>
              <a:t>البريد الالكتروني </a:t>
            </a:r>
            <a:r>
              <a:rPr lang="en-US" sz="2200" dirty="0">
                <a:cs typeface="+mj-cs"/>
              </a:rPr>
              <a:t>E-Mail</a:t>
            </a:r>
            <a:r>
              <a:rPr lang="ar-SA" sz="2200" dirty="0">
                <a:cs typeface="+mj-cs"/>
              </a:rPr>
              <a:t> </a:t>
            </a:r>
            <a:r>
              <a:rPr lang="ar-JO" sz="2200" dirty="0">
                <a:cs typeface="+mj-cs"/>
              </a:rPr>
              <a:t>يجب </a:t>
            </a:r>
            <a:r>
              <a:rPr lang="ar-SA" sz="2200" dirty="0">
                <a:cs typeface="+mj-cs"/>
              </a:rPr>
              <a:t>على المستخدم </a:t>
            </a:r>
            <a:r>
              <a:rPr lang="ar-JO" sz="2200" dirty="0">
                <a:cs typeface="+mj-cs"/>
              </a:rPr>
              <a:t>التسجيل في موقع مزود الخدمة  </a:t>
            </a:r>
            <a:r>
              <a:rPr lang="ar-SA" sz="2200" dirty="0">
                <a:cs typeface="+mj-cs"/>
              </a:rPr>
              <a:t>ويتضمن الموقع صفحة تسجيل تطلب منك ادخال بعض المعلومات والموافقة على اتفاقية المستخدم، كما يوفر لك الموقع </a:t>
            </a:r>
            <a:r>
              <a:rPr lang="ar-JO" sz="2200" dirty="0">
                <a:cs typeface="+mj-cs"/>
              </a:rPr>
              <a:t>اسم مستخدم مميز و كلمة مرور لتأكيد هويتك حتى تتمكن من الدخول.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(Applications of Internet)</a:t>
            </a:r>
            <a:r>
              <a:rPr kumimoji="0" lang="en-US" sz="2400" b="1" i="0" u="none" strike="noStrike" kern="1200" cap="none" spc="0" normalizeH="0" noProof="0" dirty="0">
                <a:ln>
                  <a:noFill/>
                </a:ln>
                <a:solidFill>
                  <a:schemeClr val="tx1"/>
                </a:solidFill>
                <a:effectLst/>
                <a:uLnTx/>
                <a:uFillTx/>
                <a:latin typeface="+mj-lt"/>
                <a:ea typeface="+mj-ea"/>
                <a:cs typeface="+mj-cs"/>
              </a:rPr>
              <a:t> </a:t>
            </a:r>
            <a:r>
              <a:rPr kumimoji="0" lang="ar-SA" sz="2400" b="1" i="0" u="none" strike="noStrike" kern="1200" cap="none" spc="0" normalizeH="0" baseline="0" noProof="0" dirty="0">
                <a:ln>
                  <a:noFill/>
                </a:ln>
                <a:solidFill>
                  <a:schemeClr val="tx1"/>
                </a:solidFill>
                <a:effectLst/>
                <a:uLnTx/>
                <a:uFillTx/>
                <a:latin typeface="+mj-lt"/>
                <a:ea typeface="+mj-ea"/>
                <a:cs typeface="+mj-cs"/>
              </a:rPr>
              <a:t>تطبيقات الانترنت</a:t>
            </a:r>
          </a:p>
        </p:txBody>
      </p:sp>
      <p:sp>
        <p:nvSpPr>
          <p:cNvPr id="3" name="Content Placeholder 3"/>
          <p:cNvSpPr txBox="1">
            <a:spLocks/>
          </p:cNvSpPr>
          <p:nvPr/>
        </p:nvSpPr>
        <p:spPr>
          <a:xfrm>
            <a:off x="571472" y="1928802"/>
            <a:ext cx="8153400" cy="2571768"/>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هناك العديد من التطبيقات التي يمكن استخدامها على الإنترنت لمختلف المواضيع. ومن أمثلة</a:t>
            </a:r>
            <a:r>
              <a:rPr kumimoji="0" lang="ar-SA" sz="2200" b="0" i="0" u="none" strike="noStrike" kern="1200" cap="none" spc="0" normalizeH="0" noProof="0" dirty="0">
                <a:ln>
                  <a:noFill/>
                </a:ln>
                <a:solidFill>
                  <a:schemeClr val="tx1"/>
                </a:solidFill>
                <a:effectLst/>
                <a:uLnTx/>
                <a:uFillTx/>
                <a:latin typeface="+mn-lt"/>
                <a:ea typeface="+mn-ea"/>
                <a:cs typeface="+mj-cs"/>
              </a:rPr>
              <a:t> هذه التطبيقات </a:t>
            </a:r>
            <a:r>
              <a:rPr kumimoji="0" lang="ar-SA" sz="2200" b="0" i="0" u="none" strike="noStrike" kern="1200" cap="none" spc="0" normalizeH="0" baseline="0" noProof="0" dirty="0">
                <a:ln>
                  <a:noFill/>
                </a:ln>
                <a:solidFill>
                  <a:schemeClr val="tx1"/>
                </a:solidFill>
                <a:effectLst/>
                <a:uLnTx/>
                <a:uFillTx/>
                <a:latin typeface="+mn-lt"/>
                <a:ea typeface="+mn-ea"/>
                <a:cs typeface="+mj-cs"/>
              </a:rPr>
              <a:t>البريد الإلكتروني وبروتوكول نقل الملفات ومجموعات الأخبار والقوائم البريدية ومجموعات الدردشة على الشبكة العنكبوتية العالمية والرسائل الفورية.</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br>
              <a:rPr kumimoji="0" lang="en-US" sz="2400" b="0" i="0" u="none" strike="noStrike" kern="1200" cap="none" spc="0" normalizeH="0" baseline="0" noProof="0" dirty="0">
                <a:ln>
                  <a:noFill/>
                </a:ln>
                <a:solidFill>
                  <a:schemeClr val="tx1"/>
                </a:solidFill>
                <a:effectLst/>
                <a:uLnTx/>
                <a:uFillTx/>
                <a:latin typeface="+mn-lt"/>
                <a:ea typeface="+mn-ea"/>
                <a:cs typeface="+mn-cs"/>
              </a:rPr>
            </a:br>
            <a:endParaRPr kumimoji="0" lang="ar-JO"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52691"/>
            <a:ext cx="6429420"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إنشاء حساب بريد الالكتروني (</a:t>
            </a:r>
            <a:r>
              <a:rPr lang="en-US" sz="2400" b="1" dirty="0">
                <a:cs typeface="+mj-cs"/>
              </a:rPr>
              <a:t>E-Mail</a:t>
            </a:r>
            <a:r>
              <a:rPr lang="ar-SA" sz="2400" b="1" dirty="0">
                <a:cs typeface="+mj-cs"/>
              </a:rPr>
              <a:t>)</a:t>
            </a:r>
            <a:endParaRPr lang="ar-SA" sz="2400" dirty="0">
              <a:cs typeface="+mj-cs"/>
            </a:endParaRPr>
          </a:p>
        </p:txBody>
      </p:sp>
      <p:sp>
        <p:nvSpPr>
          <p:cNvPr id="3" name="Rectangle 2"/>
          <p:cNvSpPr/>
          <p:nvPr/>
        </p:nvSpPr>
        <p:spPr>
          <a:xfrm>
            <a:off x="285720" y="1000108"/>
            <a:ext cx="8501122" cy="5678478"/>
          </a:xfrm>
          <a:prstGeom prst="rect">
            <a:avLst/>
          </a:prstGeom>
        </p:spPr>
        <p:txBody>
          <a:bodyPr wrap="square">
            <a:spAutoFit/>
          </a:bodyPr>
          <a:lstStyle/>
          <a:p>
            <a:pPr marL="357188" indent="-357188" algn="r" rtl="1">
              <a:lnSpc>
                <a:spcPct val="150000"/>
              </a:lnSpc>
              <a:buFont typeface="Arial" pitchFamily="34" charset="0"/>
              <a:buChar char="•"/>
              <a:tabLst>
                <a:tab pos="85725" algn="l"/>
              </a:tabLst>
            </a:pPr>
            <a:r>
              <a:rPr lang="ar-SA" sz="2200" dirty="0">
                <a:cs typeface="+mj-cs"/>
              </a:rPr>
              <a:t>لإنشاء بريد الكتروني جديد على </a:t>
            </a:r>
            <a:r>
              <a:rPr lang="en-US" sz="2200" dirty="0">
                <a:cs typeface="+mj-cs"/>
              </a:rPr>
              <a:t>yahoo.ocm</a:t>
            </a:r>
            <a:r>
              <a:rPr lang="ar-SA" sz="2200" dirty="0">
                <a:cs typeface="+mj-cs"/>
              </a:rPr>
              <a:t> يجب زيارة صفحة ياهو الرئيسية من خلال أي متصفح ثم النقر فوق </a:t>
            </a:r>
            <a:r>
              <a:rPr lang="en-US" sz="2200" dirty="0">
                <a:cs typeface="+mj-cs"/>
              </a:rPr>
              <a:t>Mail</a:t>
            </a:r>
            <a:r>
              <a:rPr lang="ar-SA" sz="2200" dirty="0">
                <a:cs typeface="+mj-cs"/>
              </a:rPr>
              <a:t> ثم إنشاء حساب جديد </a:t>
            </a:r>
            <a:r>
              <a:rPr lang="en-US" sz="2200" dirty="0">
                <a:cs typeface="+mj-cs"/>
              </a:rPr>
              <a:t>Create New Account</a:t>
            </a:r>
            <a:r>
              <a:rPr lang="ar-SA" sz="2200" dirty="0">
                <a:cs typeface="+mj-cs"/>
              </a:rPr>
              <a:t> </a:t>
            </a:r>
          </a:p>
          <a:p>
            <a:pPr marL="357188" indent="-357188" algn="r" rtl="1">
              <a:lnSpc>
                <a:spcPct val="150000"/>
              </a:lnSpc>
              <a:buFont typeface="Arial" pitchFamily="34" charset="0"/>
              <a:buChar char="•"/>
              <a:tabLst>
                <a:tab pos="85725" algn="l"/>
              </a:tabLst>
            </a:pPr>
            <a:r>
              <a:rPr lang="ar-SA" sz="2200" dirty="0">
                <a:cs typeface="+mj-cs"/>
              </a:rPr>
              <a:t>سوف تظهر شاشة استمارة تطلب القيام بملء بياناتك الشخصيةمن اسم الشخص وعنوان البريد الالكتروني (يجب أن يكون مميز) وكلمة مرور ... الخ.</a:t>
            </a:r>
          </a:p>
          <a:p>
            <a:pPr marL="357188" indent="-357188" algn="r" rtl="1">
              <a:lnSpc>
                <a:spcPct val="150000"/>
              </a:lnSpc>
              <a:buFont typeface="Arial" pitchFamily="34" charset="0"/>
              <a:buChar char="•"/>
              <a:tabLst>
                <a:tab pos="85725" algn="l"/>
              </a:tabLst>
            </a:pPr>
            <a:r>
              <a:rPr lang="ar-SA" sz="2200" dirty="0">
                <a:cs typeface="+mj-cs"/>
              </a:rPr>
              <a:t>اذا كان لديك عنوان بريد الكتروني قم بادخاله، حدد سؤال امان ثم ادخل اجابة مناسبة لاستخدامه في حال نسيت كلمة المرور.</a:t>
            </a:r>
          </a:p>
          <a:p>
            <a:pPr marL="357188" indent="-357188" algn="r" rtl="1">
              <a:lnSpc>
                <a:spcPct val="150000"/>
              </a:lnSpc>
              <a:buFont typeface="Arial" pitchFamily="34" charset="0"/>
              <a:buChar char="•"/>
              <a:tabLst>
                <a:tab pos="85725" algn="l"/>
              </a:tabLst>
            </a:pPr>
            <a:r>
              <a:rPr lang="ar-SA" sz="2200" dirty="0">
                <a:cs typeface="+mj-cs"/>
              </a:rPr>
              <a:t>إذا كنت ترغب في استقبال العروض الترويجية من الياهو عن طريق البريد الالكتروني يمكنك ذلك من خلال تفضيلات التسوق </a:t>
            </a:r>
            <a:r>
              <a:rPr lang="en-US" sz="2200" dirty="0">
                <a:cs typeface="+mj-cs"/>
              </a:rPr>
              <a:t>Marketing Preferences</a:t>
            </a:r>
          </a:p>
          <a:p>
            <a:pPr marL="357188" indent="-357188" algn="r" rtl="1">
              <a:lnSpc>
                <a:spcPct val="150000"/>
              </a:lnSpc>
              <a:buFont typeface="Arial" pitchFamily="34" charset="0"/>
              <a:buChar char="•"/>
              <a:tabLst>
                <a:tab pos="85725" algn="l"/>
              </a:tabLst>
            </a:pPr>
            <a:r>
              <a:rPr lang="ar-SA" sz="2200" dirty="0">
                <a:cs typeface="+mj-cs"/>
              </a:rPr>
              <a:t>إقرأ اتفاقية (شروط الخدمة) و (سياية الخصوصية) ثم انقر موافق بجانب </a:t>
            </a:r>
            <a:r>
              <a:rPr lang="en-US" sz="2200" dirty="0">
                <a:cs typeface="+mj-cs"/>
              </a:rPr>
              <a:t>Do you agree</a:t>
            </a:r>
            <a:r>
              <a:rPr lang="ar-SA" sz="2200" dirty="0">
                <a:cs typeface="+mj-cs"/>
              </a:rPr>
              <a:t> لتأكيد الموافقة</a:t>
            </a:r>
          </a:p>
          <a:p>
            <a:pPr marL="357188" indent="-357188" algn="r" rtl="1">
              <a:lnSpc>
                <a:spcPct val="150000"/>
              </a:lnSpc>
              <a:buFont typeface="Arial" pitchFamily="34" charset="0"/>
              <a:buChar char="•"/>
              <a:tabLst>
                <a:tab pos="85725" algn="l"/>
              </a:tabLst>
            </a:pPr>
            <a:r>
              <a:rPr lang="ar-SA" sz="2200" dirty="0">
                <a:cs typeface="+mj-cs"/>
              </a:rPr>
              <a:t>ثم انقر فوق </a:t>
            </a:r>
            <a:r>
              <a:rPr lang="en-US" sz="2200" dirty="0">
                <a:cs typeface="+mj-cs"/>
              </a:rPr>
              <a:t>Create My Account</a:t>
            </a:r>
            <a:r>
              <a:rPr lang="ar-SA" sz="2200" dirty="0">
                <a:cs typeface="+mj-cs"/>
              </a:rPr>
              <a:t> وسيتم بعد ذلك انشاء الحساب الخاص بك.</a:t>
            </a:r>
            <a:endParaRPr lang="ar-JO" sz="2200" dirty="0">
              <a:cs typeface="+mj-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ignalvnoise.com/images/flickr_yahoo_signup.gif"/>
          <p:cNvPicPr>
            <a:picLocks noChangeAspect="1" noChangeArrowheads="1"/>
          </p:cNvPicPr>
          <p:nvPr/>
        </p:nvPicPr>
        <p:blipFill>
          <a:blip r:embed="rId2"/>
          <a:srcRect/>
          <a:stretch>
            <a:fillRect/>
          </a:stretch>
        </p:blipFill>
        <p:spPr bwMode="auto">
          <a:xfrm>
            <a:off x="2071670" y="928694"/>
            <a:ext cx="5143536" cy="5786454"/>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252691"/>
            <a:ext cx="7572428"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الميزات المشتركة للبريد الالكتروني ( </a:t>
            </a:r>
            <a:r>
              <a:rPr lang="en-US" sz="2400" b="1" dirty="0">
                <a:cs typeface="+mj-cs"/>
              </a:rPr>
              <a:t>E-Mail Common Features</a:t>
            </a:r>
            <a:r>
              <a:rPr lang="ar-SA" sz="2400" b="1" dirty="0">
                <a:cs typeface="+mj-cs"/>
              </a:rPr>
              <a:t>)</a:t>
            </a:r>
            <a:endParaRPr lang="ar-SA" sz="2400" dirty="0">
              <a:cs typeface="+mj-cs"/>
            </a:endParaRPr>
          </a:p>
        </p:txBody>
      </p:sp>
      <p:sp>
        <p:nvSpPr>
          <p:cNvPr id="3" name="Content Placeholder 3"/>
          <p:cNvSpPr txBox="1">
            <a:spLocks/>
          </p:cNvSpPr>
          <p:nvPr/>
        </p:nvSpPr>
        <p:spPr>
          <a:xfrm>
            <a:off x="685800" y="1214454"/>
            <a:ext cx="8001000" cy="4572000"/>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مواقع </a:t>
            </a:r>
            <a:r>
              <a:rPr kumimoji="0" lang="ar-JO" sz="2200" b="0" i="0" u="none" strike="noStrike" kern="1200" cap="none" spc="0" normalizeH="0" baseline="0" noProof="0" dirty="0">
                <a:ln>
                  <a:noFill/>
                </a:ln>
                <a:solidFill>
                  <a:schemeClr val="tx1"/>
                </a:solidFill>
                <a:effectLst/>
                <a:uLnTx/>
                <a:uFillTx/>
                <a:latin typeface="+mn-lt"/>
                <a:ea typeface="+mn-ea"/>
                <a:cs typeface="+mj-cs"/>
              </a:rPr>
              <a:t>الويب </a:t>
            </a:r>
            <a:r>
              <a:rPr kumimoji="0" lang="ar-SA" sz="2200" b="0" i="0" u="none" strike="noStrike" kern="1200" cap="none" spc="0" normalizeH="0" baseline="0" noProof="0" dirty="0">
                <a:ln>
                  <a:noFill/>
                </a:ln>
                <a:solidFill>
                  <a:schemeClr val="tx1"/>
                </a:solidFill>
                <a:effectLst/>
                <a:uLnTx/>
                <a:uFillTx/>
                <a:latin typeface="+mn-lt"/>
                <a:ea typeface="+mn-ea"/>
                <a:cs typeface="+mj-cs"/>
              </a:rPr>
              <a:t>المختلفة لها </a:t>
            </a:r>
            <a:r>
              <a:rPr kumimoji="0" lang="ar-JO" sz="2200" b="0" i="0" u="none" strike="noStrike" kern="1200" cap="none" spc="0" normalizeH="0" baseline="0" noProof="0" dirty="0">
                <a:ln>
                  <a:noFill/>
                </a:ln>
                <a:solidFill>
                  <a:schemeClr val="tx1"/>
                </a:solidFill>
                <a:effectLst/>
                <a:uLnTx/>
                <a:uFillTx/>
                <a:latin typeface="+mn-lt"/>
                <a:ea typeface="+mn-ea"/>
                <a:cs typeface="+mj-cs"/>
              </a:rPr>
              <a:t>ميزات مشتركة بالنسبة للبريد الإلكتروني من بينها: </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صفحة الدخول</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Login Page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صندوق الوارد</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Inbox</a:t>
            </a:r>
            <a:r>
              <a:rPr kumimoji="0" lang="ar-JO" sz="2200" b="0" i="0" u="none" strike="noStrike" kern="1200" cap="none" spc="0" normalizeH="0" baseline="0" noProof="0" dirty="0">
                <a:ln>
                  <a:noFill/>
                </a:ln>
                <a:solidFill>
                  <a:schemeClr val="tx1"/>
                </a:solidFill>
                <a:effectLst/>
                <a:uLnTx/>
                <a:uFillTx/>
                <a:latin typeface="+mn-lt"/>
                <a:ea typeface="+mn-ea"/>
                <a:cs typeface="+mj-cs"/>
              </a:rPr>
              <a:t>)</a:t>
            </a:r>
            <a:br>
              <a:rPr lang="ar-SA" sz="2200" dirty="0">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دفتر العناوين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Address Book</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lang="ar-SA" sz="2200" dirty="0">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الرد التلقائي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Auto Reply</a:t>
            </a:r>
            <a:r>
              <a:rPr kumimoji="0" lang="ar-JO" sz="2200" b="0" i="0" u="none" strike="noStrike" kern="1200" cap="none" spc="0" normalizeH="0" baseline="0" noProof="0" dirty="0">
                <a:ln>
                  <a:noFill/>
                </a:ln>
                <a:solidFill>
                  <a:schemeClr val="tx1"/>
                </a:solidFill>
                <a:effectLst/>
                <a:uLnTx/>
                <a:uFillTx/>
                <a:latin typeface="+mn-lt"/>
                <a:ea typeface="+mn-ea"/>
                <a:cs typeface="+mj-cs"/>
              </a:rPr>
              <a:t>)</a:t>
            </a:r>
            <a:br>
              <a:rPr kumimoji="0" lang="ar-SA" sz="2200" b="0" i="0" u="none" strike="noStrike" kern="1200" cap="none" spc="0" normalizeH="0" baseline="0" noProof="0" dirty="0">
                <a:ln>
                  <a:noFill/>
                </a:ln>
                <a:solidFill>
                  <a:schemeClr val="tx1"/>
                </a:solidFill>
                <a:effectLst/>
                <a:uLnTx/>
                <a:uFillTx/>
                <a:latin typeface="+mn-lt"/>
                <a:ea typeface="+mn-ea"/>
                <a:cs typeface="+mj-cs"/>
              </a:rPr>
            </a:br>
            <a:r>
              <a:rPr kumimoji="0" lang="ar-SA" sz="2200" b="0" i="0" u="none" strike="noStrike" kern="1200" cap="none" spc="0" normalizeH="0" baseline="0" noProof="0" dirty="0">
                <a:ln>
                  <a:noFill/>
                </a:ln>
                <a:solidFill>
                  <a:schemeClr val="tx1"/>
                </a:solidFill>
                <a:effectLst/>
                <a:uLnTx/>
                <a:uFillTx/>
                <a:latin typeface="+mn-lt"/>
                <a:ea typeface="+mn-ea"/>
                <a:cs typeface="+mj-cs"/>
              </a:rPr>
              <a:t>التوقيع المخصص</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Customized Signature</a:t>
            </a:r>
            <a:r>
              <a:rPr kumimoji="0" lang="ar-JO" sz="2200" b="0" i="0" u="none" strike="noStrike" kern="1200" cap="none" spc="0" normalizeH="0" baseline="0" noProof="0" dirty="0">
                <a:ln>
                  <a:noFill/>
                </a:ln>
                <a:solidFill>
                  <a:schemeClr val="tx1"/>
                </a:solidFill>
                <a:effectLst/>
                <a:uLnTx/>
                <a:uFillTx/>
                <a:latin typeface="+mn-lt"/>
                <a:ea typeface="+mn-ea"/>
                <a:cs typeface="+mj-cs"/>
              </a:rPr>
              <a:t>) </a:t>
            </a:r>
            <a:br>
              <a:rPr kumimoji="0" lang="en-US" sz="2200" b="0" i="0" u="none" strike="noStrike" kern="1200" cap="none" spc="0" normalizeH="0" baseline="0" noProof="0" dirty="0">
                <a:ln>
                  <a:noFill/>
                </a:ln>
                <a:solidFill>
                  <a:schemeClr val="tx1"/>
                </a:solidFill>
                <a:effectLst/>
                <a:uLnTx/>
                <a:uFillTx/>
                <a:latin typeface="+mn-lt"/>
                <a:ea typeface="+mn-ea"/>
                <a:cs typeface="+mj-cs"/>
              </a:rPr>
            </a:br>
            <a:r>
              <a:rPr kumimoji="0" lang="ar-JO" sz="2200" b="0" i="0" u="none" strike="noStrike" kern="1200" cap="none" spc="0" normalizeH="0" baseline="0" noProof="0" dirty="0">
                <a:ln>
                  <a:noFill/>
                </a:ln>
                <a:solidFill>
                  <a:schemeClr val="tx1"/>
                </a:solidFill>
                <a:effectLst/>
                <a:uLnTx/>
                <a:uFillTx/>
                <a:latin typeface="+mn-lt"/>
                <a:ea typeface="+mn-ea"/>
                <a:cs typeface="+mj-cs"/>
              </a:rPr>
              <a:t>والعديد من الميزات الشخصية.</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sp>
        <p:nvSpPr>
          <p:cNvPr id="4" name="Rectangle 3"/>
          <p:cNvSpPr/>
          <p:nvPr/>
        </p:nvSpPr>
        <p:spPr>
          <a:xfrm>
            <a:off x="142844" y="4110343"/>
            <a:ext cx="8715436" cy="46166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rtl="1" eaLnBrk="0" fontAlgn="base" hangingPunct="0">
              <a:spcBef>
                <a:spcPct val="0"/>
              </a:spcBef>
              <a:spcAft>
                <a:spcPct val="0"/>
              </a:spcAft>
            </a:pPr>
            <a:r>
              <a:rPr lang="ar-SA" sz="2400" b="1" dirty="0">
                <a:cs typeface="+mj-cs"/>
              </a:rPr>
              <a:t>تسجيل الدخول (</a:t>
            </a:r>
            <a:r>
              <a:rPr lang="en-US" sz="2400" b="1" dirty="0">
                <a:cs typeface="+mj-cs"/>
              </a:rPr>
              <a:t>Login</a:t>
            </a:r>
            <a:r>
              <a:rPr lang="ar-SA" sz="2400" b="1" dirty="0">
                <a:cs typeface="+mj-cs"/>
              </a:rPr>
              <a:t>)</a:t>
            </a:r>
            <a:endParaRPr lang="ar-SA" sz="2400" dirty="0">
              <a:cs typeface="+mj-cs"/>
            </a:endParaRPr>
          </a:p>
        </p:txBody>
      </p:sp>
      <p:sp>
        <p:nvSpPr>
          <p:cNvPr id="5" name="Rectangle 4"/>
          <p:cNvSpPr/>
          <p:nvPr/>
        </p:nvSpPr>
        <p:spPr>
          <a:xfrm>
            <a:off x="428596" y="4947403"/>
            <a:ext cx="8358198" cy="1107996"/>
          </a:xfrm>
          <a:prstGeom prst="rect">
            <a:avLst/>
          </a:prstGeom>
        </p:spPr>
        <p:txBody>
          <a:bodyPr wrap="square">
            <a:spAutoFit/>
          </a:bodyPr>
          <a:lstStyle/>
          <a:p>
            <a:pPr marL="342900" lvl="0" indent="-342900" algn="r" rtl="1">
              <a:lnSpc>
                <a:spcPct val="150000"/>
              </a:lnSpc>
              <a:spcBef>
                <a:spcPct val="20000"/>
              </a:spcBef>
              <a:buFont typeface="Arial" pitchFamily="34" charset="0"/>
              <a:buChar char="•"/>
              <a:defRPr/>
            </a:pPr>
            <a:r>
              <a:rPr lang="ar-JO" sz="2200" dirty="0">
                <a:cs typeface="+mj-cs"/>
              </a:rPr>
              <a:t>للوصول إلى حسابك يتعين عليك تسجيل الدخول بإدخال اسم المستخدم و كلمة المرور الخاصة بك و بعد التأكد من صحتها يتم نقلك إلى بريدك.</a:t>
            </a:r>
            <a:endParaRPr lang="en-IN" sz="2200" dirty="0">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252691"/>
            <a:ext cx="7572428"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العتاصر الأساسية (</a:t>
            </a:r>
            <a:r>
              <a:rPr lang="en-US" sz="2400" b="1" dirty="0">
                <a:cs typeface="+mj-cs"/>
              </a:rPr>
              <a:t>Basic Elements</a:t>
            </a:r>
            <a:r>
              <a:rPr lang="ar-SA" sz="2400" b="1" dirty="0">
                <a:cs typeface="+mj-cs"/>
              </a:rPr>
              <a:t>)</a:t>
            </a:r>
            <a:endParaRPr lang="ar-SA" sz="2400" dirty="0">
              <a:cs typeface="+mj-cs"/>
            </a:endParaRPr>
          </a:p>
        </p:txBody>
      </p:sp>
      <p:sp>
        <p:nvSpPr>
          <p:cNvPr id="5" name="Content Placeholder 6"/>
          <p:cNvSpPr txBox="1">
            <a:spLocks/>
          </p:cNvSpPr>
          <p:nvPr/>
        </p:nvSpPr>
        <p:spPr>
          <a:xfrm>
            <a:off x="357158" y="1119206"/>
            <a:ext cx="8429684" cy="4953000"/>
          </a:xfrm>
          <a:prstGeom prst="rect">
            <a:avLst/>
          </a:prstGeom>
        </p:spPr>
        <p:txBody>
          <a:bodyPr>
            <a:normAutofit/>
          </a:bodyPr>
          <a:lstStyle/>
          <a:p>
            <a:pPr marL="0" marR="0" lvl="0" indent="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رسالة البريد الإلكترونية النموذجية لها ثلاثة عناصر أساسية: </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الرأس: يظهر أولا و يشتمل العناصر التالي:</a:t>
            </a:r>
          </a:p>
          <a:p>
            <a:pPr marL="742950" marR="0" lvl="1" indent="-285750" algn="r"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العناوين: المرسل (</a:t>
            </a:r>
            <a:r>
              <a:rPr kumimoji="0" lang="en-US" sz="2200" b="0" i="0" u="none" strike="noStrike" kern="1200" cap="none" spc="0" normalizeH="0" baseline="0" noProof="0" dirty="0">
                <a:ln>
                  <a:noFill/>
                </a:ln>
                <a:solidFill>
                  <a:schemeClr val="tx1"/>
                </a:solidFill>
                <a:effectLst/>
                <a:uLnTx/>
                <a:uFillTx/>
                <a:latin typeface="+mn-lt"/>
                <a:ea typeface="+mn-ea"/>
                <a:cs typeface="+mj-cs"/>
              </a:rPr>
              <a:t>from</a:t>
            </a:r>
            <a:r>
              <a:rPr kumimoji="0" lang="ar-JO" sz="2200" b="0" i="0" u="none" strike="noStrike" kern="1200" cap="none" spc="0" normalizeH="0" baseline="0" noProof="0" dirty="0">
                <a:ln>
                  <a:noFill/>
                </a:ln>
                <a:solidFill>
                  <a:schemeClr val="tx1"/>
                </a:solidFill>
                <a:effectLst/>
                <a:uLnTx/>
                <a:uFillTx/>
                <a:latin typeface="+mn-lt"/>
                <a:ea typeface="+mn-ea"/>
                <a:cs typeface="+mj-cs"/>
              </a:rPr>
              <a:t>) و المستلم  (</a:t>
            </a:r>
            <a:r>
              <a:rPr kumimoji="0" lang="en-US" sz="2200" b="0" i="0" u="none" strike="noStrike" kern="1200" cap="none" spc="0" normalizeH="0" baseline="0" noProof="0" dirty="0">
                <a:ln>
                  <a:noFill/>
                </a:ln>
                <a:solidFill>
                  <a:schemeClr val="tx1"/>
                </a:solidFill>
                <a:effectLst/>
                <a:uLnTx/>
                <a:uFillTx/>
                <a:latin typeface="+mn-lt"/>
                <a:ea typeface="+mn-ea"/>
                <a:cs typeface="+mj-cs"/>
              </a:rPr>
              <a:t>To</a:t>
            </a:r>
            <a:r>
              <a:rPr kumimoji="0" lang="ar-JO" sz="2200" b="0" i="0" u="none" strike="noStrike" kern="1200" cap="none" spc="0" normalizeH="0" baseline="0" noProof="0" dirty="0">
                <a:ln>
                  <a:noFill/>
                </a:ln>
                <a:solidFill>
                  <a:schemeClr val="tx1"/>
                </a:solidFill>
                <a:effectLst/>
                <a:uLnTx/>
                <a:uFillTx/>
                <a:latin typeface="+mn-lt"/>
                <a:ea typeface="+mn-ea"/>
                <a:cs typeface="+mj-cs"/>
              </a:rPr>
              <a:t>) و مستلمي النسخ(</a:t>
            </a:r>
            <a:r>
              <a:rPr kumimoji="0" lang="en-US" sz="2200" b="0" i="0" u="none" strike="noStrike" kern="1200" cap="none" spc="0" normalizeH="0" baseline="0" noProof="0" dirty="0">
                <a:ln>
                  <a:noFill/>
                </a:ln>
                <a:solidFill>
                  <a:schemeClr val="tx1"/>
                </a:solidFill>
                <a:effectLst/>
                <a:uLnTx/>
                <a:uFillTx/>
                <a:latin typeface="+mn-lt"/>
                <a:ea typeface="+mn-ea"/>
                <a:cs typeface="+mj-cs"/>
              </a:rPr>
              <a:t>CC,BCC</a:t>
            </a:r>
            <a:r>
              <a:rPr kumimoji="0" lang="ar-JO"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742950" marR="0" lvl="1" indent="-285750" algn="r"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الموضوع (</a:t>
            </a:r>
            <a:r>
              <a:rPr kumimoji="0" lang="en-US" sz="2200" b="0" i="0" u="none" strike="noStrike" kern="1200" cap="none" spc="0" normalizeH="0" baseline="0" noProof="0" dirty="0">
                <a:ln>
                  <a:noFill/>
                </a:ln>
                <a:solidFill>
                  <a:schemeClr val="tx1"/>
                </a:solidFill>
                <a:effectLst/>
                <a:uLnTx/>
                <a:uFillTx/>
                <a:latin typeface="+mn-lt"/>
                <a:ea typeface="+mn-ea"/>
                <a:cs typeface="+mj-cs"/>
              </a:rPr>
              <a:t>Subject</a:t>
            </a:r>
            <a:r>
              <a:rPr kumimoji="0" lang="ar-JO" sz="2200" b="0" i="0" u="none" strike="noStrike" kern="1200" cap="none" spc="0" normalizeH="0" baseline="0" noProof="0" dirty="0">
                <a:ln>
                  <a:noFill/>
                </a:ln>
                <a:solidFill>
                  <a:schemeClr val="tx1"/>
                </a:solidFill>
                <a:effectLst/>
                <a:uLnTx/>
                <a:uFillTx/>
                <a:latin typeface="+mn-lt"/>
                <a:ea typeface="+mn-ea"/>
                <a:cs typeface="+mj-cs"/>
              </a:rPr>
              <a:t>): موضوع الرسالة.</a:t>
            </a:r>
          </a:p>
          <a:p>
            <a:pPr marL="742950" marR="0" lvl="1" indent="-285750" algn="r" defTabSz="914400" rtl="1"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المرفقات (</a:t>
            </a:r>
            <a:r>
              <a:rPr kumimoji="0" lang="en-US" sz="2200" b="0" i="0" u="none" strike="noStrike" kern="1200" cap="none" spc="0" normalizeH="0" baseline="0" noProof="0" dirty="0">
                <a:ln>
                  <a:noFill/>
                </a:ln>
                <a:solidFill>
                  <a:schemeClr val="tx1"/>
                </a:solidFill>
                <a:effectLst/>
                <a:uLnTx/>
                <a:uFillTx/>
                <a:latin typeface="+mn-lt"/>
                <a:ea typeface="+mn-ea"/>
                <a:cs typeface="+mj-cs"/>
              </a:rPr>
              <a:t>Attachments</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الملفات المرفقه مع الرسالة.</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رسالة</a:t>
            </a:r>
            <a:r>
              <a:rPr kumimoji="0" lang="ar-JO" sz="2200" b="0" i="0" u="none" strike="noStrike" kern="1200" cap="none" spc="0" normalizeH="0" baseline="0" noProof="0" dirty="0">
                <a:ln>
                  <a:noFill/>
                </a:ln>
                <a:solidFill>
                  <a:schemeClr val="tx1"/>
                </a:solidFill>
                <a:effectLst/>
                <a:uLnTx/>
                <a:uFillTx/>
                <a:latin typeface="+mn-lt"/>
                <a:ea typeface="+mn-ea"/>
                <a:cs typeface="+mj-cs"/>
              </a:rPr>
              <a:t>:  بعد منطقة الرأس و تحتوي الرسالة الفعلية المراد إرسالها.</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توقيع:</a:t>
            </a:r>
            <a:r>
              <a:rPr kumimoji="0" lang="ar-SA" sz="2200" b="0" i="0" u="none" strike="noStrike" kern="1200" cap="none" spc="0" normalizeH="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معلومات المرسل من اسمه و عنوانه و رقم هاتفه.</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090634"/>
            <a:ext cx="8229600"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252691"/>
            <a:ext cx="7572428" cy="461665"/>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البريد العشوائي (</a:t>
            </a:r>
            <a:r>
              <a:rPr lang="en-US" sz="2400" b="1" dirty="0">
                <a:cs typeface="+mj-cs"/>
              </a:rPr>
              <a:t>Spam</a:t>
            </a:r>
            <a:r>
              <a:rPr lang="ar-SA" sz="2400" b="1" dirty="0">
                <a:cs typeface="+mj-cs"/>
              </a:rPr>
              <a:t>)</a:t>
            </a:r>
            <a:endParaRPr lang="ar-SA" sz="2400" dirty="0">
              <a:cs typeface="+mj-cs"/>
            </a:endParaRPr>
          </a:p>
        </p:txBody>
      </p:sp>
      <p:sp>
        <p:nvSpPr>
          <p:cNvPr id="4" name="Content Placeholder 7"/>
          <p:cNvSpPr txBox="1">
            <a:spLocks/>
          </p:cNvSpPr>
          <p:nvPr/>
        </p:nvSpPr>
        <p:spPr>
          <a:xfrm>
            <a:off x="285720" y="1071546"/>
            <a:ext cx="8572560" cy="2286016"/>
          </a:xfrm>
          <a:prstGeom prst="rect">
            <a:avLst/>
          </a:prstGeom>
        </p:spPr>
        <p:txBody>
          <a:bodyPr>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هي عبارة عن</a:t>
            </a:r>
            <a:r>
              <a:rPr kumimoji="0" lang="ar-SA" sz="2200" b="0" i="0" u="none" strike="noStrike" kern="1200" cap="none" spc="0" normalizeH="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رسائل غير مرغوب فيها أغلبها تتعلق بالإعلانات التجارية وجودة المنتجات.</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يمكن التحكم بها باستخدام برامج تتعرف عليها و تتخلص منها كما يمكن تنزيل برنامج البريد الإلكتروني</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Mozilla Thunderbird</a:t>
            </a:r>
            <a:r>
              <a:rPr kumimoji="0" lang="ar-JO" sz="2200" b="0" i="0" u="none" strike="noStrike" kern="1200" cap="none" spc="0" normalizeH="0" baseline="0" noProof="0" dirty="0">
                <a:ln>
                  <a:noFill/>
                </a:ln>
                <a:solidFill>
                  <a:schemeClr val="tx1"/>
                </a:solidFill>
                <a:effectLst/>
                <a:uLnTx/>
                <a:uFillTx/>
                <a:latin typeface="+mn-lt"/>
                <a:ea typeface="+mn-ea"/>
                <a:cs typeface="+mj-cs"/>
              </a:rPr>
              <a:t>) الذي يأتي به مضمن برنامج مجاني لمنع البريد العشوائي من "</a:t>
            </a:r>
            <a:r>
              <a:rPr kumimoji="0" lang="en-US" sz="2200" b="0" i="0" u="none" strike="noStrike" kern="1200" cap="none" spc="0" normalizeH="0" baseline="0" noProof="0" dirty="0">
                <a:ln>
                  <a:noFill/>
                </a:ln>
                <a:solidFill>
                  <a:schemeClr val="tx1"/>
                </a:solidFill>
                <a:effectLst/>
                <a:uLnTx/>
                <a:uFillTx/>
                <a:latin typeface="+mn-lt"/>
                <a:ea typeface="+mn-ea"/>
                <a:cs typeface="+mj-cs"/>
              </a:rPr>
              <a:t>www.mozilla.com</a:t>
            </a:r>
            <a:r>
              <a:rPr kumimoji="0" lang="ar-JO" sz="2200" b="0" i="0" u="none" strike="noStrike" kern="1200" cap="none" spc="0" normalizeH="0" baseline="0" noProof="0" dirty="0">
                <a:ln>
                  <a:noFill/>
                </a:ln>
                <a:solidFill>
                  <a:schemeClr val="tx1"/>
                </a:solidFill>
                <a:effectLst/>
                <a:uLnTx/>
                <a:uFillTx/>
                <a:latin typeface="+mn-lt"/>
                <a:ea typeface="+mn-ea"/>
                <a:cs typeface="+mj-cs"/>
              </a:rPr>
              <a:t>"</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3116"/>
            <a:ext cx="8429684" cy="1615827"/>
          </a:xfrm>
          <a:prstGeom prst="rect">
            <a:avLst/>
          </a:prstGeom>
        </p:spPr>
        <p:txBody>
          <a:bodyPr wrap="square">
            <a:spAutoFit/>
          </a:bodyPr>
          <a:lstStyle/>
          <a:p>
            <a:pPr marL="357188" lvl="0" indent="-357188" algn="just" rtl="1">
              <a:lnSpc>
                <a:spcPct val="150000"/>
              </a:lnSpc>
              <a:spcBef>
                <a:spcPct val="20000"/>
              </a:spcBef>
              <a:buFont typeface="Arial" pitchFamily="34" charset="0"/>
              <a:buChar char="•"/>
              <a:defRPr/>
            </a:pPr>
            <a:r>
              <a:rPr lang="ar-JO" sz="2200" dirty="0">
                <a:cs typeface="+mj-cs"/>
              </a:rPr>
              <a:t>قانون مكافحة الإعتداء على الماد الإباحية و ال</a:t>
            </a:r>
            <a:r>
              <a:rPr lang="ar-SA" sz="2200" dirty="0">
                <a:cs typeface="+mj-cs"/>
              </a:rPr>
              <a:t>ت</a:t>
            </a:r>
            <a:r>
              <a:rPr lang="ar-JO" sz="2200" dirty="0">
                <a:cs typeface="+mj-cs"/>
              </a:rPr>
              <a:t>سويق غير المصرح: تم تفعيله في الولايات المتحدة و يتطلب أن يتضمن أي بريد ذو صلة بعملية الترويج لمنتجات على خيار الرفض القاطع بحيث يتم حذف عنوان المستلم من قوائم البريد المستقبلية</a:t>
            </a:r>
          </a:p>
        </p:txBody>
      </p:sp>
      <p:sp>
        <p:nvSpPr>
          <p:cNvPr id="4" name="Rectangle 3"/>
          <p:cNvSpPr/>
          <p:nvPr/>
        </p:nvSpPr>
        <p:spPr>
          <a:xfrm>
            <a:off x="928662" y="214291"/>
            <a:ext cx="7572428" cy="1569660"/>
          </a:xfrm>
          <a:prstGeom prst="rect">
            <a:avLst/>
          </a:prstGeom>
        </p:spPr>
        <p:txBody>
          <a:bodyPr wrap="square">
            <a:spAutoFit/>
          </a:bodyPr>
          <a:lstStyle/>
          <a:p>
            <a:pPr algn="ctr" rtl="1" eaLnBrk="0" fontAlgn="base" hangingPunct="0">
              <a:spcBef>
                <a:spcPct val="0"/>
              </a:spcBef>
              <a:spcAft>
                <a:spcPct val="0"/>
              </a:spcAft>
            </a:pPr>
            <a:r>
              <a:rPr lang="ar-SA" sz="2400" b="1" dirty="0">
                <a:cs typeface="+mj-cs"/>
              </a:rPr>
              <a:t>قانون مكافحة الاعتداء على المواد الاباحية والتسويق غير مصرح</a:t>
            </a:r>
            <a:br>
              <a:rPr lang="ar-SA" sz="2400" b="1" dirty="0">
                <a:cs typeface="+mj-cs"/>
              </a:rPr>
            </a:br>
            <a:br>
              <a:rPr lang="ar-SA" sz="2400" b="1" dirty="0">
                <a:cs typeface="+mj-cs"/>
              </a:rPr>
            </a:br>
            <a:r>
              <a:rPr lang="en-US" sz="2400" b="1" dirty="0">
                <a:cs typeface="+mj-cs"/>
              </a:rPr>
              <a:t>Can-Spam: Controlling the Assault of Non Solicited Pornography and Marketing Act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81"/>
          <p:cNvSpPr>
            <a:spLocks noChangeArrowheads="1"/>
          </p:cNvSpPr>
          <p:nvPr/>
        </p:nvSpPr>
        <p:spPr bwMode="gray">
          <a:xfrm>
            <a:off x="4665098" y="1285860"/>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0" name="Text Box 83"/>
          <p:cNvSpPr txBox="1">
            <a:spLocks noChangeArrowheads="1"/>
          </p:cNvSpPr>
          <p:nvPr/>
        </p:nvSpPr>
        <p:spPr bwMode="gray">
          <a:xfrm>
            <a:off x="5292310" y="1354781"/>
            <a:ext cx="32630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الاول  : شبكة الحاسب</a:t>
            </a:r>
            <a:endParaRPr lang="en-US" b="1" dirty="0">
              <a:solidFill>
                <a:srgbClr val="000000"/>
              </a:solidFill>
            </a:endParaRPr>
          </a:p>
        </p:txBody>
      </p:sp>
      <p:sp>
        <p:nvSpPr>
          <p:cNvPr id="31" name="AutoShape 81"/>
          <p:cNvSpPr>
            <a:spLocks noChangeArrowheads="1"/>
          </p:cNvSpPr>
          <p:nvPr/>
        </p:nvSpPr>
        <p:spPr bwMode="gray">
          <a:xfrm>
            <a:off x="4665098" y="2076808"/>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3" name="AutoShape 81"/>
          <p:cNvSpPr>
            <a:spLocks noChangeArrowheads="1"/>
          </p:cNvSpPr>
          <p:nvPr/>
        </p:nvSpPr>
        <p:spPr bwMode="gray">
          <a:xfrm>
            <a:off x="4665098" y="2867756"/>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4" name="Text Box 83"/>
          <p:cNvSpPr txBox="1">
            <a:spLocks noChangeArrowheads="1"/>
          </p:cNvSpPr>
          <p:nvPr/>
        </p:nvSpPr>
        <p:spPr bwMode="gray">
          <a:xfrm>
            <a:off x="4795568" y="2923318"/>
            <a:ext cx="3747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بناء الشبكة</a:t>
            </a:r>
            <a:r>
              <a:rPr lang="en-US" dirty="0"/>
              <a:t> </a:t>
            </a:r>
            <a:r>
              <a:rPr lang="ar-SA" b="1" dirty="0"/>
              <a:t>الفصل الثالث  :</a:t>
            </a:r>
            <a:endParaRPr lang="en-US" dirty="0"/>
          </a:p>
        </p:txBody>
      </p:sp>
      <p:sp>
        <p:nvSpPr>
          <p:cNvPr id="35" name="AutoShape 81"/>
          <p:cNvSpPr>
            <a:spLocks noChangeArrowheads="1"/>
          </p:cNvSpPr>
          <p:nvPr/>
        </p:nvSpPr>
        <p:spPr bwMode="gray">
          <a:xfrm>
            <a:off x="4665098" y="3658704"/>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36" name="AutoShape 81"/>
          <p:cNvSpPr>
            <a:spLocks noChangeArrowheads="1"/>
          </p:cNvSpPr>
          <p:nvPr/>
        </p:nvSpPr>
        <p:spPr bwMode="gray">
          <a:xfrm>
            <a:off x="4643438" y="4448512"/>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40" name="Text Box 83"/>
          <p:cNvSpPr txBox="1">
            <a:spLocks noChangeArrowheads="1"/>
          </p:cNvSpPr>
          <p:nvPr/>
        </p:nvSpPr>
        <p:spPr bwMode="gray">
          <a:xfrm>
            <a:off x="4795572" y="3721990"/>
            <a:ext cx="3747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الرابع  : استراتيجيات الشبكة</a:t>
            </a:r>
            <a:endParaRPr lang="en-US" dirty="0"/>
          </a:p>
        </p:txBody>
      </p:sp>
      <p:sp>
        <p:nvSpPr>
          <p:cNvPr id="41" name="Text Box 83"/>
          <p:cNvSpPr txBox="1">
            <a:spLocks noChangeArrowheads="1"/>
          </p:cNvSpPr>
          <p:nvPr/>
        </p:nvSpPr>
        <p:spPr bwMode="gray">
          <a:xfrm>
            <a:off x="5000628" y="4519950"/>
            <a:ext cx="35691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الخامس  : شبكات الانترنت بالمنظمات</a:t>
            </a:r>
            <a:endParaRPr lang="en-US" dirty="0"/>
          </a:p>
        </p:txBody>
      </p:sp>
      <p:sp>
        <p:nvSpPr>
          <p:cNvPr id="47" name="TextBox 46"/>
          <p:cNvSpPr txBox="1"/>
          <p:nvPr/>
        </p:nvSpPr>
        <p:spPr>
          <a:xfrm>
            <a:off x="2447586" y="266524"/>
            <a:ext cx="4950296" cy="461665"/>
          </a:xfrm>
          <a:prstGeom prst="rect">
            <a:avLst/>
          </a:prstGeom>
          <a:noFill/>
        </p:spPr>
        <p:txBody>
          <a:bodyPr wrap="square" rtlCol="0">
            <a:spAutoFit/>
          </a:bodyPr>
          <a:lstStyle/>
          <a:p>
            <a:pPr algn="ctr"/>
            <a:r>
              <a:rPr lang="ar-SA" sz="2400" b="1" dirty="0"/>
              <a:t>مفاهيم الإنترنت</a:t>
            </a:r>
            <a:endParaRPr lang="en-US" sz="2400" b="1" dirty="0"/>
          </a:p>
        </p:txBody>
      </p:sp>
      <p:sp>
        <p:nvSpPr>
          <p:cNvPr id="21" name="Text Box 83"/>
          <p:cNvSpPr txBox="1">
            <a:spLocks noChangeArrowheads="1"/>
          </p:cNvSpPr>
          <p:nvPr/>
        </p:nvSpPr>
        <p:spPr bwMode="gray">
          <a:xfrm>
            <a:off x="4688616" y="2150354"/>
            <a:ext cx="3866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الثاني : أنواع الشبكات</a:t>
            </a:r>
            <a:endParaRPr lang="en-US" b="1" dirty="0">
              <a:solidFill>
                <a:srgbClr val="000000"/>
              </a:solidFill>
            </a:endParaRPr>
          </a:p>
        </p:txBody>
      </p:sp>
      <p:sp>
        <p:nvSpPr>
          <p:cNvPr id="14" name="AutoShape 81"/>
          <p:cNvSpPr>
            <a:spLocks noChangeArrowheads="1"/>
          </p:cNvSpPr>
          <p:nvPr/>
        </p:nvSpPr>
        <p:spPr bwMode="gray">
          <a:xfrm>
            <a:off x="4643438" y="5329254"/>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15" name="Text Box 83"/>
          <p:cNvSpPr txBox="1">
            <a:spLocks noChangeArrowheads="1"/>
          </p:cNvSpPr>
          <p:nvPr/>
        </p:nvSpPr>
        <p:spPr bwMode="gray">
          <a:xfrm>
            <a:off x="5240776" y="5400692"/>
            <a:ext cx="33290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السادس : جدران الحماية</a:t>
            </a:r>
            <a:endParaRPr lang="en-US" dirty="0"/>
          </a:p>
        </p:txBody>
      </p:sp>
      <p:sp>
        <p:nvSpPr>
          <p:cNvPr id="16" name="AutoShape 81"/>
          <p:cNvSpPr>
            <a:spLocks noChangeArrowheads="1"/>
          </p:cNvSpPr>
          <p:nvPr/>
        </p:nvSpPr>
        <p:spPr bwMode="gray">
          <a:xfrm>
            <a:off x="264060" y="1285860"/>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17" name="Text Box 83"/>
          <p:cNvSpPr txBox="1">
            <a:spLocks noChangeArrowheads="1"/>
          </p:cNvSpPr>
          <p:nvPr/>
        </p:nvSpPr>
        <p:spPr bwMode="gray">
          <a:xfrm>
            <a:off x="214282" y="1354781"/>
            <a:ext cx="40005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b="1" dirty="0"/>
              <a:t>WWW </a:t>
            </a:r>
            <a:r>
              <a:rPr lang="ar-SA" b="1" dirty="0"/>
              <a:t>الفصل السابع : الشبكة العنكبوتية العالمية ً</a:t>
            </a:r>
            <a:endParaRPr lang="en-US" b="1" dirty="0">
              <a:solidFill>
                <a:srgbClr val="000000"/>
              </a:solidFill>
            </a:endParaRPr>
          </a:p>
        </p:txBody>
      </p:sp>
      <p:sp>
        <p:nvSpPr>
          <p:cNvPr id="18" name="AutoShape 81"/>
          <p:cNvSpPr>
            <a:spLocks noChangeArrowheads="1"/>
          </p:cNvSpPr>
          <p:nvPr/>
        </p:nvSpPr>
        <p:spPr bwMode="gray">
          <a:xfrm>
            <a:off x="264060" y="2076808"/>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19" name="AutoShape 81"/>
          <p:cNvSpPr>
            <a:spLocks noChangeArrowheads="1"/>
          </p:cNvSpPr>
          <p:nvPr/>
        </p:nvSpPr>
        <p:spPr bwMode="gray">
          <a:xfrm>
            <a:off x="264060" y="2867756"/>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20" name="Text Box 83"/>
          <p:cNvSpPr txBox="1">
            <a:spLocks noChangeArrowheads="1"/>
          </p:cNvSpPr>
          <p:nvPr/>
        </p:nvSpPr>
        <p:spPr bwMode="gray">
          <a:xfrm>
            <a:off x="394530" y="2923318"/>
            <a:ext cx="3747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dirty="0"/>
              <a:t> </a:t>
            </a:r>
            <a:r>
              <a:rPr lang="ar-SA" b="1" dirty="0"/>
              <a:t>الفصل التاسع : أجهزة التوجيه</a:t>
            </a:r>
            <a:endParaRPr lang="en-US" dirty="0"/>
          </a:p>
        </p:txBody>
      </p:sp>
      <p:sp>
        <p:nvSpPr>
          <p:cNvPr id="22" name="AutoShape 81"/>
          <p:cNvSpPr>
            <a:spLocks noChangeArrowheads="1"/>
          </p:cNvSpPr>
          <p:nvPr/>
        </p:nvSpPr>
        <p:spPr bwMode="gray">
          <a:xfrm>
            <a:off x="264060" y="3658704"/>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23" name="AutoShape 81"/>
          <p:cNvSpPr>
            <a:spLocks noChangeArrowheads="1"/>
          </p:cNvSpPr>
          <p:nvPr/>
        </p:nvSpPr>
        <p:spPr bwMode="gray">
          <a:xfrm>
            <a:off x="242400" y="4448512"/>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24" name="Text Box 83"/>
          <p:cNvSpPr txBox="1">
            <a:spLocks noChangeArrowheads="1"/>
          </p:cNvSpPr>
          <p:nvPr/>
        </p:nvSpPr>
        <p:spPr bwMode="gray">
          <a:xfrm>
            <a:off x="394534" y="3721990"/>
            <a:ext cx="3747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العاشر : أنظمة الاتصال</a:t>
            </a:r>
            <a:endParaRPr lang="en-US" dirty="0"/>
          </a:p>
        </p:txBody>
      </p:sp>
      <p:sp>
        <p:nvSpPr>
          <p:cNvPr id="25" name="Text Box 83"/>
          <p:cNvSpPr txBox="1">
            <a:spLocks noChangeArrowheads="1"/>
          </p:cNvSpPr>
          <p:nvPr/>
        </p:nvSpPr>
        <p:spPr bwMode="gray">
          <a:xfrm>
            <a:off x="839738" y="4519950"/>
            <a:ext cx="33290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الحادي عشر : أجهزة الاتصال.</a:t>
            </a:r>
            <a:endParaRPr lang="en-US" dirty="0"/>
          </a:p>
        </p:txBody>
      </p:sp>
      <p:sp>
        <p:nvSpPr>
          <p:cNvPr id="26" name="Text Box 83"/>
          <p:cNvSpPr txBox="1">
            <a:spLocks noChangeArrowheads="1"/>
          </p:cNvSpPr>
          <p:nvPr/>
        </p:nvSpPr>
        <p:spPr bwMode="gray">
          <a:xfrm>
            <a:off x="287578" y="2150354"/>
            <a:ext cx="3866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الثامن : البروتوكولات  </a:t>
            </a:r>
            <a:endParaRPr lang="en-US" b="1" dirty="0">
              <a:solidFill>
                <a:srgbClr val="000000"/>
              </a:solidFill>
            </a:endParaRPr>
          </a:p>
        </p:txBody>
      </p:sp>
      <p:sp>
        <p:nvSpPr>
          <p:cNvPr id="27" name="AutoShape 81"/>
          <p:cNvSpPr>
            <a:spLocks noChangeArrowheads="1"/>
          </p:cNvSpPr>
          <p:nvPr/>
        </p:nvSpPr>
        <p:spPr bwMode="gray">
          <a:xfrm>
            <a:off x="242400" y="5329254"/>
            <a:ext cx="4093626" cy="457200"/>
          </a:xfrm>
          <a:prstGeom prst="roundRect">
            <a:avLst>
              <a:gd name="adj" fmla="val 16667"/>
            </a:avLst>
          </a:prstGeom>
          <a:solidFill>
            <a:schemeClr val="bg1"/>
          </a:solidFill>
          <a:ln w="12700" algn="ctr">
            <a:solidFill>
              <a:schemeClr val="bg2"/>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a:solidFill>
                <a:srgbClr val="1F5281"/>
              </a:solidFill>
            </a:endParaRPr>
          </a:p>
        </p:txBody>
      </p:sp>
      <p:sp>
        <p:nvSpPr>
          <p:cNvPr id="28" name="Text Box 83"/>
          <p:cNvSpPr txBox="1">
            <a:spLocks noChangeArrowheads="1"/>
          </p:cNvSpPr>
          <p:nvPr/>
        </p:nvSpPr>
        <p:spPr bwMode="gray">
          <a:xfrm>
            <a:off x="839738" y="5400692"/>
            <a:ext cx="33290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ar-SA" b="1" dirty="0"/>
              <a:t>الفصل الثاني عشر : خدمة الاتصال</a:t>
            </a:r>
            <a:endParaRPr lang="en-US" dirty="0"/>
          </a:p>
        </p:txBody>
      </p:sp>
    </p:spTree>
    <p:extLst>
      <p:ext uri="{BB962C8B-B14F-4D97-AF65-F5344CB8AC3E}">
        <p14:creationId xmlns:p14="http://schemas.microsoft.com/office/powerpoint/2010/main" val="12418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style.rotation</p:attrName>
                                        </p:attrNameLst>
                                      </p:cBhvr>
                                      <p:tavLst>
                                        <p:tav tm="0">
                                          <p:val>
                                            <p:fltVal val="90"/>
                                          </p:val>
                                        </p:tav>
                                        <p:tav tm="100000">
                                          <p:val>
                                            <p:fltVal val="0"/>
                                          </p:val>
                                        </p:tav>
                                      </p:tavLst>
                                    </p:anim>
                                    <p:animEffect transition="in" filter="fade">
                                      <p:cBhvr>
                                        <p:cTn id="34" dur="1000"/>
                                        <p:tgtEl>
                                          <p:spTgt spid="3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style.rotation</p:attrName>
                                        </p:attrNameLst>
                                      </p:cBhvr>
                                      <p:tavLst>
                                        <p:tav tm="0">
                                          <p:val>
                                            <p:fltVal val="90"/>
                                          </p:val>
                                        </p:tav>
                                        <p:tav tm="100000">
                                          <p:val>
                                            <p:fltVal val="0"/>
                                          </p:val>
                                        </p:tav>
                                      </p:tavLst>
                                    </p:anim>
                                    <p:animEffect transition="in" filter="fade">
                                      <p:cBhvr>
                                        <p:cTn id="40" dur="1000"/>
                                        <p:tgtEl>
                                          <p:spTgt spid="3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1000" fill="hold"/>
                                        <p:tgtEl>
                                          <p:spTgt spid="41"/>
                                        </p:tgtEl>
                                        <p:attrNameLst>
                                          <p:attrName>ppt_w</p:attrName>
                                        </p:attrNameLst>
                                      </p:cBhvr>
                                      <p:tavLst>
                                        <p:tav tm="0">
                                          <p:val>
                                            <p:fltVal val="0"/>
                                          </p:val>
                                        </p:tav>
                                        <p:tav tm="100000">
                                          <p:val>
                                            <p:strVal val="#ppt_w"/>
                                          </p:val>
                                        </p:tav>
                                      </p:tavLst>
                                    </p:anim>
                                    <p:anim calcmode="lin" valueType="num">
                                      <p:cBhvr>
                                        <p:cTn id="44" dur="1000" fill="hold"/>
                                        <p:tgtEl>
                                          <p:spTgt spid="41"/>
                                        </p:tgtEl>
                                        <p:attrNameLst>
                                          <p:attrName>ppt_h</p:attrName>
                                        </p:attrNameLst>
                                      </p:cBhvr>
                                      <p:tavLst>
                                        <p:tav tm="0">
                                          <p:val>
                                            <p:fltVal val="0"/>
                                          </p:val>
                                        </p:tav>
                                        <p:tav tm="100000">
                                          <p:val>
                                            <p:strVal val="#ppt_h"/>
                                          </p:val>
                                        </p:tav>
                                      </p:tavLst>
                                    </p:anim>
                                    <p:anim calcmode="lin" valueType="num">
                                      <p:cBhvr>
                                        <p:cTn id="45" dur="1000" fill="hold"/>
                                        <p:tgtEl>
                                          <p:spTgt spid="41"/>
                                        </p:tgtEl>
                                        <p:attrNameLst>
                                          <p:attrName>style.rotation</p:attrName>
                                        </p:attrNameLst>
                                      </p:cBhvr>
                                      <p:tavLst>
                                        <p:tav tm="0">
                                          <p:val>
                                            <p:fltVal val="90"/>
                                          </p:val>
                                        </p:tav>
                                        <p:tav tm="100000">
                                          <p:val>
                                            <p:fltVal val="0"/>
                                          </p:val>
                                        </p:tav>
                                      </p:tavLst>
                                    </p:anim>
                                    <p:animEffect transition="in" filter="fade">
                                      <p:cBhvr>
                                        <p:cTn id="46" dur="10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style.rotation</p:attrName>
                                        </p:attrNameLst>
                                      </p:cBhvr>
                                      <p:tavLst>
                                        <p:tav tm="0">
                                          <p:val>
                                            <p:fltVal val="90"/>
                                          </p:val>
                                        </p:tav>
                                        <p:tav tm="100000">
                                          <p:val>
                                            <p:fltVal val="0"/>
                                          </p:val>
                                        </p:tav>
                                      </p:tavLst>
                                    </p:anim>
                                    <p:animEffect transition="in" filter="fade">
                                      <p:cBhvr>
                                        <p:cTn id="90" dur="1000"/>
                                        <p:tgtEl>
                                          <p:spTgt spid="17"/>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1000" fill="hold"/>
                                        <p:tgtEl>
                                          <p:spTgt spid="18"/>
                                        </p:tgtEl>
                                        <p:attrNameLst>
                                          <p:attrName>ppt_w</p:attrName>
                                        </p:attrNameLst>
                                      </p:cBhvr>
                                      <p:tavLst>
                                        <p:tav tm="0">
                                          <p:val>
                                            <p:fltVal val="0"/>
                                          </p:val>
                                        </p:tav>
                                        <p:tav tm="100000">
                                          <p:val>
                                            <p:strVal val="#ppt_w"/>
                                          </p:val>
                                        </p:tav>
                                      </p:tavLst>
                                    </p:anim>
                                    <p:anim calcmode="lin" valueType="num">
                                      <p:cBhvr>
                                        <p:cTn id="94" dur="1000" fill="hold"/>
                                        <p:tgtEl>
                                          <p:spTgt spid="18"/>
                                        </p:tgtEl>
                                        <p:attrNameLst>
                                          <p:attrName>ppt_h</p:attrName>
                                        </p:attrNameLst>
                                      </p:cBhvr>
                                      <p:tavLst>
                                        <p:tav tm="0">
                                          <p:val>
                                            <p:fltVal val="0"/>
                                          </p:val>
                                        </p:tav>
                                        <p:tav tm="100000">
                                          <p:val>
                                            <p:strVal val="#ppt_h"/>
                                          </p:val>
                                        </p:tav>
                                      </p:tavLst>
                                    </p:anim>
                                    <p:anim calcmode="lin" valueType="num">
                                      <p:cBhvr>
                                        <p:cTn id="95" dur="1000" fill="hold"/>
                                        <p:tgtEl>
                                          <p:spTgt spid="18"/>
                                        </p:tgtEl>
                                        <p:attrNameLst>
                                          <p:attrName>style.rotation</p:attrName>
                                        </p:attrNameLst>
                                      </p:cBhvr>
                                      <p:tavLst>
                                        <p:tav tm="0">
                                          <p:val>
                                            <p:fltVal val="90"/>
                                          </p:val>
                                        </p:tav>
                                        <p:tav tm="100000">
                                          <p:val>
                                            <p:fltVal val="0"/>
                                          </p:val>
                                        </p:tav>
                                      </p:tavLst>
                                    </p:anim>
                                    <p:animEffect transition="in" filter="fade">
                                      <p:cBhvr>
                                        <p:cTn id="96" dur="1000"/>
                                        <p:tgtEl>
                                          <p:spTgt spid="18"/>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00" fill="hold"/>
                                        <p:tgtEl>
                                          <p:spTgt spid="22"/>
                                        </p:tgtEl>
                                        <p:attrNameLst>
                                          <p:attrName>ppt_w</p:attrName>
                                        </p:attrNameLst>
                                      </p:cBhvr>
                                      <p:tavLst>
                                        <p:tav tm="0">
                                          <p:val>
                                            <p:fltVal val="0"/>
                                          </p:val>
                                        </p:tav>
                                        <p:tav tm="100000">
                                          <p:val>
                                            <p:strVal val="#ppt_w"/>
                                          </p:val>
                                        </p:tav>
                                      </p:tavLst>
                                    </p:anim>
                                    <p:anim calcmode="lin" valueType="num">
                                      <p:cBhvr>
                                        <p:cTn id="106" dur="1000" fill="hold"/>
                                        <p:tgtEl>
                                          <p:spTgt spid="22"/>
                                        </p:tgtEl>
                                        <p:attrNameLst>
                                          <p:attrName>ppt_h</p:attrName>
                                        </p:attrNameLst>
                                      </p:cBhvr>
                                      <p:tavLst>
                                        <p:tav tm="0">
                                          <p:val>
                                            <p:fltVal val="0"/>
                                          </p:val>
                                        </p:tav>
                                        <p:tav tm="100000">
                                          <p:val>
                                            <p:strVal val="#ppt_h"/>
                                          </p:val>
                                        </p:tav>
                                      </p:tavLst>
                                    </p:anim>
                                    <p:anim calcmode="lin" valueType="num">
                                      <p:cBhvr>
                                        <p:cTn id="107" dur="1000" fill="hold"/>
                                        <p:tgtEl>
                                          <p:spTgt spid="22"/>
                                        </p:tgtEl>
                                        <p:attrNameLst>
                                          <p:attrName>style.rotation</p:attrName>
                                        </p:attrNameLst>
                                      </p:cBhvr>
                                      <p:tavLst>
                                        <p:tav tm="0">
                                          <p:val>
                                            <p:fltVal val="90"/>
                                          </p:val>
                                        </p:tav>
                                        <p:tav tm="100000">
                                          <p:val>
                                            <p:fltVal val="0"/>
                                          </p:val>
                                        </p:tav>
                                      </p:tavLst>
                                    </p:anim>
                                    <p:animEffect transition="in" filter="fade">
                                      <p:cBhvr>
                                        <p:cTn id="108" dur="1000"/>
                                        <p:tgtEl>
                                          <p:spTgt spid="22"/>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1000" fill="hold"/>
                                        <p:tgtEl>
                                          <p:spTgt spid="23"/>
                                        </p:tgtEl>
                                        <p:attrNameLst>
                                          <p:attrName>ppt_w</p:attrName>
                                        </p:attrNameLst>
                                      </p:cBhvr>
                                      <p:tavLst>
                                        <p:tav tm="0">
                                          <p:val>
                                            <p:fltVal val="0"/>
                                          </p:val>
                                        </p:tav>
                                        <p:tav tm="100000">
                                          <p:val>
                                            <p:strVal val="#ppt_w"/>
                                          </p:val>
                                        </p:tav>
                                      </p:tavLst>
                                    </p:anim>
                                    <p:anim calcmode="lin" valueType="num">
                                      <p:cBhvr>
                                        <p:cTn id="112" dur="1000" fill="hold"/>
                                        <p:tgtEl>
                                          <p:spTgt spid="23"/>
                                        </p:tgtEl>
                                        <p:attrNameLst>
                                          <p:attrName>ppt_h</p:attrName>
                                        </p:attrNameLst>
                                      </p:cBhvr>
                                      <p:tavLst>
                                        <p:tav tm="0">
                                          <p:val>
                                            <p:fltVal val="0"/>
                                          </p:val>
                                        </p:tav>
                                        <p:tav tm="100000">
                                          <p:val>
                                            <p:strVal val="#ppt_h"/>
                                          </p:val>
                                        </p:tav>
                                      </p:tavLst>
                                    </p:anim>
                                    <p:anim calcmode="lin" valueType="num">
                                      <p:cBhvr>
                                        <p:cTn id="113" dur="1000" fill="hold"/>
                                        <p:tgtEl>
                                          <p:spTgt spid="23"/>
                                        </p:tgtEl>
                                        <p:attrNameLst>
                                          <p:attrName>style.rotation</p:attrName>
                                        </p:attrNameLst>
                                      </p:cBhvr>
                                      <p:tavLst>
                                        <p:tav tm="0">
                                          <p:val>
                                            <p:fltVal val="90"/>
                                          </p:val>
                                        </p:tav>
                                        <p:tav tm="100000">
                                          <p:val>
                                            <p:fltVal val="0"/>
                                          </p:val>
                                        </p:tav>
                                      </p:tavLst>
                                    </p:anim>
                                    <p:animEffect transition="in" filter="fade">
                                      <p:cBhvr>
                                        <p:cTn id="114" dur="1000"/>
                                        <p:tgtEl>
                                          <p:spTgt spid="23"/>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1000" fill="hold"/>
                                        <p:tgtEl>
                                          <p:spTgt spid="25"/>
                                        </p:tgtEl>
                                        <p:attrNameLst>
                                          <p:attrName>ppt_w</p:attrName>
                                        </p:attrNameLst>
                                      </p:cBhvr>
                                      <p:tavLst>
                                        <p:tav tm="0">
                                          <p:val>
                                            <p:fltVal val="0"/>
                                          </p:val>
                                        </p:tav>
                                        <p:tav tm="100000">
                                          <p:val>
                                            <p:strVal val="#ppt_w"/>
                                          </p:val>
                                        </p:tav>
                                      </p:tavLst>
                                    </p:anim>
                                    <p:anim calcmode="lin" valueType="num">
                                      <p:cBhvr>
                                        <p:cTn id="118" dur="1000" fill="hold"/>
                                        <p:tgtEl>
                                          <p:spTgt spid="25"/>
                                        </p:tgtEl>
                                        <p:attrNameLst>
                                          <p:attrName>ppt_h</p:attrName>
                                        </p:attrNameLst>
                                      </p:cBhvr>
                                      <p:tavLst>
                                        <p:tav tm="0">
                                          <p:val>
                                            <p:fltVal val="0"/>
                                          </p:val>
                                        </p:tav>
                                        <p:tav tm="100000">
                                          <p:val>
                                            <p:strVal val="#ppt_h"/>
                                          </p:val>
                                        </p:tav>
                                      </p:tavLst>
                                    </p:anim>
                                    <p:anim calcmode="lin" valueType="num">
                                      <p:cBhvr>
                                        <p:cTn id="119" dur="1000" fill="hold"/>
                                        <p:tgtEl>
                                          <p:spTgt spid="25"/>
                                        </p:tgtEl>
                                        <p:attrNameLst>
                                          <p:attrName>style.rotation</p:attrName>
                                        </p:attrNameLst>
                                      </p:cBhvr>
                                      <p:tavLst>
                                        <p:tav tm="0">
                                          <p:val>
                                            <p:fltVal val="90"/>
                                          </p:val>
                                        </p:tav>
                                        <p:tav tm="100000">
                                          <p:val>
                                            <p:fltVal val="0"/>
                                          </p:val>
                                        </p:tav>
                                      </p:tavLst>
                                    </p:anim>
                                    <p:animEffect transition="in" filter="fade">
                                      <p:cBhvr>
                                        <p:cTn id="120" dur="1000"/>
                                        <p:tgtEl>
                                          <p:spTgt spid="25"/>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 calcmode="lin" valueType="num">
                                      <p:cBhvr>
                                        <p:cTn id="123" dur="1000" fill="hold"/>
                                        <p:tgtEl>
                                          <p:spTgt spid="24"/>
                                        </p:tgtEl>
                                        <p:attrNameLst>
                                          <p:attrName>ppt_w</p:attrName>
                                        </p:attrNameLst>
                                      </p:cBhvr>
                                      <p:tavLst>
                                        <p:tav tm="0">
                                          <p:val>
                                            <p:fltVal val="0"/>
                                          </p:val>
                                        </p:tav>
                                        <p:tav tm="100000">
                                          <p:val>
                                            <p:strVal val="#ppt_w"/>
                                          </p:val>
                                        </p:tav>
                                      </p:tavLst>
                                    </p:anim>
                                    <p:anim calcmode="lin" valueType="num">
                                      <p:cBhvr>
                                        <p:cTn id="124" dur="1000" fill="hold"/>
                                        <p:tgtEl>
                                          <p:spTgt spid="24"/>
                                        </p:tgtEl>
                                        <p:attrNameLst>
                                          <p:attrName>ppt_h</p:attrName>
                                        </p:attrNameLst>
                                      </p:cBhvr>
                                      <p:tavLst>
                                        <p:tav tm="0">
                                          <p:val>
                                            <p:fltVal val="0"/>
                                          </p:val>
                                        </p:tav>
                                        <p:tav tm="100000">
                                          <p:val>
                                            <p:strVal val="#ppt_h"/>
                                          </p:val>
                                        </p:tav>
                                      </p:tavLst>
                                    </p:anim>
                                    <p:anim calcmode="lin" valueType="num">
                                      <p:cBhvr>
                                        <p:cTn id="125" dur="1000" fill="hold"/>
                                        <p:tgtEl>
                                          <p:spTgt spid="24"/>
                                        </p:tgtEl>
                                        <p:attrNameLst>
                                          <p:attrName>style.rotation</p:attrName>
                                        </p:attrNameLst>
                                      </p:cBhvr>
                                      <p:tavLst>
                                        <p:tav tm="0">
                                          <p:val>
                                            <p:fltVal val="90"/>
                                          </p:val>
                                        </p:tav>
                                        <p:tav tm="100000">
                                          <p:val>
                                            <p:fltVal val="0"/>
                                          </p:val>
                                        </p:tav>
                                      </p:tavLst>
                                    </p:anim>
                                    <p:animEffect transition="in" filter="fade">
                                      <p:cBhvr>
                                        <p:cTn id="126" dur="1000"/>
                                        <p:tgtEl>
                                          <p:spTgt spid="24"/>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1000" fill="hold"/>
                                        <p:tgtEl>
                                          <p:spTgt spid="20"/>
                                        </p:tgtEl>
                                        <p:attrNameLst>
                                          <p:attrName>ppt_w</p:attrName>
                                        </p:attrNameLst>
                                      </p:cBhvr>
                                      <p:tavLst>
                                        <p:tav tm="0">
                                          <p:val>
                                            <p:fltVal val="0"/>
                                          </p:val>
                                        </p:tav>
                                        <p:tav tm="100000">
                                          <p:val>
                                            <p:strVal val="#ppt_w"/>
                                          </p:val>
                                        </p:tav>
                                      </p:tavLst>
                                    </p:anim>
                                    <p:anim calcmode="lin" valueType="num">
                                      <p:cBhvr>
                                        <p:cTn id="130" dur="1000" fill="hold"/>
                                        <p:tgtEl>
                                          <p:spTgt spid="20"/>
                                        </p:tgtEl>
                                        <p:attrNameLst>
                                          <p:attrName>ppt_h</p:attrName>
                                        </p:attrNameLst>
                                      </p:cBhvr>
                                      <p:tavLst>
                                        <p:tav tm="0">
                                          <p:val>
                                            <p:fltVal val="0"/>
                                          </p:val>
                                        </p:tav>
                                        <p:tav tm="100000">
                                          <p:val>
                                            <p:strVal val="#ppt_h"/>
                                          </p:val>
                                        </p:tav>
                                      </p:tavLst>
                                    </p:anim>
                                    <p:anim calcmode="lin" valueType="num">
                                      <p:cBhvr>
                                        <p:cTn id="131" dur="1000" fill="hold"/>
                                        <p:tgtEl>
                                          <p:spTgt spid="20"/>
                                        </p:tgtEl>
                                        <p:attrNameLst>
                                          <p:attrName>style.rotation</p:attrName>
                                        </p:attrNameLst>
                                      </p:cBhvr>
                                      <p:tavLst>
                                        <p:tav tm="0">
                                          <p:val>
                                            <p:fltVal val="90"/>
                                          </p:val>
                                        </p:tav>
                                        <p:tav tm="100000">
                                          <p:val>
                                            <p:fltVal val="0"/>
                                          </p:val>
                                        </p:tav>
                                      </p:tavLst>
                                    </p:anim>
                                    <p:animEffect transition="in" filter="fade">
                                      <p:cBhvr>
                                        <p:cTn id="132" dur="1000"/>
                                        <p:tgtEl>
                                          <p:spTgt spid="20"/>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26"/>
                                        </p:tgtEl>
                                        <p:attrNameLst>
                                          <p:attrName>style.visibility</p:attrName>
                                        </p:attrNameLst>
                                      </p:cBhvr>
                                      <p:to>
                                        <p:strVal val="visible"/>
                                      </p:to>
                                    </p:set>
                                    <p:anim calcmode="lin" valueType="num">
                                      <p:cBhvr>
                                        <p:cTn id="135" dur="1000" fill="hold"/>
                                        <p:tgtEl>
                                          <p:spTgt spid="26"/>
                                        </p:tgtEl>
                                        <p:attrNameLst>
                                          <p:attrName>ppt_w</p:attrName>
                                        </p:attrNameLst>
                                      </p:cBhvr>
                                      <p:tavLst>
                                        <p:tav tm="0">
                                          <p:val>
                                            <p:fltVal val="0"/>
                                          </p:val>
                                        </p:tav>
                                        <p:tav tm="100000">
                                          <p:val>
                                            <p:strVal val="#ppt_w"/>
                                          </p:val>
                                        </p:tav>
                                      </p:tavLst>
                                    </p:anim>
                                    <p:anim calcmode="lin" valueType="num">
                                      <p:cBhvr>
                                        <p:cTn id="136" dur="1000" fill="hold"/>
                                        <p:tgtEl>
                                          <p:spTgt spid="26"/>
                                        </p:tgtEl>
                                        <p:attrNameLst>
                                          <p:attrName>ppt_h</p:attrName>
                                        </p:attrNameLst>
                                      </p:cBhvr>
                                      <p:tavLst>
                                        <p:tav tm="0">
                                          <p:val>
                                            <p:fltVal val="0"/>
                                          </p:val>
                                        </p:tav>
                                        <p:tav tm="100000">
                                          <p:val>
                                            <p:strVal val="#ppt_h"/>
                                          </p:val>
                                        </p:tav>
                                      </p:tavLst>
                                    </p:anim>
                                    <p:anim calcmode="lin" valueType="num">
                                      <p:cBhvr>
                                        <p:cTn id="137" dur="1000" fill="hold"/>
                                        <p:tgtEl>
                                          <p:spTgt spid="26"/>
                                        </p:tgtEl>
                                        <p:attrNameLst>
                                          <p:attrName>style.rotation</p:attrName>
                                        </p:attrNameLst>
                                      </p:cBhvr>
                                      <p:tavLst>
                                        <p:tav tm="0">
                                          <p:val>
                                            <p:fltVal val="90"/>
                                          </p:val>
                                        </p:tav>
                                        <p:tav tm="100000">
                                          <p:val>
                                            <p:fltVal val="0"/>
                                          </p:val>
                                        </p:tav>
                                      </p:tavLst>
                                    </p:anim>
                                    <p:animEffect transition="in" filter="fade">
                                      <p:cBhvr>
                                        <p:cTn id="138" dur="1000"/>
                                        <p:tgtEl>
                                          <p:spTgt spid="26"/>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1000" fill="hold"/>
                                        <p:tgtEl>
                                          <p:spTgt spid="27"/>
                                        </p:tgtEl>
                                        <p:attrNameLst>
                                          <p:attrName>ppt_w</p:attrName>
                                        </p:attrNameLst>
                                      </p:cBhvr>
                                      <p:tavLst>
                                        <p:tav tm="0">
                                          <p:val>
                                            <p:fltVal val="0"/>
                                          </p:val>
                                        </p:tav>
                                        <p:tav tm="100000">
                                          <p:val>
                                            <p:strVal val="#ppt_w"/>
                                          </p:val>
                                        </p:tav>
                                      </p:tavLst>
                                    </p:anim>
                                    <p:anim calcmode="lin" valueType="num">
                                      <p:cBhvr>
                                        <p:cTn id="142" dur="1000" fill="hold"/>
                                        <p:tgtEl>
                                          <p:spTgt spid="27"/>
                                        </p:tgtEl>
                                        <p:attrNameLst>
                                          <p:attrName>ppt_h</p:attrName>
                                        </p:attrNameLst>
                                      </p:cBhvr>
                                      <p:tavLst>
                                        <p:tav tm="0">
                                          <p:val>
                                            <p:fltVal val="0"/>
                                          </p:val>
                                        </p:tav>
                                        <p:tav tm="100000">
                                          <p:val>
                                            <p:strVal val="#ppt_h"/>
                                          </p:val>
                                        </p:tav>
                                      </p:tavLst>
                                    </p:anim>
                                    <p:anim calcmode="lin" valueType="num">
                                      <p:cBhvr>
                                        <p:cTn id="143" dur="1000" fill="hold"/>
                                        <p:tgtEl>
                                          <p:spTgt spid="27"/>
                                        </p:tgtEl>
                                        <p:attrNameLst>
                                          <p:attrName>style.rotation</p:attrName>
                                        </p:attrNameLst>
                                      </p:cBhvr>
                                      <p:tavLst>
                                        <p:tav tm="0">
                                          <p:val>
                                            <p:fltVal val="90"/>
                                          </p:val>
                                        </p:tav>
                                        <p:tav tm="100000">
                                          <p:val>
                                            <p:fltVal val="0"/>
                                          </p:val>
                                        </p:tav>
                                      </p:tavLst>
                                    </p:anim>
                                    <p:animEffect transition="in" filter="fade">
                                      <p:cBhvr>
                                        <p:cTn id="144" dur="1000"/>
                                        <p:tgtEl>
                                          <p:spTgt spid="27"/>
                                        </p:tgtEl>
                                      </p:cBhvr>
                                    </p:animEffect>
                                  </p:childTnLst>
                                </p:cTn>
                              </p:par>
                              <p:par>
                                <p:cTn id="145" presetID="31" presetClass="entr" presetSubtype="0" fill="hold" grpId="0" nodeType="withEffect">
                                  <p:stCondLst>
                                    <p:cond delay="0"/>
                                  </p:stCondLst>
                                  <p:childTnLst>
                                    <p:set>
                                      <p:cBhvr>
                                        <p:cTn id="146" dur="1" fill="hold">
                                          <p:stCondLst>
                                            <p:cond delay="0"/>
                                          </p:stCondLst>
                                        </p:cTn>
                                        <p:tgtEl>
                                          <p:spTgt spid="28"/>
                                        </p:tgtEl>
                                        <p:attrNameLst>
                                          <p:attrName>style.visibility</p:attrName>
                                        </p:attrNameLst>
                                      </p:cBhvr>
                                      <p:to>
                                        <p:strVal val="visible"/>
                                      </p:to>
                                    </p:set>
                                    <p:anim calcmode="lin" valueType="num">
                                      <p:cBhvr>
                                        <p:cTn id="147" dur="1000" fill="hold"/>
                                        <p:tgtEl>
                                          <p:spTgt spid="28"/>
                                        </p:tgtEl>
                                        <p:attrNameLst>
                                          <p:attrName>ppt_w</p:attrName>
                                        </p:attrNameLst>
                                      </p:cBhvr>
                                      <p:tavLst>
                                        <p:tav tm="0">
                                          <p:val>
                                            <p:fltVal val="0"/>
                                          </p:val>
                                        </p:tav>
                                        <p:tav tm="100000">
                                          <p:val>
                                            <p:strVal val="#ppt_w"/>
                                          </p:val>
                                        </p:tav>
                                      </p:tavLst>
                                    </p:anim>
                                    <p:anim calcmode="lin" valueType="num">
                                      <p:cBhvr>
                                        <p:cTn id="148" dur="1000" fill="hold"/>
                                        <p:tgtEl>
                                          <p:spTgt spid="28"/>
                                        </p:tgtEl>
                                        <p:attrNameLst>
                                          <p:attrName>ppt_h</p:attrName>
                                        </p:attrNameLst>
                                      </p:cBhvr>
                                      <p:tavLst>
                                        <p:tav tm="0">
                                          <p:val>
                                            <p:fltVal val="0"/>
                                          </p:val>
                                        </p:tav>
                                        <p:tav tm="100000">
                                          <p:val>
                                            <p:strVal val="#ppt_h"/>
                                          </p:val>
                                        </p:tav>
                                      </p:tavLst>
                                    </p:anim>
                                    <p:anim calcmode="lin" valueType="num">
                                      <p:cBhvr>
                                        <p:cTn id="149" dur="1000" fill="hold"/>
                                        <p:tgtEl>
                                          <p:spTgt spid="28"/>
                                        </p:tgtEl>
                                        <p:attrNameLst>
                                          <p:attrName>style.rotation</p:attrName>
                                        </p:attrNameLst>
                                      </p:cBhvr>
                                      <p:tavLst>
                                        <p:tav tm="0">
                                          <p:val>
                                            <p:fltVal val="90"/>
                                          </p:val>
                                        </p:tav>
                                        <p:tav tm="100000">
                                          <p:val>
                                            <p:fltVal val="0"/>
                                          </p:val>
                                        </p:tav>
                                      </p:tavLst>
                                    </p:anim>
                                    <p:animEffect transition="in" filter="fade">
                                      <p:cBhvr>
                                        <p:cTn id="15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3" grpId="0" animBg="1"/>
      <p:bldP spid="34" grpId="0"/>
      <p:bldP spid="35" grpId="0" animBg="1"/>
      <p:bldP spid="36" grpId="0" animBg="1"/>
      <p:bldP spid="40" grpId="0"/>
      <p:bldP spid="41" grpId="0"/>
      <p:bldP spid="21" grpId="0"/>
      <p:bldP spid="14" grpId="0" animBg="1"/>
      <p:bldP spid="15" grpId="0"/>
      <p:bldP spid="16" grpId="0" animBg="1"/>
      <p:bldP spid="17" grpId="0"/>
      <p:bldP spid="18" grpId="0" animBg="1"/>
      <p:bldP spid="19" grpId="0" animBg="1"/>
      <p:bldP spid="20" grpId="0"/>
      <p:bldP spid="22" grpId="0" animBg="1"/>
      <p:bldP spid="23" grpId="0" animBg="1"/>
      <p:bldP spid="24" grpId="0"/>
      <p:bldP spid="25" grpId="0"/>
      <p:bldP spid="26" grpId="0"/>
      <p:bldP spid="27" grpId="0" animBg="1"/>
      <p:bldP spid="2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7586" y="266524"/>
            <a:ext cx="4950296" cy="461665"/>
          </a:xfrm>
          <a:prstGeom prst="rect">
            <a:avLst/>
          </a:prstGeom>
          <a:noFill/>
        </p:spPr>
        <p:txBody>
          <a:bodyPr wrap="square" rtlCol="0">
            <a:spAutoFit/>
          </a:bodyPr>
          <a:lstStyle/>
          <a:p>
            <a:pPr algn="ctr"/>
            <a:r>
              <a:rPr lang="ar-SA" sz="2400" b="1" dirty="0"/>
              <a:t>مفاهيم الإنترنت</a:t>
            </a:r>
            <a:endParaRPr lang="en-US" sz="2400" b="1" dirty="0"/>
          </a:p>
        </p:txBody>
      </p:sp>
      <p:sp>
        <p:nvSpPr>
          <p:cNvPr id="3" name="Content Placeholder 3"/>
          <p:cNvSpPr txBox="1">
            <a:spLocks/>
          </p:cNvSpPr>
          <p:nvPr/>
        </p:nvSpPr>
        <p:spPr>
          <a:xfrm>
            <a:off x="285720" y="1058886"/>
            <a:ext cx="8439152" cy="3155932"/>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عندما تكون أجهزة الكمبيوتر متصلة مع بعضها البعض، فإنها تشكل الشبكة. قد تتكون الشبكة من جهازين فقط بجانب بعضها البعض أو يمكن أن تمتد حتى إلى عدد كبير من أجهزة الكمبيوتر الموجودة في أجزاء مختلفة من العالم.</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الإنترنت ما هو إلا شبكة عالمية من الموارد الحاسوبية أو أنه مجموعة مادية من أجهزة التوجية و الدوائر الكهربائية أو مجموعة من الموارد المشتركة.</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28794" y="3893892"/>
            <a:ext cx="5143536" cy="2606942"/>
          </a:xfrm>
          <a:prstGeom prst="rect">
            <a:avLst/>
          </a:prstGeom>
          <a:ln w="19050">
            <a:solidFill>
              <a:srgbClr val="0070C0"/>
            </a:solidFill>
          </a:ln>
          <a:effectLst>
            <a:outerShdw blurRad="292100" dist="139700" dir="2700000" algn="tl" rotWithShape="0">
              <a:srgbClr val="333333">
                <a:alpha val="65000"/>
              </a:srgbClr>
            </a:outerShdw>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266524"/>
            <a:ext cx="4950296" cy="461665"/>
          </a:xfrm>
          <a:prstGeom prst="rect">
            <a:avLst/>
          </a:prstGeom>
          <a:noFill/>
        </p:spPr>
        <p:txBody>
          <a:bodyPr wrap="square" rtlCol="0">
            <a:spAutoFit/>
          </a:bodyPr>
          <a:lstStyle/>
          <a:p>
            <a:pPr algn="ctr"/>
            <a:r>
              <a:rPr lang="en-US" sz="2400" b="1" dirty="0"/>
              <a:t>(Computer Network)  </a:t>
            </a:r>
            <a:r>
              <a:rPr lang="ar-SA" sz="2400" b="1" dirty="0"/>
              <a:t>شبكة الحاسب</a:t>
            </a:r>
            <a:endParaRPr lang="en-US" sz="2400" b="1" dirty="0"/>
          </a:p>
        </p:txBody>
      </p:sp>
      <p:sp>
        <p:nvSpPr>
          <p:cNvPr id="3" name="Content Placeholder 3"/>
          <p:cNvSpPr txBox="1">
            <a:spLocks/>
          </p:cNvSpPr>
          <p:nvPr/>
        </p:nvSpPr>
        <p:spPr>
          <a:xfrm>
            <a:off x="333404" y="1142984"/>
            <a:ext cx="8382000" cy="5572164"/>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الشبكة (</a:t>
            </a:r>
            <a:r>
              <a:rPr kumimoji="0" lang="en-US" sz="2200" b="0" i="0" u="none" strike="noStrike" kern="1200" cap="none" spc="0" normalizeH="0" baseline="0" noProof="0" dirty="0">
                <a:ln>
                  <a:noFill/>
                </a:ln>
                <a:solidFill>
                  <a:schemeClr val="tx1"/>
                </a:solidFill>
                <a:effectLst/>
                <a:uLnTx/>
                <a:uFillTx/>
                <a:latin typeface="+mn-lt"/>
                <a:ea typeface="+mn-ea"/>
                <a:cs typeface="+mj-cs"/>
              </a:rPr>
              <a:t>Network</a:t>
            </a:r>
            <a:r>
              <a:rPr kumimoji="0" lang="ar-JO" sz="2200" b="0" i="0" u="none" strike="noStrike" kern="1200" cap="none" spc="0" normalizeH="0" baseline="0" noProof="0" dirty="0">
                <a:ln>
                  <a:noFill/>
                </a:ln>
                <a:solidFill>
                  <a:schemeClr val="tx1"/>
                </a:solidFill>
                <a:effectLst/>
                <a:uLnTx/>
                <a:uFillTx/>
                <a:latin typeface="+mn-lt"/>
                <a:ea typeface="+mn-ea"/>
                <a:cs typeface="+mj-cs"/>
              </a:rPr>
              <a:t>):مجموعة من حاسبين أو أكثر مرتبطة ببعضها</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و يمكنها مشاركة البيانات أو البرامج أو الرسائل أو الموارد أو تبادلها</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العقدة (</a:t>
            </a:r>
            <a:r>
              <a:rPr kumimoji="0" lang="en-US" sz="2200" b="0" i="0" u="none" strike="noStrike" kern="1200" cap="none" spc="0" normalizeH="0" baseline="0" noProof="0" dirty="0">
                <a:ln>
                  <a:noFill/>
                </a:ln>
                <a:solidFill>
                  <a:schemeClr val="tx1"/>
                </a:solidFill>
                <a:effectLst/>
                <a:uLnTx/>
                <a:uFillTx/>
                <a:latin typeface="+mn-lt"/>
                <a:ea typeface="+mn-ea"/>
                <a:cs typeface="+mj-cs"/>
              </a:rPr>
              <a:t>Node</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جهاز متصل بالشبكة (حاسب, طابعة , ...)</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العميل (</a:t>
            </a:r>
            <a:r>
              <a:rPr kumimoji="0" lang="en-US" sz="2200" b="0" i="0" u="none" strike="noStrike" kern="1200" cap="none" spc="0" normalizeH="0" baseline="0" noProof="0" dirty="0">
                <a:ln>
                  <a:noFill/>
                </a:ln>
                <a:solidFill>
                  <a:schemeClr val="tx1"/>
                </a:solidFill>
                <a:effectLst/>
                <a:uLnTx/>
                <a:uFillTx/>
                <a:latin typeface="+mn-lt"/>
                <a:ea typeface="+mn-ea"/>
                <a:cs typeface="+mj-cs"/>
              </a:rPr>
              <a:t>Client</a:t>
            </a:r>
            <a:r>
              <a:rPr kumimoji="0" lang="ar-JO" sz="2200" b="0" i="0" u="none" strike="noStrike" kern="1200" cap="none" spc="0" normalizeH="0" baseline="0" noProof="0" dirty="0">
                <a:ln>
                  <a:noFill/>
                </a:ln>
                <a:solidFill>
                  <a:schemeClr val="tx1"/>
                </a:solidFill>
                <a:effectLst/>
                <a:uLnTx/>
                <a:uFillTx/>
                <a:latin typeface="+mn-lt"/>
                <a:ea typeface="+mn-ea"/>
                <a:cs typeface="+mj-cs"/>
              </a:rPr>
              <a:t>): عقدة تستخدم موارد من أخرى (عادة يكون حاسب)</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الخادم (</a:t>
            </a:r>
            <a:r>
              <a:rPr kumimoji="0" lang="en-US" sz="2200" b="0" i="0" u="none" strike="noStrike" kern="1200" cap="none" spc="0" normalizeH="0" baseline="0" noProof="0" dirty="0">
                <a:ln>
                  <a:noFill/>
                </a:ln>
                <a:solidFill>
                  <a:schemeClr val="tx1"/>
                </a:solidFill>
                <a:effectLst/>
                <a:uLnTx/>
                <a:uFillTx/>
                <a:latin typeface="+mn-lt"/>
                <a:ea typeface="+mn-ea"/>
                <a:cs typeface="+mj-cs"/>
              </a:rPr>
              <a:t>Server</a:t>
            </a:r>
            <a:r>
              <a:rPr kumimoji="0" lang="ar-JO" sz="2200" b="0" i="0" u="none" strike="noStrike" kern="1200" cap="none" spc="0" normalizeH="0" baseline="0" noProof="0" dirty="0">
                <a:ln>
                  <a:noFill/>
                </a:ln>
                <a:solidFill>
                  <a:schemeClr val="tx1"/>
                </a:solidFill>
                <a:effectLst/>
                <a:uLnTx/>
                <a:uFillTx/>
                <a:latin typeface="+mn-lt"/>
                <a:ea typeface="+mn-ea"/>
                <a:cs typeface="+mj-cs"/>
              </a:rPr>
              <a:t>): عقدة تشارك موارد مع غيرها, مخصص أو عميل و خادم.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الموزع المركزي (</a:t>
            </a:r>
            <a:r>
              <a:rPr kumimoji="0" lang="en-US" sz="2200" b="0" i="0" u="none" strike="noStrike" kern="1200" cap="none" spc="0" normalizeH="0" baseline="0" noProof="0" dirty="0">
                <a:ln>
                  <a:noFill/>
                </a:ln>
                <a:solidFill>
                  <a:schemeClr val="tx1"/>
                </a:solidFill>
                <a:effectLst/>
                <a:uLnTx/>
                <a:uFillTx/>
                <a:latin typeface="+mn-lt"/>
                <a:ea typeface="+mn-ea"/>
                <a:cs typeface="+mj-cs"/>
              </a:rPr>
              <a:t>Hub</a:t>
            </a:r>
            <a:r>
              <a:rPr kumimoji="0" lang="ar-JO" sz="2200" b="0" i="0" u="none" strike="noStrike" kern="1200" cap="none" spc="0" normalizeH="0" baseline="0" noProof="0" dirty="0">
                <a:ln>
                  <a:noFill/>
                </a:ln>
                <a:solidFill>
                  <a:schemeClr val="tx1"/>
                </a:solidFill>
                <a:effectLst/>
                <a:uLnTx/>
                <a:uFillTx/>
                <a:latin typeface="+mn-lt"/>
                <a:ea typeface="+mn-ea"/>
                <a:cs typeface="+mj-cs"/>
              </a:rPr>
              <a:t>): عقدة مركزية (خادم, نقطة اتصال كيبلات)</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مدير الشبكات (</a:t>
            </a:r>
            <a:r>
              <a:rPr kumimoji="0" lang="en-US" sz="2200" b="0" i="0" u="none" strike="noStrike" kern="1200" cap="none" spc="0" normalizeH="0" baseline="0" noProof="0" dirty="0">
                <a:ln>
                  <a:noFill/>
                </a:ln>
                <a:solidFill>
                  <a:schemeClr val="tx1"/>
                </a:solidFill>
                <a:effectLst/>
                <a:uLnTx/>
                <a:uFillTx/>
                <a:latin typeface="+mn-lt"/>
                <a:ea typeface="+mn-ea"/>
                <a:cs typeface="+mj-cs"/>
              </a:rPr>
              <a:t>Network Administrator</a:t>
            </a:r>
            <a:r>
              <a:rPr kumimoji="0" lang="ar-JO" sz="2200" b="0" i="0" u="none" strike="noStrike" kern="1200" cap="none" spc="0" normalizeH="0" baseline="0" noProof="0" dirty="0">
                <a:ln>
                  <a:noFill/>
                </a:ln>
                <a:solidFill>
                  <a:schemeClr val="tx1"/>
                </a:solidFill>
                <a:effectLst/>
                <a:uLnTx/>
                <a:uFillTx/>
                <a:latin typeface="+mn-lt"/>
                <a:ea typeface="+mn-ea"/>
                <a:cs typeface="+mj-cs"/>
              </a:rPr>
              <a:t>): الشخص المسؤول عن الشبكة.</a:t>
            </a:r>
            <a:endParaRPr kumimoji="0" lang="ar-SA" sz="2200" b="0" i="0" u="none" strike="noStrike" kern="1200" cap="none" spc="0" normalizeH="0" baseline="0" noProof="0" dirty="0">
              <a:ln>
                <a:noFill/>
              </a:ln>
              <a:solidFill>
                <a:schemeClr val="tx1"/>
              </a:solidFill>
              <a:effectLst/>
              <a:uLnTx/>
              <a:uFillTx/>
              <a:latin typeface="+mn-lt"/>
              <a:ea typeface="+mn-ea"/>
              <a:cs typeface="+mj-cs"/>
            </a:endParaRPr>
          </a:p>
          <a:p>
            <a:pPr marL="357188" indent="-357188" algn="just" rtl="1">
              <a:lnSpc>
                <a:spcPct val="150000"/>
              </a:lnSpc>
              <a:buFont typeface="Arial" pitchFamily="34" charset="0"/>
              <a:buChar char="•"/>
            </a:pPr>
            <a:r>
              <a:rPr lang="ar-JO" sz="2200" dirty="0">
                <a:cs typeface="+mj-cs"/>
              </a:rPr>
              <a:t>النظام الموزع (</a:t>
            </a:r>
            <a:r>
              <a:rPr lang="en-US" sz="2200" dirty="0">
                <a:cs typeface="+mj-cs"/>
              </a:rPr>
              <a:t>Distributed System</a:t>
            </a:r>
            <a:r>
              <a:rPr lang="ar-JO" sz="2200" dirty="0">
                <a:cs typeface="+mj-cs"/>
              </a:rPr>
              <a:t>):</a:t>
            </a:r>
            <a:r>
              <a:rPr lang="ar-SA" sz="2200" dirty="0">
                <a:cs typeface="+mj-cs"/>
              </a:rPr>
              <a:t> نظام مشاركة القدرات الحاسوبية للأجهزة المتواجدة في أماكن مختلفة، حيثيتم توزيع الحاسب بصورة لامركزية في أماكن مختلفة ويتم ربطها شبكيا</a:t>
            </a:r>
            <a:r>
              <a:rPr lang="ar-JO" sz="2200" dirty="0">
                <a:cs typeface="+mj-cs"/>
              </a:rPr>
              <a:t> بالحاسوب </a:t>
            </a:r>
            <a:r>
              <a:rPr lang="ar-SA" sz="2200" dirty="0">
                <a:cs typeface="+mj-cs"/>
              </a:rPr>
              <a:t>الرئيسي أو </a:t>
            </a:r>
            <a:r>
              <a:rPr lang="ar-JO" sz="2200" dirty="0">
                <a:cs typeface="+mj-cs"/>
              </a:rPr>
              <a:t>المركزي</a:t>
            </a:r>
            <a:r>
              <a:rPr lang="ar-SA" sz="2200" dirty="0">
                <a:cs typeface="+mj-cs"/>
              </a:rPr>
              <a:t>.</a:t>
            </a:r>
            <a:endParaRPr lang="ar-JO" sz="2200" dirty="0">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IN" sz="2200" b="0" i="0" u="none" strike="noStrike" kern="1200" cap="none" spc="0" normalizeH="0" baseline="0" noProof="0" dirty="0">
              <a:ln>
                <a:noFill/>
              </a:ln>
              <a:solidFill>
                <a:schemeClr val="tx1"/>
              </a:solidFill>
              <a:effectLst/>
              <a:uLnTx/>
              <a:uFillTx/>
              <a:latin typeface="+mn-lt"/>
              <a:ea typeface="+mn-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(2)…..(Applications of Internet)</a:t>
            </a:r>
            <a:r>
              <a:rPr kumimoji="0" lang="en-US" sz="2400" b="1" i="0" u="none" strike="noStrike" kern="1200" cap="none" spc="0" normalizeH="0" noProof="0" dirty="0">
                <a:ln>
                  <a:noFill/>
                </a:ln>
                <a:solidFill>
                  <a:schemeClr val="tx1"/>
                </a:solidFill>
                <a:effectLst/>
                <a:uLnTx/>
                <a:uFillTx/>
                <a:latin typeface="+mj-lt"/>
                <a:ea typeface="+mj-ea"/>
                <a:cs typeface="+mj-cs"/>
              </a:rPr>
              <a:t> </a:t>
            </a:r>
            <a:r>
              <a:rPr kumimoji="0" lang="ar-SA" sz="2400" b="1" i="0" u="none" strike="noStrike" kern="1200" cap="none" spc="0" normalizeH="0" baseline="0" noProof="0" dirty="0">
                <a:ln>
                  <a:noFill/>
                </a:ln>
                <a:solidFill>
                  <a:schemeClr val="tx1"/>
                </a:solidFill>
                <a:effectLst/>
                <a:uLnTx/>
                <a:uFillTx/>
                <a:latin typeface="+mj-lt"/>
                <a:ea typeface="+mj-ea"/>
                <a:cs typeface="+mj-cs"/>
              </a:rPr>
              <a:t>تطبيقات الانترنت</a:t>
            </a:r>
          </a:p>
        </p:txBody>
      </p:sp>
      <p:sp>
        <p:nvSpPr>
          <p:cNvPr id="3" name="Content Placeholder 3"/>
          <p:cNvSpPr txBox="1">
            <a:spLocks/>
          </p:cNvSpPr>
          <p:nvPr/>
        </p:nvSpPr>
        <p:spPr>
          <a:xfrm>
            <a:off x="114244" y="1181100"/>
            <a:ext cx="8715436" cy="5000660"/>
          </a:xfrm>
          <a:prstGeom prst="rect">
            <a:avLst/>
          </a:prstGeom>
        </p:spPr>
        <p:txBody>
          <a:bodyPr>
            <a:no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1" i="0" u="none" strike="noStrike" kern="1200" cap="none" spc="0" normalizeH="0" baseline="0" noProof="0" dirty="0">
                <a:ln>
                  <a:noFill/>
                </a:ln>
                <a:solidFill>
                  <a:schemeClr val="tx1"/>
                </a:solidFill>
                <a:effectLst/>
                <a:uLnTx/>
                <a:uFillTx/>
                <a:latin typeface="+mn-lt"/>
                <a:ea typeface="+mn-ea"/>
                <a:cs typeface="+mj-cs"/>
              </a:rPr>
              <a:t>وس</a:t>
            </a:r>
            <a:r>
              <a:rPr kumimoji="0" lang="ar-JO" sz="2200" b="1" i="0" u="none" strike="noStrike" kern="1200" cap="none" spc="0" normalizeH="0" baseline="0" noProof="0" dirty="0">
                <a:ln>
                  <a:noFill/>
                </a:ln>
                <a:solidFill>
                  <a:schemeClr val="tx1"/>
                </a:solidFill>
                <a:effectLst/>
                <a:uLnTx/>
                <a:uFillTx/>
                <a:latin typeface="+mn-lt"/>
                <a:ea typeface="+mn-ea"/>
                <a:cs typeface="+mj-cs"/>
              </a:rPr>
              <a:t>ي</a:t>
            </a:r>
            <a:r>
              <a:rPr kumimoji="0" lang="ar-SA" sz="2200" b="1" i="0" u="none" strike="noStrike" kern="1200" cap="none" spc="0" normalizeH="0" baseline="0" noProof="0" dirty="0">
                <a:ln>
                  <a:noFill/>
                </a:ln>
                <a:solidFill>
                  <a:schemeClr val="tx1"/>
                </a:solidFill>
                <a:effectLst/>
                <a:uLnTx/>
                <a:uFillTx/>
                <a:latin typeface="+mn-lt"/>
                <a:ea typeface="+mn-ea"/>
                <a:cs typeface="+mj-cs"/>
              </a:rPr>
              <a:t>ط معلومات</a:t>
            </a:r>
            <a:r>
              <a:rPr lang="en-US" sz="2200" b="1" dirty="0">
                <a:cs typeface="+mj-cs"/>
              </a:rPr>
              <a:t>Information Medium</a:t>
            </a:r>
            <a:r>
              <a:rPr kumimoji="0" lang="en-US" sz="2200" b="1" i="0" u="none" strike="noStrike" kern="1200" cap="none" spc="0" normalizeH="0" baseline="0" noProof="0" dirty="0">
                <a:ln>
                  <a:noFill/>
                </a:ln>
                <a:solidFill>
                  <a:schemeClr val="tx1"/>
                </a:solidFill>
                <a:effectLst/>
                <a:uLnTx/>
                <a:uFillTx/>
                <a:latin typeface="+mn-lt"/>
                <a:ea typeface="+mn-ea"/>
                <a:cs typeface="+mj-cs"/>
              </a:rPr>
              <a:t> </a:t>
            </a:r>
            <a:r>
              <a:rPr kumimoji="0" lang="ar-JO" sz="2200" b="1"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البحث و الحصول على الأخبار و زيارة مكتبات العالم من حاسوبك.</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1" i="0" u="none" strike="noStrike" kern="1200" cap="none" spc="0" normalizeH="0" baseline="0" noProof="0" dirty="0">
                <a:ln>
                  <a:noFill/>
                </a:ln>
                <a:solidFill>
                  <a:schemeClr val="tx1"/>
                </a:solidFill>
                <a:effectLst/>
                <a:uLnTx/>
                <a:uFillTx/>
                <a:latin typeface="+mn-lt"/>
                <a:ea typeface="+mn-ea"/>
                <a:cs typeface="+mj-cs"/>
              </a:rPr>
              <a:t>التسوق</a:t>
            </a:r>
            <a:r>
              <a:rPr lang="ar-SA" sz="2200" b="1" dirty="0">
                <a:cs typeface="+mj-cs"/>
              </a:rPr>
              <a:t> </a:t>
            </a:r>
            <a:r>
              <a:rPr lang="en-US" sz="2200" b="1" dirty="0">
                <a:cs typeface="+mj-cs"/>
              </a:rPr>
              <a:t>(Shopping)</a:t>
            </a:r>
            <a:r>
              <a:rPr kumimoji="0" lang="ar-JO" sz="2200" b="1" i="0" u="none" strike="noStrike" kern="1200" cap="none" spc="0" normalizeH="0" baseline="0" noProof="0" dirty="0">
                <a:ln>
                  <a:noFill/>
                </a:ln>
                <a:solidFill>
                  <a:schemeClr val="tx1"/>
                </a:solidFill>
                <a:effectLst/>
                <a:uLnTx/>
                <a:uFillTx/>
                <a:latin typeface="+mn-lt"/>
                <a:ea typeface="+mn-ea"/>
                <a:cs typeface="+mj-cs"/>
              </a:rPr>
              <a:t>:</a:t>
            </a:r>
            <a:r>
              <a:rPr kumimoji="0" lang="en-US" sz="2200" b="1"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من أسرع التطبيقات انتشارا و يمكنك البحث عن المن</a:t>
            </a:r>
            <a:r>
              <a:rPr kumimoji="0" lang="ar-SA" sz="2200" b="0" i="0" u="none" strike="noStrike" kern="1200" cap="none" spc="0" normalizeH="0" baseline="0" noProof="0" dirty="0">
                <a:ln>
                  <a:noFill/>
                </a:ln>
                <a:solidFill>
                  <a:schemeClr val="tx1"/>
                </a:solidFill>
                <a:effectLst/>
                <a:uLnTx/>
                <a:uFillTx/>
                <a:latin typeface="+mn-lt"/>
                <a:ea typeface="+mn-ea"/>
                <a:cs typeface="+mj-cs"/>
              </a:rPr>
              <a:t>ت</a:t>
            </a:r>
            <a:r>
              <a:rPr kumimoji="0" lang="ar-JO" sz="2200" b="0" i="0" u="none" strike="noStrike" kern="1200" cap="none" spc="0" normalizeH="0" baseline="0" noProof="0" dirty="0">
                <a:ln>
                  <a:noFill/>
                </a:ln>
                <a:solidFill>
                  <a:schemeClr val="tx1"/>
                </a:solidFill>
                <a:effectLst/>
                <a:uLnTx/>
                <a:uFillTx/>
                <a:latin typeface="+mn-lt"/>
                <a:ea typeface="+mn-ea"/>
                <a:cs typeface="+mj-cs"/>
              </a:rPr>
              <a:t>جات و القيام بعملية الشراء.</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1" i="0" u="none" strike="noStrike" kern="1200" cap="none" spc="0" normalizeH="0" baseline="0" noProof="0" dirty="0">
                <a:ln>
                  <a:noFill/>
                </a:ln>
                <a:solidFill>
                  <a:schemeClr val="tx1"/>
                </a:solidFill>
                <a:effectLst/>
                <a:uLnTx/>
                <a:uFillTx/>
                <a:latin typeface="+mn-lt"/>
                <a:ea typeface="+mn-ea"/>
                <a:cs typeface="+mj-cs"/>
              </a:rPr>
              <a:t>الترفيه</a:t>
            </a:r>
            <a:r>
              <a:rPr kumimoji="0" lang="en-US" sz="2200" b="1" i="0" u="none" strike="noStrike" kern="1200" cap="none" spc="0" normalizeH="0" baseline="0" noProof="0" dirty="0">
                <a:ln>
                  <a:noFill/>
                </a:ln>
                <a:solidFill>
                  <a:schemeClr val="tx1"/>
                </a:solidFill>
                <a:effectLst/>
                <a:uLnTx/>
                <a:uFillTx/>
                <a:latin typeface="+mn-lt"/>
                <a:ea typeface="+mn-ea"/>
                <a:cs typeface="+mj-cs"/>
              </a:rPr>
              <a:t> (Entertainment) </a:t>
            </a:r>
            <a:r>
              <a:rPr kumimoji="0" lang="ar-JO" sz="2200" b="1" i="0" u="none" strike="noStrike" kern="1200" cap="none" spc="0" normalizeH="0" baseline="0" noProof="0" dirty="0">
                <a:ln>
                  <a:noFill/>
                </a:ln>
                <a:solidFill>
                  <a:schemeClr val="tx1"/>
                </a:solidFill>
                <a:effectLst/>
                <a:uLnTx/>
                <a:uFillTx/>
                <a:latin typeface="+mn-lt"/>
                <a:ea typeface="+mn-ea"/>
                <a:cs typeface="+mj-cs"/>
              </a:rPr>
              <a:t>:</a:t>
            </a:r>
            <a:r>
              <a:rPr kumimoji="0" lang="en-US" sz="2200" b="1" i="0" u="none" strike="noStrike" kern="1200" cap="none" spc="0" normalizeH="0" baseline="0" noProof="0" dirty="0">
                <a:ln>
                  <a:noFill/>
                </a:ln>
                <a:solidFill>
                  <a:schemeClr val="tx1"/>
                </a:solidFill>
                <a:effectLst/>
                <a:uLnTx/>
                <a:uFillTx/>
                <a:latin typeface="+mn-lt"/>
                <a:ea typeface="+mn-ea"/>
                <a:cs typeface="+mj-cs"/>
              </a:rPr>
              <a:t> </a:t>
            </a:r>
            <a:r>
              <a:rPr kumimoji="0" lang="ar-SA" sz="2200" i="0" u="none" strike="noStrike" kern="1200" cap="none" spc="0" normalizeH="0" baseline="0" noProof="0" dirty="0">
                <a:ln>
                  <a:noFill/>
                </a:ln>
                <a:solidFill>
                  <a:schemeClr val="tx1"/>
                </a:solidFill>
                <a:effectLst/>
                <a:uLnTx/>
                <a:uFillTx/>
                <a:latin typeface="+mn-lt"/>
                <a:ea typeface="+mn-ea"/>
                <a:cs typeface="+mj-cs"/>
              </a:rPr>
              <a:t>بأشكاله المختلفة من </a:t>
            </a:r>
            <a:r>
              <a:rPr kumimoji="0" lang="ar-JO" sz="2200" i="0" u="none" strike="noStrike" kern="1200" cap="none" spc="0" normalizeH="0" baseline="0" noProof="0" dirty="0">
                <a:ln>
                  <a:noFill/>
                </a:ln>
                <a:solidFill>
                  <a:schemeClr val="tx1"/>
                </a:solidFill>
                <a:effectLst/>
                <a:uLnTx/>
                <a:uFillTx/>
                <a:latin typeface="+mn-lt"/>
                <a:ea typeface="+mn-ea"/>
                <a:cs typeface="+mj-cs"/>
              </a:rPr>
              <a:t>الأفلام </a:t>
            </a:r>
            <a:r>
              <a:rPr kumimoji="0" lang="ar-SA" sz="2200" b="0" i="0" u="none" strike="noStrike" kern="1200" cap="none" spc="0" normalizeH="0" baseline="0" noProof="0" dirty="0">
                <a:ln>
                  <a:noFill/>
                </a:ln>
                <a:solidFill>
                  <a:schemeClr val="tx1"/>
                </a:solidFill>
                <a:effectLst/>
                <a:uLnTx/>
                <a:uFillTx/>
                <a:latin typeface="+mn-lt"/>
                <a:ea typeface="+mn-ea"/>
                <a:cs typeface="+mj-cs"/>
              </a:rPr>
              <a:t>و</a:t>
            </a:r>
            <a:r>
              <a:rPr kumimoji="0" lang="ar-JO" sz="2200" b="0" i="0" u="none" strike="noStrike" kern="1200" cap="none" spc="0" normalizeH="0" baseline="0" noProof="0" dirty="0">
                <a:ln>
                  <a:noFill/>
                </a:ln>
                <a:solidFill>
                  <a:schemeClr val="tx1"/>
                </a:solidFill>
                <a:effectLst/>
                <a:uLnTx/>
                <a:uFillTx/>
                <a:latin typeface="+mn-lt"/>
                <a:ea typeface="+mn-ea"/>
                <a:cs typeface="+mj-cs"/>
              </a:rPr>
              <a:t>الموسقى و الألعاب</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1" i="0" u="none" strike="noStrike" kern="1200" cap="none" spc="0" normalizeH="0" baseline="0" noProof="0" dirty="0">
                <a:ln>
                  <a:noFill/>
                </a:ln>
                <a:solidFill>
                  <a:schemeClr val="tx1"/>
                </a:solidFill>
                <a:effectLst/>
                <a:uLnTx/>
                <a:uFillTx/>
                <a:latin typeface="+mn-lt"/>
                <a:ea typeface="+mn-ea"/>
                <a:cs typeface="+mj-cs"/>
              </a:rPr>
              <a:t>التعليم (</a:t>
            </a:r>
            <a:r>
              <a:rPr kumimoji="0" lang="en-US" sz="2200" b="1" i="0" u="none" strike="noStrike" kern="1200" cap="none" spc="0" normalizeH="0" baseline="0" noProof="0" dirty="0">
                <a:ln>
                  <a:noFill/>
                </a:ln>
                <a:solidFill>
                  <a:schemeClr val="tx1"/>
                </a:solidFill>
                <a:effectLst/>
                <a:uLnTx/>
                <a:uFillTx/>
                <a:latin typeface="+mn-lt"/>
                <a:ea typeface="+mn-ea"/>
                <a:cs typeface="+mj-cs"/>
              </a:rPr>
              <a:t>Education</a:t>
            </a:r>
            <a:r>
              <a:rPr kumimoji="0" lang="ar-JO" sz="2200" b="1"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التعلم المرن</a:t>
            </a:r>
            <a:r>
              <a:rPr kumimoji="0" lang="ar-SA" sz="2200" b="0" i="0" u="none" strike="noStrike" kern="1200" cap="none" spc="0" normalizeH="0" baseline="0" noProof="0" dirty="0">
                <a:ln>
                  <a:noFill/>
                </a:ln>
                <a:solidFill>
                  <a:schemeClr val="tx1"/>
                </a:solidFill>
                <a:effectLst/>
                <a:uLnTx/>
                <a:uFillTx/>
                <a:latin typeface="+mn-lt"/>
                <a:ea typeface="+mn-ea"/>
                <a:cs typeface="+mj-cs"/>
              </a:rPr>
              <a:t> لأي شخص</a:t>
            </a:r>
            <a:r>
              <a:rPr kumimoji="0" lang="ar-JO" sz="2200" b="0" i="0" u="none" strike="noStrike" kern="1200" cap="none" spc="0" normalizeH="0" baseline="0" noProof="0" dirty="0">
                <a:ln>
                  <a:noFill/>
                </a:ln>
                <a:solidFill>
                  <a:schemeClr val="tx1"/>
                </a:solidFill>
                <a:effectLst/>
                <a:uLnTx/>
                <a:uFillTx/>
                <a:latin typeface="+mn-lt"/>
                <a:ea typeface="+mn-ea"/>
                <a:cs typeface="+mj-cs"/>
              </a:rPr>
              <a:t> في أي مكان و زمان</a:t>
            </a:r>
            <a:r>
              <a:rPr lang="ar-SA" sz="2200" dirty="0">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1" i="0" u="none" strike="noStrike" kern="1200" cap="none" spc="0" normalizeH="0" baseline="0" noProof="0" dirty="0">
                <a:ln>
                  <a:noFill/>
                </a:ln>
                <a:solidFill>
                  <a:schemeClr val="tx1"/>
                </a:solidFill>
                <a:effectLst/>
                <a:uLnTx/>
                <a:uFillTx/>
                <a:latin typeface="+mn-lt"/>
                <a:ea typeface="+mn-ea"/>
                <a:cs typeface="+mj-cs"/>
              </a:rPr>
              <a:t>بروتوكول نقل الملفات (</a:t>
            </a:r>
            <a:r>
              <a:rPr kumimoji="0" lang="en-US" sz="2200" b="1" i="0" u="none" strike="noStrike" kern="1200" cap="none" spc="0" normalizeH="0" baseline="0" noProof="0" dirty="0">
                <a:ln>
                  <a:noFill/>
                </a:ln>
                <a:solidFill>
                  <a:schemeClr val="tx1"/>
                </a:solidFill>
                <a:effectLst/>
                <a:uLnTx/>
                <a:uFillTx/>
                <a:latin typeface="+mn-lt"/>
                <a:ea typeface="+mn-ea"/>
                <a:cs typeface="+mj-cs"/>
              </a:rPr>
              <a:t>FTP</a:t>
            </a:r>
            <a:r>
              <a:rPr kumimoji="0" lang="ar-JO" sz="2200" b="1" i="0" u="none" strike="noStrike" kern="1200" cap="none" spc="0" normalizeH="0" baseline="0" noProof="0" dirty="0">
                <a:ln>
                  <a:noFill/>
                </a:ln>
                <a:solidFill>
                  <a:schemeClr val="tx1"/>
                </a:solidFill>
                <a:effectLst/>
                <a:uLnTx/>
                <a:uFillTx/>
                <a:latin typeface="+mn-lt"/>
                <a:ea typeface="+mn-ea"/>
                <a:cs typeface="+mj-cs"/>
              </a:rPr>
              <a:t>):</a:t>
            </a:r>
            <a:r>
              <a:rPr kumimoji="0" lang="ar-SA" sz="2200" b="1" i="0" u="none" strike="noStrike" kern="1200" cap="none" spc="0" normalizeH="0" baseline="0" noProof="0" dirty="0">
                <a:ln>
                  <a:noFill/>
                </a:ln>
                <a:solidFill>
                  <a:schemeClr val="tx1"/>
                </a:solidFill>
                <a:effectLst/>
                <a:uLnTx/>
                <a:uFillTx/>
                <a:latin typeface="+mn-lt"/>
                <a:ea typeface="+mn-ea"/>
                <a:cs typeface="+mj-cs"/>
              </a:rPr>
              <a:t> </a:t>
            </a:r>
            <a:r>
              <a:rPr lang="ar-SA" sz="2200" dirty="0">
                <a:cs typeface="+mj-cs"/>
              </a:rPr>
              <a:t>هو مقياس الانترنت لنقل الملفات كما يمكن استخدامه في </a:t>
            </a:r>
            <a:r>
              <a:rPr lang="en-US" sz="2200" dirty="0">
                <a:cs typeface="+mj-cs"/>
              </a:rPr>
              <a:t> </a:t>
            </a:r>
            <a:r>
              <a:rPr lang="ar-JO" sz="2200" dirty="0">
                <a:cs typeface="+mj-cs"/>
              </a:rPr>
              <a:t>التنزيل (</a:t>
            </a:r>
            <a:r>
              <a:rPr lang="en-US" sz="2200" dirty="0">
                <a:cs typeface="+mj-cs"/>
              </a:rPr>
              <a:t>Download</a:t>
            </a:r>
            <a:r>
              <a:rPr lang="ar-JO" sz="2200" dirty="0">
                <a:cs typeface="+mj-cs"/>
              </a:rPr>
              <a:t>) و تحميل الملفات (</a:t>
            </a:r>
            <a:r>
              <a:rPr lang="en-US" sz="2200" dirty="0">
                <a:cs typeface="+mj-cs"/>
              </a:rPr>
              <a:t>Upload</a:t>
            </a:r>
            <a:r>
              <a:rPr lang="ar-JO" sz="2200" dirty="0">
                <a:cs typeface="+mj-cs"/>
              </a:rPr>
              <a:t>)</a:t>
            </a:r>
            <a:endParaRPr lang="en-US" sz="2200" dirty="0">
              <a:cs typeface="+mj-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285860"/>
            <a:ext cx="8286808" cy="4154984"/>
          </a:xfrm>
          <a:prstGeom prst="rect">
            <a:avLst/>
          </a:prstGeom>
        </p:spPr>
        <p:txBody>
          <a:bodyPr wrap="square">
            <a:spAutoFit/>
          </a:bodyPr>
          <a:lstStyle/>
          <a:p>
            <a:pPr marL="357188" indent="-357188" algn="just" rtl="1">
              <a:lnSpc>
                <a:spcPct val="150000"/>
              </a:lnSpc>
              <a:buFont typeface="Arial" pitchFamily="34" charset="0"/>
              <a:buChar char="•"/>
            </a:pPr>
            <a:r>
              <a:rPr lang="ar-JO" sz="2200" dirty="0">
                <a:cs typeface="+mj-cs"/>
              </a:rPr>
              <a:t>الحاسب المضيف (</a:t>
            </a:r>
            <a:r>
              <a:rPr lang="en-US" sz="2200" dirty="0">
                <a:cs typeface="+mj-cs"/>
              </a:rPr>
              <a:t>Host Computer</a:t>
            </a:r>
            <a:r>
              <a:rPr lang="ar-JO" sz="2200" dirty="0">
                <a:cs typeface="+mj-cs"/>
              </a:rPr>
              <a:t>):</a:t>
            </a:r>
            <a:r>
              <a:rPr lang="ar-SA" sz="2200" dirty="0">
                <a:cs typeface="+mj-cs"/>
              </a:rPr>
              <a:t> عادة ما يكون شبكة من الحاسبات الصغيرة أو خادم</a:t>
            </a:r>
            <a:r>
              <a:rPr lang="ar-JO" sz="2200" dirty="0">
                <a:cs typeface="+mj-cs"/>
              </a:rPr>
              <a:t> مركزي</a:t>
            </a:r>
            <a:r>
              <a:rPr lang="ar-SA" sz="2200" dirty="0">
                <a:cs typeface="+mj-cs"/>
              </a:rPr>
              <a:t>.</a:t>
            </a:r>
            <a:endParaRPr lang="ar-JO" sz="2200" dirty="0">
              <a:cs typeface="+mj-cs"/>
            </a:endParaRPr>
          </a:p>
          <a:p>
            <a:pPr marL="357188" indent="-357188" algn="just" rtl="1">
              <a:lnSpc>
                <a:spcPct val="150000"/>
              </a:lnSpc>
              <a:buFont typeface="Arial" pitchFamily="34" charset="0"/>
              <a:buChar char="•"/>
            </a:pPr>
            <a:r>
              <a:rPr lang="ar-JO" sz="2200" dirty="0">
                <a:cs typeface="+mj-cs"/>
              </a:rPr>
              <a:t>بطاقات واجهة الشبكة (</a:t>
            </a:r>
            <a:r>
              <a:rPr lang="en-US" sz="2200" dirty="0">
                <a:cs typeface="+mj-cs"/>
              </a:rPr>
              <a:t>NIC: Network Interface Card</a:t>
            </a:r>
            <a:r>
              <a:rPr lang="ar-JO" sz="2200" dirty="0">
                <a:cs typeface="+mj-cs"/>
              </a:rPr>
              <a:t>):</a:t>
            </a:r>
            <a:r>
              <a:rPr lang="ar-SA" sz="2200" dirty="0">
                <a:cs typeface="+mj-cs"/>
              </a:rPr>
              <a:t> هي بطاقات التوسع التي توجد داخل وحدة النظام الذي يربط جهاز الحاسب بالشبكة ويشار اليها أحيانا بـ (</a:t>
            </a:r>
            <a:r>
              <a:rPr lang="ar-JO" sz="2200" dirty="0">
                <a:cs typeface="+mj-cs"/>
              </a:rPr>
              <a:t>محولات الشبكة المحلية </a:t>
            </a:r>
            <a:r>
              <a:rPr lang="ar-SA" sz="2200" dirty="0">
                <a:cs typeface="+mj-cs"/>
              </a:rPr>
              <a:t>).</a:t>
            </a:r>
            <a:endParaRPr lang="ar-JO" sz="2200" dirty="0">
              <a:cs typeface="+mj-cs"/>
            </a:endParaRPr>
          </a:p>
          <a:p>
            <a:pPr marL="357188" indent="-357188" algn="just" rtl="1">
              <a:lnSpc>
                <a:spcPct val="150000"/>
              </a:lnSpc>
              <a:buFont typeface="Arial" pitchFamily="34" charset="0"/>
              <a:buChar char="•"/>
            </a:pPr>
            <a:r>
              <a:rPr lang="ar-JO" sz="2200" dirty="0">
                <a:cs typeface="+mj-cs"/>
              </a:rPr>
              <a:t>أنظمة تشغيل الشبكات (</a:t>
            </a:r>
            <a:r>
              <a:rPr lang="en-US" sz="2200" dirty="0">
                <a:cs typeface="+mj-cs"/>
              </a:rPr>
              <a:t>Network Operating Systems</a:t>
            </a:r>
            <a:r>
              <a:rPr lang="ar-JO" sz="2200" dirty="0">
                <a:cs typeface="+mj-cs"/>
              </a:rPr>
              <a:t>):</a:t>
            </a:r>
          </a:p>
          <a:p>
            <a:pPr marL="357188" indent="-357188" algn="just" rtl="1">
              <a:lnSpc>
                <a:spcPct val="150000"/>
              </a:lnSpc>
              <a:buFont typeface="Arial" pitchFamily="34" charset="0"/>
              <a:buChar char="•"/>
            </a:pPr>
            <a:r>
              <a:rPr lang="ar-JO" sz="2200" dirty="0">
                <a:cs typeface="+mj-cs"/>
              </a:rPr>
              <a:t>أنظمة مصممة </a:t>
            </a:r>
            <a:r>
              <a:rPr lang="ar-SA" sz="2200" dirty="0">
                <a:cs typeface="+mj-cs"/>
              </a:rPr>
              <a:t>لتعمل في بيئة ا</a:t>
            </a:r>
            <a:r>
              <a:rPr lang="ar-JO" sz="2200" dirty="0">
                <a:cs typeface="+mj-cs"/>
              </a:rPr>
              <a:t>لشبكات</a:t>
            </a:r>
            <a:r>
              <a:rPr lang="ar-SA" sz="2200" dirty="0">
                <a:cs typeface="+mj-cs"/>
              </a:rPr>
              <a:t>،</a:t>
            </a:r>
            <a:r>
              <a:rPr lang="ar-JO" sz="2200" dirty="0">
                <a:cs typeface="+mj-cs"/>
              </a:rPr>
              <a:t> </a:t>
            </a:r>
            <a:r>
              <a:rPr lang="ar-SA" sz="2200" dirty="0">
                <a:cs typeface="+mj-cs"/>
              </a:rPr>
              <a:t>كما</a:t>
            </a:r>
            <a:r>
              <a:rPr lang="ar-JO" sz="2200" dirty="0">
                <a:cs typeface="+mj-cs"/>
              </a:rPr>
              <a:t> تعمل ع</a:t>
            </a:r>
            <a:r>
              <a:rPr lang="ar-SA" sz="2200" dirty="0">
                <a:cs typeface="+mj-cs"/>
              </a:rPr>
              <a:t>لى</a:t>
            </a:r>
            <a:r>
              <a:rPr lang="ar-JO" sz="2200" dirty="0">
                <a:cs typeface="+mj-cs"/>
              </a:rPr>
              <a:t> التن</a:t>
            </a:r>
            <a:r>
              <a:rPr lang="ar-SA" sz="2200" dirty="0">
                <a:cs typeface="+mj-cs"/>
              </a:rPr>
              <a:t>سيق </a:t>
            </a:r>
            <a:r>
              <a:rPr lang="ar-JO" sz="2200" dirty="0">
                <a:cs typeface="+mj-cs"/>
              </a:rPr>
              <a:t>والت</a:t>
            </a:r>
            <a:r>
              <a:rPr lang="ar-SA" sz="2200" dirty="0">
                <a:cs typeface="+mj-cs"/>
              </a:rPr>
              <a:t>حكم</a:t>
            </a:r>
            <a:r>
              <a:rPr lang="ar-JO" sz="2200" dirty="0">
                <a:cs typeface="+mj-cs"/>
              </a:rPr>
              <a:t> </a:t>
            </a:r>
            <a:r>
              <a:rPr lang="ar-SA" sz="2200" dirty="0">
                <a:cs typeface="+mj-cs"/>
              </a:rPr>
              <a:t>في أنشطة مثل الاتصال الالكتروني </a:t>
            </a:r>
            <a:r>
              <a:rPr lang="ar-JO" sz="2200" dirty="0">
                <a:cs typeface="+mj-cs"/>
              </a:rPr>
              <a:t>و مشاركة الموارد بين أجهزة</a:t>
            </a:r>
            <a:r>
              <a:rPr lang="ar-SA" sz="2200" dirty="0">
                <a:cs typeface="+mj-cs"/>
              </a:rPr>
              <a:t> الحاسب والأجهزة </a:t>
            </a:r>
            <a:r>
              <a:rPr lang="ar-JO" sz="2200" dirty="0">
                <a:cs typeface="+mj-cs"/>
              </a:rPr>
              <a:t>المت</a:t>
            </a:r>
            <a:r>
              <a:rPr lang="ar-SA" sz="2200" dirty="0">
                <a:cs typeface="+mj-cs"/>
              </a:rPr>
              <a:t>احة</a:t>
            </a:r>
            <a:r>
              <a:rPr lang="ar-JO" sz="2200" dirty="0">
                <a:cs typeface="+mj-cs"/>
              </a:rPr>
              <a:t> على الشبكة</a:t>
            </a:r>
            <a:r>
              <a:rPr lang="ar-SA" sz="2200" dirty="0">
                <a:cs typeface="+mj-cs"/>
              </a:rPr>
              <a:t>.</a:t>
            </a:r>
            <a:endParaRPr lang="ar-JO" sz="2200" dirty="0">
              <a:cs typeface="+mj-cs"/>
            </a:endParaRPr>
          </a:p>
        </p:txBody>
      </p:sp>
      <p:sp>
        <p:nvSpPr>
          <p:cNvPr id="3" name="TextBox 2"/>
          <p:cNvSpPr txBox="1"/>
          <p:nvPr/>
        </p:nvSpPr>
        <p:spPr>
          <a:xfrm>
            <a:off x="2071670" y="266524"/>
            <a:ext cx="4950296" cy="461665"/>
          </a:xfrm>
          <a:prstGeom prst="rect">
            <a:avLst/>
          </a:prstGeom>
          <a:noFill/>
        </p:spPr>
        <p:txBody>
          <a:bodyPr wrap="square" rtlCol="0">
            <a:spAutoFit/>
          </a:bodyPr>
          <a:lstStyle/>
          <a:p>
            <a:pPr algn="ctr"/>
            <a:r>
              <a:rPr lang="en-US" sz="2400" b="1" dirty="0"/>
              <a:t>(Computer Network)  </a:t>
            </a:r>
            <a:r>
              <a:rPr lang="ar-SA" sz="2400" b="1" dirty="0"/>
              <a:t>شبكة الحاسب</a:t>
            </a:r>
            <a:endParaRPr lang="en-US" sz="2400"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266524"/>
            <a:ext cx="4950296" cy="461665"/>
          </a:xfrm>
          <a:prstGeom prst="rect">
            <a:avLst/>
          </a:prstGeom>
          <a:noFill/>
        </p:spPr>
        <p:txBody>
          <a:bodyPr wrap="square" rtlCol="0">
            <a:spAutoFit/>
          </a:bodyPr>
          <a:lstStyle/>
          <a:p>
            <a:pPr algn="ctr"/>
            <a:r>
              <a:rPr lang="en-US" sz="2400" b="1" dirty="0"/>
              <a:t>(Type of Networks)  </a:t>
            </a:r>
            <a:r>
              <a:rPr lang="ar-SA" sz="2400" b="1" dirty="0"/>
              <a:t>أنواع الشبكات</a:t>
            </a:r>
            <a:endParaRPr lang="en-US" sz="2400" b="1" dirty="0"/>
          </a:p>
        </p:txBody>
      </p:sp>
      <p:sp>
        <p:nvSpPr>
          <p:cNvPr id="3" name="Content Placeholder 3"/>
          <p:cNvSpPr txBox="1">
            <a:spLocks/>
          </p:cNvSpPr>
          <p:nvPr/>
        </p:nvSpPr>
        <p:spPr>
          <a:xfrm>
            <a:off x="304800" y="1000108"/>
            <a:ext cx="8458200" cy="5643602"/>
          </a:xfrm>
          <a:prstGeom prst="rect">
            <a:avLst/>
          </a:prstGeom>
        </p:spPr>
        <p:txBody>
          <a:bodyPr>
            <a:normAutofit/>
          </a:bodyPr>
          <a:lstStyle/>
          <a:p>
            <a:pPr marL="0" marR="0" lvl="0" indent="0" algn="just"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2200" b="0" i="0" strike="noStrike" kern="1200" cap="none" spc="0" normalizeH="0" baseline="0" noProof="0" dirty="0">
                <a:ln>
                  <a:noFill/>
                </a:ln>
                <a:solidFill>
                  <a:schemeClr val="tx1"/>
                </a:solidFill>
                <a:effectLst/>
                <a:uLnTx/>
                <a:uFillTx/>
                <a:latin typeface="+mn-lt"/>
                <a:ea typeface="+mn-ea"/>
                <a:cs typeface="+mj-cs"/>
              </a:rPr>
              <a:t>أنواع الشبكة بالاعتماد على المنطقة الجغرافية  التي تعمل بها :</a:t>
            </a:r>
          </a:p>
          <a:p>
            <a:pPr marL="457200" marR="0" lvl="0" indent="-4572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strike="noStrike" kern="1200" cap="none" spc="0" normalizeH="0" baseline="0" noProof="0" dirty="0">
                <a:ln>
                  <a:noFill/>
                </a:ln>
                <a:solidFill>
                  <a:schemeClr val="tx1"/>
                </a:solidFill>
                <a:effectLst/>
                <a:uLnTx/>
                <a:uFillTx/>
                <a:latin typeface="+mn-lt"/>
                <a:ea typeface="+mn-ea"/>
                <a:cs typeface="+mj-cs"/>
              </a:rPr>
              <a:t>شبكة الاتصال المحلية</a:t>
            </a:r>
            <a:r>
              <a:rPr kumimoji="0" lang="ar-JO" sz="2200" b="0" i="0" strike="noStrike" kern="1200" cap="none" spc="0" normalizeH="0" baseline="0" noProof="0" dirty="0">
                <a:ln>
                  <a:noFill/>
                </a:ln>
                <a:solidFill>
                  <a:schemeClr val="tx1"/>
                </a:solidFill>
                <a:effectLst/>
                <a:uLnTx/>
                <a:uFillTx/>
                <a:latin typeface="+mn-lt"/>
                <a:ea typeface="+mn-ea"/>
                <a:cs typeface="+mj-cs"/>
              </a:rPr>
              <a:t> (</a:t>
            </a:r>
            <a:r>
              <a:rPr kumimoji="0" lang="en-US" sz="2200" b="0" i="0" strike="noStrike" kern="1200" cap="none" spc="0" normalizeH="0" baseline="0" noProof="0" dirty="0">
                <a:ln>
                  <a:noFill/>
                </a:ln>
                <a:solidFill>
                  <a:schemeClr val="tx1"/>
                </a:solidFill>
                <a:effectLst/>
                <a:uLnTx/>
                <a:uFillTx/>
                <a:latin typeface="+mn-lt"/>
                <a:ea typeface="+mn-ea"/>
                <a:cs typeface="+mj-cs"/>
              </a:rPr>
              <a:t>LAN: local Area Network</a:t>
            </a:r>
            <a:r>
              <a:rPr kumimoji="0" lang="ar-JO" sz="2200" b="0" i="0" strike="noStrike" kern="1200" cap="none" spc="0" normalizeH="0" baseline="0" noProof="0" dirty="0">
                <a:ln>
                  <a:noFill/>
                </a:ln>
                <a:solidFill>
                  <a:schemeClr val="tx1"/>
                </a:solidFill>
                <a:effectLst/>
                <a:uLnTx/>
                <a:uFillTx/>
                <a:latin typeface="+mn-lt"/>
                <a:ea typeface="+mn-ea"/>
                <a:cs typeface="+mj-cs"/>
              </a:rPr>
              <a:t>):</a:t>
            </a:r>
          </a:p>
          <a:p>
            <a:pPr marL="357188" marR="0" lvl="0" algn="just" defTabSz="914400" rtl="1" eaLnBrk="1" fontAlgn="auto" latinLnBrk="0" hangingPunct="1">
              <a:lnSpc>
                <a:spcPct val="150000"/>
              </a:lnSpc>
              <a:spcBef>
                <a:spcPct val="20000"/>
              </a:spcBef>
              <a:spcAft>
                <a:spcPts val="0"/>
              </a:spcAft>
              <a:buClrTx/>
              <a:buSzTx/>
              <a:buFont typeface="Arial" pitchFamily="34" charset="0"/>
              <a:buNone/>
              <a:tabLst/>
              <a:defRPr/>
            </a:pPr>
            <a:r>
              <a:rPr kumimoji="0" lang="ar-JO" sz="2200" b="0" i="0" strike="noStrike" kern="1200" cap="none" spc="0" normalizeH="0" baseline="0" noProof="0" dirty="0">
                <a:ln>
                  <a:noFill/>
                </a:ln>
                <a:solidFill>
                  <a:schemeClr val="tx1"/>
                </a:solidFill>
                <a:effectLst/>
                <a:uLnTx/>
                <a:uFillTx/>
                <a:latin typeface="+mn-lt"/>
                <a:ea typeface="+mn-ea"/>
                <a:cs typeface="+mj-cs"/>
              </a:rPr>
              <a:t> توصيل أجهزة الحاسب ضمن مكتب واحد أو المنزل (شبكة منزلية) و تمتد لمسافات تقل عن ميل و تمتلكها منظمات فردية و عادة ما تستخدم لربط أجهزة حاسوب صغيرة و مشاركة الطابعات و غيرها من الموارد.</a:t>
            </a:r>
            <a:endParaRPr lang="ar-SA" sz="2200" dirty="0">
              <a:cs typeface="+mj-cs"/>
            </a:endParaRPr>
          </a:p>
          <a:p>
            <a:pPr marL="342900" lvl="0" indent="-342900" algn="just" rtl="1">
              <a:lnSpc>
                <a:spcPct val="150000"/>
              </a:lnSpc>
              <a:spcBef>
                <a:spcPct val="20000"/>
              </a:spcBef>
              <a:buFont typeface="Arial" pitchFamily="34" charset="0"/>
              <a:buChar char="•"/>
              <a:defRPr/>
            </a:pPr>
            <a:r>
              <a:rPr lang="ar-SA" sz="2200" dirty="0"/>
              <a:t>شبكة إقليمية </a:t>
            </a:r>
            <a:r>
              <a:rPr lang="ar-JO" sz="2200" dirty="0"/>
              <a:t>(</a:t>
            </a:r>
            <a:r>
              <a:rPr lang="en-US" sz="2200" dirty="0"/>
              <a:t>MAN: Metropolitan Network</a:t>
            </a:r>
            <a:r>
              <a:rPr lang="ar-JO" sz="2200" dirty="0"/>
              <a:t>): </a:t>
            </a:r>
            <a:endParaRPr lang="en-US" sz="2200" dirty="0"/>
          </a:p>
          <a:p>
            <a:pPr marL="357188" lvl="0" algn="just" rtl="1">
              <a:lnSpc>
                <a:spcPct val="150000"/>
              </a:lnSpc>
              <a:spcBef>
                <a:spcPct val="20000"/>
              </a:spcBef>
              <a:defRPr/>
            </a:pPr>
            <a:r>
              <a:rPr lang="ar-JO" sz="2200" dirty="0"/>
              <a:t>تمتد لمسافات تصل إلى 100ميل تربط المكاتب ضمن مدينة و تملكها منظمة أو مجموعة.</a:t>
            </a:r>
            <a:endParaRPr lang="ar-SA" sz="2200" dirty="0"/>
          </a:p>
          <a:p>
            <a:pPr marL="342900" lvl="0" indent="-342900" algn="just" rtl="1">
              <a:lnSpc>
                <a:spcPct val="150000"/>
              </a:lnSpc>
              <a:spcBef>
                <a:spcPct val="20000"/>
              </a:spcBef>
              <a:buFont typeface="Arial" pitchFamily="34" charset="0"/>
              <a:buChar char="•"/>
              <a:defRPr/>
            </a:pPr>
            <a:r>
              <a:rPr lang="ar-SA" sz="2200" dirty="0"/>
              <a:t>شبكة واسعة </a:t>
            </a:r>
            <a:r>
              <a:rPr lang="ar-JO" sz="2200" dirty="0"/>
              <a:t>(</a:t>
            </a:r>
            <a:r>
              <a:rPr lang="en-US" sz="2200" dirty="0"/>
              <a:t>WAN: Wide Area Network</a:t>
            </a:r>
            <a:r>
              <a:rPr lang="ar-JO" sz="2200" dirty="0"/>
              <a:t>):</a:t>
            </a:r>
          </a:p>
          <a:p>
            <a:pPr marL="357188" lvl="0" algn="just" rtl="1">
              <a:lnSpc>
                <a:spcPct val="150000"/>
              </a:lnSpc>
              <a:spcBef>
                <a:spcPct val="20000"/>
              </a:spcBef>
              <a:defRPr/>
            </a:pPr>
            <a:r>
              <a:rPr lang="ar-JO" sz="2200" dirty="0"/>
              <a:t>تمتد عبر البلد الواحد أو عبر العالم و تمتد لمسافات أكثر من 100ميل و تستخدم الأقمار الصناعية للوصول للمستخدمين عبر المسافات الطويلة.</a:t>
            </a:r>
            <a:endParaRPr lang="ar-SA" sz="2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228600" y="1285860"/>
            <a:ext cx="8686800" cy="4572000"/>
          </a:xfrm>
          <a:prstGeom prst="rect">
            <a:avLst/>
          </a:prstGeom>
        </p:spPr>
        <p:txBody>
          <a:bodyPr>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ملخص أنواع الشبكات</a:t>
            </a:r>
            <a:br>
              <a:rPr kumimoji="0" lang="ar-SA" sz="2200" b="0" i="0" u="none" strike="noStrike" kern="1200" cap="none" spc="0" normalizeH="0" baseline="0" noProof="0" dirty="0">
                <a:ln>
                  <a:noFill/>
                </a:ln>
                <a:solidFill>
                  <a:schemeClr val="tx1"/>
                </a:solidFill>
                <a:effectLst/>
                <a:uLnTx/>
                <a:uFillTx/>
                <a:latin typeface="+mn-lt"/>
                <a:ea typeface="+mn-ea"/>
                <a:cs typeface="+mj-cs"/>
              </a:rPr>
            </a:br>
            <a:br>
              <a:rPr kumimoji="0" lang="ar-SA" sz="2200" b="0" i="0" u="none" strike="noStrike" kern="1200" cap="none" spc="0" normalizeH="0" baseline="0" noProof="0" dirty="0">
                <a:ln>
                  <a:noFill/>
                </a:ln>
                <a:solidFill>
                  <a:schemeClr val="tx1"/>
                </a:solidFill>
                <a:effectLst/>
                <a:uLnTx/>
                <a:uFillTx/>
                <a:latin typeface="+mn-lt"/>
                <a:ea typeface="+mn-ea"/>
                <a:cs typeface="+mj-cs"/>
              </a:rPr>
            </a:b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2107774255"/>
              </p:ext>
            </p:extLst>
          </p:nvPr>
        </p:nvGraphicFramePr>
        <p:xfrm>
          <a:off x="381000" y="2438400"/>
          <a:ext cx="8305800" cy="3304222"/>
        </p:xfrm>
        <a:graphic>
          <a:graphicData uri="http://schemas.openxmlformats.org/drawingml/2006/table">
            <a:tbl>
              <a:tblPr firstRow="1" bandRow="1">
                <a:tableStyleId>{69CF1AB2-1976-4502-BF36-3FF5EA218861}</a:tableStyleId>
              </a:tblPr>
              <a:tblGrid>
                <a:gridCol w="4648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500062">
                <a:tc>
                  <a:txBody>
                    <a:bodyPr/>
                    <a:lstStyle/>
                    <a:p>
                      <a:pPr algn="ctr" rtl="1"/>
                      <a:r>
                        <a:rPr lang="ar-JO" sz="2400" dirty="0">
                          <a:solidFill>
                            <a:schemeClr val="bg1"/>
                          </a:solidFill>
                        </a:rPr>
                        <a:t>الوصف</a:t>
                      </a:r>
                      <a:endParaRPr lang="en-US" sz="2400" dirty="0">
                        <a:solidFill>
                          <a:schemeClr val="bg1"/>
                        </a:solidFill>
                      </a:endParaRPr>
                    </a:p>
                  </a:txBody>
                  <a:tcPr>
                    <a:solidFill>
                      <a:srgbClr val="00B0F0"/>
                    </a:solidFill>
                  </a:tcPr>
                </a:tc>
                <a:tc>
                  <a:txBody>
                    <a:bodyPr/>
                    <a:lstStyle/>
                    <a:p>
                      <a:pPr algn="ctr" rtl="1"/>
                      <a:r>
                        <a:rPr lang="ar-JO" sz="2400" dirty="0">
                          <a:solidFill>
                            <a:schemeClr val="bg1"/>
                          </a:solidFill>
                        </a:rPr>
                        <a:t>الشبكة</a:t>
                      </a:r>
                      <a:endParaRPr lang="en-US" sz="2400" dirty="0">
                        <a:solidFill>
                          <a:schemeClr val="bg1"/>
                        </a:solidFill>
                      </a:endParaRPr>
                    </a:p>
                  </a:txBody>
                  <a:tcPr>
                    <a:solidFill>
                      <a:srgbClr val="00B0F0"/>
                    </a:solidFill>
                  </a:tcPr>
                </a:tc>
                <a:extLst>
                  <a:ext uri="{0D108BD9-81ED-4DB2-BD59-A6C34878D82A}">
                    <a16:rowId xmlns:a16="http://schemas.microsoft.com/office/drawing/2014/main" val="10000"/>
                  </a:ext>
                </a:extLst>
              </a:tr>
              <a:tr h="433387">
                <a:tc>
                  <a:txBody>
                    <a:bodyPr/>
                    <a:lstStyle/>
                    <a:p>
                      <a:pPr algn="ctr" rtl="1"/>
                      <a:r>
                        <a:rPr lang="ar-JO" sz="2000" dirty="0"/>
                        <a:t>محلية</a:t>
                      </a:r>
                      <a:r>
                        <a:rPr lang="ar-JO" sz="2000" baseline="0" dirty="0"/>
                        <a:t> داخل نطاق قريب</a:t>
                      </a:r>
                      <a:endParaRPr lang="en-US" sz="2000" dirty="0"/>
                    </a:p>
                  </a:txBody>
                  <a:tcPr/>
                </a:tc>
                <a:tc>
                  <a:txBody>
                    <a:bodyPr/>
                    <a:lstStyle/>
                    <a:p>
                      <a:pPr algn="ctr" rtl="1"/>
                      <a:r>
                        <a:rPr lang="ar-JO" sz="2000" dirty="0"/>
                        <a:t>شبكة محلية </a:t>
                      </a:r>
                    </a:p>
                    <a:p>
                      <a:pPr algn="ctr" rtl="0"/>
                      <a:r>
                        <a:rPr lang="en-US" sz="2000" dirty="0"/>
                        <a:t>LAN: local Area Network</a:t>
                      </a:r>
                    </a:p>
                  </a:txBody>
                  <a:tcPr/>
                </a:tc>
                <a:extLst>
                  <a:ext uri="{0D108BD9-81ED-4DB2-BD59-A6C34878D82A}">
                    <a16:rowId xmlns:a16="http://schemas.microsoft.com/office/drawing/2014/main" val="10001"/>
                  </a:ext>
                </a:extLst>
              </a:tr>
              <a:tr h="433387">
                <a:tc>
                  <a:txBody>
                    <a:bodyPr/>
                    <a:lstStyle/>
                    <a:p>
                      <a:pPr algn="ctr" rtl="1"/>
                      <a:r>
                        <a:rPr lang="ar-JO" sz="2000" dirty="0"/>
                        <a:t>محلية في المنزل و عادة ما تكون لاسلكية</a:t>
                      </a:r>
                      <a:endParaRPr lang="en-US" sz="2000" dirty="0"/>
                    </a:p>
                  </a:txBody>
                  <a:tcPr/>
                </a:tc>
                <a:tc>
                  <a:txBody>
                    <a:bodyPr/>
                    <a:lstStyle/>
                    <a:p>
                      <a:pPr algn="ctr" rtl="1"/>
                      <a:r>
                        <a:rPr lang="ar-JO" sz="2000" dirty="0"/>
                        <a:t>شبكة منزلية</a:t>
                      </a:r>
                    </a:p>
                    <a:p>
                      <a:pPr marL="0" algn="ctr" rtl="0" eaLnBrk="1" latinLnBrk="0" hangingPunct="1"/>
                      <a:r>
                        <a:rPr kumimoji="0" lang="en-US" sz="2000" kern="1200" dirty="0">
                          <a:solidFill>
                            <a:schemeClr val="dk1"/>
                          </a:solidFill>
                          <a:latin typeface="+mn-lt"/>
                          <a:ea typeface="+mn-ea"/>
                          <a:cs typeface="+mn-cs"/>
                        </a:rPr>
                        <a:t>Home Network</a:t>
                      </a:r>
                    </a:p>
                  </a:txBody>
                  <a:tcPr/>
                </a:tc>
                <a:extLst>
                  <a:ext uri="{0D108BD9-81ED-4DB2-BD59-A6C34878D82A}">
                    <a16:rowId xmlns:a16="http://schemas.microsoft.com/office/drawing/2014/main" val="10002"/>
                  </a:ext>
                </a:extLst>
              </a:tr>
              <a:tr h="433387">
                <a:tc>
                  <a:txBody>
                    <a:bodyPr/>
                    <a:lstStyle/>
                    <a:p>
                      <a:pPr algn="ctr" rtl="1"/>
                      <a:r>
                        <a:rPr lang="ar-JO" sz="2000" dirty="0"/>
                        <a:t>تمتد بين المدن في نطاق يصل إلى 100 ميل</a:t>
                      </a:r>
                      <a:endParaRPr lang="en-US" sz="2000" dirty="0"/>
                    </a:p>
                  </a:txBody>
                  <a:tcPr/>
                </a:tc>
                <a:tc>
                  <a:txBody>
                    <a:bodyPr/>
                    <a:lstStyle/>
                    <a:p>
                      <a:pPr algn="ctr" rtl="1"/>
                      <a:r>
                        <a:rPr lang="ar-JO" sz="2000" dirty="0"/>
                        <a:t>شبكة إقليمية</a:t>
                      </a:r>
                    </a:p>
                    <a:p>
                      <a:pPr algn="ctr" rtl="0"/>
                      <a:r>
                        <a:rPr lang="en-US" sz="2000" dirty="0"/>
                        <a:t>MAN: Metropolitan Network</a:t>
                      </a:r>
                    </a:p>
                  </a:txBody>
                  <a:tcPr/>
                </a:tc>
                <a:extLst>
                  <a:ext uri="{0D108BD9-81ED-4DB2-BD59-A6C34878D82A}">
                    <a16:rowId xmlns:a16="http://schemas.microsoft.com/office/drawing/2014/main" val="10003"/>
                  </a:ext>
                </a:extLst>
              </a:tr>
              <a:tr h="433387">
                <a:tc>
                  <a:txBody>
                    <a:bodyPr/>
                    <a:lstStyle/>
                    <a:p>
                      <a:pPr algn="ctr" rtl="1"/>
                      <a:r>
                        <a:rPr lang="ar-JO" sz="2000" dirty="0"/>
                        <a:t>داخل الدولة أو عبر العالم و أكبرها هي الإنترنت</a:t>
                      </a:r>
                      <a:endParaRPr lang="en-US" sz="2000" dirty="0"/>
                    </a:p>
                  </a:txBody>
                  <a:tcPr/>
                </a:tc>
                <a:tc>
                  <a:txBody>
                    <a:bodyPr/>
                    <a:lstStyle/>
                    <a:p>
                      <a:pPr algn="ctr" rtl="1"/>
                      <a:r>
                        <a:rPr kumimoji="0" lang="ar-SA" sz="2000" kern="1200" dirty="0">
                          <a:solidFill>
                            <a:schemeClr val="dk1"/>
                          </a:solidFill>
                          <a:latin typeface="+mn-lt"/>
                          <a:ea typeface="+mn-ea"/>
                          <a:cs typeface="+mn-cs"/>
                        </a:rPr>
                        <a:t>شبكة واسعة</a:t>
                      </a:r>
                      <a:endParaRPr kumimoji="0" lang="ar-JO" sz="2000" kern="1200" dirty="0">
                        <a:solidFill>
                          <a:schemeClr val="dk1"/>
                        </a:solidFill>
                        <a:latin typeface="+mn-lt"/>
                        <a:ea typeface="+mn-ea"/>
                        <a:cs typeface="+mn-cs"/>
                      </a:endParaRPr>
                    </a:p>
                    <a:p>
                      <a:pPr algn="ctr" rtl="0"/>
                      <a:r>
                        <a:rPr kumimoji="0" lang="en-US" sz="2000" kern="1200" dirty="0">
                          <a:solidFill>
                            <a:schemeClr val="dk1"/>
                          </a:solidFill>
                          <a:latin typeface="+mn-lt"/>
                          <a:ea typeface="+mn-ea"/>
                          <a:cs typeface="+mn-cs"/>
                        </a:rPr>
                        <a:t>WAN: Wide Area Network</a:t>
                      </a:r>
                      <a:endParaRPr kumimoji="0" lang="ar-JO" sz="20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266524"/>
            <a:ext cx="4950296" cy="461665"/>
          </a:xfrm>
          <a:prstGeom prst="rect">
            <a:avLst/>
          </a:prstGeom>
          <a:noFill/>
        </p:spPr>
        <p:txBody>
          <a:bodyPr wrap="square" rtlCol="0">
            <a:spAutoFit/>
          </a:bodyPr>
          <a:lstStyle/>
          <a:p>
            <a:pPr algn="ctr"/>
            <a:r>
              <a:rPr lang="en-US" sz="2400" b="1" dirty="0"/>
              <a:t>(Network Architecture)  </a:t>
            </a:r>
            <a:r>
              <a:rPr lang="ar-SA" sz="2400" b="1" dirty="0"/>
              <a:t>بناء الشبكة</a:t>
            </a:r>
            <a:endParaRPr lang="en-US" sz="2400" b="1" dirty="0"/>
          </a:p>
        </p:txBody>
      </p:sp>
      <p:sp>
        <p:nvSpPr>
          <p:cNvPr id="3" name="Content Placeholder 3"/>
          <p:cNvSpPr txBox="1">
            <a:spLocks/>
          </p:cNvSpPr>
          <p:nvPr/>
        </p:nvSpPr>
        <p:spPr>
          <a:xfrm>
            <a:off x="428596" y="1142984"/>
            <a:ext cx="8405842" cy="1128706"/>
          </a:xfrm>
          <a:prstGeom prst="rect">
            <a:avLst/>
          </a:prstGeom>
        </p:spPr>
        <p:txBody>
          <a:bodyPr>
            <a:normAutofit/>
          </a:bodyPr>
          <a:lstStyle/>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وصف </a:t>
            </a:r>
            <a:r>
              <a:rPr kumimoji="0" lang="ar-SA" sz="2200" b="0" i="0" u="none" strike="noStrike" kern="1200" cap="none" spc="0" normalizeH="0" baseline="0" noProof="0" dirty="0">
                <a:ln>
                  <a:noFill/>
                </a:ln>
                <a:solidFill>
                  <a:schemeClr val="tx1"/>
                </a:solidFill>
                <a:effectLst/>
                <a:uLnTx/>
                <a:uFillTx/>
                <a:latin typeface="+mn-lt"/>
                <a:ea typeface="+mn-ea"/>
                <a:cs typeface="+mj-cs"/>
              </a:rPr>
              <a:t>ترتيب الشبكة و</a:t>
            </a:r>
            <a:r>
              <a:rPr kumimoji="0" lang="ar-JO" sz="2200" b="0" i="0" u="none" strike="noStrike" kern="1200" cap="none" spc="0" normalizeH="0" baseline="0" noProof="0" dirty="0">
                <a:ln>
                  <a:noFill/>
                </a:ln>
                <a:solidFill>
                  <a:schemeClr val="tx1"/>
                </a:solidFill>
                <a:effectLst/>
                <a:uLnTx/>
                <a:uFillTx/>
                <a:latin typeface="+mn-lt"/>
                <a:ea typeface="+mn-ea"/>
                <a:cs typeface="+mj-cs"/>
              </a:rPr>
              <a:t>تنسيق</a:t>
            </a:r>
            <a:r>
              <a:rPr kumimoji="0" lang="ar-SA" sz="2200" b="0" i="0" u="none" strike="noStrike" kern="1200" cap="none" spc="0" normalizeH="0" baseline="0" noProof="0" dirty="0">
                <a:ln>
                  <a:noFill/>
                </a:ln>
                <a:solidFill>
                  <a:schemeClr val="tx1"/>
                </a:solidFill>
                <a:effectLst/>
                <a:uLnTx/>
                <a:uFillTx/>
                <a:latin typeface="+mn-lt"/>
                <a:ea typeface="+mn-ea"/>
                <a:cs typeface="+mj-cs"/>
              </a:rPr>
              <a:t> الموارد</a:t>
            </a:r>
            <a:r>
              <a:rPr kumimoji="0" lang="ar-JO" sz="2200" b="0" i="0" u="none" strike="noStrike" kern="1200" cap="none" spc="0" normalizeH="0" baseline="0" noProof="0" dirty="0">
                <a:ln>
                  <a:noFill/>
                </a:ln>
                <a:solidFill>
                  <a:schemeClr val="tx1"/>
                </a:solidFill>
                <a:effectLst/>
                <a:uLnTx/>
                <a:uFillTx/>
                <a:latin typeface="+mn-lt"/>
                <a:ea typeface="+mn-ea"/>
                <a:cs typeface="+mj-cs"/>
              </a:rPr>
              <a:t> و مشاركتها</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و يشمل </a:t>
            </a:r>
            <a:r>
              <a:rPr kumimoji="0" lang="ar-SA" sz="2200" b="0" i="0" u="none" strike="noStrike" kern="1200" cap="none" spc="0" normalizeH="0" baseline="0" noProof="0" dirty="0">
                <a:ln>
                  <a:noFill/>
                </a:ln>
                <a:solidFill>
                  <a:schemeClr val="tx1"/>
                </a:solidFill>
                <a:effectLst/>
                <a:uLnTx/>
                <a:uFillTx/>
                <a:latin typeface="+mn-lt"/>
                <a:ea typeface="+mn-ea"/>
                <a:cs typeface="+mj-cs"/>
              </a:rPr>
              <a:t>تكوينات الشبكة</a:t>
            </a:r>
            <a:r>
              <a:rPr kumimoji="0" lang="ar-JO" sz="2200" b="0" i="0" u="none" strike="noStrike" kern="1200" cap="none" spc="0" normalizeH="0" baseline="0" noProof="0" dirty="0">
                <a:ln>
                  <a:noFill/>
                </a:ln>
                <a:solidFill>
                  <a:schemeClr val="tx1"/>
                </a:solidFill>
                <a:effectLst/>
                <a:uLnTx/>
                <a:uFillTx/>
                <a:latin typeface="+mn-lt"/>
                <a:ea typeface="+mn-ea"/>
                <a:cs typeface="+mj-cs"/>
              </a:rPr>
              <a:t> (الترتيب المادي للشبكة)</a:t>
            </a:r>
            <a:r>
              <a:rPr kumimoji="0" lang="ar-SA" sz="2200" b="0" i="0" u="none" strike="noStrike" kern="1200" cap="none" spc="0" normalizeH="0" baseline="0" noProof="0" dirty="0">
                <a:ln>
                  <a:noFill/>
                </a:ln>
                <a:solidFill>
                  <a:schemeClr val="tx1"/>
                </a:solidFill>
                <a:effectLst/>
                <a:uLnTx/>
                <a:uFillTx/>
                <a:latin typeface="+mn-lt"/>
                <a:ea typeface="+mn-ea"/>
                <a:cs typeface="+mj-cs"/>
              </a:rPr>
              <a:t> والاستراتيجيات </a:t>
            </a:r>
            <a:r>
              <a:rPr kumimoji="0" lang="ar-JO" sz="2200" b="0" i="0" u="none" strike="noStrike" kern="1200" cap="none" spc="0" normalizeH="0" baseline="0" noProof="0" dirty="0">
                <a:ln>
                  <a:noFill/>
                </a:ln>
                <a:solidFill>
                  <a:schemeClr val="tx1"/>
                </a:solidFill>
                <a:effectLst/>
                <a:uLnTx/>
                <a:uFillTx/>
                <a:latin typeface="+mn-lt"/>
                <a:ea typeface="+mn-ea"/>
                <a:cs typeface="+mj-cs"/>
              </a:rPr>
              <a:t>(مشاركة المعلومات و الموارد) </a:t>
            </a:r>
            <a:r>
              <a:rPr kumimoji="0" lang="ar-SA" sz="2200" b="0" i="0" u="none" strike="noStrike" kern="1200" cap="none" spc="0" normalizeH="0" baseline="0" noProof="0" dirty="0">
                <a:ln>
                  <a:noFill/>
                </a:ln>
                <a:solidFill>
                  <a:schemeClr val="tx1"/>
                </a:solidFill>
                <a:effectLst/>
                <a:uLnTx/>
                <a:uFillTx/>
                <a:latin typeface="+mn-lt"/>
                <a:ea typeface="+mn-ea"/>
                <a:cs typeface="+mj-cs"/>
              </a:rPr>
              <a:t>المستخدمة فيها. </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1538" y="2628920"/>
            <a:ext cx="6976012" cy="3657600"/>
          </a:xfrm>
          <a:prstGeom prst="rect">
            <a:avLst/>
          </a:prstGeom>
          <a:ln w="19050">
            <a:solidFill>
              <a:srgbClr val="0070C0"/>
            </a:solidFill>
          </a:ln>
          <a:effectLst>
            <a:outerShdw blurRad="292100" dist="139700" dir="2700000" algn="tl" rotWithShape="0">
              <a:srgbClr val="333333">
                <a:alpha val="65000"/>
              </a:srgbClr>
            </a:outerShdw>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266524"/>
            <a:ext cx="4950296" cy="461665"/>
          </a:xfrm>
          <a:prstGeom prst="rect">
            <a:avLst/>
          </a:prstGeom>
          <a:noFill/>
        </p:spPr>
        <p:txBody>
          <a:bodyPr wrap="square" rtlCol="0">
            <a:spAutoFit/>
          </a:bodyPr>
          <a:lstStyle/>
          <a:p>
            <a:pPr algn="ctr"/>
            <a:r>
              <a:rPr lang="en-US" sz="2400" b="1" dirty="0"/>
              <a:t>(Configurations)  </a:t>
            </a:r>
            <a:r>
              <a:rPr lang="ar-SA" sz="2400" b="1" dirty="0"/>
              <a:t>تكوينات الشبكة</a:t>
            </a:r>
            <a:endParaRPr lang="en-US" sz="2400" b="1" dirty="0"/>
          </a:p>
        </p:txBody>
      </p:sp>
      <p:sp>
        <p:nvSpPr>
          <p:cNvPr id="3" name="Content Placeholder 3"/>
          <p:cNvSpPr txBox="1">
            <a:spLocks/>
          </p:cNvSpPr>
          <p:nvPr/>
        </p:nvSpPr>
        <p:spPr>
          <a:xfrm>
            <a:off x="428596" y="1071546"/>
            <a:ext cx="8534400" cy="5181600"/>
          </a:xfrm>
          <a:prstGeom prst="rect">
            <a:avLst/>
          </a:prstGeom>
        </p:spPr>
        <p:txBody>
          <a:bodyPr>
            <a:normAutofit/>
          </a:bodyPr>
          <a:lstStyle/>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هي </a:t>
            </a:r>
            <a:r>
              <a:rPr kumimoji="0" lang="ar-SA" sz="2200" b="0" i="0" u="none" strike="noStrike" kern="1200" cap="none" spc="0" normalizeH="0" baseline="0" noProof="0" dirty="0">
                <a:ln>
                  <a:noFill/>
                </a:ln>
                <a:solidFill>
                  <a:schemeClr val="tx1"/>
                </a:solidFill>
                <a:effectLst/>
                <a:uLnTx/>
                <a:uFillTx/>
                <a:latin typeface="+mn-lt"/>
                <a:ea typeface="+mn-ea"/>
                <a:cs typeface="+mj-cs"/>
              </a:rPr>
              <a:t>الترتيب المادي للشبكة بيننما تعرف الاستراتيجيات</a:t>
            </a:r>
            <a:r>
              <a:rPr kumimoji="0" lang="ar-SA" sz="2200" b="0" i="0" u="none" strike="noStrike" kern="1200" cap="none" spc="0" normalizeH="0" noProof="0" dirty="0">
                <a:ln>
                  <a:noFill/>
                </a:ln>
                <a:solidFill>
                  <a:schemeClr val="tx1"/>
                </a:solidFill>
                <a:effectLst/>
                <a:uLnTx/>
                <a:uFillTx/>
                <a:latin typeface="+mn-lt"/>
                <a:ea typeface="+mn-ea"/>
                <a:cs typeface="+mj-cs"/>
              </a:rPr>
              <a:t> كيفية مشاركة المعلومات والموارد.</a:t>
            </a:r>
          </a:p>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noProof="0" dirty="0">
                <a:ln>
                  <a:noFill/>
                </a:ln>
                <a:solidFill>
                  <a:schemeClr val="tx1"/>
                </a:solidFill>
                <a:effectLst/>
                <a:uLnTx/>
                <a:uFillTx/>
                <a:latin typeface="+mn-lt"/>
                <a:ea typeface="+mn-ea"/>
                <a:cs typeface="+mj-cs"/>
              </a:rPr>
              <a:t>يمكن تكوين الشبكة أو ترتيبها بعدة طرق تسمى طوبولوجيا الشبكة (</a:t>
            </a:r>
            <a:r>
              <a:rPr kumimoji="0" lang="en-US" sz="2200" b="0" i="0" u="none" strike="noStrike" kern="1200" cap="none" spc="0" normalizeH="0" noProof="0" dirty="0">
                <a:ln>
                  <a:noFill/>
                </a:ln>
                <a:solidFill>
                  <a:schemeClr val="tx1"/>
                </a:solidFill>
                <a:effectLst/>
                <a:uLnTx/>
                <a:uFillTx/>
                <a:latin typeface="+mn-lt"/>
                <a:ea typeface="+mn-ea"/>
                <a:cs typeface="+mj-cs"/>
              </a:rPr>
              <a:t>Network Topologies</a:t>
            </a:r>
            <a:r>
              <a:rPr kumimoji="0" lang="ar-SA" sz="2200" b="0" i="0" u="none" strike="noStrike" kern="1200" cap="none" spc="0" normalizeH="0" noProof="0" dirty="0">
                <a:ln>
                  <a:noFill/>
                </a:ln>
                <a:solidFill>
                  <a:schemeClr val="tx1"/>
                </a:solidFill>
                <a:effectLst/>
                <a:uLnTx/>
                <a:uFillTx/>
                <a:latin typeface="+mn-lt"/>
                <a:ea typeface="+mn-ea"/>
                <a:cs typeface="+mj-cs"/>
              </a:rPr>
              <a:t>)</a:t>
            </a:r>
            <a:r>
              <a:rPr kumimoji="0" lang="en-US" sz="2200" b="0" i="0" u="none" strike="noStrike" kern="1200" cap="none" spc="0" normalizeH="0" noProof="0" dirty="0">
                <a:ln>
                  <a:noFill/>
                </a:ln>
                <a:solidFill>
                  <a:schemeClr val="tx1"/>
                </a:solidFill>
                <a:effectLst/>
                <a:uLnTx/>
                <a:uFillTx/>
                <a:latin typeface="+mn-lt"/>
                <a:ea typeface="+mn-ea"/>
                <a:cs typeface="+mj-cs"/>
              </a:rPr>
              <a:t>  </a:t>
            </a:r>
            <a:r>
              <a:rPr lang="en-US" sz="2200" dirty="0">
                <a:cs typeface="+mj-cs"/>
              </a:rPr>
              <a:t> </a:t>
            </a:r>
            <a:r>
              <a:rPr lang="ar-SA" sz="2200" dirty="0">
                <a:cs typeface="+mj-cs"/>
              </a:rPr>
              <a:t>وهي عبارة عن أربعة مبادىء:</a:t>
            </a:r>
            <a:endParaRPr kumimoji="0" lang="ar-JO"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طبولوجيا</a:t>
            </a:r>
            <a:r>
              <a:rPr kumimoji="0" lang="ar-SA" sz="2200" b="0" i="0" u="none" strike="noStrike" kern="1200" cap="none" spc="0" normalizeH="0" noProof="0" dirty="0">
                <a:ln>
                  <a:noFill/>
                </a:ln>
                <a:solidFill>
                  <a:schemeClr val="tx1"/>
                </a:solidFill>
                <a:effectLst/>
                <a:uLnTx/>
                <a:uFillTx/>
                <a:latin typeface="+mn-lt"/>
                <a:ea typeface="+mn-ea"/>
                <a:cs typeface="+mj-cs"/>
              </a:rPr>
              <a:t> الشبكة النجمية </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Star Topology)</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lvl="0" indent="-342900" algn="r" rtl="1">
              <a:lnSpc>
                <a:spcPct val="150000"/>
              </a:lnSpc>
              <a:spcBef>
                <a:spcPct val="20000"/>
              </a:spcBef>
              <a:buFont typeface="Arial" pitchFamily="34" charset="0"/>
              <a:buChar char="•"/>
            </a:pPr>
            <a:r>
              <a:rPr kumimoji="0" lang="ar-SA" sz="2200" b="0" i="0" u="none" strike="noStrike" kern="1200" cap="none" spc="0" normalizeH="0" baseline="0" noProof="0" dirty="0">
                <a:ln>
                  <a:noFill/>
                </a:ln>
                <a:solidFill>
                  <a:schemeClr val="tx1"/>
                </a:solidFill>
                <a:effectLst/>
                <a:uLnTx/>
                <a:uFillTx/>
                <a:latin typeface="+mn-lt"/>
                <a:ea typeface="+mn-ea"/>
                <a:cs typeface="+mj-cs"/>
              </a:rPr>
              <a:t>طبولوجيا الشبكة الخطية (</a:t>
            </a:r>
            <a:r>
              <a:rPr kumimoji="0" lang="en-US" sz="2200" b="0" i="0" u="none" strike="noStrike" kern="1200" cap="none" spc="0" normalizeH="0" baseline="0" noProof="0" dirty="0">
                <a:ln>
                  <a:noFill/>
                </a:ln>
                <a:solidFill>
                  <a:schemeClr val="tx1"/>
                </a:solidFill>
                <a:effectLst/>
                <a:uLnTx/>
                <a:uFillTx/>
                <a:latin typeface="+mn-lt"/>
                <a:ea typeface="+mn-ea"/>
                <a:cs typeface="+mj-cs"/>
              </a:rPr>
              <a:t>Bus</a:t>
            </a:r>
            <a:r>
              <a:rPr kumimoji="0" lang="en-US" sz="2200" b="0" i="0" u="none" strike="noStrike" kern="1200" cap="none" spc="0" normalizeH="0" noProof="0" dirty="0">
                <a:ln>
                  <a:noFill/>
                </a:ln>
                <a:solidFill>
                  <a:schemeClr val="tx1"/>
                </a:solidFill>
                <a:effectLst/>
                <a:uLnTx/>
                <a:uFillTx/>
                <a:latin typeface="+mn-lt"/>
                <a:ea typeface="+mn-ea"/>
                <a:cs typeface="+mj-cs"/>
              </a:rPr>
              <a:t> </a:t>
            </a:r>
            <a:r>
              <a:rPr lang="en-US" sz="2200" dirty="0"/>
              <a:t>Topology</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lvl="0" indent="-342900" algn="r" rtl="1">
              <a:lnSpc>
                <a:spcPct val="150000"/>
              </a:lnSpc>
              <a:spcBef>
                <a:spcPct val="20000"/>
              </a:spcBef>
              <a:buFont typeface="Arial" pitchFamily="34" charset="0"/>
              <a:buChar char="•"/>
            </a:pPr>
            <a:r>
              <a:rPr kumimoji="0" lang="ar-SA" sz="2200" b="0" i="0" u="none" strike="noStrike" kern="1200" cap="none" spc="0" normalizeH="0" baseline="0" noProof="0" dirty="0">
                <a:ln>
                  <a:noFill/>
                </a:ln>
                <a:solidFill>
                  <a:schemeClr val="tx1"/>
                </a:solidFill>
                <a:effectLst/>
                <a:uLnTx/>
                <a:uFillTx/>
                <a:latin typeface="+mn-lt"/>
                <a:ea typeface="+mn-ea"/>
                <a:cs typeface="+mj-cs"/>
              </a:rPr>
              <a:t>طبولوجيا الشبكة الحلقية (</a:t>
            </a:r>
            <a:r>
              <a:rPr kumimoji="0" lang="en-US" sz="2200" b="0" i="0" u="none" strike="noStrike" kern="1200" cap="none" spc="0" normalizeH="0" baseline="0" noProof="0" dirty="0">
                <a:ln>
                  <a:noFill/>
                </a:ln>
                <a:solidFill>
                  <a:schemeClr val="tx1"/>
                </a:solidFill>
                <a:effectLst/>
                <a:uLnTx/>
                <a:uFillTx/>
                <a:latin typeface="+mn-lt"/>
                <a:ea typeface="+mn-ea"/>
                <a:cs typeface="+mj-cs"/>
              </a:rPr>
              <a:t>Ring</a:t>
            </a:r>
            <a:r>
              <a:rPr kumimoji="0" lang="en-US" sz="2200" b="0" i="0" u="none" strike="noStrike" kern="1200" cap="none" spc="0" normalizeH="0" noProof="0" dirty="0">
                <a:ln>
                  <a:noFill/>
                </a:ln>
                <a:solidFill>
                  <a:schemeClr val="tx1"/>
                </a:solidFill>
                <a:effectLst/>
                <a:uLnTx/>
                <a:uFillTx/>
                <a:latin typeface="+mn-lt"/>
                <a:ea typeface="+mn-ea"/>
                <a:cs typeface="+mj-cs"/>
              </a:rPr>
              <a:t> </a:t>
            </a:r>
            <a:r>
              <a:rPr lang="en-US" sz="2200" dirty="0"/>
              <a:t>Topology</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lvl="0" indent="-342900" algn="r" rtl="1">
              <a:lnSpc>
                <a:spcPct val="150000"/>
              </a:lnSpc>
              <a:spcBef>
                <a:spcPct val="20000"/>
              </a:spcBef>
              <a:buFont typeface="Arial" pitchFamily="34" charset="0"/>
              <a:buChar char="•"/>
            </a:pPr>
            <a:r>
              <a:rPr kumimoji="0" lang="ar-SA" sz="2200" b="0" i="0" u="none" strike="noStrike" kern="1200" cap="none" spc="0" normalizeH="0" baseline="0" noProof="0" dirty="0">
                <a:ln>
                  <a:noFill/>
                </a:ln>
                <a:solidFill>
                  <a:schemeClr val="tx1"/>
                </a:solidFill>
                <a:effectLst/>
                <a:uLnTx/>
                <a:uFillTx/>
                <a:latin typeface="+mn-lt"/>
                <a:ea typeface="+mn-ea"/>
                <a:cs typeface="+mj-cs"/>
              </a:rPr>
              <a:t>طبولوجيا الشبكة الهرمية (</a:t>
            </a:r>
            <a:r>
              <a:rPr lang="en-US" sz="2200" dirty="0"/>
              <a:t>Topology</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lang="en-US" sz="2200" dirty="0"/>
              <a:t>Hierarchical</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82" y="2733692"/>
            <a:ext cx="3363829" cy="3195638"/>
          </a:xfrm>
          <a:prstGeom prst="rect">
            <a:avLst/>
          </a:prstGeom>
          <a:ln w="19050">
            <a:solidFill>
              <a:srgbClr val="0070C0"/>
            </a:solidFill>
          </a:ln>
          <a:effectLst>
            <a:outerShdw blurRad="292100" dist="139700" dir="2700000" algn="tl" rotWithShape="0">
              <a:srgbClr val="333333">
                <a:alpha val="65000"/>
              </a:srgbClr>
            </a:outerShdw>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85728"/>
            <a:ext cx="7143800" cy="461665"/>
          </a:xfrm>
          <a:prstGeom prst="rect">
            <a:avLst/>
          </a:prstGeom>
          <a:noFill/>
        </p:spPr>
        <p:txBody>
          <a:bodyPr wrap="square" rtlCol="0">
            <a:spAutoFit/>
          </a:bodyPr>
          <a:lstStyle/>
          <a:p>
            <a:pPr algn="ctr"/>
            <a:r>
              <a:rPr lang="en-US" sz="2400" b="1" dirty="0"/>
              <a:t>(Star Topology) </a:t>
            </a:r>
            <a:r>
              <a:rPr lang="ar-SA" sz="2400" b="1" dirty="0"/>
              <a:t>الشبكة النجمية أو طبولوجيا الشبكة النجمية</a:t>
            </a:r>
            <a:endParaRPr lang="en-US" sz="2400" b="1" dirty="0"/>
          </a:p>
        </p:txBody>
      </p:sp>
      <p:sp>
        <p:nvSpPr>
          <p:cNvPr id="3" name="Content Placeholder 3"/>
          <p:cNvSpPr txBox="1">
            <a:spLocks/>
          </p:cNvSpPr>
          <p:nvPr/>
        </p:nvSpPr>
        <p:spPr>
          <a:xfrm>
            <a:off x="533400" y="947758"/>
            <a:ext cx="8382000" cy="2766994"/>
          </a:xfrm>
          <a:prstGeom prst="rect">
            <a:avLst/>
          </a:prstGeom>
        </p:spPr>
        <p:txBody>
          <a:bodyPr>
            <a:normAutofit/>
          </a:bodyPr>
          <a:lstStyle/>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عدد من أجهزة الكمبيوتر الصغيرة أو الأجهزة الملحقة </a:t>
            </a:r>
            <a:r>
              <a:rPr kumimoji="0" lang="ar-JO" sz="2200" b="0" i="0" u="none" strike="noStrike" kern="1200" cap="none" spc="0" normalizeH="0" baseline="0" noProof="0" dirty="0">
                <a:ln>
                  <a:noFill/>
                </a:ln>
                <a:solidFill>
                  <a:schemeClr val="tx1"/>
                </a:solidFill>
                <a:effectLst/>
                <a:uLnTx/>
                <a:uFillTx/>
                <a:latin typeface="+mn-lt"/>
                <a:ea typeface="+mn-ea"/>
                <a:cs typeface="+mj-cs"/>
              </a:rPr>
              <a:t>المرتبطة ب</a:t>
            </a:r>
            <a:r>
              <a:rPr kumimoji="0" lang="ar-SA" sz="2200" b="0" i="0" u="none" strike="noStrike" kern="1200" cap="none" spc="0" normalizeH="0" baseline="0" noProof="0" dirty="0">
                <a:ln>
                  <a:noFill/>
                </a:ln>
                <a:solidFill>
                  <a:schemeClr val="tx1"/>
                </a:solidFill>
                <a:effectLst/>
                <a:uLnTx/>
                <a:uFillTx/>
                <a:latin typeface="+mn-lt"/>
                <a:ea typeface="+mn-ea"/>
                <a:cs typeface="+mj-cs"/>
              </a:rPr>
              <a:t>وحدة مركزية تسمى (الموزع المركزي للشبكة</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Network Hub</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lang="ar-SA" sz="2200" dirty="0">
                <a:cs typeface="+mj-cs"/>
              </a:rPr>
              <a:t>،</a:t>
            </a:r>
            <a:r>
              <a:rPr kumimoji="0" lang="ar-JO" sz="2200" b="0" i="0" u="none" strike="noStrike" kern="1200" cap="none" spc="0" normalizeH="0" baseline="0" noProof="0" dirty="0">
                <a:ln>
                  <a:noFill/>
                </a:ln>
                <a:solidFill>
                  <a:schemeClr val="tx1"/>
                </a:solidFill>
                <a:effectLst/>
                <a:uLnTx/>
                <a:uFillTx/>
                <a:latin typeface="+mn-lt"/>
                <a:ea typeface="+mn-ea"/>
                <a:cs typeface="+mj-cs"/>
              </a:rPr>
              <a:t> و</a:t>
            </a:r>
            <a:r>
              <a:rPr kumimoji="0" lang="ar-SA" sz="2200" b="0" i="0" u="none" strike="noStrike" kern="1200" cap="none" spc="0" normalizeH="0" baseline="0" noProof="0" dirty="0">
                <a:ln>
                  <a:noFill/>
                </a:ln>
                <a:solidFill>
                  <a:schemeClr val="tx1"/>
                </a:solidFill>
                <a:effectLst/>
                <a:uLnTx/>
                <a:uFillTx/>
                <a:latin typeface="+mn-lt"/>
                <a:ea typeface="+mn-ea"/>
                <a:cs typeface="+mj-cs"/>
              </a:rPr>
              <a:t>قد يكون الموزع</a:t>
            </a:r>
            <a:r>
              <a:rPr kumimoji="0" lang="ar-JO" sz="2200" b="0" i="0" u="none" strike="noStrike" kern="1200" cap="none" spc="0" normalizeH="0" baseline="0" noProof="0" dirty="0">
                <a:ln>
                  <a:noFill/>
                </a:ln>
                <a:solidFill>
                  <a:schemeClr val="tx1"/>
                </a:solidFill>
                <a:effectLst/>
                <a:uLnTx/>
                <a:uFillTx/>
                <a:latin typeface="+mn-lt"/>
                <a:ea typeface="+mn-ea"/>
                <a:cs typeface="+mj-cs"/>
              </a:rPr>
              <a:t> حاسب </a:t>
            </a:r>
            <a:r>
              <a:rPr kumimoji="0" lang="ar-SA" sz="2200" b="0" i="0" u="none" strike="noStrike" kern="1200" cap="none" spc="0" normalizeH="0" baseline="0" noProof="0" dirty="0">
                <a:ln>
                  <a:noFill/>
                </a:ln>
                <a:solidFill>
                  <a:schemeClr val="tx1"/>
                </a:solidFill>
                <a:effectLst/>
                <a:uLnTx/>
                <a:uFillTx/>
                <a:latin typeface="+mn-lt"/>
                <a:ea typeface="+mn-ea"/>
                <a:cs typeface="+mj-cs"/>
              </a:rPr>
              <a:t>مضيف أو خادم. </a:t>
            </a:r>
          </a:p>
          <a:p>
            <a:pPr marL="342900" marR="0" lvl="0" indent="-342900"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تمر كافة الاتصالات عبر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وحدة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مركزية</a:t>
            </a:r>
            <a:r>
              <a:rPr kumimoji="0" lang="ar-JO" sz="2200" b="0" i="0" u="none" strike="noStrike" kern="1200" cap="none" spc="0" normalizeH="0" baseline="0" noProof="0" dirty="0">
                <a:ln>
                  <a:noFill/>
                </a:ln>
                <a:solidFill>
                  <a:schemeClr val="tx1"/>
                </a:solidFill>
                <a:effectLst/>
                <a:uLnTx/>
                <a:uFillTx/>
                <a:latin typeface="+mn-lt"/>
                <a:ea typeface="+mn-ea"/>
                <a:cs typeface="+mj-cs"/>
              </a:rPr>
              <a:t> و يتم التحكم بها عن طريق</a:t>
            </a:r>
            <a:r>
              <a:rPr kumimoji="0" lang="ar-SA" sz="2200" b="0" i="0" u="none" strike="noStrike" kern="1200" cap="none" spc="0" normalizeH="0" baseline="0" noProof="0" dirty="0">
                <a:ln>
                  <a:noFill/>
                </a:ln>
                <a:solidFill>
                  <a:schemeClr val="tx1"/>
                </a:solidFill>
                <a:effectLst/>
                <a:uLnTx/>
                <a:uFillTx/>
                <a:latin typeface="+mn-lt"/>
                <a:ea typeface="+mn-ea"/>
                <a:cs typeface="+mj-cs"/>
              </a:rPr>
              <a:t> (التحكم في الارسال) </a:t>
            </a:r>
            <a:r>
              <a:rPr kumimoji="0" lang="ar-JO" sz="2200" b="0" i="0" u="none" strike="noStrike" kern="1200" cap="none" spc="0" normalizeH="0" baseline="0" noProof="0" dirty="0">
                <a:ln>
                  <a:noFill/>
                </a:ln>
                <a:solidFill>
                  <a:schemeClr val="tx1"/>
                </a:solidFill>
                <a:effectLst/>
                <a:uLnTx/>
                <a:uFillTx/>
                <a:latin typeface="+mn-lt"/>
                <a:ea typeface="+mn-ea"/>
                <a:cs typeface="+mj-cs"/>
              </a:rPr>
              <a:t> </a:t>
            </a:r>
            <a:r>
              <a:rPr kumimoji="0" lang="en-US" sz="2200" b="0" i="0" u="none" strike="noStrike" kern="1200" cap="none" spc="0" normalizeH="0" baseline="0" noProof="0" dirty="0">
                <a:ln>
                  <a:noFill/>
                </a:ln>
                <a:solidFill>
                  <a:schemeClr val="tx1"/>
                </a:solidFill>
                <a:effectLst/>
                <a:uLnTx/>
                <a:uFillTx/>
                <a:latin typeface="+mn-lt"/>
                <a:ea typeface="+mn-ea"/>
                <a:cs typeface="+mj-cs"/>
              </a:rPr>
              <a:t>Polling</a:t>
            </a:r>
            <a:r>
              <a:rPr kumimoji="0" lang="ar-JO" sz="2200" b="0" i="0" u="none" strike="noStrike" kern="1200" cap="none" spc="0" normalizeH="0" baseline="0" noProof="0" dirty="0">
                <a:ln>
                  <a:noFill/>
                </a:ln>
                <a:solidFill>
                  <a:schemeClr val="tx1"/>
                </a:solidFill>
                <a:effectLst/>
                <a:uLnTx/>
                <a:uFillTx/>
                <a:latin typeface="+mn-lt"/>
                <a:ea typeface="+mn-ea"/>
                <a:cs typeface="+mj-cs"/>
              </a:rPr>
              <a:t>,</a:t>
            </a:r>
            <a:r>
              <a:rPr kumimoji="0" lang="en-US" sz="2200" b="0" i="0" u="none" strike="noStrike" kern="1200" cap="none" spc="0" normalizeH="0" baseline="0" noProof="0" dirty="0">
                <a:ln>
                  <a:noFill/>
                </a:ln>
                <a:solidFill>
                  <a:schemeClr val="tx1"/>
                </a:solidFill>
                <a:effectLst/>
                <a:uLnTx/>
                <a:uFillTx/>
                <a:latin typeface="+mn-lt"/>
                <a:ea typeface="+mn-ea"/>
                <a:cs typeface="+mj-cs"/>
              </a:rPr>
              <a:t> </a:t>
            </a:r>
            <a:r>
              <a:rPr kumimoji="0" lang="ar-SA" sz="2200" b="0" i="0" u="none" strike="noStrike" kern="1200" cap="none" spc="0" normalizeH="0" baseline="0" noProof="0" dirty="0">
                <a:ln>
                  <a:noFill/>
                </a:ln>
                <a:solidFill>
                  <a:schemeClr val="tx1"/>
                </a:solidFill>
                <a:effectLst/>
                <a:uLnTx/>
                <a:uFillTx/>
                <a:latin typeface="+mn-lt"/>
                <a:ea typeface="+mn-ea"/>
                <a:cs typeface="+mj-cs"/>
              </a:rPr>
              <a:t>يطلب</a:t>
            </a:r>
            <a:r>
              <a:rPr kumimoji="0" lang="ar-SA" sz="2200" b="0" i="0" u="none" strike="noStrike" kern="1200" cap="none" spc="0" normalizeH="0" noProof="0" dirty="0">
                <a:ln>
                  <a:noFill/>
                </a:ln>
                <a:solidFill>
                  <a:schemeClr val="tx1"/>
                </a:solidFill>
                <a:effectLst/>
                <a:uLnTx/>
                <a:uFillTx/>
                <a:latin typeface="+mn-lt"/>
                <a:ea typeface="+mn-ea"/>
                <a:cs typeface="+mj-cs"/>
              </a:rPr>
              <a:t> من كل جهاز متصل اذا كان لديه رسالة ارسالها كما يسمح له بإرسال رسالته بالتوالي.</a:t>
            </a:r>
          </a:p>
        </p:txBody>
      </p:sp>
      <p:sp>
        <p:nvSpPr>
          <p:cNvPr id="4" name="TextBox 3"/>
          <p:cNvSpPr txBox="1"/>
          <p:nvPr/>
        </p:nvSpPr>
        <p:spPr>
          <a:xfrm>
            <a:off x="3643306" y="3500438"/>
            <a:ext cx="5214974" cy="3484031"/>
          </a:xfrm>
          <a:prstGeom prst="rect">
            <a:avLst/>
          </a:prstGeom>
          <a:noFill/>
        </p:spPr>
        <p:txBody>
          <a:bodyPr wrap="square" rtlCol="1">
            <a:spAutoFit/>
          </a:bodyPr>
          <a:lstStyle/>
          <a:p>
            <a:pPr marL="342900" lvl="0" indent="-342900" algn="just" rtl="1">
              <a:lnSpc>
                <a:spcPct val="150000"/>
              </a:lnSpc>
              <a:spcBef>
                <a:spcPct val="20000"/>
              </a:spcBef>
              <a:buFont typeface="Arial" pitchFamily="34" charset="0"/>
              <a:buChar char="•"/>
              <a:defRPr/>
            </a:pPr>
            <a:r>
              <a:rPr lang="ar-SA" sz="2200" dirty="0">
                <a:cs typeface="+mj-cs"/>
              </a:rPr>
              <a:t>من مميزات الشبكة النجمية أنه</a:t>
            </a:r>
            <a:r>
              <a:rPr lang="ar-JO" sz="2200" dirty="0">
                <a:cs typeface="+mj-cs"/>
              </a:rPr>
              <a:t> يمكن</a:t>
            </a:r>
            <a:r>
              <a:rPr lang="ar-SA" sz="2200" dirty="0">
                <a:cs typeface="+mj-cs"/>
              </a:rPr>
              <a:t> استخدامها لدعم (نظام المشاركة في الوقت) وهذا يعني أنه يمكن للعديد من المستخدمين المرتبطين بالشبكة الاشتراك في الموارد (أو الوقت) على جهاز حاسب مركزي.</a:t>
            </a:r>
          </a:p>
          <a:p>
            <a:pPr marL="342900" lvl="0" indent="-342900" algn="just" rtl="1">
              <a:lnSpc>
                <a:spcPct val="150000"/>
              </a:lnSpc>
              <a:spcBef>
                <a:spcPct val="20000"/>
              </a:spcBef>
              <a:buFont typeface="Arial" pitchFamily="34" charset="0"/>
              <a:buChar char="•"/>
              <a:defRPr/>
            </a:pPr>
            <a:r>
              <a:rPr lang="ar-SA" sz="2200" dirty="0">
                <a:cs typeface="+mj-cs"/>
              </a:rPr>
              <a:t>ويشيع استخدامها لربط أجهزة الحاسب الصغيرة بجهاز حاسب مركزي يحتوي قاعدة بيانات منظمة.</a:t>
            </a:r>
          </a:p>
          <a:p>
            <a:endParaRPr lang="ar-SA" dirty="0"/>
          </a:p>
        </p:txBody>
      </p:sp>
      <p:pic>
        <p:nvPicPr>
          <p:cNvPr id="1027" name="Picture 3"/>
          <p:cNvPicPr>
            <a:picLocks noChangeAspect="1" noChangeArrowheads="1"/>
          </p:cNvPicPr>
          <p:nvPr/>
        </p:nvPicPr>
        <p:blipFill>
          <a:blip r:embed="rId2"/>
          <a:srcRect/>
          <a:stretch>
            <a:fillRect/>
          </a:stretch>
        </p:blipFill>
        <p:spPr bwMode="auto">
          <a:xfrm>
            <a:off x="161909" y="3047597"/>
            <a:ext cx="3481397" cy="3738989"/>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85728"/>
            <a:ext cx="7143800" cy="461665"/>
          </a:xfrm>
          <a:prstGeom prst="rect">
            <a:avLst/>
          </a:prstGeom>
          <a:noFill/>
        </p:spPr>
        <p:txBody>
          <a:bodyPr wrap="square" rtlCol="0">
            <a:spAutoFit/>
          </a:bodyPr>
          <a:lstStyle/>
          <a:p>
            <a:pPr algn="ctr"/>
            <a:r>
              <a:rPr lang="en-US" sz="2400" b="1" dirty="0"/>
              <a:t>(Bus Topology) </a:t>
            </a:r>
            <a:r>
              <a:rPr lang="ar-SA" sz="2400" b="1" dirty="0"/>
              <a:t>الشبكة الخطية أو طبولوجيا الشبكة الخطية</a:t>
            </a:r>
            <a:endParaRPr lang="en-US" sz="2400" b="1" dirty="0"/>
          </a:p>
        </p:txBody>
      </p:sp>
      <p:sp>
        <p:nvSpPr>
          <p:cNvPr id="3" name="Content Placeholder 3"/>
          <p:cNvSpPr txBox="1">
            <a:spLocks/>
          </p:cNvSpPr>
          <p:nvPr/>
        </p:nvSpPr>
        <p:spPr>
          <a:xfrm>
            <a:off x="228600" y="971568"/>
            <a:ext cx="8763000" cy="5029200"/>
          </a:xfrm>
          <a:prstGeom prst="rect">
            <a:avLst/>
          </a:prstGeom>
        </p:spPr>
        <p:txBody>
          <a:bodyPr>
            <a:noAutofit/>
          </a:bodyPr>
          <a:lstStyle/>
          <a:p>
            <a:pPr marL="357188" marR="0" lvl="0" indent="-357188"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لا يوجد </a:t>
            </a:r>
            <a:r>
              <a:rPr kumimoji="0" lang="ar-JO" sz="2200" b="0" i="0" u="none" strike="noStrike" kern="1200" cap="none" spc="0" normalizeH="0" baseline="0" noProof="0" dirty="0">
                <a:ln>
                  <a:noFill/>
                </a:ln>
                <a:solidFill>
                  <a:schemeClr val="tx1"/>
                </a:solidFill>
                <a:effectLst/>
                <a:uLnTx/>
                <a:uFillTx/>
                <a:latin typeface="+mn-lt"/>
                <a:ea typeface="+mn-ea"/>
                <a:cs typeface="+mj-cs"/>
              </a:rPr>
              <a:t>حاسب </a:t>
            </a:r>
            <a:r>
              <a:rPr kumimoji="0" lang="ar-SA" sz="2200" b="0" i="0" u="none" strike="noStrike" kern="1200" cap="none" spc="0" normalizeH="0" baseline="0" noProof="0" dirty="0">
                <a:ln>
                  <a:noFill/>
                </a:ln>
                <a:solidFill>
                  <a:schemeClr val="tx1"/>
                </a:solidFill>
                <a:effectLst/>
                <a:uLnTx/>
                <a:uFillTx/>
                <a:latin typeface="+mn-lt"/>
                <a:ea typeface="+mn-ea"/>
                <a:cs typeface="+mj-cs"/>
              </a:rPr>
              <a:t>مضيف وكل جهاز </a:t>
            </a:r>
            <a:r>
              <a:rPr kumimoji="0" lang="ar-JO" sz="2200" b="0" i="0" u="none" strike="noStrike" kern="1200" cap="none" spc="0" normalizeH="0" baseline="0" noProof="0" dirty="0">
                <a:ln>
                  <a:noFill/>
                </a:ln>
                <a:solidFill>
                  <a:schemeClr val="tx1"/>
                </a:solidFill>
                <a:effectLst/>
                <a:uLnTx/>
                <a:uFillTx/>
                <a:latin typeface="+mn-lt"/>
                <a:ea typeface="+mn-ea"/>
                <a:cs typeface="+mj-cs"/>
              </a:rPr>
              <a:t>يعالج </a:t>
            </a:r>
            <a:r>
              <a:rPr kumimoji="0" lang="ar-SA" sz="2200" b="0" i="0" u="none" strike="noStrike" kern="1200" cap="none" spc="0" normalizeH="0" baseline="0" noProof="0" dirty="0">
                <a:ln>
                  <a:noFill/>
                </a:ln>
                <a:solidFill>
                  <a:schemeClr val="tx1"/>
                </a:solidFill>
                <a:effectLst/>
                <a:uLnTx/>
                <a:uFillTx/>
                <a:latin typeface="+mn-lt"/>
                <a:ea typeface="+mn-ea"/>
                <a:cs typeface="+mj-cs"/>
              </a:rPr>
              <a:t>الاتصالات الخاصة به</a:t>
            </a:r>
            <a:r>
              <a:rPr kumimoji="0" lang="ar-JO" sz="2200" b="0" i="0" u="none" strike="noStrike" kern="1200" cap="none" spc="0" normalizeH="0" baseline="0" noProof="0" dirty="0">
                <a:ln>
                  <a:noFill/>
                </a:ln>
                <a:solidFill>
                  <a:schemeClr val="tx1"/>
                </a:solidFill>
                <a:effectLst/>
                <a:uLnTx/>
                <a:uFillTx/>
                <a:latin typeface="+mn-lt"/>
                <a:ea typeface="+mn-ea"/>
                <a:cs typeface="+mj-cs"/>
              </a:rPr>
              <a:t>, و </a:t>
            </a:r>
            <a:r>
              <a:rPr kumimoji="0" lang="ar-SA" sz="2200" b="0" i="0" u="none" strike="noStrike" kern="1200" cap="none" spc="0" normalizeH="0" baseline="0" noProof="0" dirty="0">
                <a:ln>
                  <a:noFill/>
                </a:ln>
                <a:solidFill>
                  <a:schemeClr val="tx1"/>
                </a:solidFill>
                <a:effectLst/>
                <a:uLnTx/>
                <a:uFillTx/>
                <a:latin typeface="+mn-lt"/>
                <a:ea typeface="+mn-ea"/>
                <a:cs typeface="+mj-cs"/>
              </a:rPr>
              <a:t>تنتقل كافة الاتصالات عبر كابل توصيل مشترك يسمى "</a:t>
            </a:r>
            <a:r>
              <a:rPr kumimoji="0" lang="en-US" sz="2200" b="0" i="0" u="none" strike="noStrike" kern="1200" cap="none" spc="0" normalizeH="0" baseline="0" noProof="0" dirty="0">
                <a:ln>
                  <a:noFill/>
                </a:ln>
                <a:solidFill>
                  <a:schemeClr val="tx1"/>
                </a:solidFill>
                <a:effectLst/>
                <a:uLnTx/>
                <a:uFillTx/>
                <a:latin typeface="+mn-lt"/>
                <a:ea typeface="+mn-ea"/>
                <a:cs typeface="+mj-cs"/>
              </a:rPr>
              <a:t>Bus</a:t>
            </a:r>
            <a:r>
              <a:rPr kumimoji="0" lang="ar-SA" sz="2200" b="0" i="0" u="none" strike="noStrike" kern="1200" cap="none" spc="0" normalizeH="0" baseline="0" noProof="0" dirty="0">
                <a:ln>
                  <a:noFill/>
                </a:ln>
                <a:solidFill>
                  <a:schemeClr val="tx1"/>
                </a:solidFill>
                <a:effectLst/>
                <a:uLnTx/>
                <a:uFillTx/>
                <a:latin typeface="+mn-lt"/>
                <a:ea typeface="+mn-ea"/>
                <a:cs typeface="+mj-cs"/>
              </a:rPr>
              <a:t>" أو "العمود الفقري</a:t>
            </a:r>
            <a:r>
              <a:rPr kumimoji="0" lang="en-US" sz="2200" b="0" i="0" u="none" strike="noStrike" kern="1200" cap="none" spc="0" normalizeH="0" baseline="0" noProof="0" dirty="0">
                <a:ln>
                  <a:noFill/>
                </a:ln>
                <a:solidFill>
                  <a:schemeClr val="tx1"/>
                </a:solidFill>
                <a:effectLst/>
                <a:uLnTx/>
                <a:uFillTx/>
                <a:latin typeface="+mn-lt"/>
                <a:ea typeface="+mn-ea"/>
                <a:cs typeface="+mj-cs"/>
              </a:rPr>
              <a:t>Backbone </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a:p>
            <a:pPr marL="357188" marR="0" lvl="0" indent="-357188"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يفحص </a:t>
            </a:r>
            <a:r>
              <a:rPr kumimoji="0" lang="ar-SA" sz="2200" b="0" i="0" u="none" strike="noStrike" kern="1200" cap="none" spc="0" normalizeH="0" baseline="0" noProof="0" dirty="0">
                <a:ln>
                  <a:noFill/>
                </a:ln>
                <a:solidFill>
                  <a:schemeClr val="tx1"/>
                </a:solidFill>
                <a:effectLst/>
                <a:uLnTx/>
                <a:uFillTx/>
                <a:latin typeface="+mn-lt"/>
                <a:ea typeface="+mn-ea"/>
                <a:cs typeface="+mj-cs"/>
              </a:rPr>
              <a:t>كل جهاز البيانات التي تمر </a:t>
            </a:r>
            <a:r>
              <a:rPr kumimoji="0" lang="ar-JO" sz="2200" b="0" i="0" u="none" strike="noStrike" kern="1200" cap="none" spc="0" normalizeH="0" baseline="0" noProof="0" dirty="0">
                <a:ln>
                  <a:noFill/>
                </a:ln>
                <a:solidFill>
                  <a:schemeClr val="tx1"/>
                </a:solidFill>
                <a:effectLst/>
                <a:uLnTx/>
                <a:uFillTx/>
                <a:latin typeface="+mn-lt"/>
                <a:ea typeface="+mn-ea"/>
                <a:cs typeface="+mj-cs"/>
              </a:rPr>
              <a:t>عبر الناقل للتأكد من المستلمين المحددين</a:t>
            </a:r>
            <a:r>
              <a:rPr kumimoji="0" lang="ar-SA" sz="2200" b="0" i="0" u="none" strike="noStrike" kern="1200" cap="none" spc="0" normalizeH="0" baseline="0" noProof="0" dirty="0">
                <a:ln>
                  <a:noFill/>
                </a:ln>
                <a:solidFill>
                  <a:schemeClr val="tx1"/>
                </a:solidFill>
                <a:effectLst/>
                <a:uLnTx/>
                <a:uFillTx/>
                <a:latin typeface="+mn-lt"/>
                <a:ea typeface="+mn-ea"/>
                <a:cs typeface="+mj-cs"/>
              </a:rPr>
              <a:t>. </a:t>
            </a:r>
          </a:p>
          <a:p>
            <a:pPr marL="357188" marR="0" lvl="0" indent="-357188"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يستخدم هذا الترتيب عامة لمشاركة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بيانات </a:t>
            </a:r>
            <a:r>
              <a:rPr kumimoji="0" lang="ar-JO" sz="2200" b="0" i="0" u="none" strike="noStrike" kern="1200" cap="none" spc="0" normalizeH="0" baseline="0" noProof="0" dirty="0">
                <a:ln>
                  <a:noFill/>
                </a:ln>
                <a:solidFill>
                  <a:schemeClr val="tx1"/>
                </a:solidFill>
                <a:effectLst/>
                <a:uLnTx/>
                <a:uFillTx/>
                <a:latin typeface="+mn-lt"/>
                <a:ea typeface="+mn-ea"/>
                <a:cs typeface="+mj-cs"/>
              </a:rPr>
              <a:t>المخزنة</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 على </a:t>
            </a:r>
            <a:r>
              <a:rPr kumimoji="0" lang="ar-SA" sz="2200" b="0" i="0" u="none" strike="noStrike" kern="1200" cap="none" spc="0" normalizeH="0" baseline="0" noProof="0" dirty="0">
                <a:ln>
                  <a:noFill/>
                </a:ln>
                <a:solidFill>
                  <a:schemeClr val="tx1"/>
                </a:solidFill>
                <a:effectLst/>
                <a:uLnTx/>
                <a:uFillTx/>
                <a:latin typeface="+mn-lt"/>
                <a:ea typeface="+mn-ea"/>
                <a:cs typeface="+mj-cs"/>
              </a:rPr>
              <a:t>أجهزة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حاسب الصغيرة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مختلفة. </a:t>
            </a:r>
            <a:br>
              <a:rPr kumimoji="0" lang="ar-SA" sz="2200" b="0" i="0" u="none" strike="noStrike" kern="1200" cap="none" spc="0" normalizeH="0" baseline="0" noProof="0" dirty="0">
                <a:ln>
                  <a:noFill/>
                </a:ln>
                <a:solidFill>
                  <a:schemeClr val="tx1"/>
                </a:solidFill>
                <a:effectLst/>
                <a:uLnTx/>
                <a:uFillTx/>
                <a:latin typeface="+mn-lt"/>
                <a:ea typeface="+mn-ea"/>
                <a:cs typeface="+mj-cs"/>
              </a:rPr>
            </a:b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108546" name="Picture 2"/>
          <p:cNvPicPr>
            <a:picLocks noChangeAspect="1" noChangeArrowheads="1"/>
          </p:cNvPicPr>
          <p:nvPr/>
        </p:nvPicPr>
        <p:blipFill>
          <a:blip r:embed="rId2"/>
          <a:srcRect/>
          <a:stretch>
            <a:fillRect/>
          </a:stretch>
        </p:blipFill>
        <p:spPr bwMode="auto">
          <a:xfrm>
            <a:off x="2071670" y="3786190"/>
            <a:ext cx="4786321" cy="2565468"/>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85728"/>
            <a:ext cx="7143800" cy="461665"/>
          </a:xfrm>
          <a:prstGeom prst="rect">
            <a:avLst/>
          </a:prstGeom>
          <a:noFill/>
        </p:spPr>
        <p:txBody>
          <a:bodyPr wrap="square" rtlCol="0">
            <a:spAutoFit/>
          </a:bodyPr>
          <a:lstStyle/>
          <a:p>
            <a:pPr algn="ctr"/>
            <a:r>
              <a:rPr lang="en-US" sz="2400" b="1" dirty="0"/>
              <a:t>(Ring Topology) </a:t>
            </a:r>
            <a:r>
              <a:rPr lang="ar-SA" sz="2400" b="1" dirty="0"/>
              <a:t>الشبكة الحلقية أو طبولوجيا الشبكة الحلقية</a:t>
            </a:r>
            <a:endParaRPr lang="en-US" sz="2400" b="1" dirty="0"/>
          </a:p>
        </p:txBody>
      </p:sp>
      <p:sp>
        <p:nvSpPr>
          <p:cNvPr id="3" name="Content Placeholder 3"/>
          <p:cNvSpPr txBox="1">
            <a:spLocks/>
          </p:cNvSpPr>
          <p:nvPr/>
        </p:nvSpPr>
        <p:spPr>
          <a:xfrm>
            <a:off x="142844" y="928670"/>
            <a:ext cx="8858312" cy="3000396"/>
          </a:xfrm>
          <a:prstGeom prst="rect">
            <a:avLst/>
          </a:prstGeom>
        </p:spPr>
        <p:txBody>
          <a:bodyPr>
            <a:noAutofit/>
          </a:bodyPr>
          <a:lstStyle/>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يرتبط كل جهاز بجهازين آخرين لتشكيل حلقة. </a:t>
            </a:r>
          </a:p>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ليس هنالك جهاز كمبيوتر مركزي كما أن الرسائل تمر حول الحلقة حتى تصل إلى الاتجاه المقصود.</a:t>
            </a:r>
          </a:p>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 ت</a:t>
            </a:r>
            <a:r>
              <a:rPr kumimoji="0" lang="ar-SA" sz="2200" b="0" i="0" u="none" strike="noStrike" kern="1200" cap="none" spc="0" normalizeH="0" baseline="0" noProof="0" dirty="0">
                <a:ln>
                  <a:noFill/>
                </a:ln>
                <a:solidFill>
                  <a:schemeClr val="tx1"/>
                </a:solidFill>
                <a:effectLst/>
                <a:uLnTx/>
                <a:uFillTx/>
                <a:latin typeface="+mn-lt"/>
                <a:ea typeface="+mn-ea"/>
                <a:cs typeface="+mj-cs"/>
              </a:rPr>
              <a:t>س</a:t>
            </a:r>
            <a:r>
              <a:rPr kumimoji="0" lang="ar-JO" sz="2200" b="0" i="0" u="none" strike="noStrike" kern="1200" cap="none" spc="0" normalizeH="0" baseline="0" noProof="0" dirty="0">
                <a:ln>
                  <a:noFill/>
                </a:ln>
                <a:solidFill>
                  <a:schemeClr val="tx1"/>
                </a:solidFill>
                <a:effectLst/>
                <a:uLnTx/>
                <a:uFillTx/>
                <a:latin typeface="+mn-lt"/>
                <a:ea typeface="+mn-ea"/>
                <a:cs typeface="+mj-cs"/>
              </a:rPr>
              <a:t>تخدم في </a:t>
            </a:r>
            <a:r>
              <a:rPr kumimoji="0" lang="ar-SA" sz="2200" b="0" i="0" u="none" strike="noStrike" kern="1200" cap="none" spc="0" normalizeH="0" baseline="0" noProof="0" dirty="0">
                <a:ln>
                  <a:noFill/>
                </a:ln>
                <a:solidFill>
                  <a:schemeClr val="tx1"/>
                </a:solidFill>
                <a:effectLst/>
                <a:uLnTx/>
                <a:uFillTx/>
                <a:latin typeface="+mn-lt"/>
                <a:ea typeface="+mn-ea"/>
                <a:cs typeface="+mj-cs"/>
              </a:rPr>
              <a:t>معالجة البيانات الموزعة حيث </a:t>
            </a:r>
            <a:r>
              <a:rPr kumimoji="0" lang="ar-JO" sz="2200" b="0" i="0" u="none" strike="noStrike" kern="1200" cap="none" spc="0" normalizeH="0" baseline="0" noProof="0" dirty="0">
                <a:ln>
                  <a:noFill/>
                </a:ln>
                <a:solidFill>
                  <a:schemeClr val="tx1"/>
                </a:solidFill>
                <a:effectLst/>
                <a:uLnTx/>
                <a:uFillTx/>
                <a:latin typeface="+mn-lt"/>
                <a:ea typeface="+mn-ea"/>
                <a:cs typeface="+mj-cs"/>
              </a:rPr>
              <a:t>يتم </a:t>
            </a:r>
            <a:r>
              <a:rPr kumimoji="0" lang="ar-SA" sz="2200" b="0" i="0" u="none" strike="noStrike" kern="1200" cap="none" spc="0" normalizeH="0" baseline="0" noProof="0" dirty="0">
                <a:ln>
                  <a:noFill/>
                </a:ln>
                <a:solidFill>
                  <a:schemeClr val="tx1"/>
                </a:solidFill>
                <a:effectLst/>
                <a:uLnTx/>
                <a:uFillTx/>
                <a:latin typeface="+mn-lt"/>
                <a:ea typeface="+mn-ea"/>
                <a:cs typeface="+mj-cs"/>
              </a:rPr>
              <a:t>تنفيذ </a:t>
            </a:r>
            <a:r>
              <a:rPr kumimoji="0" lang="ar-JO" sz="2200" b="0" i="0" u="none" strike="noStrike" kern="1200" cap="none" spc="0" normalizeH="0" baseline="0" noProof="0" dirty="0">
                <a:ln>
                  <a:noFill/>
                </a:ln>
                <a:solidFill>
                  <a:schemeClr val="tx1"/>
                </a:solidFill>
                <a:effectLst/>
                <a:uLnTx/>
                <a:uFillTx/>
                <a:latin typeface="+mn-lt"/>
                <a:ea typeface="+mn-ea"/>
                <a:cs typeface="+mj-cs"/>
              </a:rPr>
              <a:t>مهام ال</a:t>
            </a:r>
            <a:r>
              <a:rPr kumimoji="0" lang="ar-SA" sz="2200" b="0" i="0" u="none" strike="noStrike" kern="1200" cap="none" spc="0" normalizeH="0" baseline="0" noProof="0" dirty="0">
                <a:ln>
                  <a:noFill/>
                </a:ln>
                <a:solidFill>
                  <a:schemeClr val="tx1"/>
                </a:solidFill>
                <a:effectLst/>
                <a:uLnTx/>
                <a:uFillTx/>
                <a:latin typeface="+mn-lt"/>
                <a:ea typeface="+mn-ea"/>
                <a:cs typeface="+mj-cs"/>
              </a:rPr>
              <a:t>معالجة </a:t>
            </a:r>
            <a:r>
              <a:rPr kumimoji="0" lang="ar-JO" sz="2200" b="0" i="0" u="none" strike="noStrike" kern="1200" cap="none" spc="0" normalizeH="0" baseline="0" noProof="0" dirty="0">
                <a:ln>
                  <a:noFill/>
                </a:ln>
                <a:solidFill>
                  <a:schemeClr val="tx1"/>
                </a:solidFill>
                <a:effectLst/>
                <a:uLnTx/>
                <a:uFillTx/>
                <a:latin typeface="+mn-lt"/>
                <a:ea typeface="+mn-ea"/>
                <a:cs typeface="+mj-cs"/>
              </a:rPr>
              <a:t>في </a:t>
            </a:r>
            <a:r>
              <a:rPr kumimoji="0" lang="ar-SA" sz="2200" b="0" i="0" u="none" strike="noStrike" kern="1200" cap="none" spc="0" normalizeH="0" baseline="0" noProof="0" dirty="0">
                <a:ln>
                  <a:noFill/>
                </a:ln>
                <a:solidFill>
                  <a:schemeClr val="tx1"/>
                </a:solidFill>
                <a:effectLst/>
                <a:uLnTx/>
                <a:uFillTx/>
                <a:latin typeface="+mn-lt"/>
                <a:ea typeface="+mn-ea"/>
                <a:cs typeface="+mj-cs"/>
              </a:rPr>
              <a:t>مواقع مختلفة</a:t>
            </a:r>
            <a:r>
              <a:rPr kumimoji="0" lang="ar-JO" sz="2200" b="0" i="0" u="none" strike="noStrike" kern="1200" cap="none" spc="0" normalizeH="0" baseline="0" noProof="0" dirty="0">
                <a:ln>
                  <a:noFill/>
                </a:ln>
                <a:solidFill>
                  <a:schemeClr val="tx1"/>
                </a:solidFill>
                <a:effectLst/>
                <a:uLnTx/>
                <a:uFillTx/>
                <a:latin typeface="+mn-lt"/>
                <a:ea typeface="+mn-ea"/>
                <a:cs typeface="+mj-cs"/>
              </a:rPr>
              <a:t> و برامج مختلفة و مشاركة البيانات و الموارد</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110594" name="Picture 2" descr="http://studydroid.com/imageCards/0p/ld/card-26916420-back.jpg"/>
          <p:cNvPicPr>
            <a:picLocks noChangeAspect="1" noChangeArrowheads="1"/>
          </p:cNvPicPr>
          <p:nvPr/>
        </p:nvPicPr>
        <p:blipFill>
          <a:blip r:embed="rId2"/>
          <a:srcRect/>
          <a:stretch>
            <a:fillRect/>
          </a:stretch>
        </p:blipFill>
        <p:spPr bwMode="auto">
          <a:xfrm>
            <a:off x="2143108" y="3571876"/>
            <a:ext cx="4786346" cy="3042169"/>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97673"/>
            <a:ext cx="6929486" cy="830997"/>
          </a:xfrm>
          <a:prstGeom prst="rect">
            <a:avLst/>
          </a:prstGeom>
          <a:noFill/>
        </p:spPr>
        <p:txBody>
          <a:bodyPr wrap="square" rtlCol="0">
            <a:spAutoFit/>
          </a:bodyPr>
          <a:lstStyle/>
          <a:p>
            <a:pPr algn="ctr"/>
            <a:r>
              <a:rPr lang="en-US" sz="2400" b="1" dirty="0"/>
              <a:t>(Hierarchical Topology) </a:t>
            </a:r>
            <a:r>
              <a:rPr lang="ar-SA" sz="2400" b="1" dirty="0"/>
              <a:t>الشبكة الهرمية أو طبولوجيا الشبكة الهرمية</a:t>
            </a:r>
            <a:endParaRPr lang="en-US" sz="2400" b="1" dirty="0"/>
          </a:p>
        </p:txBody>
      </p:sp>
      <p:sp>
        <p:nvSpPr>
          <p:cNvPr id="3" name="Content Placeholder 3"/>
          <p:cNvSpPr txBox="1">
            <a:spLocks/>
          </p:cNvSpPr>
          <p:nvPr/>
        </p:nvSpPr>
        <p:spPr>
          <a:xfrm>
            <a:off x="214282" y="1142984"/>
            <a:ext cx="8624918" cy="2643206"/>
          </a:xfrm>
          <a:prstGeom prst="rect">
            <a:avLst/>
          </a:prstGeom>
        </p:spPr>
        <p:txBody>
          <a:bodyPr>
            <a:noAutofit/>
          </a:bodyPr>
          <a:lstStyle/>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a:ln>
                  <a:noFill/>
                </a:ln>
                <a:solidFill>
                  <a:schemeClr val="tx1"/>
                </a:solidFill>
                <a:effectLst/>
                <a:uLnTx/>
                <a:uFillTx/>
                <a:latin typeface="+mn-lt"/>
                <a:ea typeface="+mn-ea"/>
                <a:cs typeface="+mj-cs"/>
              </a:rPr>
              <a:t>عدة </a:t>
            </a:r>
            <a:r>
              <a:rPr lang="ar-SA" sz="2200" dirty="0">
                <a:cs typeface="+mj-cs"/>
              </a:rPr>
              <a:t>حاسبات</a:t>
            </a:r>
            <a:r>
              <a:rPr kumimoji="0" lang="ar-JO" sz="2200" b="0" i="0" u="none" strike="noStrike" kern="1200" cap="none" spc="0" normalizeH="0" baseline="0" noProof="0" dirty="0">
                <a:ln>
                  <a:noFill/>
                </a:ln>
                <a:solidFill>
                  <a:schemeClr val="tx1"/>
                </a:solidFill>
                <a:effectLst/>
                <a:uLnTx/>
                <a:uFillTx/>
                <a:latin typeface="+mn-lt"/>
                <a:ea typeface="+mn-ea"/>
                <a:cs typeface="+mj-cs"/>
              </a:rPr>
              <a:t> مرتبطة بحاسب </a:t>
            </a:r>
            <a:r>
              <a:rPr kumimoji="0" lang="ar-SA" sz="2200" b="0" i="0" u="none" strike="noStrike" kern="1200" cap="none" spc="0" normalizeH="0" baseline="0" noProof="0" dirty="0">
                <a:ln>
                  <a:noFill/>
                </a:ln>
                <a:solidFill>
                  <a:schemeClr val="tx1"/>
                </a:solidFill>
                <a:effectLst/>
                <a:uLnTx/>
                <a:uFillTx/>
                <a:latin typeface="+mn-lt"/>
                <a:ea typeface="+mn-ea"/>
                <a:cs typeface="+mj-cs"/>
              </a:rPr>
              <a:t>مضيف مركزي تماما مثل </a:t>
            </a:r>
            <a:r>
              <a:rPr kumimoji="0" lang="ar-JO" sz="2200" b="0" i="0" u="none" strike="noStrike" kern="1200" cap="none" spc="0" normalizeH="0" baseline="0" noProof="0" dirty="0">
                <a:ln>
                  <a:noFill/>
                </a:ln>
                <a:solidFill>
                  <a:schemeClr val="tx1"/>
                </a:solidFill>
                <a:effectLst/>
                <a:uLnTx/>
                <a:uFillTx/>
                <a:latin typeface="+mn-lt"/>
                <a:ea typeface="+mn-ea"/>
                <a:cs typeface="+mj-cs"/>
              </a:rPr>
              <a:t>ال</a:t>
            </a:r>
            <a:r>
              <a:rPr kumimoji="0" lang="ar-SA" sz="2200" b="0" i="0" u="none" strike="noStrike" kern="1200" cap="none" spc="0" normalizeH="0" baseline="0" noProof="0" dirty="0">
                <a:ln>
                  <a:noFill/>
                </a:ln>
                <a:solidFill>
                  <a:schemeClr val="tx1"/>
                </a:solidFill>
                <a:effectLst/>
                <a:uLnTx/>
                <a:uFillTx/>
                <a:latin typeface="+mn-lt"/>
                <a:ea typeface="+mn-ea"/>
                <a:cs typeface="+mj-cs"/>
              </a:rPr>
              <a:t>شبكة النجمية . </a:t>
            </a:r>
            <a:r>
              <a:rPr kumimoji="0" lang="ar-JO" sz="2200" b="0" i="0" u="none" strike="noStrike" kern="1200" cap="none" spc="0" normalizeH="0" baseline="0" noProof="0" dirty="0">
                <a:ln>
                  <a:noFill/>
                </a:ln>
                <a:solidFill>
                  <a:schemeClr val="tx1"/>
                </a:solidFill>
                <a:effectLst/>
                <a:uLnTx/>
                <a:uFillTx/>
                <a:latin typeface="+mn-lt"/>
                <a:ea typeface="+mn-ea"/>
                <a:cs typeface="+mj-cs"/>
              </a:rPr>
              <a:t>و تقوم هذه الأجهزة باستضافة حاسبات </a:t>
            </a:r>
            <a:r>
              <a:rPr kumimoji="0" lang="ar-SA" sz="2200" b="0" i="0" u="none" strike="noStrike" kern="1200" cap="none" spc="0" normalizeH="0" baseline="0" noProof="0" dirty="0">
                <a:ln>
                  <a:noFill/>
                </a:ln>
                <a:solidFill>
                  <a:schemeClr val="tx1"/>
                </a:solidFill>
                <a:effectLst/>
                <a:uLnTx/>
                <a:uFillTx/>
                <a:latin typeface="+mn-lt"/>
                <a:ea typeface="+mn-ea"/>
                <a:cs typeface="+mj-cs"/>
              </a:rPr>
              <a:t>أصغر منها أو </a:t>
            </a:r>
            <a:r>
              <a:rPr kumimoji="0" lang="ar-JO" sz="2200" b="0" i="0" u="none" strike="noStrike" kern="1200" cap="none" spc="0" normalizeH="0" baseline="0" noProof="0" dirty="0">
                <a:ln>
                  <a:noFill/>
                </a:ln>
                <a:solidFill>
                  <a:schemeClr val="tx1"/>
                </a:solidFill>
                <a:effectLst/>
                <a:uLnTx/>
                <a:uFillTx/>
                <a:latin typeface="+mn-lt"/>
                <a:ea typeface="+mn-ea"/>
                <a:cs typeface="+mj-cs"/>
              </a:rPr>
              <a:t>أجهزة طرفية </a:t>
            </a:r>
            <a:r>
              <a:rPr kumimoji="0" lang="ar-SA" sz="2200" b="0" i="0" u="none" strike="noStrike" kern="1200" cap="none" spc="0" normalizeH="0" baseline="0" noProof="0" dirty="0">
                <a:ln>
                  <a:noFill/>
                </a:ln>
                <a:solidFill>
                  <a:schemeClr val="tx1"/>
                </a:solidFill>
                <a:effectLst/>
                <a:uLnTx/>
                <a:uFillTx/>
                <a:latin typeface="+mn-lt"/>
                <a:ea typeface="+mn-ea"/>
                <a:cs typeface="+mj-cs"/>
              </a:rPr>
              <a:t>أخرى. </a:t>
            </a:r>
            <a:endParaRPr lang="ar-SA" sz="2200" dirty="0">
              <a:cs typeface="+mj-cs"/>
            </a:endParaRPr>
          </a:p>
          <a:p>
            <a:pPr marL="357188" marR="0" lvl="0" indent="-357188" algn="just"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u="none" strike="noStrike" kern="1200" cap="none" spc="0" normalizeH="0" baseline="0" noProof="0" dirty="0">
                <a:ln>
                  <a:noFill/>
                </a:ln>
                <a:solidFill>
                  <a:schemeClr val="tx1"/>
                </a:solidFill>
                <a:effectLst/>
                <a:uLnTx/>
                <a:uFillTx/>
                <a:latin typeface="+mn-lt"/>
                <a:ea typeface="+mn-ea"/>
                <a:cs typeface="+mj-cs"/>
              </a:rPr>
              <a:t>هو مفيد </a:t>
            </a:r>
            <a:r>
              <a:rPr kumimoji="0" lang="ar-SA" sz="2200" b="0" i="0" u="none" strike="noStrike" kern="1200" cap="none" spc="0" normalizeH="0" baseline="0" noProof="0" dirty="0">
                <a:ln>
                  <a:noFill/>
                </a:ln>
                <a:solidFill>
                  <a:schemeClr val="tx1"/>
                </a:solidFill>
                <a:effectLst/>
                <a:uLnTx/>
                <a:uFillTx/>
                <a:latin typeface="+mn-lt"/>
                <a:ea typeface="+mn-ea"/>
                <a:cs typeface="+mj-cs"/>
              </a:rPr>
              <a:t>في المنظمات المركزية، </a:t>
            </a:r>
            <a:r>
              <a:rPr kumimoji="0" lang="ar-JO" sz="2200" b="0" i="0" u="none" strike="noStrike" kern="1200" cap="none" spc="0" normalizeH="0" baseline="0" noProof="0" dirty="0">
                <a:ln>
                  <a:noFill/>
                </a:ln>
                <a:solidFill>
                  <a:schemeClr val="tx1"/>
                </a:solidFill>
                <a:effectLst/>
                <a:uLnTx/>
                <a:uFillTx/>
                <a:latin typeface="+mn-lt"/>
                <a:ea typeface="+mn-ea"/>
                <a:cs typeface="+mj-cs"/>
              </a:rPr>
              <a:t>حيث يتم توصيل الحواسيب</a:t>
            </a:r>
            <a:r>
              <a:rPr kumimoji="0" lang="ar-SA" sz="2200" b="0" i="0" u="none" strike="noStrike" kern="1200" cap="none" spc="0" normalizeH="0" baseline="0" noProof="0" dirty="0">
                <a:ln>
                  <a:noFill/>
                </a:ln>
                <a:solidFill>
                  <a:schemeClr val="tx1"/>
                </a:solidFill>
                <a:effectLst/>
                <a:uLnTx/>
                <a:uFillTx/>
                <a:latin typeface="+mn-lt"/>
                <a:ea typeface="+mn-ea"/>
                <a:cs typeface="+mj-cs"/>
              </a:rPr>
              <a:t> الصغيرة في القسم بأجهزة الإدارات الفردية </a:t>
            </a:r>
            <a:r>
              <a:rPr kumimoji="0" lang="ar-JO" sz="2200" b="0" i="0" u="none" strike="noStrike" kern="1200" cap="none" spc="0" normalizeH="0" baseline="0" noProof="0" dirty="0">
                <a:ln>
                  <a:noFill/>
                </a:ln>
                <a:solidFill>
                  <a:schemeClr val="tx1"/>
                </a:solidFill>
                <a:effectLst/>
                <a:uLnTx/>
                <a:uFillTx/>
                <a:latin typeface="+mn-lt"/>
                <a:ea typeface="+mn-ea"/>
                <a:cs typeface="+mj-cs"/>
              </a:rPr>
              <a:t>و تكون متصلة</a:t>
            </a:r>
            <a:r>
              <a:rPr kumimoji="0" lang="ar-SA" sz="2200" b="0" i="0" u="none" strike="noStrike" kern="1200" cap="none" spc="0" normalizeH="0" baseline="0" noProof="0" dirty="0">
                <a:ln>
                  <a:noFill/>
                </a:ln>
                <a:solidFill>
                  <a:schemeClr val="tx1"/>
                </a:solidFill>
                <a:effectLst/>
                <a:uLnTx/>
                <a:uFillTx/>
                <a:latin typeface="+mn-lt"/>
                <a:ea typeface="+mn-ea"/>
                <a:cs typeface="+mj-cs"/>
              </a:rPr>
              <a:t> </a:t>
            </a:r>
            <a:r>
              <a:rPr kumimoji="0" lang="ar-JO" sz="2200" b="0" i="0" u="none" strike="noStrike" kern="1200" cap="none" spc="0" normalizeH="0" baseline="0" noProof="0" dirty="0">
                <a:ln>
                  <a:noFill/>
                </a:ln>
                <a:solidFill>
                  <a:schemeClr val="tx1"/>
                </a:solidFill>
                <a:effectLst/>
                <a:uLnTx/>
                <a:uFillTx/>
                <a:latin typeface="+mn-lt"/>
                <a:ea typeface="+mn-ea"/>
                <a:cs typeface="+mj-cs"/>
              </a:rPr>
              <a:t>بالحاسب</a:t>
            </a:r>
            <a:r>
              <a:rPr kumimoji="0" lang="ar-SA" sz="2200" b="0" i="0" u="none" strike="noStrike" kern="1200" cap="none" spc="0" normalizeH="0" baseline="0" noProof="0" dirty="0">
                <a:ln>
                  <a:noFill/>
                </a:ln>
                <a:solidFill>
                  <a:schemeClr val="tx1"/>
                </a:solidFill>
                <a:effectLst/>
                <a:uLnTx/>
                <a:uFillTx/>
                <a:latin typeface="+mn-lt"/>
                <a:ea typeface="+mn-ea"/>
                <a:cs typeface="+mj-cs"/>
              </a:rPr>
              <a:t> المركزي الذي يحتو</a:t>
            </a:r>
            <a:r>
              <a:rPr kumimoji="0" lang="ar-JO" sz="2200" b="0" i="0" u="none" strike="noStrike" kern="1200" cap="none" spc="0" normalizeH="0" baseline="0" noProof="0" dirty="0">
                <a:ln>
                  <a:noFill/>
                </a:ln>
                <a:solidFill>
                  <a:schemeClr val="tx1"/>
                </a:solidFill>
                <a:effectLst/>
                <a:uLnTx/>
                <a:uFillTx/>
                <a:latin typeface="+mn-lt"/>
                <a:ea typeface="+mn-ea"/>
                <a:cs typeface="+mj-cs"/>
              </a:rPr>
              <a:t>ي</a:t>
            </a:r>
            <a:r>
              <a:rPr kumimoji="0" lang="ar-SA" sz="2200" b="0" i="0" u="none" strike="noStrike" kern="1200" cap="none" spc="0" normalizeH="0" baseline="0" noProof="0" dirty="0">
                <a:ln>
                  <a:noFill/>
                </a:ln>
                <a:solidFill>
                  <a:schemeClr val="tx1"/>
                </a:solidFill>
                <a:effectLst/>
                <a:uLnTx/>
                <a:uFillTx/>
                <a:latin typeface="+mn-lt"/>
                <a:ea typeface="+mn-ea"/>
                <a:cs typeface="+mj-cs"/>
              </a:rPr>
              <a:t> على بيانات </a:t>
            </a:r>
            <a:r>
              <a:rPr kumimoji="0" lang="ar-JO" sz="2200" b="0" i="0" u="none" strike="noStrike" kern="1200" cap="none" spc="0" normalizeH="0" baseline="0" noProof="0" dirty="0">
                <a:ln>
                  <a:noFill/>
                </a:ln>
                <a:solidFill>
                  <a:schemeClr val="tx1"/>
                </a:solidFill>
                <a:effectLst/>
                <a:uLnTx/>
                <a:uFillTx/>
                <a:latin typeface="+mn-lt"/>
                <a:ea typeface="+mn-ea"/>
                <a:cs typeface="+mj-cs"/>
              </a:rPr>
              <a:t>ذات صلة بالكل</a:t>
            </a:r>
            <a:r>
              <a:rPr kumimoji="0" lang="ar-SA" sz="2200" b="0" i="0" u="none" strike="noStrike" kern="1200" cap="none" spc="0" normalizeH="0" baseline="0" noProof="0" dirty="0">
                <a:ln>
                  <a:noFill/>
                </a:ln>
                <a:solidFill>
                  <a:schemeClr val="tx1"/>
                </a:solidFill>
                <a:effectLst/>
                <a:uLnTx/>
                <a:uFillTx/>
                <a:latin typeface="+mn-lt"/>
                <a:ea typeface="+mn-ea"/>
                <a:cs typeface="+mj-cs"/>
              </a:rPr>
              <a:t>.</a:t>
            </a:r>
            <a:endParaRPr kumimoji="0" lang="en-US" sz="2200" b="0" i="0" u="none" strike="noStrike" kern="1200" cap="none" spc="0" normalizeH="0" baseline="0" noProof="0" dirty="0">
              <a:ln>
                <a:noFill/>
              </a:ln>
              <a:solidFill>
                <a:schemeClr val="tx1"/>
              </a:solidFill>
              <a:effectLst/>
              <a:uLnTx/>
              <a:uFillTx/>
              <a:latin typeface="+mn-lt"/>
              <a:ea typeface="+mn-ea"/>
              <a:cs typeface="+mj-cs"/>
            </a:endParaRPr>
          </a:p>
        </p:txBody>
      </p:sp>
      <p:pic>
        <p:nvPicPr>
          <p:cNvPr id="109570" name="Picture 2" descr="http://studynotes.net/images/castar.gif"/>
          <p:cNvPicPr>
            <a:picLocks noChangeAspect="1" noChangeArrowheads="1"/>
          </p:cNvPicPr>
          <p:nvPr/>
        </p:nvPicPr>
        <p:blipFill>
          <a:blip r:embed="rId2"/>
          <a:srcRect/>
          <a:stretch>
            <a:fillRect/>
          </a:stretch>
        </p:blipFill>
        <p:spPr bwMode="auto">
          <a:xfrm>
            <a:off x="2143108" y="3500438"/>
            <a:ext cx="5143536" cy="307583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85728"/>
            <a:ext cx="7143800" cy="461665"/>
          </a:xfrm>
          <a:prstGeom prst="rect">
            <a:avLst/>
          </a:prstGeom>
          <a:noFill/>
        </p:spPr>
        <p:txBody>
          <a:bodyPr wrap="square" rtlCol="0">
            <a:spAutoFit/>
          </a:bodyPr>
          <a:lstStyle/>
          <a:p>
            <a:pPr algn="ctr"/>
            <a:r>
              <a:rPr lang="ar-SA" sz="2400" b="1" dirty="0"/>
              <a:t>ملخص تكوينات الشبكة</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3485269543"/>
              </p:ext>
            </p:extLst>
          </p:nvPr>
        </p:nvGraphicFramePr>
        <p:xfrm>
          <a:off x="285720" y="1515447"/>
          <a:ext cx="8305800" cy="4556759"/>
        </p:xfrm>
        <a:graphic>
          <a:graphicData uri="http://schemas.openxmlformats.org/drawingml/2006/table">
            <a:tbl>
              <a:tblPr firstRow="1" bandRow="1">
                <a:tableStyleId>{69CF1AB2-1976-4502-BF36-3FF5EA218861}</a:tableStyleId>
              </a:tblPr>
              <a:tblGrid>
                <a:gridCol w="6096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533399">
                <a:tc>
                  <a:txBody>
                    <a:bodyPr/>
                    <a:lstStyle/>
                    <a:p>
                      <a:pPr algn="ctr" rtl="1"/>
                      <a:r>
                        <a:rPr lang="ar-JO" sz="2400" dirty="0">
                          <a:solidFill>
                            <a:schemeClr val="bg1"/>
                          </a:solidFill>
                        </a:rPr>
                        <a:t>الوصف</a:t>
                      </a:r>
                      <a:endParaRPr lang="en-US" sz="2400" dirty="0">
                        <a:solidFill>
                          <a:schemeClr val="bg1"/>
                        </a:solidFill>
                      </a:endParaRPr>
                    </a:p>
                  </a:txBody>
                  <a:tcPr>
                    <a:solidFill>
                      <a:srgbClr val="00B0F0"/>
                    </a:solidFill>
                  </a:tcPr>
                </a:tc>
                <a:tc>
                  <a:txBody>
                    <a:bodyPr/>
                    <a:lstStyle/>
                    <a:p>
                      <a:pPr algn="ctr" rtl="1"/>
                      <a:r>
                        <a:rPr lang="ar-JO" sz="2400" dirty="0">
                          <a:solidFill>
                            <a:schemeClr val="bg1"/>
                          </a:solidFill>
                        </a:rPr>
                        <a:t>الطوبولوجيا</a:t>
                      </a:r>
                      <a:endParaRPr lang="en-US" sz="2400" dirty="0">
                        <a:solidFill>
                          <a:schemeClr val="bg1"/>
                        </a:solidFill>
                      </a:endParaRPr>
                    </a:p>
                  </a:txBody>
                  <a:tcPr>
                    <a:solidFill>
                      <a:srgbClr val="00B0F0"/>
                    </a:solidFill>
                  </a:tcPr>
                </a:tc>
                <a:extLst>
                  <a:ext uri="{0D108BD9-81ED-4DB2-BD59-A6C34878D82A}">
                    <a16:rowId xmlns:a16="http://schemas.microsoft.com/office/drawing/2014/main" val="10000"/>
                  </a:ext>
                </a:extLst>
              </a:tr>
              <a:tr h="490538">
                <a:tc>
                  <a:txBody>
                    <a:bodyPr/>
                    <a:lstStyle/>
                    <a:p>
                      <a:pPr marL="342900" indent="-342900" algn="r" rtl="1">
                        <a:buFont typeface="Wingdings" panose="05000000000000000000" pitchFamily="2" charset="2"/>
                        <a:buChar char="ü"/>
                      </a:pPr>
                      <a:r>
                        <a:rPr lang="ar-JO" sz="2000" dirty="0"/>
                        <a:t>حاسبات</a:t>
                      </a:r>
                      <a:r>
                        <a:rPr lang="ar-JO" sz="2000" baseline="0" dirty="0"/>
                        <a:t> متصلة بخادم أو مضيف مركزي</a:t>
                      </a:r>
                    </a:p>
                    <a:p>
                      <a:pPr marL="342900" indent="-342900" algn="r" rtl="1">
                        <a:buFont typeface="Wingdings" panose="05000000000000000000" pitchFamily="2" charset="2"/>
                        <a:buChar char="ü"/>
                      </a:pPr>
                      <a:r>
                        <a:rPr lang="ar-JO" sz="2000" baseline="0" dirty="0"/>
                        <a:t>جميع الإتصالات تنتقل عبر الخادم المركزي</a:t>
                      </a:r>
                    </a:p>
                    <a:p>
                      <a:pPr marL="342900" indent="-342900" algn="r" rtl="1">
                        <a:buFont typeface="Wingdings" panose="05000000000000000000" pitchFamily="2" charset="2"/>
                        <a:buChar char="ü"/>
                      </a:pPr>
                      <a:r>
                        <a:rPr lang="ar-JO" sz="2000" baseline="0" dirty="0"/>
                        <a:t>جيدة لمشاركة الموارد الشائعة</a:t>
                      </a:r>
                      <a:endParaRPr lang="en-US" sz="2000" dirty="0"/>
                    </a:p>
                  </a:txBody>
                  <a:tcPr anchor="ctr"/>
                </a:tc>
                <a:tc>
                  <a:txBody>
                    <a:bodyPr/>
                    <a:lstStyle/>
                    <a:p>
                      <a:pPr algn="r" rtl="1"/>
                      <a:r>
                        <a:rPr kumimoji="0" lang="ar-JO" sz="2000" kern="1200" dirty="0">
                          <a:solidFill>
                            <a:schemeClr val="dk1"/>
                          </a:solidFill>
                          <a:latin typeface="+mn-lt"/>
                          <a:ea typeface="+mn-ea"/>
                          <a:cs typeface="+mn-cs"/>
                        </a:rPr>
                        <a:t>النجمة (</a:t>
                      </a:r>
                      <a:r>
                        <a:rPr kumimoji="0" lang="en-US" sz="2000" kern="1200" dirty="0">
                          <a:solidFill>
                            <a:schemeClr val="dk1"/>
                          </a:solidFill>
                          <a:latin typeface="+mn-lt"/>
                          <a:ea typeface="+mn-ea"/>
                          <a:cs typeface="+mn-cs"/>
                        </a:rPr>
                        <a:t>Star</a:t>
                      </a:r>
                      <a:r>
                        <a:rPr kumimoji="0" lang="ar-JO" sz="2000" kern="1200" dirty="0">
                          <a:solidFill>
                            <a:schemeClr val="dk1"/>
                          </a:solidFill>
                          <a:latin typeface="+mn-lt"/>
                          <a:ea typeface="+mn-ea"/>
                          <a:cs typeface="+mn-cs"/>
                        </a:rPr>
                        <a:t>)</a:t>
                      </a:r>
                    </a:p>
                    <a:p>
                      <a:pPr algn="l" rtl="0"/>
                      <a:endParaRPr lang="en-US" sz="2000" dirty="0"/>
                    </a:p>
                  </a:txBody>
                  <a:tcPr anchor="ctr"/>
                </a:tc>
                <a:extLst>
                  <a:ext uri="{0D108BD9-81ED-4DB2-BD59-A6C34878D82A}">
                    <a16:rowId xmlns:a16="http://schemas.microsoft.com/office/drawing/2014/main" val="10001"/>
                  </a:ext>
                </a:extLst>
              </a:tr>
              <a:tr h="433387">
                <a:tc>
                  <a:txBody>
                    <a:bodyPr/>
                    <a:lstStyle/>
                    <a:p>
                      <a:pPr marL="342900" indent="-342900" algn="r" rtl="1">
                        <a:buFont typeface="Wingdings" panose="05000000000000000000" pitchFamily="2" charset="2"/>
                        <a:buChar char="ü"/>
                      </a:pPr>
                      <a:r>
                        <a:rPr lang="ar-JO" sz="2000" dirty="0"/>
                        <a:t>حاسبات متصلة بخط مشترك</a:t>
                      </a:r>
                    </a:p>
                    <a:p>
                      <a:pPr marL="342900" indent="-342900" algn="r" rtl="1">
                        <a:buFont typeface="Wingdings" panose="05000000000000000000" pitchFamily="2" charset="2"/>
                        <a:buChar char="ü"/>
                      </a:pPr>
                      <a:r>
                        <a:rPr lang="ar-JO" sz="2000" dirty="0"/>
                        <a:t>تنتقل الإتصالات عبر الخط المشترك</a:t>
                      </a:r>
                    </a:p>
                    <a:p>
                      <a:pPr marL="342900" indent="-342900" algn="r" rtl="1">
                        <a:buFont typeface="Wingdings" panose="05000000000000000000" pitchFamily="2" charset="2"/>
                        <a:buChar char="ü"/>
                      </a:pPr>
                      <a:r>
                        <a:rPr lang="ar-JO" sz="2000" dirty="0"/>
                        <a:t>أقل تكلفة من النجمية</a:t>
                      </a:r>
                      <a:endParaRPr lang="en-US" sz="2000" dirty="0"/>
                    </a:p>
                  </a:txBody>
                  <a:tcPr anchor="ctr"/>
                </a:tc>
                <a:tc>
                  <a:txBody>
                    <a:bodyPr/>
                    <a:lstStyle/>
                    <a:p>
                      <a:pPr algn="r" rtl="1"/>
                      <a:r>
                        <a:rPr lang="ar-JO" sz="2000" dirty="0"/>
                        <a:t>الخطية (</a:t>
                      </a:r>
                      <a:r>
                        <a:rPr kumimoji="0" lang="en-US" sz="2000" kern="1200" dirty="0">
                          <a:solidFill>
                            <a:schemeClr val="dk1"/>
                          </a:solidFill>
                          <a:latin typeface="+mn-lt"/>
                          <a:ea typeface="+mn-ea"/>
                          <a:cs typeface="+mn-cs"/>
                        </a:rPr>
                        <a:t>Bus</a:t>
                      </a:r>
                      <a:r>
                        <a:rPr lang="ar-JO" sz="2000" dirty="0"/>
                        <a:t>)</a:t>
                      </a:r>
                    </a:p>
                    <a:p>
                      <a:pPr marL="0" algn="l" rtl="0" eaLnBrk="1" latinLnBrk="0" hangingPunct="1"/>
                      <a:endParaRPr kumimoji="0" lang="en-US" sz="200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433387">
                <a:tc>
                  <a:txBody>
                    <a:bodyPr/>
                    <a:lstStyle/>
                    <a:p>
                      <a:pPr marL="342900" indent="-342900" algn="r" rtl="1">
                        <a:buFont typeface="Wingdings" panose="05000000000000000000" pitchFamily="2" charset="2"/>
                        <a:buChar char="ü"/>
                      </a:pPr>
                      <a:r>
                        <a:rPr lang="ar-JO" sz="2000" dirty="0"/>
                        <a:t>كل جهاز يتصل</a:t>
                      </a:r>
                      <a:r>
                        <a:rPr lang="ar-JO" sz="2000" baseline="0" dirty="0"/>
                        <a:t> بحاسبين آخرين لتشكيل حلقة</a:t>
                      </a:r>
                    </a:p>
                    <a:p>
                      <a:pPr marL="342900" indent="-342900" algn="r" rtl="1">
                        <a:buFont typeface="Wingdings" panose="05000000000000000000" pitchFamily="2" charset="2"/>
                        <a:buChar char="ü"/>
                      </a:pPr>
                      <a:r>
                        <a:rPr lang="ar-JO" sz="2000" baseline="0" dirty="0"/>
                        <a:t>تنتقل الإتصالات حول الحلقة</a:t>
                      </a:r>
                    </a:p>
                    <a:p>
                      <a:pPr marL="342900" indent="-342900" algn="r" rtl="1">
                        <a:buFont typeface="Wingdings" panose="05000000000000000000" pitchFamily="2" charset="2"/>
                        <a:buChar char="ü"/>
                      </a:pPr>
                      <a:r>
                        <a:rPr lang="ar-JO" sz="2000" baseline="0" dirty="0"/>
                        <a:t>تستخدم لربط الأجهزة الكبيرة في المنظمات اللامركزية</a:t>
                      </a:r>
                      <a:endParaRPr lang="en-US" sz="2000" dirty="0"/>
                    </a:p>
                  </a:txBody>
                  <a:tcPr anchor="ctr"/>
                </a:tc>
                <a:tc>
                  <a:txBody>
                    <a:bodyPr/>
                    <a:lstStyle/>
                    <a:p>
                      <a:pPr algn="r" rtl="1"/>
                      <a:r>
                        <a:rPr lang="ar-JO" sz="2000" dirty="0"/>
                        <a:t>الحلقية (</a:t>
                      </a:r>
                      <a:r>
                        <a:rPr lang="en-US" sz="2000" dirty="0"/>
                        <a:t>Ring</a:t>
                      </a:r>
                      <a:r>
                        <a:rPr lang="ar-JO" sz="2000" dirty="0"/>
                        <a:t>)</a:t>
                      </a:r>
                    </a:p>
                    <a:p>
                      <a:pPr algn="l" rtl="0"/>
                      <a:endParaRPr lang="en-US" sz="2000" dirty="0"/>
                    </a:p>
                  </a:txBody>
                  <a:tcPr anchor="ctr"/>
                </a:tc>
                <a:extLst>
                  <a:ext uri="{0D108BD9-81ED-4DB2-BD59-A6C34878D82A}">
                    <a16:rowId xmlns:a16="http://schemas.microsoft.com/office/drawing/2014/main" val="10003"/>
                  </a:ext>
                </a:extLst>
              </a:tr>
              <a:tr h="433387">
                <a:tc>
                  <a:txBody>
                    <a:bodyPr/>
                    <a:lstStyle/>
                    <a:p>
                      <a:pPr marL="342900" indent="-342900" algn="r" rtl="1">
                        <a:buFont typeface="Wingdings" panose="05000000000000000000" pitchFamily="2" charset="2"/>
                        <a:buChar char="ü"/>
                      </a:pPr>
                      <a:r>
                        <a:rPr lang="ar-JO" sz="2000" dirty="0"/>
                        <a:t>جهاز حاسب عالي المستوى يتصل بأجهزة في المستوى الثاني و هي مرتبطة بحاسبات في المستوى الثالث.</a:t>
                      </a:r>
                    </a:p>
                    <a:p>
                      <a:pPr marL="342900" indent="-342900" algn="r" rtl="1">
                        <a:buFont typeface="Wingdings" panose="05000000000000000000" pitchFamily="2" charset="2"/>
                        <a:buChar char="ü"/>
                      </a:pPr>
                      <a:r>
                        <a:rPr lang="ar-JO" sz="2000" dirty="0"/>
                        <a:t>عادة ما تستخدم في</a:t>
                      </a:r>
                      <a:r>
                        <a:rPr lang="ar-JO" sz="2000" baseline="0" dirty="0"/>
                        <a:t> المنظمات المركزية</a:t>
                      </a:r>
                      <a:endParaRPr lang="en-US" sz="2000" dirty="0"/>
                    </a:p>
                  </a:txBody>
                  <a:tcPr anchor="ctr"/>
                </a:tc>
                <a:tc>
                  <a:txBody>
                    <a:bodyPr/>
                    <a:lstStyle/>
                    <a:p>
                      <a:pPr algn="r" rtl="1"/>
                      <a:r>
                        <a:rPr kumimoji="0" lang="ar-JO" sz="2000" kern="1200" dirty="0">
                          <a:solidFill>
                            <a:schemeClr val="dk1"/>
                          </a:solidFill>
                          <a:latin typeface="+mn-lt"/>
                          <a:ea typeface="+mn-ea"/>
                          <a:cs typeface="+mn-cs"/>
                        </a:rPr>
                        <a:t>الهرمية (</a:t>
                      </a:r>
                      <a:r>
                        <a:rPr kumimoji="0" lang="en-US" sz="2000" kern="1200" dirty="0">
                          <a:solidFill>
                            <a:schemeClr val="dk1"/>
                          </a:solidFill>
                          <a:latin typeface="+mn-lt"/>
                          <a:ea typeface="+mn-ea"/>
                          <a:cs typeface="+mn-cs"/>
                        </a:rPr>
                        <a:t>Hierarchy</a:t>
                      </a:r>
                      <a:r>
                        <a:rPr kumimoji="0" lang="ar-JO" sz="2000" kern="1200" dirty="0">
                          <a:solidFill>
                            <a:schemeClr val="dk1"/>
                          </a:solidFill>
                          <a:latin typeface="+mn-lt"/>
                          <a:ea typeface="+mn-ea"/>
                          <a:cs typeface="+mn-cs"/>
                        </a:rPr>
                        <a:t>)</a:t>
                      </a:r>
                    </a:p>
                    <a:p>
                      <a:pPr algn="l" rtl="0"/>
                      <a:endParaRPr kumimoji="0" lang="ar-JO" sz="2000"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214422"/>
            <a:ext cx="8715436" cy="3850285"/>
          </a:xfrm>
          <a:prstGeom prst="rect">
            <a:avLst/>
          </a:prstGeom>
        </p:spPr>
        <p:txBody>
          <a:bodyPr wrap="square">
            <a:spAutoFit/>
          </a:bodyPr>
          <a:lstStyle/>
          <a:p>
            <a:pPr marL="342900" lvl="0" indent="-342900" algn="just" rtl="1">
              <a:lnSpc>
                <a:spcPct val="150000"/>
              </a:lnSpc>
              <a:spcBef>
                <a:spcPct val="20000"/>
              </a:spcBef>
              <a:buFont typeface="Arial" pitchFamily="34" charset="0"/>
              <a:buChar char="•"/>
              <a:defRPr/>
            </a:pPr>
            <a:r>
              <a:rPr lang="ar-JO" sz="2200" dirty="0"/>
              <a:t> </a:t>
            </a:r>
            <a:r>
              <a:rPr lang="ar-JO" sz="2200" b="1" dirty="0">
                <a:cs typeface="+mj-cs"/>
              </a:rPr>
              <a:t>الإتصا</a:t>
            </a:r>
            <a:r>
              <a:rPr lang="ar-SA" sz="2200" b="1" dirty="0">
                <a:cs typeface="+mj-cs"/>
              </a:rPr>
              <a:t>ل</a:t>
            </a:r>
            <a:r>
              <a:rPr lang="en-US" sz="2200" b="1" dirty="0">
                <a:cs typeface="+mj-cs"/>
              </a:rPr>
              <a:t> (Communication) </a:t>
            </a:r>
            <a:r>
              <a:rPr lang="ar-JO" sz="2200" b="1" dirty="0">
                <a:cs typeface="+mj-cs"/>
              </a:rPr>
              <a:t>:</a:t>
            </a:r>
            <a:r>
              <a:rPr lang="ar-JO" sz="2200" dirty="0">
                <a:cs typeface="+mj-cs"/>
              </a:rPr>
              <a:t>مشاركة البيانات و البرامج و المعلومات بين مختلف مختلف الحاسبات</a:t>
            </a:r>
            <a:r>
              <a:rPr lang="ar-SA" sz="2200" dirty="0">
                <a:cs typeface="+mj-cs"/>
              </a:rPr>
              <a:t> ومن التطبيقات التي تعتمد على انظمة الاتصال:</a:t>
            </a:r>
          </a:p>
          <a:p>
            <a:pPr marL="1071563" lvl="0" indent="-442913" algn="just" rtl="1">
              <a:lnSpc>
                <a:spcPct val="150000"/>
              </a:lnSpc>
              <a:spcBef>
                <a:spcPct val="20000"/>
              </a:spcBef>
              <a:buFont typeface="+mj-lt"/>
              <a:buAutoNum type="arabicPeriod"/>
              <a:defRPr/>
            </a:pPr>
            <a:r>
              <a:rPr lang="ar-SA" sz="2200" dirty="0">
                <a:cs typeface="+mj-cs"/>
              </a:rPr>
              <a:t>البريد الالكتروني </a:t>
            </a:r>
            <a:r>
              <a:rPr lang="en-US" sz="2200" dirty="0">
                <a:cs typeface="+mj-cs"/>
              </a:rPr>
              <a:t>(E-Mail)</a:t>
            </a:r>
            <a:r>
              <a:rPr lang="ar-SA" sz="2200" dirty="0">
                <a:cs typeface="+mj-cs"/>
              </a:rPr>
              <a:t>: بديل سريع وفعال للبريد التقليدي.</a:t>
            </a:r>
          </a:p>
          <a:p>
            <a:pPr marL="1071563" lvl="0" indent="-442913" algn="just" rtl="1">
              <a:lnSpc>
                <a:spcPct val="150000"/>
              </a:lnSpc>
              <a:spcBef>
                <a:spcPct val="20000"/>
              </a:spcBef>
              <a:buFont typeface="+mj-lt"/>
              <a:buAutoNum type="arabicPeriod"/>
              <a:defRPr/>
            </a:pPr>
            <a:r>
              <a:rPr lang="ar-SA" sz="2200" dirty="0">
                <a:cs typeface="+mj-cs"/>
              </a:rPr>
              <a:t>المراسلة الفورية </a:t>
            </a:r>
            <a:r>
              <a:rPr lang="en-US" sz="2200" dirty="0">
                <a:cs typeface="+mj-cs"/>
              </a:rPr>
              <a:t>Instant Messaging)</a:t>
            </a:r>
            <a:r>
              <a:rPr lang="ar-SA" sz="2200" dirty="0">
                <a:cs typeface="+mj-cs"/>
              </a:rPr>
              <a:t>): هي الاتصال الإلكتروني المباشر أو الحي بين فردين أو أكثر.</a:t>
            </a:r>
          </a:p>
          <a:p>
            <a:pPr marL="1071563" lvl="0" indent="-442913" algn="just" rtl="1">
              <a:lnSpc>
                <a:spcPct val="150000"/>
              </a:lnSpc>
              <a:spcBef>
                <a:spcPct val="20000"/>
              </a:spcBef>
              <a:buFont typeface="+mj-lt"/>
              <a:buAutoNum type="arabicPeriod"/>
              <a:defRPr/>
            </a:pPr>
            <a:r>
              <a:rPr lang="ar-SA" sz="2200" dirty="0">
                <a:cs typeface="+mj-cs"/>
              </a:rPr>
              <a:t>هاتف الانترنت </a:t>
            </a:r>
            <a:r>
              <a:rPr lang="en-US" sz="2200" dirty="0">
                <a:cs typeface="+mj-cs"/>
              </a:rPr>
              <a:t>Internet Telephone)</a:t>
            </a:r>
            <a:r>
              <a:rPr lang="ar-SA" sz="2200" dirty="0">
                <a:cs typeface="+mj-cs"/>
              </a:rPr>
              <a:t>): بديل منخفض التكلفة للمكالمات الهاتفية البعيدة.</a:t>
            </a:r>
            <a:endParaRPr lang="en-US" sz="2200" dirty="0">
              <a:cs typeface="+mj-cs"/>
            </a:endParaRPr>
          </a:p>
        </p:txBody>
      </p:sp>
      <p:sp>
        <p:nvSpPr>
          <p:cNvPr id="3" name="Title 1"/>
          <p:cNvSpPr txBox="1">
            <a:spLocks/>
          </p:cNvSpPr>
          <p:nvPr/>
        </p:nvSpPr>
        <p:spPr>
          <a:xfrm>
            <a:off x="539552" y="260648"/>
            <a:ext cx="7772400" cy="5048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(3)…..(Applications of Internet)</a:t>
            </a:r>
            <a:r>
              <a:rPr kumimoji="0" lang="en-US" sz="2400" b="1" i="0" u="none" strike="noStrike" kern="1200" cap="none" spc="0" normalizeH="0" noProof="0" dirty="0">
                <a:ln>
                  <a:noFill/>
                </a:ln>
                <a:solidFill>
                  <a:schemeClr val="tx1"/>
                </a:solidFill>
                <a:effectLst/>
                <a:uLnTx/>
                <a:uFillTx/>
                <a:latin typeface="+mj-lt"/>
                <a:ea typeface="+mj-ea"/>
                <a:cs typeface="+mj-cs"/>
              </a:rPr>
              <a:t> </a:t>
            </a:r>
            <a:r>
              <a:rPr kumimoji="0" lang="ar-SA" sz="2400" b="1" i="0" u="none" strike="noStrike" kern="1200" cap="none" spc="0" normalizeH="0" baseline="0" noProof="0" dirty="0">
                <a:ln>
                  <a:noFill/>
                </a:ln>
                <a:solidFill>
                  <a:schemeClr val="tx1"/>
                </a:solidFill>
                <a:effectLst/>
                <a:uLnTx/>
                <a:uFillTx/>
                <a:latin typeface="+mj-lt"/>
                <a:ea typeface="+mj-ea"/>
                <a:cs typeface="+mj-cs"/>
              </a:rPr>
              <a:t>تطبيقات الانترنت</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a:r>
              <a:rPr lang="en-US" sz="2400" b="1" dirty="0"/>
              <a:t>(Network Strategies)  </a:t>
            </a:r>
            <a:r>
              <a:rPr lang="ar-SA" sz="2400" b="1" dirty="0"/>
              <a:t>إستراتيجيات الشبكة</a:t>
            </a:r>
            <a:endParaRPr lang="en-US" sz="2400" b="1" dirty="0"/>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strike="noStrike" kern="1200" cap="none" spc="0" normalizeH="0" baseline="0" noProof="0" dirty="0">
                <a:ln>
                  <a:noFill/>
                </a:ln>
                <a:solidFill>
                  <a:schemeClr val="tx1"/>
                </a:solidFill>
                <a:effectLst/>
                <a:uLnTx/>
                <a:uFillTx/>
                <a:latin typeface="+mn-lt"/>
                <a:ea typeface="+mn-ea"/>
                <a:cs typeface="+mj-cs"/>
              </a:rPr>
              <a:t>طرفية</a:t>
            </a:r>
            <a:r>
              <a:rPr kumimoji="0" lang="ar-JO" sz="2200" b="0" i="0" strike="noStrike" kern="1200" cap="none" spc="0" normalizeH="0" baseline="0" noProof="0" dirty="0">
                <a:ln>
                  <a:noFill/>
                </a:ln>
                <a:solidFill>
                  <a:schemeClr val="tx1"/>
                </a:solidFill>
                <a:effectLst/>
                <a:uLnTx/>
                <a:uFillTx/>
                <a:latin typeface="+mn-lt"/>
                <a:ea typeface="+mn-ea"/>
                <a:cs typeface="+mj-cs"/>
              </a:rPr>
              <a:t> (</a:t>
            </a:r>
            <a:r>
              <a:rPr kumimoji="0" lang="en-US" sz="2200" b="0" i="0" strike="noStrike" kern="1200" cap="none" spc="0" normalizeH="0" baseline="0" noProof="0" dirty="0">
                <a:ln>
                  <a:noFill/>
                </a:ln>
                <a:solidFill>
                  <a:schemeClr val="tx1"/>
                </a:solidFill>
                <a:effectLst/>
                <a:uLnTx/>
                <a:uFillTx/>
                <a:latin typeface="+mn-lt"/>
                <a:ea typeface="+mn-ea"/>
                <a:cs typeface="+mj-cs"/>
              </a:rPr>
              <a:t>Terminal </a:t>
            </a:r>
            <a:r>
              <a:rPr kumimoji="0" lang="ar-JO" sz="2200" b="0" i="0" strike="noStrike" kern="1200" cap="none" spc="0" normalizeH="0" baseline="0" noProof="0" dirty="0">
                <a:ln>
                  <a:noFill/>
                </a:ln>
                <a:solidFill>
                  <a:schemeClr val="tx1"/>
                </a:solidFill>
                <a:effectLst/>
                <a:uLnTx/>
                <a:uFillTx/>
                <a:latin typeface="+mn-lt"/>
                <a:ea typeface="+mn-ea"/>
                <a:cs typeface="+mj-cs"/>
              </a:rPr>
              <a:t>): </a:t>
            </a:r>
          </a:p>
          <a:p>
            <a:pPr marL="357188" marR="0" lvl="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ar-JO" sz="2200" b="0" i="0" strike="noStrike" kern="1200" cap="none" spc="0" normalizeH="0" baseline="0" noProof="0" dirty="0">
                <a:ln>
                  <a:noFill/>
                </a:ln>
                <a:solidFill>
                  <a:schemeClr val="tx1"/>
                </a:solidFill>
                <a:effectLst/>
                <a:uLnTx/>
                <a:uFillTx/>
                <a:latin typeface="+mn-lt"/>
                <a:ea typeface="+mn-ea"/>
                <a:cs typeface="+mj-cs"/>
              </a:rPr>
              <a:t>المعالجة في حاسب كبير مركزي و العقد تكون ذات إمكانيات معالجة قليلة أو منعدمة أو أجهزة ذات برامج خاصة تعمل كطرفيات مثل : أنظمة حجوزات الطيران</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JO" sz="2200" b="0" i="0" strike="noStrike" kern="1200" cap="none" spc="0" normalizeH="0" baseline="0" noProof="0" dirty="0">
                <a:ln>
                  <a:noFill/>
                </a:ln>
                <a:solidFill>
                  <a:schemeClr val="tx1"/>
                </a:solidFill>
                <a:effectLst/>
                <a:uLnTx/>
                <a:uFillTx/>
                <a:latin typeface="+mn-lt"/>
                <a:ea typeface="+mn-ea"/>
                <a:cs typeface="+mj-cs"/>
              </a:rPr>
              <a:t>ال</a:t>
            </a:r>
            <a:r>
              <a:rPr kumimoji="0" lang="ar-SA" sz="2200" b="0" i="0" strike="noStrike" kern="1200" cap="none" spc="0" normalizeH="0" baseline="0" noProof="0" dirty="0">
                <a:ln>
                  <a:noFill/>
                </a:ln>
                <a:solidFill>
                  <a:schemeClr val="tx1"/>
                </a:solidFill>
                <a:effectLst/>
                <a:uLnTx/>
                <a:uFillTx/>
                <a:latin typeface="+mn-lt"/>
                <a:ea typeface="+mn-ea"/>
                <a:cs typeface="+mj-cs"/>
              </a:rPr>
              <a:t>عميل</a:t>
            </a:r>
            <a:r>
              <a:rPr kumimoji="0" lang="ar-JO" sz="2200" b="0" i="0" strike="noStrike" kern="1200" cap="none" spc="0" normalizeH="0" baseline="0" noProof="0" dirty="0">
                <a:ln>
                  <a:noFill/>
                </a:ln>
                <a:solidFill>
                  <a:schemeClr val="tx1"/>
                </a:solidFill>
                <a:effectLst/>
                <a:uLnTx/>
                <a:uFillTx/>
                <a:latin typeface="+mn-lt"/>
                <a:ea typeface="+mn-ea"/>
                <a:cs typeface="+mj-cs"/>
              </a:rPr>
              <a:t>/ال</a:t>
            </a:r>
            <a:r>
              <a:rPr kumimoji="0" lang="ar-SA" sz="2200" b="0" i="0" strike="noStrike" kern="1200" cap="none" spc="0" normalizeH="0" baseline="0" noProof="0" dirty="0">
                <a:ln>
                  <a:noFill/>
                </a:ln>
                <a:solidFill>
                  <a:schemeClr val="tx1"/>
                </a:solidFill>
                <a:effectLst/>
                <a:uLnTx/>
                <a:uFillTx/>
                <a:latin typeface="+mn-lt"/>
                <a:ea typeface="+mn-ea"/>
                <a:cs typeface="+mj-cs"/>
              </a:rPr>
              <a:t>خادم</a:t>
            </a:r>
            <a:r>
              <a:rPr kumimoji="0" lang="ar-JO" sz="2200" b="0" i="0" strike="noStrike" kern="1200" cap="none" spc="0" normalizeH="0" baseline="0" noProof="0" dirty="0">
                <a:ln>
                  <a:noFill/>
                </a:ln>
                <a:solidFill>
                  <a:schemeClr val="tx1"/>
                </a:solidFill>
                <a:effectLst/>
                <a:uLnTx/>
                <a:uFillTx/>
                <a:latin typeface="+mn-lt"/>
                <a:ea typeface="+mn-ea"/>
                <a:cs typeface="+mj-cs"/>
              </a:rPr>
              <a:t> (</a:t>
            </a:r>
            <a:r>
              <a:rPr kumimoji="0" lang="en-US" sz="2200" b="0" i="0" strike="noStrike" kern="1200" cap="none" spc="0" normalizeH="0" baseline="0" noProof="0" dirty="0">
                <a:ln>
                  <a:noFill/>
                </a:ln>
                <a:solidFill>
                  <a:schemeClr val="tx1"/>
                </a:solidFill>
                <a:effectLst/>
                <a:uLnTx/>
                <a:uFillTx/>
                <a:latin typeface="+mn-lt"/>
                <a:ea typeface="+mn-ea"/>
                <a:cs typeface="+mj-cs"/>
              </a:rPr>
              <a:t>Client/Server</a:t>
            </a:r>
            <a:r>
              <a:rPr kumimoji="0" lang="ar-JO" sz="2200" b="0" i="0" strike="noStrike" kern="1200" cap="none" spc="0" normalizeH="0" baseline="0" noProof="0" dirty="0">
                <a:ln>
                  <a:noFill/>
                </a:ln>
                <a:solidFill>
                  <a:schemeClr val="tx1"/>
                </a:solidFill>
                <a:effectLst/>
                <a:uLnTx/>
                <a:uFillTx/>
                <a:latin typeface="+mn-lt"/>
                <a:ea typeface="+mn-ea"/>
                <a:cs typeface="+mj-cs"/>
              </a:rPr>
              <a:t>):</a:t>
            </a:r>
          </a:p>
          <a:p>
            <a:pPr marL="357188" marR="0" lvl="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ar-JO" sz="2200" b="0" i="0" strike="noStrike" kern="1200" cap="none" spc="0" normalizeH="0" baseline="0" noProof="0" dirty="0">
                <a:ln>
                  <a:noFill/>
                </a:ln>
                <a:solidFill>
                  <a:schemeClr val="tx1"/>
                </a:solidFill>
                <a:effectLst/>
                <a:uLnTx/>
                <a:uFillTx/>
                <a:latin typeface="+mn-lt"/>
                <a:ea typeface="+mn-ea"/>
                <a:cs typeface="+mj-cs"/>
              </a:rPr>
              <a:t>تعتمد التخصص و تستخدم جهاز واحد لتنسيق و تقديم الخدمات للعقد الأخرى التي توفر خدمات متخصصة و تنسق الوصول للموارد و تستخدم على نطاق واسع في الإنترنت.</a:t>
            </a: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200" b="0" i="0" strike="noStrike" kern="1200" cap="none" spc="0" normalizeH="0" baseline="0" noProof="0" dirty="0">
                <a:ln>
                  <a:noFill/>
                </a:ln>
                <a:solidFill>
                  <a:schemeClr val="tx1"/>
                </a:solidFill>
                <a:effectLst/>
                <a:uLnTx/>
                <a:uFillTx/>
                <a:latin typeface="+mn-lt"/>
                <a:ea typeface="+mn-ea"/>
                <a:cs typeface="+mj-cs"/>
              </a:rPr>
              <a:t>الند للند</a:t>
            </a:r>
            <a:r>
              <a:rPr kumimoji="0" lang="ar-JO" sz="2200" b="0" i="0" strike="noStrike" kern="1200" cap="none" spc="0" normalizeH="0" baseline="0" noProof="0" dirty="0">
                <a:ln>
                  <a:noFill/>
                </a:ln>
                <a:solidFill>
                  <a:schemeClr val="tx1"/>
                </a:solidFill>
                <a:effectLst/>
                <a:uLnTx/>
                <a:uFillTx/>
                <a:latin typeface="+mn-lt"/>
                <a:ea typeface="+mn-ea"/>
                <a:cs typeface="+mj-cs"/>
              </a:rPr>
              <a:t> (</a:t>
            </a:r>
            <a:r>
              <a:rPr kumimoji="0" lang="en-US" sz="2200" b="0" i="0" strike="noStrike" kern="1200" cap="none" spc="0" normalizeH="0" baseline="0" noProof="0" dirty="0">
                <a:ln>
                  <a:noFill/>
                </a:ln>
                <a:solidFill>
                  <a:schemeClr val="tx1"/>
                </a:solidFill>
                <a:effectLst/>
                <a:uLnTx/>
                <a:uFillTx/>
                <a:latin typeface="+mn-lt"/>
                <a:ea typeface="+mn-ea"/>
                <a:cs typeface="+mj-cs"/>
              </a:rPr>
              <a:t>Peer-to-Peer</a:t>
            </a:r>
            <a:r>
              <a:rPr kumimoji="0" lang="ar-JO" sz="2200" b="0" i="0" strike="noStrike" kern="1200" cap="none" spc="0" normalizeH="0" baseline="0" noProof="0" dirty="0">
                <a:ln>
                  <a:noFill/>
                </a:ln>
                <a:solidFill>
                  <a:schemeClr val="tx1"/>
                </a:solidFill>
                <a:effectLst/>
                <a:uLnTx/>
                <a:uFillTx/>
                <a:latin typeface="+mn-lt"/>
                <a:ea typeface="+mn-ea"/>
                <a:cs typeface="+mj-cs"/>
              </a:rPr>
              <a:t>):</a:t>
            </a:r>
          </a:p>
          <a:p>
            <a:pPr marL="357188" marR="0" lvl="0" algn="r" defTabSz="914400" rtl="1" eaLnBrk="1" fontAlgn="auto" latinLnBrk="0" hangingPunct="1">
              <a:lnSpc>
                <a:spcPct val="150000"/>
              </a:lnSpc>
              <a:spcBef>
                <a:spcPct val="20000"/>
              </a:spcBef>
              <a:spcAft>
                <a:spcPts val="0"/>
              </a:spcAft>
              <a:buClrTx/>
              <a:buSzTx/>
              <a:buFont typeface="Arial" pitchFamily="34" charset="0"/>
              <a:buNone/>
              <a:tabLst/>
              <a:defRPr/>
            </a:pPr>
            <a:r>
              <a:rPr kumimoji="0" lang="ar-JO" sz="2200" b="0" i="0" strike="noStrike" kern="1200" cap="none" spc="0" normalizeH="0" baseline="0" noProof="0" dirty="0">
                <a:ln>
                  <a:noFill/>
                </a:ln>
                <a:solidFill>
                  <a:schemeClr val="tx1"/>
                </a:solidFill>
                <a:effectLst/>
                <a:uLnTx/>
                <a:uFillTx/>
                <a:latin typeface="+mn-lt"/>
                <a:ea typeface="+mn-ea"/>
                <a:cs typeface="+mj-cs"/>
              </a:rPr>
              <a:t>تتمتع  بسلطة متساوية و يمكن أن تعمل كعملاء و خوادم فيمكن للأجهزة تقديم أو الحصول على ملفات من و إلى الأجهزة الأخرى.</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266524"/>
            <a:ext cx="6408712" cy="461665"/>
          </a:xfrm>
          <a:prstGeom prst="rect">
            <a:avLst/>
          </a:prstGeom>
          <a:noFill/>
        </p:spPr>
        <p:txBody>
          <a:bodyPr wrap="square" rtlCol="0">
            <a:spAutoFit/>
          </a:bodyPr>
          <a:lstStyle/>
          <a:p>
            <a:pPr algn="ctr" rtl="1"/>
            <a:r>
              <a:rPr lang="ar-SA" sz="2400" b="1" dirty="0"/>
              <a:t>شبكات الإنترنت بالمنظمات</a:t>
            </a:r>
            <a:r>
              <a:rPr lang="ar-JO" sz="2400" b="1" dirty="0"/>
              <a:t> (</a:t>
            </a:r>
            <a:r>
              <a:rPr lang="en-US" sz="2400" b="1" dirty="0"/>
              <a:t>Organizational Internet</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lnSpc>
                <a:spcPct val="150000"/>
              </a:lnSpc>
              <a:spcBef>
                <a:spcPct val="20000"/>
              </a:spcBef>
              <a:buFont typeface="Arial" pitchFamily="34" charset="0"/>
              <a:buChar char="•"/>
              <a:defRPr/>
            </a:pPr>
            <a:r>
              <a:rPr lang="ar-SA" sz="2200" dirty="0">
                <a:cs typeface="+mj-cs"/>
              </a:rPr>
              <a:t>تمتلك معظم الشركات الكبيرة نطاقا واسعا من </a:t>
            </a:r>
            <a:r>
              <a:rPr lang="ar-JO" sz="2200" dirty="0">
                <a:cs typeface="+mj-cs"/>
              </a:rPr>
              <a:t>تكوينات </a:t>
            </a:r>
            <a:r>
              <a:rPr lang="ar-SA" sz="2200" dirty="0">
                <a:cs typeface="+mj-cs"/>
              </a:rPr>
              <a:t>الشبكات </a:t>
            </a:r>
            <a:r>
              <a:rPr lang="ar-JO" sz="2200" dirty="0">
                <a:cs typeface="+mj-cs"/>
              </a:rPr>
              <a:t>و أنظمة </a:t>
            </a:r>
            <a:r>
              <a:rPr lang="ar-SA" sz="2200" dirty="0">
                <a:cs typeface="+mj-cs"/>
              </a:rPr>
              <a:t>التشغيل والاستراتيجيات. وتطبق تقنيات الإنترنت لدمج كل هذه الشبكات </a:t>
            </a:r>
            <a:r>
              <a:rPr lang="ar-JO" sz="2200" dirty="0">
                <a:cs typeface="+mj-cs"/>
              </a:rPr>
              <a:t>و تكاملها</a:t>
            </a:r>
            <a:r>
              <a:rPr lang="ar-SA" sz="2200" dirty="0">
                <a:cs typeface="+mj-cs"/>
              </a:rPr>
              <a:t>. </a:t>
            </a:r>
            <a:r>
              <a:rPr lang="ar-JO" sz="2200" dirty="0">
                <a:cs typeface="+mj-cs"/>
              </a:rPr>
              <a:t>و يتم دعم </a:t>
            </a:r>
            <a:r>
              <a:rPr lang="ar-SA" sz="2200" dirty="0">
                <a:cs typeface="+mj-cs"/>
              </a:rPr>
              <a:t>الاتصالات بين المؤسسات وداخلها باستخدام الشبكات الداخلية والشبكات الخارجية</a:t>
            </a:r>
            <a:endParaRPr lang="ar-JO" sz="2200" dirty="0">
              <a:solidFill>
                <a:prstClr val="black"/>
              </a:solidFill>
              <a:cs typeface="+mj-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3111581"/>
            <a:ext cx="5638800" cy="3068171"/>
          </a:xfrm>
          <a:prstGeom prst="rect">
            <a:avLst/>
          </a:prstGeom>
          <a:ln w="19050">
            <a:solidFill>
              <a:srgbClr val="0070C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0549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266524"/>
            <a:ext cx="6480720" cy="461665"/>
          </a:xfrm>
          <a:prstGeom prst="rect">
            <a:avLst/>
          </a:prstGeom>
          <a:noFill/>
        </p:spPr>
        <p:txBody>
          <a:bodyPr wrap="square" rtlCol="0">
            <a:spAutoFit/>
          </a:bodyPr>
          <a:lstStyle/>
          <a:p>
            <a:pPr algn="ctr" rtl="1"/>
            <a:r>
              <a:rPr lang="ar-SA" sz="2400" b="1" dirty="0"/>
              <a:t>شبكات الإنترنت بالمنظمات</a:t>
            </a:r>
            <a:r>
              <a:rPr lang="ar-JO" sz="2400" b="1" dirty="0"/>
              <a:t> (</a:t>
            </a:r>
            <a:r>
              <a:rPr lang="en-US" sz="2400" b="1" dirty="0"/>
              <a:t>Organizational Internet</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lnSpc>
                <a:spcPct val="150000"/>
              </a:lnSpc>
              <a:spcBef>
                <a:spcPct val="20000"/>
              </a:spcBef>
              <a:buFont typeface="Arial" pitchFamily="34" charset="0"/>
              <a:buChar char="•"/>
              <a:defRPr/>
            </a:pPr>
            <a:r>
              <a:rPr lang="ar-JO" sz="2200" b="1" dirty="0">
                <a:solidFill>
                  <a:prstClr val="black"/>
                </a:solidFill>
                <a:cs typeface="+mj-cs"/>
              </a:rPr>
              <a:t>شبكات داخلية (</a:t>
            </a:r>
            <a:r>
              <a:rPr lang="en-US" sz="2200" b="1" dirty="0">
                <a:solidFill>
                  <a:prstClr val="black"/>
                </a:solidFill>
                <a:cs typeface="+mj-cs"/>
              </a:rPr>
              <a:t>Intranet</a:t>
            </a:r>
            <a:r>
              <a:rPr lang="ar-JO" sz="2200" b="1" dirty="0">
                <a:solidFill>
                  <a:prstClr val="black"/>
                </a:solidFill>
                <a:cs typeface="+mj-cs"/>
              </a:rPr>
              <a:t>)</a:t>
            </a:r>
            <a:r>
              <a:rPr lang="en-US" sz="2200" b="1" dirty="0">
                <a:solidFill>
                  <a:prstClr val="black"/>
                </a:solidFill>
                <a:cs typeface="+mj-cs"/>
              </a:rPr>
              <a:t> </a:t>
            </a:r>
            <a:r>
              <a:rPr lang="ar-JO" sz="2200" b="1" dirty="0">
                <a:solidFill>
                  <a:prstClr val="black"/>
                </a:solidFill>
                <a:cs typeface="+mj-cs"/>
              </a:rPr>
              <a:t>:</a:t>
            </a:r>
          </a:p>
          <a:p>
            <a:pPr algn="r" rtl="1">
              <a:lnSpc>
                <a:spcPct val="150000"/>
              </a:lnSpc>
              <a:spcBef>
                <a:spcPct val="20000"/>
              </a:spcBef>
              <a:defRPr/>
            </a:pPr>
            <a:r>
              <a:rPr lang="ar-SA" sz="2200" dirty="0"/>
              <a:t>شبكات داخلية شبيهة بالإنترنت التي لها صفحات مواقع تحتوي على معلومات الشركة ونشرات إخبارية والتسعير</a:t>
            </a:r>
            <a:r>
              <a:rPr lang="ar-JO" sz="2200" dirty="0"/>
              <a:t>ات</a:t>
            </a:r>
            <a:r>
              <a:rPr lang="ar-SA" sz="2200" dirty="0"/>
              <a:t> وغيرها</a:t>
            </a:r>
            <a:r>
              <a:rPr lang="ar-JO" sz="2200" dirty="0"/>
              <a:t> </a:t>
            </a:r>
            <a:r>
              <a:rPr lang="ar-SA" sz="2200" dirty="0"/>
              <a:t>وقد تكون هذه الشبكات </a:t>
            </a:r>
            <a:r>
              <a:rPr lang="ar-JO" sz="2200" dirty="0"/>
              <a:t>متصلة </a:t>
            </a:r>
            <a:r>
              <a:rPr lang="ar-SA" sz="2200" dirty="0"/>
              <a:t>بالإنترنت أو غير </a:t>
            </a:r>
            <a:r>
              <a:rPr lang="ar-JO" sz="2200" dirty="0"/>
              <a:t>متصلة</a:t>
            </a:r>
            <a:r>
              <a:rPr lang="ar-SA" sz="2200" dirty="0"/>
              <a:t>. و الوصول إليها فقط من داخل الم</a:t>
            </a:r>
            <a:r>
              <a:rPr lang="ar-JO" sz="2200" dirty="0"/>
              <a:t>نظمة</a:t>
            </a:r>
            <a:r>
              <a:rPr lang="ar-SA" sz="2200" dirty="0"/>
              <a:t>.</a:t>
            </a:r>
            <a:endParaRPr lang="en-US" sz="2200" dirty="0"/>
          </a:p>
          <a:p>
            <a:pPr marL="342900" indent="-342900" algn="r" rtl="1">
              <a:lnSpc>
                <a:spcPct val="150000"/>
              </a:lnSpc>
              <a:spcBef>
                <a:spcPct val="20000"/>
              </a:spcBef>
              <a:buFont typeface="Arial" pitchFamily="34" charset="0"/>
              <a:buChar char="•"/>
              <a:defRPr/>
            </a:pPr>
            <a:r>
              <a:rPr lang="ar-JO" sz="2200" b="1" dirty="0">
                <a:solidFill>
                  <a:prstClr val="black"/>
                </a:solidFill>
                <a:cs typeface="+mj-cs"/>
              </a:rPr>
              <a:t>شبكات خارجية (</a:t>
            </a:r>
            <a:r>
              <a:rPr lang="en-US" sz="2200" b="1" dirty="0">
                <a:solidFill>
                  <a:prstClr val="black"/>
                </a:solidFill>
                <a:cs typeface="+mj-cs"/>
              </a:rPr>
              <a:t>Extranet</a:t>
            </a:r>
            <a:r>
              <a:rPr lang="ar-JO" sz="2200" b="1" dirty="0">
                <a:solidFill>
                  <a:prstClr val="black"/>
                </a:solidFill>
                <a:cs typeface="+mj-cs"/>
              </a:rPr>
              <a:t>):</a:t>
            </a:r>
          </a:p>
          <a:p>
            <a:pPr algn="r" rtl="1">
              <a:lnSpc>
                <a:spcPct val="150000"/>
              </a:lnSpc>
              <a:spcBef>
                <a:spcPct val="20000"/>
              </a:spcBef>
              <a:defRPr/>
            </a:pPr>
            <a:r>
              <a:rPr lang="ar-SA" sz="2200" dirty="0">
                <a:cs typeface="+mj-cs"/>
              </a:rPr>
              <a:t>هي شبكة داخلية</a:t>
            </a:r>
            <a:r>
              <a:rPr lang="ar-JO" sz="2200" dirty="0">
                <a:cs typeface="+mj-cs"/>
              </a:rPr>
              <a:t> </a:t>
            </a:r>
            <a:r>
              <a:rPr lang="ar-SA" sz="2200" dirty="0">
                <a:cs typeface="+mj-cs"/>
              </a:rPr>
              <a:t>أو جزء منها يمكن الوصول إليها من قبل مستخدمين خارجيين </a:t>
            </a:r>
            <a:r>
              <a:rPr lang="ar-JO" sz="2200" dirty="0">
                <a:cs typeface="+mj-cs"/>
              </a:rPr>
              <a:t>معنيين </a:t>
            </a:r>
            <a:r>
              <a:rPr lang="ar-SA" sz="2200" dirty="0">
                <a:cs typeface="+mj-cs"/>
              </a:rPr>
              <a:t>من خلال الإنترنت</a:t>
            </a:r>
            <a:r>
              <a:rPr lang="ar-JO" sz="2200" dirty="0">
                <a:cs typeface="+mj-cs"/>
              </a:rPr>
              <a:t> و يتم </a:t>
            </a:r>
            <a:r>
              <a:rPr lang="ar-SA" sz="2200" dirty="0">
                <a:cs typeface="+mj-cs"/>
              </a:rPr>
              <a:t>الدخول </a:t>
            </a:r>
            <a:r>
              <a:rPr lang="ar-JO" sz="2200" dirty="0">
                <a:cs typeface="+mj-cs"/>
              </a:rPr>
              <a:t>إليها </a:t>
            </a:r>
            <a:r>
              <a:rPr lang="ar-SA" sz="2200" dirty="0">
                <a:cs typeface="+mj-cs"/>
              </a:rPr>
              <a:t>باستخدام </a:t>
            </a:r>
            <a:r>
              <a:rPr lang="ar-JO" sz="2200" dirty="0">
                <a:cs typeface="+mj-cs"/>
              </a:rPr>
              <a:t>اسم مستخدم و كلمة مرور </a:t>
            </a:r>
            <a:r>
              <a:rPr lang="ar-SA" sz="2200" dirty="0">
                <a:cs typeface="+mj-cs"/>
              </a:rPr>
              <a:t>محددة تحدد هوية المستخدم </a:t>
            </a:r>
            <a:endParaRPr lang="en-US" sz="2200" dirty="0">
              <a:solidFill>
                <a:prstClr val="black"/>
              </a:solidFill>
              <a:cs typeface="+mj-cs"/>
            </a:endParaRPr>
          </a:p>
          <a:p>
            <a:pPr algn="r" rtl="1">
              <a:spcBef>
                <a:spcPct val="20000"/>
              </a:spcBef>
              <a:defRPr/>
            </a:pPr>
            <a:endParaRPr lang="ar-JO" sz="2200" dirty="0">
              <a:solidFill>
                <a:prstClr val="black"/>
              </a:solidFill>
              <a:cs typeface="Times New Roman"/>
            </a:endParaRPr>
          </a:p>
        </p:txBody>
      </p:sp>
    </p:spTree>
    <p:extLst>
      <p:ext uri="{BB962C8B-B14F-4D97-AF65-F5344CB8AC3E}">
        <p14:creationId xmlns:p14="http://schemas.microsoft.com/office/powerpoint/2010/main" val="18671002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266524"/>
            <a:ext cx="6480720" cy="461665"/>
          </a:xfrm>
          <a:prstGeom prst="rect">
            <a:avLst/>
          </a:prstGeom>
          <a:noFill/>
        </p:spPr>
        <p:txBody>
          <a:bodyPr wrap="square" rtlCol="0">
            <a:spAutoFit/>
          </a:bodyPr>
          <a:lstStyle/>
          <a:p>
            <a:pPr algn="ctr" rtl="1"/>
            <a:r>
              <a:rPr lang="ar-SA" sz="2400" b="1" dirty="0"/>
              <a:t>شبكات الإنترنت بالمنظمات</a:t>
            </a:r>
            <a:r>
              <a:rPr lang="ar-JO" sz="2400" b="1" dirty="0"/>
              <a:t> (</a:t>
            </a:r>
            <a:r>
              <a:rPr lang="en-US" sz="2400" b="1" dirty="0"/>
              <a:t>Organizational Internet</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2142000"/>
          </a:xfrm>
          <a:prstGeom prst="rect">
            <a:avLst/>
          </a:prstGeom>
        </p:spPr>
        <p:txBody>
          <a:bodyPr>
            <a:noAutofit/>
          </a:bodyPr>
          <a:lstStyle/>
          <a:p>
            <a:pPr marL="342900" indent="-342900" algn="r" rtl="1">
              <a:lnSpc>
                <a:spcPct val="150000"/>
              </a:lnSpc>
              <a:spcBef>
                <a:spcPct val="20000"/>
              </a:spcBef>
              <a:buFont typeface="Arial" pitchFamily="34" charset="0"/>
              <a:buChar char="•"/>
              <a:defRPr/>
            </a:pPr>
            <a:r>
              <a:rPr lang="ar-JO" sz="2200" b="1" dirty="0">
                <a:solidFill>
                  <a:prstClr val="black"/>
                </a:solidFill>
                <a:cs typeface="+mj-cs"/>
              </a:rPr>
              <a:t>جدران الحماية (</a:t>
            </a:r>
            <a:r>
              <a:rPr lang="en-US" sz="2200" b="1" dirty="0">
                <a:solidFill>
                  <a:prstClr val="black"/>
                </a:solidFill>
                <a:cs typeface="+mj-cs"/>
              </a:rPr>
              <a:t>Firewalls</a:t>
            </a:r>
            <a:r>
              <a:rPr lang="ar-JO" sz="2200" b="1" dirty="0">
                <a:solidFill>
                  <a:prstClr val="black"/>
                </a:solidFill>
                <a:cs typeface="+mj-cs"/>
              </a:rPr>
              <a:t>)</a:t>
            </a:r>
            <a:r>
              <a:rPr lang="en-US" sz="2200" b="1" dirty="0">
                <a:solidFill>
                  <a:prstClr val="black"/>
                </a:solidFill>
                <a:cs typeface="+mj-cs"/>
              </a:rPr>
              <a:t>:</a:t>
            </a:r>
          </a:p>
          <a:p>
            <a:pPr algn="r" rtl="1">
              <a:lnSpc>
                <a:spcPct val="150000"/>
              </a:lnSpc>
              <a:spcBef>
                <a:spcPct val="20000"/>
              </a:spcBef>
              <a:defRPr/>
            </a:pPr>
            <a:r>
              <a:rPr lang="ar-JO" sz="2200" dirty="0">
                <a:cs typeface="+mj-cs"/>
              </a:rPr>
              <a:t>هي </a:t>
            </a:r>
            <a:r>
              <a:rPr lang="ar-SA" sz="2200" dirty="0">
                <a:cs typeface="+mj-cs"/>
              </a:rPr>
              <a:t>نظام </a:t>
            </a:r>
            <a:r>
              <a:rPr lang="ar-JO" sz="2200" dirty="0">
                <a:cs typeface="+mj-cs"/>
              </a:rPr>
              <a:t>يؤمن </a:t>
            </a:r>
            <a:r>
              <a:rPr lang="ar-SA" sz="2200" dirty="0">
                <a:cs typeface="+mj-cs"/>
              </a:rPr>
              <a:t>الشبكة </a:t>
            </a:r>
            <a:r>
              <a:rPr lang="ar-JO" sz="2200" dirty="0">
                <a:cs typeface="+mj-cs"/>
              </a:rPr>
              <a:t>و يمنع </a:t>
            </a:r>
            <a:r>
              <a:rPr lang="ar-SA" sz="2200" dirty="0">
                <a:cs typeface="+mj-cs"/>
              </a:rPr>
              <a:t>دخول المستخدمين غير المصرح لهم. ويمكن تنفيذ</a:t>
            </a:r>
            <a:r>
              <a:rPr lang="ar-JO" sz="2200" dirty="0">
                <a:cs typeface="+mj-cs"/>
              </a:rPr>
              <a:t>ها</a:t>
            </a:r>
            <a:r>
              <a:rPr lang="ar-SA" sz="2200" dirty="0">
                <a:cs typeface="+mj-cs"/>
              </a:rPr>
              <a:t> في </a:t>
            </a:r>
            <a:r>
              <a:rPr lang="ar-JO" sz="2200" dirty="0">
                <a:cs typeface="+mj-cs"/>
              </a:rPr>
              <a:t>البرامج </a:t>
            </a:r>
            <a:r>
              <a:rPr lang="ar-SA" sz="2200" dirty="0">
                <a:cs typeface="+mj-cs"/>
              </a:rPr>
              <a:t>والأجهزة أو مزيج من الاثنين. </a:t>
            </a:r>
            <a:r>
              <a:rPr lang="ar-JO" sz="2200" dirty="0">
                <a:cs typeface="+mj-cs"/>
              </a:rPr>
              <a:t>و يمكن استخدامها لحماية ل</a:t>
            </a:r>
            <a:r>
              <a:rPr lang="ar-SA" sz="2200" dirty="0">
                <a:cs typeface="+mj-cs"/>
              </a:rPr>
              <a:t>تقييد تدفق البيانات خارج الشبكة</a:t>
            </a:r>
            <a:r>
              <a:rPr lang="en-US" sz="2200" dirty="0">
                <a:cs typeface="+mj-cs"/>
              </a:rPr>
              <a:t>.</a:t>
            </a:r>
          </a:p>
          <a:p>
            <a:pPr algn="r" rtl="1">
              <a:lnSpc>
                <a:spcPct val="150000"/>
              </a:lnSpc>
              <a:spcBef>
                <a:spcPct val="20000"/>
              </a:spcBef>
              <a:defRPr/>
            </a:pPr>
            <a:endParaRPr lang="en-US" sz="2200" b="1" dirty="0">
              <a:solidFill>
                <a:prstClr val="black"/>
              </a:solidFill>
              <a:cs typeface="+mj-cs"/>
            </a:endParaRPr>
          </a:p>
          <a:p>
            <a:pPr algn="r" rtl="1">
              <a:lnSpc>
                <a:spcPct val="150000"/>
              </a:lnSpc>
              <a:spcBef>
                <a:spcPct val="20000"/>
              </a:spcBef>
              <a:defRPr/>
            </a:pPr>
            <a:endParaRPr lang="ar-JO" sz="2200" b="1" dirty="0">
              <a:solidFill>
                <a:prstClr val="black"/>
              </a:solidFill>
              <a:cs typeface="+mj-cs"/>
            </a:endParaRPr>
          </a:p>
          <a:p>
            <a:pPr algn="r" rtl="1">
              <a:spcBef>
                <a:spcPct val="20000"/>
              </a:spcBef>
              <a:defRPr/>
            </a:pPr>
            <a:endParaRPr lang="ar-JO" sz="2200" dirty="0">
              <a:solidFill>
                <a:prstClr val="black"/>
              </a:solidFill>
              <a:cs typeface="Times New Roman"/>
            </a:endParaRPr>
          </a:p>
        </p:txBody>
      </p:sp>
      <p:sp>
        <p:nvSpPr>
          <p:cNvPr id="2" name="TextBox 1"/>
          <p:cNvSpPr txBox="1"/>
          <p:nvPr/>
        </p:nvSpPr>
        <p:spPr>
          <a:xfrm>
            <a:off x="3995936" y="3717032"/>
            <a:ext cx="4852788" cy="2644955"/>
          </a:xfrm>
          <a:prstGeom prst="rect">
            <a:avLst/>
          </a:prstGeom>
          <a:noFill/>
        </p:spPr>
        <p:txBody>
          <a:bodyPr wrap="square" rtlCol="0">
            <a:spAutoFit/>
          </a:bodyPr>
          <a:lstStyle/>
          <a:p>
            <a:pPr marL="342900" lvl="0" indent="-342900" algn="r" rtl="1">
              <a:lnSpc>
                <a:spcPct val="150000"/>
              </a:lnSpc>
              <a:spcBef>
                <a:spcPct val="20000"/>
              </a:spcBef>
              <a:buFont typeface="Arial" pitchFamily="34" charset="0"/>
              <a:buChar char="•"/>
              <a:defRPr/>
            </a:pPr>
            <a:r>
              <a:rPr lang="ar-JO" sz="2200" b="1" dirty="0">
                <a:solidFill>
                  <a:prstClr val="black"/>
                </a:solidFill>
                <a:cs typeface="Times New Roman"/>
              </a:rPr>
              <a:t>الخادم الوكيل (</a:t>
            </a:r>
            <a:r>
              <a:rPr lang="en-US" sz="2200" b="1" dirty="0">
                <a:solidFill>
                  <a:prstClr val="black"/>
                </a:solidFill>
              </a:rPr>
              <a:t>Proxy Server</a:t>
            </a:r>
            <a:r>
              <a:rPr lang="ar-JO" sz="2200" b="1" dirty="0">
                <a:solidFill>
                  <a:prstClr val="black"/>
                </a:solidFill>
                <a:cs typeface="Times New Roman"/>
              </a:rPr>
              <a:t>)</a:t>
            </a:r>
            <a:r>
              <a:rPr lang="en-US" sz="2200" b="1" dirty="0">
                <a:solidFill>
                  <a:prstClr val="black"/>
                </a:solidFill>
              </a:rPr>
              <a:t>:</a:t>
            </a:r>
          </a:p>
          <a:p>
            <a:pPr lvl="0" algn="r" rtl="1">
              <a:lnSpc>
                <a:spcPct val="150000"/>
              </a:lnSpc>
              <a:spcBef>
                <a:spcPct val="20000"/>
              </a:spcBef>
              <a:defRPr/>
            </a:pPr>
            <a:r>
              <a:rPr lang="ar-JO" sz="2200" dirty="0">
                <a:solidFill>
                  <a:prstClr val="black"/>
                </a:solidFill>
                <a:cs typeface="Times New Roman"/>
              </a:rPr>
              <a:t>يوجد في جدران الحماية و ي</a:t>
            </a:r>
            <a:r>
              <a:rPr lang="ar-SA" sz="2200" dirty="0">
                <a:solidFill>
                  <a:prstClr val="black"/>
                </a:solidFill>
                <a:cs typeface="Times New Roman"/>
              </a:rPr>
              <a:t>عمل كحارس لتسهيل المرور بين الشبكة المحمية والإنترنت. كل الاتصالات بين الشبكة الداخلية والعالم الخارجي يجب أن تمر </a:t>
            </a:r>
            <a:r>
              <a:rPr lang="ar-JO" sz="2200" dirty="0">
                <a:solidFill>
                  <a:prstClr val="black"/>
                </a:solidFill>
                <a:cs typeface="Times New Roman"/>
              </a:rPr>
              <a:t>من خلاله</a:t>
            </a:r>
            <a:r>
              <a:rPr lang="ar-SA" sz="2200" dirty="0">
                <a:solidFill>
                  <a:prstClr val="black"/>
                </a:solidFill>
                <a:cs typeface="Times New Roman"/>
              </a:rPr>
              <a:t>. </a:t>
            </a:r>
            <a:endParaRPr lang="en-US" sz="2200"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544" y="2826830"/>
            <a:ext cx="3217168" cy="3802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4294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6852" y="18158"/>
            <a:ext cx="4950296" cy="830997"/>
          </a:xfrm>
          <a:prstGeom prst="rect">
            <a:avLst/>
          </a:prstGeom>
          <a:noFill/>
        </p:spPr>
        <p:txBody>
          <a:bodyPr wrap="square" rtlCol="0">
            <a:spAutoFit/>
          </a:bodyPr>
          <a:lstStyle/>
          <a:p>
            <a:pPr algn="ctr" rtl="1"/>
            <a:r>
              <a:rPr lang="ar-JO" sz="2400" b="1" dirty="0"/>
              <a:t>الشبكة العنكبوتية  العالمية</a:t>
            </a:r>
            <a:endParaRPr lang="en-US" sz="2400" b="1" dirty="0"/>
          </a:p>
          <a:p>
            <a:pPr algn="ctr" rtl="1"/>
            <a:r>
              <a:rPr lang="en-US" sz="2400" b="1" dirty="0">
                <a:solidFill>
                  <a:prstClr val="black"/>
                </a:solidFill>
              </a:rPr>
              <a:t>WWW:World Wide Web</a:t>
            </a: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buFont typeface="Arial" pitchFamily="34" charset="0"/>
              <a:buChar char="•"/>
            </a:pPr>
            <a:r>
              <a:rPr lang="en-US" sz="2200" dirty="0">
                <a:cs typeface="+mj-cs"/>
              </a:rPr>
              <a:t>WWWW</a:t>
            </a:r>
            <a:r>
              <a:rPr lang="ar-JO" sz="2200" dirty="0">
                <a:cs typeface="+mj-cs"/>
              </a:rPr>
              <a:t> : </a:t>
            </a:r>
            <a:r>
              <a:rPr lang="ar-SA" sz="2200" dirty="0">
                <a:cs typeface="+mj-cs"/>
              </a:rPr>
              <a:t>المعلومات التي نظمت على شكل صفحات </a:t>
            </a:r>
            <a:r>
              <a:rPr lang="ar-JO" sz="2200" dirty="0">
                <a:cs typeface="+mj-cs"/>
              </a:rPr>
              <a:t>ويب و </a:t>
            </a:r>
            <a:r>
              <a:rPr lang="ar-SA" sz="2200" dirty="0">
                <a:cs typeface="+mj-cs"/>
              </a:rPr>
              <a:t>تحتوي على نص</a:t>
            </a:r>
            <a:r>
              <a:rPr lang="ar-JO" sz="2200" dirty="0">
                <a:cs typeface="+mj-cs"/>
              </a:rPr>
              <a:t>وص</a:t>
            </a:r>
            <a:r>
              <a:rPr lang="ar-SA" sz="2200" dirty="0">
                <a:cs typeface="+mj-cs"/>
              </a:rPr>
              <a:t> وصور</a:t>
            </a:r>
            <a:r>
              <a:rPr lang="ar-JO" sz="2200" dirty="0">
                <a:cs typeface="+mj-cs"/>
              </a:rPr>
              <a:t> </a:t>
            </a:r>
            <a:r>
              <a:rPr lang="ar-SA" sz="2200" dirty="0">
                <a:cs typeface="+mj-cs"/>
              </a:rPr>
              <a:t>ويمكنك </a:t>
            </a:r>
            <a:r>
              <a:rPr lang="ar-JO" sz="2200" dirty="0">
                <a:cs typeface="+mj-cs"/>
              </a:rPr>
              <a:t>من خلالها </a:t>
            </a:r>
            <a:r>
              <a:rPr lang="ar-SA" sz="2200" dirty="0">
                <a:cs typeface="+mj-cs"/>
              </a:rPr>
              <a:t>استرجاع الوثائق وعرض الصور والرسوم المتحركة والفيديو، وكذلك الاستماع إلى ملفات الصوت وتبادل ال</a:t>
            </a:r>
            <a:r>
              <a:rPr lang="ar-JO" sz="2200" dirty="0">
                <a:cs typeface="+mj-cs"/>
              </a:rPr>
              <a:t>بيانات</a:t>
            </a:r>
            <a:r>
              <a:rPr lang="ar-SA" sz="2200" dirty="0">
                <a:cs typeface="+mj-cs"/>
              </a:rPr>
              <a:t> الصوتية وعرض البرامج التي ت</a:t>
            </a:r>
            <a:r>
              <a:rPr lang="ar-JO" sz="2200" dirty="0">
                <a:cs typeface="+mj-cs"/>
              </a:rPr>
              <a:t>عمل على أي برنامج</a:t>
            </a:r>
            <a:r>
              <a:rPr lang="ar-SA" sz="2200" dirty="0">
                <a:cs typeface="+mj-cs"/>
              </a:rPr>
              <a:t> في العالم.</a:t>
            </a:r>
            <a:endParaRPr lang="en-US" sz="2200" dirty="0">
              <a:cs typeface="+mj-cs"/>
            </a:endParaRPr>
          </a:p>
          <a:p>
            <a:pPr algn="r" rtl="1"/>
            <a:endParaRPr lang="en-US" sz="2200" dirty="0">
              <a:cs typeface="+mj-cs"/>
            </a:endParaRPr>
          </a:p>
          <a:p>
            <a:pPr marL="342900" indent="-342900" algn="r" rtl="1">
              <a:buFont typeface="Arial" pitchFamily="34" charset="0"/>
              <a:buChar char="•"/>
            </a:pPr>
            <a:r>
              <a:rPr lang="ar-JO" sz="2200" b="1" u="sng" dirty="0">
                <a:cs typeface="+mj-cs"/>
              </a:rPr>
              <a:t>الإنترنت</a:t>
            </a:r>
            <a:r>
              <a:rPr lang="ar-JO" sz="2200" dirty="0">
                <a:cs typeface="+mj-cs"/>
              </a:rPr>
              <a:t> هو الشبكة الفعلية من الكابلات و الأقمار الصناعية و الأجهزة و الموارد أما </a:t>
            </a:r>
            <a:r>
              <a:rPr lang="ar-JO" sz="2200" u="sng" dirty="0">
                <a:cs typeface="+mj-cs"/>
              </a:rPr>
              <a:t>الويب</a:t>
            </a:r>
            <a:r>
              <a:rPr lang="ar-JO" sz="2200" dirty="0">
                <a:cs typeface="+mj-cs"/>
              </a:rPr>
              <a:t> فهو واجهة الوسائط للموارد من نصوص و صور و فيديو ...</a:t>
            </a:r>
            <a:endParaRPr lang="en-US" sz="2200" dirty="0">
              <a:cs typeface="+mj-cs"/>
            </a:endParaRPr>
          </a:p>
          <a:p>
            <a:pPr marL="342900" indent="-342900" algn="r" rtl="1">
              <a:buFont typeface="Arial" pitchFamily="34" charset="0"/>
              <a:buChar char="•"/>
            </a:pPr>
            <a:endParaRPr lang="ar-JO" sz="2200" dirty="0">
              <a:cs typeface="+mj-cs"/>
            </a:endParaRPr>
          </a:p>
          <a:p>
            <a:pPr marL="342900" indent="-342900" algn="r" rtl="1">
              <a:buFont typeface="Arial" pitchFamily="34" charset="0"/>
              <a:buChar char="•"/>
            </a:pPr>
            <a:r>
              <a:rPr lang="ar-JO" sz="2200" dirty="0">
                <a:cs typeface="+mj-cs"/>
              </a:rPr>
              <a:t>يمكنك عرض صفحات الويب باستخدام المتصفحات و هي مكتوبة بلغة توصيف النص التشعبي (</a:t>
            </a:r>
            <a:r>
              <a:rPr lang="en-US" sz="2200" dirty="0">
                <a:cs typeface="+mj-cs"/>
              </a:rPr>
              <a:t>HTML: Hypertext Transfer Language</a:t>
            </a:r>
            <a:r>
              <a:rPr lang="ar-JO" sz="2200" dirty="0">
                <a:cs typeface="+mj-cs"/>
              </a:rPr>
              <a:t>).</a:t>
            </a:r>
            <a:endParaRPr lang="en-US" sz="2200" dirty="0">
              <a:cs typeface="+mj-cs"/>
            </a:endParaRPr>
          </a:p>
          <a:p>
            <a:pPr marL="342900" indent="-342900" algn="r" rtl="1">
              <a:buFont typeface="Arial" pitchFamily="34" charset="0"/>
              <a:buChar char="•"/>
            </a:pPr>
            <a:endParaRPr lang="ar-JO" sz="2200" dirty="0">
              <a:cs typeface="+mj-cs"/>
            </a:endParaRPr>
          </a:p>
          <a:p>
            <a:pPr marL="342900" indent="-342900" algn="r" rtl="1">
              <a:buFont typeface="Arial" pitchFamily="34" charset="0"/>
              <a:buChar char="•"/>
            </a:pPr>
            <a:r>
              <a:rPr lang="en-US" sz="2200" dirty="0">
                <a:cs typeface="+mj-cs"/>
              </a:rPr>
              <a:t>Applets</a:t>
            </a:r>
            <a:r>
              <a:rPr lang="ar-JO" sz="2200" dirty="0">
                <a:cs typeface="+mj-cs"/>
              </a:rPr>
              <a:t>: برامج خاصة بلغة الجافا لعرض الرسومات المتحركة و الألعاب.</a:t>
            </a:r>
            <a:endParaRPr lang="en-US" sz="2200" dirty="0">
              <a:cs typeface="+mj-cs"/>
            </a:endParaRPr>
          </a:p>
          <a:p>
            <a:pPr marL="342900" indent="-342900" algn="r" rtl="1">
              <a:buFont typeface="Arial" pitchFamily="34" charset="0"/>
              <a:buChar char="•"/>
            </a:pPr>
            <a:endParaRPr lang="ar-JO" sz="2200" dirty="0">
              <a:cs typeface="+mj-cs"/>
            </a:endParaRPr>
          </a:p>
          <a:p>
            <a:pPr marL="342900" indent="-342900" algn="r" rtl="1">
              <a:buFont typeface="Arial" pitchFamily="34" charset="0"/>
              <a:buChar char="•"/>
            </a:pPr>
            <a:r>
              <a:rPr lang="ar-JO" sz="2200" dirty="0">
                <a:cs typeface="+mj-cs"/>
              </a:rPr>
              <a:t>تصفح الويب (</a:t>
            </a:r>
            <a:r>
              <a:rPr lang="en-US" sz="2200" dirty="0">
                <a:cs typeface="+mj-cs"/>
              </a:rPr>
              <a:t>Web Surfing</a:t>
            </a:r>
            <a:r>
              <a:rPr lang="ar-JO" sz="2200" dirty="0">
                <a:cs typeface="+mj-cs"/>
              </a:rPr>
              <a:t>):التنقل بين صفحات الويب عبر الروابط.</a:t>
            </a:r>
          </a:p>
          <a:p>
            <a:pPr algn="r" rtl="1"/>
            <a:endParaRPr lang="en-US" sz="2200" dirty="0">
              <a:cs typeface="+mj-cs"/>
            </a:endParaRPr>
          </a:p>
        </p:txBody>
      </p:sp>
    </p:spTree>
    <p:extLst>
      <p:ext uri="{BB962C8B-B14F-4D97-AF65-F5344CB8AC3E}">
        <p14:creationId xmlns:p14="http://schemas.microsoft.com/office/powerpoint/2010/main" val="1867100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SA" sz="2400" b="1" dirty="0"/>
              <a:t>البروتوكولات</a:t>
            </a:r>
            <a:r>
              <a:rPr lang="ar-JO" sz="2400" b="1" dirty="0"/>
              <a:t> (</a:t>
            </a:r>
            <a:r>
              <a:rPr lang="en-US" sz="2400" b="1" dirty="0"/>
              <a:t>Protocols</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just" rtl="1">
              <a:buFont typeface="Arial" pitchFamily="34" charset="0"/>
              <a:buChar char="•"/>
            </a:pPr>
            <a:r>
              <a:rPr lang="ar-JO" sz="2400" b="1" dirty="0">
                <a:cs typeface="+mj-cs"/>
              </a:rPr>
              <a:t>البروتوكولات </a:t>
            </a:r>
            <a:r>
              <a:rPr lang="ar-JO" sz="2400" dirty="0">
                <a:cs typeface="+mj-cs"/>
              </a:rPr>
              <a:t>: قواعد الإتصال المتبعة في تبادل المعلومات بين الحاسبات.</a:t>
            </a:r>
            <a:endParaRPr lang="en-US" sz="2400" dirty="0">
              <a:cs typeface="+mj-cs"/>
            </a:endParaRPr>
          </a:p>
          <a:p>
            <a:pPr marL="342900" indent="-342900" algn="just" rtl="1">
              <a:buFont typeface="Arial" pitchFamily="34" charset="0"/>
              <a:buChar char="•"/>
            </a:pPr>
            <a:endParaRPr lang="ar-JO" sz="2400" dirty="0">
              <a:cs typeface="+mj-cs"/>
            </a:endParaRPr>
          </a:p>
          <a:p>
            <a:pPr marL="342900" indent="-342900" algn="just" rtl="1">
              <a:buFont typeface="Arial" pitchFamily="34" charset="0"/>
              <a:buChar char="•"/>
            </a:pPr>
            <a:r>
              <a:rPr lang="ar-JO" sz="2400" b="1" dirty="0">
                <a:cs typeface="+mj-cs"/>
              </a:rPr>
              <a:t>القواعد</a:t>
            </a:r>
            <a:r>
              <a:rPr lang="ar-JO" sz="2400" dirty="0">
                <a:cs typeface="+mj-cs"/>
              </a:rPr>
              <a:t> </a:t>
            </a:r>
            <a:r>
              <a:rPr lang="ar-JO" sz="2400" b="1" dirty="0">
                <a:cs typeface="+mj-cs"/>
              </a:rPr>
              <a:t>(</a:t>
            </a:r>
            <a:r>
              <a:rPr lang="en-US" sz="2400" b="1" dirty="0">
                <a:cs typeface="+mj-cs"/>
              </a:rPr>
              <a:t>Rules</a:t>
            </a:r>
            <a:r>
              <a:rPr lang="ar-JO" sz="2400" b="1" dirty="0">
                <a:cs typeface="+mj-cs"/>
              </a:rPr>
              <a:t>): </a:t>
            </a:r>
            <a:r>
              <a:rPr lang="ar-JO" sz="2400" dirty="0">
                <a:cs typeface="+mj-cs"/>
              </a:rPr>
              <a:t>لضمان وجود نظام موحد بين مستخدمي الحاسبات المختلفة يتم استخدام البروتوكولات لتنظيم  اللإتصالات و معالجة البيانات.</a:t>
            </a:r>
            <a:endParaRPr lang="en-US" sz="2400" dirty="0">
              <a:cs typeface="+mj-cs"/>
            </a:endParaRPr>
          </a:p>
          <a:p>
            <a:pPr marL="342900" indent="-342900" algn="just" rtl="1">
              <a:buFont typeface="Arial" pitchFamily="34" charset="0"/>
              <a:buChar char="•"/>
            </a:pPr>
            <a:endParaRPr lang="en-US" sz="2400" dirty="0">
              <a:cs typeface="+mj-cs"/>
            </a:endParaRPr>
          </a:p>
          <a:p>
            <a:pPr marL="342900" indent="-342900" algn="just" rtl="1">
              <a:buFont typeface="Arial" pitchFamily="34" charset="0"/>
              <a:buChar char="•"/>
            </a:pPr>
            <a:r>
              <a:rPr lang="ar-JO" sz="2400" dirty="0">
                <a:cs typeface="+mj-cs"/>
              </a:rPr>
              <a:t>بروتوكول تحكم الإرسال/بروتوكول الإنترنت (</a:t>
            </a:r>
            <a:r>
              <a:rPr lang="en-US" sz="2400" dirty="0">
                <a:cs typeface="+mj-cs"/>
              </a:rPr>
              <a:t>TCP/IP: Transmission Control Protocol/Internet Protocol</a:t>
            </a:r>
            <a:r>
              <a:rPr lang="ar-JO" sz="2400" dirty="0">
                <a:cs typeface="+mj-cs"/>
              </a:rPr>
              <a:t>)</a:t>
            </a:r>
            <a:r>
              <a:rPr lang="en-US" sz="2400" dirty="0">
                <a:cs typeface="+mj-cs"/>
              </a:rPr>
              <a:t> :</a:t>
            </a:r>
            <a:r>
              <a:rPr lang="ar-JO" sz="2400" dirty="0">
                <a:cs typeface="+mj-cs"/>
              </a:rPr>
              <a:t>البروتوكول الأساسي في الإنترنت, عند ارسال الرسالة فإنه يقسمها لحزم صغيرة تحتوي عنوان الحاسب المرسل و المستقبل</a:t>
            </a:r>
            <a:endParaRPr lang="en-US" sz="2400" dirty="0">
              <a:cs typeface="+mj-cs"/>
            </a:endParaRPr>
          </a:p>
          <a:p>
            <a:pPr marL="342900" indent="-342900" algn="just" rtl="1">
              <a:buFont typeface="Arial" pitchFamily="34" charset="0"/>
              <a:buChar char="•"/>
            </a:pPr>
            <a:endParaRPr lang="ar-JO" sz="2400" dirty="0">
              <a:cs typeface="+mj-cs"/>
            </a:endParaRPr>
          </a:p>
          <a:p>
            <a:pPr marL="342900" indent="-342900" algn="just" rtl="1">
              <a:buFont typeface="Arial" pitchFamily="34" charset="0"/>
              <a:buChar char="•"/>
            </a:pPr>
            <a:r>
              <a:rPr lang="ar-JO" sz="2400" dirty="0">
                <a:cs typeface="+mj-cs"/>
              </a:rPr>
              <a:t>بروتوكول نقطة إلى نقطة (</a:t>
            </a:r>
            <a:r>
              <a:rPr lang="en-US" sz="2400" dirty="0">
                <a:cs typeface="+mj-cs"/>
              </a:rPr>
              <a:t>PPP: Point to Point Protocol</a:t>
            </a:r>
            <a:r>
              <a:rPr lang="ar-JO" sz="2400" dirty="0">
                <a:cs typeface="+mj-cs"/>
              </a:rPr>
              <a:t>)</a:t>
            </a:r>
            <a:endParaRPr lang="en-US" sz="2400" dirty="0">
              <a:cs typeface="+mj-cs"/>
            </a:endParaRPr>
          </a:p>
          <a:p>
            <a:pPr marL="342900" indent="-342900" algn="just" rtl="1">
              <a:buFont typeface="Arial" pitchFamily="34" charset="0"/>
              <a:buChar char="•"/>
            </a:pPr>
            <a:endParaRPr lang="ar-JO" sz="2400" dirty="0">
              <a:cs typeface="+mj-cs"/>
            </a:endParaRPr>
          </a:p>
          <a:p>
            <a:pPr marL="342900" indent="-342900" algn="just" rtl="1">
              <a:buFont typeface="Arial" pitchFamily="34" charset="0"/>
              <a:buChar char="•"/>
            </a:pPr>
            <a:r>
              <a:rPr lang="ar-JO" sz="2400" dirty="0">
                <a:cs typeface="+mj-cs"/>
              </a:rPr>
              <a:t>بروتوكول إنترنت الخط التسلسلي (</a:t>
            </a:r>
            <a:r>
              <a:rPr lang="en-US" sz="2400" dirty="0">
                <a:cs typeface="+mj-cs"/>
              </a:rPr>
              <a:t>SLIP: Serial Line Internet Protocol</a:t>
            </a:r>
            <a:r>
              <a:rPr lang="ar-JO" sz="2400" dirty="0">
                <a:cs typeface="+mj-cs"/>
              </a:rPr>
              <a:t>)</a:t>
            </a:r>
          </a:p>
          <a:p>
            <a:pPr algn="just" rtl="1"/>
            <a:endParaRPr lang="en-US" sz="2400" dirty="0">
              <a:cs typeface="+mj-cs"/>
            </a:endParaRPr>
          </a:p>
        </p:txBody>
      </p:sp>
    </p:spTree>
    <p:extLst>
      <p:ext uri="{BB962C8B-B14F-4D97-AF65-F5344CB8AC3E}">
        <p14:creationId xmlns:p14="http://schemas.microsoft.com/office/powerpoint/2010/main" val="18671002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JO" sz="2400" b="1" dirty="0">
                <a:cs typeface="+mj-cs"/>
              </a:rPr>
              <a:t>أجهزة التوجيه (</a:t>
            </a:r>
            <a:r>
              <a:rPr lang="en-US" sz="2400" b="1" dirty="0">
                <a:cs typeface="+mj-cs"/>
              </a:rPr>
              <a:t>Routers</a:t>
            </a:r>
            <a:r>
              <a:rPr lang="ar-JO" sz="2400" b="1" dirty="0">
                <a:cs typeface="+mj-cs"/>
              </a:rPr>
              <a:t>)</a:t>
            </a:r>
            <a:endParaRPr lang="en-US" sz="2400" b="1" dirty="0">
              <a:solidFill>
                <a:prstClr val="black"/>
              </a:solidFill>
              <a:cs typeface="+mj-cs"/>
            </a:endParaRPr>
          </a:p>
        </p:txBody>
      </p:sp>
      <p:sp>
        <p:nvSpPr>
          <p:cNvPr id="4" name="Content Placeholder 3"/>
          <p:cNvSpPr txBox="1">
            <a:spLocks/>
          </p:cNvSpPr>
          <p:nvPr/>
        </p:nvSpPr>
        <p:spPr>
          <a:xfrm>
            <a:off x="71406" y="1142984"/>
            <a:ext cx="8777318" cy="5238344"/>
          </a:xfrm>
          <a:prstGeom prst="rect">
            <a:avLst/>
          </a:prstGeom>
        </p:spPr>
        <p:txBody>
          <a:bodyPr>
            <a:noAutofit/>
          </a:bodyPr>
          <a:lstStyle/>
          <a:p>
            <a:pPr marL="342900" indent="-342900" algn="r" rtl="1">
              <a:buFont typeface="Arial" pitchFamily="34" charset="0"/>
              <a:buChar char="•"/>
            </a:pPr>
            <a:r>
              <a:rPr lang="ar-SA" sz="2200" dirty="0">
                <a:cs typeface="+mj-cs"/>
              </a:rPr>
              <a:t>تساعد في اختيار أفضل مسار للحزمة الفردية لتنتقل وتصل إلى </a:t>
            </a:r>
            <a:r>
              <a:rPr lang="ar-JO" sz="2200" dirty="0">
                <a:cs typeface="+mj-cs"/>
              </a:rPr>
              <a:t>وجهتها</a:t>
            </a:r>
            <a:r>
              <a:rPr lang="ar-SA" sz="2200" dirty="0">
                <a:cs typeface="+mj-cs"/>
              </a:rPr>
              <a:t>. ويتم تجميع الحزمة في الوجهة لتحصل على المعلومات الأصلية.</a:t>
            </a:r>
            <a:endParaRPr lang="en-US" sz="2200" dirty="0">
              <a:cs typeface="+mj-cs"/>
            </a:endParaRPr>
          </a:p>
          <a:p>
            <a:pPr marL="342900" indent="-342900" algn="r" rtl="1">
              <a:buFont typeface="Arial" pitchFamily="34" charset="0"/>
              <a:buChar char="•"/>
            </a:pPr>
            <a:endParaRPr lang="ar-JO" sz="2200" dirty="0">
              <a:cs typeface="+mj-cs"/>
            </a:endParaRPr>
          </a:p>
          <a:p>
            <a:pPr algn="r" rtl="1"/>
            <a:r>
              <a:rPr lang="ar-JO" sz="2200" dirty="0">
                <a:cs typeface="+mj-cs"/>
              </a:rPr>
              <a:t>ميزات </a:t>
            </a:r>
            <a:r>
              <a:rPr lang="en-US" sz="2200" dirty="0">
                <a:cs typeface="+mj-cs"/>
              </a:rPr>
              <a:t>TCP/IP</a:t>
            </a:r>
            <a:r>
              <a:rPr lang="ar-JO" sz="2200" dirty="0">
                <a:cs typeface="+mj-cs"/>
              </a:rPr>
              <a:t>:</a:t>
            </a:r>
          </a:p>
          <a:p>
            <a:pPr lvl="1" algn="r" rtl="1">
              <a:buFont typeface="Wingdings" panose="05000000000000000000" pitchFamily="2" charset="2"/>
              <a:buChar char="§"/>
            </a:pPr>
            <a:r>
              <a:rPr lang="ar-JO" sz="2200" dirty="0">
                <a:cs typeface="+mj-cs"/>
              </a:rPr>
              <a:t>تحديد أجهزة الإرسال والاستقبال</a:t>
            </a:r>
          </a:p>
          <a:p>
            <a:pPr lvl="1" algn="r" rtl="1">
              <a:buFont typeface="Wingdings" panose="05000000000000000000" pitchFamily="2" charset="2"/>
              <a:buChar char="§"/>
            </a:pPr>
            <a:r>
              <a:rPr lang="ar-JO" sz="2200" dirty="0">
                <a:cs typeface="+mj-cs"/>
              </a:rPr>
              <a:t>تنسيق المعلومات ليتم نقلها عبر الإنترنت</a:t>
            </a:r>
            <a:endParaRPr lang="en-US" sz="2200" dirty="0">
              <a:cs typeface="+mj-cs"/>
            </a:endParaRPr>
          </a:p>
          <a:p>
            <a:pPr lvl="1" algn="r" rtl="1">
              <a:buFont typeface="Wingdings" panose="05000000000000000000" pitchFamily="2" charset="2"/>
              <a:buChar char="§"/>
            </a:pPr>
            <a:endParaRPr lang="ar-JO" sz="2200" dirty="0">
              <a:cs typeface="+mj-cs"/>
            </a:endParaRPr>
          </a:p>
          <a:p>
            <a:pPr marL="342900" indent="-342900" algn="r" rtl="1">
              <a:buFont typeface="Arial" pitchFamily="34" charset="0"/>
              <a:buChar char="•"/>
            </a:pPr>
            <a:r>
              <a:rPr lang="ar-JO" sz="2200" b="1" dirty="0">
                <a:cs typeface="+mj-cs"/>
              </a:rPr>
              <a:t>تحديد الهوية (</a:t>
            </a:r>
            <a:r>
              <a:rPr lang="en-US" sz="2200" b="1" dirty="0">
                <a:cs typeface="+mj-cs"/>
              </a:rPr>
              <a:t>Identification</a:t>
            </a:r>
            <a:r>
              <a:rPr lang="ar-JO" sz="2200" b="1" dirty="0">
                <a:cs typeface="+mj-cs"/>
              </a:rPr>
              <a:t>)</a:t>
            </a:r>
            <a:r>
              <a:rPr lang="en-US" sz="2200" dirty="0">
                <a:cs typeface="+mj-cs"/>
              </a:rPr>
              <a:t>: </a:t>
            </a:r>
            <a:r>
              <a:rPr lang="ar-JO" sz="2200" dirty="0">
                <a:cs typeface="+mj-cs"/>
              </a:rPr>
              <a:t>لكل حاسب متصل بالإنترنت عنوان </a:t>
            </a:r>
            <a:r>
              <a:rPr lang="en-US" sz="2200" dirty="0">
                <a:cs typeface="+mj-cs"/>
              </a:rPr>
              <a:t>IP</a:t>
            </a:r>
            <a:r>
              <a:rPr lang="ar-JO" sz="2200" dirty="0">
                <a:cs typeface="+mj-cs"/>
              </a:rPr>
              <a:t> تستخدم لتسليم الرسائل و تحديد المواقع و من الصعب تذكر عناوين تلك المواقع فتم تطوير خادم اسم الجال (</a:t>
            </a:r>
            <a:r>
              <a:rPr lang="en-US" sz="2200" dirty="0">
                <a:cs typeface="+mj-cs"/>
              </a:rPr>
              <a:t>DNS: Domain Name Server</a:t>
            </a:r>
            <a:r>
              <a:rPr lang="ar-JO" sz="2200" dirty="0">
                <a:cs typeface="+mj-cs"/>
              </a:rPr>
              <a:t>) الذي يحول العناوين النصية إلى </a:t>
            </a:r>
            <a:r>
              <a:rPr lang="en-US" sz="2200" dirty="0">
                <a:cs typeface="+mj-cs"/>
              </a:rPr>
              <a:t>IP</a:t>
            </a:r>
            <a:r>
              <a:rPr lang="ar-JO" sz="2200" dirty="0">
                <a:cs typeface="+mj-cs"/>
              </a:rPr>
              <a:t>, مثال: (</a:t>
            </a:r>
            <a:r>
              <a:rPr lang="en-US" sz="2200" dirty="0">
                <a:cs typeface="+mj-cs"/>
              </a:rPr>
              <a:t>www.example.com </a:t>
            </a:r>
            <a:r>
              <a:rPr lang="en-US" sz="2200" dirty="0">
                <a:cs typeface="+mj-cs"/>
                <a:sym typeface="Wingdings" panose="05000000000000000000" pitchFamily="2" charset="2"/>
              </a:rPr>
              <a:t>198.10.3.132.4</a:t>
            </a:r>
            <a:r>
              <a:rPr lang="ar-JO" sz="2200" dirty="0">
                <a:cs typeface="+mj-cs"/>
                <a:sym typeface="Wingdings" panose="05000000000000000000" pitchFamily="2" charset="2"/>
              </a:rPr>
              <a:t>)</a:t>
            </a:r>
            <a:endParaRPr lang="en-US" sz="2200" dirty="0">
              <a:cs typeface="+mj-cs"/>
              <a:sym typeface="Wingdings" panose="05000000000000000000" pitchFamily="2" charset="2"/>
            </a:endParaRPr>
          </a:p>
          <a:p>
            <a:pPr marL="342900" indent="-342900" algn="r" rtl="1">
              <a:buFont typeface="Arial" pitchFamily="34" charset="0"/>
              <a:buChar char="•"/>
            </a:pPr>
            <a:endParaRPr lang="ar-JO" sz="2200" dirty="0">
              <a:cs typeface="+mj-cs"/>
            </a:endParaRPr>
          </a:p>
          <a:p>
            <a:pPr marL="342900" indent="-342900" algn="r" rtl="1">
              <a:buFont typeface="Arial" pitchFamily="34" charset="0"/>
              <a:buChar char="•"/>
            </a:pPr>
            <a:r>
              <a:rPr lang="ar-JO" sz="2200" b="1" dirty="0">
                <a:cs typeface="+mj-cs"/>
              </a:rPr>
              <a:t>إعادة التنسيق (</a:t>
            </a:r>
            <a:r>
              <a:rPr lang="en-US" sz="2200" b="1" dirty="0">
                <a:cs typeface="+mj-cs"/>
              </a:rPr>
              <a:t>Reformatting</a:t>
            </a:r>
            <a:r>
              <a:rPr lang="ar-JO" sz="2200" b="1" dirty="0">
                <a:cs typeface="+mj-cs"/>
              </a:rPr>
              <a:t>):</a:t>
            </a:r>
            <a:r>
              <a:rPr lang="en-US" sz="2200" b="1" dirty="0">
                <a:cs typeface="+mj-cs"/>
              </a:rPr>
              <a:t> </a:t>
            </a:r>
            <a:r>
              <a:rPr lang="ar-JO" sz="2200" dirty="0">
                <a:cs typeface="+mj-cs"/>
              </a:rPr>
              <a:t>تقسيم الرسالة إلى حزم تنتقل عبر مسارات مختلفة و تجميعها بالترتيب الصحيح عند وجهتها.</a:t>
            </a:r>
          </a:p>
          <a:p>
            <a:pPr algn="r" rtl="1"/>
            <a:endParaRPr lang="en-US" sz="2200" dirty="0">
              <a:cs typeface="+mj-cs"/>
            </a:endParaRPr>
          </a:p>
          <a:p>
            <a:pPr algn="r"/>
            <a:endParaRPr lang="en-US" sz="2200" dirty="0">
              <a:cs typeface="+mj-cs"/>
            </a:endParaRPr>
          </a:p>
        </p:txBody>
      </p:sp>
    </p:spTree>
    <p:extLst>
      <p:ext uri="{BB962C8B-B14F-4D97-AF65-F5344CB8AC3E}">
        <p14:creationId xmlns:p14="http://schemas.microsoft.com/office/powerpoint/2010/main" val="18671002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4950296" cy="461665"/>
          </a:xfrm>
          <a:prstGeom prst="rect">
            <a:avLst/>
          </a:prstGeom>
          <a:noFill/>
        </p:spPr>
        <p:txBody>
          <a:bodyPr wrap="square" rtlCol="0">
            <a:spAutoFit/>
          </a:bodyPr>
          <a:lstStyle/>
          <a:p>
            <a:pPr algn="ctr" rtl="1"/>
            <a:r>
              <a:rPr lang="ar-JO" sz="2400" b="1" dirty="0"/>
              <a:t>أنظمة الإتصال (</a:t>
            </a:r>
            <a:r>
              <a:rPr lang="en-US" sz="2400" b="1" dirty="0"/>
              <a:t>Communication System</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lnSpc>
                <a:spcPct val="150000"/>
              </a:lnSpc>
              <a:buFont typeface="Arial" pitchFamily="34" charset="0"/>
              <a:buChar char="•"/>
            </a:pPr>
            <a:r>
              <a:rPr lang="ar-SA" sz="2200" dirty="0">
                <a:cs typeface="+mj-cs"/>
              </a:rPr>
              <a:t>هي أنظمة إلكترونية تنقل البيانات من موقع إلى موقع آخر. له أربعة </a:t>
            </a:r>
            <a:r>
              <a:rPr lang="ar-JO" sz="2200" dirty="0">
                <a:cs typeface="+mj-cs"/>
              </a:rPr>
              <a:t>عناصر</a:t>
            </a:r>
            <a:r>
              <a:rPr lang="ar-SA" sz="2200" dirty="0">
                <a:cs typeface="+mj-cs"/>
              </a:rPr>
              <a:t> </a:t>
            </a:r>
            <a:r>
              <a:rPr lang="ar-JO" sz="2200" dirty="0">
                <a:cs typeface="+mj-cs"/>
              </a:rPr>
              <a:t>:</a:t>
            </a:r>
          </a:p>
          <a:p>
            <a:pPr marL="746125" indent="-352425" algn="r" rtl="1">
              <a:lnSpc>
                <a:spcPct val="150000"/>
              </a:lnSpc>
              <a:buFont typeface="+mj-lt"/>
              <a:buAutoNum type="arabicPeriod"/>
            </a:pPr>
            <a:r>
              <a:rPr lang="ar-SA" sz="2200" b="1" u="sng" dirty="0">
                <a:cs typeface="+mj-cs"/>
              </a:rPr>
              <a:t>أجهزة الإرسال والاستقبال</a:t>
            </a:r>
            <a:r>
              <a:rPr lang="ar-SA" sz="2200" dirty="0">
                <a:cs typeface="+mj-cs"/>
              </a:rPr>
              <a:t>: </a:t>
            </a:r>
            <a:r>
              <a:rPr lang="ar-JO" sz="2200" dirty="0">
                <a:cs typeface="+mj-cs"/>
              </a:rPr>
              <a:t>الحاسبات</a:t>
            </a:r>
            <a:r>
              <a:rPr lang="ar-SA" sz="2200" dirty="0">
                <a:cs typeface="+mj-cs"/>
              </a:rPr>
              <a:t> أو أجهزة اتصالات متخصصة. </a:t>
            </a:r>
            <a:endParaRPr lang="ar-JO" sz="2200" dirty="0">
              <a:cs typeface="+mj-cs"/>
            </a:endParaRPr>
          </a:p>
          <a:p>
            <a:pPr marL="746125" indent="-352425" algn="r" rtl="1">
              <a:lnSpc>
                <a:spcPct val="150000"/>
              </a:lnSpc>
              <a:buFont typeface="+mj-lt"/>
              <a:buAutoNum type="arabicPeriod"/>
            </a:pPr>
            <a:r>
              <a:rPr lang="ar-SA" sz="2200" b="1" u="sng" dirty="0">
                <a:cs typeface="+mj-cs"/>
              </a:rPr>
              <a:t>قناة الاتصال</a:t>
            </a:r>
            <a:r>
              <a:rPr lang="ar-SA" sz="2200" b="1" dirty="0">
                <a:cs typeface="+mj-cs"/>
              </a:rPr>
              <a:t>: </a:t>
            </a:r>
            <a:r>
              <a:rPr lang="ar-SA" sz="2200" dirty="0">
                <a:cs typeface="+mj-cs"/>
              </a:rPr>
              <a:t>الوسط الفعلي الذي يحمل الرسائل </a:t>
            </a:r>
            <a:r>
              <a:rPr lang="ar-JO" sz="2200" dirty="0">
                <a:cs typeface="+mj-cs"/>
              </a:rPr>
              <a:t>و </a:t>
            </a:r>
            <a:r>
              <a:rPr lang="ar-SA" sz="2200" dirty="0">
                <a:cs typeface="+mj-cs"/>
              </a:rPr>
              <a:t>تكون </a:t>
            </a:r>
            <a:r>
              <a:rPr lang="ar-JO" sz="2200" dirty="0">
                <a:cs typeface="+mj-cs"/>
              </a:rPr>
              <a:t>سلكية او </a:t>
            </a:r>
            <a:r>
              <a:rPr lang="ar-SA" sz="2200" dirty="0">
                <a:cs typeface="+mj-cs"/>
              </a:rPr>
              <a:t>لاسلكي</a:t>
            </a:r>
            <a:r>
              <a:rPr lang="ar-JO" sz="2200" dirty="0">
                <a:cs typeface="+mj-cs"/>
              </a:rPr>
              <a:t>ة</a:t>
            </a:r>
            <a:r>
              <a:rPr lang="ar-SA" sz="2200" dirty="0">
                <a:cs typeface="+mj-cs"/>
              </a:rPr>
              <a:t>.</a:t>
            </a:r>
            <a:endParaRPr lang="ar-JO" sz="2200" dirty="0">
              <a:cs typeface="+mj-cs"/>
            </a:endParaRPr>
          </a:p>
          <a:p>
            <a:pPr marL="746125" indent="-352425" algn="r" rtl="1">
              <a:lnSpc>
                <a:spcPct val="150000"/>
              </a:lnSpc>
              <a:buFont typeface="+mj-lt"/>
              <a:buAutoNum type="arabicPeriod"/>
            </a:pPr>
            <a:r>
              <a:rPr lang="ar-JO" sz="2200" b="1" u="sng" dirty="0">
                <a:cs typeface="+mj-cs"/>
              </a:rPr>
              <a:t>أجهزة الإتصال</a:t>
            </a:r>
            <a:r>
              <a:rPr lang="ar-JO" sz="2200" b="1" dirty="0">
                <a:cs typeface="+mj-cs"/>
              </a:rPr>
              <a:t>: </a:t>
            </a:r>
            <a:r>
              <a:rPr lang="ar-JO" sz="2200" dirty="0">
                <a:cs typeface="+mj-cs"/>
              </a:rPr>
              <a:t>واجهة بين أجهزة الإرسال والاستقبال و قناة الاتصال و تقوم بتحويل الرسائل إلى حزم تنتقل عبر قناة الاتصال.</a:t>
            </a:r>
          </a:p>
          <a:p>
            <a:pPr marL="746125" indent="-352425" algn="r" rtl="1">
              <a:lnSpc>
                <a:spcPct val="150000"/>
              </a:lnSpc>
              <a:buFont typeface="+mj-lt"/>
              <a:buAutoNum type="arabicPeriod"/>
            </a:pPr>
            <a:r>
              <a:rPr lang="ar-JO" sz="2200" b="1" u="sng" dirty="0">
                <a:cs typeface="+mj-cs"/>
              </a:rPr>
              <a:t>مواصفات نقل البيانات</a:t>
            </a:r>
            <a:r>
              <a:rPr lang="ar-JO" sz="2200" b="1" dirty="0">
                <a:cs typeface="+mj-cs"/>
              </a:rPr>
              <a:t>:</a:t>
            </a:r>
            <a:r>
              <a:rPr lang="en-US" sz="2200" b="1" dirty="0">
                <a:cs typeface="+mj-cs"/>
              </a:rPr>
              <a:t> </a:t>
            </a:r>
            <a:r>
              <a:rPr lang="ar-JO" sz="2200" dirty="0">
                <a:cs typeface="+mj-cs"/>
              </a:rPr>
              <a:t>الإجراءات التي تنظم عمل أجهزة الإرسال والاستقبال  بتحديد طريقة إرسال الرسال عبر قناة الاتصال.</a:t>
            </a:r>
          </a:p>
          <a:p>
            <a:pPr marL="514350" indent="-514350" algn="r" rtl="1">
              <a:buFont typeface="+mj-lt"/>
              <a:buAutoNum type="arabicPeriod"/>
            </a:pPr>
            <a:endParaRPr lang="ar-JO" sz="2200" dirty="0">
              <a:cs typeface="+mj-cs"/>
            </a:endParaRPr>
          </a:p>
          <a:p>
            <a:pPr algn="r" rtl="1"/>
            <a:endParaRPr lang="en-US" sz="2200" dirty="0">
              <a:cs typeface="+mj-cs"/>
            </a:endParaRPr>
          </a:p>
          <a:p>
            <a:pPr algn="r" rtl="1"/>
            <a:endParaRPr lang="en-US" sz="2200" dirty="0">
              <a:cs typeface="+mj-cs"/>
            </a:endParaRPr>
          </a:p>
          <a:p>
            <a:endParaRPr lang="en-US" sz="2200" dirty="0">
              <a:cs typeface="+mj-cs"/>
            </a:endParaRPr>
          </a:p>
        </p:txBody>
      </p:sp>
    </p:spTree>
    <p:extLst>
      <p:ext uri="{BB962C8B-B14F-4D97-AF65-F5344CB8AC3E}">
        <p14:creationId xmlns:p14="http://schemas.microsoft.com/office/powerpoint/2010/main" val="18671002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5308642" cy="461665"/>
          </a:xfrm>
          <a:prstGeom prst="rect">
            <a:avLst/>
          </a:prstGeom>
          <a:noFill/>
        </p:spPr>
        <p:txBody>
          <a:bodyPr wrap="square" rtlCol="0">
            <a:spAutoFit/>
          </a:bodyPr>
          <a:lstStyle/>
          <a:p>
            <a:pPr algn="ctr" rtl="1"/>
            <a:r>
              <a:rPr lang="ar-JO" sz="2400" b="1" dirty="0"/>
              <a:t>قنوات الإتصال (</a:t>
            </a:r>
            <a:r>
              <a:rPr lang="en-US" sz="2400" b="1" dirty="0"/>
              <a:t>Communication Channels</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marL="342900" indent="-342900" algn="r" rtl="1">
              <a:lnSpc>
                <a:spcPct val="150000"/>
              </a:lnSpc>
              <a:buFont typeface="Arial" pitchFamily="34" charset="0"/>
              <a:buChar char="•"/>
            </a:pPr>
            <a:r>
              <a:rPr lang="ar-JO" sz="2400" dirty="0"/>
              <a:t>تنقسم إلى نوعين:</a:t>
            </a:r>
            <a:r>
              <a:rPr lang="en-US" sz="2400" dirty="0"/>
              <a:t> </a:t>
            </a:r>
            <a:r>
              <a:rPr lang="ar-JO" sz="2400" dirty="0"/>
              <a:t>الإتصال الفعلي و الإتصال اللاسلكي</a:t>
            </a:r>
          </a:p>
          <a:p>
            <a:pPr marL="342900" indent="-342900" algn="r" rtl="1">
              <a:lnSpc>
                <a:spcPct val="150000"/>
              </a:lnSpc>
              <a:buFont typeface="Arial" pitchFamily="34" charset="0"/>
              <a:buChar char="•"/>
            </a:pPr>
            <a:r>
              <a:rPr lang="ar-JO" sz="2200" dirty="0">
                <a:cs typeface="+mj-cs"/>
              </a:rPr>
              <a:t>الإتصال الفعلي: عبر الأسلاك و الكابلات.</a:t>
            </a:r>
          </a:p>
          <a:p>
            <a:pPr lvl="1" algn="r" rtl="1">
              <a:lnSpc>
                <a:spcPct val="150000"/>
              </a:lnSpc>
              <a:buFont typeface="Wingdings" panose="05000000000000000000" pitchFamily="2" charset="2"/>
              <a:buChar char="§"/>
            </a:pPr>
            <a:r>
              <a:rPr lang="ar-JO" sz="2200" b="1" dirty="0">
                <a:cs typeface="+mj-cs"/>
              </a:rPr>
              <a:t>خط الهاتف (</a:t>
            </a:r>
            <a:r>
              <a:rPr lang="en-US" sz="2200" b="1" dirty="0">
                <a:cs typeface="+mj-cs"/>
              </a:rPr>
              <a:t>Twisted Pair</a:t>
            </a:r>
            <a:r>
              <a:rPr lang="ar-JO" sz="2200" b="1" dirty="0">
                <a:cs typeface="+mj-cs"/>
              </a:rPr>
              <a:t>): </a:t>
            </a:r>
            <a:r>
              <a:rPr lang="ar-JO" sz="2200" dirty="0">
                <a:cs typeface="+mj-cs"/>
              </a:rPr>
              <a:t>كابلات متشابكة و مزدوجة مصنوعة من أسلاك نحاسية.</a:t>
            </a:r>
          </a:p>
          <a:p>
            <a:pPr lvl="1" algn="r" rtl="1">
              <a:lnSpc>
                <a:spcPct val="150000"/>
              </a:lnSpc>
              <a:buFont typeface="Wingdings" panose="05000000000000000000" pitchFamily="2" charset="2"/>
              <a:buChar char="§"/>
            </a:pPr>
            <a:r>
              <a:rPr lang="ar-JO" sz="2200" b="1" dirty="0">
                <a:cs typeface="+mj-cs"/>
              </a:rPr>
              <a:t>الكابل المحوري (</a:t>
            </a:r>
            <a:r>
              <a:rPr lang="en-US" sz="2200" b="1" dirty="0">
                <a:cs typeface="+mj-cs"/>
              </a:rPr>
              <a:t>Coaxial Cable</a:t>
            </a:r>
            <a:r>
              <a:rPr lang="ar-JO" sz="2200" b="1" dirty="0">
                <a:cs typeface="+mj-cs"/>
              </a:rPr>
              <a:t>): </a:t>
            </a:r>
            <a:r>
              <a:rPr lang="ar-JO" sz="2200" dirty="0">
                <a:cs typeface="+mj-cs"/>
              </a:rPr>
              <a:t>عالي التردد بداخله سلك نحاسي صلب.</a:t>
            </a:r>
          </a:p>
          <a:p>
            <a:pPr lvl="1" algn="r" rtl="1">
              <a:lnSpc>
                <a:spcPct val="150000"/>
              </a:lnSpc>
              <a:buFont typeface="Wingdings" panose="05000000000000000000" pitchFamily="2" charset="2"/>
              <a:buChar char="§"/>
            </a:pPr>
            <a:r>
              <a:rPr lang="ar-JO" sz="2200" b="1" dirty="0">
                <a:cs typeface="+mj-cs"/>
              </a:rPr>
              <a:t>كابل الألياف البصرية (</a:t>
            </a:r>
            <a:r>
              <a:rPr lang="en-US" sz="2200" b="1" dirty="0">
                <a:cs typeface="+mj-cs"/>
              </a:rPr>
              <a:t>Fiber-Optic Cable</a:t>
            </a:r>
            <a:r>
              <a:rPr lang="ar-JO" sz="2200" b="1" dirty="0">
                <a:cs typeface="+mj-cs"/>
              </a:rPr>
              <a:t>): </a:t>
            </a:r>
            <a:r>
              <a:rPr lang="ar-JO" sz="2200" dirty="0">
                <a:cs typeface="+mj-cs"/>
              </a:rPr>
              <a:t>أنابيب زجاجية دقيقة, أخف و أفضل في النقل.</a:t>
            </a:r>
            <a:endParaRPr lang="en-US" sz="2200" dirty="0">
              <a:cs typeface="+mj-cs"/>
            </a:endParaRPr>
          </a:p>
          <a:p>
            <a:pPr lvl="1" algn="r" rtl="1"/>
            <a:endParaRPr lang="en-US" sz="2400" dirty="0"/>
          </a:p>
          <a:p>
            <a:endParaRPr lang="en-US" sz="2400" dirty="0"/>
          </a:p>
        </p:txBody>
      </p:sp>
      <p:grpSp>
        <p:nvGrpSpPr>
          <p:cNvPr id="5" name="Group 4"/>
          <p:cNvGrpSpPr/>
          <p:nvPr/>
        </p:nvGrpSpPr>
        <p:grpSpPr>
          <a:xfrm>
            <a:off x="323528" y="3789040"/>
            <a:ext cx="6705600" cy="2666999"/>
            <a:chOff x="762000" y="3803964"/>
            <a:chExt cx="6705600" cy="2666999"/>
          </a:xfrm>
        </p:grpSpPr>
        <p:pic>
          <p:nvPicPr>
            <p:cNvPr id="6"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3810000"/>
              <a:ext cx="4000500" cy="26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4401" y="3803964"/>
              <a:ext cx="2743199"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671002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66524"/>
            <a:ext cx="5236634" cy="461665"/>
          </a:xfrm>
          <a:prstGeom prst="rect">
            <a:avLst/>
          </a:prstGeom>
          <a:noFill/>
        </p:spPr>
        <p:txBody>
          <a:bodyPr wrap="square" rtlCol="0">
            <a:spAutoFit/>
          </a:bodyPr>
          <a:lstStyle/>
          <a:p>
            <a:pPr algn="ctr" rtl="1"/>
            <a:r>
              <a:rPr lang="ar-JO" sz="2400" b="1" dirty="0"/>
              <a:t>قنوات الإتصال (</a:t>
            </a:r>
            <a:r>
              <a:rPr lang="en-US" sz="2400" b="1" dirty="0"/>
              <a:t>Communication Channels</a:t>
            </a:r>
            <a:r>
              <a:rPr lang="ar-JO" sz="2400" b="1" dirty="0"/>
              <a:t>)</a:t>
            </a:r>
            <a:endParaRPr lang="en-US" sz="2400" b="1" dirty="0">
              <a:solidFill>
                <a:prstClr val="black"/>
              </a:solidFill>
            </a:endParaRPr>
          </a:p>
        </p:txBody>
      </p:sp>
      <p:sp>
        <p:nvSpPr>
          <p:cNvPr id="4" name="Content Placeholder 3"/>
          <p:cNvSpPr txBox="1">
            <a:spLocks/>
          </p:cNvSpPr>
          <p:nvPr/>
        </p:nvSpPr>
        <p:spPr>
          <a:xfrm>
            <a:off x="71406" y="1142984"/>
            <a:ext cx="8777318" cy="5029200"/>
          </a:xfrm>
          <a:prstGeom prst="rect">
            <a:avLst/>
          </a:prstGeom>
        </p:spPr>
        <p:txBody>
          <a:bodyPr>
            <a:noAutofit/>
          </a:bodyPr>
          <a:lstStyle/>
          <a:p>
            <a:pPr algn="r" rtl="1"/>
            <a:r>
              <a:rPr lang="ar-JO" sz="2200" dirty="0">
                <a:cs typeface="+mj-cs"/>
              </a:rPr>
              <a:t>الإتصال اللاسلكي: يتم النقل في الهواء و لا تحتاج كيبلات.</a:t>
            </a:r>
          </a:p>
          <a:p>
            <a:pPr marL="800100" lvl="1" indent="-342900" algn="r" rtl="1">
              <a:buFont typeface="Arial" pitchFamily="34" charset="0"/>
              <a:buChar char="•"/>
            </a:pPr>
            <a:r>
              <a:rPr lang="ar-JO" sz="2200" b="1" dirty="0">
                <a:cs typeface="+mj-cs"/>
              </a:rPr>
              <a:t>الأشعة تحت الحمراء (</a:t>
            </a:r>
            <a:r>
              <a:rPr lang="en-US" sz="2200" b="1" dirty="0">
                <a:cs typeface="+mj-cs"/>
              </a:rPr>
              <a:t>Infrared</a:t>
            </a:r>
            <a:r>
              <a:rPr lang="ar-JO" sz="2200" b="1" dirty="0">
                <a:cs typeface="+mj-cs"/>
              </a:rPr>
              <a:t>): </a:t>
            </a:r>
            <a:r>
              <a:rPr lang="ar-JO" sz="2200" dirty="0">
                <a:cs typeface="+mj-cs"/>
              </a:rPr>
              <a:t>مسافات قصيرة, دون وجود حاجز, من </a:t>
            </a:r>
            <a:r>
              <a:rPr lang="en-US" sz="2200" dirty="0">
                <a:cs typeface="+mj-cs"/>
              </a:rPr>
              <a:t>PDA, </a:t>
            </a:r>
            <a:r>
              <a:rPr lang="en-US" sz="2200" dirty="0" err="1">
                <a:cs typeface="+mj-cs"/>
              </a:rPr>
              <a:t>Labtop</a:t>
            </a:r>
            <a:r>
              <a:rPr lang="ar-JO" sz="2200" dirty="0">
                <a:cs typeface="+mj-cs"/>
              </a:rPr>
              <a:t> إلى حاسب.</a:t>
            </a:r>
          </a:p>
          <a:p>
            <a:pPr marL="800100" lvl="1" indent="-342900" algn="r" rtl="1">
              <a:buFont typeface="Arial" pitchFamily="34" charset="0"/>
              <a:buChar char="•"/>
            </a:pPr>
            <a:r>
              <a:rPr lang="ar-JO" sz="2200" b="1" dirty="0">
                <a:cs typeface="+mj-cs"/>
              </a:rPr>
              <a:t>البث الإذاعي (</a:t>
            </a:r>
            <a:r>
              <a:rPr lang="en-US" sz="2200" b="1" dirty="0">
                <a:cs typeface="+mj-cs"/>
              </a:rPr>
              <a:t>Broadcast Radio</a:t>
            </a:r>
            <a:r>
              <a:rPr lang="ar-JO" sz="2200" b="1" dirty="0">
                <a:cs typeface="+mj-cs"/>
              </a:rPr>
              <a:t>): </a:t>
            </a:r>
            <a:r>
              <a:rPr lang="ar-JO" sz="2200" dirty="0">
                <a:cs typeface="+mj-cs"/>
              </a:rPr>
              <a:t>يستخدم إشارات الراديو, (</a:t>
            </a:r>
            <a:r>
              <a:rPr lang="en-US" sz="2200" dirty="0" err="1">
                <a:cs typeface="+mj-cs"/>
              </a:rPr>
              <a:t>WiFi</a:t>
            </a:r>
            <a:r>
              <a:rPr lang="en-US" sz="2200" dirty="0">
                <a:cs typeface="+mj-cs"/>
              </a:rPr>
              <a:t> : Wireless Fidelity</a:t>
            </a:r>
            <a:r>
              <a:rPr lang="ar-JO" sz="2200" dirty="0">
                <a:cs typeface="+mj-cs"/>
              </a:rPr>
              <a:t>)  البحث الاسلكي فائق الدقة.</a:t>
            </a:r>
          </a:p>
          <a:p>
            <a:pPr marL="800100" lvl="1" indent="-342900" algn="r" rtl="1">
              <a:buFont typeface="Arial" pitchFamily="34" charset="0"/>
              <a:buChar char="•"/>
            </a:pPr>
            <a:r>
              <a:rPr lang="ar-JO" sz="2200" b="1" dirty="0">
                <a:cs typeface="+mj-cs"/>
              </a:rPr>
              <a:t>الموجات الدقيقة (</a:t>
            </a:r>
            <a:r>
              <a:rPr lang="en-US" sz="2200" b="1" dirty="0">
                <a:cs typeface="+mj-cs"/>
              </a:rPr>
              <a:t>Microwave</a:t>
            </a:r>
            <a:r>
              <a:rPr lang="ar-JO" sz="2200" b="1" dirty="0">
                <a:cs typeface="+mj-cs"/>
              </a:rPr>
              <a:t>):</a:t>
            </a:r>
            <a:r>
              <a:rPr lang="en-US" sz="2200" b="1" dirty="0">
                <a:cs typeface="+mj-cs"/>
              </a:rPr>
              <a:t> </a:t>
            </a:r>
            <a:r>
              <a:rPr lang="ar-JO" sz="2200" dirty="0">
                <a:cs typeface="+mj-cs"/>
              </a:rPr>
              <a:t>موجات راديو عالية التردد, مسافات قصيرة, هوائيات لزيادة المسافة</a:t>
            </a:r>
          </a:p>
          <a:p>
            <a:pPr marL="800100" lvl="1" indent="-342900" algn="r" rtl="1">
              <a:buFont typeface="Arial" pitchFamily="34" charset="0"/>
              <a:buChar char="•"/>
            </a:pPr>
            <a:r>
              <a:rPr lang="ar-JO" sz="2200" b="1" dirty="0">
                <a:cs typeface="+mj-cs"/>
              </a:rPr>
              <a:t>البلوتوث (</a:t>
            </a:r>
            <a:r>
              <a:rPr lang="en-US" sz="2200" b="1" dirty="0">
                <a:cs typeface="+mj-cs"/>
              </a:rPr>
              <a:t>Bluetooth</a:t>
            </a:r>
            <a:r>
              <a:rPr lang="ar-JO" sz="2200" b="1" dirty="0">
                <a:cs typeface="+mj-cs"/>
              </a:rPr>
              <a:t>): </a:t>
            </a:r>
            <a:r>
              <a:rPr lang="ar-JO" sz="2200" dirty="0">
                <a:cs typeface="+mj-cs"/>
              </a:rPr>
              <a:t>يستخدم الموجات الدقيقة في نطاق ضيق</a:t>
            </a:r>
          </a:p>
          <a:p>
            <a:pPr marL="800100" lvl="1" indent="-342900" algn="r" rtl="1">
              <a:buFont typeface="Arial" pitchFamily="34" charset="0"/>
              <a:buChar char="•"/>
            </a:pPr>
            <a:r>
              <a:rPr lang="ar-JO" sz="2200" b="1" dirty="0">
                <a:cs typeface="+mj-cs"/>
              </a:rPr>
              <a:t>الشبكة الشخصية (</a:t>
            </a:r>
            <a:r>
              <a:rPr lang="en-US" sz="2200" b="1" dirty="0">
                <a:cs typeface="+mj-cs"/>
              </a:rPr>
              <a:t>PAN</a:t>
            </a:r>
            <a:r>
              <a:rPr lang="ar-JO" sz="2200" b="1" dirty="0">
                <a:cs typeface="+mj-cs"/>
              </a:rPr>
              <a:t>): </a:t>
            </a:r>
            <a:r>
              <a:rPr lang="ar-JO" sz="2200" dirty="0">
                <a:cs typeface="+mj-cs"/>
              </a:rPr>
              <a:t>من شركة </a:t>
            </a:r>
            <a:r>
              <a:rPr lang="en-US" sz="2200" dirty="0">
                <a:cs typeface="+mj-cs"/>
              </a:rPr>
              <a:t>Ericsson</a:t>
            </a:r>
            <a:r>
              <a:rPr lang="ar-JO" sz="2200" dirty="0">
                <a:cs typeface="+mj-cs"/>
              </a:rPr>
              <a:t>, رقاقة صغيرة تركب بالأجهزة و تنشىء </a:t>
            </a:r>
            <a:r>
              <a:rPr lang="en-US" sz="2200" dirty="0">
                <a:cs typeface="+mj-cs"/>
              </a:rPr>
              <a:t>PAN </a:t>
            </a:r>
            <a:r>
              <a:rPr lang="ar-JO" sz="2200" dirty="0">
                <a:cs typeface="+mj-cs"/>
              </a:rPr>
              <a:t>لمسافة 30 قدم لتبسيط تزامن البيانات بين الأجهزة المختلفة.</a:t>
            </a:r>
          </a:p>
          <a:p>
            <a:pPr marL="800100" lvl="1" indent="-342900" algn="r" rtl="1">
              <a:buFont typeface="Arial" pitchFamily="34" charset="0"/>
              <a:buChar char="•"/>
            </a:pPr>
            <a:r>
              <a:rPr lang="ar-JO" sz="2200" b="1" dirty="0">
                <a:cs typeface="+mj-cs"/>
              </a:rPr>
              <a:t>الأقمار الصناعية (</a:t>
            </a:r>
            <a:r>
              <a:rPr lang="en-US" sz="2200" b="1" dirty="0">
                <a:cs typeface="+mj-cs"/>
              </a:rPr>
              <a:t>Satellite</a:t>
            </a:r>
            <a:r>
              <a:rPr lang="ar-JO" sz="2200" b="1" dirty="0">
                <a:cs typeface="+mj-cs"/>
              </a:rPr>
              <a:t>): </a:t>
            </a:r>
            <a:r>
              <a:rPr lang="ar-JO" sz="2200" dirty="0">
                <a:cs typeface="+mj-cs"/>
              </a:rPr>
              <a:t>تنقل الموجات الدقيقة بين المحطات بتضخيمها, إرسال بيانات ضخمه.</a:t>
            </a:r>
          </a:p>
          <a:p>
            <a:pPr marL="800100" lvl="1" indent="-342900" algn="r" rtl="1">
              <a:buFont typeface="Arial" pitchFamily="34" charset="0"/>
              <a:buChar char="•"/>
            </a:pPr>
            <a:r>
              <a:rPr lang="ar-JO" sz="2200" b="1" dirty="0">
                <a:cs typeface="+mj-cs"/>
              </a:rPr>
              <a:t>نظام تحديد المواقع (</a:t>
            </a:r>
            <a:r>
              <a:rPr lang="en-US" sz="2200" b="1" dirty="0">
                <a:cs typeface="+mj-cs"/>
              </a:rPr>
              <a:t>GPS: Global Position System</a:t>
            </a:r>
            <a:r>
              <a:rPr lang="ar-JO" sz="2200" b="1" dirty="0">
                <a:cs typeface="+mj-cs"/>
              </a:rPr>
              <a:t>): </a:t>
            </a:r>
            <a:r>
              <a:rPr lang="ar-JO" sz="2200" dirty="0">
                <a:cs typeface="+mj-cs"/>
              </a:rPr>
              <a:t>24 قمر صناعي من وزارة الدفاع الأمريكية  تقوم بإرسال معلومات عن مواقع جغرافية و توفر دعما ملاحيا (</a:t>
            </a:r>
            <a:r>
              <a:rPr lang="en-US" sz="2200" dirty="0">
                <a:cs typeface="+mj-cs"/>
              </a:rPr>
              <a:t>Navigation</a:t>
            </a:r>
            <a:r>
              <a:rPr lang="ar-JO" sz="2200" dirty="0">
                <a:cs typeface="+mj-cs"/>
              </a:rPr>
              <a:t>) و عرض للخرائط</a:t>
            </a:r>
            <a:endParaRPr lang="en-US" sz="2200" dirty="0">
              <a:cs typeface="+mj-cs"/>
            </a:endParaRPr>
          </a:p>
        </p:txBody>
      </p:sp>
    </p:spTree>
    <p:extLst>
      <p:ext uri="{BB962C8B-B14F-4D97-AF65-F5344CB8AC3E}">
        <p14:creationId xmlns:p14="http://schemas.microsoft.com/office/powerpoint/2010/main" val="1867100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2323</TotalTime>
  <Words>6633</Words>
  <Application>Microsoft Office PowerPoint</Application>
  <PresentationFormat>On-screen Show (4:3)</PresentationFormat>
  <Paragraphs>553</Paragraphs>
  <Slides>103</Slides>
  <Notes>2</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dc:creator>
  <cp:lastModifiedBy>TOSHIBA</cp:lastModifiedBy>
  <cp:revision>343</cp:revision>
  <dcterms:created xsi:type="dcterms:W3CDTF">2016-03-27T13:37:16Z</dcterms:created>
  <dcterms:modified xsi:type="dcterms:W3CDTF">2016-12-08T10:00:47Z</dcterms:modified>
</cp:coreProperties>
</file>