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5"/>
  </p:notesMasterIdLst>
  <p:sldIdLst>
    <p:sldId id="488" r:id="rId2"/>
    <p:sldId id="256" r:id="rId3"/>
    <p:sldId id="380" r:id="rId4"/>
    <p:sldId id="257" r:id="rId5"/>
    <p:sldId id="383" r:id="rId6"/>
    <p:sldId id="384" r:id="rId7"/>
    <p:sldId id="385" r:id="rId8"/>
    <p:sldId id="386" r:id="rId9"/>
    <p:sldId id="387" r:id="rId10"/>
    <p:sldId id="388" r:id="rId11"/>
    <p:sldId id="389" r:id="rId12"/>
    <p:sldId id="390" r:id="rId13"/>
    <p:sldId id="391" r:id="rId14"/>
    <p:sldId id="392" r:id="rId15"/>
    <p:sldId id="393" r:id="rId16"/>
    <p:sldId id="394" r:id="rId17"/>
    <p:sldId id="395" r:id="rId18"/>
    <p:sldId id="396" r:id="rId19"/>
    <p:sldId id="397" r:id="rId20"/>
    <p:sldId id="398" r:id="rId21"/>
    <p:sldId id="399" r:id="rId22"/>
    <p:sldId id="400" r:id="rId23"/>
    <p:sldId id="401" r:id="rId24"/>
    <p:sldId id="403" r:id="rId25"/>
    <p:sldId id="402" r:id="rId26"/>
    <p:sldId id="404" r:id="rId27"/>
    <p:sldId id="405" r:id="rId28"/>
    <p:sldId id="406" r:id="rId29"/>
    <p:sldId id="407" r:id="rId30"/>
    <p:sldId id="408" r:id="rId31"/>
    <p:sldId id="410" r:id="rId32"/>
    <p:sldId id="411" r:id="rId33"/>
    <p:sldId id="409" r:id="rId34"/>
    <p:sldId id="412" r:id="rId35"/>
    <p:sldId id="413" r:id="rId36"/>
    <p:sldId id="414" r:id="rId37"/>
    <p:sldId id="416" r:id="rId38"/>
    <p:sldId id="415" r:id="rId39"/>
    <p:sldId id="417" r:id="rId40"/>
    <p:sldId id="420" r:id="rId41"/>
    <p:sldId id="419" r:id="rId42"/>
    <p:sldId id="421" r:id="rId43"/>
    <p:sldId id="422" r:id="rId44"/>
    <p:sldId id="423" r:id="rId45"/>
    <p:sldId id="424" r:id="rId46"/>
    <p:sldId id="426" r:id="rId47"/>
    <p:sldId id="427" r:id="rId48"/>
    <p:sldId id="428" r:id="rId49"/>
    <p:sldId id="429" r:id="rId50"/>
    <p:sldId id="430" r:id="rId51"/>
    <p:sldId id="431" r:id="rId52"/>
    <p:sldId id="432" r:id="rId53"/>
    <p:sldId id="433" r:id="rId54"/>
    <p:sldId id="434" r:id="rId55"/>
    <p:sldId id="435" r:id="rId56"/>
    <p:sldId id="436" r:id="rId57"/>
    <p:sldId id="437" r:id="rId58"/>
    <p:sldId id="438" r:id="rId59"/>
    <p:sldId id="439" r:id="rId60"/>
    <p:sldId id="440" r:id="rId61"/>
    <p:sldId id="441" r:id="rId62"/>
    <p:sldId id="442" r:id="rId63"/>
    <p:sldId id="445" r:id="rId64"/>
    <p:sldId id="444" r:id="rId65"/>
    <p:sldId id="446" r:id="rId66"/>
    <p:sldId id="447" r:id="rId67"/>
    <p:sldId id="448" r:id="rId68"/>
    <p:sldId id="449" r:id="rId69"/>
    <p:sldId id="451" r:id="rId70"/>
    <p:sldId id="450" r:id="rId71"/>
    <p:sldId id="452" r:id="rId72"/>
    <p:sldId id="453" r:id="rId73"/>
    <p:sldId id="454" r:id="rId74"/>
    <p:sldId id="455" r:id="rId75"/>
    <p:sldId id="456" r:id="rId76"/>
    <p:sldId id="457" r:id="rId77"/>
    <p:sldId id="459" r:id="rId78"/>
    <p:sldId id="461" r:id="rId79"/>
    <p:sldId id="460" r:id="rId80"/>
    <p:sldId id="462" r:id="rId81"/>
    <p:sldId id="463" r:id="rId82"/>
    <p:sldId id="464" r:id="rId83"/>
    <p:sldId id="465" r:id="rId84"/>
    <p:sldId id="466" r:id="rId85"/>
    <p:sldId id="467" r:id="rId86"/>
    <p:sldId id="468" r:id="rId87"/>
    <p:sldId id="469" r:id="rId88"/>
    <p:sldId id="470" r:id="rId89"/>
    <p:sldId id="471" r:id="rId90"/>
    <p:sldId id="472" r:id="rId91"/>
    <p:sldId id="473" r:id="rId92"/>
    <p:sldId id="474" r:id="rId93"/>
    <p:sldId id="483" r:id="rId94"/>
    <p:sldId id="475" r:id="rId95"/>
    <p:sldId id="476" r:id="rId96"/>
    <p:sldId id="477" r:id="rId97"/>
    <p:sldId id="478" r:id="rId98"/>
    <p:sldId id="479" r:id="rId99"/>
    <p:sldId id="480" r:id="rId100"/>
    <p:sldId id="481" r:id="rId101"/>
    <p:sldId id="484" r:id="rId102"/>
    <p:sldId id="482" r:id="rId103"/>
    <p:sldId id="487" r:id="rId10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96953" autoAdjust="0"/>
  </p:normalViewPr>
  <p:slideViewPr>
    <p:cSldViewPr>
      <p:cViewPr varScale="1">
        <p:scale>
          <a:sx n="67" d="100"/>
          <a:sy n="67" d="100"/>
        </p:scale>
        <p:origin x="1392" y="24"/>
      </p:cViewPr>
      <p:guideLst>
        <p:guide orient="horz" pos="2160"/>
        <p:guide pos="2880"/>
      </p:guideLst>
    </p:cSldViewPr>
  </p:slideViewPr>
  <p:outlineViewPr>
    <p:cViewPr>
      <p:scale>
        <a:sx n="33" d="100"/>
        <a:sy n="33" d="100"/>
      </p:scale>
      <p:origin x="0" y="447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7A15E1-E003-4951-B072-5DDDC0676BEE}" type="datetimeFigureOut">
              <a:rPr lang="en-US" smtClean="0"/>
              <a:pPr/>
              <a:t>12/8/2016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B7AA48-B19F-465C-BAFB-091531420932}" type="slidenum">
              <a:rPr lang="en-US" smtClean="0"/>
              <a:pPr/>
              <a:t>‹#›</a:t>
            </a:fld>
            <a:endParaRPr lang="en-US"/>
          </a:p>
        </p:txBody>
      </p:sp>
    </p:spTree>
    <p:extLst>
      <p:ext uri="{BB962C8B-B14F-4D97-AF65-F5344CB8AC3E}">
        <p14:creationId xmlns:p14="http://schemas.microsoft.com/office/powerpoint/2010/main" val="550859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226110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0</a:t>
            </a:r>
            <a:endParaRPr lang="ar-SA" dirty="0"/>
          </a:p>
        </p:txBody>
      </p:sp>
      <p:sp>
        <p:nvSpPr>
          <p:cNvPr id="4" name="Slide Number Placeholder 3"/>
          <p:cNvSpPr>
            <a:spLocks noGrp="1"/>
          </p:cNvSpPr>
          <p:nvPr>
            <p:ph type="sldNum" sz="quarter" idx="10"/>
          </p:nvPr>
        </p:nvSpPr>
        <p:spPr/>
        <p:txBody>
          <a:bodyPr/>
          <a:lstStyle/>
          <a:p>
            <a:fld id="{EDB7AA48-B19F-465C-BAFB-091531420932}" type="slidenum">
              <a:rPr lang="en-US" smtClean="0"/>
              <a:pPr/>
              <a:t>38</a:t>
            </a:fld>
            <a:endParaRPr lang="en-US"/>
          </a:p>
        </p:txBody>
      </p:sp>
    </p:spTree>
    <p:extLst>
      <p:ext uri="{BB962C8B-B14F-4D97-AF65-F5344CB8AC3E}">
        <p14:creationId xmlns:p14="http://schemas.microsoft.com/office/powerpoint/2010/main" val="129523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23406A-62E6-4CC3-92A5-393C820E7BBB}" type="datetimeFigureOut">
              <a:rPr lang="en-US" smtClean="0"/>
              <a:pPr/>
              <a:t>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6E4E2-B529-4C40-B61B-6235B8734450}" type="slidenum">
              <a:rPr lang="en-US" smtClean="0"/>
              <a:pPr/>
              <a:t>‹#›</a:t>
            </a:fld>
            <a:endParaRPr lang="en-US"/>
          </a:p>
        </p:txBody>
      </p:sp>
    </p:spTree>
    <p:extLst>
      <p:ext uri="{BB962C8B-B14F-4D97-AF65-F5344CB8AC3E}">
        <p14:creationId xmlns:p14="http://schemas.microsoft.com/office/powerpoint/2010/main" val="631604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23406A-62E6-4CC3-92A5-393C820E7BBB}" type="datetimeFigureOut">
              <a:rPr lang="en-US" smtClean="0"/>
              <a:pPr/>
              <a:t>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6E4E2-B529-4C40-B61B-6235B8734450}" type="slidenum">
              <a:rPr lang="en-US" smtClean="0"/>
              <a:pPr/>
              <a:t>‹#›</a:t>
            </a:fld>
            <a:endParaRPr lang="en-US"/>
          </a:p>
        </p:txBody>
      </p:sp>
    </p:spTree>
    <p:extLst>
      <p:ext uri="{BB962C8B-B14F-4D97-AF65-F5344CB8AC3E}">
        <p14:creationId xmlns:p14="http://schemas.microsoft.com/office/powerpoint/2010/main" val="702014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23406A-62E6-4CC3-92A5-393C820E7BBB}" type="datetimeFigureOut">
              <a:rPr lang="en-US" smtClean="0"/>
              <a:pPr/>
              <a:t>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6E4E2-B529-4C40-B61B-6235B8734450}" type="slidenum">
              <a:rPr lang="en-US" smtClean="0"/>
              <a:pPr/>
              <a:t>‹#›</a:t>
            </a:fld>
            <a:endParaRPr lang="en-US"/>
          </a:p>
        </p:txBody>
      </p:sp>
    </p:spTree>
    <p:extLst>
      <p:ext uri="{BB962C8B-B14F-4D97-AF65-F5344CB8AC3E}">
        <p14:creationId xmlns:p14="http://schemas.microsoft.com/office/powerpoint/2010/main" val="2655204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CD27E6-2335-4599-BB37-C190EC5E8143}" type="datetime1">
              <a:rPr lang="en-US" smtClean="0"/>
              <a:pPr/>
              <a:t>12/8/2016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8B1421-CC9A-47E9-85C9-63CAF53899AB}" type="slidenum">
              <a:rPr lang="en-US" smtClean="0"/>
              <a:pPr/>
              <a:t>‹#›</a:t>
            </a:fld>
            <a:endParaRPr lang="en-US"/>
          </a:p>
        </p:txBody>
      </p:sp>
      <p:sp>
        <p:nvSpPr>
          <p:cNvPr id="7" name="Slide Number Placeholder 5"/>
          <p:cNvSpPr txBox="1">
            <a:spLocks/>
          </p:cNvSpPr>
          <p:nvPr userDrawn="1"/>
        </p:nvSpPr>
        <p:spPr>
          <a:xfrm>
            <a:off x="8178248" y="6432131"/>
            <a:ext cx="6668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8B1421-CC9A-47E9-85C9-63CAF53899AB}" type="slidenum">
              <a:rPr lang="en-US" smtClean="0"/>
              <a:pPr/>
              <a:t>‹#›</a:t>
            </a:fld>
            <a:endParaRPr lang="en-US" dirty="0"/>
          </a:p>
        </p:txBody>
      </p:sp>
      <p:sp>
        <p:nvSpPr>
          <p:cNvPr id="6" name="Rectangle 5"/>
          <p:cNvSpPr/>
          <p:nvPr userDrawn="1"/>
        </p:nvSpPr>
        <p:spPr>
          <a:xfrm>
            <a:off x="35496" y="854114"/>
            <a:ext cx="9001000" cy="5976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Flowchart: Alternate Process 7"/>
          <p:cNvSpPr/>
          <p:nvPr userDrawn="1"/>
        </p:nvSpPr>
        <p:spPr>
          <a:xfrm>
            <a:off x="35496" y="116632"/>
            <a:ext cx="9001000" cy="720080"/>
          </a:xfrm>
          <a:prstGeom prst="flowChartAlternateProcess">
            <a:avLst/>
          </a:prstGeom>
          <a:solidFill>
            <a:schemeClr val="accent1">
              <a:lumMod val="40000"/>
              <a:lumOff val="6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endParaRPr lang="en-US" dirty="0"/>
          </a:p>
        </p:txBody>
      </p:sp>
      <p:sp>
        <p:nvSpPr>
          <p:cNvPr id="12" name="Slide Number Placeholder 4"/>
          <p:cNvSpPr txBox="1">
            <a:spLocks/>
          </p:cNvSpPr>
          <p:nvPr userDrawn="1"/>
        </p:nvSpPr>
        <p:spPr>
          <a:xfrm>
            <a:off x="8630741" y="6614692"/>
            <a:ext cx="338972" cy="182564"/>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EF4CEC-DCA7-4DD7-A66B-3B0F94607BFF}" type="slidenum">
              <a:rPr lang="en-US" smtClean="0">
                <a:solidFill>
                  <a:schemeClr val="tx1"/>
                </a:solidFill>
              </a:rPr>
              <a:pPr/>
              <a:t>‹#›</a:t>
            </a:fld>
            <a:endParaRPr lang="en-US" dirty="0">
              <a:solidFill>
                <a:schemeClr val="tx1"/>
              </a:solidFill>
            </a:endParaRPr>
          </a:p>
        </p:txBody>
      </p:sp>
      <p:sp>
        <p:nvSpPr>
          <p:cNvPr id="9" name="TextBox 8"/>
          <p:cNvSpPr txBox="1"/>
          <p:nvPr userDrawn="1"/>
        </p:nvSpPr>
        <p:spPr>
          <a:xfrm>
            <a:off x="179512" y="188131"/>
            <a:ext cx="1224136" cy="577081"/>
          </a:xfrm>
          <a:prstGeom prst="rect">
            <a:avLst/>
          </a:prstGeom>
          <a:noFill/>
        </p:spPr>
        <p:txBody>
          <a:bodyPr wrap="square" rtlCol="0">
            <a:spAutoFit/>
          </a:bodyPr>
          <a:lstStyle/>
          <a:p>
            <a:pPr algn="ctr"/>
            <a:r>
              <a:rPr lang="ar-JO" sz="1050" b="1" dirty="0">
                <a:cs typeface="+mj-cs"/>
              </a:rPr>
              <a:t>جامعة طيبة</a:t>
            </a:r>
          </a:p>
          <a:p>
            <a:pPr algn="ctr"/>
            <a:r>
              <a:rPr lang="ar-JO" sz="1050" b="1" dirty="0">
                <a:cs typeface="+mj-cs"/>
              </a:rPr>
              <a:t>عمادة الخدمات التعليمية</a:t>
            </a:r>
          </a:p>
          <a:p>
            <a:pPr algn="ctr"/>
            <a:r>
              <a:rPr lang="ar-JO" sz="1050" b="1" dirty="0">
                <a:cs typeface="+mj-cs"/>
              </a:rPr>
              <a:t>الحاسب الالي</a:t>
            </a:r>
            <a:endParaRPr lang="en-US" sz="1050" b="1" dirty="0">
              <a:cs typeface="+mj-cs"/>
            </a:endParaRPr>
          </a:p>
        </p:txBody>
      </p:sp>
      <p:pic>
        <p:nvPicPr>
          <p:cNvPr id="2050" name="Picture 2" descr="https://www.taibahu.edu.sa/_layouts/15/TaibahUniversity/images/logo-taibah.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21641" y="116632"/>
            <a:ext cx="648072" cy="737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23406A-62E6-4CC3-92A5-393C820E7BBB}" type="datetimeFigureOut">
              <a:rPr lang="en-US" smtClean="0"/>
              <a:pPr/>
              <a:t>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6E4E2-B529-4C40-B61B-6235B8734450}" type="slidenum">
              <a:rPr lang="en-US" smtClean="0"/>
              <a:pPr/>
              <a:t>‹#›</a:t>
            </a:fld>
            <a:endParaRPr lang="en-US"/>
          </a:p>
        </p:txBody>
      </p:sp>
    </p:spTree>
    <p:extLst>
      <p:ext uri="{BB962C8B-B14F-4D97-AF65-F5344CB8AC3E}">
        <p14:creationId xmlns:p14="http://schemas.microsoft.com/office/powerpoint/2010/main" val="3960858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23406A-62E6-4CC3-92A5-393C820E7BBB}" type="datetimeFigureOut">
              <a:rPr lang="en-US" smtClean="0"/>
              <a:pPr/>
              <a:t>12/8/2016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6E4E2-B529-4C40-B61B-6235B8734450}" type="slidenum">
              <a:rPr lang="en-US" smtClean="0"/>
              <a:pPr/>
              <a:t>‹#›</a:t>
            </a:fld>
            <a:endParaRPr lang="en-US"/>
          </a:p>
        </p:txBody>
      </p:sp>
    </p:spTree>
    <p:extLst>
      <p:ext uri="{BB962C8B-B14F-4D97-AF65-F5344CB8AC3E}">
        <p14:creationId xmlns:p14="http://schemas.microsoft.com/office/powerpoint/2010/main" val="3478318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23406A-62E6-4CC3-92A5-393C820E7BBB}" type="datetimeFigureOut">
              <a:rPr lang="en-US" smtClean="0"/>
              <a:pPr/>
              <a:t>12/8/2016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B6E4E2-B529-4C40-B61B-6235B8734450}" type="slidenum">
              <a:rPr lang="en-US" smtClean="0"/>
              <a:pPr/>
              <a:t>‹#›</a:t>
            </a:fld>
            <a:endParaRPr lang="en-US"/>
          </a:p>
        </p:txBody>
      </p:sp>
    </p:spTree>
    <p:extLst>
      <p:ext uri="{BB962C8B-B14F-4D97-AF65-F5344CB8AC3E}">
        <p14:creationId xmlns:p14="http://schemas.microsoft.com/office/powerpoint/2010/main" val="963506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23406A-62E6-4CC3-92A5-393C820E7BBB}" type="datetimeFigureOut">
              <a:rPr lang="en-US" smtClean="0"/>
              <a:pPr/>
              <a:t>12/8/2016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B6E4E2-B529-4C40-B61B-6235B8734450}" type="slidenum">
              <a:rPr lang="en-US" smtClean="0"/>
              <a:pPr/>
              <a:t>‹#›</a:t>
            </a:fld>
            <a:endParaRPr lang="en-US"/>
          </a:p>
        </p:txBody>
      </p:sp>
    </p:spTree>
    <p:extLst>
      <p:ext uri="{BB962C8B-B14F-4D97-AF65-F5344CB8AC3E}">
        <p14:creationId xmlns:p14="http://schemas.microsoft.com/office/powerpoint/2010/main" val="3173809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23406A-62E6-4CC3-92A5-393C820E7BBB}" type="datetimeFigureOut">
              <a:rPr lang="en-US" smtClean="0"/>
              <a:pPr/>
              <a:t>12/8/2016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B6E4E2-B529-4C40-B61B-6235B8734450}" type="slidenum">
              <a:rPr lang="en-US" smtClean="0"/>
              <a:pPr/>
              <a:t>‹#›</a:t>
            </a:fld>
            <a:endParaRPr lang="en-US"/>
          </a:p>
        </p:txBody>
      </p:sp>
    </p:spTree>
    <p:extLst>
      <p:ext uri="{BB962C8B-B14F-4D97-AF65-F5344CB8AC3E}">
        <p14:creationId xmlns:p14="http://schemas.microsoft.com/office/powerpoint/2010/main" val="1035413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23406A-62E6-4CC3-92A5-393C820E7BBB}" type="datetimeFigureOut">
              <a:rPr lang="en-US" smtClean="0"/>
              <a:pPr/>
              <a:t>12/8/2016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B6E4E2-B529-4C40-B61B-6235B8734450}" type="slidenum">
              <a:rPr lang="en-US" smtClean="0"/>
              <a:pPr/>
              <a:t>‹#›</a:t>
            </a:fld>
            <a:endParaRPr lang="en-US"/>
          </a:p>
        </p:txBody>
      </p:sp>
    </p:spTree>
    <p:extLst>
      <p:ext uri="{BB962C8B-B14F-4D97-AF65-F5344CB8AC3E}">
        <p14:creationId xmlns:p14="http://schemas.microsoft.com/office/powerpoint/2010/main" val="3788485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23406A-62E6-4CC3-92A5-393C820E7BBB}" type="datetimeFigureOut">
              <a:rPr lang="en-US" smtClean="0"/>
              <a:pPr/>
              <a:t>12/8/2016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B6E4E2-B529-4C40-B61B-6235B8734450}" type="slidenum">
              <a:rPr lang="en-US" smtClean="0"/>
              <a:pPr/>
              <a:t>‹#›</a:t>
            </a:fld>
            <a:endParaRPr lang="en-US"/>
          </a:p>
        </p:txBody>
      </p:sp>
    </p:spTree>
    <p:extLst>
      <p:ext uri="{BB962C8B-B14F-4D97-AF65-F5344CB8AC3E}">
        <p14:creationId xmlns:p14="http://schemas.microsoft.com/office/powerpoint/2010/main" val="574522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23406A-62E6-4CC3-92A5-393C820E7BBB}" type="datetimeFigureOut">
              <a:rPr lang="en-US" smtClean="0"/>
              <a:pPr/>
              <a:t>12/8/2016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B6E4E2-B529-4C40-B61B-6235B8734450}" type="slidenum">
              <a:rPr lang="en-US" smtClean="0"/>
              <a:pPr/>
              <a:t>‹#›</a:t>
            </a:fld>
            <a:endParaRPr lang="en-US"/>
          </a:p>
        </p:txBody>
      </p:sp>
    </p:spTree>
    <p:extLst>
      <p:ext uri="{BB962C8B-B14F-4D97-AF65-F5344CB8AC3E}">
        <p14:creationId xmlns:p14="http://schemas.microsoft.com/office/powerpoint/2010/main" val="1378158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23406A-62E6-4CC3-92A5-393C820E7BBB}" type="datetimeFigureOut">
              <a:rPr lang="en-US" smtClean="0"/>
              <a:pPr/>
              <a:t>12/8/2016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B6E4E2-B529-4C40-B61B-6235B8734450}" type="slidenum">
              <a:rPr lang="en-US" smtClean="0"/>
              <a:pPr/>
              <a:t>‹#›</a:t>
            </a:fld>
            <a:endParaRPr lang="en-US"/>
          </a:p>
        </p:txBody>
      </p:sp>
    </p:spTree>
    <p:extLst>
      <p:ext uri="{BB962C8B-B14F-4D97-AF65-F5344CB8AC3E}">
        <p14:creationId xmlns:p14="http://schemas.microsoft.com/office/powerpoint/2010/main" val="9855379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hyperlink" Target="http://www.yahoo.com/" TargetMode="External"/><Relationship Id="rId7" Type="http://schemas.openxmlformats.org/officeDocument/2006/relationships/hyperlink" Target="http://www.altavista.com/" TargetMode="External"/><Relationship Id="rId2" Type="http://schemas.openxmlformats.org/officeDocument/2006/relationships/hyperlink" Target="http://www.google.com/" TargetMode="External"/><Relationship Id="rId1" Type="http://schemas.openxmlformats.org/officeDocument/2006/relationships/slideLayout" Target="../slideLayouts/slideLayout12.xml"/><Relationship Id="rId6" Type="http://schemas.openxmlformats.org/officeDocument/2006/relationships/hyperlink" Target="http://www.live.com/" TargetMode="External"/><Relationship Id="rId5" Type="http://schemas.openxmlformats.org/officeDocument/2006/relationships/hyperlink" Target="http://www.lycos.com/" TargetMode="External"/><Relationship Id="rId4" Type="http://schemas.openxmlformats.org/officeDocument/2006/relationships/hyperlink" Target="http://www.ask.com/" TargetMode="External"/></Relationships>
</file>

<file path=ppt/slides/_rels/slide5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image" Target="../media/image48.gif"/><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5496" y="854114"/>
            <a:ext cx="9001000" cy="597666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168B1421-CC9A-47E9-85C9-63CAF53899AB}" type="slidenum">
              <a:rPr lang="en-US" smtClean="0"/>
              <a:t>1</a:t>
            </a:fld>
            <a:endParaRPr lang="en-US"/>
          </a:p>
        </p:txBody>
      </p:sp>
      <p:sp>
        <p:nvSpPr>
          <p:cNvPr id="4" name="Rounded Rectangle 3"/>
          <p:cNvSpPr/>
          <p:nvPr/>
        </p:nvSpPr>
        <p:spPr>
          <a:xfrm>
            <a:off x="1487003" y="2324100"/>
            <a:ext cx="6264696" cy="3096344"/>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4400" dirty="0">
                <a:solidFill>
                  <a:schemeClr val="tx1"/>
                </a:solidFill>
              </a:rPr>
              <a:t>الوحدة الرابعة</a:t>
            </a:r>
          </a:p>
          <a:p>
            <a:pPr algn="ctr"/>
            <a:r>
              <a:rPr lang="ar-SA" sz="4400" dirty="0">
                <a:solidFill>
                  <a:schemeClr val="tx1"/>
                </a:solidFill>
              </a:rPr>
              <a:t>الإنترنت</a:t>
            </a:r>
            <a:endParaRPr lang="en-US" sz="4400" dirty="0">
              <a:solidFill>
                <a:schemeClr val="tx1"/>
              </a:solidFill>
            </a:endParaRPr>
          </a:p>
        </p:txBody>
      </p:sp>
      <p:sp>
        <p:nvSpPr>
          <p:cNvPr id="5" name="TextBox 4"/>
          <p:cNvSpPr txBox="1"/>
          <p:nvPr/>
        </p:nvSpPr>
        <p:spPr>
          <a:xfrm>
            <a:off x="2339752" y="188640"/>
            <a:ext cx="4824536" cy="584775"/>
          </a:xfrm>
          <a:prstGeom prst="rect">
            <a:avLst/>
          </a:prstGeom>
          <a:noFill/>
        </p:spPr>
        <p:txBody>
          <a:bodyPr wrap="square" rtlCol="0">
            <a:spAutoFit/>
          </a:bodyPr>
          <a:lstStyle/>
          <a:p>
            <a:pPr algn="ctr"/>
            <a:r>
              <a:rPr lang="ar-SA" sz="3200" dirty="0"/>
              <a:t>مهارات الحاسب الآلي</a:t>
            </a:r>
            <a:endParaRPr lang="en-US" sz="3200" dirty="0"/>
          </a:p>
        </p:txBody>
      </p:sp>
      <p:sp>
        <p:nvSpPr>
          <p:cNvPr id="6" name="Date Placeholder 1"/>
          <p:cNvSpPr>
            <a:spLocks noGrp="1"/>
          </p:cNvSpPr>
          <p:nvPr>
            <p:ph type="dt" sz="half" idx="10"/>
          </p:nvPr>
        </p:nvSpPr>
        <p:spPr>
          <a:xfrm>
            <a:off x="457200" y="6356350"/>
            <a:ext cx="2133600" cy="365125"/>
          </a:xfrm>
        </p:spPr>
        <p:txBody>
          <a:bodyPr/>
          <a:lstStyle/>
          <a:p>
            <a:fld id="{46CD27E6-2335-4599-BB37-C190EC5E8143}" type="datetime1">
              <a:rPr lang="en-US" smtClean="0"/>
              <a:pPr/>
              <a:t>12/8/2016</a:t>
            </a:fld>
            <a:endParaRPr lang="en-US"/>
          </a:p>
        </p:txBody>
      </p:sp>
      <p:sp>
        <p:nvSpPr>
          <p:cNvPr id="7" name="Footer Placeholder 2"/>
          <p:cNvSpPr>
            <a:spLocks noGrp="1"/>
          </p:cNvSpPr>
          <p:nvPr>
            <p:ph type="ftr" sz="quarter" idx="11"/>
          </p:nvPr>
        </p:nvSpPr>
        <p:spPr>
          <a:xfrm>
            <a:off x="3124200" y="6356350"/>
            <a:ext cx="2895600" cy="365125"/>
          </a:xfrm>
        </p:spPr>
        <p:txBody>
          <a:bodyPr/>
          <a:lstStyle/>
          <a:p>
            <a:r>
              <a:rPr lang="ar-SA" sz="1600" dirty="0"/>
              <a:t>الإنترنت </a:t>
            </a:r>
            <a:endParaRPr lang="en-US" sz="1600" dirty="0"/>
          </a:p>
        </p:txBody>
      </p:sp>
      <p:sp>
        <p:nvSpPr>
          <p:cNvPr id="8" name="Slide Number Placeholder 3"/>
          <p:cNvSpPr txBox="1">
            <a:spLocks/>
          </p:cNvSpPr>
          <p:nvPr/>
        </p:nvSpPr>
        <p:spPr>
          <a:xfrm>
            <a:off x="6553200" y="6351432"/>
            <a:ext cx="2291848" cy="370043"/>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1" name="Flowchart: Alternate Process 10"/>
          <p:cNvSpPr/>
          <p:nvPr/>
        </p:nvSpPr>
        <p:spPr>
          <a:xfrm>
            <a:off x="35496" y="116632"/>
            <a:ext cx="9001000" cy="720080"/>
          </a:xfrm>
          <a:prstGeom prst="flowChartAlternateProcess">
            <a:avLst/>
          </a:prstGeom>
          <a:solidFill>
            <a:schemeClr val="accent1">
              <a:lumMod val="40000"/>
              <a:lumOff val="6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endParaRPr lang="en-US" dirty="0"/>
          </a:p>
        </p:txBody>
      </p:sp>
      <p:sp>
        <p:nvSpPr>
          <p:cNvPr id="13" name="TextBox 12"/>
          <p:cNvSpPr txBox="1"/>
          <p:nvPr/>
        </p:nvSpPr>
        <p:spPr>
          <a:xfrm>
            <a:off x="179512" y="188131"/>
            <a:ext cx="1224136" cy="577081"/>
          </a:xfrm>
          <a:prstGeom prst="rect">
            <a:avLst/>
          </a:prstGeom>
          <a:noFill/>
        </p:spPr>
        <p:txBody>
          <a:bodyPr wrap="square" rtlCol="0">
            <a:spAutoFit/>
          </a:bodyPr>
          <a:lstStyle/>
          <a:p>
            <a:pPr algn="ctr"/>
            <a:r>
              <a:rPr lang="ar-JO" sz="1050" b="1" dirty="0">
                <a:cs typeface="+mj-cs"/>
              </a:rPr>
              <a:t>جامعة طيبة</a:t>
            </a:r>
          </a:p>
          <a:p>
            <a:pPr algn="ctr"/>
            <a:r>
              <a:rPr lang="ar-JO" sz="1050" b="1" dirty="0">
                <a:cs typeface="+mj-cs"/>
              </a:rPr>
              <a:t>عمادة الخدمات التعليمية</a:t>
            </a:r>
          </a:p>
          <a:p>
            <a:pPr algn="ctr"/>
            <a:r>
              <a:rPr lang="ar-JO" sz="1050" b="1" dirty="0">
                <a:cs typeface="+mj-cs"/>
              </a:rPr>
              <a:t>الحاسب الالي</a:t>
            </a:r>
            <a:endParaRPr lang="en-US" sz="1050" b="1" dirty="0">
              <a:cs typeface="+mj-cs"/>
            </a:endParaRPr>
          </a:p>
        </p:txBody>
      </p:sp>
      <p:pic>
        <p:nvPicPr>
          <p:cNvPr id="14" name="Picture 2" descr="https://www.taibahu.edu.sa/_layouts/15/TaibahUniversity/images/logo-taiba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1641" y="116632"/>
            <a:ext cx="648072" cy="737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956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39552" y="260648"/>
            <a:ext cx="7772400" cy="5048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j-lt"/>
                <a:ea typeface="+mj-ea"/>
                <a:cs typeface="+mj-cs"/>
              </a:rPr>
              <a:t>(4)…..(Applications of Internet)</a:t>
            </a:r>
            <a:r>
              <a:rPr kumimoji="0" lang="en-US" sz="2400" b="1" i="0" u="none" strike="noStrike" kern="1200" cap="none" spc="0" normalizeH="0" noProof="0" dirty="0">
                <a:ln>
                  <a:noFill/>
                </a:ln>
                <a:solidFill>
                  <a:schemeClr val="tx1"/>
                </a:solidFill>
                <a:effectLst/>
                <a:uLnTx/>
                <a:uFillTx/>
                <a:latin typeface="+mj-lt"/>
                <a:ea typeface="+mj-ea"/>
                <a:cs typeface="+mj-cs"/>
              </a:rPr>
              <a:t> </a:t>
            </a:r>
            <a:r>
              <a:rPr kumimoji="0" lang="ar-SA" sz="2400" b="1" i="0" u="none" strike="noStrike" kern="1200" cap="none" spc="0" normalizeH="0" baseline="0" noProof="0" dirty="0">
                <a:ln>
                  <a:noFill/>
                </a:ln>
                <a:solidFill>
                  <a:schemeClr val="tx1"/>
                </a:solidFill>
                <a:effectLst/>
                <a:uLnTx/>
                <a:uFillTx/>
                <a:latin typeface="+mj-lt"/>
                <a:ea typeface="+mj-ea"/>
                <a:cs typeface="+mj-cs"/>
              </a:rPr>
              <a:t>تطبيقات الانترنت</a:t>
            </a:r>
          </a:p>
        </p:txBody>
      </p:sp>
      <p:sp>
        <p:nvSpPr>
          <p:cNvPr id="3" name="Rectangle 2"/>
          <p:cNvSpPr/>
          <p:nvPr/>
        </p:nvSpPr>
        <p:spPr>
          <a:xfrm>
            <a:off x="285720" y="928670"/>
            <a:ext cx="8501122" cy="6161687"/>
          </a:xfrm>
          <a:prstGeom prst="rect">
            <a:avLst/>
          </a:prstGeom>
        </p:spPr>
        <p:txBody>
          <a:bodyPr wrap="square">
            <a:spAutoFit/>
          </a:bodyPr>
          <a:lstStyle/>
          <a:p>
            <a:pPr marL="342900" lvl="0" indent="-342900" algn="just" rtl="1">
              <a:lnSpc>
                <a:spcPct val="150000"/>
              </a:lnSpc>
              <a:spcBef>
                <a:spcPct val="20000"/>
              </a:spcBef>
              <a:buFont typeface="Arial" pitchFamily="34" charset="0"/>
              <a:buChar char="•"/>
              <a:defRPr/>
            </a:pPr>
            <a:r>
              <a:rPr lang="ar-JO" sz="2200" b="1" dirty="0"/>
              <a:t>التجارة الإلكترونية (</a:t>
            </a:r>
            <a:r>
              <a:rPr lang="en-US" sz="2200" b="1" dirty="0"/>
              <a:t>e-commerce</a:t>
            </a:r>
            <a:r>
              <a:rPr lang="ar-JO" sz="2200" b="1" dirty="0"/>
              <a:t>):</a:t>
            </a:r>
            <a:r>
              <a:rPr lang="en-US" sz="2200" b="1" dirty="0"/>
              <a:t> </a:t>
            </a:r>
            <a:r>
              <a:rPr lang="ar-JO" sz="2200" dirty="0"/>
              <a:t>شراء المن</a:t>
            </a:r>
            <a:r>
              <a:rPr lang="ar-SA" sz="2200" dirty="0"/>
              <a:t>ت</a:t>
            </a:r>
            <a:r>
              <a:rPr lang="ar-JO" sz="2200" dirty="0"/>
              <a:t>جات و بيعها إلكترونيا</a:t>
            </a:r>
            <a:r>
              <a:rPr lang="ar-SA" sz="2200" dirty="0"/>
              <a:t>.</a:t>
            </a:r>
          </a:p>
          <a:p>
            <a:pPr marL="714375" indent="-357188" algn="r" rtl="1">
              <a:lnSpc>
                <a:spcPct val="150000"/>
              </a:lnSpc>
              <a:buFont typeface="Wingdings" panose="05000000000000000000" pitchFamily="2" charset="2"/>
              <a:buChar char="v"/>
            </a:pPr>
            <a:r>
              <a:rPr lang="ar-JO" sz="2400" dirty="0"/>
              <a:t>محاسنها:</a:t>
            </a:r>
          </a:p>
          <a:p>
            <a:pPr marL="714375" lvl="1" indent="-357188" algn="r" rtl="1">
              <a:lnSpc>
                <a:spcPct val="150000"/>
              </a:lnSpc>
              <a:buFont typeface="Arial" panose="020B0604020202020204" pitchFamily="34" charset="0"/>
              <a:buChar char="•"/>
            </a:pPr>
            <a:r>
              <a:rPr lang="ar-JO" sz="2400" dirty="0"/>
              <a:t>الشراء في </a:t>
            </a:r>
            <a:r>
              <a:rPr lang="ar-SA" sz="2400" dirty="0"/>
              <a:t>أي وقت</a:t>
            </a:r>
            <a:endParaRPr lang="ar-JO" sz="2400" dirty="0"/>
          </a:p>
          <a:p>
            <a:pPr marL="714375" lvl="1" indent="-357188" algn="r" rtl="1">
              <a:lnSpc>
                <a:spcPct val="150000"/>
              </a:lnSpc>
              <a:buFont typeface="Arial" panose="020B0604020202020204" pitchFamily="34" charset="0"/>
              <a:buChar char="•"/>
            </a:pPr>
            <a:r>
              <a:rPr lang="ar-JO" sz="2400" dirty="0"/>
              <a:t>لا يوجد حاجة للسفر لمكان البائع</a:t>
            </a:r>
          </a:p>
          <a:p>
            <a:pPr marL="714375" lvl="1" indent="-357188" algn="r" rtl="1">
              <a:lnSpc>
                <a:spcPct val="150000"/>
              </a:lnSpc>
              <a:buFont typeface="Arial" panose="020B0604020202020204" pitchFamily="34" charset="0"/>
              <a:buChar char="•"/>
            </a:pPr>
            <a:r>
              <a:rPr lang="ar-JO" sz="2400" dirty="0"/>
              <a:t>التقليل من تكلفة تشغيل متجر التجزئة</a:t>
            </a:r>
          </a:p>
          <a:p>
            <a:pPr marL="714375" lvl="1" indent="-357188" algn="r" rtl="1">
              <a:lnSpc>
                <a:spcPct val="150000"/>
              </a:lnSpc>
              <a:buFont typeface="Arial" panose="020B0604020202020204" pitchFamily="34" charset="0"/>
              <a:buChar char="•"/>
            </a:pPr>
            <a:r>
              <a:rPr lang="ar-JO" sz="2400" dirty="0"/>
              <a:t>لا حاجة للإحتفاظ بدفاتر الجرد</a:t>
            </a:r>
            <a:endParaRPr lang="en-US" sz="2400" dirty="0"/>
          </a:p>
          <a:p>
            <a:pPr marL="714375" indent="-357188" algn="r" rtl="1">
              <a:lnSpc>
                <a:spcPct val="150000"/>
              </a:lnSpc>
              <a:buFont typeface="Wingdings" panose="05000000000000000000" pitchFamily="2" charset="2"/>
              <a:buChar char="v"/>
            </a:pPr>
            <a:r>
              <a:rPr lang="ar-JO" sz="2400" dirty="0"/>
              <a:t>عيوبها:</a:t>
            </a:r>
          </a:p>
          <a:p>
            <a:pPr marL="714375" lvl="1" indent="-357188" algn="r" rtl="1">
              <a:lnSpc>
                <a:spcPct val="150000"/>
              </a:lnSpc>
              <a:buFont typeface="Arial" pitchFamily="34" charset="0"/>
              <a:buChar char="•"/>
            </a:pPr>
            <a:r>
              <a:rPr lang="ar-JO" sz="2400" dirty="0"/>
              <a:t>عدم القدرة على التسليم الفوري للمنتجات</a:t>
            </a:r>
          </a:p>
          <a:p>
            <a:pPr marL="714375" lvl="1" indent="-357188" algn="r" rtl="1">
              <a:lnSpc>
                <a:spcPct val="150000"/>
              </a:lnSpc>
              <a:buFont typeface="Arial" pitchFamily="34" charset="0"/>
              <a:buChar char="•"/>
            </a:pPr>
            <a:r>
              <a:rPr lang="ar-JO" sz="2400" dirty="0"/>
              <a:t>عدم القدرة عل تجريب المشتريات</a:t>
            </a:r>
          </a:p>
          <a:p>
            <a:pPr marL="714375" lvl="1" indent="-357188" algn="r" rtl="1">
              <a:lnSpc>
                <a:spcPct val="150000"/>
              </a:lnSpc>
              <a:buFont typeface="Arial" pitchFamily="34" charset="0"/>
              <a:buChar char="•"/>
            </a:pPr>
            <a:r>
              <a:rPr lang="ar-JO" sz="2400" dirty="0"/>
              <a:t>عدم أمان المدفوعات</a:t>
            </a:r>
            <a:endParaRPr lang="en-US" sz="2400" dirty="0"/>
          </a:p>
          <a:p>
            <a:pPr marL="342900" lvl="0" indent="-342900" algn="just" rtl="1">
              <a:lnSpc>
                <a:spcPct val="150000"/>
              </a:lnSpc>
              <a:spcBef>
                <a:spcPct val="20000"/>
              </a:spcBef>
              <a:buFont typeface="Arial" pitchFamily="34" charset="0"/>
              <a:buChar char="•"/>
              <a:defRPr/>
            </a:pPr>
            <a:endParaRPr lang="ar-JO" sz="22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71670" y="266524"/>
            <a:ext cx="4950296" cy="461665"/>
          </a:xfrm>
          <a:prstGeom prst="rect">
            <a:avLst/>
          </a:prstGeom>
          <a:noFill/>
        </p:spPr>
        <p:txBody>
          <a:bodyPr wrap="square" rtlCol="0">
            <a:spAutoFit/>
          </a:bodyPr>
          <a:lstStyle/>
          <a:p>
            <a:pPr algn="ctr" rtl="1"/>
            <a:r>
              <a:rPr lang="ar-JO" sz="2400" b="1" dirty="0"/>
              <a:t>أجهزة الإتصال (</a:t>
            </a:r>
            <a:r>
              <a:rPr lang="en-US" sz="2400" b="1" dirty="0"/>
              <a:t>Connection Devices</a:t>
            </a:r>
            <a:r>
              <a:rPr lang="ar-JO" sz="2400" b="1" dirty="0"/>
              <a:t>)</a:t>
            </a:r>
            <a:endParaRPr lang="en-US" sz="2400" b="1" dirty="0">
              <a:solidFill>
                <a:prstClr val="black"/>
              </a:solidFill>
            </a:endParaRPr>
          </a:p>
        </p:txBody>
      </p:sp>
      <p:sp>
        <p:nvSpPr>
          <p:cNvPr id="4" name="Content Placeholder 3"/>
          <p:cNvSpPr txBox="1">
            <a:spLocks/>
          </p:cNvSpPr>
          <p:nvPr/>
        </p:nvSpPr>
        <p:spPr>
          <a:xfrm>
            <a:off x="71406" y="1142984"/>
            <a:ext cx="8777318" cy="5029200"/>
          </a:xfrm>
          <a:prstGeom prst="rect">
            <a:avLst/>
          </a:prstGeom>
        </p:spPr>
        <p:txBody>
          <a:bodyPr>
            <a:noAutofit/>
          </a:bodyPr>
          <a:lstStyle/>
          <a:p>
            <a:pPr marL="342900" indent="-342900" algn="just" rtl="1">
              <a:lnSpc>
                <a:spcPct val="150000"/>
              </a:lnSpc>
              <a:buFont typeface="Arial" pitchFamily="34" charset="0"/>
              <a:buChar char="•"/>
            </a:pPr>
            <a:r>
              <a:rPr lang="ar-JO" sz="2400" dirty="0"/>
              <a:t>واجهة بين أجهزة الإرسال و الإستقبال و قناة الإتصال.</a:t>
            </a:r>
          </a:p>
          <a:p>
            <a:pPr marL="342900" indent="-342900" algn="just" rtl="1">
              <a:lnSpc>
                <a:spcPct val="150000"/>
              </a:lnSpc>
              <a:buFont typeface="Arial" pitchFamily="34" charset="0"/>
              <a:buChar char="•"/>
            </a:pPr>
            <a:r>
              <a:rPr lang="ar-JO" sz="2400" dirty="0"/>
              <a:t>المودم (</a:t>
            </a:r>
            <a:r>
              <a:rPr lang="en-US" sz="2400" dirty="0"/>
              <a:t>Modem</a:t>
            </a:r>
            <a:r>
              <a:rPr lang="ar-JO" sz="2400" dirty="0"/>
              <a:t>): اختصار لكلمتين</a:t>
            </a:r>
          </a:p>
          <a:p>
            <a:pPr lvl="1" algn="just" rtl="1">
              <a:lnSpc>
                <a:spcPct val="150000"/>
              </a:lnSpc>
              <a:buFont typeface="Wingdings" panose="05000000000000000000" pitchFamily="2" charset="2"/>
              <a:buChar char="§"/>
            </a:pPr>
            <a:r>
              <a:rPr lang="ar-JO" sz="2400" b="1" dirty="0"/>
              <a:t>تضمين(</a:t>
            </a:r>
            <a:r>
              <a:rPr lang="en-US" sz="2400" b="1" dirty="0"/>
              <a:t>Modulator</a:t>
            </a:r>
            <a:r>
              <a:rPr lang="ar-JO" sz="2400" b="1" dirty="0"/>
              <a:t>): </a:t>
            </a:r>
            <a:r>
              <a:rPr lang="ar-JO" sz="2400" dirty="0"/>
              <a:t>تحويل الإشارات الرقمية إلى تمثيلية</a:t>
            </a:r>
          </a:p>
          <a:p>
            <a:pPr lvl="1" algn="just" rtl="1">
              <a:lnSpc>
                <a:spcPct val="150000"/>
              </a:lnSpc>
              <a:buFont typeface="Wingdings" panose="05000000000000000000" pitchFamily="2" charset="2"/>
              <a:buChar char="§"/>
            </a:pPr>
            <a:r>
              <a:rPr lang="ar-JO" sz="2400" b="1" dirty="0"/>
              <a:t>إزالة تضمين(</a:t>
            </a:r>
            <a:r>
              <a:rPr lang="en-US" sz="2400" b="1" dirty="0"/>
              <a:t>Demodulator</a:t>
            </a:r>
            <a:r>
              <a:rPr lang="ar-JO" sz="2400" b="1" dirty="0"/>
              <a:t>): </a:t>
            </a:r>
            <a:r>
              <a:rPr lang="ar-JO" sz="2400" dirty="0"/>
              <a:t>تحويل الإشارات التمثيلية إلى الرقمية </a:t>
            </a:r>
            <a:endParaRPr lang="en-US" sz="2400" dirty="0"/>
          </a:p>
          <a:p>
            <a:pPr marL="342900" indent="-342900" algn="just" rtl="1">
              <a:lnSpc>
                <a:spcPct val="150000"/>
              </a:lnSpc>
              <a:buFont typeface="Arial" pitchFamily="34" charset="0"/>
              <a:buChar char="•"/>
            </a:pPr>
            <a:r>
              <a:rPr lang="ar-JO" sz="2400" dirty="0"/>
              <a:t>معدل النقل (</a:t>
            </a:r>
            <a:r>
              <a:rPr lang="en-US" sz="2400" dirty="0"/>
              <a:t>Transfer Rate</a:t>
            </a:r>
            <a:r>
              <a:rPr lang="ar-JO" sz="2400" dirty="0"/>
              <a:t>): السرعة التي ينقل بها المودم البيانات و وحدته هي (بت في الثانية</a:t>
            </a:r>
            <a:r>
              <a:rPr lang="en-US" sz="2400" dirty="0"/>
              <a:t>bps:</a:t>
            </a:r>
            <a:r>
              <a:rPr lang="ar-JO" sz="2400" dirty="0"/>
              <a:t>)</a:t>
            </a:r>
            <a:endParaRPr lang="en-US" sz="2400" dirty="0"/>
          </a:p>
          <a:p>
            <a:pPr marL="342900" indent="-342900" algn="just" rtl="1">
              <a:lnSpc>
                <a:spcPct val="150000"/>
              </a:lnSpc>
              <a:buFont typeface="Arial" pitchFamily="34" charset="0"/>
              <a:buChar char="•"/>
            </a:pPr>
            <a:endParaRPr lang="ar-JO" sz="2400" dirty="0"/>
          </a:p>
          <a:p>
            <a:pPr algn="just" rtl="1"/>
            <a:endParaRPr lang="en-US"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4114800"/>
            <a:ext cx="3584575" cy="245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710029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71670" y="266524"/>
            <a:ext cx="4950296" cy="461665"/>
          </a:xfrm>
          <a:prstGeom prst="rect">
            <a:avLst/>
          </a:prstGeom>
          <a:noFill/>
        </p:spPr>
        <p:txBody>
          <a:bodyPr wrap="square" rtlCol="0">
            <a:spAutoFit/>
          </a:bodyPr>
          <a:lstStyle/>
          <a:p>
            <a:pPr algn="ctr" rtl="1"/>
            <a:r>
              <a:rPr lang="ar-JO" sz="2400" b="1" dirty="0"/>
              <a:t>أجهزة الإتصال (</a:t>
            </a:r>
            <a:r>
              <a:rPr lang="en-US" sz="2400" b="1" dirty="0"/>
              <a:t>Connection Devices</a:t>
            </a:r>
            <a:r>
              <a:rPr lang="ar-JO" sz="2400" b="1" dirty="0"/>
              <a:t>)</a:t>
            </a:r>
            <a:endParaRPr lang="en-US" sz="2400" b="1" dirty="0">
              <a:solidFill>
                <a:prstClr val="black"/>
              </a:solidFill>
            </a:endParaRPr>
          </a:p>
        </p:txBody>
      </p:sp>
      <p:sp>
        <p:nvSpPr>
          <p:cNvPr id="4" name="Content Placeholder 3"/>
          <p:cNvSpPr txBox="1">
            <a:spLocks/>
          </p:cNvSpPr>
          <p:nvPr/>
        </p:nvSpPr>
        <p:spPr>
          <a:xfrm>
            <a:off x="71406" y="1142984"/>
            <a:ext cx="8777318" cy="5029200"/>
          </a:xfrm>
          <a:prstGeom prst="rect">
            <a:avLst/>
          </a:prstGeom>
        </p:spPr>
        <p:txBody>
          <a:bodyPr>
            <a:noAutofit/>
          </a:bodyPr>
          <a:lstStyle/>
          <a:p>
            <a:pPr marL="342900" indent="-342900" algn="just" rtl="1">
              <a:buFont typeface="Arial" pitchFamily="34" charset="0"/>
              <a:buChar char="•"/>
            </a:pPr>
            <a:r>
              <a:rPr lang="ar-JO" sz="2200" dirty="0">
                <a:cs typeface="+mj-cs"/>
              </a:rPr>
              <a:t>أنواع المودم:</a:t>
            </a:r>
          </a:p>
          <a:p>
            <a:pPr lvl="1" algn="just" rtl="1">
              <a:buFont typeface="Wingdings" panose="05000000000000000000" pitchFamily="2" charset="2"/>
              <a:buChar char="§"/>
            </a:pPr>
            <a:r>
              <a:rPr lang="ar-JO" sz="2200" b="1" dirty="0">
                <a:cs typeface="+mj-cs"/>
              </a:rPr>
              <a:t>مودم خارجي (</a:t>
            </a:r>
            <a:r>
              <a:rPr lang="en-US" sz="2200" b="1" dirty="0">
                <a:cs typeface="+mj-cs"/>
              </a:rPr>
              <a:t>External Modem</a:t>
            </a:r>
            <a:r>
              <a:rPr lang="ar-JO" sz="2200" b="1" dirty="0">
                <a:cs typeface="+mj-cs"/>
              </a:rPr>
              <a:t>): </a:t>
            </a:r>
            <a:r>
              <a:rPr lang="ar-JO" sz="2200" dirty="0">
                <a:cs typeface="+mj-cs"/>
              </a:rPr>
              <a:t>يوضع خارج الحاسب و يتصل بالمنفذ التسلسلي عبر كابل.</a:t>
            </a:r>
            <a:endParaRPr lang="en-US" sz="2200" dirty="0">
              <a:cs typeface="+mj-cs"/>
            </a:endParaRPr>
          </a:p>
          <a:p>
            <a:pPr lvl="1" algn="just" rtl="1">
              <a:buFont typeface="Wingdings" panose="05000000000000000000" pitchFamily="2" charset="2"/>
              <a:buChar char="§"/>
            </a:pPr>
            <a:r>
              <a:rPr lang="ar-JO" sz="2200" b="1" dirty="0">
                <a:cs typeface="+mj-cs"/>
              </a:rPr>
              <a:t>مودم داخلي (</a:t>
            </a:r>
            <a:r>
              <a:rPr lang="en-US" sz="2200" b="1" dirty="0">
                <a:cs typeface="+mj-cs"/>
              </a:rPr>
              <a:t>Internal Modem</a:t>
            </a:r>
            <a:r>
              <a:rPr lang="ar-JO" sz="2200" b="1" dirty="0">
                <a:cs typeface="+mj-cs"/>
              </a:rPr>
              <a:t>): </a:t>
            </a:r>
            <a:r>
              <a:rPr lang="ar-JO" sz="2200" dirty="0">
                <a:cs typeface="+mj-cs"/>
              </a:rPr>
              <a:t>لوحة توصيل كهربائية داخل وحدة النظام.</a:t>
            </a:r>
          </a:p>
          <a:p>
            <a:pPr lvl="1" algn="just" rtl="1">
              <a:buFont typeface="Wingdings" panose="05000000000000000000" pitchFamily="2" charset="2"/>
              <a:buChar char="§"/>
            </a:pPr>
            <a:r>
              <a:rPr lang="ar-JO" sz="2200" b="1" dirty="0">
                <a:cs typeface="+mj-cs"/>
              </a:rPr>
              <a:t>مودم بطاقة الحاسب</a:t>
            </a:r>
            <a:r>
              <a:rPr lang="ar-SA" sz="2200" b="1" dirty="0">
                <a:cs typeface="+mj-cs"/>
              </a:rPr>
              <a:t> </a:t>
            </a:r>
            <a:r>
              <a:rPr lang="ar-JO" sz="2200" b="1" dirty="0">
                <a:cs typeface="+mj-cs"/>
              </a:rPr>
              <a:t>(</a:t>
            </a:r>
            <a:r>
              <a:rPr lang="en-US" sz="2200" b="1" dirty="0">
                <a:cs typeface="+mj-cs"/>
              </a:rPr>
              <a:t>PC Card Modem</a:t>
            </a:r>
            <a:r>
              <a:rPr lang="ar-JO" sz="2200" b="1" dirty="0">
                <a:cs typeface="+mj-cs"/>
              </a:rPr>
              <a:t>): </a:t>
            </a:r>
            <a:r>
              <a:rPr lang="ar-JO" sz="2200" dirty="0">
                <a:cs typeface="+mj-cs"/>
              </a:rPr>
              <a:t>لوحة بحجم البطاقة الإتمانية تركب داخل أجهزة الحاسبات المحمولة.</a:t>
            </a:r>
          </a:p>
          <a:p>
            <a:pPr lvl="1" algn="just" rtl="1">
              <a:buFont typeface="Wingdings" panose="05000000000000000000" pitchFamily="2" charset="2"/>
              <a:buChar char="§"/>
            </a:pPr>
            <a:r>
              <a:rPr lang="ar-JO" sz="2200" b="1" dirty="0">
                <a:cs typeface="+mj-cs"/>
              </a:rPr>
              <a:t>مودم لاسلكي</a:t>
            </a:r>
            <a:r>
              <a:rPr lang="ar-SA" sz="2200" b="1" dirty="0">
                <a:cs typeface="+mj-cs"/>
              </a:rPr>
              <a:t> </a:t>
            </a:r>
            <a:r>
              <a:rPr lang="ar-JO" sz="2200" b="1" dirty="0">
                <a:cs typeface="+mj-cs"/>
              </a:rPr>
              <a:t>(</a:t>
            </a:r>
            <a:r>
              <a:rPr lang="en-US" sz="2200" b="1" dirty="0">
                <a:cs typeface="+mj-cs"/>
              </a:rPr>
              <a:t>Wireless Modem</a:t>
            </a:r>
            <a:r>
              <a:rPr lang="ar-JO" sz="2200" b="1" dirty="0">
                <a:cs typeface="+mj-cs"/>
              </a:rPr>
              <a:t>): </a:t>
            </a:r>
            <a:r>
              <a:rPr lang="ar-JO" sz="2200" dirty="0">
                <a:cs typeface="+mj-cs"/>
              </a:rPr>
              <a:t>داخلي أو خارجي أو بطاقة حاسب يرسل و يستقبل إشارات عبر الهواء و لا يستخدم الكابلات</a:t>
            </a:r>
          </a:p>
          <a:p>
            <a:pPr algn="just" rtl="1"/>
            <a:endParaRPr lang="en-US" sz="2200" dirty="0">
              <a:cs typeface="+mj-cs"/>
            </a:endParaRPr>
          </a:p>
        </p:txBody>
      </p:sp>
      <p:grpSp>
        <p:nvGrpSpPr>
          <p:cNvPr id="5" name="Group 4"/>
          <p:cNvGrpSpPr/>
          <p:nvPr/>
        </p:nvGrpSpPr>
        <p:grpSpPr>
          <a:xfrm>
            <a:off x="688164" y="4581128"/>
            <a:ext cx="7543801" cy="1790700"/>
            <a:chOff x="762000" y="4800600"/>
            <a:chExt cx="7543801" cy="179070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62000" y="4800600"/>
              <a:ext cx="3429000"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191001" y="4800600"/>
              <a:ext cx="4114800"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57165684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71670" y="266524"/>
            <a:ext cx="4950296" cy="461665"/>
          </a:xfrm>
          <a:prstGeom prst="rect">
            <a:avLst/>
          </a:prstGeom>
          <a:noFill/>
        </p:spPr>
        <p:txBody>
          <a:bodyPr wrap="square" rtlCol="0">
            <a:spAutoFit/>
          </a:bodyPr>
          <a:lstStyle/>
          <a:p>
            <a:pPr algn="ctr" rtl="1"/>
            <a:r>
              <a:rPr lang="ar-JO" sz="2400" b="1" dirty="0"/>
              <a:t>خدمة الإتصال (</a:t>
            </a:r>
            <a:r>
              <a:rPr lang="en-US" sz="2400" b="1" dirty="0"/>
              <a:t>Connection Service</a:t>
            </a:r>
            <a:r>
              <a:rPr lang="ar-JO" sz="2400" b="1" dirty="0"/>
              <a:t>)</a:t>
            </a:r>
            <a:endParaRPr lang="en-US" sz="2400" b="1" dirty="0">
              <a:solidFill>
                <a:prstClr val="black"/>
              </a:solidFill>
            </a:endParaRPr>
          </a:p>
        </p:txBody>
      </p:sp>
      <p:sp>
        <p:nvSpPr>
          <p:cNvPr id="4" name="Content Placeholder 3"/>
          <p:cNvSpPr txBox="1">
            <a:spLocks/>
          </p:cNvSpPr>
          <p:nvPr/>
        </p:nvSpPr>
        <p:spPr>
          <a:xfrm>
            <a:off x="71406" y="1142984"/>
            <a:ext cx="8777318" cy="5029200"/>
          </a:xfrm>
          <a:prstGeom prst="rect">
            <a:avLst/>
          </a:prstGeom>
        </p:spPr>
        <p:txBody>
          <a:bodyPr>
            <a:noAutofit/>
          </a:bodyPr>
          <a:lstStyle/>
          <a:p>
            <a:pPr marL="342900" indent="-342900" algn="r" rtl="1">
              <a:lnSpc>
                <a:spcPct val="150000"/>
              </a:lnSpc>
              <a:buFont typeface="Arial" pitchFamily="34" charset="0"/>
              <a:buChar char="•"/>
            </a:pPr>
            <a:r>
              <a:rPr lang="ar-SA" sz="2200" dirty="0">
                <a:cs typeface="+mj-cs"/>
              </a:rPr>
              <a:t>هي خطوط الهاتف </a:t>
            </a:r>
            <a:r>
              <a:rPr lang="ar-JO" sz="2200" dirty="0">
                <a:cs typeface="+mj-cs"/>
              </a:rPr>
              <a:t>العادية </a:t>
            </a:r>
            <a:r>
              <a:rPr lang="ar-SA" sz="2200" dirty="0">
                <a:cs typeface="+mj-cs"/>
              </a:rPr>
              <a:t>وأجهزة المودم التقليدية توفر "خدمة الاتصال الهاتفي" وهي بطيئة جدا</a:t>
            </a:r>
            <a:r>
              <a:rPr lang="ar-JO" sz="2200" dirty="0">
                <a:cs typeface="+mj-cs"/>
              </a:rPr>
              <a:t> بالنسبة للشركات </a:t>
            </a:r>
            <a:r>
              <a:rPr lang="ar-SA" sz="2200" dirty="0">
                <a:cs typeface="+mj-cs"/>
              </a:rPr>
              <a:t>الكبيرة </a:t>
            </a:r>
            <a:r>
              <a:rPr lang="ar-JO" sz="2200" dirty="0">
                <a:cs typeface="+mj-cs"/>
              </a:rPr>
              <a:t>فهي </a:t>
            </a:r>
            <a:r>
              <a:rPr lang="ar-SA" sz="2200" dirty="0">
                <a:cs typeface="+mj-cs"/>
              </a:rPr>
              <a:t>تستأجر </a:t>
            </a:r>
            <a:r>
              <a:rPr lang="ar-JO" sz="2200" dirty="0">
                <a:cs typeface="+mj-cs"/>
              </a:rPr>
              <a:t>خطوط هاتف </a:t>
            </a:r>
            <a:r>
              <a:rPr lang="ar-SA" sz="2200" dirty="0">
                <a:cs typeface="+mj-cs"/>
              </a:rPr>
              <a:t>عالية السرعة</a:t>
            </a:r>
            <a:r>
              <a:rPr lang="ar-JO" sz="2200" dirty="0">
                <a:cs typeface="+mj-cs"/>
              </a:rPr>
              <a:t> لا</a:t>
            </a:r>
            <a:r>
              <a:rPr lang="ar-SA" sz="2200" dirty="0">
                <a:cs typeface="+mj-cs"/>
              </a:rPr>
              <a:t> تتطلب </a:t>
            </a:r>
            <a:r>
              <a:rPr lang="ar-JO" sz="2200" dirty="0">
                <a:cs typeface="+mj-cs"/>
              </a:rPr>
              <a:t>تركيب</a:t>
            </a:r>
            <a:r>
              <a:rPr lang="ar-SA" sz="2200" dirty="0">
                <a:cs typeface="+mj-cs"/>
              </a:rPr>
              <a:t> مودم تقليدي. </a:t>
            </a:r>
            <a:r>
              <a:rPr lang="ar-JO" sz="2200" dirty="0">
                <a:cs typeface="+mj-cs"/>
              </a:rPr>
              <a:t>يطلق على </a:t>
            </a:r>
            <a:r>
              <a:rPr lang="ar-SA" sz="2200" dirty="0">
                <a:cs typeface="+mj-cs"/>
              </a:rPr>
              <a:t>هذه الخطوط </a:t>
            </a:r>
            <a:r>
              <a:rPr lang="ar-JO" sz="2200" dirty="0">
                <a:cs typeface="+mj-cs"/>
              </a:rPr>
              <a:t> </a:t>
            </a:r>
            <a:r>
              <a:rPr lang="ar-SA" sz="2200" dirty="0">
                <a:cs typeface="+mj-cs"/>
              </a:rPr>
              <a:t>خطوط </a:t>
            </a:r>
            <a:r>
              <a:rPr lang="ar-JO" sz="2200" dirty="0">
                <a:cs typeface="+mj-cs"/>
              </a:rPr>
              <a:t>(</a:t>
            </a:r>
            <a:r>
              <a:rPr lang="en-US" sz="2200" dirty="0">
                <a:cs typeface="+mj-cs"/>
              </a:rPr>
              <a:t>T1, T2, T3,T4</a:t>
            </a:r>
            <a:r>
              <a:rPr lang="ar-JO" sz="2200" dirty="0">
                <a:cs typeface="+mj-cs"/>
              </a:rPr>
              <a:t>)</a:t>
            </a:r>
          </a:p>
          <a:p>
            <a:pPr marL="342900" indent="-342900" algn="r" rtl="1">
              <a:lnSpc>
                <a:spcPct val="150000"/>
              </a:lnSpc>
              <a:buFont typeface="Arial" pitchFamily="34" charset="0"/>
              <a:buChar char="•"/>
            </a:pPr>
            <a:r>
              <a:rPr lang="ar-JO" sz="2200" b="1" dirty="0">
                <a:cs typeface="+mj-cs"/>
              </a:rPr>
              <a:t>خدمة الطلب الهاتفي (</a:t>
            </a:r>
            <a:r>
              <a:rPr lang="en-US" sz="2200" b="1" dirty="0">
                <a:cs typeface="+mj-cs"/>
              </a:rPr>
              <a:t>Dial-Up Service</a:t>
            </a:r>
            <a:r>
              <a:rPr lang="ar-JO" sz="2200" b="1" dirty="0">
                <a:cs typeface="+mj-cs"/>
              </a:rPr>
              <a:t>): </a:t>
            </a:r>
            <a:r>
              <a:rPr lang="ar-JO" sz="2200" dirty="0">
                <a:cs typeface="+mj-cs"/>
              </a:rPr>
              <a:t>من الإتصالات الرئيسية  و هو بطيء و غير مكلف و الإتصال بالإنترنت يتطلب وجود هاتف و مودم و مزود خدمة الإنترنت (</a:t>
            </a:r>
            <a:r>
              <a:rPr lang="en-US" sz="2200" dirty="0">
                <a:cs typeface="+mj-cs"/>
              </a:rPr>
              <a:t>ISP: Internet Service Provider</a:t>
            </a:r>
            <a:r>
              <a:rPr lang="ar-JO" sz="2200" dirty="0">
                <a:cs typeface="+mj-cs"/>
              </a:rPr>
              <a:t>) و جهاز حاسب.</a:t>
            </a:r>
          </a:p>
          <a:p>
            <a:pPr marL="342900" indent="-342900" algn="r" rtl="1">
              <a:lnSpc>
                <a:spcPct val="150000"/>
              </a:lnSpc>
              <a:buFont typeface="Arial" pitchFamily="34" charset="0"/>
              <a:buChar char="•"/>
            </a:pPr>
            <a:r>
              <a:rPr lang="ar-JO" sz="2200" b="1" dirty="0">
                <a:cs typeface="+mj-cs"/>
              </a:rPr>
              <a:t>الخط المشترك الرقمي (</a:t>
            </a:r>
            <a:r>
              <a:rPr lang="en-US" sz="2200" b="1" dirty="0">
                <a:cs typeface="+mj-cs"/>
              </a:rPr>
              <a:t>DSL: Digital Subscriber Line</a:t>
            </a:r>
            <a:r>
              <a:rPr lang="ar-JO" sz="2200" b="1" dirty="0">
                <a:cs typeface="+mj-cs"/>
              </a:rPr>
              <a:t>) و الخط المشترك الرقمي غير المتماثل (</a:t>
            </a:r>
            <a:r>
              <a:rPr lang="en-US" sz="2200" b="1" dirty="0">
                <a:cs typeface="+mj-cs"/>
              </a:rPr>
              <a:t>ADSL: Asymmetric DSL</a:t>
            </a:r>
            <a:r>
              <a:rPr lang="ar-JO" sz="2200" b="1" dirty="0">
                <a:cs typeface="+mj-cs"/>
              </a:rPr>
              <a:t>) و المودم الكابلي (</a:t>
            </a:r>
            <a:r>
              <a:rPr lang="en-US" sz="2200" b="1" dirty="0">
                <a:cs typeface="+mj-cs"/>
              </a:rPr>
              <a:t>Cable Modem</a:t>
            </a:r>
            <a:r>
              <a:rPr lang="ar-JO" sz="2200" b="1" dirty="0">
                <a:cs typeface="+mj-cs"/>
              </a:rPr>
              <a:t>): </a:t>
            </a:r>
            <a:r>
              <a:rPr lang="ar-JO" sz="2200" dirty="0">
                <a:cs typeface="+mj-cs"/>
              </a:rPr>
              <a:t>يستخدم (</a:t>
            </a:r>
            <a:r>
              <a:rPr lang="en-US" sz="2200" dirty="0">
                <a:cs typeface="+mj-cs"/>
              </a:rPr>
              <a:t>DSL</a:t>
            </a:r>
            <a:r>
              <a:rPr lang="ar-JO" sz="2200" dirty="0">
                <a:cs typeface="+mj-cs"/>
              </a:rPr>
              <a:t>) خطوط هاتف متاحة لتوفير سرعة اتصال عالية ومن أشهر أنواعه (</a:t>
            </a:r>
            <a:r>
              <a:rPr lang="en-US" sz="2200" dirty="0">
                <a:cs typeface="+mj-cs"/>
              </a:rPr>
              <a:t>ADSL</a:t>
            </a:r>
            <a:r>
              <a:rPr lang="ar-JO" sz="2200" dirty="0">
                <a:cs typeface="+mj-cs"/>
              </a:rPr>
              <a:t>) بينما يستخدم المودم الكابلي كبلات التلفاز لتوفير سرعة اتصال عالية.</a:t>
            </a:r>
            <a:endParaRPr lang="en-US" sz="2200" dirty="0">
              <a:cs typeface="+mj-cs"/>
            </a:endParaRPr>
          </a:p>
          <a:p>
            <a:pPr algn="r" rtl="1">
              <a:lnSpc>
                <a:spcPct val="150000"/>
              </a:lnSpc>
            </a:pPr>
            <a:endParaRPr lang="en-US" sz="2200" dirty="0">
              <a:cs typeface="+mj-cs"/>
            </a:endParaRPr>
          </a:p>
        </p:txBody>
      </p:sp>
    </p:spTree>
    <p:extLst>
      <p:ext uri="{BB962C8B-B14F-4D97-AF65-F5344CB8AC3E}">
        <p14:creationId xmlns:p14="http://schemas.microsoft.com/office/powerpoint/2010/main" val="186710029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71670" y="266524"/>
            <a:ext cx="4950296" cy="461665"/>
          </a:xfrm>
          <a:prstGeom prst="rect">
            <a:avLst/>
          </a:prstGeom>
          <a:noFill/>
        </p:spPr>
        <p:txBody>
          <a:bodyPr wrap="square" rtlCol="0">
            <a:spAutoFit/>
          </a:bodyPr>
          <a:lstStyle/>
          <a:p>
            <a:pPr algn="ctr" rtl="1"/>
            <a:r>
              <a:rPr lang="ar-JO" sz="2400" b="1" dirty="0"/>
              <a:t>خدمة الإتصال (</a:t>
            </a:r>
            <a:r>
              <a:rPr lang="en-US" sz="2400" b="1" dirty="0"/>
              <a:t>Connection Service</a:t>
            </a:r>
            <a:r>
              <a:rPr lang="ar-JO" sz="2400" b="1" dirty="0"/>
              <a:t>)</a:t>
            </a:r>
            <a:endParaRPr lang="en-US" sz="2400" b="1" dirty="0">
              <a:solidFill>
                <a:prstClr val="black"/>
              </a:solidFill>
            </a:endParaRPr>
          </a:p>
        </p:txBody>
      </p:sp>
      <p:sp>
        <p:nvSpPr>
          <p:cNvPr id="4" name="Content Placeholder 3"/>
          <p:cNvSpPr txBox="1">
            <a:spLocks/>
          </p:cNvSpPr>
          <p:nvPr/>
        </p:nvSpPr>
        <p:spPr>
          <a:xfrm>
            <a:off x="71406" y="1142984"/>
            <a:ext cx="8777318" cy="5029200"/>
          </a:xfrm>
          <a:prstGeom prst="rect">
            <a:avLst/>
          </a:prstGeom>
        </p:spPr>
        <p:txBody>
          <a:bodyPr>
            <a:noAutofit/>
          </a:bodyPr>
          <a:lstStyle/>
          <a:p>
            <a:pPr marL="342900" indent="-342900" algn="r" rtl="1">
              <a:buFont typeface="Arial" pitchFamily="34" charset="0"/>
              <a:buChar char="•"/>
            </a:pPr>
            <a:r>
              <a:rPr lang="ar-JO" sz="2200" b="1" dirty="0">
                <a:cs typeface="+mj-cs"/>
              </a:rPr>
              <a:t>الخدمات الخلوية (</a:t>
            </a:r>
            <a:r>
              <a:rPr lang="en-US" sz="2200" b="1" dirty="0">
                <a:cs typeface="+mj-cs"/>
              </a:rPr>
              <a:t>Cellular Services</a:t>
            </a:r>
            <a:r>
              <a:rPr lang="ar-JO" sz="2200" b="1" dirty="0">
                <a:cs typeface="+mj-cs"/>
              </a:rPr>
              <a:t>): </a:t>
            </a:r>
            <a:r>
              <a:rPr lang="ar-JO" sz="2200" dirty="0">
                <a:cs typeface="+mj-cs"/>
              </a:rPr>
              <a:t>تستخدم الأقمار الصناعية و الهواء لإرسال البيانات بسرعة أكبر و تستخدم من قبل الجوالات و اللابتوب للإتصال بالإنترنت عن طريق (شبكة الجوال </a:t>
            </a:r>
            <a:r>
              <a:rPr lang="en-US" sz="2200" dirty="0">
                <a:cs typeface="+mj-cs"/>
              </a:rPr>
              <a:t>3G</a:t>
            </a:r>
            <a:r>
              <a:rPr lang="ar-JO" sz="2200" dirty="0">
                <a:cs typeface="+mj-cs"/>
              </a:rPr>
              <a:t>)</a:t>
            </a:r>
            <a:r>
              <a:rPr lang="en-US" sz="2200" dirty="0">
                <a:cs typeface="+mj-cs"/>
              </a:rPr>
              <a:t>.</a:t>
            </a:r>
          </a:p>
          <a:p>
            <a:pPr marL="342900" indent="-342900" algn="r" rtl="1">
              <a:buFont typeface="Arial" pitchFamily="34" charset="0"/>
              <a:buChar char="•"/>
            </a:pPr>
            <a:r>
              <a:rPr lang="ar-JO" sz="2200" b="1" dirty="0">
                <a:cs typeface="+mj-cs"/>
              </a:rPr>
              <a:t>نقل البيانات (</a:t>
            </a:r>
            <a:r>
              <a:rPr lang="en-US" sz="2200" b="1" dirty="0">
                <a:cs typeface="+mj-cs"/>
              </a:rPr>
              <a:t>Data Transmission</a:t>
            </a:r>
            <a:r>
              <a:rPr lang="ar-JO" sz="2200" b="1" dirty="0">
                <a:cs typeface="+mj-cs"/>
              </a:rPr>
              <a:t>)</a:t>
            </a:r>
            <a:r>
              <a:rPr lang="en-US" sz="2200" b="1" dirty="0">
                <a:cs typeface="+mj-cs"/>
              </a:rPr>
              <a:t>:</a:t>
            </a:r>
            <a:r>
              <a:rPr lang="ar-JO" sz="2200" b="1" dirty="0">
                <a:cs typeface="+mj-cs"/>
              </a:rPr>
              <a:t> </a:t>
            </a:r>
            <a:r>
              <a:rPr lang="ar-JO" sz="2200" dirty="0">
                <a:cs typeface="+mj-cs"/>
              </a:rPr>
              <a:t>يحكمها النطاق الترددي و البروتوكولات.</a:t>
            </a:r>
            <a:endParaRPr lang="en-US" sz="2200" dirty="0">
              <a:cs typeface="+mj-cs"/>
            </a:endParaRPr>
          </a:p>
          <a:p>
            <a:pPr marL="342900" indent="-342900" algn="r" rtl="1">
              <a:buFont typeface="Arial" pitchFamily="34" charset="0"/>
              <a:buChar char="•"/>
            </a:pPr>
            <a:r>
              <a:rPr lang="ar-JO" sz="2200" b="1" dirty="0">
                <a:cs typeface="+mj-cs"/>
              </a:rPr>
              <a:t>النطاق الترددي (</a:t>
            </a:r>
            <a:r>
              <a:rPr lang="en-US" sz="2200" b="1" dirty="0">
                <a:cs typeface="+mj-cs"/>
              </a:rPr>
              <a:t>Bandwidth</a:t>
            </a:r>
            <a:r>
              <a:rPr lang="ar-JO" sz="2200" b="1" dirty="0">
                <a:cs typeface="+mj-cs"/>
              </a:rPr>
              <a:t>):</a:t>
            </a:r>
            <a:r>
              <a:rPr lang="en-US" sz="2200" b="1" dirty="0">
                <a:cs typeface="+mj-cs"/>
              </a:rPr>
              <a:t> </a:t>
            </a:r>
            <a:r>
              <a:rPr lang="ar-JO" sz="2200" dirty="0">
                <a:cs typeface="+mj-cs"/>
              </a:rPr>
              <a:t>مقياس لعرض و سعة قناة الإتصال و يعكس حجم المعلومات المنقولة في وقت محدد,  الصور و الفيديو يحتاج نطاق أكبر من النصوص, و هو ثلاثة أنواع:</a:t>
            </a:r>
          </a:p>
          <a:p>
            <a:pPr marL="739775" lvl="1" algn="r" rtl="1">
              <a:lnSpc>
                <a:spcPct val="150000"/>
              </a:lnSpc>
              <a:buFont typeface="Wingdings" panose="05000000000000000000" pitchFamily="2" charset="2"/>
              <a:buChar char="§"/>
            </a:pPr>
            <a:r>
              <a:rPr lang="ar-JO" sz="2000" dirty="0">
                <a:cs typeface="+mj-cs"/>
              </a:rPr>
              <a:t>النطاق الصوتي (</a:t>
            </a:r>
            <a:r>
              <a:rPr lang="en-US" sz="2000" dirty="0">
                <a:cs typeface="+mj-cs"/>
              </a:rPr>
              <a:t>Voice Band</a:t>
            </a:r>
            <a:r>
              <a:rPr lang="ar-JO" sz="2000" dirty="0">
                <a:cs typeface="+mj-cs"/>
              </a:rPr>
              <a:t>)</a:t>
            </a:r>
            <a:r>
              <a:rPr lang="en-US" sz="2000" dirty="0">
                <a:cs typeface="+mj-cs"/>
              </a:rPr>
              <a:t>:</a:t>
            </a:r>
            <a:r>
              <a:rPr lang="ar-JO" sz="2000" dirty="0">
                <a:cs typeface="+mj-cs"/>
              </a:rPr>
              <a:t> يستخدم للإتصالات الهاتفية ,نطاق ترددي منخفض</a:t>
            </a:r>
            <a:endParaRPr lang="en-US" sz="2000" dirty="0">
              <a:cs typeface="+mj-cs"/>
            </a:endParaRPr>
          </a:p>
          <a:p>
            <a:pPr marL="739775" lvl="1" algn="r" rtl="1">
              <a:lnSpc>
                <a:spcPct val="150000"/>
              </a:lnSpc>
              <a:buFont typeface="Wingdings" panose="05000000000000000000" pitchFamily="2" charset="2"/>
              <a:buChar char="§"/>
            </a:pPr>
            <a:r>
              <a:rPr lang="ar-JO" sz="2000" dirty="0">
                <a:cs typeface="+mj-cs"/>
              </a:rPr>
              <a:t>النطاق المتوسط (</a:t>
            </a:r>
            <a:r>
              <a:rPr lang="en-US" sz="2000" dirty="0">
                <a:cs typeface="+mj-cs"/>
              </a:rPr>
              <a:t>Medium Band</a:t>
            </a:r>
            <a:r>
              <a:rPr lang="ar-JO" sz="2000" dirty="0">
                <a:cs typeface="+mj-cs"/>
              </a:rPr>
              <a:t>):خطوط النقل السريع للبيانات و توصيل الحاسبات و الحاسبات المركزية و نقل البيانات لمسافات بعيد</a:t>
            </a:r>
          </a:p>
          <a:p>
            <a:pPr marL="739775" lvl="1" algn="r" rtl="1">
              <a:lnSpc>
                <a:spcPct val="150000"/>
              </a:lnSpc>
              <a:buFont typeface="Wingdings" panose="05000000000000000000" pitchFamily="2" charset="2"/>
              <a:buChar char="§"/>
            </a:pPr>
            <a:r>
              <a:rPr lang="ar-JO" sz="2000" dirty="0">
                <a:cs typeface="+mj-cs"/>
              </a:rPr>
              <a:t>النطاق العريض</a:t>
            </a:r>
            <a:r>
              <a:rPr lang="ar-SA" sz="2000" dirty="0">
                <a:cs typeface="+mj-cs"/>
              </a:rPr>
              <a:t> </a:t>
            </a:r>
            <a:r>
              <a:rPr lang="ar-JO" sz="2000" dirty="0">
                <a:cs typeface="+mj-cs"/>
              </a:rPr>
              <a:t>(</a:t>
            </a:r>
            <a:r>
              <a:rPr lang="en-US" sz="2000" dirty="0">
                <a:cs typeface="+mj-cs"/>
              </a:rPr>
              <a:t>Broadband</a:t>
            </a:r>
            <a:r>
              <a:rPr lang="ar-JO" sz="2000" dirty="0">
                <a:cs typeface="+mj-cs"/>
              </a:rPr>
              <a:t>): نقل البيانات التي لها سعة كبيرة, يستخدم أجهزة علية السرعة و الحاسبات المزودة بـ </a:t>
            </a:r>
            <a:r>
              <a:rPr lang="en-US" sz="2000" dirty="0">
                <a:cs typeface="+mj-cs"/>
              </a:rPr>
              <a:t>DSL</a:t>
            </a:r>
            <a:r>
              <a:rPr lang="ar-JO" sz="2000" dirty="0">
                <a:cs typeface="+mj-cs"/>
              </a:rPr>
              <a:t> و اتصالات الكبل و الأقمار الصناعية.</a:t>
            </a:r>
            <a:endParaRPr lang="en-US" sz="2000" dirty="0">
              <a:cs typeface="+mj-cs"/>
            </a:endParaRPr>
          </a:p>
          <a:p>
            <a:pPr marL="342900" indent="-342900" algn="r" rtl="1">
              <a:buFont typeface="Arial" pitchFamily="34" charset="0"/>
              <a:buChar char="•"/>
            </a:pPr>
            <a:endParaRPr lang="ar-JO" sz="2200" dirty="0">
              <a:cs typeface="+mj-cs"/>
            </a:endParaRPr>
          </a:p>
        </p:txBody>
      </p:sp>
    </p:spTree>
    <p:extLst>
      <p:ext uri="{BB962C8B-B14F-4D97-AF65-F5344CB8AC3E}">
        <p14:creationId xmlns:p14="http://schemas.microsoft.com/office/powerpoint/2010/main" val="3581012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457200" y="1071546"/>
            <a:ext cx="8229600" cy="5329254"/>
          </a:xfrm>
          <a:prstGeom prst="rect">
            <a:avLst/>
          </a:prstGeom>
        </p:spPr>
        <p:txBody>
          <a:bodyPr>
            <a:normAutofit fontScale="92500" lnSpcReduction="20000"/>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400" b="0" i="0" u="none" strike="noStrike" kern="1200" cap="none" spc="0" normalizeH="0" baseline="0" noProof="0" dirty="0">
                <a:ln>
                  <a:noFill/>
                </a:ln>
                <a:solidFill>
                  <a:schemeClr val="tx1"/>
                </a:solidFill>
                <a:effectLst/>
                <a:uLnTx/>
                <a:uFillTx/>
                <a:latin typeface="+mn-lt"/>
                <a:ea typeface="+mn-ea"/>
                <a:cs typeface="+mn-cs"/>
              </a:rPr>
              <a:t>مواقع مراجعة المنتجات</a:t>
            </a:r>
            <a:r>
              <a:rPr kumimoji="0" lang="ar-SA" sz="2400" b="0" i="0" u="none" strike="noStrike" kern="1200" cap="none" spc="0" normalizeH="0" baseline="0" noProof="0" dirty="0">
                <a:ln>
                  <a:noFill/>
                </a:ln>
                <a:solidFill>
                  <a:schemeClr val="tx1"/>
                </a:solidFill>
                <a:effectLst/>
                <a:uLnTx/>
                <a:uFillTx/>
                <a:latin typeface="+mn-lt"/>
                <a:ea typeface="+mn-ea"/>
                <a:cs typeface="+mn-cs"/>
              </a:rPr>
              <a:t>:</a:t>
            </a:r>
            <a:br>
              <a:rPr kumimoji="0" lang="en-US" sz="2400" b="0" i="0" u="none" strike="noStrike" kern="1200" cap="none" spc="0" normalizeH="0" baseline="0" noProof="0" dirty="0">
                <a:ln>
                  <a:noFill/>
                </a:ln>
                <a:solidFill>
                  <a:schemeClr val="tx1"/>
                </a:solidFill>
                <a:effectLst/>
                <a:uLnTx/>
                <a:uFillTx/>
                <a:latin typeface="+mn-lt"/>
                <a:ea typeface="+mn-ea"/>
                <a:cs typeface="+mn-cs"/>
              </a:rPr>
            </a:br>
            <a:r>
              <a:rPr kumimoji="0" lang="ar-SA"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ar-SA" sz="2400" b="0" i="0" u="none" strike="noStrike" kern="1200" cap="none" spc="0" normalizeH="0" baseline="0" noProof="0" dirty="0">
                <a:ln>
                  <a:noFill/>
                </a:ln>
                <a:solidFill>
                  <a:schemeClr val="tx1"/>
                </a:solidFill>
                <a:effectLst/>
                <a:uLnTx/>
                <a:uFillTx/>
                <a:latin typeface="+mn-lt"/>
                <a:ea typeface="+mn-ea"/>
                <a:cs typeface="+mn-cs"/>
              </a:rPr>
              <a:t>هذه المواقع تعرض آراء وتقييمات عن المنتج مثل </a:t>
            </a:r>
            <a:r>
              <a:rPr kumimoji="0" lang="en-US" sz="2400" b="0" i="0" u="none" strike="noStrike" kern="1200" cap="none" spc="0" normalizeH="0" baseline="0" noProof="0" dirty="0">
                <a:ln>
                  <a:noFill/>
                </a:ln>
                <a:solidFill>
                  <a:schemeClr val="tx1"/>
                </a:solidFill>
                <a:effectLst/>
                <a:uLnTx/>
                <a:uFillTx/>
                <a:latin typeface="+mn-lt"/>
                <a:ea typeface="+mn-ea"/>
                <a:cs typeface="+mn-cs"/>
              </a:rPr>
              <a:t>www.consumersearch.com </a:t>
            </a:r>
            <a:r>
              <a:rPr kumimoji="0" lang="ar-SA" sz="2400" b="0" i="0" u="none" strike="noStrike" kern="1200" cap="none" spc="0" normalizeH="0" baseline="0" noProof="0" dirty="0">
                <a:ln>
                  <a:noFill/>
                </a:ln>
                <a:solidFill>
                  <a:schemeClr val="tx1"/>
                </a:solidFill>
                <a:effectLst/>
                <a:uLnTx/>
                <a:uFillTx/>
                <a:latin typeface="+mn-lt"/>
                <a:ea typeface="+mn-ea"/>
                <a:cs typeface="+mn-cs"/>
              </a:rPr>
              <a:t> أو </a:t>
            </a:r>
            <a:r>
              <a:rPr kumimoji="0" lang="en-US" sz="2400" b="0" i="0" u="none" strike="noStrike" kern="1200" cap="none" spc="0" normalizeH="0" baseline="0" noProof="0" dirty="0">
                <a:ln>
                  <a:noFill/>
                </a:ln>
                <a:solidFill>
                  <a:schemeClr val="tx1"/>
                </a:solidFill>
                <a:effectLst/>
                <a:uLnTx/>
                <a:uFillTx/>
                <a:latin typeface="+mn-lt"/>
                <a:ea typeface="+mn-ea"/>
                <a:cs typeface="+mn-cs"/>
              </a:rPr>
              <a:t>www.epinions.com. </a:t>
            </a:r>
            <a:endParaRPr kumimoji="0" lang="ar-JO" sz="24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400" b="0" i="0" u="none" strike="noStrike" kern="1200" cap="none" spc="0" normalizeH="0" baseline="0" noProof="0" dirty="0">
                <a:ln>
                  <a:noFill/>
                </a:ln>
                <a:solidFill>
                  <a:schemeClr val="tx1"/>
                </a:solidFill>
                <a:effectLst/>
                <a:uLnTx/>
                <a:uFillTx/>
                <a:latin typeface="+mn-lt"/>
                <a:ea typeface="+mn-ea"/>
                <a:cs typeface="+mn-cs"/>
              </a:rPr>
              <a:t>استخدام </a:t>
            </a:r>
            <a:r>
              <a:rPr kumimoji="0" lang="ar-JO" sz="2400" b="0" i="0" u="none" strike="noStrike" kern="1200" cap="none" spc="0" normalizeH="0" baseline="0" noProof="0" dirty="0">
                <a:ln>
                  <a:noFill/>
                </a:ln>
                <a:solidFill>
                  <a:schemeClr val="tx1"/>
                </a:solidFill>
                <a:effectLst/>
                <a:uLnTx/>
                <a:uFillTx/>
                <a:latin typeface="+mn-lt"/>
                <a:ea typeface="+mn-ea"/>
                <a:cs typeface="+mn-cs"/>
              </a:rPr>
              <a:t>إنسان </a:t>
            </a:r>
            <a:r>
              <a:rPr kumimoji="0" lang="ar-SA" sz="2400" b="0" i="0" u="none" strike="noStrike" kern="1200" cap="none" spc="0" normalizeH="0" baseline="0" noProof="0" dirty="0">
                <a:ln>
                  <a:noFill/>
                </a:ln>
                <a:solidFill>
                  <a:schemeClr val="tx1"/>
                </a:solidFill>
                <a:effectLst/>
                <a:uLnTx/>
                <a:uFillTx/>
                <a:latin typeface="+mn-lt"/>
                <a:ea typeface="+mn-ea"/>
                <a:cs typeface="+mn-cs"/>
              </a:rPr>
              <a:t>التسوق</a:t>
            </a:r>
            <a:r>
              <a:rPr kumimoji="0" lang="ar-JO" sz="2400" b="0" i="0" u="none" strike="noStrike" kern="1200" cap="none" spc="0" normalizeH="0" baseline="0" noProof="0" dirty="0">
                <a:ln>
                  <a:noFill/>
                </a:ln>
                <a:solidFill>
                  <a:schemeClr val="tx1"/>
                </a:solidFill>
                <a:effectLst/>
                <a:uLnTx/>
                <a:uFillTx/>
                <a:latin typeface="+mn-lt"/>
                <a:ea typeface="+mn-ea"/>
                <a:cs typeface="+mn-cs"/>
              </a:rPr>
              <a:t> الآلي</a:t>
            </a:r>
            <a:r>
              <a:rPr kumimoji="0" lang="ar-SA" sz="2400" b="0" i="0" u="none" strike="noStrike" kern="1200" cap="none" spc="0" normalizeH="0" baseline="0" noProof="0" dirty="0">
                <a:ln>
                  <a:noFill/>
                </a:ln>
                <a:solidFill>
                  <a:schemeClr val="tx1"/>
                </a:solidFill>
                <a:effectLst/>
                <a:uLnTx/>
                <a:uFillTx/>
                <a:latin typeface="+mn-lt"/>
                <a:ea typeface="+mn-ea"/>
                <a:cs typeface="+mn-cs"/>
              </a:rPr>
              <a:t>: </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985838" marR="0" lvl="0" algn="r" defTabSz="914400" rtl="1" eaLnBrk="1" fontAlgn="auto" latinLnBrk="0" hangingPunct="1">
              <a:lnSpc>
                <a:spcPct val="150000"/>
              </a:lnSpc>
              <a:spcBef>
                <a:spcPct val="20000"/>
              </a:spcBef>
              <a:spcAft>
                <a:spcPts val="0"/>
              </a:spcAft>
              <a:buClrTx/>
              <a:buSzTx/>
              <a:buFont typeface="Arial" pitchFamily="34" charset="0"/>
              <a:buNone/>
              <a:tabLst/>
              <a:defRPr/>
            </a:pPr>
            <a:r>
              <a:rPr kumimoji="0" lang="ar-SA" sz="2400" b="0" i="0" u="none" strike="noStrike" kern="1200" cap="none" spc="0" normalizeH="0" baseline="0" noProof="0" dirty="0">
                <a:ln>
                  <a:noFill/>
                </a:ln>
                <a:solidFill>
                  <a:schemeClr val="tx1"/>
                </a:solidFill>
                <a:effectLst/>
                <a:uLnTx/>
                <a:uFillTx/>
                <a:latin typeface="+mn-lt"/>
                <a:ea typeface="+mn-ea"/>
                <a:cs typeface="+mn-cs"/>
              </a:rPr>
              <a:t>وهو موقع مساعد</a:t>
            </a:r>
            <a:r>
              <a:rPr kumimoji="0" lang="ar-JO" sz="2400" b="0" i="0" u="none" strike="noStrike" kern="1200" cap="none" spc="0" normalizeH="0" baseline="0" noProof="0" dirty="0">
                <a:ln>
                  <a:noFill/>
                </a:ln>
                <a:solidFill>
                  <a:schemeClr val="tx1"/>
                </a:solidFill>
                <a:effectLst/>
                <a:uLnTx/>
                <a:uFillTx/>
                <a:latin typeface="+mn-lt"/>
                <a:ea typeface="+mn-ea"/>
                <a:cs typeface="+mn-cs"/>
              </a:rPr>
              <a:t> للبحث </a:t>
            </a:r>
            <a:r>
              <a:rPr kumimoji="0" lang="ar-SA" sz="2400" b="0" i="0" u="none" strike="noStrike" kern="1200" cap="none" spc="0" normalizeH="0" baseline="0" noProof="0" dirty="0">
                <a:ln>
                  <a:noFill/>
                </a:ln>
                <a:solidFill>
                  <a:schemeClr val="tx1"/>
                </a:solidFill>
                <a:effectLst/>
                <a:uLnTx/>
                <a:uFillTx/>
                <a:latin typeface="+mn-lt"/>
                <a:ea typeface="+mn-ea"/>
                <a:cs typeface="+mn-cs"/>
              </a:rPr>
              <a:t>عن أفضل الأسعار للمنتجات. ويمكنك </a:t>
            </a:r>
            <a:r>
              <a:rPr kumimoji="0" lang="ar-JO" sz="2400" b="0" i="0" u="none" strike="noStrike" kern="1200" cap="none" spc="0" normalizeH="0" baseline="0" noProof="0" dirty="0">
                <a:ln>
                  <a:noFill/>
                </a:ln>
                <a:solidFill>
                  <a:schemeClr val="tx1"/>
                </a:solidFill>
                <a:effectLst/>
                <a:uLnTx/>
                <a:uFillTx/>
                <a:latin typeface="+mn-lt"/>
                <a:ea typeface="+mn-ea"/>
                <a:cs typeface="+mn-cs"/>
              </a:rPr>
              <a:t>استخدامه </a:t>
            </a:r>
            <a:r>
              <a:rPr kumimoji="0" lang="ar-SA" sz="2400" b="0" i="0" u="none" strike="noStrike" kern="1200" cap="none" spc="0" normalizeH="0" baseline="0" noProof="0" dirty="0">
                <a:ln>
                  <a:noFill/>
                </a:ln>
                <a:solidFill>
                  <a:schemeClr val="tx1"/>
                </a:solidFill>
                <a:effectLst/>
                <a:uLnTx/>
                <a:uFillTx/>
                <a:latin typeface="+mn-lt"/>
                <a:ea typeface="+mn-ea"/>
                <a:cs typeface="+mn-cs"/>
              </a:rPr>
              <a:t>لمقارنة </a:t>
            </a:r>
            <a:r>
              <a:rPr kumimoji="0" lang="ar-JO" sz="2400" b="0" i="0" u="none" strike="noStrike" kern="1200" cap="none" spc="0" normalizeH="0" baseline="0" noProof="0" dirty="0">
                <a:ln>
                  <a:noFill/>
                </a:ln>
                <a:solidFill>
                  <a:schemeClr val="tx1"/>
                </a:solidFill>
                <a:effectLst/>
                <a:uLnTx/>
                <a:uFillTx/>
                <a:latin typeface="+mn-lt"/>
                <a:ea typeface="+mn-ea"/>
                <a:cs typeface="+mn-cs"/>
              </a:rPr>
              <a:t>ال</a:t>
            </a:r>
            <a:r>
              <a:rPr kumimoji="0" lang="ar-SA" sz="2400" b="0" i="0" u="none" strike="noStrike" kern="1200" cap="none" spc="0" normalizeH="0" baseline="0" noProof="0" dirty="0">
                <a:ln>
                  <a:noFill/>
                </a:ln>
                <a:solidFill>
                  <a:schemeClr val="tx1"/>
                </a:solidFill>
                <a:effectLst/>
                <a:uLnTx/>
                <a:uFillTx/>
                <a:latin typeface="+mn-lt"/>
                <a:ea typeface="+mn-ea"/>
                <a:cs typeface="+mn-cs"/>
              </a:rPr>
              <a:t>أسعار. </a:t>
            </a:r>
            <a:r>
              <a:rPr kumimoji="0" lang="en-US" sz="2400" b="0" i="0" u="none" strike="noStrike" kern="1200" cap="none" spc="0" normalizeH="0" baseline="0" noProof="0" dirty="0">
                <a:ln>
                  <a:noFill/>
                </a:ln>
                <a:solidFill>
                  <a:schemeClr val="tx1"/>
                </a:solidFill>
                <a:effectLst/>
                <a:uLnTx/>
                <a:uFillTx/>
                <a:latin typeface="+mn-lt"/>
                <a:ea typeface="+mn-ea"/>
                <a:cs typeface="+mn-cs"/>
              </a:rPr>
              <a:t>www.mysimon.com </a:t>
            </a:r>
            <a:r>
              <a:rPr kumimoji="0" lang="ar-SA" sz="2400" b="0"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a:ln>
                  <a:noFill/>
                </a:ln>
                <a:solidFill>
                  <a:schemeClr val="tx1"/>
                </a:solidFill>
                <a:effectLst/>
                <a:uLnTx/>
                <a:uFillTx/>
                <a:latin typeface="+mn-lt"/>
                <a:ea typeface="+mn-ea"/>
                <a:cs typeface="+mn-cs"/>
              </a:rPr>
              <a:t>www.shopping.yahoo.com.</a:t>
            </a:r>
            <a:endParaRPr kumimoji="0" lang="ar-JO" sz="24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400" b="0" i="0" u="none" strike="noStrike" kern="1200" cap="none" spc="0" normalizeH="0" baseline="0" noProof="0" dirty="0">
                <a:ln>
                  <a:noFill/>
                </a:ln>
                <a:solidFill>
                  <a:schemeClr val="tx1"/>
                </a:solidFill>
                <a:effectLst/>
                <a:uLnTx/>
                <a:uFillTx/>
                <a:latin typeface="+mn-lt"/>
                <a:ea typeface="+mn-ea"/>
                <a:cs typeface="+mn-cs"/>
              </a:rPr>
              <a:t>الرجوع إلى مواقع مراجعة البائع:</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985838" marR="0" lvl="0" algn="r" defTabSz="914400" rtl="1" eaLnBrk="1" fontAlgn="auto" latinLnBrk="0" hangingPunct="1">
              <a:lnSpc>
                <a:spcPct val="150000"/>
              </a:lnSpc>
              <a:spcBef>
                <a:spcPct val="20000"/>
              </a:spcBef>
              <a:spcAft>
                <a:spcPts val="0"/>
              </a:spcAft>
              <a:buClrTx/>
              <a:buSzTx/>
              <a:buFont typeface="Arial" pitchFamily="34" charset="0"/>
              <a:buNone/>
              <a:tabLst/>
              <a:defRPr/>
            </a:pPr>
            <a:r>
              <a:rPr kumimoji="0" lang="ar-JO" sz="2400" b="0" i="0" u="none" strike="noStrike" kern="1200" cap="none" spc="0" normalizeH="0" baseline="0" noProof="0" dirty="0">
                <a:ln>
                  <a:noFill/>
                </a:ln>
                <a:solidFill>
                  <a:schemeClr val="tx1"/>
                </a:solidFill>
                <a:effectLst/>
                <a:uLnTx/>
                <a:uFillTx/>
                <a:latin typeface="+mn-lt"/>
                <a:ea typeface="+mn-ea"/>
                <a:cs typeface="+mn-cs"/>
              </a:rPr>
              <a:t>للتأكد من سمعته </a:t>
            </a:r>
            <a:r>
              <a:rPr kumimoji="0" lang="en-US" sz="2400" b="0" i="0" u="none" strike="noStrike" kern="1200" cap="none" spc="0" normalizeH="0" baseline="0" noProof="0" dirty="0">
                <a:ln>
                  <a:noFill/>
                </a:ln>
                <a:solidFill>
                  <a:schemeClr val="tx1"/>
                </a:solidFill>
                <a:effectLst/>
                <a:uLnTx/>
                <a:uFillTx/>
                <a:latin typeface="+mn-lt"/>
                <a:ea typeface="+mn-ea"/>
                <a:cs typeface="+mn-cs"/>
              </a:rPr>
              <a:t>www.bizrate.com</a:t>
            </a:r>
            <a:endParaRPr kumimoji="0" lang="ar-JO" sz="24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400" b="0" i="0" u="none" strike="noStrike" kern="1200" cap="none" spc="0" normalizeH="0" baseline="0" noProof="0" dirty="0">
                <a:ln>
                  <a:noFill/>
                </a:ln>
                <a:solidFill>
                  <a:schemeClr val="tx1"/>
                </a:solidFill>
                <a:effectLst/>
                <a:uLnTx/>
                <a:uFillTx/>
                <a:latin typeface="+mn-lt"/>
                <a:ea typeface="+mn-ea"/>
                <a:cs typeface="+mn-cs"/>
              </a:rPr>
              <a:t>تحديد خيار الدفع: </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985838" marR="0" lvl="0" indent="-985838" algn="r" defTabSz="914400" rtl="1" eaLnBrk="1" fontAlgn="auto" latinLnBrk="0" hangingPunct="1">
              <a:lnSpc>
                <a:spcPct val="15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ar-JO" sz="2400" b="0" i="0" u="none" strike="noStrike" kern="1200" cap="none" spc="0" normalizeH="0" baseline="0" noProof="0" dirty="0">
                <a:ln>
                  <a:noFill/>
                </a:ln>
                <a:solidFill>
                  <a:schemeClr val="tx1"/>
                </a:solidFill>
                <a:effectLst/>
                <a:uLnTx/>
                <a:uFillTx/>
                <a:latin typeface="+mn-lt"/>
                <a:ea typeface="+mn-ea"/>
                <a:cs typeface="+mn-cs"/>
              </a:rPr>
              <a:t>التأكد من أمان بطاقة الإتمان و الدفع من مواقع آمنه باستخدام (بروتوكول نقل النص التشعبي الآمن - </a:t>
            </a:r>
            <a:r>
              <a:rPr kumimoji="0" lang="en-US" sz="2400" b="0" i="0" u="none" strike="noStrike" kern="1200" cap="none" spc="0" normalizeH="0" baseline="0" noProof="0" dirty="0">
                <a:ln>
                  <a:noFill/>
                </a:ln>
                <a:solidFill>
                  <a:schemeClr val="tx1"/>
                </a:solidFill>
                <a:effectLst/>
                <a:uLnTx/>
                <a:uFillTx/>
                <a:latin typeface="+mn-lt"/>
                <a:ea typeface="+mn-ea"/>
                <a:cs typeface="+mn-cs"/>
              </a:rPr>
              <a:t>HTTPS</a:t>
            </a:r>
            <a:r>
              <a:rPr kumimoji="0" lang="ar-JO" sz="2400" b="0" i="0" u="none" strike="noStrike" kern="1200" cap="none" spc="0" normalizeH="0" baseline="0" noProof="0" dirty="0">
                <a:ln>
                  <a:noFill/>
                </a:ln>
                <a:solidFill>
                  <a:schemeClr val="tx1"/>
                </a:solidFill>
                <a:effectLst/>
                <a:uLnTx/>
                <a:uFillTx/>
                <a:latin typeface="+mn-lt"/>
                <a:ea typeface="+mn-ea"/>
                <a:cs typeface="+mn-cs"/>
              </a:rPr>
              <a:t>)</a:t>
            </a:r>
            <a:r>
              <a:rPr kumimoji="0" lang="en-US" sz="2400" b="0" i="0" u="none" strike="noStrike" kern="1200" cap="none" spc="0" normalizeH="0" baseline="0" noProof="0" dirty="0">
                <a:ln>
                  <a:noFill/>
                </a:ln>
                <a:solidFill>
                  <a:schemeClr val="tx1"/>
                </a:solidFill>
                <a:effectLst/>
                <a:uLnTx/>
                <a:uFillTx/>
                <a:latin typeface="+mn-lt"/>
                <a:ea typeface="+mn-ea"/>
                <a:cs typeface="+mn-cs"/>
              </a:rPr>
              <a:t> </a:t>
            </a:r>
            <a:r>
              <a:rPr kumimoji="0" lang="ar-SA" sz="2400" b="0" i="0" u="none" strike="noStrike" kern="1200" cap="none" spc="0" normalizeH="0" baseline="0" noProof="0" dirty="0">
                <a:ln>
                  <a:noFill/>
                </a:ln>
                <a:solidFill>
                  <a:schemeClr val="tx1"/>
                </a:solidFill>
                <a:effectLst/>
                <a:uLnTx/>
                <a:uFillTx/>
                <a:latin typeface="+mn-lt"/>
                <a:ea typeface="+mn-ea"/>
                <a:cs typeface="+mn-cs"/>
              </a:rPr>
              <a:t>مثل </a:t>
            </a:r>
            <a:r>
              <a:rPr kumimoji="0" lang="en-US" sz="2400" b="0" i="0" u="none" strike="noStrike" kern="1200" cap="none" spc="0" normalizeH="0" baseline="0" noProof="0" dirty="0">
                <a:ln>
                  <a:noFill/>
                </a:ln>
                <a:solidFill>
                  <a:schemeClr val="tx1"/>
                </a:solidFill>
                <a:effectLst/>
                <a:uLnTx/>
                <a:uFillTx/>
                <a:latin typeface="+mn-lt"/>
                <a:ea typeface="+mn-ea"/>
                <a:cs typeface="+mn-cs"/>
              </a:rPr>
              <a:t> Paypal </a:t>
            </a:r>
            <a:r>
              <a:rPr kumimoji="0" lang="ar-SA" sz="2400" b="0" i="0" u="none" strike="noStrike" kern="1200" cap="none" spc="0" normalizeH="0" baseline="0" noProof="0" dirty="0">
                <a:ln>
                  <a:noFill/>
                </a:ln>
                <a:solidFill>
                  <a:schemeClr val="tx1"/>
                </a:solidFill>
                <a:effectLst/>
                <a:uLnTx/>
                <a:uFillTx/>
                <a:latin typeface="+mn-lt"/>
                <a:ea typeface="+mn-ea"/>
                <a:cs typeface="+mn-cs"/>
              </a:rPr>
              <a:t>و</a:t>
            </a:r>
            <a:r>
              <a:rPr kumimoji="0" lang="en-US" sz="2400" b="0" i="0" u="none" strike="noStrike" kern="1200" cap="none" spc="0" normalizeH="0" baseline="0" noProof="0" dirty="0">
                <a:ln>
                  <a:noFill/>
                </a:ln>
                <a:solidFill>
                  <a:schemeClr val="tx1"/>
                </a:solidFill>
                <a:effectLst/>
                <a:uLnTx/>
                <a:uFillTx/>
                <a:latin typeface="+mn-lt"/>
                <a:ea typeface="+mn-ea"/>
                <a:cs typeface="+mn-cs"/>
              </a:rPr>
              <a:t> eBay </a:t>
            </a:r>
            <a:r>
              <a:rPr kumimoji="0" lang="ar-SA" sz="2400" b="0" i="0" u="none" strike="noStrike" kern="1200" cap="none" spc="0" normalizeH="0" baseline="0" noProof="0" dirty="0">
                <a:ln>
                  <a:noFill/>
                </a:ln>
                <a:solidFill>
                  <a:schemeClr val="tx1"/>
                </a:solidFill>
                <a:effectLst/>
                <a:uLnTx/>
                <a:uFillTx/>
                <a:latin typeface="+mn-lt"/>
                <a:ea typeface="+mn-ea"/>
                <a:cs typeface="+mn-cs"/>
              </a:rPr>
              <a:t>و</a:t>
            </a:r>
            <a:r>
              <a:rPr kumimoji="0" lang="en-US" sz="2400" b="0" i="0" u="none" strike="noStrike" kern="1200" cap="none" spc="0" normalizeH="0" baseline="0" noProof="0" dirty="0">
                <a:ln>
                  <a:noFill/>
                </a:ln>
                <a:solidFill>
                  <a:schemeClr val="tx1"/>
                </a:solidFill>
                <a:effectLst/>
                <a:uLnTx/>
                <a:uFillTx/>
                <a:latin typeface="+mn-lt"/>
                <a:ea typeface="+mn-ea"/>
                <a:cs typeface="+mn-cs"/>
              </a:rPr>
              <a:t>Amazon </a:t>
            </a:r>
          </a:p>
        </p:txBody>
      </p:sp>
      <p:sp>
        <p:nvSpPr>
          <p:cNvPr id="3" name="Title 1"/>
          <p:cNvSpPr txBox="1">
            <a:spLocks/>
          </p:cNvSpPr>
          <p:nvPr/>
        </p:nvSpPr>
        <p:spPr>
          <a:xfrm>
            <a:off x="539552" y="260648"/>
            <a:ext cx="7772400" cy="5048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SA" sz="2400" b="1" i="0" u="none" strike="noStrike" kern="1200" cap="none" spc="0" normalizeH="0" baseline="0" noProof="0" dirty="0">
                <a:ln>
                  <a:noFill/>
                </a:ln>
                <a:solidFill>
                  <a:schemeClr val="tx1"/>
                </a:solidFill>
                <a:effectLst/>
                <a:uLnTx/>
                <a:uFillTx/>
                <a:latin typeface="+mj-lt"/>
                <a:ea typeface="+mj-ea"/>
                <a:cs typeface="+mj-cs"/>
              </a:rPr>
              <a:t>ارشادات التسوق عبر</a:t>
            </a:r>
            <a:r>
              <a:rPr kumimoji="0" lang="ar-SA" sz="2400" b="1" i="0" u="none" strike="noStrike" kern="1200" cap="none" spc="0" normalizeH="0" noProof="0" dirty="0">
                <a:ln>
                  <a:noFill/>
                </a:ln>
                <a:solidFill>
                  <a:schemeClr val="tx1"/>
                </a:solidFill>
                <a:effectLst/>
                <a:uLnTx/>
                <a:uFillTx/>
                <a:latin typeface="+mj-lt"/>
                <a:ea typeface="+mj-ea"/>
                <a:cs typeface="+mj-cs"/>
              </a:rPr>
              <a:t> الانترنت</a:t>
            </a:r>
            <a:endParaRPr kumimoji="0" lang="ar-SA" sz="24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39552" y="260648"/>
            <a:ext cx="7772400" cy="504825"/>
          </a:xfrm>
          <a:prstGeom prst="rect">
            <a:avLst/>
          </a:prstGeom>
        </p:spPr>
        <p:txBody>
          <a:bodyPr vert="horz" lIns="91440" tIns="45720" rIns="91440" bIns="45720" rtlCol="0" anchor="ctr">
            <a:noAutofit/>
          </a:bodyPr>
          <a:lstStyle/>
          <a:p>
            <a:pPr lvl="0" algn="ctr">
              <a:spcBef>
                <a:spcPct val="0"/>
              </a:spcBef>
            </a:pPr>
            <a:r>
              <a:rPr lang="en-US" sz="2400" b="1" dirty="0"/>
              <a:t>(Web-Utility) </a:t>
            </a:r>
            <a:r>
              <a:rPr lang="ar-SA" sz="2400" b="1" dirty="0">
                <a:latin typeface="+mj-lt"/>
                <a:ea typeface="+mj-ea"/>
                <a:cs typeface="+mj-cs"/>
              </a:rPr>
              <a:t> </a:t>
            </a:r>
            <a:r>
              <a:rPr lang="ar-JO" sz="2400" b="1" dirty="0">
                <a:latin typeface="+mj-lt"/>
                <a:ea typeface="+mj-ea"/>
                <a:cs typeface="+mj-cs"/>
              </a:rPr>
              <a:t>أدوات مساعدة الويب</a:t>
            </a:r>
            <a:endParaRPr lang="ar-SA" sz="2400" b="1" dirty="0">
              <a:latin typeface="+mj-lt"/>
              <a:ea typeface="+mj-ea"/>
              <a:cs typeface="+mj-cs"/>
            </a:endParaRPr>
          </a:p>
        </p:txBody>
      </p:sp>
      <p:sp>
        <p:nvSpPr>
          <p:cNvPr id="3" name="Rectangle 2"/>
          <p:cNvSpPr/>
          <p:nvPr/>
        </p:nvSpPr>
        <p:spPr>
          <a:xfrm>
            <a:off x="357158" y="1071546"/>
            <a:ext cx="8358246" cy="4847481"/>
          </a:xfrm>
          <a:prstGeom prst="rect">
            <a:avLst/>
          </a:prstGeom>
        </p:spPr>
        <p:txBody>
          <a:bodyPr wrap="square">
            <a:spAutoFit/>
          </a:bodyPr>
          <a:lstStyle/>
          <a:p>
            <a:pPr marL="271463" indent="-271463" algn="r" rtl="1">
              <a:lnSpc>
                <a:spcPct val="150000"/>
              </a:lnSpc>
              <a:buFont typeface="Arial" pitchFamily="34" charset="0"/>
              <a:buChar char="•"/>
            </a:pPr>
            <a:r>
              <a:rPr lang="ar-SA" sz="2200" dirty="0">
                <a:cs typeface="+mj-cs"/>
              </a:rPr>
              <a:t>هي البرامج التي تجعل </a:t>
            </a:r>
            <a:r>
              <a:rPr lang="ar-JO" sz="2200" dirty="0">
                <a:cs typeface="+mj-cs"/>
              </a:rPr>
              <a:t>الإنترنت و الويب </a:t>
            </a:r>
            <a:r>
              <a:rPr lang="ar-SA" sz="2200" dirty="0">
                <a:cs typeface="+mj-cs"/>
              </a:rPr>
              <a:t>أسهل</a:t>
            </a:r>
            <a:r>
              <a:rPr lang="ar-JO" sz="2200" dirty="0">
                <a:cs typeface="+mj-cs"/>
              </a:rPr>
              <a:t> و أسرع في الإستخدام</a:t>
            </a:r>
            <a:r>
              <a:rPr lang="ar-SA" sz="2200" dirty="0">
                <a:cs typeface="+mj-cs"/>
              </a:rPr>
              <a:t>. وهذه البرامج هي برامج مساعدة متخصصة تجعل استخدام الإنترنت ومواقع الشبكة أكثر أمانا وسهولة. وتسهل تقاسم الموارد على الإنترنت </a:t>
            </a:r>
            <a:r>
              <a:rPr lang="ar-JO" sz="2200" dirty="0">
                <a:cs typeface="+mj-cs"/>
              </a:rPr>
              <a:t>و تحسن قدرات المتصفح</a:t>
            </a:r>
            <a:r>
              <a:rPr lang="en-US" sz="2200" dirty="0">
                <a:cs typeface="+mj-cs"/>
              </a:rPr>
              <a:t>.</a:t>
            </a:r>
            <a:endParaRPr lang="ar-SA" sz="2200" dirty="0">
              <a:cs typeface="+mj-cs"/>
            </a:endParaRPr>
          </a:p>
          <a:p>
            <a:pPr marL="271463" indent="-271463" algn="r" rtl="1">
              <a:lnSpc>
                <a:spcPct val="150000"/>
              </a:lnSpc>
            </a:pPr>
            <a:r>
              <a:rPr lang="ar-SA" sz="2200" b="1" i="1" u="sng" dirty="0">
                <a:solidFill>
                  <a:srgbClr val="FF0000"/>
                </a:solidFill>
                <a:cs typeface="+mj-cs"/>
              </a:rPr>
              <a:t>في حين</a:t>
            </a:r>
          </a:p>
          <a:p>
            <a:pPr marL="271463" indent="-271463" algn="r" rtl="1">
              <a:lnSpc>
                <a:spcPct val="150000"/>
              </a:lnSpc>
              <a:buFont typeface="Arial" pitchFamily="34" charset="0"/>
              <a:buChar char="•"/>
            </a:pPr>
            <a:r>
              <a:rPr lang="ar-JO" sz="2400" dirty="0"/>
              <a:t>الخدمات القائمة على الويب</a:t>
            </a:r>
            <a:endParaRPr lang="ar-SA" sz="2400" dirty="0"/>
          </a:p>
          <a:p>
            <a:pPr algn="r" rtl="1">
              <a:lnSpc>
                <a:spcPct val="150000"/>
              </a:lnSpc>
            </a:pPr>
            <a:r>
              <a:rPr lang="ar-JO" sz="2400" dirty="0"/>
              <a:t>مثل </a:t>
            </a:r>
            <a:r>
              <a:rPr lang="en-US" sz="2400" dirty="0"/>
              <a:t>ThinkFree</a:t>
            </a:r>
            <a:endParaRPr lang="ar-JO" sz="2400" dirty="0"/>
          </a:p>
          <a:p>
            <a:pPr algn="r" rtl="1">
              <a:lnSpc>
                <a:spcPct val="150000"/>
              </a:lnSpc>
            </a:pPr>
            <a:r>
              <a:rPr lang="ar-JO" sz="2400" dirty="0"/>
              <a:t>خدمة مجانية تتيح للوصول إلى برامج مشابهة لبرامج أخرى مثل برامج </a:t>
            </a:r>
            <a:r>
              <a:rPr lang="en-US" sz="2400" dirty="0"/>
              <a:t>Microsoft Office</a:t>
            </a:r>
            <a:r>
              <a:rPr lang="ar-SA" sz="2400" dirty="0"/>
              <a:t> والتي </a:t>
            </a:r>
            <a:r>
              <a:rPr lang="ar-JO" sz="2400" dirty="0"/>
              <a:t>تهدف إلى تحرير المستخدمين من امتلاك التطبيقات و تخزينها.</a:t>
            </a:r>
          </a:p>
          <a:p>
            <a:pPr marL="271463" indent="-271463" algn="r" rtl="1">
              <a:lnSpc>
                <a:spcPct val="150000"/>
              </a:lnSpc>
              <a:buFont typeface="Arial" pitchFamily="34" charset="0"/>
              <a:buChar char="•"/>
            </a:pPr>
            <a:endParaRPr lang="ar-JO" sz="2200" dirty="0">
              <a:cs typeface="+mj-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39552" y="260648"/>
            <a:ext cx="7772400" cy="504825"/>
          </a:xfrm>
          <a:prstGeom prst="rect">
            <a:avLst/>
          </a:prstGeom>
        </p:spPr>
        <p:txBody>
          <a:bodyPr vert="horz" lIns="91440" tIns="45720" rIns="91440" bIns="45720" rtlCol="0" anchor="ctr">
            <a:noAutofit/>
          </a:bodyPr>
          <a:lstStyle/>
          <a:p>
            <a:pPr lvl="0" algn="ctr">
              <a:spcBef>
                <a:spcPct val="0"/>
              </a:spcBef>
            </a:pPr>
            <a:r>
              <a:rPr lang="ar-SA" sz="2400" b="1" dirty="0">
                <a:latin typeface="+mj-lt"/>
                <a:ea typeface="+mj-ea"/>
                <a:cs typeface="+mj-cs"/>
              </a:rPr>
              <a:t>التطبيق القائم على الويب</a:t>
            </a:r>
          </a:p>
        </p:txBody>
      </p:sp>
      <p:sp>
        <p:nvSpPr>
          <p:cNvPr id="3" name="Content Placeholder 3"/>
          <p:cNvSpPr txBox="1">
            <a:spLocks/>
          </p:cNvSpPr>
          <p:nvPr/>
        </p:nvSpPr>
        <p:spPr>
          <a:xfrm>
            <a:off x="381000" y="1357298"/>
            <a:ext cx="8305800" cy="4572000"/>
          </a:xfrm>
          <a:prstGeom prst="rect">
            <a:avLst/>
          </a:prstGeom>
        </p:spPr>
        <p:txBody>
          <a:bodyPr>
            <a:normAutofit/>
          </a:bodyPr>
          <a:lstStyle/>
          <a:p>
            <a:pPr marL="342900" marR="0" lvl="0" indent="-342900" algn="r" defTabSz="914400" rtl="1" eaLnBrk="1" fontAlgn="auto" latinLnBrk="0" hangingPunct="1">
              <a:lnSpc>
                <a:spcPct val="150000"/>
              </a:lnSpc>
              <a:spcBef>
                <a:spcPct val="20000"/>
              </a:spcBef>
              <a:spcAft>
                <a:spcPts val="0"/>
              </a:spcAft>
              <a:buClrTx/>
              <a:buSzTx/>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هي عبارة عن حزمة من البرامج والتي:</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يمكن </a:t>
            </a:r>
            <a:r>
              <a:rPr kumimoji="0" lang="ar-JO" sz="2200" b="0" i="0" u="none" strike="noStrike" kern="1200" cap="none" spc="0" normalizeH="0" baseline="0" noProof="0" dirty="0">
                <a:ln>
                  <a:noFill/>
                </a:ln>
                <a:solidFill>
                  <a:schemeClr val="tx1"/>
                </a:solidFill>
                <a:effectLst/>
                <a:uLnTx/>
                <a:uFillTx/>
                <a:latin typeface="+mn-lt"/>
                <a:ea typeface="+mn-ea"/>
                <a:cs typeface="+mj-cs"/>
              </a:rPr>
              <a:t>الوصول إليها </a:t>
            </a:r>
            <a:r>
              <a:rPr kumimoji="0" lang="ar-SA" sz="2200" b="0" i="0" u="none" strike="noStrike" kern="1200" cap="none" spc="0" normalizeH="0" baseline="0" noProof="0" dirty="0">
                <a:ln>
                  <a:noFill/>
                </a:ln>
                <a:solidFill>
                  <a:schemeClr val="tx1"/>
                </a:solidFill>
                <a:effectLst/>
                <a:uLnTx/>
                <a:uFillTx/>
                <a:latin typeface="+mn-lt"/>
                <a:ea typeface="+mn-ea"/>
                <a:cs typeface="+mj-cs"/>
              </a:rPr>
              <a:t>من خلال برامج التصفح.</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من أجل إ</a:t>
            </a:r>
            <a:r>
              <a:rPr kumimoji="0" lang="ar-JO" sz="2200" b="0" i="0" u="none" strike="noStrike" kern="1200" cap="none" spc="0" normalizeH="0" baseline="0" noProof="0" dirty="0">
                <a:ln>
                  <a:noFill/>
                </a:ln>
                <a:solidFill>
                  <a:schemeClr val="tx1"/>
                </a:solidFill>
                <a:effectLst/>
                <a:uLnTx/>
                <a:uFillTx/>
                <a:latin typeface="+mn-lt"/>
                <a:ea typeface="+mn-ea"/>
                <a:cs typeface="+mj-cs"/>
              </a:rPr>
              <a:t>ستخدامها يجب الإتصال بمزود خدمة التطبيق </a:t>
            </a:r>
            <a:br>
              <a:rPr kumimoji="0" lang="en-US" sz="2200" b="0" i="0" u="none" strike="noStrike" kern="1200" cap="none" spc="0" normalizeH="0" baseline="0" noProof="0" dirty="0">
                <a:ln>
                  <a:noFill/>
                </a:ln>
                <a:solidFill>
                  <a:schemeClr val="tx1"/>
                </a:solidFill>
                <a:effectLst/>
                <a:uLnTx/>
                <a:uFillTx/>
                <a:latin typeface="+mn-lt"/>
                <a:ea typeface="+mn-ea"/>
                <a:cs typeface="+mj-cs"/>
              </a:rPr>
            </a:b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ASP: Application Service Provider</a:t>
            </a:r>
            <a:r>
              <a:rPr kumimoji="0" lang="ar-JO" sz="2200" b="0" i="0" u="none" strike="noStrike" kern="1200" cap="none" spc="0" normalizeH="0" baseline="0" noProof="0" dirty="0">
                <a:ln>
                  <a:noFill/>
                </a:ln>
                <a:solidFill>
                  <a:schemeClr val="tx1"/>
                </a:solidFill>
                <a:effectLst/>
                <a:uLnTx/>
                <a:uFillTx/>
                <a:latin typeface="+mn-lt"/>
                <a:ea typeface="+mn-ea"/>
                <a:cs typeface="+mj-cs"/>
              </a:rPr>
              <a:t>)</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يتم </a:t>
            </a:r>
            <a:r>
              <a:rPr kumimoji="0" lang="ar-SA" sz="2200" b="0" i="0" u="none" strike="noStrike" kern="1200" cap="none" spc="0" normalizeH="0" baseline="0" noProof="0" dirty="0">
                <a:ln>
                  <a:noFill/>
                </a:ln>
                <a:solidFill>
                  <a:schemeClr val="tx1"/>
                </a:solidFill>
                <a:effectLst/>
                <a:uLnTx/>
                <a:uFillTx/>
                <a:latin typeface="+mn-lt"/>
                <a:ea typeface="+mn-ea"/>
                <a:cs typeface="+mj-cs"/>
              </a:rPr>
              <a:t>تحميل نسخة من </a:t>
            </a:r>
            <a:r>
              <a:rPr kumimoji="0" lang="ar-JO" sz="2200" b="0" i="0" u="none" strike="noStrike" kern="1200" cap="none" spc="0" normalizeH="0" baseline="0" noProof="0" dirty="0">
                <a:ln>
                  <a:noFill/>
                </a:ln>
                <a:solidFill>
                  <a:schemeClr val="tx1"/>
                </a:solidFill>
                <a:effectLst/>
                <a:uLnTx/>
                <a:uFillTx/>
                <a:latin typeface="+mn-lt"/>
                <a:ea typeface="+mn-ea"/>
                <a:cs typeface="+mj-cs"/>
              </a:rPr>
              <a:t>التطبيق </a:t>
            </a:r>
            <a:r>
              <a:rPr kumimoji="0" lang="ar-SA" sz="2200" b="0" i="0" u="none" strike="noStrike" kern="1200" cap="none" spc="0" normalizeH="0" baseline="0" noProof="0" dirty="0">
                <a:ln>
                  <a:noFill/>
                </a:ln>
                <a:solidFill>
                  <a:schemeClr val="tx1"/>
                </a:solidFill>
                <a:effectLst/>
                <a:uLnTx/>
                <a:uFillTx/>
                <a:latin typeface="+mn-lt"/>
                <a:ea typeface="+mn-ea"/>
                <a:cs typeface="+mj-cs"/>
              </a:rPr>
              <a:t>المطلوب </a:t>
            </a:r>
            <a:r>
              <a:rPr kumimoji="0" lang="ar-JO" sz="2200" b="0" i="0" u="none" strike="noStrike" kern="1200" cap="none" spc="0" normalizeH="0" baseline="0" noProof="0" dirty="0">
                <a:ln>
                  <a:noFill/>
                </a:ln>
                <a:solidFill>
                  <a:schemeClr val="tx1"/>
                </a:solidFill>
                <a:effectLst/>
                <a:uLnTx/>
                <a:uFillTx/>
                <a:latin typeface="+mn-lt"/>
                <a:ea typeface="+mn-ea"/>
                <a:cs typeface="+mj-cs"/>
              </a:rPr>
              <a:t>على</a:t>
            </a:r>
            <a:r>
              <a:rPr kumimoji="0" lang="ar-SA" sz="2200" b="0" i="0" u="none" strike="noStrike" kern="1200" cap="none" spc="0" normalizeH="0" baseline="0" noProof="0" dirty="0">
                <a:ln>
                  <a:noFill/>
                </a:ln>
                <a:solidFill>
                  <a:schemeClr val="tx1"/>
                </a:solidFill>
                <a:effectLst/>
                <a:uLnTx/>
                <a:uFillTx/>
                <a:latin typeface="+mn-lt"/>
                <a:ea typeface="+mn-ea"/>
                <a:cs typeface="+mj-cs"/>
              </a:rPr>
              <a:t> القرص الصلب ويحذف البرنامج تلقائيا بعد الخروج من الموقع.</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عوامل التصفية (</a:t>
            </a:r>
            <a:r>
              <a:rPr kumimoji="0" lang="en-US" sz="2200" b="0" i="0" u="none" strike="noStrike" kern="1200" cap="none" spc="0" normalizeH="0" baseline="0" noProof="0" dirty="0">
                <a:ln>
                  <a:noFill/>
                </a:ln>
                <a:solidFill>
                  <a:schemeClr val="tx1"/>
                </a:solidFill>
                <a:effectLst/>
                <a:uLnTx/>
                <a:uFillTx/>
                <a:latin typeface="+mn-lt"/>
                <a:ea typeface="+mn-ea"/>
                <a:cs typeface="+mj-cs"/>
              </a:rPr>
              <a:t>Filters</a:t>
            </a:r>
            <a:r>
              <a:rPr kumimoji="0" lang="ar-JO" sz="2200" b="0" i="0" u="none" strike="noStrike" kern="1200" cap="none" spc="0" normalizeH="0" baseline="0" noProof="0" dirty="0">
                <a:ln>
                  <a:noFill/>
                </a:ln>
                <a:solidFill>
                  <a:schemeClr val="tx1"/>
                </a:solidFill>
                <a:effectLst/>
                <a:uLnTx/>
                <a:uFillTx/>
                <a:latin typeface="+mn-lt"/>
                <a:ea typeface="+mn-ea"/>
                <a:cs typeface="+mj-cs"/>
              </a:rPr>
              <a:t>): برامج تمنع الوصول إلى مواقع محددة</a:t>
            </a:r>
            <a:r>
              <a:rPr kumimoji="0" lang="ar-SA"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noProof="0" dirty="0">
                <a:ln>
                  <a:noFill/>
                </a:ln>
                <a:solidFill>
                  <a:schemeClr val="tx1"/>
                </a:solidFill>
                <a:effectLst/>
                <a:uLnTx/>
                <a:uFillTx/>
                <a:latin typeface="+mn-lt"/>
                <a:ea typeface="+mn-ea"/>
                <a:cs typeface="+mj-cs"/>
              </a:rPr>
              <a:t> وبالتالي يمكن وضع قيود على المحتوى وفي حدود زمنية محددة عبر الويب.</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39552" y="260648"/>
            <a:ext cx="7772400" cy="504825"/>
          </a:xfrm>
          <a:prstGeom prst="rect">
            <a:avLst/>
          </a:prstGeom>
        </p:spPr>
        <p:txBody>
          <a:bodyPr vert="horz" lIns="91440" tIns="45720" rIns="91440" bIns="45720" rtlCol="0" anchor="ctr">
            <a:noAutofit/>
          </a:bodyPr>
          <a:lstStyle/>
          <a:p>
            <a:pPr lvl="0" algn="ctr">
              <a:spcBef>
                <a:spcPct val="0"/>
              </a:spcBef>
            </a:pPr>
            <a:r>
              <a:rPr lang="en-US" sz="2400" b="1" dirty="0">
                <a:latin typeface="+mj-lt"/>
                <a:ea typeface="+mj-ea"/>
                <a:cs typeface="+mj-cs"/>
              </a:rPr>
              <a:t>(Internet Security Suite) </a:t>
            </a:r>
            <a:r>
              <a:rPr lang="ar-SA" sz="2400" b="1" dirty="0">
                <a:latin typeface="+mj-lt"/>
                <a:ea typeface="+mj-ea"/>
                <a:cs typeface="+mj-cs"/>
              </a:rPr>
              <a:t>حزمة أمن الإنترنت</a:t>
            </a:r>
          </a:p>
        </p:txBody>
      </p:sp>
      <p:sp>
        <p:nvSpPr>
          <p:cNvPr id="3" name="Content Placeholder 3"/>
          <p:cNvSpPr txBox="1">
            <a:spLocks/>
          </p:cNvSpPr>
          <p:nvPr/>
        </p:nvSpPr>
        <p:spPr>
          <a:xfrm>
            <a:off x="456977" y="1600200"/>
            <a:ext cx="8229600" cy="4276724"/>
          </a:xfrm>
          <a:prstGeom prst="rect">
            <a:avLst/>
          </a:prstGeom>
        </p:spPr>
        <p:txBody>
          <a:bodyPr>
            <a:normAutofit/>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هي مجموعة من البرامج المصممة للمحافظة على </a:t>
            </a:r>
            <a:r>
              <a:rPr kumimoji="0" lang="ar-JO" sz="2200" b="0" i="0" u="none" strike="noStrike" kern="1200" cap="none" spc="0" normalizeH="0" baseline="0" noProof="0" dirty="0">
                <a:ln>
                  <a:noFill/>
                </a:ln>
                <a:solidFill>
                  <a:schemeClr val="tx1"/>
                </a:solidFill>
                <a:effectLst/>
                <a:uLnTx/>
                <a:uFillTx/>
                <a:latin typeface="+mn-lt"/>
                <a:ea typeface="+mn-ea"/>
                <a:cs typeface="+mj-cs"/>
              </a:rPr>
              <a:t>ال</a:t>
            </a:r>
            <a:r>
              <a:rPr kumimoji="0" lang="ar-SA" sz="2200" b="0" i="0" u="none" strike="noStrike" kern="1200" cap="none" spc="0" normalizeH="0" baseline="0" noProof="0" dirty="0">
                <a:ln>
                  <a:noFill/>
                </a:ln>
                <a:solidFill>
                  <a:schemeClr val="tx1"/>
                </a:solidFill>
                <a:effectLst/>
                <a:uLnTx/>
                <a:uFillTx/>
                <a:latin typeface="+mn-lt"/>
                <a:ea typeface="+mn-ea"/>
                <a:cs typeface="+mj-cs"/>
              </a:rPr>
              <a:t>أمن و</a:t>
            </a:r>
            <a:r>
              <a:rPr kumimoji="0" lang="ar-JO" sz="2200" b="0" i="0" u="none" strike="noStrike" kern="1200" cap="none" spc="0" normalizeH="0" baseline="0" noProof="0" dirty="0">
                <a:ln>
                  <a:noFill/>
                </a:ln>
                <a:solidFill>
                  <a:schemeClr val="tx1"/>
                </a:solidFill>
                <a:effectLst/>
                <a:uLnTx/>
                <a:uFillTx/>
                <a:latin typeface="+mn-lt"/>
                <a:ea typeface="+mn-ea"/>
                <a:cs typeface="+mj-cs"/>
              </a:rPr>
              <a:t>ال</a:t>
            </a:r>
            <a:r>
              <a:rPr kumimoji="0" lang="ar-SA" sz="2200" b="0" i="0" u="none" strike="noStrike" kern="1200" cap="none" spc="0" normalizeH="0" baseline="0" noProof="0" dirty="0">
                <a:ln>
                  <a:noFill/>
                </a:ln>
                <a:solidFill>
                  <a:schemeClr val="tx1"/>
                </a:solidFill>
                <a:effectLst/>
                <a:uLnTx/>
                <a:uFillTx/>
                <a:latin typeface="+mn-lt"/>
                <a:ea typeface="+mn-ea"/>
                <a:cs typeface="+mj-cs"/>
              </a:rPr>
              <a:t>خصوص</a:t>
            </a:r>
            <a:r>
              <a:rPr kumimoji="0" lang="ar-JO" sz="2200" b="0" i="0" u="none" strike="noStrike" kern="1200" cap="none" spc="0" normalizeH="0" baseline="0" noProof="0" dirty="0">
                <a:ln>
                  <a:noFill/>
                </a:ln>
                <a:solidFill>
                  <a:schemeClr val="tx1"/>
                </a:solidFill>
                <a:effectLst/>
                <a:uLnTx/>
                <a:uFillTx/>
                <a:latin typeface="+mn-lt"/>
                <a:ea typeface="+mn-ea"/>
                <a:cs typeface="+mj-cs"/>
              </a:rPr>
              <a:t>ية</a:t>
            </a:r>
            <a:r>
              <a:rPr kumimoji="0" lang="ar-SA" sz="2200" b="0" i="0" u="none" strike="noStrike" kern="1200" cap="none" spc="0" normalizeH="0" baseline="0" noProof="0" dirty="0">
                <a:ln>
                  <a:noFill/>
                </a:ln>
                <a:solidFill>
                  <a:schemeClr val="tx1"/>
                </a:solidFill>
                <a:effectLst/>
                <a:uLnTx/>
                <a:uFillTx/>
                <a:latin typeface="+mn-lt"/>
                <a:ea typeface="+mn-ea"/>
                <a:cs typeface="+mj-cs"/>
              </a:rPr>
              <a:t> أثناء </a:t>
            </a:r>
            <a:r>
              <a:rPr kumimoji="0" lang="ar-JO" sz="2200" b="0" i="0" u="none" strike="noStrike" kern="1200" cap="none" spc="0" normalizeH="0" baseline="0" noProof="0" dirty="0">
                <a:ln>
                  <a:noFill/>
                </a:ln>
                <a:solidFill>
                  <a:schemeClr val="tx1"/>
                </a:solidFill>
                <a:effectLst/>
                <a:uLnTx/>
                <a:uFillTx/>
                <a:latin typeface="+mn-lt"/>
                <a:ea typeface="+mn-ea"/>
                <a:cs typeface="+mj-cs"/>
              </a:rPr>
              <a:t>استخدام الويب</a:t>
            </a:r>
            <a:r>
              <a:rPr kumimoji="0" lang="ar-SA" sz="2200" b="0" i="0" u="none" strike="noStrike" kern="1200" cap="none" spc="0" normalizeH="0" baseline="0" noProof="0" dirty="0">
                <a:ln>
                  <a:noFill/>
                </a:ln>
                <a:solidFill>
                  <a:schemeClr val="tx1"/>
                </a:solidFill>
                <a:effectLst/>
                <a:uLnTx/>
                <a:uFillTx/>
                <a:latin typeface="+mn-lt"/>
                <a:ea typeface="+mn-ea"/>
                <a:cs typeface="+mj-cs"/>
              </a:rPr>
              <a:t>.</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تتحكم هذه البرامج </a:t>
            </a:r>
            <a:r>
              <a:rPr kumimoji="0" lang="ar-JO" sz="2200" b="0" i="0" u="none" strike="noStrike" kern="1200" cap="none" spc="0" normalizeH="0" baseline="0" noProof="0" dirty="0">
                <a:ln>
                  <a:noFill/>
                </a:ln>
                <a:solidFill>
                  <a:schemeClr val="tx1"/>
                </a:solidFill>
                <a:effectLst/>
                <a:uLnTx/>
                <a:uFillTx/>
                <a:latin typeface="+mn-lt"/>
                <a:ea typeface="+mn-ea"/>
                <a:cs typeface="+mj-cs"/>
              </a:rPr>
              <a:t>بالرسائل </a:t>
            </a:r>
            <a:r>
              <a:rPr kumimoji="0" lang="ar-SA" sz="2200" b="0" i="0" u="none" strike="noStrike" kern="1200" cap="none" spc="0" normalizeH="0" baseline="0" noProof="0" dirty="0">
                <a:ln>
                  <a:noFill/>
                </a:ln>
                <a:solidFill>
                  <a:schemeClr val="tx1"/>
                </a:solidFill>
                <a:effectLst/>
                <a:uLnTx/>
                <a:uFillTx/>
                <a:latin typeface="+mn-lt"/>
                <a:ea typeface="+mn-ea"/>
                <a:cs typeface="+mj-cs"/>
              </a:rPr>
              <a:t>غير المرغوب </a:t>
            </a:r>
            <a:r>
              <a:rPr kumimoji="0" lang="ar-JO" sz="2200" b="0" i="0" u="none" strike="noStrike" kern="1200" cap="none" spc="0" normalizeH="0" baseline="0" noProof="0" dirty="0">
                <a:ln>
                  <a:noFill/>
                </a:ln>
                <a:solidFill>
                  <a:schemeClr val="tx1"/>
                </a:solidFill>
                <a:effectLst/>
                <a:uLnTx/>
                <a:uFillTx/>
                <a:latin typeface="+mn-lt"/>
                <a:ea typeface="+mn-ea"/>
                <a:cs typeface="+mj-cs"/>
              </a:rPr>
              <a:t>بها </a:t>
            </a:r>
            <a:r>
              <a:rPr kumimoji="0" lang="ar-SA" sz="2200" b="0" i="0" u="none" strike="noStrike" kern="1200" cap="none" spc="0" normalizeH="0" baseline="0" noProof="0" dirty="0">
                <a:ln>
                  <a:noFill/>
                </a:ln>
                <a:solidFill>
                  <a:schemeClr val="tx1"/>
                </a:solidFill>
                <a:effectLst/>
                <a:uLnTx/>
                <a:uFillTx/>
                <a:latin typeface="+mn-lt"/>
                <a:ea typeface="+mn-ea"/>
                <a:cs typeface="+mj-cs"/>
              </a:rPr>
              <a:t>والحماية ضد فيروسات الكمبيوتر كما أنها توفر خاصية </a:t>
            </a:r>
            <a:r>
              <a:rPr kumimoji="0" lang="ar-JO" sz="2200" b="0" i="0" u="none" strike="noStrike" kern="1200" cap="none" spc="0" normalizeH="0" baseline="0" noProof="0" dirty="0">
                <a:ln>
                  <a:noFill/>
                </a:ln>
                <a:solidFill>
                  <a:schemeClr val="tx1"/>
                </a:solidFill>
                <a:effectLst/>
                <a:uLnTx/>
                <a:uFillTx/>
                <a:latin typeface="+mn-lt"/>
                <a:ea typeface="+mn-ea"/>
                <a:cs typeface="+mj-cs"/>
              </a:rPr>
              <a:t>عوامل التصفية</a:t>
            </a:r>
            <a:r>
              <a:rPr kumimoji="0" lang="ar-SA" sz="2200" b="0" i="0" u="none" strike="noStrike" kern="1200" cap="none" spc="0" normalizeH="0" baseline="0" noProof="0" dirty="0">
                <a:ln>
                  <a:noFill/>
                </a:ln>
                <a:solidFill>
                  <a:schemeClr val="tx1"/>
                </a:solidFill>
                <a:effectLst/>
                <a:uLnTx/>
                <a:uFillTx/>
                <a:latin typeface="+mn-lt"/>
                <a:ea typeface="+mn-ea"/>
                <a:cs typeface="+mj-cs"/>
              </a:rPr>
              <a:t>.</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من </a:t>
            </a:r>
            <a:r>
              <a:rPr kumimoji="0" lang="ar-SA" sz="2200" b="0" i="0" u="none" strike="noStrike" kern="1200" cap="none" spc="0" normalizeH="0" baseline="0" noProof="0" dirty="0">
                <a:ln>
                  <a:noFill/>
                </a:ln>
                <a:solidFill>
                  <a:schemeClr val="tx1"/>
                </a:solidFill>
                <a:effectLst/>
                <a:uLnTx/>
                <a:uFillTx/>
                <a:latin typeface="+mn-lt"/>
                <a:ea typeface="+mn-ea"/>
                <a:cs typeface="+mj-cs"/>
              </a:rPr>
              <a:t>أفضل هذه البرامج المعروفة </a:t>
            </a:r>
            <a:r>
              <a:rPr kumimoji="0" lang="en-US" sz="2200" b="0" i="0" u="none" strike="noStrike" kern="1200" cap="none" spc="0" normalizeH="0" baseline="0" noProof="0" dirty="0">
                <a:ln>
                  <a:noFill/>
                </a:ln>
                <a:solidFill>
                  <a:schemeClr val="tx1"/>
                </a:solidFill>
                <a:effectLst/>
                <a:uLnTx/>
                <a:uFillTx/>
                <a:latin typeface="+mn-lt"/>
                <a:ea typeface="+mn-ea"/>
                <a:cs typeface="+mj-cs"/>
              </a:rPr>
              <a:t>McAfee </a:t>
            </a:r>
            <a:r>
              <a:rPr kumimoji="0" lang="ar-SA" sz="2200" b="0" i="0" u="none" strike="noStrike" kern="1200" cap="none" spc="0" normalizeH="0" baseline="0" noProof="0" dirty="0">
                <a:ln>
                  <a:noFill/>
                </a:ln>
                <a:solidFill>
                  <a:schemeClr val="tx1"/>
                </a:solidFill>
                <a:effectLst/>
                <a:uLnTx/>
                <a:uFillTx/>
                <a:latin typeface="+mn-lt"/>
                <a:ea typeface="+mn-ea"/>
                <a:cs typeface="+mj-cs"/>
              </a:rPr>
              <a:t>و</a:t>
            </a:r>
            <a:r>
              <a:rPr kumimoji="0" lang="en-US" sz="2200" b="0" i="0" u="none" strike="noStrike" kern="1200" cap="none" spc="0" normalizeH="0" baseline="0" noProof="0" dirty="0">
                <a:ln>
                  <a:noFill/>
                </a:ln>
                <a:solidFill>
                  <a:schemeClr val="tx1"/>
                </a:solidFill>
                <a:effectLst/>
                <a:uLnTx/>
                <a:uFillTx/>
                <a:latin typeface="+mn-lt"/>
                <a:ea typeface="+mn-ea"/>
                <a:cs typeface="+mj-cs"/>
              </a:rPr>
              <a:t>Norton.</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4214833"/>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4214832"/>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39552" y="260648"/>
            <a:ext cx="7772400" cy="504825"/>
          </a:xfrm>
          <a:prstGeom prst="rect">
            <a:avLst/>
          </a:prstGeom>
        </p:spPr>
        <p:txBody>
          <a:bodyPr vert="horz" lIns="91440" tIns="45720" rIns="91440" bIns="45720" rtlCol="0" anchor="ctr">
            <a:noAutofit/>
          </a:bodyPr>
          <a:lstStyle/>
          <a:p>
            <a:pPr lvl="0" algn="ctr">
              <a:spcBef>
                <a:spcPct val="0"/>
              </a:spcBef>
            </a:pPr>
            <a:r>
              <a:rPr lang="en-US" sz="2400" b="1" dirty="0">
                <a:latin typeface="+mj-lt"/>
                <a:ea typeface="+mj-ea"/>
                <a:cs typeface="+mj-cs"/>
              </a:rPr>
              <a:t>(Web Browsers) </a:t>
            </a:r>
            <a:r>
              <a:rPr lang="ar-SA" sz="2400" b="1" dirty="0">
                <a:latin typeface="+mj-lt"/>
                <a:ea typeface="+mj-ea"/>
                <a:cs typeface="+mj-cs"/>
              </a:rPr>
              <a:t>المتصفحات</a:t>
            </a:r>
          </a:p>
        </p:txBody>
      </p:sp>
      <p:sp>
        <p:nvSpPr>
          <p:cNvPr id="3" name="Content Placeholder 3"/>
          <p:cNvSpPr txBox="1">
            <a:spLocks/>
          </p:cNvSpPr>
          <p:nvPr/>
        </p:nvSpPr>
        <p:spPr>
          <a:xfrm>
            <a:off x="381000" y="928671"/>
            <a:ext cx="8305800" cy="5853130"/>
          </a:xfrm>
          <a:prstGeom prst="rect">
            <a:avLst/>
          </a:prstGeom>
        </p:spPr>
        <p:txBody>
          <a:bodyPr>
            <a:normAutofit/>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"متصفح الإنترنت" هو أداة برمجي</a:t>
            </a:r>
            <a:r>
              <a:rPr kumimoji="0" lang="ar-JO" sz="2200" b="0" i="0" u="none" strike="noStrike" kern="1200" cap="none" spc="0" normalizeH="0" baseline="0" noProof="0" dirty="0">
                <a:ln>
                  <a:noFill/>
                </a:ln>
                <a:solidFill>
                  <a:schemeClr val="tx1"/>
                </a:solidFill>
                <a:effectLst/>
                <a:uLnTx/>
                <a:uFillTx/>
                <a:latin typeface="+mn-lt"/>
                <a:ea typeface="+mn-ea"/>
                <a:cs typeface="+mj-cs"/>
              </a:rPr>
              <a:t>ة</a:t>
            </a:r>
            <a:r>
              <a:rPr kumimoji="0" lang="ar-SA" sz="2200" b="0" i="0" u="none" strike="noStrike" kern="1200" cap="none" spc="0" normalizeH="0" baseline="0" noProof="0" dirty="0">
                <a:ln>
                  <a:noFill/>
                </a:ln>
                <a:solidFill>
                  <a:schemeClr val="tx1"/>
                </a:solidFill>
                <a:effectLst/>
                <a:uLnTx/>
                <a:uFillTx/>
                <a:latin typeface="+mn-lt"/>
                <a:ea typeface="+mn-ea"/>
                <a:cs typeface="+mj-cs"/>
              </a:rPr>
              <a:t> تستخدم لتصفح الإنترنت. وهو برنامج خاص يحضر المعلومات من أي جزء في العالم </a:t>
            </a:r>
            <a:r>
              <a:rPr kumimoji="0" lang="ar-JO" sz="2200" b="0" i="0" u="none" strike="noStrike" kern="1200" cap="none" spc="0" normalizeH="0" baseline="0" noProof="0" dirty="0">
                <a:ln>
                  <a:noFill/>
                </a:ln>
                <a:solidFill>
                  <a:schemeClr val="tx1"/>
                </a:solidFill>
                <a:effectLst/>
                <a:uLnTx/>
                <a:uFillTx/>
                <a:latin typeface="+mn-lt"/>
                <a:ea typeface="+mn-ea"/>
                <a:cs typeface="+mj-cs"/>
              </a:rPr>
              <a:t>عبر </a:t>
            </a:r>
            <a:r>
              <a:rPr kumimoji="0" lang="ar-SA" sz="2200" b="0" i="0" u="none" strike="noStrike" kern="1200" cap="none" spc="0" normalizeH="0" baseline="0" noProof="0" dirty="0">
                <a:ln>
                  <a:noFill/>
                </a:ln>
                <a:solidFill>
                  <a:schemeClr val="tx1"/>
                </a:solidFill>
                <a:effectLst/>
                <a:uLnTx/>
                <a:uFillTx/>
                <a:latin typeface="+mn-lt"/>
                <a:ea typeface="+mn-ea"/>
                <a:cs typeface="+mj-cs"/>
              </a:rPr>
              <a:t>الإنترنت إلى شاشة جهازك. وباستخدام المتصفح، يمكنك الاتصال بأي جهاز كمبيوتر عبر الإنترنت.</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تتمتع بواجهة رسومية (</a:t>
            </a:r>
            <a:r>
              <a:rPr kumimoji="0" lang="en-US" sz="2200" b="0" i="0" u="none" strike="noStrike" kern="1200" cap="none" spc="0" normalizeH="0" baseline="0" noProof="0" dirty="0">
                <a:ln>
                  <a:noFill/>
                </a:ln>
                <a:solidFill>
                  <a:schemeClr val="tx1"/>
                </a:solidFill>
                <a:effectLst/>
                <a:uLnTx/>
                <a:uFillTx/>
                <a:latin typeface="+mn-lt"/>
                <a:ea typeface="+mn-ea"/>
                <a:cs typeface="+mj-cs"/>
              </a:rPr>
              <a:t>GUI</a:t>
            </a:r>
            <a:r>
              <a:rPr kumimoji="0" lang="ar-JO" sz="2200" b="0" i="0" u="none" strike="noStrike" kern="1200" cap="none" spc="0" normalizeH="0" baseline="0" noProof="0" dirty="0">
                <a:ln>
                  <a:noFill/>
                </a:ln>
                <a:solidFill>
                  <a:schemeClr val="tx1"/>
                </a:solidFill>
                <a:effectLst/>
                <a:uLnTx/>
                <a:uFillTx/>
                <a:latin typeface="+mn-lt"/>
                <a:ea typeface="+mn-ea"/>
                <a:cs typeface="+mj-cs"/>
              </a:rPr>
              <a:t>) لعرض الصور و النصوص و البرامج ...</a:t>
            </a:r>
            <a:endParaRPr kumimoji="0" lang="ar-SA"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ct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هذه هي بعض الأمثلة لتطبيقات المتصفح التي تستخدم بصورة عامة.</a:t>
            </a:r>
            <a:br>
              <a:rPr lang="ar-SA" sz="2200" dirty="0">
                <a:cs typeface="+mj-cs"/>
              </a:rPr>
            </a:br>
            <a:r>
              <a:rPr kumimoji="0" lang="en-US" sz="2200" b="0" i="0" u="none" strike="noStrike" kern="1200" cap="none" spc="0" normalizeH="0" baseline="0" noProof="0" dirty="0">
                <a:ln>
                  <a:noFill/>
                </a:ln>
                <a:solidFill>
                  <a:schemeClr val="tx1"/>
                </a:solidFill>
                <a:effectLst/>
                <a:uLnTx/>
                <a:uFillTx/>
                <a:latin typeface="+mn-lt"/>
                <a:ea typeface="+mn-ea"/>
                <a:cs typeface="+mj-cs"/>
              </a:rPr>
              <a:t>Internet Explorer </a:t>
            </a:r>
            <a:r>
              <a:rPr lang="en-US" sz="2200" dirty="0">
                <a:cs typeface="+mj-cs"/>
              </a:rPr>
              <a:t>,Google </a:t>
            </a:r>
            <a:r>
              <a:rPr kumimoji="0" lang="en-US" sz="2200" b="0" i="0" u="none" strike="noStrike" kern="1200" cap="none" spc="0" normalizeH="0" baseline="0" noProof="0" dirty="0">
                <a:ln>
                  <a:noFill/>
                </a:ln>
                <a:solidFill>
                  <a:schemeClr val="tx1"/>
                </a:solidFill>
                <a:effectLst/>
                <a:uLnTx/>
                <a:uFillTx/>
                <a:latin typeface="+mn-lt"/>
                <a:ea typeface="+mn-ea"/>
                <a:cs typeface="+mj-cs"/>
              </a:rPr>
              <a:t>Chrome</a:t>
            </a:r>
            <a:r>
              <a:rPr lang="en-US" sz="2200" dirty="0">
                <a:cs typeface="+mj-cs"/>
              </a:rPr>
              <a:t>, and </a:t>
            </a:r>
            <a:r>
              <a:rPr kumimoji="0" lang="en-US" sz="2200" b="0" i="0" u="none" strike="noStrike" kern="1200" cap="none" spc="0" normalizeH="0" baseline="0" noProof="0" dirty="0">
                <a:ln>
                  <a:noFill/>
                </a:ln>
                <a:solidFill>
                  <a:schemeClr val="tx1"/>
                </a:solidFill>
                <a:effectLst/>
                <a:uLnTx/>
                <a:uFillTx/>
                <a:latin typeface="+mn-lt"/>
                <a:ea typeface="+mn-ea"/>
                <a:cs typeface="+mj-cs"/>
              </a:rPr>
              <a:t>Mozilla. </a:t>
            </a:r>
            <a:endParaRPr kumimoji="0" lang="ar-SA" sz="2200" b="0" i="0" u="none" strike="noStrike" kern="1200" cap="none" spc="0" normalizeH="0" baseline="0" noProof="0" dirty="0">
              <a:ln>
                <a:noFill/>
              </a:ln>
              <a:solidFill>
                <a:schemeClr val="tx1"/>
              </a:solidFill>
              <a:effectLst/>
              <a:uLnTx/>
              <a:uFillTx/>
              <a:latin typeface="+mn-lt"/>
              <a:ea typeface="+mn-ea"/>
              <a:cs typeface="+mj-cs"/>
            </a:endParaRPr>
          </a:p>
        </p:txBody>
      </p:sp>
      <p:pic>
        <p:nvPicPr>
          <p:cNvPr id="4" name="Picture 3" descr="firefox_logo.png"/>
          <p:cNvPicPr>
            <a:picLocks noChangeAspect="1"/>
          </p:cNvPicPr>
          <p:nvPr/>
        </p:nvPicPr>
        <p:blipFill>
          <a:blip r:embed="rId2" cstate="print"/>
          <a:stretch>
            <a:fillRect/>
          </a:stretch>
        </p:blipFill>
        <p:spPr>
          <a:xfrm>
            <a:off x="642910" y="4714884"/>
            <a:ext cx="2639740" cy="1236034"/>
          </a:xfrm>
          <a:prstGeom prst="rect">
            <a:avLst/>
          </a:prstGeom>
        </p:spPr>
      </p:pic>
      <p:pic>
        <p:nvPicPr>
          <p:cNvPr id="6" name="Picture 5" descr="internet_explorer_logo.jpg"/>
          <p:cNvPicPr>
            <a:picLocks noChangeAspect="1"/>
          </p:cNvPicPr>
          <p:nvPr/>
        </p:nvPicPr>
        <p:blipFill>
          <a:blip r:embed="rId3" cstate="print"/>
          <a:stretch>
            <a:fillRect/>
          </a:stretch>
        </p:blipFill>
        <p:spPr>
          <a:xfrm>
            <a:off x="6560250" y="4459723"/>
            <a:ext cx="1726526" cy="1612483"/>
          </a:xfrm>
          <a:prstGeom prst="rect">
            <a:avLst/>
          </a:prstGeom>
        </p:spPr>
      </p:pic>
      <p:pic>
        <p:nvPicPr>
          <p:cNvPr id="8" name="Picture 7" descr="google-chrome-logo.jpg"/>
          <p:cNvPicPr>
            <a:picLocks noChangeAspect="1"/>
          </p:cNvPicPr>
          <p:nvPr/>
        </p:nvPicPr>
        <p:blipFill>
          <a:blip r:embed="rId4" cstate="print"/>
          <a:stretch>
            <a:fillRect/>
          </a:stretch>
        </p:blipFill>
        <p:spPr>
          <a:xfrm>
            <a:off x="4000496" y="4693297"/>
            <a:ext cx="1603522" cy="152178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39552" y="260648"/>
            <a:ext cx="7772400" cy="504825"/>
          </a:xfrm>
          <a:prstGeom prst="rect">
            <a:avLst/>
          </a:prstGeom>
        </p:spPr>
        <p:txBody>
          <a:bodyPr vert="horz" lIns="91440" tIns="45720" rIns="91440" bIns="45720" rtlCol="0" anchor="ctr">
            <a:noAutofit/>
          </a:bodyPr>
          <a:lstStyle/>
          <a:p>
            <a:pPr lvl="0" algn="ctr">
              <a:spcBef>
                <a:spcPct val="0"/>
              </a:spcBef>
            </a:pPr>
            <a:r>
              <a:rPr lang="en-US" sz="2400" b="1" dirty="0">
                <a:latin typeface="+mj-lt"/>
                <a:ea typeface="+mj-ea"/>
                <a:cs typeface="+mj-cs"/>
              </a:rPr>
              <a:t>(URL)(Uniform Resource Locator) </a:t>
            </a:r>
            <a:r>
              <a:rPr lang="ar-SA" sz="2400" b="1" dirty="0">
                <a:latin typeface="+mj-lt"/>
                <a:ea typeface="+mj-ea"/>
                <a:cs typeface="+mj-cs"/>
              </a:rPr>
              <a:t>محدد موقع الانترنت</a:t>
            </a:r>
          </a:p>
        </p:txBody>
      </p:sp>
      <p:sp>
        <p:nvSpPr>
          <p:cNvPr id="3" name="Content Placeholder 3"/>
          <p:cNvSpPr txBox="1">
            <a:spLocks/>
          </p:cNvSpPr>
          <p:nvPr/>
        </p:nvSpPr>
        <p:spPr>
          <a:xfrm>
            <a:off x="409604" y="1000148"/>
            <a:ext cx="8305800" cy="5715000"/>
          </a:xfrm>
          <a:prstGeom prst="rect">
            <a:avLst/>
          </a:prstGeom>
        </p:spPr>
        <p:txBody>
          <a:bodyPr>
            <a:noAutofit/>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mj-cs"/>
              </a:rPr>
              <a:t>(URL : Uniform Resource Locator)</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هو عنوان مميز و فريد لموقع الإنترنت و يمكن الإتصال بالموقع من خلال كتابته في شريط العنوان.</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0" marR="0" lvl="0" indent="0" algn="l" defTabSz="914400" rtl="1" eaLnBrk="1" fontAlgn="auto" latinLnBrk="0" hangingPunct="1">
              <a:lnSpc>
                <a:spcPct val="150000"/>
              </a:lnSpc>
              <a:spcBef>
                <a:spcPct val="20000"/>
              </a:spcBef>
              <a:spcAft>
                <a:spcPts val="0"/>
              </a:spcAft>
              <a:buClrTx/>
              <a:buSzTx/>
              <a:buFont typeface="Arial" pitchFamily="34" charset="0"/>
              <a:buNone/>
              <a:tabLst/>
              <a:defRPr/>
            </a:pP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tabLst/>
              <a:defRPr/>
            </a:pP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None/>
              <a:tabLst/>
              <a:defRPr/>
            </a:pPr>
            <a:r>
              <a:rPr kumimoji="0" lang="en-US"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sng" strike="noStrike" kern="1200" cap="none" spc="0" normalizeH="0" baseline="0" noProof="0" dirty="0">
                <a:ln>
                  <a:noFill/>
                </a:ln>
                <a:solidFill>
                  <a:schemeClr val="tx1"/>
                </a:solidFill>
                <a:effectLst/>
                <a:uLnTx/>
                <a:uFillTx/>
                <a:latin typeface="+mn-lt"/>
                <a:ea typeface="+mn-ea"/>
                <a:cs typeface="+mj-cs"/>
              </a:rPr>
              <a:t>البرروتوكولات</a:t>
            </a:r>
            <a:r>
              <a:rPr kumimoji="0" lang="ar-JO" sz="2200" b="0" i="0" u="none" strike="noStrike" kern="1200" cap="none" spc="0" normalizeH="0" baseline="0" noProof="0" dirty="0">
                <a:ln>
                  <a:noFill/>
                </a:ln>
                <a:solidFill>
                  <a:schemeClr val="tx1"/>
                </a:solidFill>
                <a:effectLst/>
                <a:uLnTx/>
                <a:uFillTx/>
                <a:latin typeface="+mn-lt"/>
                <a:ea typeface="+mn-ea"/>
                <a:cs typeface="+mj-cs"/>
              </a:rPr>
              <a:t>: قواعد لتبادل المعلومات بين أجهزة الحاسوب و من أشهرها بروتوكول نقل النص التشعبي (</a:t>
            </a:r>
            <a:r>
              <a:rPr kumimoji="0" lang="en-US" sz="2200" b="0" i="0" u="none" strike="noStrike" kern="1200" cap="none" spc="0" normalizeH="0" baseline="0" noProof="0" dirty="0">
                <a:ln>
                  <a:noFill/>
                </a:ln>
                <a:solidFill>
                  <a:schemeClr val="tx1"/>
                </a:solidFill>
                <a:effectLst/>
                <a:uLnTx/>
                <a:uFillTx/>
                <a:latin typeface="+mn-lt"/>
                <a:ea typeface="+mn-ea"/>
                <a:cs typeface="+mj-cs"/>
              </a:rPr>
              <a:t>Http: HyperText Transfer Protocol</a:t>
            </a:r>
            <a:r>
              <a:rPr kumimoji="0" lang="ar-JO" sz="2200" b="0" i="0" u="none" strike="noStrike" kern="1200" cap="none" spc="0" normalizeH="0" baseline="0" noProof="0" dirty="0">
                <a:ln>
                  <a:noFill/>
                </a:ln>
                <a:solidFill>
                  <a:schemeClr val="tx1"/>
                </a:solidFill>
                <a:effectLst/>
                <a:uLnTx/>
                <a:uFillTx/>
                <a:latin typeface="+mn-lt"/>
                <a:ea typeface="+mn-ea"/>
                <a:cs typeface="+mj-cs"/>
              </a:rPr>
              <a:t>)</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sng" strike="noStrike" kern="1200" cap="none" spc="0" normalizeH="0" baseline="0" noProof="0" dirty="0">
                <a:ln>
                  <a:noFill/>
                </a:ln>
                <a:solidFill>
                  <a:schemeClr val="tx1"/>
                </a:solidFill>
                <a:effectLst/>
                <a:uLnTx/>
                <a:uFillTx/>
                <a:latin typeface="+mn-lt"/>
                <a:ea typeface="+mn-ea"/>
                <a:cs typeface="+mj-cs"/>
              </a:rPr>
              <a:t>اسم النطاق</a:t>
            </a:r>
            <a:r>
              <a:rPr kumimoji="0" lang="ar-JO" sz="2200" b="0" i="0" u="none" strike="noStrike" kern="1200" cap="none" spc="0" normalizeH="0" baseline="0" noProof="0" dirty="0">
                <a:ln>
                  <a:noFill/>
                </a:ln>
                <a:solidFill>
                  <a:schemeClr val="tx1"/>
                </a:solidFill>
                <a:effectLst/>
                <a:uLnTx/>
                <a:uFillTx/>
                <a:latin typeface="+mn-lt"/>
                <a:ea typeface="+mn-ea"/>
                <a:cs typeface="+mj-cs"/>
              </a:rPr>
              <a:t>: اسم الخاد</a:t>
            </a:r>
            <a:r>
              <a:rPr kumimoji="0" lang="ar-SA" sz="2200" b="0" i="0" u="none" strike="noStrike" kern="1200" cap="none" spc="0" normalizeH="0" baseline="0" noProof="0" dirty="0">
                <a:ln>
                  <a:noFill/>
                </a:ln>
                <a:solidFill>
                  <a:schemeClr val="tx1"/>
                </a:solidFill>
                <a:effectLst/>
                <a:uLnTx/>
                <a:uFillTx/>
                <a:latin typeface="+mn-lt"/>
                <a:ea typeface="+mn-ea"/>
                <a:cs typeface="+mj-cs"/>
              </a:rPr>
              <a:t>م</a:t>
            </a:r>
            <a:r>
              <a:rPr kumimoji="0" lang="ar-JO" sz="2200" b="0" i="0" u="none" strike="noStrike" kern="1200" cap="none" spc="0" normalizeH="0" baseline="0" noProof="0" dirty="0">
                <a:ln>
                  <a:noFill/>
                </a:ln>
                <a:solidFill>
                  <a:schemeClr val="tx1"/>
                </a:solidFill>
                <a:effectLst/>
                <a:uLnTx/>
                <a:uFillTx/>
                <a:latin typeface="+mn-lt"/>
                <a:ea typeface="+mn-ea"/>
                <a:cs typeface="+mj-cs"/>
              </a:rPr>
              <a:t> الذي يوجد به المورد.</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sng" strike="noStrike" kern="1200" cap="none" spc="0" normalizeH="0" baseline="0" noProof="0" dirty="0">
                <a:ln>
                  <a:noFill/>
                </a:ln>
                <a:solidFill>
                  <a:schemeClr val="tx1"/>
                </a:solidFill>
                <a:effectLst/>
                <a:uLnTx/>
                <a:uFillTx/>
                <a:latin typeface="+mn-lt"/>
                <a:ea typeface="+mn-ea"/>
                <a:cs typeface="+mj-cs"/>
              </a:rPr>
              <a:t>نطاق المستوى الأعلى</a:t>
            </a:r>
            <a:r>
              <a:rPr kumimoji="0" lang="ar-JO" sz="2200" b="0" i="0" u="none" strike="noStrike" kern="1200" cap="none" spc="0" normalizeH="0" baseline="0" noProof="0" dirty="0">
                <a:ln>
                  <a:noFill/>
                </a:ln>
                <a:solidFill>
                  <a:schemeClr val="tx1"/>
                </a:solidFill>
                <a:effectLst/>
                <a:uLnTx/>
                <a:uFillTx/>
                <a:latin typeface="+mn-lt"/>
                <a:ea typeface="+mn-ea"/>
                <a:cs typeface="+mj-cs"/>
              </a:rPr>
              <a:t>: يحدد نوع المنظمة او البلد الموجود به</a:t>
            </a:r>
            <a:r>
              <a:rPr kumimoji="0" lang="en-US"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موقع الإنترنت.</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p:txBody>
      </p:sp>
      <p:grpSp>
        <p:nvGrpSpPr>
          <p:cNvPr id="4" name="Group 3"/>
          <p:cNvGrpSpPr/>
          <p:nvPr/>
        </p:nvGrpSpPr>
        <p:grpSpPr>
          <a:xfrm>
            <a:off x="1009157" y="2162175"/>
            <a:ext cx="7572427" cy="2000268"/>
            <a:chOff x="533400" y="2590800"/>
            <a:chExt cx="8187395" cy="2240290"/>
          </a:xfrm>
        </p:grpSpPr>
        <p:sp>
          <p:nvSpPr>
            <p:cNvPr id="5" name="Rectangular Callout 4"/>
            <p:cNvSpPr/>
            <p:nvPr/>
          </p:nvSpPr>
          <p:spPr>
            <a:xfrm>
              <a:off x="761999" y="2590800"/>
              <a:ext cx="1828800" cy="609600"/>
            </a:xfrm>
            <a:prstGeom prst="wedgeRectCallout">
              <a:avLst>
                <a:gd name="adj1" fmla="val -2073"/>
                <a:gd name="adj2" fmla="val 51713"/>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t>Protocol</a:t>
              </a:r>
              <a:r>
                <a:rPr lang="ar-JO" dirty="0"/>
                <a:t> بروتوكول </a:t>
              </a:r>
              <a:endParaRPr lang="en-US" dirty="0"/>
            </a:p>
          </p:txBody>
        </p:sp>
        <p:sp>
          <p:nvSpPr>
            <p:cNvPr id="6" name="Line Callout 2 5"/>
            <p:cNvSpPr/>
            <p:nvPr/>
          </p:nvSpPr>
          <p:spPr>
            <a:xfrm>
              <a:off x="6019800" y="2990851"/>
              <a:ext cx="2700995" cy="666749"/>
            </a:xfrm>
            <a:prstGeom prst="borderCallout2">
              <a:avLst>
                <a:gd name="adj1" fmla="val 38162"/>
                <a:gd name="adj2" fmla="val 775"/>
                <a:gd name="adj3" fmla="val 34968"/>
                <a:gd name="adj4" fmla="val 1585"/>
                <a:gd name="adj5" fmla="val 33881"/>
                <a:gd name="adj6" fmla="val 848"/>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JO" dirty="0"/>
                <a:t>نطاق المستوى الأعلى</a:t>
              </a:r>
            </a:p>
            <a:p>
              <a:pPr algn="ctr"/>
              <a:r>
                <a:rPr lang="en-US" dirty="0"/>
                <a:t>TLD: Top Level Domain</a:t>
              </a:r>
            </a:p>
          </p:txBody>
        </p:sp>
        <p:sp>
          <p:nvSpPr>
            <p:cNvPr id="7" name="Left Brace 6"/>
            <p:cNvSpPr/>
            <p:nvPr/>
          </p:nvSpPr>
          <p:spPr>
            <a:xfrm rot="16200000">
              <a:off x="3618629" y="2486331"/>
              <a:ext cx="457201" cy="31045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ounded Rectangle 7"/>
            <p:cNvSpPr/>
            <p:nvPr/>
          </p:nvSpPr>
          <p:spPr>
            <a:xfrm>
              <a:off x="2362199" y="4191004"/>
              <a:ext cx="2960055" cy="64008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JO" dirty="0"/>
                <a:t>إسم النطاق</a:t>
              </a:r>
            </a:p>
            <a:p>
              <a:pPr algn="ctr"/>
              <a:r>
                <a:rPr lang="en-US" dirty="0"/>
                <a:t>Domain Name</a:t>
              </a:r>
            </a:p>
          </p:txBody>
        </p:sp>
        <p:sp>
          <p:nvSpPr>
            <p:cNvPr id="9" name="Rectangle 8"/>
            <p:cNvSpPr/>
            <p:nvPr/>
          </p:nvSpPr>
          <p:spPr>
            <a:xfrm>
              <a:off x="533400" y="3810000"/>
              <a:ext cx="5732929" cy="6096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3000" dirty="0"/>
                <a:t>http://www.yahoo.com</a:t>
              </a:r>
              <a:endParaRPr lang="ar-JO" sz="3000" dirty="0"/>
            </a:p>
            <a:p>
              <a:pPr algn="ctr"/>
              <a:endParaRPr lang="en-US" sz="3600" dirty="0"/>
            </a:p>
          </p:txBody>
        </p:sp>
      </p:grpSp>
      <p:cxnSp>
        <p:nvCxnSpPr>
          <p:cNvPr id="11" name="Straight Arrow Connector 10"/>
          <p:cNvCxnSpPr>
            <a:stCxn id="5" idx="2"/>
          </p:cNvCxnSpPr>
          <p:nvPr/>
        </p:nvCxnSpPr>
        <p:spPr>
          <a:xfrm rot="16200000" flipH="1">
            <a:off x="1009157" y="2162175"/>
            <a:ext cx="384408" cy="144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6" idx="2"/>
          </p:cNvCxnSpPr>
          <p:nvPr/>
        </p:nvCxnSpPr>
        <p:spPr>
          <a:xfrm rot="10800000" flipV="1">
            <a:off x="1009157" y="2162175"/>
            <a:ext cx="430834" cy="2738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39552" y="260648"/>
            <a:ext cx="7772400" cy="504825"/>
          </a:xfrm>
          <a:prstGeom prst="rect">
            <a:avLst/>
          </a:prstGeom>
        </p:spPr>
        <p:txBody>
          <a:bodyPr vert="horz" lIns="91440" tIns="45720" rIns="91440" bIns="45720" rtlCol="0" anchor="ctr">
            <a:noAutofit/>
          </a:bodyPr>
          <a:lstStyle/>
          <a:p>
            <a:pPr lvl="0" algn="ctr">
              <a:spcBef>
                <a:spcPct val="0"/>
              </a:spcBef>
            </a:pPr>
            <a:r>
              <a:rPr lang="en-US" sz="2400" b="1" dirty="0">
                <a:latin typeface="+mj-lt"/>
                <a:ea typeface="+mj-ea"/>
                <a:cs typeface="+mj-cs"/>
              </a:rPr>
              <a:t>(TLD)(Top Level Domain) </a:t>
            </a:r>
            <a:r>
              <a:rPr lang="ar-SA" sz="2400" b="1" dirty="0">
                <a:latin typeface="+mj-lt"/>
                <a:ea typeface="+mj-ea"/>
                <a:cs typeface="+mj-cs"/>
              </a:rPr>
              <a:t>نطاق المستوى الأعلى</a:t>
            </a:r>
          </a:p>
        </p:txBody>
      </p:sp>
      <p:sp>
        <p:nvSpPr>
          <p:cNvPr id="3" name="Rectangle 2"/>
          <p:cNvSpPr/>
          <p:nvPr/>
        </p:nvSpPr>
        <p:spPr>
          <a:xfrm>
            <a:off x="500034" y="1285860"/>
            <a:ext cx="8143932" cy="461665"/>
          </a:xfrm>
          <a:prstGeom prst="rect">
            <a:avLst/>
          </a:prstGeom>
        </p:spPr>
        <p:txBody>
          <a:bodyPr wrap="square">
            <a:spAutoFit/>
          </a:bodyPr>
          <a:lstStyle/>
          <a:p>
            <a:pPr marL="357188" indent="-357188" algn="r" rtl="1">
              <a:buFont typeface="Arial" pitchFamily="34" charset="0"/>
              <a:buChar char="•"/>
            </a:pPr>
            <a:r>
              <a:rPr lang="ar-JO" sz="2400" dirty="0">
                <a:cs typeface="+mj-cs"/>
              </a:rPr>
              <a:t>يحدد نوع المنظمة او البلد الموجود به موقع الإنترنت.</a:t>
            </a:r>
          </a:p>
        </p:txBody>
      </p:sp>
      <p:graphicFrame>
        <p:nvGraphicFramePr>
          <p:cNvPr id="4" name="Table 3"/>
          <p:cNvGraphicFramePr>
            <a:graphicFrameLocks noGrp="1"/>
          </p:cNvGraphicFramePr>
          <p:nvPr>
            <p:extLst>
              <p:ext uri="{D42A27DB-BD31-4B8C-83A1-F6EECF244321}">
                <p14:modId xmlns:p14="http://schemas.microsoft.com/office/powerpoint/2010/main" val="1451953172"/>
              </p:ext>
            </p:extLst>
          </p:nvPr>
        </p:nvGraphicFramePr>
        <p:xfrm>
          <a:off x="1214414" y="2214554"/>
          <a:ext cx="7215238" cy="3271846"/>
        </p:xfrm>
        <a:graphic>
          <a:graphicData uri="http://schemas.openxmlformats.org/drawingml/2006/table">
            <a:tbl>
              <a:tblPr firstRow="1" bandRow="1">
                <a:tableStyleId>{69CF1AB2-1976-4502-BF36-3FF5EA218861}</a:tableStyleId>
              </a:tblPr>
              <a:tblGrid>
                <a:gridCol w="4638367">
                  <a:extLst>
                    <a:ext uri="{9D8B030D-6E8A-4147-A177-3AD203B41FA5}">
                      <a16:colId xmlns:a16="http://schemas.microsoft.com/office/drawing/2014/main" val="20000"/>
                    </a:ext>
                  </a:extLst>
                </a:gridCol>
                <a:gridCol w="2576871">
                  <a:extLst>
                    <a:ext uri="{9D8B030D-6E8A-4147-A177-3AD203B41FA5}">
                      <a16:colId xmlns:a16="http://schemas.microsoft.com/office/drawing/2014/main" val="20001"/>
                    </a:ext>
                  </a:extLst>
                </a:gridCol>
              </a:tblGrid>
              <a:tr h="613471">
                <a:tc>
                  <a:txBody>
                    <a:bodyPr/>
                    <a:lstStyle/>
                    <a:p>
                      <a:pPr algn="ctr" rtl="1"/>
                      <a:r>
                        <a:rPr lang="ar-JO" sz="2200" dirty="0">
                          <a:solidFill>
                            <a:schemeClr val="bg1"/>
                          </a:solidFill>
                          <a:cs typeface="+mj-cs"/>
                        </a:rPr>
                        <a:t>الوصف</a:t>
                      </a:r>
                      <a:endParaRPr lang="en-US" sz="2200" dirty="0">
                        <a:solidFill>
                          <a:schemeClr val="bg1"/>
                        </a:solidFill>
                        <a:cs typeface="+mj-cs"/>
                      </a:endParaRPr>
                    </a:p>
                  </a:txBody>
                  <a:tcPr anchor="ctr">
                    <a:solidFill>
                      <a:srgbClr val="00B0F0"/>
                    </a:solidFill>
                  </a:tcPr>
                </a:tc>
                <a:tc>
                  <a:txBody>
                    <a:bodyPr/>
                    <a:lstStyle/>
                    <a:p>
                      <a:pPr algn="ctr" rtl="1"/>
                      <a:r>
                        <a:rPr lang="ar-JO" sz="2200" dirty="0">
                          <a:solidFill>
                            <a:schemeClr val="bg1"/>
                          </a:solidFill>
                          <a:cs typeface="+mj-cs"/>
                        </a:rPr>
                        <a:t>النطاق</a:t>
                      </a:r>
                      <a:endParaRPr lang="en-US" sz="2200" dirty="0">
                        <a:solidFill>
                          <a:schemeClr val="bg1"/>
                        </a:solidFill>
                        <a:cs typeface="+mj-cs"/>
                      </a:endParaRPr>
                    </a:p>
                  </a:txBody>
                  <a:tcPr anchor="ctr">
                    <a:solidFill>
                      <a:srgbClr val="00B0F0"/>
                    </a:solidFill>
                  </a:tcPr>
                </a:tc>
                <a:extLst>
                  <a:ext uri="{0D108BD9-81ED-4DB2-BD59-A6C34878D82A}">
                    <a16:rowId xmlns:a16="http://schemas.microsoft.com/office/drawing/2014/main" val="10000"/>
                  </a:ext>
                </a:extLst>
              </a:tr>
              <a:tr h="531675">
                <a:tc>
                  <a:txBody>
                    <a:bodyPr/>
                    <a:lstStyle/>
                    <a:p>
                      <a:pPr algn="r" rtl="1"/>
                      <a:r>
                        <a:rPr lang="ar-JO" sz="2200" dirty="0">
                          <a:cs typeface="+mj-cs"/>
                        </a:rPr>
                        <a:t>موقع تجاري (</a:t>
                      </a:r>
                      <a:r>
                        <a:rPr lang="en-US" sz="2200" dirty="0">
                          <a:cs typeface="+mj-cs"/>
                        </a:rPr>
                        <a:t>Commercial</a:t>
                      </a:r>
                      <a:r>
                        <a:rPr lang="ar-JO" sz="2200" dirty="0">
                          <a:cs typeface="+mj-cs"/>
                        </a:rPr>
                        <a:t>)</a:t>
                      </a:r>
                      <a:endParaRPr lang="en-US" sz="2200" dirty="0">
                        <a:cs typeface="+mj-cs"/>
                      </a:endParaRPr>
                    </a:p>
                  </a:txBody>
                  <a:tcPr anchor="ctr"/>
                </a:tc>
                <a:tc>
                  <a:txBody>
                    <a:bodyPr/>
                    <a:lstStyle/>
                    <a:p>
                      <a:pPr algn="ctr" rtl="1"/>
                      <a:r>
                        <a:rPr lang="en-US" sz="2200" dirty="0">
                          <a:cs typeface="+mj-cs"/>
                        </a:rPr>
                        <a:t>.com</a:t>
                      </a:r>
                      <a:endParaRPr lang="en-US" sz="2200" b="1" dirty="0">
                        <a:latin typeface="Times New Roman" panose="02020603050405020304" pitchFamily="18" charset="0"/>
                        <a:cs typeface="+mj-cs"/>
                      </a:endParaRPr>
                    </a:p>
                  </a:txBody>
                  <a:tcPr anchor="ctr"/>
                </a:tc>
                <a:extLst>
                  <a:ext uri="{0D108BD9-81ED-4DB2-BD59-A6C34878D82A}">
                    <a16:rowId xmlns:a16="http://schemas.microsoft.com/office/drawing/2014/main" val="10001"/>
                  </a:ext>
                </a:extLst>
              </a:tr>
              <a:tr h="531675">
                <a:tc>
                  <a:txBody>
                    <a:bodyPr/>
                    <a:lstStyle/>
                    <a:p>
                      <a:pPr algn="r" rtl="1"/>
                      <a:r>
                        <a:rPr lang="ar-JO" sz="2200" dirty="0">
                          <a:cs typeface="+mj-cs"/>
                        </a:rPr>
                        <a:t>موقع حكومي</a:t>
                      </a:r>
                      <a:r>
                        <a:rPr lang="en-US" sz="2200" dirty="0">
                          <a:cs typeface="+mj-cs"/>
                        </a:rPr>
                        <a:t> </a:t>
                      </a:r>
                      <a:r>
                        <a:rPr lang="ar-JO" sz="2200" dirty="0">
                          <a:cs typeface="+mj-cs"/>
                        </a:rPr>
                        <a:t> (</a:t>
                      </a:r>
                      <a:r>
                        <a:rPr lang="en-US" sz="2200" dirty="0">
                          <a:cs typeface="+mj-cs"/>
                        </a:rPr>
                        <a:t>Governmental</a:t>
                      </a:r>
                      <a:r>
                        <a:rPr lang="ar-JO" sz="2200" dirty="0">
                          <a:cs typeface="+mj-cs"/>
                        </a:rPr>
                        <a:t>)</a:t>
                      </a:r>
                      <a:endParaRPr lang="en-US" sz="2200" dirty="0">
                        <a:cs typeface="+mj-cs"/>
                      </a:endParaRPr>
                    </a:p>
                  </a:txBody>
                  <a:tcPr anchor="ctr"/>
                </a:tc>
                <a:tc>
                  <a:txBody>
                    <a:bodyPr/>
                    <a:lstStyle/>
                    <a:p>
                      <a:pPr algn="ctr" rtl="1"/>
                      <a:r>
                        <a:rPr lang="en-US" sz="2200" dirty="0">
                          <a:cs typeface="+mj-cs"/>
                        </a:rPr>
                        <a:t>.</a:t>
                      </a:r>
                      <a:r>
                        <a:rPr lang="en-US" sz="2200" dirty="0" err="1">
                          <a:cs typeface="+mj-cs"/>
                        </a:rPr>
                        <a:t>gov</a:t>
                      </a:r>
                      <a:endParaRPr lang="en-US" sz="2200" b="1" dirty="0">
                        <a:latin typeface="Times New Roman" panose="02020603050405020304" pitchFamily="18" charset="0"/>
                        <a:cs typeface="+mj-cs"/>
                      </a:endParaRPr>
                    </a:p>
                  </a:txBody>
                  <a:tcPr anchor="ctr"/>
                </a:tc>
                <a:extLst>
                  <a:ext uri="{0D108BD9-81ED-4DB2-BD59-A6C34878D82A}">
                    <a16:rowId xmlns:a16="http://schemas.microsoft.com/office/drawing/2014/main" val="10002"/>
                  </a:ext>
                </a:extLst>
              </a:tr>
              <a:tr h="531675">
                <a:tc>
                  <a:txBody>
                    <a:bodyPr/>
                    <a:lstStyle/>
                    <a:p>
                      <a:pPr algn="r" rtl="1"/>
                      <a:r>
                        <a:rPr lang="ar-JO" sz="2200" dirty="0">
                          <a:cs typeface="+mj-cs"/>
                        </a:rPr>
                        <a:t>موقع تعليمي (</a:t>
                      </a:r>
                      <a:r>
                        <a:rPr lang="en-US" sz="2200" dirty="0">
                          <a:cs typeface="+mj-cs"/>
                        </a:rPr>
                        <a:t>Educational</a:t>
                      </a:r>
                      <a:r>
                        <a:rPr lang="ar-JO" sz="2200" dirty="0">
                          <a:cs typeface="+mj-cs"/>
                        </a:rPr>
                        <a:t>)</a:t>
                      </a:r>
                      <a:endParaRPr lang="en-US" sz="2200" dirty="0">
                        <a:cs typeface="+mj-cs"/>
                      </a:endParaRPr>
                    </a:p>
                  </a:txBody>
                  <a:tcPr anchor="ctr"/>
                </a:tc>
                <a:tc>
                  <a:txBody>
                    <a:bodyPr/>
                    <a:lstStyle/>
                    <a:p>
                      <a:pPr algn="ctr" rtl="1"/>
                      <a:r>
                        <a:rPr lang="en-US" sz="2200" dirty="0">
                          <a:cs typeface="+mj-cs"/>
                        </a:rPr>
                        <a:t>.</a:t>
                      </a:r>
                      <a:r>
                        <a:rPr lang="en-US" sz="2200" dirty="0" err="1">
                          <a:cs typeface="+mj-cs"/>
                        </a:rPr>
                        <a:t>edu</a:t>
                      </a:r>
                      <a:endParaRPr lang="en-US" sz="2200" b="1" dirty="0">
                        <a:latin typeface="Times New Roman" panose="02020603050405020304" pitchFamily="18" charset="0"/>
                        <a:cs typeface="+mj-cs"/>
                      </a:endParaRPr>
                    </a:p>
                  </a:txBody>
                  <a:tcPr anchor="ctr"/>
                </a:tc>
                <a:extLst>
                  <a:ext uri="{0D108BD9-81ED-4DB2-BD59-A6C34878D82A}">
                    <a16:rowId xmlns:a16="http://schemas.microsoft.com/office/drawing/2014/main" val="10003"/>
                  </a:ext>
                </a:extLst>
              </a:tr>
              <a:tr h="531675">
                <a:tc>
                  <a:txBody>
                    <a:bodyPr/>
                    <a:lstStyle/>
                    <a:p>
                      <a:pPr algn="r" rtl="1"/>
                      <a:r>
                        <a:rPr lang="ar-JO" sz="2200" dirty="0">
                          <a:cs typeface="+mj-cs"/>
                        </a:rPr>
                        <a:t>نطاق خاص بالسعودية (</a:t>
                      </a:r>
                      <a:r>
                        <a:rPr lang="en-US" sz="2200" dirty="0">
                          <a:cs typeface="+mj-cs"/>
                        </a:rPr>
                        <a:t>Saudi Arabia</a:t>
                      </a:r>
                      <a:r>
                        <a:rPr lang="ar-JO" sz="2200" dirty="0">
                          <a:cs typeface="+mj-cs"/>
                        </a:rPr>
                        <a:t>)</a:t>
                      </a:r>
                      <a:endParaRPr lang="en-US" sz="2200" dirty="0">
                        <a:cs typeface="+mj-cs"/>
                      </a:endParaRPr>
                    </a:p>
                  </a:txBody>
                  <a:tcPr anchor="ctr"/>
                </a:tc>
                <a:tc>
                  <a:txBody>
                    <a:bodyPr/>
                    <a:lstStyle/>
                    <a:p>
                      <a:pPr algn="ctr" rtl="1"/>
                      <a:r>
                        <a:rPr lang="en-US" sz="2200" dirty="0">
                          <a:cs typeface="+mj-cs"/>
                        </a:rPr>
                        <a:t>.</a:t>
                      </a:r>
                      <a:r>
                        <a:rPr lang="en-US" sz="2200" dirty="0" err="1">
                          <a:cs typeface="+mj-cs"/>
                        </a:rPr>
                        <a:t>sa</a:t>
                      </a:r>
                      <a:endParaRPr lang="en-US" sz="2200" b="1" dirty="0">
                        <a:latin typeface="Times New Roman" panose="02020603050405020304" pitchFamily="18" charset="0"/>
                        <a:cs typeface="+mj-cs"/>
                      </a:endParaRPr>
                    </a:p>
                  </a:txBody>
                  <a:tcPr anchor="ctr"/>
                </a:tc>
                <a:extLst>
                  <a:ext uri="{0D108BD9-81ED-4DB2-BD59-A6C34878D82A}">
                    <a16:rowId xmlns:a16="http://schemas.microsoft.com/office/drawing/2014/main" val="10004"/>
                  </a:ext>
                </a:extLst>
              </a:tr>
              <a:tr h="531675">
                <a:tc>
                  <a:txBody>
                    <a:bodyPr/>
                    <a:lstStyle/>
                    <a:p>
                      <a:pPr algn="r" rtl="1"/>
                      <a:r>
                        <a:rPr lang="ar-JO" sz="2200" dirty="0">
                          <a:cs typeface="+mj-cs"/>
                        </a:rPr>
                        <a:t>نطاق خاص بعُمان (</a:t>
                      </a:r>
                      <a:r>
                        <a:rPr lang="en-US" sz="2200" dirty="0">
                          <a:cs typeface="+mj-cs"/>
                        </a:rPr>
                        <a:t>Oman</a:t>
                      </a:r>
                      <a:r>
                        <a:rPr lang="ar-JO" sz="2200" dirty="0">
                          <a:cs typeface="+mj-cs"/>
                        </a:rPr>
                        <a:t>)</a:t>
                      </a:r>
                      <a:endParaRPr lang="en-US" sz="2200" dirty="0">
                        <a:cs typeface="+mj-cs"/>
                      </a:endParaRPr>
                    </a:p>
                  </a:txBody>
                  <a:tcPr anchor="ctr"/>
                </a:tc>
                <a:tc>
                  <a:txBody>
                    <a:bodyPr/>
                    <a:lstStyle/>
                    <a:p>
                      <a:pPr algn="ctr" rtl="1"/>
                      <a:r>
                        <a:rPr lang="en-US" sz="2200" dirty="0">
                          <a:cs typeface="+mj-cs"/>
                        </a:rPr>
                        <a:t>.om</a:t>
                      </a:r>
                      <a:endParaRPr lang="en-US" sz="2200" b="1" dirty="0">
                        <a:latin typeface="Times New Roman" panose="02020603050405020304" pitchFamily="18" charset="0"/>
                        <a:cs typeface="+mj-cs"/>
                      </a:endParaRPr>
                    </a:p>
                  </a:txBody>
                  <a:tcPr anchor="ctr"/>
                </a:tc>
                <a:extLst>
                  <a:ext uri="{0D108BD9-81ED-4DB2-BD59-A6C34878D82A}">
                    <a16:rowId xmlns:a16="http://schemas.microsoft.com/office/drawing/2014/main" val="10005"/>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6669" y="252691"/>
            <a:ext cx="5529975" cy="461665"/>
          </a:xfrm>
          <a:prstGeom prst="rect">
            <a:avLst/>
          </a:prstGeom>
        </p:spPr>
        <p:txBody>
          <a:bodyPr wrap="none">
            <a:spAutoFit/>
          </a:bodyPr>
          <a:lstStyle/>
          <a:p>
            <a:pPr algn="r" rtl="1"/>
            <a:r>
              <a:rPr lang="ar-SA" sz="2400" b="1" dirty="0">
                <a:cs typeface="+mj-cs"/>
              </a:rPr>
              <a:t>متصفح إنترنت إكسبلورر 9 </a:t>
            </a:r>
            <a:r>
              <a:rPr lang="en-US" sz="2400" dirty="0">
                <a:cs typeface="+mj-cs"/>
              </a:rPr>
              <a:t>(Internet Explorer 9)</a:t>
            </a:r>
            <a:endParaRPr lang="ar-SA" sz="2400" dirty="0">
              <a:cs typeface="+mj-cs"/>
            </a:endParaRPr>
          </a:p>
        </p:txBody>
      </p:sp>
      <p:sp>
        <p:nvSpPr>
          <p:cNvPr id="3" name="Rectangle 2"/>
          <p:cNvSpPr/>
          <p:nvPr/>
        </p:nvSpPr>
        <p:spPr>
          <a:xfrm>
            <a:off x="357158" y="1071546"/>
            <a:ext cx="8358246" cy="5170646"/>
          </a:xfrm>
          <a:prstGeom prst="rect">
            <a:avLst/>
          </a:prstGeom>
        </p:spPr>
        <p:txBody>
          <a:bodyPr wrap="square">
            <a:spAutoFit/>
          </a:bodyPr>
          <a:lstStyle/>
          <a:p>
            <a:pPr marL="357188" indent="-357188" algn="r" rtl="1">
              <a:lnSpc>
                <a:spcPct val="150000"/>
              </a:lnSpc>
              <a:buFont typeface="Arial" pitchFamily="34" charset="0"/>
              <a:buChar char="•"/>
            </a:pPr>
            <a:r>
              <a:rPr lang="ar-SA" sz="2200" dirty="0">
                <a:cs typeface="+mj-cs"/>
              </a:rPr>
              <a:t>متصفح إنترنت إكسبلورر : هو متصفح من طراز عالمي صمم لدعم معايير الإنترنت المختلفة عبر مجموعة متنوعة من </a:t>
            </a:r>
            <a:r>
              <a:rPr lang="ar-JO" sz="2200" dirty="0">
                <a:cs typeface="+mj-cs"/>
              </a:rPr>
              <a:t>الأنظمة</a:t>
            </a:r>
            <a:r>
              <a:rPr lang="ar-SA" sz="2200" dirty="0">
                <a:cs typeface="+mj-cs"/>
              </a:rPr>
              <a:t>. </a:t>
            </a:r>
            <a:endParaRPr lang="ar-JO" sz="2200" dirty="0">
              <a:cs typeface="+mj-cs"/>
            </a:endParaRPr>
          </a:p>
          <a:p>
            <a:pPr marL="357188" indent="-357188" algn="r" rtl="1">
              <a:lnSpc>
                <a:spcPct val="150000"/>
              </a:lnSpc>
              <a:buFont typeface="Arial" pitchFamily="34" charset="0"/>
              <a:buChar char="•"/>
            </a:pPr>
            <a:r>
              <a:rPr lang="ar-JO" sz="2200" dirty="0">
                <a:cs typeface="+mj-cs"/>
              </a:rPr>
              <a:t>تم انشاؤه</a:t>
            </a:r>
            <a:r>
              <a:rPr lang="ar-SA" sz="2200" dirty="0">
                <a:cs typeface="+mj-cs"/>
              </a:rPr>
              <a:t> من قبل شركة </a:t>
            </a:r>
            <a:r>
              <a:rPr lang="en-US" sz="2200" dirty="0">
                <a:cs typeface="+mj-cs"/>
              </a:rPr>
              <a:t>Microsoft</a:t>
            </a:r>
            <a:endParaRPr lang="ar-JO" sz="2200" dirty="0">
              <a:cs typeface="+mj-cs"/>
            </a:endParaRPr>
          </a:p>
          <a:p>
            <a:pPr marL="357188" indent="-357188" algn="r" rtl="1">
              <a:lnSpc>
                <a:spcPct val="150000"/>
              </a:lnSpc>
              <a:buFont typeface="Arial" pitchFamily="34" charset="0"/>
              <a:buChar char="•"/>
            </a:pPr>
            <a:r>
              <a:rPr lang="ar-SA" sz="2200" dirty="0">
                <a:cs typeface="+mj-cs"/>
              </a:rPr>
              <a:t>وهو على تكامل وثيق مع نظام</a:t>
            </a:r>
            <a:r>
              <a:rPr lang="ar-JO" sz="2200" dirty="0">
                <a:cs typeface="+mj-cs"/>
              </a:rPr>
              <a:t> </a:t>
            </a:r>
            <a:r>
              <a:rPr lang="ar-SA" sz="2200" dirty="0">
                <a:cs typeface="+mj-cs"/>
              </a:rPr>
              <a:t>التشغيل</a:t>
            </a:r>
            <a:r>
              <a:rPr lang="en-US" sz="2200" dirty="0">
                <a:cs typeface="+mj-cs"/>
              </a:rPr>
              <a:t>Windows </a:t>
            </a:r>
            <a:endParaRPr lang="ar-JO" sz="2200" dirty="0">
              <a:cs typeface="+mj-cs"/>
            </a:endParaRPr>
          </a:p>
          <a:p>
            <a:pPr marL="357188" indent="-357188" algn="r" rtl="1">
              <a:lnSpc>
                <a:spcPct val="150000"/>
              </a:lnSpc>
              <a:buFont typeface="Arial" pitchFamily="34" charset="0"/>
              <a:buChar char="•"/>
            </a:pPr>
            <a:r>
              <a:rPr lang="ar-SA" sz="2200" dirty="0">
                <a:cs typeface="+mj-cs"/>
              </a:rPr>
              <a:t>مع وجود اتصال إنترنت و </a:t>
            </a:r>
            <a:r>
              <a:rPr lang="en-US" sz="2200" dirty="0">
                <a:cs typeface="+mj-cs"/>
              </a:rPr>
              <a:t>Internet Explorer</a:t>
            </a:r>
            <a:r>
              <a:rPr lang="ar-SA" sz="2200" dirty="0">
                <a:cs typeface="+mj-cs"/>
              </a:rPr>
              <a:t> يمكنك أن تجد وتعرض معلومات حول أي موضوع موجود على الشبكة.</a:t>
            </a:r>
            <a:endParaRPr lang="ar-JO" sz="2200" dirty="0">
              <a:cs typeface="+mj-cs"/>
            </a:endParaRPr>
          </a:p>
          <a:p>
            <a:pPr marL="357188" indent="-357188" algn="r" rtl="1">
              <a:lnSpc>
                <a:spcPct val="150000"/>
              </a:lnSpc>
              <a:buFont typeface="Arial" pitchFamily="34" charset="0"/>
              <a:buChar char="•"/>
            </a:pPr>
            <a:r>
              <a:rPr lang="ar-SA" sz="2200" dirty="0">
                <a:cs typeface="+mj-cs"/>
              </a:rPr>
              <a:t>ولتشغيل برنامج إنترنت إكسبلورر</a:t>
            </a:r>
          </a:p>
          <a:p>
            <a:pPr marL="985838" indent="-357188" algn="r" rtl="1">
              <a:lnSpc>
                <a:spcPct val="150000"/>
              </a:lnSpc>
              <a:buFont typeface="+mj-lt"/>
              <a:buAutoNum type="arabicPeriod"/>
            </a:pPr>
            <a:r>
              <a:rPr lang="ar-SA" sz="2200" dirty="0">
                <a:cs typeface="+mj-cs"/>
              </a:rPr>
              <a:t>انقر على زر ابدأ </a:t>
            </a:r>
            <a:r>
              <a:rPr lang="en-US" sz="2200" dirty="0">
                <a:cs typeface="+mj-cs"/>
              </a:rPr>
              <a:t>Start</a:t>
            </a:r>
          </a:p>
          <a:p>
            <a:pPr marL="985838" indent="-357188" algn="r" rtl="1">
              <a:lnSpc>
                <a:spcPct val="150000"/>
              </a:lnSpc>
              <a:buFont typeface="+mj-lt"/>
              <a:buAutoNum type="arabicPeriod"/>
            </a:pPr>
            <a:r>
              <a:rPr lang="ar-SA" sz="2200" dirty="0">
                <a:cs typeface="+mj-cs"/>
              </a:rPr>
              <a:t>انقر على كافة البرامج  </a:t>
            </a:r>
            <a:r>
              <a:rPr lang="en-US" sz="2200" dirty="0">
                <a:cs typeface="+mj-cs"/>
              </a:rPr>
              <a:t>All Programs</a:t>
            </a:r>
          </a:p>
          <a:p>
            <a:pPr marL="985838" indent="-357188" algn="r" rtl="1">
              <a:lnSpc>
                <a:spcPct val="150000"/>
              </a:lnSpc>
              <a:buFont typeface="+mj-lt"/>
              <a:buAutoNum type="arabicPeriod"/>
            </a:pPr>
            <a:r>
              <a:rPr lang="ar-SA" sz="2200" dirty="0">
                <a:cs typeface="+mj-cs"/>
              </a:rPr>
              <a:t>انقر على أيقونة </a:t>
            </a:r>
            <a:r>
              <a:rPr lang="en-US" sz="2200" dirty="0">
                <a:cs typeface="+mj-cs"/>
              </a:rPr>
              <a:t>Internet Explorer </a:t>
            </a:r>
            <a:endParaRPr lang="ar-SA" sz="2200" dirty="0">
              <a:cs typeface="+mj-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00364" y="252691"/>
            <a:ext cx="3287247" cy="461665"/>
          </a:xfrm>
          <a:prstGeom prst="rect">
            <a:avLst/>
          </a:prstGeom>
        </p:spPr>
        <p:txBody>
          <a:bodyPr wrap="none">
            <a:spAutoFit/>
          </a:bodyPr>
          <a:lstStyle/>
          <a:p>
            <a:pPr algn="ctr" rtl="1"/>
            <a:r>
              <a:rPr lang="ar-SA" sz="2400" b="1" dirty="0">
                <a:cs typeface="+mj-cs"/>
              </a:rPr>
              <a:t>شريط العنوان </a:t>
            </a:r>
            <a:r>
              <a:rPr lang="en-US" sz="2400" dirty="0">
                <a:cs typeface="+mj-cs"/>
              </a:rPr>
              <a:t>(Address Bar)</a:t>
            </a:r>
            <a:endParaRPr lang="ar-SA" sz="2400" dirty="0">
              <a:cs typeface="+mj-cs"/>
            </a:endParaRPr>
          </a:p>
        </p:txBody>
      </p:sp>
      <p:sp>
        <p:nvSpPr>
          <p:cNvPr id="3" name="Rectangle 2"/>
          <p:cNvSpPr/>
          <p:nvPr/>
        </p:nvSpPr>
        <p:spPr>
          <a:xfrm>
            <a:off x="428596" y="1428736"/>
            <a:ext cx="8072494" cy="2123658"/>
          </a:xfrm>
          <a:prstGeom prst="rect">
            <a:avLst/>
          </a:prstGeom>
        </p:spPr>
        <p:txBody>
          <a:bodyPr wrap="square">
            <a:spAutoFit/>
          </a:bodyPr>
          <a:lstStyle/>
          <a:p>
            <a:pPr marL="357188" indent="-357188" algn="r" rtl="1">
              <a:lnSpc>
                <a:spcPct val="150000"/>
              </a:lnSpc>
              <a:buFont typeface="Arial" pitchFamily="34" charset="0"/>
              <a:buChar char="•"/>
            </a:pPr>
            <a:r>
              <a:rPr lang="ar-SA" sz="2200" dirty="0">
                <a:cs typeface="+mj-cs"/>
              </a:rPr>
              <a:t>في الجزء العلوي، نشاهد مستطيلا طويلا يطلق عليه "شريط العناوين".</a:t>
            </a:r>
          </a:p>
          <a:p>
            <a:pPr marL="357188" indent="-357188" algn="r" rtl="1">
              <a:lnSpc>
                <a:spcPct val="150000"/>
              </a:lnSpc>
              <a:buFont typeface="Arial" pitchFamily="34" charset="0"/>
              <a:buChar char="•"/>
            </a:pPr>
            <a:r>
              <a:rPr lang="ar-SA" sz="2200" dirty="0">
                <a:cs typeface="+mj-cs"/>
              </a:rPr>
              <a:t>عندما تريد زيارة موقع الشبكة، اكتب عنوان الموقع </a:t>
            </a:r>
            <a:r>
              <a:rPr lang="ar-JO" sz="2200" dirty="0">
                <a:cs typeface="+mj-cs"/>
              </a:rPr>
              <a:t>(</a:t>
            </a:r>
            <a:r>
              <a:rPr lang="en-US" sz="2200" dirty="0">
                <a:cs typeface="+mj-cs"/>
              </a:rPr>
              <a:t>URL</a:t>
            </a:r>
            <a:r>
              <a:rPr lang="ar-JO" sz="2200" dirty="0">
                <a:cs typeface="+mj-cs"/>
              </a:rPr>
              <a:t>)</a:t>
            </a:r>
            <a:r>
              <a:rPr lang="ar-SA" sz="2200" dirty="0">
                <a:cs typeface="+mj-cs"/>
              </a:rPr>
              <a:t> في شريط العنوان.</a:t>
            </a:r>
          </a:p>
          <a:p>
            <a:pPr marL="357188" indent="-357188" algn="r" rtl="1">
              <a:lnSpc>
                <a:spcPct val="150000"/>
              </a:lnSpc>
              <a:buFont typeface="Arial" pitchFamily="34" charset="0"/>
              <a:buChar char="•"/>
            </a:pPr>
            <a:r>
              <a:rPr lang="ar-SA" sz="2200" dirty="0">
                <a:cs typeface="+mj-cs"/>
              </a:rPr>
              <a:t> مثال: لزيارة موقع جوجل أكتب  ( /</a:t>
            </a:r>
            <a:r>
              <a:rPr lang="en-US" sz="2200" dirty="0">
                <a:cs typeface="+mj-cs"/>
              </a:rPr>
              <a:t> http://www.google.com </a:t>
            </a:r>
            <a:r>
              <a:rPr lang="ar-SA" sz="2200" dirty="0">
                <a:cs typeface="+mj-cs"/>
              </a:rPr>
              <a:t>) </a:t>
            </a:r>
            <a:br>
              <a:rPr lang="ar-SA" sz="2200" dirty="0">
                <a:cs typeface="+mj-cs"/>
              </a:rPr>
            </a:br>
            <a:r>
              <a:rPr lang="ar-SA" sz="2200" dirty="0">
                <a:cs typeface="+mj-cs"/>
              </a:rPr>
              <a:t>في شريط العنوان، ثم انقر على مفتاح </a:t>
            </a:r>
            <a:r>
              <a:rPr lang="en-US" sz="2200" dirty="0">
                <a:cs typeface="+mj-cs"/>
              </a:rPr>
              <a:t>Enter)</a:t>
            </a:r>
            <a:r>
              <a:rPr lang="ar-SA" sz="2200" dirty="0">
                <a:cs typeface="+mj-cs"/>
              </a:rPr>
              <a:t>).</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538" y="4286256"/>
            <a:ext cx="7266214"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AutoShape 81"/>
          <p:cNvSpPr>
            <a:spLocks noChangeArrowheads="1"/>
          </p:cNvSpPr>
          <p:nvPr/>
        </p:nvSpPr>
        <p:spPr bwMode="gray">
          <a:xfrm>
            <a:off x="1979712" y="1380784"/>
            <a:ext cx="5328592"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30" name="Text Box 83"/>
          <p:cNvSpPr txBox="1">
            <a:spLocks noChangeArrowheads="1"/>
          </p:cNvSpPr>
          <p:nvPr/>
        </p:nvSpPr>
        <p:spPr bwMode="gray">
          <a:xfrm>
            <a:off x="2857488" y="1449705"/>
            <a:ext cx="42474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ar-SA" b="1" dirty="0"/>
              <a:t>الفصل الاول  : </a:t>
            </a:r>
            <a:r>
              <a:rPr lang="ar-SA" dirty="0"/>
              <a:t>الشروع في العمل.</a:t>
            </a:r>
            <a:endParaRPr lang="en-US" b="1" dirty="0">
              <a:solidFill>
                <a:srgbClr val="000000"/>
              </a:solidFill>
            </a:endParaRPr>
          </a:p>
        </p:txBody>
      </p:sp>
      <p:sp>
        <p:nvSpPr>
          <p:cNvPr id="31" name="AutoShape 81"/>
          <p:cNvSpPr>
            <a:spLocks noChangeArrowheads="1"/>
          </p:cNvSpPr>
          <p:nvPr/>
        </p:nvSpPr>
        <p:spPr bwMode="gray">
          <a:xfrm>
            <a:off x="1979712" y="2171732"/>
            <a:ext cx="5328592"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33" name="AutoShape 81"/>
          <p:cNvSpPr>
            <a:spLocks noChangeArrowheads="1"/>
          </p:cNvSpPr>
          <p:nvPr/>
        </p:nvSpPr>
        <p:spPr bwMode="gray">
          <a:xfrm>
            <a:off x="1979712" y="2962680"/>
            <a:ext cx="5328592"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34" name="Text Box 83"/>
          <p:cNvSpPr txBox="1">
            <a:spLocks noChangeArrowheads="1"/>
          </p:cNvSpPr>
          <p:nvPr/>
        </p:nvSpPr>
        <p:spPr bwMode="gray">
          <a:xfrm>
            <a:off x="2214546" y="3018242"/>
            <a:ext cx="48782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ar-SA" dirty="0"/>
              <a:t>البحث عن معلومات في الويب.</a:t>
            </a:r>
            <a:r>
              <a:rPr lang="en-US" dirty="0"/>
              <a:t> </a:t>
            </a:r>
            <a:r>
              <a:rPr lang="ar-SA" b="1" dirty="0"/>
              <a:t>الفصل الثالث  :</a:t>
            </a:r>
            <a:endParaRPr lang="en-US" dirty="0"/>
          </a:p>
        </p:txBody>
      </p:sp>
      <p:sp>
        <p:nvSpPr>
          <p:cNvPr id="35" name="AutoShape 81"/>
          <p:cNvSpPr>
            <a:spLocks noChangeArrowheads="1"/>
          </p:cNvSpPr>
          <p:nvPr/>
        </p:nvSpPr>
        <p:spPr bwMode="gray">
          <a:xfrm>
            <a:off x="1979712" y="3753628"/>
            <a:ext cx="5328592"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36" name="AutoShape 81"/>
          <p:cNvSpPr>
            <a:spLocks noChangeArrowheads="1"/>
          </p:cNvSpPr>
          <p:nvPr/>
        </p:nvSpPr>
        <p:spPr bwMode="gray">
          <a:xfrm>
            <a:off x="1958052" y="4543436"/>
            <a:ext cx="5328592"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40" name="Text Box 83"/>
          <p:cNvSpPr txBox="1">
            <a:spLocks noChangeArrowheads="1"/>
          </p:cNvSpPr>
          <p:nvPr/>
        </p:nvSpPr>
        <p:spPr bwMode="gray">
          <a:xfrm>
            <a:off x="2214546" y="3816914"/>
            <a:ext cx="48783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en-US" dirty="0"/>
              <a:t>(E-Mail)</a:t>
            </a:r>
            <a:r>
              <a:rPr lang="ar-SA" b="1" dirty="0"/>
              <a:t>الفصل الرابع  : </a:t>
            </a:r>
            <a:r>
              <a:rPr lang="ar-SA" dirty="0"/>
              <a:t>الاتصال عبر البريد الإلكتروني </a:t>
            </a:r>
            <a:endParaRPr lang="en-US" dirty="0"/>
          </a:p>
        </p:txBody>
      </p:sp>
      <p:sp>
        <p:nvSpPr>
          <p:cNvPr id="41" name="Text Box 83"/>
          <p:cNvSpPr txBox="1">
            <a:spLocks noChangeArrowheads="1"/>
          </p:cNvSpPr>
          <p:nvPr/>
        </p:nvSpPr>
        <p:spPr bwMode="gray">
          <a:xfrm>
            <a:off x="2786050" y="4614874"/>
            <a:ext cx="433334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ar-SA" b="1" dirty="0"/>
              <a:t>الفصل الخامس  : </a:t>
            </a:r>
            <a:r>
              <a:rPr lang="ar-SA" dirty="0"/>
              <a:t>مفاهيم الانترنت</a:t>
            </a:r>
            <a:endParaRPr lang="en-US" dirty="0"/>
          </a:p>
        </p:txBody>
      </p:sp>
      <p:sp>
        <p:nvSpPr>
          <p:cNvPr id="47" name="TextBox 46"/>
          <p:cNvSpPr txBox="1"/>
          <p:nvPr/>
        </p:nvSpPr>
        <p:spPr>
          <a:xfrm>
            <a:off x="2447586" y="266524"/>
            <a:ext cx="4950296" cy="461665"/>
          </a:xfrm>
          <a:prstGeom prst="rect">
            <a:avLst/>
          </a:prstGeom>
          <a:noFill/>
        </p:spPr>
        <p:txBody>
          <a:bodyPr wrap="square" rtlCol="0">
            <a:spAutoFit/>
          </a:bodyPr>
          <a:lstStyle/>
          <a:p>
            <a:pPr algn="ctr"/>
            <a:r>
              <a:rPr lang="ar-SA" sz="2400" b="1" dirty="0"/>
              <a:t>الإنترنت</a:t>
            </a:r>
            <a:endParaRPr lang="en-US" sz="2400" b="1" dirty="0"/>
          </a:p>
        </p:txBody>
      </p:sp>
      <p:sp>
        <p:nvSpPr>
          <p:cNvPr id="21" name="Text Box 83"/>
          <p:cNvSpPr txBox="1">
            <a:spLocks noChangeArrowheads="1"/>
          </p:cNvSpPr>
          <p:nvPr/>
        </p:nvSpPr>
        <p:spPr bwMode="gray">
          <a:xfrm>
            <a:off x="2071670" y="2245278"/>
            <a:ext cx="50332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en-US" dirty="0"/>
              <a:t>(Navigating the Web)</a:t>
            </a:r>
            <a:r>
              <a:rPr lang="ar-SA" b="1" dirty="0"/>
              <a:t>الفصل الثاني : </a:t>
            </a:r>
            <a:r>
              <a:rPr lang="ar-SA" dirty="0"/>
              <a:t>التنقل عبر الويب </a:t>
            </a:r>
            <a:endParaRPr lang="en-US" b="1" dirty="0">
              <a:solidFill>
                <a:srgbClr val="000000"/>
              </a:solidFill>
            </a:endParaRPr>
          </a:p>
        </p:txBody>
      </p:sp>
    </p:spTree>
    <p:extLst>
      <p:ext uri="{BB962C8B-B14F-4D97-AF65-F5344CB8AC3E}">
        <p14:creationId xmlns:p14="http://schemas.microsoft.com/office/powerpoint/2010/main" val="1241817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1000" fill="hold"/>
                                        <p:tgtEl>
                                          <p:spTgt spid="29"/>
                                        </p:tgtEl>
                                        <p:attrNameLst>
                                          <p:attrName>ppt_w</p:attrName>
                                        </p:attrNameLst>
                                      </p:cBhvr>
                                      <p:tavLst>
                                        <p:tav tm="0">
                                          <p:val>
                                            <p:fltVal val="0"/>
                                          </p:val>
                                        </p:tav>
                                        <p:tav tm="100000">
                                          <p:val>
                                            <p:strVal val="#ppt_w"/>
                                          </p:val>
                                        </p:tav>
                                      </p:tavLst>
                                    </p:anim>
                                    <p:anim calcmode="lin" valueType="num">
                                      <p:cBhvr>
                                        <p:cTn id="8" dur="1000" fill="hold"/>
                                        <p:tgtEl>
                                          <p:spTgt spid="29"/>
                                        </p:tgtEl>
                                        <p:attrNameLst>
                                          <p:attrName>ppt_h</p:attrName>
                                        </p:attrNameLst>
                                      </p:cBhvr>
                                      <p:tavLst>
                                        <p:tav tm="0">
                                          <p:val>
                                            <p:fltVal val="0"/>
                                          </p:val>
                                        </p:tav>
                                        <p:tav tm="100000">
                                          <p:val>
                                            <p:strVal val="#ppt_h"/>
                                          </p:val>
                                        </p:tav>
                                      </p:tavLst>
                                    </p:anim>
                                    <p:anim calcmode="lin" valueType="num">
                                      <p:cBhvr>
                                        <p:cTn id="9" dur="1000" fill="hold"/>
                                        <p:tgtEl>
                                          <p:spTgt spid="29"/>
                                        </p:tgtEl>
                                        <p:attrNameLst>
                                          <p:attrName>style.rotation</p:attrName>
                                        </p:attrNameLst>
                                      </p:cBhvr>
                                      <p:tavLst>
                                        <p:tav tm="0">
                                          <p:val>
                                            <p:fltVal val="90"/>
                                          </p:val>
                                        </p:tav>
                                        <p:tav tm="100000">
                                          <p:val>
                                            <p:fltVal val="0"/>
                                          </p:val>
                                        </p:tav>
                                      </p:tavLst>
                                    </p:anim>
                                    <p:animEffect transition="in" filter="fade">
                                      <p:cBhvr>
                                        <p:cTn id="10" dur="1000"/>
                                        <p:tgtEl>
                                          <p:spTgt spid="2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1000" fill="hold"/>
                                        <p:tgtEl>
                                          <p:spTgt spid="30"/>
                                        </p:tgtEl>
                                        <p:attrNameLst>
                                          <p:attrName>ppt_w</p:attrName>
                                        </p:attrNameLst>
                                      </p:cBhvr>
                                      <p:tavLst>
                                        <p:tav tm="0">
                                          <p:val>
                                            <p:fltVal val="0"/>
                                          </p:val>
                                        </p:tav>
                                        <p:tav tm="100000">
                                          <p:val>
                                            <p:strVal val="#ppt_w"/>
                                          </p:val>
                                        </p:tav>
                                      </p:tavLst>
                                    </p:anim>
                                    <p:anim calcmode="lin" valueType="num">
                                      <p:cBhvr>
                                        <p:cTn id="14" dur="1000" fill="hold"/>
                                        <p:tgtEl>
                                          <p:spTgt spid="30"/>
                                        </p:tgtEl>
                                        <p:attrNameLst>
                                          <p:attrName>ppt_h</p:attrName>
                                        </p:attrNameLst>
                                      </p:cBhvr>
                                      <p:tavLst>
                                        <p:tav tm="0">
                                          <p:val>
                                            <p:fltVal val="0"/>
                                          </p:val>
                                        </p:tav>
                                        <p:tav tm="100000">
                                          <p:val>
                                            <p:strVal val="#ppt_h"/>
                                          </p:val>
                                        </p:tav>
                                      </p:tavLst>
                                    </p:anim>
                                    <p:anim calcmode="lin" valueType="num">
                                      <p:cBhvr>
                                        <p:cTn id="15" dur="1000" fill="hold"/>
                                        <p:tgtEl>
                                          <p:spTgt spid="30"/>
                                        </p:tgtEl>
                                        <p:attrNameLst>
                                          <p:attrName>style.rotation</p:attrName>
                                        </p:attrNameLst>
                                      </p:cBhvr>
                                      <p:tavLst>
                                        <p:tav tm="0">
                                          <p:val>
                                            <p:fltVal val="90"/>
                                          </p:val>
                                        </p:tav>
                                        <p:tav tm="100000">
                                          <p:val>
                                            <p:fltVal val="0"/>
                                          </p:val>
                                        </p:tav>
                                      </p:tavLst>
                                    </p:anim>
                                    <p:animEffect transition="in" filter="fade">
                                      <p:cBhvr>
                                        <p:cTn id="16" dur="1000"/>
                                        <p:tgtEl>
                                          <p:spTgt spid="30"/>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p:cTn id="19" dur="1000" fill="hold"/>
                                        <p:tgtEl>
                                          <p:spTgt spid="31"/>
                                        </p:tgtEl>
                                        <p:attrNameLst>
                                          <p:attrName>ppt_w</p:attrName>
                                        </p:attrNameLst>
                                      </p:cBhvr>
                                      <p:tavLst>
                                        <p:tav tm="0">
                                          <p:val>
                                            <p:fltVal val="0"/>
                                          </p:val>
                                        </p:tav>
                                        <p:tav tm="100000">
                                          <p:val>
                                            <p:strVal val="#ppt_w"/>
                                          </p:val>
                                        </p:tav>
                                      </p:tavLst>
                                    </p:anim>
                                    <p:anim calcmode="lin" valueType="num">
                                      <p:cBhvr>
                                        <p:cTn id="20" dur="1000" fill="hold"/>
                                        <p:tgtEl>
                                          <p:spTgt spid="31"/>
                                        </p:tgtEl>
                                        <p:attrNameLst>
                                          <p:attrName>ppt_h</p:attrName>
                                        </p:attrNameLst>
                                      </p:cBhvr>
                                      <p:tavLst>
                                        <p:tav tm="0">
                                          <p:val>
                                            <p:fltVal val="0"/>
                                          </p:val>
                                        </p:tav>
                                        <p:tav tm="100000">
                                          <p:val>
                                            <p:strVal val="#ppt_h"/>
                                          </p:val>
                                        </p:tav>
                                      </p:tavLst>
                                    </p:anim>
                                    <p:anim calcmode="lin" valueType="num">
                                      <p:cBhvr>
                                        <p:cTn id="21" dur="1000" fill="hold"/>
                                        <p:tgtEl>
                                          <p:spTgt spid="31"/>
                                        </p:tgtEl>
                                        <p:attrNameLst>
                                          <p:attrName>style.rotation</p:attrName>
                                        </p:attrNameLst>
                                      </p:cBhvr>
                                      <p:tavLst>
                                        <p:tav tm="0">
                                          <p:val>
                                            <p:fltVal val="90"/>
                                          </p:val>
                                        </p:tav>
                                        <p:tav tm="100000">
                                          <p:val>
                                            <p:fltVal val="0"/>
                                          </p:val>
                                        </p:tav>
                                      </p:tavLst>
                                    </p:anim>
                                    <p:animEffect transition="in" filter="fade">
                                      <p:cBhvr>
                                        <p:cTn id="22" dur="1000"/>
                                        <p:tgtEl>
                                          <p:spTgt spid="31"/>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p:cTn id="25" dur="1000" fill="hold"/>
                                        <p:tgtEl>
                                          <p:spTgt spid="33"/>
                                        </p:tgtEl>
                                        <p:attrNameLst>
                                          <p:attrName>ppt_w</p:attrName>
                                        </p:attrNameLst>
                                      </p:cBhvr>
                                      <p:tavLst>
                                        <p:tav tm="0">
                                          <p:val>
                                            <p:fltVal val="0"/>
                                          </p:val>
                                        </p:tav>
                                        <p:tav tm="100000">
                                          <p:val>
                                            <p:strVal val="#ppt_w"/>
                                          </p:val>
                                        </p:tav>
                                      </p:tavLst>
                                    </p:anim>
                                    <p:anim calcmode="lin" valueType="num">
                                      <p:cBhvr>
                                        <p:cTn id="26" dur="1000" fill="hold"/>
                                        <p:tgtEl>
                                          <p:spTgt spid="33"/>
                                        </p:tgtEl>
                                        <p:attrNameLst>
                                          <p:attrName>ppt_h</p:attrName>
                                        </p:attrNameLst>
                                      </p:cBhvr>
                                      <p:tavLst>
                                        <p:tav tm="0">
                                          <p:val>
                                            <p:fltVal val="0"/>
                                          </p:val>
                                        </p:tav>
                                        <p:tav tm="100000">
                                          <p:val>
                                            <p:strVal val="#ppt_h"/>
                                          </p:val>
                                        </p:tav>
                                      </p:tavLst>
                                    </p:anim>
                                    <p:anim calcmode="lin" valueType="num">
                                      <p:cBhvr>
                                        <p:cTn id="27" dur="1000" fill="hold"/>
                                        <p:tgtEl>
                                          <p:spTgt spid="33"/>
                                        </p:tgtEl>
                                        <p:attrNameLst>
                                          <p:attrName>style.rotation</p:attrName>
                                        </p:attrNameLst>
                                      </p:cBhvr>
                                      <p:tavLst>
                                        <p:tav tm="0">
                                          <p:val>
                                            <p:fltVal val="90"/>
                                          </p:val>
                                        </p:tav>
                                        <p:tav tm="100000">
                                          <p:val>
                                            <p:fltVal val="0"/>
                                          </p:val>
                                        </p:tav>
                                      </p:tavLst>
                                    </p:anim>
                                    <p:animEffect transition="in" filter="fade">
                                      <p:cBhvr>
                                        <p:cTn id="28" dur="1000"/>
                                        <p:tgtEl>
                                          <p:spTgt spid="33"/>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p:cTn id="31" dur="1000" fill="hold"/>
                                        <p:tgtEl>
                                          <p:spTgt spid="35"/>
                                        </p:tgtEl>
                                        <p:attrNameLst>
                                          <p:attrName>ppt_w</p:attrName>
                                        </p:attrNameLst>
                                      </p:cBhvr>
                                      <p:tavLst>
                                        <p:tav tm="0">
                                          <p:val>
                                            <p:fltVal val="0"/>
                                          </p:val>
                                        </p:tav>
                                        <p:tav tm="100000">
                                          <p:val>
                                            <p:strVal val="#ppt_w"/>
                                          </p:val>
                                        </p:tav>
                                      </p:tavLst>
                                    </p:anim>
                                    <p:anim calcmode="lin" valueType="num">
                                      <p:cBhvr>
                                        <p:cTn id="32" dur="1000" fill="hold"/>
                                        <p:tgtEl>
                                          <p:spTgt spid="35"/>
                                        </p:tgtEl>
                                        <p:attrNameLst>
                                          <p:attrName>ppt_h</p:attrName>
                                        </p:attrNameLst>
                                      </p:cBhvr>
                                      <p:tavLst>
                                        <p:tav tm="0">
                                          <p:val>
                                            <p:fltVal val="0"/>
                                          </p:val>
                                        </p:tav>
                                        <p:tav tm="100000">
                                          <p:val>
                                            <p:strVal val="#ppt_h"/>
                                          </p:val>
                                        </p:tav>
                                      </p:tavLst>
                                    </p:anim>
                                    <p:anim calcmode="lin" valueType="num">
                                      <p:cBhvr>
                                        <p:cTn id="33" dur="1000" fill="hold"/>
                                        <p:tgtEl>
                                          <p:spTgt spid="35"/>
                                        </p:tgtEl>
                                        <p:attrNameLst>
                                          <p:attrName>style.rotation</p:attrName>
                                        </p:attrNameLst>
                                      </p:cBhvr>
                                      <p:tavLst>
                                        <p:tav tm="0">
                                          <p:val>
                                            <p:fltVal val="90"/>
                                          </p:val>
                                        </p:tav>
                                        <p:tav tm="100000">
                                          <p:val>
                                            <p:fltVal val="0"/>
                                          </p:val>
                                        </p:tav>
                                      </p:tavLst>
                                    </p:anim>
                                    <p:animEffect transition="in" filter="fade">
                                      <p:cBhvr>
                                        <p:cTn id="34" dur="1000"/>
                                        <p:tgtEl>
                                          <p:spTgt spid="35"/>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1000" fill="hold"/>
                                        <p:tgtEl>
                                          <p:spTgt spid="36"/>
                                        </p:tgtEl>
                                        <p:attrNameLst>
                                          <p:attrName>ppt_w</p:attrName>
                                        </p:attrNameLst>
                                      </p:cBhvr>
                                      <p:tavLst>
                                        <p:tav tm="0">
                                          <p:val>
                                            <p:fltVal val="0"/>
                                          </p:val>
                                        </p:tav>
                                        <p:tav tm="100000">
                                          <p:val>
                                            <p:strVal val="#ppt_w"/>
                                          </p:val>
                                        </p:tav>
                                      </p:tavLst>
                                    </p:anim>
                                    <p:anim calcmode="lin" valueType="num">
                                      <p:cBhvr>
                                        <p:cTn id="38" dur="1000" fill="hold"/>
                                        <p:tgtEl>
                                          <p:spTgt spid="36"/>
                                        </p:tgtEl>
                                        <p:attrNameLst>
                                          <p:attrName>ppt_h</p:attrName>
                                        </p:attrNameLst>
                                      </p:cBhvr>
                                      <p:tavLst>
                                        <p:tav tm="0">
                                          <p:val>
                                            <p:fltVal val="0"/>
                                          </p:val>
                                        </p:tav>
                                        <p:tav tm="100000">
                                          <p:val>
                                            <p:strVal val="#ppt_h"/>
                                          </p:val>
                                        </p:tav>
                                      </p:tavLst>
                                    </p:anim>
                                    <p:anim calcmode="lin" valueType="num">
                                      <p:cBhvr>
                                        <p:cTn id="39" dur="1000" fill="hold"/>
                                        <p:tgtEl>
                                          <p:spTgt spid="36"/>
                                        </p:tgtEl>
                                        <p:attrNameLst>
                                          <p:attrName>style.rotation</p:attrName>
                                        </p:attrNameLst>
                                      </p:cBhvr>
                                      <p:tavLst>
                                        <p:tav tm="0">
                                          <p:val>
                                            <p:fltVal val="90"/>
                                          </p:val>
                                        </p:tav>
                                        <p:tav tm="100000">
                                          <p:val>
                                            <p:fltVal val="0"/>
                                          </p:val>
                                        </p:tav>
                                      </p:tavLst>
                                    </p:anim>
                                    <p:animEffect transition="in" filter="fade">
                                      <p:cBhvr>
                                        <p:cTn id="40" dur="1000"/>
                                        <p:tgtEl>
                                          <p:spTgt spid="36"/>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anim calcmode="lin" valueType="num">
                                      <p:cBhvr>
                                        <p:cTn id="43" dur="1000" fill="hold"/>
                                        <p:tgtEl>
                                          <p:spTgt spid="41"/>
                                        </p:tgtEl>
                                        <p:attrNameLst>
                                          <p:attrName>ppt_w</p:attrName>
                                        </p:attrNameLst>
                                      </p:cBhvr>
                                      <p:tavLst>
                                        <p:tav tm="0">
                                          <p:val>
                                            <p:fltVal val="0"/>
                                          </p:val>
                                        </p:tav>
                                        <p:tav tm="100000">
                                          <p:val>
                                            <p:strVal val="#ppt_w"/>
                                          </p:val>
                                        </p:tav>
                                      </p:tavLst>
                                    </p:anim>
                                    <p:anim calcmode="lin" valueType="num">
                                      <p:cBhvr>
                                        <p:cTn id="44" dur="1000" fill="hold"/>
                                        <p:tgtEl>
                                          <p:spTgt spid="41"/>
                                        </p:tgtEl>
                                        <p:attrNameLst>
                                          <p:attrName>ppt_h</p:attrName>
                                        </p:attrNameLst>
                                      </p:cBhvr>
                                      <p:tavLst>
                                        <p:tav tm="0">
                                          <p:val>
                                            <p:fltVal val="0"/>
                                          </p:val>
                                        </p:tav>
                                        <p:tav tm="100000">
                                          <p:val>
                                            <p:strVal val="#ppt_h"/>
                                          </p:val>
                                        </p:tav>
                                      </p:tavLst>
                                    </p:anim>
                                    <p:anim calcmode="lin" valueType="num">
                                      <p:cBhvr>
                                        <p:cTn id="45" dur="1000" fill="hold"/>
                                        <p:tgtEl>
                                          <p:spTgt spid="41"/>
                                        </p:tgtEl>
                                        <p:attrNameLst>
                                          <p:attrName>style.rotation</p:attrName>
                                        </p:attrNameLst>
                                      </p:cBhvr>
                                      <p:tavLst>
                                        <p:tav tm="0">
                                          <p:val>
                                            <p:fltVal val="90"/>
                                          </p:val>
                                        </p:tav>
                                        <p:tav tm="100000">
                                          <p:val>
                                            <p:fltVal val="0"/>
                                          </p:val>
                                        </p:tav>
                                      </p:tavLst>
                                    </p:anim>
                                    <p:animEffect transition="in" filter="fade">
                                      <p:cBhvr>
                                        <p:cTn id="46" dur="1000"/>
                                        <p:tgtEl>
                                          <p:spTgt spid="41"/>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40"/>
                                        </p:tgtEl>
                                        <p:attrNameLst>
                                          <p:attrName>style.visibility</p:attrName>
                                        </p:attrNameLst>
                                      </p:cBhvr>
                                      <p:to>
                                        <p:strVal val="visible"/>
                                      </p:to>
                                    </p:set>
                                    <p:anim calcmode="lin" valueType="num">
                                      <p:cBhvr>
                                        <p:cTn id="49" dur="1000" fill="hold"/>
                                        <p:tgtEl>
                                          <p:spTgt spid="40"/>
                                        </p:tgtEl>
                                        <p:attrNameLst>
                                          <p:attrName>ppt_w</p:attrName>
                                        </p:attrNameLst>
                                      </p:cBhvr>
                                      <p:tavLst>
                                        <p:tav tm="0">
                                          <p:val>
                                            <p:fltVal val="0"/>
                                          </p:val>
                                        </p:tav>
                                        <p:tav tm="100000">
                                          <p:val>
                                            <p:strVal val="#ppt_w"/>
                                          </p:val>
                                        </p:tav>
                                      </p:tavLst>
                                    </p:anim>
                                    <p:anim calcmode="lin" valueType="num">
                                      <p:cBhvr>
                                        <p:cTn id="50" dur="1000" fill="hold"/>
                                        <p:tgtEl>
                                          <p:spTgt spid="40"/>
                                        </p:tgtEl>
                                        <p:attrNameLst>
                                          <p:attrName>ppt_h</p:attrName>
                                        </p:attrNameLst>
                                      </p:cBhvr>
                                      <p:tavLst>
                                        <p:tav tm="0">
                                          <p:val>
                                            <p:fltVal val="0"/>
                                          </p:val>
                                        </p:tav>
                                        <p:tav tm="100000">
                                          <p:val>
                                            <p:strVal val="#ppt_h"/>
                                          </p:val>
                                        </p:tav>
                                      </p:tavLst>
                                    </p:anim>
                                    <p:anim calcmode="lin" valueType="num">
                                      <p:cBhvr>
                                        <p:cTn id="51" dur="1000" fill="hold"/>
                                        <p:tgtEl>
                                          <p:spTgt spid="40"/>
                                        </p:tgtEl>
                                        <p:attrNameLst>
                                          <p:attrName>style.rotation</p:attrName>
                                        </p:attrNameLst>
                                      </p:cBhvr>
                                      <p:tavLst>
                                        <p:tav tm="0">
                                          <p:val>
                                            <p:fltVal val="90"/>
                                          </p:val>
                                        </p:tav>
                                        <p:tav tm="100000">
                                          <p:val>
                                            <p:fltVal val="0"/>
                                          </p:val>
                                        </p:tav>
                                      </p:tavLst>
                                    </p:anim>
                                    <p:animEffect transition="in" filter="fade">
                                      <p:cBhvr>
                                        <p:cTn id="52" dur="1000"/>
                                        <p:tgtEl>
                                          <p:spTgt spid="40"/>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anim calcmode="lin" valueType="num">
                                      <p:cBhvr>
                                        <p:cTn id="55" dur="1000" fill="hold"/>
                                        <p:tgtEl>
                                          <p:spTgt spid="34"/>
                                        </p:tgtEl>
                                        <p:attrNameLst>
                                          <p:attrName>ppt_w</p:attrName>
                                        </p:attrNameLst>
                                      </p:cBhvr>
                                      <p:tavLst>
                                        <p:tav tm="0">
                                          <p:val>
                                            <p:fltVal val="0"/>
                                          </p:val>
                                        </p:tav>
                                        <p:tav tm="100000">
                                          <p:val>
                                            <p:strVal val="#ppt_w"/>
                                          </p:val>
                                        </p:tav>
                                      </p:tavLst>
                                    </p:anim>
                                    <p:anim calcmode="lin" valueType="num">
                                      <p:cBhvr>
                                        <p:cTn id="56" dur="1000" fill="hold"/>
                                        <p:tgtEl>
                                          <p:spTgt spid="34"/>
                                        </p:tgtEl>
                                        <p:attrNameLst>
                                          <p:attrName>ppt_h</p:attrName>
                                        </p:attrNameLst>
                                      </p:cBhvr>
                                      <p:tavLst>
                                        <p:tav tm="0">
                                          <p:val>
                                            <p:fltVal val="0"/>
                                          </p:val>
                                        </p:tav>
                                        <p:tav tm="100000">
                                          <p:val>
                                            <p:strVal val="#ppt_h"/>
                                          </p:val>
                                        </p:tav>
                                      </p:tavLst>
                                    </p:anim>
                                    <p:anim calcmode="lin" valueType="num">
                                      <p:cBhvr>
                                        <p:cTn id="57" dur="1000" fill="hold"/>
                                        <p:tgtEl>
                                          <p:spTgt spid="34"/>
                                        </p:tgtEl>
                                        <p:attrNameLst>
                                          <p:attrName>style.rotation</p:attrName>
                                        </p:attrNameLst>
                                      </p:cBhvr>
                                      <p:tavLst>
                                        <p:tav tm="0">
                                          <p:val>
                                            <p:fltVal val="90"/>
                                          </p:val>
                                        </p:tav>
                                        <p:tav tm="100000">
                                          <p:val>
                                            <p:fltVal val="0"/>
                                          </p:val>
                                        </p:tav>
                                      </p:tavLst>
                                    </p:anim>
                                    <p:animEffect transition="in" filter="fade">
                                      <p:cBhvr>
                                        <p:cTn id="58" dur="1000"/>
                                        <p:tgtEl>
                                          <p:spTgt spid="34"/>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p:cTn id="61" dur="1000" fill="hold"/>
                                        <p:tgtEl>
                                          <p:spTgt spid="21"/>
                                        </p:tgtEl>
                                        <p:attrNameLst>
                                          <p:attrName>ppt_w</p:attrName>
                                        </p:attrNameLst>
                                      </p:cBhvr>
                                      <p:tavLst>
                                        <p:tav tm="0">
                                          <p:val>
                                            <p:fltVal val="0"/>
                                          </p:val>
                                        </p:tav>
                                        <p:tav tm="100000">
                                          <p:val>
                                            <p:strVal val="#ppt_w"/>
                                          </p:val>
                                        </p:tav>
                                      </p:tavLst>
                                    </p:anim>
                                    <p:anim calcmode="lin" valueType="num">
                                      <p:cBhvr>
                                        <p:cTn id="62" dur="1000" fill="hold"/>
                                        <p:tgtEl>
                                          <p:spTgt spid="21"/>
                                        </p:tgtEl>
                                        <p:attrNameLst>
                                          <p:attrName>ppt_h</p:attrName>
                                        </p:attrNameLst>
                                      </p:cBhvr>
                                      <p:tavLst>
                                        <p:tav tm="0">
                                          <p:val>
                                            <p:fltVal val="0"/>
                                          </p:val>
                                        </p:tav>
                                        <p:tav tm="100000">
                                          <p:val>
                                            <p:strVal val="#ppt_h"/>
                                          </p:val>
                                        </p:tav>
                                      </p:tavLst>
                                    </p:anim>
                                    <p:anim calcmode="lin" valueType="num">
                                      <p:cBhvr>
                                        <p:cTn id="63" dur="1000" fill="hold"/>
                                        <p:tgtEl>
                                          <p:spTgt spid="21"/>
                                        </p:tgtEl>
                                        <p:attrNameLst>
                                          <p:attrName>style.rotation</p:attrName>
                                        </p:attrNameLst>
                                      </p:cBhvr>
                                      <p:tavLst>
                                        <p:tav tm="0">
                                          <p:val>
                                            <p:fltVal val="90"/>
                                          </p:val>
                                        </p:tav>
                                        <p:tav tm="100000">
                                          <p:val>
                                            <p:fltVal val="0"/>
                                          </p:val>
                                        </p:tav>
                                      </p:tavLst>
                                    </p:anim>
                                    <p:animEffect transition="in" filter="fade">
                                      <p:cBhvr>
                                        <p:cTn id="64"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P spid="31" grpId="0" animBg="1"/>
      <p:bldP spid="33" grpId="0" animBg="1"/>
      <p:bldP spid="34" grpId="0"/>
      <p:bldP spid="35" grpId="0" animBg="1"/>
      <p:bldP spid="36" grpId="0" animBg="1"/>
      <p:bldP spid="40" grpId="0"/>
      <p:bldP spid="41" grpId="0"/>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1670" y="252691"/>
            <a:ext cx="4937378" cy="461665"/>
          </a:xfrm>
          <a:prstGeom prst="rect">
            <a:avLst/>
          </a:prstGeom>
        </p:spPr>
        <p:txBody>
          <a:bodyPr wrap="none">
            <a:spAutoFit/>
          </a:bodyPr>
          <a:lstStyle/>
          <a:p>
            <a:pPr algn="ctr" rtl="1"/>
            <a:r>
              <a:rPr lang="ar-SA" sz="2400" b="1" dirty="0">
                <a:cs typeface="+mj-cs"/>
              </a:rPr>
              <a:t>أزرار شريط العنوان </a:t>
            </a:r>
            <a:r>
              <a:rPr lang="en-US" sz="2400" dirty="0">
                <a:cs typeface="+mj-cs"/>
              </a:rPr>
              <a:t>(Address Bar Buttons)</a:t>
            </a:r>
            <a:endParaRPr lang="ar-SA" sz="2400" dirty="0">
              <a:cs typeface="+mj-cs"/>
            </a:endParaRPr>
          </a:p>
        </p:txBody>
      </p:sp>
      <p:sp>
        <p:nvSpPr>
          <p:cNvPr id="3" name="Rectangle 2"/>
          <p:cNvSpPr/>
          <p:nvPr/>
        </p:nvSpPr>
        <p:spPr>
          <a:xfrm>
            <a:off x="428596" y="1428736"/>
            <a:ext cx="8072494" cy="2031325"/>
          </a:xfrm>
          <a:prstGeom prst="rect">
            <a:avLst/>
          </a:prstGeom>
        </p:spPr>
        <p:txBody>
          <a:bodyPr wrap="square">
            <a:spAutoFit/>
          </a:bodyPr>
          <a:lstStyle/>
          <a:p>
            <a:pPr marL="357188" indent="-357188" algn="r" rtl="1">
              <a:lnSpc>
                <a:spcPct val="150000"/>
              </a:lnSpc>
              <a:buFont typeface="Arial" pitchFamily="34" charset="0"/>
              <a:buChar char="•"/>
            </a:pPr>
            <a:r>
              <a:rPr lang="ar-SA" sz="2200" dirty="0">
                <a:cs typeface="+mj-cs"/>
              </a:rPr>
              <a:t>في الجزء </a:t>
            </a:r>
            <a:r>
              <a:rPr lang="ar-SA" sz="2000" dirty="0">
                <a:cs typeface="+mj-cs"/>
              </a:rPr>
              <a:t>إلى جهة </a:t>
            </a:r>
            <a:r>
              <a:rPr lang="ar-JO" sz="2000" dirty="0">
                <a:cs typeface="+mj-cs"/>
              </a:rPr>
              <a:t>اليمين </a:t>
            </a:r>
            <a:r>
              <a:rPr lang="ar-SA" sz="2000" dirty="0">
                <a:cs typeface="+mj-cs"/>
              </a:rPr>
              <a:t>من شريط العنوان، يمكنك مشاهدة </a:t>
            </a:r>
          </a:p>
          <a:p>
            <a:pPr marL="457200" indent="-457200" algn="r" rtl="1">
              <a:lnSpc>
                <a:spcPct val="150000"/>
              </a:lnSpc>
              <a:buFont typeface="+mj-lt"/>
              <a:buAutoNum type="arabicPeriod"/>
            </a:pPr>
            <a:r>
              <a:rPr lang="ar-SA" sz="2000" dirty="0">
                <a:cs typeface="+mj-cs"/>
              </a:rPr>
              <a:t>زر "تحديث" والذي تستطيع استخدام هذا الزر لإعادة تحميل صفحة ويب. </a:t>
            </a:r>
          </a:p>
          <a:p>
            <a:pPr marL="457200" indent="-457200" algn="r" rtl="1">
              <a:lnSpc>
                <a:spcPct val="150000"/>
              </a:lnSpc>
              <a:buFont typeface="+mj-lt"/>
              <a:buAutoNum type="arabicPeriod"/>
            </a:pPr>
            <a:r>
              <a:rPr lang="ar-SA" sz="2000" dirty="0">
                <a:cs typeface="+mj-cs"/>
              </a:rPr>
              <a:t>زر "إيقاف" يستخدم لوقف تحميل الصفحة.</a:t>
            </a:r>
            <a:endParaRPr lang="ar-JO" sz="2000" dirty="0">
              <a:cs typeface="+mj-cs"/>
            </a:endParaRPr>
          </a:p>
          <a:p>
            <a:pPr marL="357188" indent="-357188" algn="r" rtl="1">
              <a:lnSpc>
                <a:spcPct val="150000"/>
              </a:lnSpc>
              <a:buFont typeface="Arial" pitchFamily="34" charset="0"/>
              <a:buChar char="•"/>
            </a:pPr>
            <a:endParaRPr lang="ar-SA" sz="2200" dirty="0">
              <a:cs typeface="+mj-cs"/>
            </a:endParaRPr>
          </a:p>
        </p:txBody>
      </p:sp>
      <p:pic>
        <p:nvPicPr>
          <p:cNvPr id="1026" name="Picture 2"/>
          <p:cNvPicPr>
            <a:picLocks noChangeAspect="1" noChangeArrowheads="1"/>
          </p:cNvPicPr>
          <p:nvPr/>
        </p:nvPicPr>
        <p:blipFill>
          <a:blip r:embed="rId2"/>
          <a:srcRect/>
          <a:stretch>
            <a:fillRect/>
          </a:stretch>
        </p:blipFill>
        <p:spPr bwMode="auto">
          <a:xfrm>
            <a:off x="1214415" y="1922586"/>
            <a:ext cx="500066" cy="43484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3571868" y="2357430"/>
            <a:ext cx="538164" cy="474851"/>
          </a:xfrm>
          <a:prstGeom prst="rect">
            <a:avLst/>
          </a:prstGeom>
          <a:noFill/>
          <a:ln w="9525">
            <a:noFill/>
            <a:miter lim="800000"/>
            <a:headEnd/>
            <a:tailEnd/>
          </a:ln>
          <a:effectLst/>
        </p:spPr>
      </p:pic>
      <p:sp>
        <p:nvSpPr>
          <p:cNvPr id="7" name="Rectangle 6"/>
          <p:cNvSpPr/>
          <p:nvPr/>
        </p:nvSpPr>
        <p:spPr>
          <a:xfrm>
            <a:off x="580996" y="3500438"/>
            <a:ext cx="8072494" cy="2492990"/>
          </a:xfrm>
          <a:prstGeom prst="rect">
            <a:avLst/>
          </a:prstGeom>
        </p:spPr>
        <p:txBody>
          <a:bodyPr wrap="square">
            <a:spAutoFit/>
          </a:bodyPr>
          <a:lstStyle/>
          <a:p>
            <a:pPr marL="357188" indent="-357188" algn="r" rtl="1">
              <a:lnSpc>
                <a:spcPct val="150000"/>
              </a:lnSpc>
              <a:buFont typeface="Arial" pitchFamily="34" charset="0"/>
              <a:buChar char="•"/>
            </a:pPr>
            <a:r>
              <a:rPr lang="ar-SA" sz="2200" dirty="0">
                <a:cs typeface="+mj-cs"/>
              </a:rPr>
              <a:t>في الجزء </a:t>
            </a:r>
            <a:r>
              <a:rPr lang="ar-SA" sz="2000" dirty="0">
                <a:cs typeface="+mj-cs"/>
              </a:rPr>
              <a:t>إلى جهة اليسار من شريط العنوان، يمكنك مشاهدة </a:t>
            </a:r>
          </a:p>
          <a:p>
            <a:pPr marL="457200" indent="-457200" algn="r" rtl="1">
              <a:lnSpc>
                <a:spcPct val="150000"/>
              </a:lnSpc>
              <a:buFont typeface="+mj-lt"/>
              <a:buAutoNum type="arabicPeriod"/>
            </a:pPr>
            <a:r>
              <a:rPr lang="ar-SA" sz="2000" dirty="0">
                <a:cs typeface="+mj-cs"/>
              </a:rPr>
              <a:t>زر ”الخلف" والذي تستطيع استخدام هذا الزر </a:t>
            </a:r>
            <a:r>
              <a:rPr lang="ar-SA" sz="2000" dirty="0"/>
              <a:t>للانتقال إلى الصفحة السابقة التي كنت فيها.</a:t>
            </a:r>
            <a:endParaRPr lang="ar-SA" sz="2000" dirty="0">
              <a:cs typeface="+mj-cs"/>
            </a:endParaRPr>
          </a:p>
          <a:p>
            <a:pPr marL="457200" indent="-457200" algn="r" rtl="1">
              <a:lnSpc>
                <a:spcPct val="150000"/>
              </a:lnSpc>
              <a:buFont typeface="+mj-lt"/>
              <a:buAutoNum type="arabicPeriod"/>
            </a:pPr>
            <a:r>
              <a:rPr lang="ar-SA" sz="2000" dirty="0"/>
              <a:t>زر ”الأمام" والذي تستطيع استخدام هذا الزر في حال نقرت على زر "الخلف" وتريد أن تذهب إلى الأمام حيث الصفحة كنت فيها. ( للرجوع السريع إلى الصفحة التي زرتها سابقا ).</a:t>
            </a:r>
          </a:p>
          <a:p>
            <a:pPr marL="357188" indent="-357188" algn="r" rtl="1">
              <a:lnSpc>
                <a:spcPct val="150000"/>
              </a:lnSpc>
              <a:buFont typeface="Arial" pitchFamily="34" charset="0"/>
              <a:buChar char="•"/>
            </a:pPr>
            <a:endParaRPr lang="ar-SA" sz="2200" dirty="0">
              <a:cs typeface="+mj-cs"/>
            </a:endParaRPr>
          </a:p>
        </p:txBody>
      </p:sp>
      <p:pic>
        <p:nvPicPr>
          <p:cNvPr id="8" name="Picture 2"/>
          <p:cNvPicPr>
            <a:picLocks noChangeAspect="1" noChangeArrowheads="1"/>
          </p:cNvPicPr>
          <p:nvPr/>
        </p:nvPicPr>
        <p:blipFill>
          <a:blip r:embed="rId4"/>
          <a:srcRect/>
          <a:stretch>
            <a:fillRect/>
          </a:stretch>
        </p:blipFill>
        <p:spPr bwMode="auto">
          <a:xfrm>
            <a:off x="3430302" y="5672158"/>
            <a:ext cx="1641764" cy="6858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00364" y="252691"/>
            <a:ext cx="2961067" cy="461665"/>
          </a:xfrm>
          <a:prstGeom prst="rect">
            <a:avLst/>
          </a:prstGeom>
        </p:spPr>
        <p:txBody>
          <a:bodyPr wrap="none">
            <a:spAutoFit/>
          </a:bodyPr>
          <a:lstStyle/>
          <a:p>
            <a:pPr algn="ctr" rtl="1"/>
            <a:r>
              <a:rPr lang="ar-SA" sz="2400" b="1" dirty="0">
                <a:cs typeface="+mj-cs"/>
              </a:rPr>
              <a:t>شريط القوائم </a:t>
            </a:r>
            <a:r>
              <a:rPr lang="en-US" sz="2400" dirty="0">
                <a:cs typeface="+mj-cs"/>
              </a:rPr>
              <a:t>(Menu Bar)</a:t>
            </a:r>
            <a:endParaRPr lang="ar-SA" sz="2400" dirty="0">
              <a:cs typeface="+mj-cs"/>
            </a:endParaRPr>
          </a:p>
        </p:txBody>
      </p:sp>
      <p:sp>
        <p:nvSpPr>
          <p:cNvPr id="3" name="Content Placeholder 3"/>
          <p:cNvSpPr txBox="1">
            <a:spLocks/>
          </p:cNvSpPr>
          <p:nvPr/>
        </p:nvSpPr>
        <p:spPr>
          <a:xfrm>
            <a:off x="609600" y="1447800"/>
            <a:ext cx="8077200" cy="4114800"/>
          </a:xfrm>
          <a:prstGeom prst="rect">
            <a:avLst/>
          </a:prstGeom>
        </p:spPr>
        <p:txBody>
          <a:bodyPr>
            <a:normAutofit/>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يمكنك أن ترى شريط </a:t>
            </a:r>
            <a:r>
              <a:rPr kumimoji="0" lang="ar-JO" sz="2200" b="0" i="0" u="none" strike="noStrike" kern="1200" cap="none" spc="0" normalizeH="0" baseline="0" noProof="0" dirty="0">
                <a:ln>
                  <a:noFill/>
                </a:ln>
                <a:solidFill>
                  <a:schemeClr val="tx1"/>
                </a:solidFill>
                <a:effectLst/>
                <a:uLnTx/>
                <a:uFillTx/>
                <a:latin typeface="+mn-lt"/>
                <a:ea typeface="+mn-ea"/>
                <a:cs typeface="+mj-cs"/>
              </a:rPr>
              <a:t>القوائم (</a:t>
            </a:r>
            <a:r>
              <a:rPr kumimoji="0" lang="en-US" sz="2200" b="0" i="0" u="none" strike="noStrike" kern="1200" cap="none" spc="0" normalizeH="0" baseline="0" noProof="0" dirty="0">
                <a:ln>
                  <a:noFill/>
                </a:ln>
                <a:solidFill>
                  <a:schemeClr val="tx1"/>
                </a:solidFill>
                <a:effectLst/>
                <a:uLnTx/>
                <a:uFillTx/>
                <a:latin typeface="+mn-lt"/>
                <a:ea typeface="+mn-ea"/>
                <a:cs typeface="+mj-cs"/>
              </a:rPr>
              <a:t>Tool Bar</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أسفل شريط العناوين. </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انقر زر الماوس الأيمن في مساحة فارغة على شريط الأدوات واختر "شريط القوائم". والآن نشاهد عرض القائمة على شريط الأدوات.</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7"/>
          <p:cNvPicPr>
            <a:picLocks noChangeAspect="1" noChangeArrowheads="1"/>
          </p:cNvPicPr>
          <p:nvPr/>
        </p:nvPicPr>
        <p:blipFill>
          <a:blip r:embed="rId2"/>
          <a:srcRect t="9375" r="63194" b="86905"/>
          <a:stretch>
            <a:fillRect/>
          </a:stretch>
        </p:blipFill>
        <p:spPr bwMode="auto">
          <a:xfrm>
            <a:off x="1428728" y="4000504"/>
            <a:ext cx="6700862" cy="451541"/>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00364" y="252691"/>
            <a:ext cx="3546612" cy="461665"/>
          </a:xfrm>
          <a:prstGeom prst="rect">
            <a:avLst/>
          </a:prstGeom>
        </p:spPr>
        <p:txBody>
          <a:bodyPr wrap="none">
            <a:spAutoFit/>
          </a:bodyPr>
          <a:lstStyle/>
          <a:p>
            <a:pPr algn="ctr" rtl="1"/>
            <a:r>
              <a:rPr lang="ar-SA" sz="2400" b="1" dirty="0">
                <a:cs typeface="+mj-cs"/>
              </a:rPr>
              <a:t>الصفحة الرئيسية </a:t>
            </a:r>
            <a:r>
              <a:rPr lang="en-US" sz="2400" dirty="0">
                <a:cs typeface="+mj-cs"/>
              </a:rPr>
              <a:t>(Home Page)</a:t>
            </a:r>
            <a:endParaRPr lang="ar-SA" sz="2400" dirty="0">
              <a:cs typeface="+mj-cs"/>
            </a:endParaRPr>
          </a:p>
        </p:txBody>
      </p:sp>
      <p:sp>
        <p:nvSpPr>
          <p:cNvPr id="3" name="Content Placeholder 3"/>
          <p:cNvSpPr txBox="1">
            <a:spLocks/>
          </p:cNvSpPr>
          <p:nvPr/>
        </p:nvSpPr>
        <p:spPr>
          <a:xfrm>
            <a:off x="4000496" y="1285860"/>
            <a:ext cx="4800600" cy="5029201"/>
          </a:xfrm>
          <a:prstGeom prst="rect">
            <a:avLst/>
          </a:prstGeom>
        </p:spPr>
        <p:txBody>
          <a:bodyPr>
            <a:normAutofit fontScale="92500"/>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هي </a:t>
            </a:r>
            <a:r>
              <a:rPr kumimoji="0" lang="ar-SA" sz="2200" b="0" i="0" u="none" strike="noStrike" kern="1200" cap="none" spc="0" normalizeH="0" baseline="0" noProof="0" dirty="0">
                <a:ln>
                  <a:noFill/>
                </a:ln>
                <a:solidFill>
                  <a:schemeClr val="tx1"/>
                </a:solidFill>
                <a:effectLst/>
                <a:uLnTx/>
                <a:uFillTx/>
                <a:latin typeface="+mn-lt"/>
                <a:ea typeface="+mn-ea"/>
                <a:cs typeface="+mj-cs"/>
              </a:rPr>
              <a:t>الصفحة الافتراضية عند بدء تشغيل </a:t>
            </a:r>
            <a:r>
              <a:rPr kumimoji="0" lang="en-US" sz="2200" b="0" i="0" u="none" strike="noStrike" kern="1200" cap="none" spc="0" normalizeH="0" baseline="0" noProof="0" dirty="0">
                <a:ln>
                  <a:noFill/>
                </a:ln>
                <a:solidFill>
                  <a:schemeClr val="tx1"/>
                </a:solidFill>
                <a:effectLst/>
                <a:uLnTx/>
                <a:uFillTx/>
                <a:latin typeface="+mn-lt"/>
                <a:ea typeface="+mn-ea"/>
                <a:cs typeface="+mj-cs"/>
              </a:rPr>
              <a:t>Internet Explorer </a:t>
            </a:r>
            <a:r>
              <a:rPr kumimoji="0" lang="ar-JO" sz="2200" b="0" i="0" u="none" strike="noStrike" kern="1200" cap="none" spc="0" normalizeH="0" baseline="0" noProof="0" dirty="0">
                <a:ln>
                  <a:noFill/>
                </a:ln>
                <a:solidFill>
                  <a:schemeClr val="tx1"/>
                </a:solidFill>
                <a:effectLst/>
                <a:uLnTx/>
                <a:uFillTx/>
                <a:latin typeface="+mn-lt"/>
                <a:ea typeface="+mn-ea"/>
                <a:cs typeface="+mj-cs"/>
              </a:rPr>
              <a:t>.</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الصفحة الرئيسية لموقع </a:t>
            </a:r>
            <a:r>
              <a:rPr kumimoji="0" lang="ar-JO" sz="2200" b="0" i="0" u="none" strike="noStrike" kern="1200" cap="none" spc="0" normalizeH="0" baseline="0" noProof="0" dirty="0">
                <a:ln>
                  <a:noFill/>
                </a:ln>
                <a:solidFill>
                  <a:schemeClr val="tx1"/>
                </a:solidFill>
                <a:effectLst/>
                <a:uLnTx/>
                <a:uFillTx/>
                <a:latin typeface="+mn-lt"/>
                <a:ea typeface="+mn-ea"/>
                <a:cs typeface="+mj-cs"/>
              </a:rPr>
              <a:t>الويب </a:t>
            </a:r>
            <a:r>
              <a:rPr kumimoji="0" lang="ar-SA" sz="2200" b="0" i="0" u="none" strike="noStrike" kern="1200" cap="none" spc="0" normalizeH="0" baseline="0" noProof="0" dirty="0">
                <a:ln>
                  <a:noFill/>
                </a:ln>
                <a:solidFill>
                  <a:schemeClr val="tx1"/>
                </a:solidFill>
                <a:effectLst/>
                <a:uLnTx/>
                <a:uFillTx/>
                <a:latin typeface="+mn-lt"/>
                <a:ea typeface="+mn-ea"/>
                <a:cs typeface="+mj-cs"/>
              </a:rPr>
              <a:t>هي </a:t>
            </a:r>
            <a:r>
              <a:rPr kumimoji="0" lang="ar-JO" sz="2200" b="0" i="0" u="none" strike="noStrike" kern="1200" cap="none" spc="0" normalizeH="0" baseline="0" noProof="0" dirty="0">
                <a:ln>
                  <a:noFill/>
                </a:ln>
                <a:solidFill>
                  <a:schemeClr val="tx1"/>
                </a:solidFill>
                <a:effectLst/>
                <a:uLnTx/>
                <a:uFillTx/>
                <a:latin typeface="+mn-lt"/>
                <a:ea typeface="+mn-ea"/>
                <a:cs typeface="+mj-cs"/>
              </a:rPr>
              <a:t>الصفحة الإفتتاحية </a:t>
            </a:r>
            <a:r>
              <a:rPr kumimoji="0" lang="ar-SA" sz="2200" b="0" i="0" u="none" strike="noStrike" kern="1200" cap="none" spc="0" normalizeH="0" baseline="0" noProof="0" dirty="0">
                <a:ln>
                  <a:noFill/>
                </a:ln>
                <a:solidFill>
                  <a:schemeClr val="tx1"/>
                </a:solidFill>
                <a:effectLst/>
                <a:uLnTx/>
                <a:uFillTx/>
                <a:latin typeface="+mn-lt"/>
                <a:ea typeface="+mn-ea"/>
                <a:cs typeface="+mj-cs"/>
              </a:rPr>
              <a:t>أو الرئيسية </a:t>
            </a:r>
            <a:r>
              <a:rPr kumimoji="0" lang="ar-JO" sz="2200" b="0" i="0" u="none" strike="noStrike" kern="1200" cap="none" spc="0" normalizeH="0" baseline="0" noProof="0" dirty="0">
                <a:ln>
                  <a:noFill/>
                </a:ln>
                <a:solidFill>
                  <a:schemeClr val="tx1"/>
                </a:solidFill>
                <a:effectLst/>
                <a:uLnTx/>
                <a:uFillTx/>
                <a:latin typeface="+mn-lt"/>
                <a:ea typeface="+mn-ea"/>
                <a:cs typeface="+mj-cs"/>
              </a:rPr>
              <a:t>.</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تسطيع تغيير الصفحة الرئيسية إلى الموقع الذي تفضله. اختر "أدوات" ← "خيارات إنترنت" في تبويب "عام"، وتسطيع إدخال تفصيلات تحت "الصفحة الرئيسية".</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109728" marR="0" lvl="0" indent="0" algn="ctr" defTabSz="914400" rtl="1" eaLnBrk="1" fontAlgn="auto" latinLnBrk="0" hangingPunct="1">
              <a:lnSpc>
                <a:spcPct val="150000"/>
              </a:lnSpc>
              <a:spcBef>
                <a:spcPct val="20000"/>
              </a:spcBef>
              <a:spcAft>
                <a:spcPts val="0"/>
              </a:spcAft>
              <a:buClrTx/>
              <a:buSzTx/>
              <a:buFont typeface="Arial" pitchFamily="34" charset="0"/>
              <a:buNone/>
              <a:tabLst/>
              <a:defRPr/>
            </a:pPr>
            <a:r>
              <a:rPr kumimoji="0" lang="en-US" sz="2200" b="0" i="0" u="none" strike="noStrike" kern="1200" cap="none" spc="0" normalizeH="0" baseline="0" noProof="0" dirty="0">
                <a:ln>
                  <a:noFill/>
                </a:ln>
                <a:solidFill>
                  <a:schemeClr val="tx1"/>
                </a:solidFill>
                <a:effectLst/>
                <a:uLnTx/>
                <a:uFillTx/>
                <a:latin typeface="+mn-lt"/>
                <a:ea typeface="+mn-ea"/>
                <a:cs typeface="+mj-cs"/>
              </a:rPr>
              <a:t>Tools </a:t>
            </a:r>
            <a:r>
              <a:rPr kumimoji="0" lang="en-US" sz="2200" b="0" i="0" u="none" strike="noStrike" kern="1200" cap="none" spc="0" normalizeH="0" baseline="0" noProof="0" dirty="0">
                <a:ln>
                  <a:noFill/>
                </a:ln>
                <a:solidFill>
                  <a:schemeClr val="tx1"/>
                </a:solidFill>
                <a:effectLst/>
                <a:uLnTx/>
                <a:uFillTx/>
                <a:latin typeface="+mn-lt"/>
                <a:ea typeface="+mn-ea"/>
                <a:cs typeface="+mj-cs"/>
                <a:sym typeface="Wingdings" panose="05000000000000000000" pitchFamily="2" charset="2"/>
              </a:rPr>
              <a:t>Internet Options  General</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sym typeface="Wingdings" panose="05000000000000000000" pitchFamily="2" charset="2"/>
              </a:rPr>
              <a:t>كما يمكنك ادخال أكثر من صفحة رئيسية</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p:txBody>
      </p:sp>
      <p:pic>
        <p:nvPicPr>
          <p:cNvPr id="2050" name="Picture 2"/>
          <p:cNvPicPr>
            <a:picLocks noChangeAspect="1" noChangeArrowheads="1"/>
          </p:cNvPicPr>
          <p:nvPr/>
        </p:nvPicPr>
        <p:blipFill>
          <a:blip r:embed="rId2"/>
          <a:srcRect/>
          <a:stretch>
            <a:fillRect/>
          </a:stretch>
        </p:blipFill>
        <p:spPr bwMode="auto">
          <a:xfrm>
            <a:off x="428596" y="1285860"/>
            <a:ext cx="3619500" cy="4895850"/>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61700" y="252691"/>
            <a:ext cx="4539192" cy="461665"/>
          </a:xfrm>
          <a:prstGeom prst="rect">
            <a:avLst/>
          </a:prstGeom>
        </p:spPr>
        <p:txBody>
          <a:bodyPr wrap="none">
            <a:spAutoFit/>
          </a:bodyPr>
          <a:lstStyle/>
          <a:p>
            <a:pPr algn="ctr" rtl="1"/>
            <a:r>
              <a:rPr lang="ar-SA" sz="2400" b="1" dirty="0">
                <a:cs typeface="+mj-cs"/>
              </a:rPr>
              <a:t>الاستعلراض المبوب </a:t>
            </a:r>
            <a:r>
              <a:rPr lang="en-US" sz="2400" dirty="0">
                <a:cs typeface="+mj-cs"/>
              </a:rPr>
              <a:t>(Tabbed Browsing)</a:t>
            </a:r>
            <a:endParaRPr lang="ar-SA" sz="2400" dirty="0">
              <a:cs typeface="+mj-cs"/>
            </a:endParaRPr>
          </a:p>
        </p:txBody>
      </p:sp>
      <p:sp>
        <p:nvSpPr>
          <p:cNvPr id="3" name="Content Placeholder 3"/>
          <p:cNvSpPr txBox="1">
            <a:spLocks/>
          </p:cNvSpPr>
          <p:nvPr/>
        </p:nvSpPr>
        <p:spPr>
          <a:xfrm>
            <a:off x="414366" y="952520"/>
            <a:ext cx="8229600" cy="5334000"/>
          </a:xfrm>
          <a:prstGeom prst="rect">
            <a:avLst/>
          </a:prstGeom>
        </p:spPr>
        <p:txBody>
          <a:bodyPr>
            <a:normAutofit/>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فتح العديد من المواقع في نافذة واحدة و التبديل بينهم.</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لإنشا</a:t>
            </a:r>
            <a:r>
              <a:rPr kumimoji="0" lang="ar-SA" sz="2200" b="0" i="0" u="none" strike="noStrike" kern="1200" cap="none" spc="0" normalizeH="0" baseline="0" noProof="0" dirty="0">
                <a:ln>
                  <a:noFill/>
                </a:ln>
                <a:solidFill>
                  <a:schemeClr val="tx1"/>
                </a:solidFill>
                <a:effectLst/>
                <a:uLnTx/>
                <a:uFillTx/>
                <a:latin typeface="+mn-lt"/>
                <a:ea typeface="+mn-ea"/>
                <a:cs typeface="+mj-cs"/>
              </a:rPr>
              <a:t>ء</a:t>
            </a:r>
            <a:r>
              <a:rPr kumimoji="0" lang="ar-JO" sz="2200" b="0" i="0" u="none" strike="noStrike" kern="1200" cap="none" spc="0" normalizeH="0" baseline="0" noProof="0" dirty="0">
                <a:ln>
                  <a:noFill/>
                </a:ln>
                <a:solidFill>
                  <a:schemeClr val="tx1"/>
                </a:solidFill>
                <a:effectLst/>
                <a:uLnTx/>
                <a:uFillTx/>
                <a:latin typeface="+mn-lt"/>
                <a:ea typeface="+mn-ea"/>
                <a:cs typeface="+mj-cs"/>
              </a:rPr>
              <a:t> علامة تبويب جديدة أنقر (</a:t>
            </a:r>
            <a:r>
              <a:rPr kumimoji="0" lang="en-US" sz="2200" b="0" i="0" u="none" strike="noStrike" kern="1200" cap="none" spc="0" normalizeH="0" baseline="0" noProof="0" dirty="0">
                <a:ln>
                  <a:noFill/>
                </a:ln>
                <a:solidFill>
                  <a:schemeClr val="tx1"/>
                </a:solidFill>
                <a:effectLst/>
                <a:uLnTx/>
                <a:uFillTx/>
                <a:latin typeface="+mn-lt"/>
                <a:ea typeface="+mn-ea"/>
                <a:cs typeface="+mj-cs"/>
              </a:rPr>
              <a:t>New Tab</a:t>
            </a:r>
            <a:r>
              <a:rPr kumimoji="0" lang="ar-JO" sz="2200" b="0" i="0" u="none" strike="noStrike" kern="1200" cap="none" spc="0" normalizeH="0" baseline="0" noProof="0" dirty="0">
                <a:ln>
                  <a:noFill/>
                </a:ln>
                <a:solidFill>
                  <a:schemeClr val="tx1"/>
                </a:solidFill>
                <a:effectLst/>
                <a:uLnTx/>
                <a:uFillTx/>
                <a:latin typeface="+mn-lt"/>
                <a:ea typeface="+mn-ea"/>
                <a:cs typeface="+mj-cs"/>
              </a:rPr>
              <a:t>) أو (</a:t>
            </a:r>
            <a:r>
              <a:rPr kumimoji="0" lang="en-US" sz="2200" b="0" i="0" u="none" strike="noStrike" kern="1200" cap="none" spc="0" normalizeH="0" baseline="0" noProof="0" dirty="0">
                <a:ln>
                  <a:noFill/>
                </a:ln>
                <a:solidFill>
                  <a:schemeClr val="tx1"/>
                </a:solidFill>
                <a:effectLst/>
                <a:uLnTx/>
                <a:uFillTx/>
                <a:latin typeface="+mn-lt"/>
                <a:ea typeface="+mn-ea"/>
                <a:cs typeface="+mj-cs"/>
              </a:rPr>
              <a:t>Ctrl+T</a:t>
            </a:r>
            <a:r>
              <a:rPr kumimoji="0" lang="ar-JO" sz="2200" b="0" i="0" u="none" strike="noStrike" kern="1200" cap="none" spc="0" normalizeH="0" baseline="0" noProof="0" dirty="0">
                <a:ln>
                  <a:noFill/>
                </a:ln>
                <a:solidFill>
                  <a:schemeClr val="tx1"/>
                </a:solidFill>
                <a:effectLst/>
                <a:uLnTx/>
                <a:uFillTx/>
                <a:latin typeface="+mn-lt"/>
                <a:ea typeface="+mn-ea"/>
                <a:cs typeface="+mj-cs"/>
              </a:rPr>
              <a:t>).</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للوصول إلى خيارات الاستعراض المبوب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Tabbed Browsing</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اختر "أدوات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tools</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 "خيارات إنترنت "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Internet Options</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تحت "علامات التبويب"، انقر "إعدادات"</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Settings</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في نافذة "إعدادات الاستعراض المبوب"</a:t>
            </a:r>
            <a:r>
              <a:rPr kumimoji="0" lang="en-US"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Tabbed Browser Settings</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وتستطيع إدخال الإعدادات التي تريدها</a:t>
            </a:r>
            <a:r>
              <a:rPr kumimoji="0" lang="en-US" sz="2200" b="0" i="0" u="none" strike="noStrike" kern="1200" cap="none" spc="0" normalizeH="0" baseline="0" noProof="0" dirty="0">
                <a:ln>
                  <a:noFill/>
                </a:ln>
                <a:solidFill>
                  <a:schemeClr val="tx1"/>
                </a:solidFill>
                <a:effectLst/>
                <a:uLnTx/>
                <a:uFillTx/>
                <a:latin typeface="+mn-lt"/>
                <a:ea typeface="+mn-ea"/>
                <a:cs typeface="+mj-cs"/>
              </a:rPr>
              <a:t>.</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6" name="Picture 2"/>
          <p:cNvPicPr>
            <a:picLocks noChangeAspect="1" noChangeArrowheads="1"/>
          </p:cNvPicPr>
          <p:nvPr/>
        </p:nvPicPr>
        <p:blipFill>
          <a:blip r:embed="rId2"/>
          <a:srcRect/>
          <a:stretch>
            <a:fillRect/>
          </a:stretch>
        </p:blipFill>
        <p:spPr bwMode="auto">
          <a:xfrm>
            <a:off x="1190461" y="4638675"/>
            <a:ext cx="7074618" cy="1143008"/>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357158" y="1214422"/>
            <a:ext cx="8324850" cy="5105400"/>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61700" y="252691"/>
            <a:ext cx="3797835" cy="461665"/>
          </a:xfrm>
          <a:prstGeom prst="rect">
            <a:avLst/>
          </a:prstGeom>
        </p:spPr>
        <p:txBody>
          <a:bodyPr wrap="none">
            <a:spAutoFit/>
          </a:bodyPr>
          <a:lstStyle/>
          <a:p>
            <a:pPr algn="ctr" rtl="1"/>
            <a:r>
              <a:rPr lang="ar-SA" sz="2400" b="1" dirty="0">
                <a:cs typeface="+mj-cs"/>
              </a:rPr>
              <a:t>الاكمال التلقائي </a:t>
            </a:r>
            <a:r>
              <a:rPr lang="en-US" sz="2400" dirty="0">
                <a:cs typeface="+mj-cs"/>
              </a:rPr>
              <a:t>(Auto Complete)</a:t>
            </a:r>
            <a:endParaRPr lang="ar-SA" sz="2400" dirty="0">
              <a:cs typeface="+mj-cs"/>
            </a:endParaRPr>
          </a:p>
        </p:txBody>
      </p:sp>
      <p:sp>
        <p:nvSpPr>
          <p:cNvPr id="3" name="Content Placeholder 3"/>
          <p:cNvSpPr txBox="1">
            <a:spLocks/>
          </p:cNvSpPr>
          <p:nvPr/>
        </p:nvSpPr>
        <p:spPr>
          <a:xfrm>
            <a:off x="214282" y="1214454"/>
            <a:ext cx="8686800" cy="4572000"/>
          </a:xfrm>
          <a:prstGeom prst="rect">
            <a:avLst/>
          </a:prstGeom>
        </p:spPr>
        <p:txBody>
          <a:bodyPr>
            <a:normAutofit/>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يسجل</a:t>
            </a:r>
            <a:r>
              <a:rPr kumimoji="0" lang="ar-SA"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Internet Explorer </a:t>
            </a:r>
            <a:r>
              <a:rPr kumimoji="0" lang="ar-SA" sz="2200" b="0" i="0" u="none" strike="noStrike" kern="1200" cap="none" spc="0" normalizeH="0" baseline="0" noProof="0" dirty="0">
                <a:ln>
                  <a:noFill/>
                </a:ln>
                <a:solidFill>
                  <a:schemeClr val="tx1"/>
                </a:solidFill>
                <a:effectLst/>
                <a:uLnTx/>
                <a:uFillTx/>
                <a:latin typeface="+mn-lt"/>
                <a:ea typeface="+mn-ea"/>
                <a:cs typeface="+mj-cs"/>
              </a:rPr>
              <a:t>" تلقائيا عناوين الموقع من البيانات وكلم</a:t>
            </a:r>
            <a:r>
              <a:rPr kumimoji="0" lang="ar-JO" sz="2200" b="0" i="0" u="none" strike="noStrike" kern="1200" cap="none" spc="0" normalizeH="0" baseline="0" noProof="0" dirty="0">
                <a:ln>
                  <a:noFill/>
                </a:ln>
                <a:solidFill>
                  <a:schemeClr val="tx1"/>
                </a:solidFill>
                <a:effectLst/>
                <a:uLnTx/>
                <a:uFillTx/>
                <a:latin typeface="+mn-lt"/>
                <a:ea typeface="+mn-ea"/>
                <a:cs typeface="+mj-cs"/>
              </a:rPr>
              <a:t>ات</a:t>
            </a:r>
            <a:r>
              <a:rPr kumimoji="0" lang="ar-SA" sz="2200" b="0" i="0" u="none" strike="noStrike" kern="1200" cap="none" spc="0" normalizeH="0" baseline="0" noProof="0" dirty="0">
                <a:ln>
                  <a:noFill/>
                </a:ln>
                <a:solidFill>
                  <a:schemeClr val="tx1"/>
                </a:solidFill>
                <a:effectLst/>
                <a:uLnTx/>
                <a:uFillTx/>
                <a:latin typeface="+mn-lt"/>
                <a:ea typeface="+mn-ea"/>
                <a:cs typeface="+mj-cs"/>
              </a:rPr>
              <a:t> المرور.</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 وللوصول إلى "الإكمال التلقائي" لـ </a:t>
            </a:r>
            <a:r>
              <a:rPr kumimoji="0" lang="en-US" sz="2200" b="0" i="0" u="none" strike="noStrike" kern="1200" cap="none" spc="0" normalizeH="0" baseline="0" noProof="0" dirty="0">
                <a:ln>
                  <a:noFill/>
                </a:ln>
                <a:solidFill>
                  <a:schemeClr val="tx1"/>
                </a:solidFill>
                <a:effectLst/>
                <a:uLnTx/>
                <a:uFillTx/>
                <a:latin typeface="+mn-lt"/>
                <a:ea typeface="+mn-ea"/>
                <a:cs typeface="+mj-cs"/>
              </a:rPr>
              <a:t>Internet Explorer</a:t>
            </a:r>
            <a:br>
              <a:rPr kumimoji="0" lang="en-US" sz="2200" b="0" i="0" u="none" strike="noStrike" kern="1200" cap="none" spc="0" normalizeH="0" baseline="0" noProof="0" dirty="0">
                <a:ln>
                  <a:noFill/>
                </a:ln>
                <a:solidFill>
                  <a:schemeClr val="tx1"/>
                </a:solidFill>
                <a:effectLst/>
                <a:uLnTx/>
                <a:uFillTx/>
                <a:latin typeface="+mn-lt"/>
                <a:ea typeface="+mn-ea"/>
                <a:cs typeface="+mj-cs"/>
              </a:rPr>
            </a:br>
            <a:r>
              <a:rPr kumimoji="0" lang="en-US" sz="2200" b="0" i="0" u="none" strike="noStrike" kern="1200" cap="none" spc="0" normalizeH="0" baseline="0" noProof="0" dirty="0">
                <a:ln>
                  <a:noFill/>
                </a:ln>
                <a:solidFill>
                  <a:schemeClr val="tx1"/>
                </a:solidFill>
                <a:effectLst/>
                <a:uLnTx/>
                <a:uFillTx/>
                <a:latin typeface="+mn-lt"/>
                <a:ea typeface="+mn-ea"/>
                <a:cs typeface="+mj-cs"/>
              </a:rPr>
              <a:t> </a:t>
            </a:r>
            <a:r>
              <a:rPr kumimoji="0" lang="ar-SA" sz="2200" b="0" i="1" u="sng" strike="noStrike" kern="1200" cap="none" normalizeH="0" baseline="0" noProof="0" dirty="0">
                <a:ln>
                  <a:noFill/>
                </a:ln>
                <a:solidFill>
                  <a:schemeClr val="tx1"/>
                </a:solidFill>
                <a:effectLst/>
                <a:uLnTx/>
                <a:uFillTx/>
                <a:latin typeface="+mn-lt"/>
                <a:ea typeface="+mn-ea"/>
                <a:cs typeface="+mj-cs"/>
              </a:rPr>
              <a:t>اختر "أدوات” </a:t>
            </a:r>
            <a:r>
              <a:rPr kumimoji="0" lang="ar-JO" sz="2200" b="0" i="1" u="sng" strike="noStrike" kern="1200" cap="none" normalizeH="0" baseline="0" noProof="0" dirty="0">
                <a:ln>
                  <a:noFill/>
                </a:ln>
                <a:solidFill>
                  <a:schemeClr val="tx1"/>
                </a:solidFill>
                <a:effectLst/>
                <a:uLnTx/>
                <a:uFillTx/>
                <a:latin typeface="+mn-lt"/>
                <a:ea typeface="+mn-ea"/>
                <a:cs typeface="+mj-cs"/>
              </a:rPr>
              <a:t>(</a:t>
            </a:r>
            <a:r>
              <a:rPr kumimoji="0" lang="en-US" sz="2200" b="0" i="1" u="sng" strike="noStrike" kern="1200" cap="none" normalizeH="0" baseline="0" noProof="0" dirty="0">
                <a:ln>
                  <a:noFill/>
                </a:ln>
                <a:solidFill>
                  <a:schemeClr val="tx1"/>
                </a:solidFill>
                <a:effectLst/>
                <a:uLnTx/>
                <a:uFillTx/>
                <a:latin typeface="+mn-lt"/>
                <a:ea typeface="+mn-ea"/>
                <a:cs typeface="+mj-cs"/>
              </a:rPr>
              <a:t>tools</a:t>
            </a:r>
            <a:r>
              <a:rPr kumimoji="0" lang="ar-JO" sz="2200" b="0" i="1" u="sng" strike="noStrike" kern="1200" cap="none" normalizeH="0" baseline="0" noProof="0" dirty="0">
                <a:ln>
                  <a:noFill/>
                </a:ln>
                <a:solidFill>
                  <a:schemeClr val="tx1"/>
                </a:solidFill>
                <a:effectLst/>
                <a:uLnTx/>
                <a:uFillTx/>
                <a:latin typeface="+mn-lt"/>
                <a:ea typeface="+mn-ea"/>
                <a:cs typeface="+mj-cs"/>
              </a:rPr>
              <a:t>)</a:t>
            </a:r>
            <a:r>
              <a:rPr kumimoji="0" lang="ar-SA" sz="2200" b="0" i="1" u="sng" strike="noStrike" kern="1200" cap="none" normalizeH="0" baseline="0" noProof="0" dirty="0">
                <a:ln>
                  <a:noFill/>
                </a:ln>
                <a:solidFill>
                  <a:schemeClr val="tx1"/>
                </a:solidFill>
                <a:effectLst/>
                <a:uLnTx/>
                <a:uFillTx/>
                <a:latin typeface="+mn-lt"/>
                <a:ea typeface="+mn-ea"/>
                <a:cs typeface="+mj-cs"/>
              </a:rPr>
              <a:t> ← "خيارات إنترنت " </a:t>
            </a:r>
            <a:r>
              <a:rPr kumimoji="0" lang="ar-JO" sz="2200" b="0" i="1" u="sng" strike="noStrike" kern="1200" cap="none" normalizeH="0" baseline="0" noProof="0" dirty="0">
                <a:ln>
                  <a:noFill/>
                </a:ln>
                <a:solidFill>
                  <a:schemeClr val="tx1"/>
                </a:solidFill>
                <a:effectLst/>
                <a:uLnTx/>
                <a:uFillTx/>
                <a:latin typeface="+mn-lt"/>
                <a:ea typeface="+mn-ea"/>
                <a:cs typeface="+mj-cs"/>
              </a:rPr>
              <a:t>(</a:t>
            </a:r>
            <a:r>
              <a:rPr kumimoji="0" lang="en-US" sz="2200" b="0" i="1" u="sng" strike="noStrike" kern="1200" cap="none" normalizeH="0" baseline="0" noProof="0" dirty="0">
                <a:ln>
                  <a:noFill/>
                </a:ln>
                <a:solidFill>
                  <a:schemeClr val="tx1"/>
                </a:solidFill>
                <a:effectLst/>
                <a:uLnTx/>
                <a:uFillTx/>
                <a:latin typeface="+mn-lt"/>
                <a:ea typeface="+mn-ea"/>
                <a:cs typeface="+mj-cs"/>
              </a:rPr>
              <a:t>Internet Options</a:t>
            </a:r>
            <a:r>
              <a:rPr kumimoji="0" lang="ar-JO" sz="2200" b="0" i="1" u="sng" strike="noStrike" kern="1200" cap="none"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a:t>
            </a:r>
            <a:br>
              <a:rPr kumimoji="0" lang="ar-JO" sz="2200" b="0" i="0" u="none" strike="noStrike" kern="1200" cap="none" spc="0" normalizeH="0" baseline="0" noProof="0" dirty="0">
                <a:ln>
                  <a:noFill/>
                </a:ln>
                <a:solidFill>
                  <a:schemeClr val="tx1"/>
                </a:solidFill>
                <a:effectLst/>
                <a:uLnTx/>
                <a:uFillTx/>
                <a:latin typeface="+mn-lt"/>
                <a:ea typeface="+mn-ea"/>
                <a:cs typeface="+mj-cs"/>
              </a:rPr>
            </a:br>
            <a:r>
              <a:rPr kumimoji="0" lang="ar-SA" sz="2200" b="0" i="0" u="none" strike="noStrike" kern="1200" cap="none" spc="0" normalizeH="0" baseline="0" noProof="0" dirty="0">
                <a:ln>
                  <a:noFill/>
                </a:ln>
                <a:solidFill>
                  <a:schemeClr val="tx1"/>
                </a:solidFill>
                <a:effectLst/>
                <a:uLnTx/>
                <a:uFillTx/>
                <a:latin typeface="+mn-lt"/>
                <a:ea typeface="+mn-ea"/>
                <a:cs typeface="+mj-cs"/>
              </a:rPr>
              <a:t> في تبويب "محتوى"</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Content</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تحت "الإكمال التلقائي"</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Auto Cpmplete</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انقر "إعدادات"</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Settings</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a:t>
            </a:r>
            <a:br>
              <a:rPr kumimoji="0" lang="ar-SA" sz="2200" b="0" i="0" u="none" strike="noStrike" kern="1200" cap="none" spc="0" normalizeH="0" baseline="0" noProof="0" dirty="0">
                <a:ln>
                  <a:noFill/>
                </a:ln>
                <a:solidFill>
                  <a:schemeClr val="tx1"/>
                </a:solidFill>
                <a:effectLst/>
                <a:uLnTx/>
                <a:uFillTx/>
                <a:latin typeface="+mn-lt"/>
                <a:ea typeface="+mn-ea"/>
                <a:cs typeface="+mj-cs"/>
              </a:rPr>
            </a:br>
            <a:r>
              <a:rPr kumimoji="0" lang="ar-SA" sz="2200" b="0" i="0" u="none" strike="noStrike" kern="1200" cap="none" spc="0" normalizeH="0" baseline="0" noProof="0" dirty="0">
                <a:ln>
                  <a:noFill/>
                </a:ln>
                <a:solidFill>
                  <a:schemeClr val="tx1"/>
                </a:solidFill>
                <a:effectLst/>
                <a:uLnTx/>
                <a:uFillTx/>
                <a:latin typeface="+mn-lt"/>
                <a:ea typeface="+mn-ea"/>
                <a:cs typeface="+mj-cs"/>
              </a:rPr>
              <a:t>في نافذة "إعدادات الإكمال التلقائي"</a:t>
            </a:r>
            <a:r>
              <a:rPr kumimoji="0" lang="en-US"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Auto Complete Settings</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 تسطيع إدخال الإعدادات التي تريدها.</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928662" y="1233507"/>
            <a:ext cx="7210425" cy="4981575"/>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00166" y="252691"/>
            <a:ext cx="6343596" cy="461665"/>
          </a:xfrm>
          <a:prstGeom prst="rect">
            <a:avLst/>
          </a:prstGeom>
        </p:spPr>
        <p:txBody>
          <a:bodyPr wrap="none">
            <a:spAutoFit/>
          </a:bodyPr>
          <a:lstStyle/>
          <a:p>
            <a:pPr algn="ctr" rtl="1"/>
            <a:r>
              <a:rPr lang="ar-SA" sz="2400" b="1" dirty="0">
                <a:cs typeface="+mj-cs"/>
              </a:rPr>
              <a:t>التمرير تحديد الارتباطات </a:t>
            </a:r>
            <a:r>
              <a:rPr lang="en-US" sz="2400" dirty="0">
                <a:cs typeface="+mj-cs"/>
              </a:rPr>
              <a:t>(Scrolling and Selecting Links)</a:t>
            </a:r>
            <a:endParaRPr lang="ar-SA" sz="2400" dirty="0">
              <a:cs typeface="+mj-cs"/>
            </a:endParaRPr>
          </a:p>
        </p:txBody>
      </p:sp>
      <p:sp>
        <p:nvSpPr>
          <p:cNvPr id="3" name="Content Placeholder 3"/>
          <p:cNvSpPr txBox="1">
            <a:spLocks/>
          </p:cNvSpPr>
          <p:nvPr/>
        </p:nvSpPr>
        <p:spPr>
          <a:xfrm>
            <a:off x="409604" y="1143016"/>
            <a:ext cx="8305800" cy="4572000"/>
          </a:xfrm>
          <a:prstGeom prst="rect">
            <a:avLst/>
          </a:prstGeom>
        </p:spPr>
        <p:txBody>
          <a:bodyPr>
            <a:normAutofit/>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يمكنك التمرير خلال صفحة الويب باستخدام شريط التمرير</a:t>
            </a:r>
            <a:r>
              <a:rPr kumimoji="0" lang="en-US"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الأفقي و العمودي</a:t>
            </a:r>
            <a:r>
              <a:rPr kumimoji="0" lang="ar-SA" sz="2200" b="0" i="0" u="none" strike="noStrike" kern="1200" cap="none" spc="0" normalizeH="0" baseline="0" noProof="0" dirty="0">
                <a:ln>
                  <a:noFill/>
                </a:ln>
                <a:solidFill>
                  <a:schemeClr val="tx1"/>
                </a:solidFill>
                <a:effectLst/>
                <a:uLnTx/>
                <a:uFillTx/>
                <a:latin typeface="+mn-lt"/>
                <a:ea typeface="+mn-ea"/>
                <a:cs typeface="+mj-cs"/>
              </a:rPr>
              <a:t>.</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عندما نشير إلى الرابط التشعبي على صفحة ويب، يتغير المؤشر إلى يد ويظهر </a:t>
            </a:r>
            <a:r>
              <a:rPr kumimoji="0" lang="en-US" sz="2200" b="0" i="0" u="none" strike="noStrike" kern="1200" cap="none" spc="0" normalizeH="0" baseline="0" noProof="0" dirty="0">
                <a:ln>
                  <a:noFill/>
                </a:ln>
                <a:solidFill>
                  <a:schemeClr val="tx1"/>
                </a:solidFill>
                <a:effectLst/>
                <a:uLnTx/>
                <a:uFillTx/>
                <a:latin typeface="+mn-lt"/>
                <a:ea typeface="+mn-ea"/>
                <a:cs typeface="+mj-cs"/>
              </a:rPr>
              <a:t> URL </a:t>
            </a:r>
            <a:r>
              <a:rPr kumimoji="0" lang="ar-SA" sz="2200" b="0" i="0" u="none" strike="noStrike" kern="1200" cap="none" spc="0" normalizeH="0" baseline="0" noProof="0" dirty="0">
                <a:ln>
                  <a:noFill/>
                </a:ln>
                <a:solidFill>
                  <a:schemeClr val="tx1"/>
                </a:solidFill>
                <a:effectLst/>
                <a:uLnTx/>
                <a:uFillTx/>
                <a:latin typeface="+mn-lt"/>
                <a:ea typeface="+mn-ea"/>
                <a:cs typeface="+mj-cs"/>
              </a:rPr>
              <a:t>في شريط </a:t>
            </a:r>
            <a:r>
              <a:rPr kumimoji="0" lang="ar-JO" sz="2200" b="0" i="0" u="none" strike="noStrike" kern="1200" cap="none" spc="0" normalizeH="0" baseline="0" noProof="0" dirty="0">
                <a:ln>
                  <a:noFill/>
                </a:ln>
                <a:solidFill>
                  <a:schemeClr val="tx1"/>
                </a:solidFill>
                <a:effectLst/>
                <a:uLnTx/>
                <a:uFillTx/>
                <a:latin typeface="+mn-lt"/>
                <a:ea typeface="+mn-ea"/>
                <a:cs typeface="+mj-cs"/>
              </a:rPr>
              <a:t>الحالة</a:t>
            </a:r>
            <a:r>
              <a:rPr kumimoji="0" lang="ar-SA" sz="2200" b="0" i="0" u="none" strike="noStrike" kern="1200" cap="none" spc="0" normalizeH="0" baseline="0" noProof="0" dirty="0">
                <a:ln>
                  <a:noFill/>
                </a:ln>
                <a:solidFill>
                  <a:schemeClr val="tx1"/>
                </a:solidFill>
                <a:effectLst/>
                <a:uLnTx/>
                <a:uFillTx/>
                <a:latin typeface="+mn-lt"/>
                <a:ea typeface="+mn-ea"/>
                <a:cs typeface="+mj-cs"/>
              </a:rPr>
              <a:t>. عندما تنقر على الرابط تفتح صفحة الويب المتعلقة بالرابط التشعبي، وقد تكون الروابط على شكل نص أزرق اللون وتحته خط أو على شكل صورة</a:t>
            </a:r>
            <a:r>
              <a:rPr kumimoji="0" lang="ar-JO" sz="2200" b="0" i="0" u="none" strike="noStrike" kern="1200" cap="none" spc="0" normalizeH="0" baseline="0" noProof="0" dirty="0">
                <a:ln>
                  <a:noFill/>
                </a:ln>
                <a:solidFill>
                  <a:schemeClr val="tx1"/>
                </a:solidFill>
                <a:effectLst/>
                <a:uLnTx/>
                <a:uFillTx/>
                <a:latin typeface="+mn-lt"/>
                <a:ea typeface="+mn-ea"/>
                <a:cs typeface="+mj-cs"/>
              </a:rPr>
              <a:t> أو أزرار</a:t>
            </a:r>
            <a:r>
              <a:rPr kumimoji="0" lang="ar-SA" sz="2200" b="0" i="0" u="none" strike="noStrike" kern="1200" cap="none" spc="0" normalizeH="0" baseline="0" noProof="0" dirty="0">
                <a:ln>
                  <a:noFill/>
                </a:ln>
                <a:solidFill>
                  <a:schemeClr val="tx1"/>
                </a:solidFill>
                <a:effectLst/>
                <a:uLnTx/>
                <a:uFillTx/>
                <a:latin typeface="+mn-lt"/>
                <a:ea typeface="+mn-ea"/>
                <a:cs typeface="+mj-cs"/>
              </a:rPr>
              <a:t>.</a:t>
            </a:r>
            <a:br>
              <a:rPr kumimoji="0" lang="ar-SA" sz="2400" b="0" i="0" u="none" strike="noStrike" kern="1200" cap="none" spc="0" normalizeH="0" baseline="0" noProof="0" dirty="0">
                <a:ln>
                  <a:noFill/>
                </a:ln>
                <a:solidFill>
                  <a:schemeClr val="tx1"/>
                </a:solidFill>
                <a:effectLst/>
                <a:uLnTx/>
                <a:uFillTx/>
                <a:latin typeface="+mn-lt"/>
                <a:ea typeface="+mn-ea"/>
                <a:cs typeface="+mn-cs"/>
              </a:rPr>
            </a:b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74706" y="252691"/>
            <a:ext cx="3831626" cy="461665"/>
          </a:xfrm>
          <a:prstGeom prst="rect">
            <a:avLst/>
          </a:prstGeom>
        </p:spPr>
        <p:txBody>
          <a:bodyPr wrap="none">
            <a:spAutoFit/>
          </a:bodyPr>
          <a:lstStyle/>
          <a:p>
            <a:pPr algn="ctr" rtl="1"/>
            <a:r>
              <a:rPr lang="ar-SA" sz="2400" b="1" dirty="0">
                <a:cs typeface="+mj-cs"/>
              </a:rPr>
              <a:t>استخدام الاطارات </a:t>
            </a:r>
            <a:r>
              <a:rPr lang="en-US" sz="2400" dirty="0">
                <a:cs typeface="+mj-cs"/>
              </a:rPr>
              <a:t>(Using Frames)</a:t>
            </a:r>
            <a:endParaRPr lang="ar-SA" sz="2400" dirty="0">
              <a:cs typeface="+mj-cs"/>
            </a:endParaRPr>
          </a:p>
        </p:txBody>
      </p:sp>
      <p:sp>
        <p:nvSpPr>
          <p:cNvPr id="3" name="Content Placeholder 3"/>
          <p:cNvSpPr txBox="1">
            <a:spLocks/>
          </p:cNvSpPr>
          <p:nvPr/>
        </p:nvSpPr>
        <p:spPr>
          <a:xfrm>
            <a:off x="714348" y="1571612"/>
            <a:ext cx="8077200" cy="2286000"/>
          </a:xfrm>
          <a:prstGeom prst="rect">
            <a:avLst/>
          </a:prstGeom>
        </p:spPr>
        <p:txBody>
          <a:bodyPr>
            <a:normAutofit/>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يمكن تقسيم </a:t>
            </a:r>
            <a:r>
              <a:rPr kumimoji="0" lang="ar-JO" sz="2200" b="0" i="0" u="none" strike="noStrike" kern="1200" cap="none" spc="0" normalizeH="0" baseline="0" noProof="0" dirty="0">
                <a:ln>
                  <a:noFill/>
                </a:ln>
                <a:solidFill>
                  <a:schemeClr val="tx1"/>
                </a:solidFill>
                <a:effectLst/>
                <a:uLnTx/>
                <a:uFillTx/>
                <a:latin typeface="+mn-lt"/>
                <a:ea typeface="+mn-ea"/>
                <a:cs typeface="+mj-cs"/>
              </a:rPr>
              <a:t>مساحة </a:t>
            </a:r>
            <a:r>
              <a:rPr kumimoji="0" lang="ar-SA" sz="2200" b="0" i="0" u="none" strike="noStrike" kern="1200" cap="none" spc="0" normalizeH="0" baseline="0" noProof="0" dirty="0">
                <a:ln>
                  <a:noFill/>
                </a:ln>
                <a:solidFill>
                  <a:schemeClr val="tx1"/>
                </a:solidFill>
                <a:effectLst/>
                <a:uLnTx/>
                <a:uFillTx/>
                <a:latin typeface="+mn-lt"/>
                <a:ea typeface="+mn-ea"/>
                <a:cs typeface="+mj-cs"/>
              </a:rPr>
              <a:t>المتصفح إلى عدة مناطق قابلة للتمرير يطلق عليها اسم "إطارات". فعند</a:t>
            </a:r>
            <a:r>
              <a:rPr kumimoji="0" lang="ar-SA" sz="2200" b="0" i="0" u="none" strike="noStrike" kern="1200" cap="none" spc="0" normalizeH="0" noProof="0" dirty="0">
                <a:ln>
                  <a:noFill/>
                </a:ln>
                <a:solidFill>
                  <a:schemeClr val="tx1"/>
                </a:solidFill>
                <a:effectLst/>
                <a:uLnTx/>
                <a:uFillTx/>
                <a:latin typeface="+mn-lt"/>
                <a:ea typeface="+mn-ea"/>
                <a:cs typeface="+mj-cs"/>
              </a:rPr>
              <a:t> ال</a:t>
            </a:r>
            <a:r>
              <a:rPr kumimoji="0" lang="ar-SA" sz="2200" b="0" i="0" u="none" strike="noStrike" kern="1200" cap="none" spc="0" normalizeH="0" baseline="0" noProof="0" dirty="0">
                <a:ln>
                  <a:noFill/>
                </a:ln>
                <a:solidFill>
                  <a:schemeClr val="tx1"/>
                </a:solidFill>
                <a:effectLst/>
                <a:uLnTx/>
                <a:uFillTx/>
                <a:latin typeface="+mn-lt"/>
                <a:ea typeface="+mn-ea"/>
                <a:cs typeface="+mj-cs"/>
              </a:rPr>
              <a:t>نقر على رابط صفحة مدرجة في إطار، يتم عرض الصفحة ذات الصلة بها في إطار آخر. </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يمكنك ضبط حجم الإطارات بواسطة </a:t>
            </a:r>
            <a:r>
              <a:rPr kumimoji="0" lang="ar-JO" sz="2200" b="0" i="0" u="none" strike="noStrike" kern="1200" cap="none" spc="0" normalizeH="0" baseline="0" noProof="0" dirty="0">
                <a:ln>
                  <a:noFill/>
                </a:ln>
                <a:solidFill>
                  <a:schemeClr val="tx1"/>
                </a:solidFill>
                <a:effectLst/>
                <a:uLnTx/>
                <a:uFillTx/>
                <a:latin typeface="+mn-lt"/>
                <a:ea typeface="+mn-ea"/>
                <a:cs typeface="+mj-cs"/>
              </a:rPr>
              <a:t>سحب </a:t>
            </a:r>
            <a:r>
              <a:rPr kumimoji="0" lang="ar-SA" sz="2200" b="0" i="0" u="none" strike="noStrike" kern="1200" cap="none" spc="0" normalizeH="0" baseline="0" noProof="0" dirty="0">
                <a:ln>
                  <a:noFill/>
                </a:ln>
                <a:solidFill>
                  <a:schemeClr val="tx1"/>
                </a:solidFill>
                <a:effectLst/>
                <a:uLnTx/>
                <a:uFillTx/>
                <a:latin typeface="+mn-lt"/>
                <a:ea typeface="+mn-ea"/>
                <a:cs typeface="+mj-cs"/>
              </a:rPr>
              <a:t>الحدود بين الإطارات.</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2467" y="71414"/>
            <a:ext cx="5184111" cy="830997"/>
          </a:xfrm>
          <a:prstGeom prst="rect">
            <a:avLst/>
          </a:prstGeom>
        </p:spPr>
        <p:txBody>
          <a:bodyPr wrap="square">
            <a:spAutoFit/>
          </a:bodyPr>
          <a:lstStyle/>
          <a:p>
            <a:pPr algn="ctr" rtl="1"/>
            <a:r>
              <a:rPr lang="ar-SA" sz="2400" b="1" dirty="0">
                <a:cs typeface="+mj-cs"/>
              </a:rPr>
              <a:t>عرض مواقع الويب بلغات أخرى</a:t>
            </a:r>
            <a:br>
              <a:rPr lang="ar-SA" sz="2400" b="1" dirty="0">
                <a:cs typeface="+mj-cs"/>
              </a:rPr>
            </a:br>
            <a:r>
              <a:rPr lang="ar-SA" sz="2400" b="1" dirty="0">
                <a:cs typeface="+mj-cs"/>
              </a:rPr>
              <a:t> </a:t>
            </a:r>
            <a:r>
              <a:rPr lang="en-US" sz="2400" dirty="0">
                <a:cs typeface="+mj-cs"/>
              </a:rPr>
              <a:t>(Displaying Websites in other language)</a:t>
            </a:r>
            <a:endParaRPr lang="ar-SA" sz="2400" dirty="0">
              <a:cs typeface="+mj-cs"/>
            </a:endParaRPr>
          </a:p>
        </p:txBody>
      </p:sp>
      <p:sp>
        <p:nvSpPr>
          <p:cNvPr id="3" name="Content Placeholder 3"/>
          <p:cNvSpPr txBox="1">
            <a:spLocks/>
          </p:cNvSpPr>
          <p:nvPr/>
        </p:nvSpPr>
        <p:spPr>
          <a:xfrm>
            <a:off x="214314" y="1219200"/>
            <a:ext cx="8786842" cy="5349690"/>
          </a:xfrm>
          <a:prstGeom prst="rect">
            <a:avLst/>
          </a:prstGeom>
        </p:spPr>
        <p:txBody>
          <a:bodyPr>
            <a:normAutofit/>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بعض مواقع الشبكة تقدم محتوياتها بلغات عدة.</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ولعرض هذه الصفحات باللغة التي تريدها،</a:t>
            </a:r>
            <a:r>
              <a:rPr lang="ar-SA" sz="2200" dirty="0">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يمكنك إضافة لغة إلى قائمة اللغات في انترنت اكسبلورر</a:t>
            </a:r>
            <a:r>
              <a:rPr kumimoji="0" lang="ar-JO" sz="2200" b="0" i="0" u="none" strike="noStrike" kern="1200" cap="none" spc="0" normalizeH="0" baseline="0" noProof="0" dirty="0">
                <a:ln>
                  <a:noFill/>
                </a:ln>
                <a:solidFill>
                  <a:schemeClr val="tx1"/>
                </a:solidFill>
                <a:effectLst/>
                <a:uLnTx/>
                <a:uFillTx/>
                <a:latin typeface="+mn-lt"/>
                <a:ea typeface="+mn-ea"/>
                <a:cs typeface="+mj-cs"/>
              </a:rPr>
              <a:t>.</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اختر "أدوات"</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1" u="sng" strike="noStrike" kern="1200" cap="none" spc="0" normalizeH="0" baseline="0" noProof="0" dirty="0">
                <a:ln>
                  <a:noFill/>
                </a:ln>
                <a:solidFill>
                  <a:schemeClr val="tx1"/>
                </a:solidFill>
                <a:effectLst/>
                <a:uLnTx/>
                <a:uFillTx/>
                <a:latin typeface="+mn-lt"/>
                <a:ea typeface="+mn-ea"/>
                <a:cs typeface="+mj-cs"/>
              </a:rPr>
              <a:t>(</a:t>
            </a:r>
            <a:r>
              <a:rPr kumimoji="0" lang="en-US" sz="2200" b="0" i="1" u="sng" strike="noStrike" kern="1200" cap="none" spc="0" normalizeH="0" baseline="0" noProof="0" dirty="0">
                <a:ln>
                  <a:noFill/>
                </a:ln>
                <a:solidFill>
                  <a:schemeClr val="tx1"/>
                </a:solidFill>
                <a:effectLst/>
                <a:uLnTx/>
                <a:uFillTx/>
                <a:latin typeface="+mn-lt"/>
                <a:ea typeface="+mn-ea"/>
                <a:cs typeface="+mj-cs"/>
              </a:rPr>
              <a:t>Tools</a:t>
            </a:r>
            <a:r>
              <a:rPr kumimoji="0" lang="ar-JO" sz="2200" b="0" i="1" u="sng" strike="noStrike" kern="1200" cap="none" spc="0" normalizeH="0" baseline="0" noProof="0" dirty="0">
                <a:ln>
                  <a:noFill/>
                </a:ln>
                <a:solidFill>
                  <a:schemeClr val="tx1"/>
                </a:solidFill>
                <a:effectLst/>
                <a:uLnTx/>
                <a:uFillTx/>
                <a:latin typeface="+mn-lt"/>
                <a:ea typeface="+mn-ea"/>
                <a:cs typeface="+mj-cs"/>
              </a:rPr>
              <a:t>)</a:t>
            </a:r>
            <a:r>
              <a:rPr kumimoji="0" lang="ar-SA" sz="2200" b="0" i="1" u="sng" strike="noStrike" kern="1200" cap="none" spc="0" normalizeH="0" baseline="0" noProof="0" dirty="0">
                <a:ln>
                  <a:noFill/>
                </a:ln>
                <a:solidFill>
                  <a:schemeClr val="tx1"/>
                </a:solidFill>
                <a:effectLst/>
                <a:uLnTx/>
                <a:uFillTx/>
                <a:latin typeface="+mn-lt"/>
                <a:ea typeface="+mn-ea"/>
                <a:cs typeface="+mj-cs"/>
              </a:rPr>
              <a:t> ← "خيارات إنترنت"</a:t>
            </a:r>
            <a:r>
              <a:rPr kumimoji="0" lang="ar-JO" sz="2200" b="0" i="1" u="sng" strike="noStrike" kern="1200" cap="none" spc="0" normalizeH="0" baseline="0" noProof="0" dirty="0">
                <a:ln>
                  <a:noFill/>
                </a:ln>
                <a:solidFill>
                  <a:schemeClr val="tx1"/>
                </a:solidFill>
                <a:effectLst/>
                <a:uLnTx/>
                <a:uFillTx/>
                <a:latin typeface="+mn-lt"/>
                <a:ea typeface="+mn-ea"/>
                <a:cs typeface="+mj-cs"/>
              </a:rPr>
              <a:t> (</a:t>
            </a:r>
            <a:r>
              <a:rPr kumimoji="0" lang="en-US" sz="2200" b="0" i="1" u="sng" strike="noStrike" kern="1200" cap="none" spc="0" normalizeH="0" baseline="0" noProof="0" dirty="0">
                <a:ln>
                  <a:noFill/>
                </a:ln>
                <a:solidFill>
                  <a:schemeClr val="tx1"/>
                </a:solidFill>
                <a:effectLst/>
                <a:uLnTx/>
                <a:uFillTx/>
                <a:latin typeface="+mn-lt"/>
                <a:ea typeface="+mn-ea"/>
                <a:cs typeface="+mj-cs"/>
              </a:rPr>
              <a:t>Internet Options</a:t>
            </a:r>
            <a:r>
              <a:rPr kumimoji="0" lang="ar-JO" sz="2200" b="0" i="1" u="sng"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a:t>
            </a:r>
            <a:br>
              <a:rPr kumimoji="0" lang="ar-SA" sz="2200" b="0" i="0" u="none" strike="noStrike" kern="1200" cap="none" spc="0" normalizeH="0" baseline="0" noProof="0" dirty="0">
                <a:ln>
                  <a:noFill/>
                </a:ln>
                <a:solidFill>
                  <a:schemeClr val="tx1"/>
                </a:solidFill>
                <a:effectLst/>
                <a:uLnTx/>
                <a:uFillTx/>
                <a:latin typeface="+mn-lt"/>
                <a:ea typeface="+mn-ea"/>
                <a:cs typeface="+mj-cs"/>
              </a:rPr>
            </a:br>
            <a:r>
              <a:rPr kumimoji="0" lang="ar-SA" sz="2200" b="0" i="0" u="none" strike="noStrike" kern="1200" cap="none" spc="0" normalizeH="0" baseline="0" noProof="0" dirty="0">
                <a:ln>
                  <a:noFill/>
                </a:ln>
                <a:solidFill>
                  <a:schemeClr val="tx1"/>
                </a:solidFill>
                <a:effectLst/>
                <a:uLnTx/>
                <a:uFillTx/>
                <a:latin typeface="+mn-lt"/>
                <a:ea typeface="+mn-ea"/>
                <a:cs typeface="+mj-cs"/>
              </a:rPr>
              <a:t>وفي علامة</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تبويب "عام"</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General</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انقر على</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"اللغات"</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Languages</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على نافذة "تفضيلات اللغة"</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Language Preference</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انقر على "إضافة"</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Add</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في نافذة "إضافة لغة"</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Add Language</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اختر اللغة التي تريد إضافتها وانقر على "موافق"</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Ok</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وكذلك انقر على "موافق"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Ok</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في النوافذ الأخرى </a:t>
            </a:r>
            <a:r>
              <a:rPr kumimoji="0" lang="ar-JO" sz="2200" b="0" i="0" u="none" strike="noStrike" kern="1200" cap="none" spc="0" normalizeH="0" baseline="0" noProof="0" dirty="0">
                <a:ln>
                  <a:noFill/>
                </a:ln>
                <a:solidFill>
                  <a:schemeClr val="tx1"/>
                </a:solidFill>
                <a:effectLst/>
                <a:uLnTx/>
                <a:uFillTx/>
                <a:latin typeface="+mn-lt"/>
                <a:ea typeface="+mn-ea"/>
                <a:cs typeface="+mj-cs"/>
              </a:rPr>
              <a:t>, و يمكن ترتيبها حسب الأولوية.</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15616" y="260648"/>
            <a:ext cx="6840760" cy="5048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SA" sz="2400" b="1" dirty="0"/>
              <a:t>الشروع في العمل</a:t>
            </a:r>
          </a:p>
        </p:txBody>
      </p:sp>
      <p:sp>
        <p:nvSpPr>
          <p:cNvPr id="4" name="AutoShape 81"/>
          <p:cNvSpPr>
            <a:spLocks noChangeArrowheads="1"/>
          </p:cNvSpPr>
          <p:nvPr/>
        </p:nvSpPr>
        <p:spPr bwMode="gray">
          <a:xfrm>
            <a:off x="1958052" y="2100209"/>
            <a:ext cx="5328592"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algn="r" fontAlgn="base">
              <a:spcBef>
                <a:spcPct val="0"/>
              </a:spcBef>
              <a:spcAft>
                <a:spcPct val="0"/>
              </a:spcAft>
            </a:pPr>
            <a:endParaRPr lang="en-US" dirty="0">
              <a:solidFill>
                <a:srgbClr val="1F5281"/>
              </a:solidFill>
            </a:endParaRPr>
          </a:p>
        </p:txBody>
      </p:sp>
      <p:sp>
        <p:nvSpPr>
          <p:cNvPr id="5" name="Text Box 83"/>
          <p:cNvSpPr txBox="1">
            <a:spLocks noChangeArrowheads="1"/>
          </p:cNvSpPr>
          <p:nvPr/>
        </p:nvSpPr>
        <p:spPr bwMode="gray">
          <a:xfrm>
            <a:off x="2516938" y="2202412"/>
            <a:ext cx="46982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eaLnBrk="0" fontAlgn="base" hangingPunct="0">
              <a:spcBef>
                <a:spcPct val="0"/>
              </a:spcBef>
              <a:spcAft>
                <a:spcPct val="0"/>
              </a:spcAft>
            </a:pPr>
            <a:r>
              <a:rPr lang="ar-SA" b="1" dirty="0"/>
              <a:t>نظرة عامة على الانترنت </a:t>
            </a:r>
            <a:r>
              <a:rPr lang="ar-SA" dirty="0"/>
              <a:t>(</a:t>
            </a:r>
            <a:r>
              <a:rPr lang="en-US" dirty="0"/>
              <a:t>Internet</a:t>
            </a:r>
            <a:r>
              <a:rPr lang="ar-SA" dirty="0"/>
              <a:t>)</a:t>
            </a:r>
          </a:p>
        </p:txBody>
      </p:sp>
      <p:sp>
        <p:nvSpPr>
          <p:cNvPr id="6" name="AutoShape 81"/>
          <p:cNvSpPr>
            <a:spLocks noChangeArrowheads="1"/>
          </p:cNvSpPr>
          <p:nvPr/>
        </p:nvSpPr>
        <p:spPr bwMode="gray">
          <a:xfrm>
            <a:off x="1958052" y="2966669"/>
            <a:ext cx="5328592" cy="394967"/>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algn="r" rtl="1" fontAlgn="base">
              <a:spcBef>
                <a:spcPct val="0"/>
              </a:spcBef>
              <a:spcAft>
                <a:spcPct val="0"/>
              </a:spcAft>
            </a:pPr>
            <a:r>
              <a:rPr lang="ar-SA" b="1" dirty="0"/>
              <a:t>تطبيقات الانترنت</a:t>
            </a:r>
            <a:endParaRPr lang="ar-SA" dirty="0"/>
          </a:p>
        </p:txBody>
      </p:sp>
      <p:sp>
        <p:nvSpPr>
          <p:cNvPr id="8" name="AutoShape 81"/>
          <p:cNvSpPr>
            <a:spLocks noChangeArrowheads="1"/>
          </p:cNvSpPr>
          <p:nvPr/>
        </p:nvSpPr>
        <p:spPr bwMode="gray">
          <a:xfrm>
            <a:off x="1958052" y="3757618"/>
            <a:ext cx="5328592" cy="385762"/>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algn="r" rtl="1"/>
            <a:r>
              <a:rPr lang="ar-SA" b="1" dirty="0"/>
              <a:t>إنترنت إكسبلورر 9 </a:t>
            </a:r>
            <a:r>
              <a:rPr lang="en-US" dirty="0"/>
              <a:t>(Internet Explorer 9)</a:t>
            </a:r>
            <a:endParaRPr lang="ar-SA" dirty="0"/>
          </a:p>
        </p:txBody>
      </p:sp>
    </p:spTree>
    <p:extLst>
      <p:ext uri="{BB962C8B-B14F-4D97-AF65-F5344CB8AC3E}">
        <p14:creationId xmlns:p14="http://schemas.microsoft.com/office/powerpoint/2010/main" val="309078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1000" fill="hold"/>
                                        <p:tgtEl>
                                          <p:spTgt spid="8"/>
                                        </p:tgtEl>
                                        <p:attrNameLst>
                                          <p:attrName>ppt_w</p:attrName>
                                        </p:attrNameLst>
                                      </p:cBhvr>
                                      <p:tavLst>
                                        <p:tav tm="0">
                                          <p:val>
                                            <p:fltVal val="0"/>
                                          </p:val>
                                        </p:tav>
                                        <p:tav tm="100000">
                                          <p:val>
                                            <p:strVal val="#ppt_w"/>
                                          </p:val>
                                        </p:tav>
                                      </p:tavLst>
                                    </p:anim>
                                    <p:anim calcmode="lin" valueType="num">
                                      <p:cBhvr>
                                        <p:cTn id="26" dur="1000" fill="hold"/>
                                        <p:tgtEl>
                                          <p:spTgt spid="8"/>
                                        </p:tgtEl>
                                        <p:attrNameLst>
                                          <p:attrName>ppt_h</p:attrName>
                                        </p:attrNameLst>
                                      </p:cBhvr>
                                      <p:tavLst>
                                        <p:tav tm="0">
                                          <p:val>
                                            <p:fltVal val="0"/>
                                          </p:val>
                                        </p:tav>
                                        <p:tav tm="100000">
                                          <p:val>
                                            <p:strVal val="#ppt_h"/>
                                          </p:val>
                                        </p:tav>
                                      </p:tavLst>
                                    </p:anim>
                                    <p:anim calcmode="lin" valueType="num">
                                      <p:cBhvr>
                                        <p:cTn id="27" dur="1000" fill="hold"/>
                                        <p:tgtEl>
                                          <p:spTgt spid="8"/>
                                        </p:tgtEl>
                                        <p:attrNameLst>
                                          <p:attrName>style.rotation</p:attrName>
                                        </p:attrNameLst>
                                      </p:cBhvr>
                                      <p:tavLst>
                                        <p:tav tm="0">
                                          <p:val>
                                            <p:fltVal val="90"/>
                                          </p:val>
                                        </p:tav>
                                        <p:tav tm="100000">
                                          <p:val>
                                            <p:fltVal val="0"/>
                                          </p:val>
                                        </p:tav>
                                      </p:tavLst>
                                    </p:anim>
                                    <p:animEffect transition="in" filter="fade">
                                      <p:cBhvr>
                                        <p:cTn id="2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srcRect/>
          <a:stretch>
            <a:fillRect/>
          </a:stretch>
        </p:blipFill>
        <p:spPr bwMode="auto">
          <a:xfrm>
            <a:off x="117606" y="1571612"/>
            <a:ext cx="8812112" cy="4286280"/>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0232" y="252691"/>
            <a:ext cx="5313570" cy="461665"/>
          </a:xfrm>
          <a:prstGeom prst="rect">
            <a:avLst/>
          </a:prstGeom>
        </p:spPr>
        <p:txBody>
          <a:bodyPr wrap="none">
            <a:spAutoFit/>
          </a:bodyPr>
          <a:lstStyle/>
          <a:p>
            <a:pPr algn="ctr" rtl="1"/>
            <a:r>
              <a:rPr lang="ar-SA" sz="2400" b="1" dirty="0">
                <a:cs typeface="+mj-cs"/>
              </a:rPr>
              <a:t>ميزات انترنت اكسبلورر 9</a:t>
            </a:r>
            <a:r>
              <a:rPr lang="en-US" sz="2400" dirty="0">
                <a:cs typeface="+mj-cs"/>
              </a:rPr>
              <a:t>(Internet Explorer 9)</a:t>
            </a:r>
            <a:endParaRPr lang="ar-SA" sz="2400" dirty="0">
              <a:cs typeface="+mj-cs"/>
            </a:endParaRPr>
          </a:p>
        </p:txBody>
      </p:sp>
      <p:sp>
        <p:nvSpPr>
          <p:cNvPr id="3" name="Title 1"/>
          <p:cNvSpPr txBox="1">
            <a:spLocks/>
          </p:cNvSpPr>
          <p:nvPr/>
        </p:nvSpPr>
        <p:spPr>
          <a:xfrm>
            <a:off x="4786314" y="1000108"/>
            <a:ext cx="3900486" cy="500066"/>
          </a:xfrm>
          <a:prstGeom prst="rect">
            <a:avLst/>
          </a:prstGeom>
        </p:spPr>
        <p:txBody>
          <a:bodyPr>
            <a:noAutofit/>
          </a:bodyPr>
          <a:lstStyle/>
          <a:p>
            <a:pPr marL="0" marR="0" lvl="0" indent="0" algn="r" defTabSz="914400" rtl="1" eaLnBrk="1" fontAlgn="auto" latinLnBrk="0" hangingPunct="1">
              <a:lnSpc>
                <a:spcPct val="100000"/>
              </a:lnSpc>
              <a:spcBef>
                <a:spcPct val="0"/>
              </a:spcBef>
              <a:spcAft>
                <a:spcPts val="0"/>
              </a:spcAft>
              <a:buClrTx/>
              <a:buSzTx/>
              <a:buFont typeface="Arial" pitchFamily="34" charset="0"/>
              <a:buChar char="•"/>
              <a:tabLst/>
              <a:defRPr/>
            </a:pPr>
            <a:r>
              <a:rPr lang="ar-SA" sz="2400" b="1" dirty="0">
                <a:cs typeface="+mj-cs"/>
              </a:rPr>
              <a:t>شريط الإعلام</a:t>
            </a:r>
            <a:r>
              <a:rPr lang="ar-JO" sz="2400" b="1" dirty="0">
                <a:cs typeface="+mj-cs"/>
              </a:rPr>
              <a:t> </a:t>
            </a:r>
            <a:r>
              <a:rPr lang="en-US" sz="2400" dirty="0">
                <a:cs typeface="+mj-cs"/>
              </a:rPr>
              <a:t>(Notification Bar)</a:t>
            </a:r>
            <a:br>
              <a:rPr kumimoji="0" lang="en-US" sz="3600" b="0" i="0" u="none" strike="noStrike" kern="1200" cap="none" spc="0" normalizeH="0" baseline="0" noProof="0" dirty="0">
                <a:ln>
                  <a:noFill/>
                </a:ln>
                <a:solidFill>
                  <a:schemeClr val="tx1"/>
                </a:solidFill>
                <a:effectLst/>
                <a:uLnTx/>
                <a:uFillTx/>
                <a:latin typeface="+mn-lt"/>
                <a:ea typeface="+mj-ea"/>
                <a:cs typeface="+mj-cs"/>
              </a:rPr>
            </a:br>
            <a:endParaRPr kumimoji="0" lang="en-US" sz="3600" b="0" i="0" u="none" strike="noStrike" kern="1200" cap="none" spc="0" normalizeH="0" baseline="0" noProof="0" dirty="0">
              <a:ln>
                <a:noFill/>
              </a:ln>
              <a:solidFill>
                <a:schemeClr val="tx1"/>
              </a:solidFill>
              <a:effectLst/>
              <a:uLnTx/>
              <a:uFillTx/>
              <a:latin typeface="+mn-lt"/>
              <a:ea typeface="+mj-ea"/>
              <a:cs typeface="+mj-cs"/>
            </a:endParaRPr>
          </a:p>
        </p:txBody>
      </p:sp>
      <p:sp>
        <p:nvSpPr>
          <p:cNvPr id="4" name="Rectangle 3"/>
          <p:cNvSpPr/>
          <p:nvPr/>
        </p:nvSpPr>
        <p:spPr>
          <a:xfrm>
            <a:off x="357158" y="1785926"/>
            <a:ext cx="8501122" cy="2123658"/>
          </a:xfrm>
          <a:prstGeom prst="rect">
            <a:avLst/>
          </a:prstGeom>
        </p:spPr>
        <p:txBody>
          <a:bodyPr wrap="square">
            <a:spAutoFit/>
          </a:bodyPr>
          <a:lstStyle/>
          <a:p>
            <a:pPr marL="357188" indent="-271463" algn="r" rtl="1">
              <a:lnSpc>
                <a:spcPct val="150000"/>
              </a:lnSpc>
              <a:buFont typeface="Arial" pitchFamily="34" charset="0"/>
              <a:buChar char="•"/>
            </a:pPr>
            <a:r>
              <a:rPr lang="ar-JO" sz="2200" dirty="0">
                <a:cs typeface="+mj-cs"/>
              </a:rPr>
              <a:t>اتاحة الفرصة ل</a:t>
            </a:r>
            <a:r>
              <a:rPr lang="ar-SA" sz="2200" dirty="0">
                <a:cs typeface="+mj-cs"/>
              </a:rPr>
              <a:t>استعراض أسرع</a:t>
            </a:r>
            <a:r>
              <a:rPr lang="ar-JO" sz="2200" dirty="0">
                <a:cs typeface="+mj-cs"/>
              </a:rPr>
              <a:t> ف</a:t>
            </a:r>
            <a:r>
              <a:rPr lang="ar-SA" sz="2200" dirty="0">
                <a:cs typeface="+mj-cs"/>
              </a:rPr>
              <a:t>بدلا من انبثاق مربعات الحوار بشكل مفاج</a:t>
            </a:r>
            <a:r>
              <a:rPr lang="ar-JO" sz="2200" dirty="0">
                <a:cs typeface="+mj-cs"/>
              </a:rPr>
              <a:t>ىء</a:t>
            </a:r>
            <a:r>
              <a:rPr lang="ar-SA" sz="2200" dirty="0">
                <a:cs typeface="+mj-cs"/>
              </a:rPr>
              <a:t>، يتم </a:t>
            </a:r>
            <a:r>
              <a:rPr lang="ar-JO" sz="2200" dirty="0">
                <a:cs typeface="+mj-cs"/>
              </a:rPr>
              <a:t>دمج </a:t>
            </a:r>
            <a:r>
              <a:rPr lang="ar-SA" sz="2200" dirty="0">
                <a:cs typeface="+mj-cs"/>
              </a:rPr>
              <a:t>جميع رسائل الإعلام في شريط الإعلام الموجود في أسفل إطار التصفح.</a:t>
            </a:r>
            <a:r>
              <a:rPr lang="en-US" sz="2200" dirty="0">
                <a:cs typeface="+mj-cs"/>
              </a:rPr>
              <a:t>	</a:t>
            </a:r>
            <a:endParaRPr lang="ar-JO" sz="2200" dirty="0">
              <a:cs typeface="+mj-cs"/>
            </a:endParaRPr>
          </a:p>
          <a:p>
            <a:pPr marL="357188" indent="-271463" algn="r" rtl="1">
              <a:lnSpc>
                <a:spcPct val="150000"/>
              </a:lnSpc>
              <a:buFont typeface="Arial" pitchFamily="34" charset="0"/>
              <a:buChar char="•"/>
            </a:pPr>
            <a:r>
              <a:rPr lang="ar-JO" sz="2200" dirty="0">
                <a:cs typeface="+mj-cs"/>
              </a:rPr>
              <a:t>لذا لن تقاطعك التنبيهات أثناء الإستعراض.</a:t>
            </a:r>
          </a:p>
          <a:p>
            <a:pPr marL="357188" indent="-271463" algn="r" rtl="1">
              <a:lnSpc>
                <a:spcPct val="150000"/>
              </a:lnSpc>
              <a:buFont typeface="Arial" pitchFamily="34" charset="0"/>
              <a:buChar char="•"/>
            </a:pPr>
            <a:r>
              <a:rPr lang="ar-JO" sz="2200" dirty="0">
                <a:cs typeface="+mj-cs"/>
              </a:rPr>
              <a:t>و يمكنك اختيارها أو رفضها.</a:t>
            </a:r>
            <a:endParaRPr lang="en-US" sz="2200" dirty="0">
              <a:cs typeface="+mj-cs"/>
            </a:endParaRPr>
          </a:p>
        </p:txBody>
      </p:sp>
      <p:pic>
        <p:nvPicPr>
          <p:cNvPr id="5122" name="Picture 2"/>
          <p:cNvPicPr>
            <a:picLocks noChangeAspect="1" noChangeArrowheads="1"/>
          </p:cNvPicPr>
          <p:nvPr/>
        </p:nvPicPr>
        <p:blipFill>
          <a:blip r:embed="rId2"/>
          <a:srcRect/>
          <a:stretch>
            <a:fillRect/>
          </a:stretch>
        </p:blipFill>
        <p:spPr bwMode="auto">
          <a:xfrm>
            <a:off x="1857356" y="5000636"/>
            <a:ext cx="5200650" cy="542925"/>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33967" y="252691"/>
            <a:ext cx="1552413" cy="461665"/>
          </a:xfrm>
          <a:prstGeom prst="rect">
            <a:avLst/>
          </a:prstGeom>
        </p:spPr>
        <p:txBody>
          <a:bodyPr wrap="none">
            <a:spAutoFit/>
          </a:bodyPr>
          <a:lstStyle/>
          <a:p>
            <a:pPr algn="ctr" rtl="1"/>
            <a:r>
              <a:rPr lang="en-US" sz="2400" dirty="0">
                <a:cs typeface="+mj-cs"/>
              </a:rPr>
              <a:t>( One Box )</a:t>
            </a:r>
            <a:endParaRPr lang="ar-SA" sz="2400" dirty="0">
              <a:cs typeface="+mj-cs"/>
            </a:endParaRPr>
          </a:p>
        </p:txBody>
      </p:sp>
      <p:sp>
        <p:nvSpPr>
          <p:cNvPr id="3" name="Rectangle 2"/>
          <p:cNvSpPr/>
          <p:nvPr/>
        </p:nvSpPr>
        <p:spPr>
          <a:xfrm>
            <a:off x="428596" y="1285860"/>
            <a:ext cx="8358246" cy="2062872"/>
          </a:xfrm>
          <a:prstGeom prst="rect">
            <a:avLst/>
          </a:prstGeom>
        </p:spPr>
        <p:txBody>
          <a:bodyPr wrap="square">
            <a:spAutoFit/>
          </a:bodyPr>
          <a:lstStyle/>
          <a:p>
            <a:pPr algn="r" rtl="1">
              <a:lnSpc>
                <a:spcPct val="150000"/>
              </a:lnSpc>
              <a:buFont typeface="Arial" pitchFamily="34" charset="0"/>
              <a:buChar char="•"/>
            </a:pPr>
            <a:r>
              <a:rPr lang="ar-SA" sz="2200" dirty="0">
                <a:cs typeface="+mj-cs"/>
              </a:rPr>
              <a:t>يمكن الانتقال إلى موقع على شبكة الإنترنت أو البدء في عملية بحث من مكان</a:t>
            </a:r>
            <a:r>
              <a:rPr lang="ar-JO" sz="2200" dirty="0">
                <a:cs typeface="+mj-cs"/>
              </a:rPr>
              <a:t> </a:t>
            </a:r>
            <a:r>
              <a:rPr lang="ar-SA" sz="2200" dirty="0">
                <a:cs typeface="+mj-cs"/>
              </a:rPr>
              <a:t>واحد، </a:t>
            </a:r>
            <a:r>
              <a:rPr lang="ar-JO" sz="2200" dirty="0">
                <a:cs typeface="+mj-cs"/>
              </a:rPr>
              <a:t> </a:t>
            </a:r>
            <a:r>
              <a:rPr lang="ar-SA" sz="2200" dirty="0">
                <a:cs typeface="+mj-cs"/>
              </a:rPr>
              <a:t>ونظرا لوجود وظيفة بحث</a:t>
            </a:r>
            <a:r>
              <a:rPr lang="ar-JO" sz="2200" dirty="0">
                <a:cs typeface="+mj-cs"/>
              </a:rPr>
              <a:t> </a:t>
            </a:r>
            <a:r>
              <a:rPr lang="ar-SA" sz="2200" dirty="0">
                <a:cs typeface="+mj-cs"/>
              </a:rPr>
              <a:t>متكاملة في </a:t>
            </a:r>
            <a:r>
              <a:rPr lang="en-US" sz="2200" dirty="0">
                <a:cs typeface="+mj-cs"/>
              </a:rPr>
              <a:t>One Box، </a:t>
            </a:r>
            <a:r>
              <a:rPr lang="ar-SA" sz="2200" dirty="0">
                <a:cs typeface="+mj-cs"/>
              </a:rPr>
              <a:t>فلا داعي للقلق</a:t>
            </a:r>
            <a:r>
              <a:rPr lang="ar-JO" sz="2200" dirty="0">
                <a:cs typeface="+mj-cs"/>
              </a:rPr>
              <a:t> </a:t>
            </a:r>
            <a:r>
              <a:rPr lang="ar-SA" sz="2200" dirty="0">
                <a:cs typeface="+mj-cs"/>
              </a:rPr>
              <a:t>بشأن تذكر عنوان </a:t>
            </a:r>
            <a:r>
              <a:rPr lang="ar-JO" sz="2200" dirty="0">
                <a:cs typeface="+mj-cs"/>
              </a:rPr>
              <a:t>الويب </a:t>
            </a:r>
            <a:r>
              <a:rPr lang="ar-SA" sz="2200" dirty="0">
                <a:cs typeface="+mj-cs"/>
              </a:rPr>
              <a:t>بالكامل. اكتب المصطلحات المألوفة مثل "أخبار" أو</a:t>
            </a:r>
            <a:r>
              <a:rPr lang="ar-JO" sz="2200" dirty="0">
                <a:cs typeface="+mj-cs"/>
              </a:rPr>
              <a:t> </a:t>
            </a:r>
            <a:r>
              <a:rPr lang="ar-SA" sz="2200" dirty="0">
                <a:cs typeface="+mj-cs"/>
              </a:rPr>
              <a:t>"موسيقى" </a:t>
            </a:r>
            <a:r>
              <a:rPr lang="ar-JO" sz="2200" dirty="0">
                <a:cs typeface="+mj-cs"/>
              </a:rPr>
              <a:t>و سيقوم المتصفح باقتراح مواقع من الذاكرة.</a:t>
            </a:r>
          </a:p>
        </p:txBody>
      </p:sp>
      <p:pic>
        <p:nvPicPr>
          <p:cNvPr id="6146" name="Picture 2"/>
          <p:cNvPicPr>
            <a:picLocks noChangeAspect="1" noChangeArrowheads="1"/>
          </p:cNvPicPr>
          <p:nvPr/>
        </p:nvPicPr>
        <p:blipFill>
          <a:blip r:embed="rId2"/>
          <a:srcRect/>
          <a:stretch>
            <a:fillRect/>
          </a:stretch>
        </p:blipFill>
        <p:spPr bwMode="auto">
          <a:xfrm>
            <a:off x="1913591" y="4371975"/>
            <a:ext cx="5536445" cy="2214578"/>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71472" y="214290"/>
            <a:ext cx="7772400" cy="838200"/>
          </a:xfrm>
          <a:prstGeom prst="rect">
            <a:avLst/>
          </a:prstGeom>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2400" b="0" i="0" u="none" strike="noStrike" kern="1200" cap="none" spc="0" normalizeH="0" baseline="0" noProof="0" dirty="0">
                <a:ln>
                  <a:noFill/>
                </a:ln>
                <a:solidFill>
                  <a:schemeClr val="tx1"/>
                </a:solidFill>
                <a:effectLst/>
                <a:uLnTx/>
                <a:uFillTx/>
                <a:latin typeface="+mj-lt"/>
                <a:ea typeface="+mj-ea"/>
                <a:cs typeface="+mj-cs"/>
              </a:rPr>
              <a:t>المواقع المثبتة</a:t>
            </a:r>
            <a:r>
              <a:rPr kumimoji="0" lang="ar-JO" sz="2400" b="0" i="0" u="none" strike="noStrike" kern="1200" cap="none" spc="0" normalizeH="0" baseline="0" noProof="0" dirty="0">
                <a:ln>
                  <a:noFill/>
                </a:ln>
                <a:solidFill>
                  <a:schemeClr val="tx1"/>
                </a:solidFill>
                <a:effectLst/>
                <a:uLnTx/>
                <a:uFillTx/>
                <a:latin typeface="+mj-lt"/>
                <a:ea typeface="+mj-ea"/>
                <a:cs typeface="+mj-cs"/>
              </a:rPr>
              <a:t> (</a:t>
            </a:r>
            <a:r>
              <a:rPr kumimoji="0" lang="en-US" sz="2400" b="0" i="0" u="none" strike="noStrike" kern="1200" cap="none" spc="0" normalizeH="0" baseline="0" noProof="0" dirty="0">
                <a:ln>
                  <a:noFill/>
                </a:ln>
                <a:solidFill>
                  <a:schemeClr val="tx1"/>
                </a:solidFill>
                <a:effectLst/>
                <a:uLnTx/>
                <a:uFillTx/>
                <a:latin typeface="+mj-lt"/>
                <a:ea typeface="+mj-ea"/>
                <a:cs typeface="+mj-cs"/>
              </a:rPr>
              <a:t>Pinned Sites</a:t>
            </a:r>
            <a:r>
              <a:rPr kumimoji="0" lang="ar-JO" sz="2400" b="0" i="0" u="none" strike="noStrike" kern="1200" cap="none" spc="0" normalizeH="0" baseline="0" noProof="0" dirty="0">
                <a:ln>
                  <a:noFill/>
                </a:ln>
                <a:solidFill>
                  <a:schemeClr val="tx1"/>
                </a:solidFill>
                <a:effectLst/>
                <a:uLnTx/>
                <a:uFillTx/>
                <a:latin typeface="+mj-lt"/>
                <a:ea typeface="+mj-ea"/>
                <a:cs typeface="+mj-cs"/>
              </a:rPr>
              <a:t>)</a:t>
            </a:r>
            <a:endParaRPr kumimoji="0" lang="en-US" sz="2400" b="0" i="0" u="none" strike="noStrike" kern="1200" cap="none" spc="0" normalizeH="0" baseline="0" noProof="0" dirty="0">
              <a:ln>
                <a:noFill/>
              </a:ln>
              <a:solidFill>
                <a:schemeClr val="tx1"/>
              </a:solidFill>
              <a:effectLst/>
              <a:uLnTx/>
              <a:uFillTx/>
              <a:latin typeface="+mn-lt"/>
              <a:ea typeface="+mj-ea"/>
              <a:cs typeface="+mj-cs"/>
            </a:endParaRPr>
          </a:p>
        </p:txBody>
      </p:sp>
      <p:sp>
        <p:nvSpPr>
          <p:cNvPr id="3" name="Content Placeholder 3"/>
          <p:cNvSpPr txBox="1">
            <a:spLocks/>
          </p:cNvSpPr>
          <p:nvPr/>
        </p:nvSpPr>
        <p:spPr>
          <a:xfrm>
            <a:off x="428596" y="1214422"/>
            <a:ext cx="8153400" cy="3657600"/>
          </a:xfrm>
          <a:prstGeom prst="rect">
            <a:avLst/>
          </a:prstGeom>
        </p:spPr>
        <p:txBody>
          <a:bodyPr>
            <a:normAutofit lnSpcReduction="10000"/>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يمكن الانتقال إلى المواقع المفضلة مباشرة من شريط </a:t>
            </a:r>
            <a:r>
              <a:rPr kumimoji="0" lang="ar-JO" sz="2200" b="0" i="0" u="none" strike="noStrike" kern="1200" cap="none" spc="0" normalizeH="0" baseline="0" noProof="0" dirty="0">
                <a:ln>
                  <a:noFill/>
                </a:ln>
                <a:solidFill>
                  <a:schemeClr val="tx1"/>
                </a:solidFill>
                <a:effectLst/>
                <a:uLnTx/>
                <a:uFillTx/>
                <a:latin typeface="+mn-lt"/>
                <a:ea typeface="+mn-ea"/>
                <a:cs typeface="+mj-cs"/>
              </a:rPr>
              <a:t>ال</a:t>
            </a:r>
            <a:r>
              <a:rPr kumimoji="0" lang="ar-SA" sz="2200" b="0" i="0" u="none" strike="noStrike" kern="1200" cap="none" spc="0" normalizeH="0" baseline="0" noProof="0" dirty="0">
                <a:ln>
                  <a:noFill/>
                </a:ln>
                <a:solidFill>
                  <a:schemeClr val="tx1"/>
                </a:solidFill>
                <a:effectLst/>
                <a:uLnTx/>
                <a:uFillTx/>
                <a:latin typeface="+mn-lt"/>
                <a:ea typeface="+mn-ea"/>
                <a:cs typeface="+mj-cs"/>
              </a:rPr>
              <a:t>مهام دون الحاجة إلى فتح </a:t>
            </a:r>
            <a:r>
              <a:rPr kumimoji="0" lang="en-US" sz="2200" b="0" i="0" u="none" strike="noStrike" kern="1200" cap="none" spc="0" normalizeH="0" baseline="0" noProof="0" dirty="0">
                <a:ln>
                  <a:noFill/>
                </a:ln>
                <a:solidFill>
                  <a:schemeClr val="tx1"/>
                </a:solidFill>
                <a:effectLst/>
                <a:uLnTx/>
                <a:uFillTx/>
                <a:latin typeface="+mn-lt"/>
                <a:ea typeface="+mn-ea"/>
                <a:cs typeface="+mj-cs"/>
              </a:rPr>
              <a:t>Internet Explorer </a:t>
            </a:r>
            <a:r>
              <a:rPr kumimoji="0" lang="ar-SA" sz="2200" b="0" i="0" u="none" strike="noStrike" kern="1200" cap="none" spc="0" normalizeH="0" baseline="0" noProof="0" dirty="0">
                <a:ln>
                  <a:noFill/>
                </a:ln>
                <a:solidFill>
                  <a:schemeClr val="tx1"/>
                </a:solidFill>
                <a:effectLst/>
                <a:uLnTx/>
                <a:uFillTx/>
                <a:latin typeface="+mn-lt"/>
                <a:ea typeface="+mn-ea"/>
                <a:cs typeface="+mj-cs"/>
              </a:rPr>
              <a:t>.</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انقر فوق الأيقونة الموجودة على </a:t>
            </a:r>
            <a:r>
              <a:rPr kumimoji="0" lang="ar-JO" sz="2200" b="0" i="0" u="none" strike="noStrike" kern="1200" cap="none" spc="0" normalizeH="0" baseline="0" noProof="0" dirty="0">
                <a:ln>
                  <a:noFill/>
                </a:ln>
                <a:solidFill>
                  <a:schemeClr val="tx1"/>
                </a:solidFill>
                <a:effectLst/>
                <a:uLnTx/>
                <a:uFillTx/>
                <a:latin typeface="+mn-lt"/>
                <a:ea typeface="+mn-ea"/>
                <a:cs typeface="+mj-cs"/>
              </a:rPr>
              <a:t>يسار</a:t>
            </a:r>
            <a:r>
              <a:rPr kumimoji="0" lang="ar-SA" sz="2200" b="0" i="0" u="none" strike="noStrike" kern="1200" cap="none" spc="0" normalizeH="0" baseline="0" noProof="0" dirty="0">
                <a:ln>
                  <a:noFill/>
                </a:ln>
                <a:solidFill>
                  <a:schemeClr val="tx1"/>
                </a:solidFill>
                <a:effectLst/>
                <a:uLnTx/>
                <a:uFillTx/>
                <a:latin typeface="+mn-lt"/>
                <a:ea typeface="+mn-ea"/>
                <a:cs typeface="+mj-cs"/>
              </a:rPr>
              <a:t>موقع </a:t>
            </a:r>
            <a:r>
              <a:rPr kumimoji="0" lang="ar-JO" sz="2200" b="0" i="0" u="none" strike="noStrike" kern="1200" cap="none" spc="0" normalizeH="0" baseline="0" noProof="0" dirty="0">
                <a:ln>
                  <a:noFill/>
                </a:ln>
                <a:solidFill>
                  <a:schemeClr val="tx1"/>
                </a:solidFill>
                <a:effectLst/>
                <a:uLnTx/>
                <a:uFillTx/>
                <a:latin typeface="+mn-lt"/>
                <a:ea typeface="+mn-ea"/>
                <a:cs typeface="+mj-cs"/>
              </a:rPr>
              <a:t>الويب </a:t>
            </a:r>
            <a:r>
              <a:rPr kumimoji="0" lang="ar-SA" sz="2200" b="0" i="0" u="none" strike="noStrike" kern="1200" cap="none" spc="0" normalizeH="0" baseline="0" noProof="0" dirty="0">
                <a:ln>
                  <a:noFill/>
                </a:ln>
                <a:solidFill>
                  <a:schemeClr val="tx1"/>
                </a:solidFill>
                <a:effectLst/>
                <a:uLnTx/>
                <a:uFillTx/>
                <a:latin typeface="+mn-lt"/>
                <a:ea typeface="+mn-ea"/>
                <a:cs typeface="+mj-cs"/>
              </a:rPr>
              <a:t>في </a:t>
            </a:r>
            <a:r>
              <a:rPr kumimoji="0" lang="en-US" sz="2200" b="0" i="0" u="none" strike="noStrike" kern="1200" cap="none" spc="0" normalizeH="0" baseline="0" noProof="0" dirty="0">
                <a:ln>
                  <a:noFill/>
                </a:ln>
                <a:solidFill>
                  <a:schemeClr val="tx1"/>
                </a:solidFill>
                <a:effectLst/>
                <a:uLnTx/>
                <a:uFillTx/>
                <a:latin typeface="+mn-lt"/>
                <a:ea typeface="+mn-ea"/>
                <a:cs typeface="+mj-cs"/>
              </a:rPr>
              <a:t>One Box</a:t>
            </a:r>
            <a:r>
              <a:rPr kumimoji="0" lang="ar-SA" sz="2200" b="0" i="0" u="none" strike="noStrike" kern="1200" cap="none" spc="0" normalizeH="0" baseline="0" noProof="0" dirty="0">
                <a:ln>
                  <a:noFill/>
                </a:ln>
                <a:solidFill>
                  <a:schemeClr val="tx1"/>
                </a:solidFill>
                <a:effectLst/>
                <a:uLnTx/>
                <a:uFillTx/>
                <a:latin typeface="+mn-lt"/>
                <a:ea typeface="+mn-ea"/>
                <a:cs typeface="+mj-cs"/>
              </a:rPr>
              <a:t> أو علامة التبويب الخاصة بموقع </a:t>
            </a:r>
            <a:r>
              <a:rPr kumimoji="0" lang="ar-JO" sz="2200" b="0" i="0" u="none" strike="noStrike" kern="1200" cap="none" spc="0" normalizeH="0" baseline="0" noProof="0" dirty="0">
                <a:ln>
                  <a:noFill/>
                </a:ln>
                <a:solidFill>
                  <a:schemeClr val="tx1"/>
                </a:solidFill>
                <a:effectLst/>
                <a:uLnTx/>
                <a:uFillTx/>
                <a:latin typeface="+mn-lt"/>
                <a:ea typeface="+mn-ea"/>
                <a:cs typeface="+mj-cs"/>
              </a:rPr>
              <a:t>الويب </a:t>
            </a:r>
            <a:r>
              <a:rPr kumimoji="0" lang="ar-SA" sz="2200" b="0" i="0" u="none" strike="noStrike" kern="1200" cap="none" spc="0" normalizeH="0" baseline="0" noProof="0" dirty="0">
                <a:ln>
                  <a:noFill/>
                </a:ln>
                <a:solidFill>
                  <a:schemeClr val="tx1"/>
                </a:solidFill>
                <a:effectLst/>
                <a:uLnTx/>
                <a:uFillTx/>
                <a:latin typeface="+mn-lt"/>
                <a:ea typeface="+mn-ea"/>
                <a:cs typeface="+mj-cs"/>
              </a:rPr>
              <a:t>أو أيقونة موقع </a:t>
            </a:r>
            <a:r>
              <a:rPr kumimoji="0" lang="ar-JO" sz="2200" b="0" i="0" u="none" strike="noStrike" kern="1200" cap="none" spc="0" normalizeH="0" baseline="0" noProof="0" dirty="0">
                <a:ln>
                  <a:noFill/>
                </a:ln>
                <a:solidFill>
                  <a:schemeClr val="tx1"/>
                </a:solidFill>
                <a:effectLst/>
                <a:uLnTx/>
                <a:uFillTx/>
                <a:latin typeface="+mn-lt"/>
                <a:ea typeface="+mn-ea"/>
                <a:cs typeface="+mj-cs"/>
              </a:rPr>
              <a:t>الويب </a:t>
            </a:r>
            <a:r>
              <a:rPr kumimoji="0" lang="ar-SA" sz="2200" b="0" i="0" u="none" strike="noStrike" kern="1200" cap="none" spc="0" normalizeH="0" baseline="0" noProof="0" dirty="0">
                <a:ln>
                  <a:noFill/>
                </a:ln>
                <a:solidFill>
                  <a:schemeClr val="tx1"/>
                </a:solidFill>
                <a:effectLst/>
                <a:uLnTx/>
                <a:uFillTx/>
                <a:latin typeface="+mn-lt"/>
                <a:ea typeface="+mn-ea"/>
                <a:cs typeface="+mj-cs"/>
              </a:rPr>
              <a:t>في صفحة علامة تبويب جديدة ثم اسحبها إلى شريط المهام. وبمجرد تثبيت الموقع، يظهر على هيئة صورة مصغرة </a:t>
            </a:r>
            <a:r>
              <a:rPr kumimoji="0" lang="ar-JO" sz="2200" b="0" i="0" u="none" strike="noStrike" kern="1200" cap="none" spc="0" normalizeH="0" baseline="0" noProof="0" dirty="0">
                <a:ln>
                  <a:noFill/>
                </a:ln>
                <a:solidFill>
                  <a:schemeClr val="tx1"/>
                </a:solidFill>
                <a:effectLst/>
                <a:uLnTx/>
                <a:uFillTx/>
                <a:latin typeface="+mn-lt"/>
                <a:ea typeface="+mn-ea"/>
                <a:cs typeface="+mj-cs"/>
              </a:rPr>
              <a:t>منفصل</a:t>
            </a:r>
            <a:r>
              <a:rPr kumimoji="0" lang="ar-SA" sz="2200" b="0" i="0" u="none" strike="noStrike" kern="1200" cap="none" spc="0" normalizeH="0" baseline="0" noProof="0" dirty="0">
                <a:ln>
                  <a:noFill/>
                </a:ln>
                <a:solidFill>
                  <a:schemeClr val="tx1"/>
                </a:solidFill>
                <a:effectLst/>
                <a:uLnTx/>
                <a:uFillTx/>
                <a:latin typeface="+mn-lt"/>
                <a:ea typeface="+mn-ea"/>
                <a:cs typeface="+mj-cs"/>
              </a:rPr>
              <a:t> عن </a:t>
            </a:r>
            <a:r>
              <a:rPr kumimoji="0" lang="en-US" sz="2200" b="0" i="0" u="none" strike="noStrike" kern="1200" cap="none" spc="0" normalizeH="0" baseline="0" noProof="0" dirty="0">
                <a:ln>
                  <a:noFill/>
                </a:ln>
                <a:solidFill>
                  <a:schemeClr val="tx1"/>
                </a:solidFill>
                <a:effectLst/>
                <a:uLnTx/>
                <a:uFillTx/>
                <a:latin typeface="+mn-lt"/>
                <a:ea typeface="+mn-ea"/>
                <a:cs typeface="+mj-cs"/>
              </a:rPr>
              <a:t>Internet Explorer </a:t>
            </a:r>
            <a:r>
              <a:rPr kumimoji="0" lang="ar-SA" sz="2200" b="0" i="0" u="none" strike="noStrike" kern="1200" cap="none" spc="0" normalizeH="0" baseline="0" noProof="0" dirty="0">
                <a:ln>
                  <a:noFill/>
                </a:ln>
                <a:solidFill>
                  <a:schemeClr val="tx1"/>
                </a:solidFill>
                <a:effectLst/>
                <a:uLnTx/>
                <a:uFillTx/>
                <a:latin typeface="+mn-lt"/>
                <a:ea typeface="+mn-ea"/>
                <a:cs typeface="+mj-cs"/>
              </a:rPr>
              <a:t> وكل ما يلزم الآن هو نقرة واحدة عليها للوصول إلى موقع الشبكة المفضل لديك.</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71472" y="214290"/>
            <a:ext cx="7772400" cy="838200"/>
          </a:xfrm>
          <a:prstGeom prst="rect">
            <a:avLst/>
          </a:prstGeom>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SA" sz="2400" b="0" i="0" u="none" strike="noStrike" kern="1200" cap="none" spc="0" normalizeH="0" baseline="0" noProof="0" dirty="0">
                <a:ln>
                  <a:noFill/>
                </a:ln>
                <a:solidFill>
                  <a:schemeClr val="tx1"/>
                </a:solidFill>
                <a:effectLst/>
                <a:uLnTx/>
                <a:uFillTx/>
                <a:latin typeface="+mj-lt"/>
                <a:ea typeface="+mj-ea"/>
                <a:cs typeface="+mj-cs"/>
              </a:rPr>
              <a:t>عرض التوافق</a:t>
            </a:r>
            <a:r>
              <a:rPr kumimoji="0" lang="ar-JO" sz="2400" b="0" i="0" u="none" strike="noStrike" kern="1200" cap="none" spc="0" normalizeH="0" baseline="0" noProof="0" dirty="0">
                <a:ln>
                  <a:noFill/>
                </a:ln>
                <a:solidFill>
                  <a:schemeClr val="tx1"/>
                </a:solidFill>
                <a:effectLst/>
                <a:uLnTx/>
                <a:uFillTx/>
                <a:latin typeface="+mj-lt"/>
                <a:ea typeface="+mj-ea"/>
                <a:cs typeface="+mj-cs"/>
              </a:rPr>
              <a:t> (</a:t>
            </a:r>
            <a:r>
              <a:rPr kumimoji="0" lang="en-US" sz="2400" b="0" i="0" u="none" strike="noStrike" kern="1200" cap="none" spc="0" normalizeH="0" baseline="0" noProof="0" dirty="0">
                <a:ln>
                  <a:noFill/>
                </a:ln>
                <a:solidFill>
                  <a:schemeClr val="tx1"/>
                </a:solidFill>
                <a:effectLst/>
                <a:uLnTx/>
                <a:uFillTx/>
                <a:latin typeface="+mj-lt"/>
                <a:ea typeface="+mj-ea"/>
                <a:cs typeface="+mj-cs"/>
              </a:rPr>
              <a:t>Compatiblity</a:t>
            </a:r>
            <a:r>
              <a:rPr kumimoji="0" lang="en-US" sz="2400" b="0" i="0" u="none" strike="noStrike" kern="1200" cap="none" spc="0" normalizeH="0" noProof="0" dirty="0">
                <a:ln>
                  <a:noFill/>
                </a:ln>
                <a:solidFill>
                  <a:schemeClr val="tx1"/>
                </a:solidFill>
                <a:effectLst/>
                <a:uLnTx/>
                <a:uFillTx/>
                <a:latin typeface="+mj-lt"/>
                <a:ea typeface="+mj-ea"/>
                <a:cs typeface="+mj-cs"/>
              </a:rPr>
              <a:t> View</a:t>
            </a:r>
            <a:r>
              <a:rPr kumimoji="0" lang="ar-JO" sz="2400" b="0" i="0" u="none" strike="noStrike" kern="1200" cap="none" spc="0" normalizeH="0" baseline="0" noProof="0" dirty="0">
                <a:ln>
                  <a:noFill/>
                </a:ln>
                <a:solidFill>
                  <a:schemeClr val="tx1"/>
                </a:solidFill>
                <a:effectLst/>
                <a:uLnTx/>
                <a:uFillTx/>
                <a:latin typeface="+mj-lt"/>
                <a:ea typeface="+mj-ea"/>
                <a:cs typeface="+mj-cs"/>
              </a:rPr>
              <a:t>)</a:t>
            </a:r>
            <a:endParaRPr kumimoji="0" lang="en-US" sz="2400" b="0" i="0" u="none" strike="noStrike" kern="1200" cap="none" spc="0" normalizeH="0" baseline="0" noProof="0" dirty="0">
              <a:ln>
                <a:noFill/>
              </a:ln>
              <a:solidFill>
                <a:schemeClr val="tx1"/>
              </a:solidFill>
              <a:effectLst/>
              <a:uLnTx/>
              <a:uFillTx/>
              <a:latin typeface="+mn-lt"/>
              <a:ea typeface="+mj-ea"/>
              <a:cs typeface="+mj-cs"/>
            </a:endParaRPr>
          </a:p>
        </p:txBody>
      </p:sp>
      <p:sp>
        <p:nvSpPr>
          <p:cNvPr id="4" name="Rectangle 3"/>
          <p:cNvSpPr/>
          <p:nvPr/>
        </p:nvSpPr>
        <p:spPr>
          <a:xfrm>
            <a:off x="142844" y="1000108"/>
            <a:ext cx="8715436" cy="3086871"/>
          </a:xfrm>
          <a:prstGeom prst="rect">
            <a:avLst/>
          </a:prstGeom>
        </p:spPr>
        <p:txBody>
          <a:bodyPr wrap="square">
            <a:spAutoFit/>
          </a:bodyPr>
          <a:lstStyle/>
          <a:p>
            <a:pPr marL="357188" indent="-357188" algn="just" rtl="1">
              <a:lnSpc>
                <a:spcPct val="150000"/>
              </a:lnSpc>
              <a:buFont typeface="Arial" pitchFamily="34" charset="0"/>
              <a:buChar char="•"/>
            </a:pPr>
            <a:r>
              <a:rPr lang="ar-JO" sz="2200" dirty="0">
                <a:cs typeface="+mj-cs"/>
              </a:rPr>
              <a:t>بعض المواقع لا تظهر بصورة صحيحة </a:t>
            </a:r>
            <a:r>
              <a:rPr lang="ar-SA" sz="2200" dirty="0">
                <a:cs typeface="+mj-cs"/>
              </a:rPr>
              <a:t>حيث يظهر كمجموعة غير منتظمة من القوائم والصور والمربعات النصية في غير موضعها</a:t>
            </a:r>
            <a:r>
              <a:rPr lang="ar-JO" sz="2200" dirty="0">
                <a:cs typeface="+mj-cs"/>
              </a:rPr>
              <a:t> و ذلك بسبب أنه </a:t>
            </a:r>
            <a:r>
              <a:rPr lang="ar-SA" sz="2200" dirty="0">
                <a:cs typeface="+mj-cs"/>
              </a:rPr>
              <a:t>تم تصميم الموقع لإصدار قديم من</a:t>
            </a:r>
            <a:r>
              <a:rPr lang="en-US" sz="2200" dirty="0">
                <a:cs typeface="+mj-cs"/>
              </a:rPr>
              <a:t> Internet Explorer </a:t>
            </a:r>
            <a:r>
              <a:rPr lang="ar-SA" sz="2200" dirty="0">
                <a:cs typeface="+mj-cs"/>
              </a:rPr>
              <a:t>.</a:t>
            </a:r>
          </a:p>
          <a:p>
            <a:pPr marL="357188" indent="-357188" algn="just" rtl="1">
              <a:lnSpc>
                <a:spcPct val="150000"/>
              </a:lnSpc>
              <a:buFont typeface="Arial" pitchFamily="34" charset="0"/>
              <a:buChar char="•"/>
            </a:pPr>
            <a:r>
              <a:rPr lang="ar-SA" sz="2200" dirty="0">
                <a:cs typeface="+mj-cs"/>
              </a:rPr>
              <a:t>إذا اكتشف </a:t>
            </a:r>
            <a:r>
              <a:rPr lang="en-US" sz="2200" dirty="0">
                <a:cs typeface="+mj-cs"/>
              </a:rPr>
              <a:t> Internet Explorer </a:t>
            </a:r>
            <a:r>
              <a:rPr lang="ar-SA" sz="2200" dirty="0">
                <a:cs typeface="+mj-cs"/>
              </a:rPr>
              <a:t>صفحة </a:t>
            </a:r>
            <a:r>
              <a:rPr lang="ar-JO" sz="2200" dirty="0">
                <a:cs typeface="+mj-cs"/>
              </a:rPr>
              <a:t>ويب </a:t>
            </a:r>
            <a:r>
              <a:rPr lang="ar-SA" sz="2200" dirty="0">
                <a:cs typeface="+mj-cs"/>
              </a:rPr>
              <a:t>غير متوافقة، سيظهر لك زر "عرض التوافق" في شريط العنو</a:t>
            </a:r>
            <a:r>
              <a:rPr lang="ar-JO" sz="2200" dirty="0">
                <a:cs typeface="+mj-cs"/>
              </a:rPr>
              <a:t>ا</a:t>
            </a:r>
            <a:r>
              <a:rPr lang="ar-SA" sz="2200" dirty="0">
                <a:cs typeface="+mj-cs"/>
              </a:rPr>
              <a:t>ن. انقر فوق الزر ستظهر مواقع </a:t>
            </a:r>
            <a:r>
              <a:rPr lang="ar-JO" sz="2200" dirty="0">
                <a:cs typeface="+mj-cs"/>
              </a:rPr>
              <a:t>الويب </a:t>
            </a:r>
            <a:r>
              <a:rPr lang="ar-SA" sz="2200" dirty="0">
                <a:cs typeface="+mj-cs"/>
              </a:rPr>
              <a:t>كما لو كنت تعرضها في إصدار سابق من </a:t>
            </a:r>
            <a:r>
              <a:rPr lang="en-US" sz="2200" dirty="0">
                <a:cs typeface="+mj-cs"/>
              </a:rPr>
              <a:t>Internet Explorer</a:t>
            </a: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2598" y="4214818"/>
            <a:ext cx="3788228"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300326" y="214290"/>
            <a:ext cx="4486252" cy="542924"/>
          </a:xfrm>
          <a:prstGeom prst="rect">
            <a:avLst/>
          </a:prstGeom>
        </p:spPr>
        <p:txBody>
          <a:bodyPr>
            <a:normAutofit fontScale="97500"/>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ar-SA" sz="2700" dirty="0">
                <a:latin typeface="+mj-lt"/>
                <a:ea typeface="+mj-ea"/>
                <a:cs typeface="+mj-cs"/>
              </a:rPr>
              <a:t>استعراض (</a:t>
            </a:r>
            <a:r>
              <a:rPr lang="en-US" sz="2700" dirty="0">
                <a:latin typeface="+mj-lt"/>
                <a:ea typeface="+mj-ea"/>
                <a:cs typeface="+mj-cs"/>
              </a:rPr>
              <a:t>(InPrivate</a:t>
            </a:r>
          </a:p>
        </p:txBody>
      </p:sp>
      <p:sp>
        <p:nvSpPr>
          <p:cNvPr id="4" name="Rectangle 3"/>
          <p:cNvSpPr/>
          <p:nvPr/>
        </p:nvSpPr>
        <p:spPr>
          <a:xfrm>
            <a:off x="214282" y="1071546"/>
            <a:ext cx="8715436" cy="3139321"/>
          </a:xfrm>
          <a:prstGeom prst="rect">
            <a:avLst/>
          </a:prstGeom>
        </p:spPr>
        <p:txBody>
          <a:bodyPr wrap="square">
            <a:spAutoFit/>
          </a:bodyPr>
          <a:lstStyle/>
          <a:p>
            <a:pPr marL="357188" indent="-357188" algn="r" rtl="1">
              <a:lnSpc>
                <a:spcPct val="150000"/>
              </a:lnSpc>
              <a:buFont typeface="Arial" pitchFamily="34" charset="0"/>
              <a:buChar char="•"/>
            </a:pPr>
            <a:r>
              <a:rPr lang="ar-SA" sz="2200" dirty="0">
                <a:cs typeface="+mj-cs"/>
              </a:rPr>
              <a:t>أحيانا لا ترغب في ترك أثر لنشاط استعراض </a:t>
            </a:r>
            <a:r>
              <a:rPr lang="ar-JO" sz="2200" dirty="0">
                <a:cs typeface="+mj-cs"/>
              </a:rPr>
              <a:t>الويب </a:t>
            </a:r>
            <a:r>
              <a:rPr lang="ar-SA" sz="2200" dirty="0">
                <a:cs typeface="+mj-cs"/>
              </a:rPr>
              <a:t>الذي تقوم به على حاسبك </a:t>
            </a:r>
            <a:endParaRPr lang="ar-JO" sz="2200" dirty="0">
              <a:cs typeface="+mj-cs"/>
            </a:endParaRPr>
          </a:p>
          <a:p>
            <a:pPr marL="357188" indent="-357188" algn="r" rtl="1">
              <a:lnSpc>
                <a:spcPct val="150000"/>
              </a:lnSpc>
              <a:buFont typeface="Arial" pitchFamily="34" charset="0"/>
              <a:buChar char="•"/>
            </a:pPr>
            <a:r>
              <a:rPr lang="ar-SA" sz="2200" dirty="0">
                <a:cs typeface="+mj-cs"/>
              </a:rPr>
              <a:t>يساعدك استعراض </a:t>
            </a:r>
            <a:r>
              <a:rPr lang="en-US" sz="2200" dirty="0">
                <a:cs typeface="+mj-cs"/>
              </a:rPr>
              <a:t>InPrivate </a:t>
            </a:r>
            <a:r>
              <a:rPr lang="ar-SA" sz="2200" dirty="0">
                <a:cs typeface="+mj-cs"/>
              </a:rPr>
              <a:t>على منع المستعرض من الحصول على محفوظات الاستعراض وملفات الإنترنت المؤقتة وملفات تعريف الارتباط وبيانات النموذج وأسماء المستخدمين وكلمات المرور. </a:t>
            </a:r>
          </a:p>
          <a:p>
            <a:pPr marL="357188" indent="-357188" algn="r" rtl="1">
              <a:lnSpc>
                <a:spcPct val="150000"/>
              </a:lnSpc>
              <a:buFont typeface="Arial" pitchFamily="34" charset="0"/>
              <a:buChar char="•"/>
            </a:pPr>
            <a:r>
              <a:rPr lang="ar-SA" sz="2200" dirty="0">
                <a:cs typeface="+mj-cs"/>
              </a:rPr>
              <a:t>يمكن بدء استعراض </a:t>
            </a:r>
            <a:r>
              <a:rPr lang="en-US" sz="2200" dirty="0">
                <a:cs typeface="+mj-cs"/>
              </a:rPr>
              <a:t>InPrivate </a:t>
            </a:r>
            <a:r>
              <a:rPr lang="ar-SA" sz="2200" dirty="0">
                <a:cs typeface="+mj-cs"/>
              </a:rPr>
              <a:t> من قائمة "الأمان"</a:t>
            </a:r>
            <a:r>
              <a:rPr lang="ar-JO" sz="2200" dirty="0">
                <a:cs typeface="+mj-cs"/>
              </a:rPr>
              <a:t> ب</a:t>
            </a:r>
            <a:r>
              <a:rPr lang="ar-SA" sz="2200" dirty="0">
                <a:cs typeface="+mj-cs"/>
              </a:rPr>
              <a:t>ال</a:t>
            </a:r>
            <a:r>
              <a:rPr lang="ar-JO" sz="2200" dirty="0">
                <a:cs typeface="+mj-cs"/>
              </a:rPr>
              <a:t>ضغط </a:t>
            </a:r>
            <a:r>
              <a:rPr lang="en-US" sz="2200" dirty="0">
                <a:cs typeface="+mj-cs"/>
              </a:rPr>
              <a:t>Ctrl+Shift+P </a:t>
            </a:r>
            <a:r>
              <a:rPr lang="ar-SA" sz="2200" dirty="0">
                <a:cs typeface="+mj-cs"/>
              </a:rPr>
              <a:t> </a:t>
            </a:r>
            <a:endParaRPr lang="ar-JO" sz="2200" dirty="0">
              <a:cs typeface="+mj-cs"/>
            </a:endParaRPr>
          </a:p>
          <a:p>
            <a:pPr marL="357188" indent="-357188" algn="r" rtl="1">
              <a:lnSpc>
                <a:spcPct val="150000"/>
              </a:lnSpc>
              <a:buFont typeface="Arial" pitchFamily="34" charset="0"/>
              <a:buChar char="•"/>
            </a:pPr>
            <a:r>
              <a:rPr lang="ar-SA" sz="2200" dirty="0">
                <a:cs typeface="+mj-cs"/>
              </a:rPr>
              <a:t>سيؤدي إغلاق نافذة المستعرض إلى إنهاء جلسة عمل استعراض </a:t>
            </a:r>
            <a:r>
              <a:rPr lang="en-US" sz="2200" dirty="0">
                <a:cs typeface="+mj-cs"/>
              </a:rPr>
              <a:t>InPrivate </a:t>
            </a:r>
          </a:p>
        </p:txBody>
      </p:sp>
      <p:pic>
        <p:nvPicPr>
          <p:cNvPr id="7170" name="Picture 2"/>
          <p:cNvPicPr>
            <a:picLocks noChangeAspect="1" noChangeArrowheads="1"/>
          </p:cNvPicPr>
          <p:nvPr/>
        </p:nvPicPr>
        <p:blipFill>
          <a:blip r:embed="rId2"/>
          <a:srcRect/>
          <a:stretch>
            <a:fillRect/>
          </a:stretch>
        </p:blipFill>
        <p:spPr bwMode="auto">
          <a:xfrm>
            <a:off x="2214545" y="4857760"/>
            <a:ext cx="4552659" cy="714380"/>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404786" y="925906"/>
            <a:ext cx="8458200" cy="2503094"/>
          </a:xfrm>
          <a:prstGeom prst="rect">
            <a:avLst/>
          </a:prstGeom>
        </p:spPr>
        <p:txBody>
          <a:bodyPr>
            <a:normAutofit/>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برنامج واحد يتيح لك معرفة حالة التنزيل كما يقدم معلومات بشأن ما إذا كانت</a:t>
            </a:r>
            <a:r>
              <a:rPr kumimoji="0" lang="ar-JO" sz="2200" b="0" i="0" u="none" strike="noStrike" kern="1200" cap="none" spc="0" normalizeH="0" baseline="0" noProof="0" dirty="0">
                <a:ln>
                  <a:noFill/>
                </a:ln>
                <a:solidFill>
                  <a:schemeClr val="tx1"/>
                </a:solidFill>
                <a:effectLst/>
                <a:uLnTx/>
                <a:uFillTx/>
                <a:latin typeface="+mn-lt"/>
                <a:ea typeface="+mn-ea"/>
                <a:cs typeface="+mj-cs"/>
              </a:rPr>
              <a:t> محتملة</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الضرر </a:t>
            </a:r>
            <a:r>
              <a:rPr kumimoji="0" lang="ar-SA" sz="2200" b="0" i="0" u="none" strike="noStrike" kern="1200" cap="none" spc="0" normalizeH="0" baseline="0" noProof="0" dirty="0">
                <a:ln>
                  <a:noFill/>
                </a:ln>
                <a:solidFill>
                  <a:schemeClr val="tx1"/>
                </a:solidFill>
                <a:effectLst/>
                <a:uLnTx/>
                <a:uFillTx/>
                <a:latin typeface="+mn-lt"/>
                <a:ea typeface="+mn-ea"/>
                <a:cs typeface="+mj-cs"/>
              </a:rPr>
              <a:t>ويوفر </a:t>
            </a:r>
            <a:r>
              <a:rPr kumimoji="0" lang="ar-JO" sz="2200" b="0" i="0" u="none" strike="noStrike" kern="1200" cap="none" spc="0" normalizeH="0" baseline="0" noProof="0" dirty="0">
                <a:ln>
                  <a:noFill/>
                </a:ln>
                <a:solidFill>
                  <a:schemeClr val="tx1"/>
                </a:solidFill>
                <a:effectLst/>
                <a:uLnTx/>
                <a:uFillTx/>
                <a:latin typeface="+mn-lt"/>
                <a:ea typeface="+mn-ea"/>
                <a:cs typeface="+mj-cs"/>
              </a:rPr>
              <a:t>مجموعة كاملة </a:t>
            </a:r>
            <a:r>
              <a:rPr kumimoji="0" lang="ar-SA" sz="2200" b="0" i="0" u="none" strike="noStrike" kern="1200" cap="none" spc="0" normalizeH="0" baseline="0" noProof="0" dirty="0">
                <a:ln>
                  <a:noFill/>
                </a:ln>
                <a:solidFill>
                  <a:schemeClr val="tx1"/>
                </a:solidFill>
                <a:effectLst/>
                <a:uLnTx/>
                <a:uFillTx/>
                <a:latin typeface="+mn-lt"/>
                <a:ea typeface="+mn-ea"/>
                <a:cs typeface="+mj-cs"/>
              </a:rPr>
              <a:t>من </a:t>
            </a:r>
            <a:r>
              <a:rPr kumimoji="0" lang="ar-JO" sz="2200" b="0" i="0" u="none" strike="noStrike" kern="1200" cap="none" spc="0" normalizeH="0" baseline="0" noProof="0" dirty="0">
                <a:ln>
                  <a:noFill/>
                </a:ln>
                <a:solidFill>
                  <a:schemeClr val="tx1"/>
                </a:solidFill>
                <a:effectLst/>
                <a:uLnTx/>
                <a:uFillTx/>
                <a:latin typeface="+mn-lt"/>
                <a:ea typeface="+mn-ea"/>
                <a:cs typeface="+mj-cs"/>
              </a:rPr>
              <a:t>اختبارات </a:t>
            </a:r>
            <a:r>
              <a:rPr kumimoji="0" lang="ar-SA" sz="2200" b="0" i="0" u="none" strike="noStrike" kern="1200" cap="none" spc="0" normalizeH="0" baseline="0" noProof="0" dirty="0">
                <a:ln>
                  <a:noFill/>
                </a:ln>
                <a:solidFill>
                  <a:schemeClr val="tx1"/>
                </a:solidFill>
                <a:effectLst/>
                <a:uLnTx/>
                <a:uFillTx/>
                <a:latin typeface="+mn-lt"/>
                <a:ea typeface="+mn-ea"/>
                <a:cs typeface="+mj-cs"/>
              </a:rPr>
              <a:t>الأمان للملفات التي تم تنزيلها ويعرض لك الموقع النهائي للتنزيل.</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Title 1"/>
          <p:cNvSpPr txBox="1">
            <a:spLocks/>
          </p:cNvSpPr>
          <p:nvPr/>
        </p:nvSpPr>
        <p:spPr>
          <a:xfrm>
            <a:off x="785786" y="238108"/>
            <a:ext cx="7391400" cy="762000"/>
          </a:xfrm>
          <a:prstGeom prst="rect">
            <a:avLst/>
          </a:prstGeom>
        </p:spPr>
        <p:txBody>
          <a:bodyP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JO" sz="2400" b="0" i="0" u="none" strike="noStrike" kern="1200" cap="none" spc="0" normalizeH="0" baseline="0" noProof="0" dirty="0">
                <a:ln>
                  <a:noFill/>
                </a:ln>
                <a:solidFill>
                  <a:schemeClr val="tx1"/>
                </a:solidFill>
                <a:effectLst/>
                <a:uLnTx/>
                <a:uFillTx/>
                <a:latin typeface="+mj-lt"/>
                <a:ea typeface="+mj-ea"/>
                <a:cs typeface="+mj-cs"/>
              </a:rPr>
              <a:t>إدارة التنزيلات (</a:t>
            </a:r>
            <a:r>
              <a:rPr kumimoji="0" lang="en-US" sz="2400" b="0" i="0" u="none" strike="noStrike" kern="1200" cap="none" spc="0" normalizeH="0" baseline="0" noProof="0" dirty="0">
                <a:ln>
                  <a:noFill/>
                </a:ln>
                <a:solidFill>
                  <a:schemeClr val="tx1"/>
                </a:solidFill>
                <a:effectLst/>
                <a:uLnTx/>
                <a:uFillTx/>
                <a:latin typeface="+mj-lt"/>
                <a:ea typeface="+mj-ea"/>
                <a:cs typeface="+mj-cs"/>
              </a:rPr>
              <a:t>Download Manager</a:t>
            </a:r>
            <a:r>
              <a:rPr kumimoji="0" lang="ar-JO" sz="2400" b="0" i="0" u="none" strike="noStrike" kern="1200" cap="none" spc="0" normalizeH="0" baseline="0" noProof="0" dirty="0">
                <a:ln>
                  <a:noFill/>
                </a:ln>
                <a:solidFill>
                  <a:schemeClr val="tx1"/>
                </a:solidFill>
                <a:effectLst/>
                <a:uLnTx/>
                <a:uFillTx/>
                <a:latin typeface="+mj-lt"/>
                <a:ea typeface="+mj-ea"/>
                <a:cs typeface="+mj-cs"/>
              </a:rPr>
              <a:t>)</a:t>
            </a:r>
            <a:endParaRPr kumimoji="0" lang="en-US" sz="2400" b="0" i="0" u="none" strike="noStrike" kern="1200" cap="none" spc="0" normalizeH="0" baseline="0" noProof="0" dirty="0">
              <a:ln>
                <a:noFill/>
              </a:ln>
              <a:solidFill>
                <a:schemeClr val="tx1"/>
              </a:solidFill>
              <a:effectLst/>
              <a:uLnTx/>
              <a:uFillTx/>
              <a:latin typeface="+mn-lt"/>
              <a:ea typeface="+mj-ea"/>
              <a:cs typeface="+mj-cs"/>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765" y="2971800"/>
            <a:ext cx="4997634"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15616" y="260648"/>
            <a:ext cx="6840760" cy="5048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SA" sz="2400" b="1" dirty="0"/>
              <a:t>التنقل عبر الويب</a:t>
            </a:r>
          </a:p>
        </p:txBody>
      </p:sp>
      <p:sp>
        <p:nvSpPr>
          <p:cNvPr id="4" name="AutoShape 81"/>
          <p:cNvSpPr>
            <a:spLocks noChangeArrowheads="1"/>
          </p:cNvSpPr>
          <p:nvPr/>
        </p:nvSpPr>
        <p:spPr bwMode="gray">
          <a:xfrm>
            <a:off x="1958052" y="2453325"/>
            <a:ext cx="5328592"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algn="r" fontAlgn="base">
              <a:spcBef>
                <a:spcPct val="0"/>
              </a:spcBef>
              <a:spcAft>
                <a:spcPct val="0"/>
              </a:spcAft>
            </a:pPr>
            <a:endParaRPr lang="en-US" dirty="0">
              <a:solidFill>
                <a:srgbClr val="1F5281"/>
              </a:solidFill>
            </a:endParaRPr>
          </a:p>
        </p:txBody>
      </p:sp>
      <p:sp>
        <p:nvSpPr>
          <p:cNvPr id="5" name="Text Box 83"/>
          <p:cNvSpPr txBox="1">
            <a:spLocks noChangeArrowheads="1"/>
          </p:cNvSpPr>
          <p:nvPr/>
        </p:nvSpPr>
        <p:spPr bwMode="gray">
          <a:xfrm>
            <a:off x="2516938" y="2555528"/>
            <a:ext cx="46982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eaLnBrk="0" fontAlgn="base" hangingPunct="0">
              <a:spcBef>
                <a:spcPct val="0"/>
              </a:spcBef>
              <a:spcAft>
                <a:spcPct val="0"/>
              </a:spcAft>
            </a:pPr>
            <a:r>
              <a:rPr lang="ar-SA" b="1" dirty="0"/>
              <a:t>قائمة المفضلة  </a:t>
            </a:r>
            <a:r>
              <a:rPr lang="ar-SA" dirty="0"/>
              <a:t>(</a:t>
            </a:r>
            <a:r>
              <a:rPr lang="en-US" dirty="0"/>
              <a:t>Favorites</a:t>
            </a:r>
            <a:r>
              <a:rPr lang="ar-SA" dirty="0"/>
              <a:t>)</a:t>
            </a:r>
          </a:p>
        </p:txBody>
      </p:sp>
      <p:sp>
        <p:nvSpPr>
          <p:cNvPr id="6" name="AutoShape 81"/>
          <p:cNvSpPr>
            <a:spLocks noChangeArrowheads="1"/>
          </p:cNvSpPr>
          <p:nvPr/>
        </p:nvSpPr>
        <p:spPr bwMode="gray">
          <a:xfrm>
            <a:off x="1958052" y="3319785"/>
            <a:ext cx="5328592" cy="394967"/>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algn="r" rtl="1" fontAlgn="base">
              <a:spcBef>
                <a:spcPct val="0"/>
              </a:spcBef>
              <a:spcAft>
                <a:spcPct val="0"/>
              </a:spcAft>
            </a:pPr>
            <a:r>
              <a:rPr lang="ar-SA" b="1" dirty="0"/>
              <a:t>طباعة صفحات الويب </a:t>
            </a:r>
            <a:r>
              <a:rPr lang="ar-SA" dirty="0"/>
              <a:t>(</a:t>
            </a:r>
            <a:r>
              <a:rPr lang="en-US" dirty="0"/>
              <a:t>Printing Webpages</a:t>
            </a:r>
            <a:r>
              <a:rPr lang="ar-SA" dirty="0"/>
              <a:t>)</a:t>
            </a:r>
          </a:p>
        </p:txBody>
      </p:sp>
    </p:spTree>
    <p:extLst>
      <p:ext uri="{BB962C8B-B14F-4D97-AF65-F5344CB8AC3E}">
        <p14:creationId xmlns:p14="http://schemas.microsoft.com/office/powerpoint/2010/main" val="309078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5984" y="285728"/>
            <a:ext cx="4429156"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قائمة المفضلة  </a:t>
            </a:r>
            <a:r>
              <a:rPr lang="ar-SA" sz="2400" dirty="0">
                <a:cs typeface="+mj-cs"/>
              </a:rPr>
              <a:t>(</a:t>
            </a:r>
            <a:r>
              <a:rPr lang="en-US" sz="2400" dirty="0">
                <a:cs typeface="+mj-cs"/>
              </a:rPr>
              <a:t>Favorites</a:t>
            </a:r>
            <a:r>
              <a:rPr lang="ar-SA" sz="2400" dirty="0">
                <a:cs typeface="+mj-cs"/>
              </a:rPr>
              <a:t>)</a:t>
            </a:r>
          </a:p>
        </p:txBody>
      </p:sp>
      <p:sp>
        <p:nvSpPr>
          <p:cNvPr id="3" name="Content Placeholder 3"/>
          <p:cNvSpPr txBox="1">
            <a:spLocks/>
          </p:cNvSpPr>
          <p:nvPr/>
        </p:nvSpPr>
        <p:spPr>
          <a:xfrm>
            <a:off x="685800" y="1447800"/>
            <a:ext cx="8001000" cy="4572000"/>
          </a:xfrm>
          <a:prstGeom prst="rect">
            <a:avLst/>
          </a:prstGeom>
        </p:spPr>
        <p:txBody>
          <a:bodyPr/>
          <a:lstStyle/>
          <a:p>
            <a:pPr marL="342900" lvl="0" indent="-342900" algn="just" rtl="1">
              <a:spcBef>
                <a:spcPct val="20000"/>
              </a:spcBef>
              <a:buFont typeface="Arial" pitchFamily="34" charset="0"/>
              <a:buChar char="•"/>
            </a:pPr>
            <a:r>
              <a:rPr lang="ar-SA" sz="3200" dirty="0"/>
              <a:t>تستخدم المفضلة في </a:t>
            </a:r>
            <a:r>
              <a:rPr kumimoji="0" lang="en-US" sz="3200" b="0" i="0" u="none" strike="noStrike" kern="1200" cap="none" spc="0" normalizeH="0" baseline="0" noProof="0" dirty="0">
                <a:ln>
                  <a:noFill/>
                </a:ln>
                <a:solidFill>
                  <a:schemeClr val="tx1"/>
                </a:solidFill>
                <a:effectLst/>
                <a:uLnTx/>
                <a:uFillTx/>
                <a:latin typeface="+mn-lt"/>
                <a:ea typeface="+mn-ea"/>
                <a:cs typeface="+mn-cs"/>
              </a:rPr>
              <a:t>Internet Explorer</a:t>
            </a:r>
            <a:r>
              <a:rPr kumimoji="0" lang="ar-SA" sz="3200" b="0" i="0" u="none" strike="noStrike" kern="1200" cap="none" spc="0" normalizeH="0" baseline="0" noProof="0" dirty="0">
                <a:ln>
                  <a:noFill/>
                </a:ln>
                <a:solidFill>
                  <a:schemeClr val="tx1"/>
                </a:solidFill>
                <a:effectLst/>
                <a:uLnTx/>
                <a:uFillTx/>
                <a:latin typeface="+mn-lt"/>
                <a:ea typeface="+mn-ea"/>
                <a:cs typeface="+mn-cs"/>
              </a:rPr>
              <a:t> لحفظ روابط المواقع التي ترغب في زيارتها مرة أخرى. </a:t>
            </a:r>
          </a:p>
          <a:p>
            <a:pPr marL="342900" lvl="0" indent="-342900" algn="just" rtl="1">
              <a:spcBef>
                <a:spcPct val="20000"/>
              </a:spcBef>
              <a:buFont typeface="Arial" pitchFamily="34" charset="0"/>
              <a:buChar char="•"/>
            </a:pPr>
            <a:r>
              <a:rPr kumimoji="0" lang="ar-SA" sz="3200" b="0" i="0" u="none" strike="noStrike" kern="1200" cap="none" spc="0" normalizeH="0" baseline="0" noProof="0" dirty="0">
                <a:ln>
                  <a:noFill/>
                </a:ln>
                <a:solidFill>
                  <a:schemeClr val="tx1"/>
                </a:solidFill>
                <a:effectLst/>
                <a:uLnTx/>
                <a:uFillTx/>
                <a:latin typeface="+mn-lt"/>
                <a:ea typeface="+mn-ea"/>
                <a:cs typeface="+mn-cs"/>
              </a:rPr>
              <a:t>يسمح لك </a:t>
            </a:r>
            <a:r>
              <a:rPr lang="en-US" sz="3200" dirty="0"/>
              <a:t>Internet Explorer</a:t>
            </a:r>
            <a:r>
              <a:rPr kumimoji="0" lang="ar-SA" sz="3200" b="0" i="0" u="none" strike="noStrike" kern="1200" cap="none" spc="0" normalizeH="0" baseline="0" noProof="0" dirty="0">
                <a:ln>
                  <a:noFill/>
                </a:ln>
                <a:solidFill>
                  <a:schemeClr val="tx1"/>
                </a:solidFill>
                <a:effectLst/>
                <a:uLnTx/>
                <a:uFillTx/>
                <a:latin typeface="+mn-lt"/>
                <a:ea typeface="+mn-ea"/>
                <a:cs typeface="+mn-cs"/>
              </a:rPr>
              <a:t> بإنشاء قائمة مفضلات  بزيارة هذه المواقع بمجرد النقر عليها نقرة واحدة بدلا من كتابة عنوان الـ</a:t>
            </a:r>
            <a:r>
              <a:rPr kumimoji="0" lang="en-US" sz="3200" b="0" i="0" u="none" strike="noStrike" kern="1200" cap="none" spc="0" normalizeH="0" baseline="0" noProof="0" dirty="0">
                <a:ln>
                  <a:noFill/>
                </a:ln>
                <a:solidFill>
                  <a:schemeClr val="tx1"/>
                </a:solidFill>
                <a:effectLst/>
                <a:uLnTx/>
                <a:uFillTx/>
                <a:latin typeface="+mn-lt"/>
                <a:ea typeface="+mn-ea"/>
                <a:cs typeface="+mn-cs"/>
              </a:rPr>
              <a:t> URL </a:t>
            </a:r>
            <a:r>
              <a:rPr kumimoji="0" lang="ar-SA" sz="3200" b="0" i="0" u="none" strike="noStrike" kern="1200" cap="none" spc="0" normalizeH="0" baseline="0" noProof="0" dirty="0">
                <a:ln>
                  <a:noFill/>
                </a:ln>
                <a:solidFill>
                  <a:schemeClr val="tx1"/>
                </a:solidFill>
                <a:effectLst/>
                <a:uLnTx/>
                <a:uFillTx/>
                <a:latin typeface="+mn-lt"/>
                <a:ea typeface="+mn-ea"/>
                <a:cs typeface="+mn-cs"/>
              </a:rPr>
              <a:t>الخاص بالمواقع في كل مرة تريد زيارتها. </a:t>
            </a:r>
            <a:endParaRPr kumimoji="0" lang="en-IN"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8194" name="Picture 2"/>
          <p:cNvPicPr>
            <a:picLocks noChangeAspect="1" noChangeArrowheads="1"/>
          </p:cNvPicPr>
          <p:nvPr/>
        </p:nvPicPr>
        <p:blipFill>
          <a:blip r:embed="rId3"/>
          <a:srcRect/>
          <a:stretch>
            <a:fillRect/>
          </a:stretch>
        </p:blipFill>
        <p:spPr bwMode="auto">
          <a:xfrm>
            <a:off x="2786050" y="4572008"/>
            <a:ext cx="3000396" cy="1772476"/>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إضافة عناصر الى قائمة المفضلة  </a:t>
            </a:r>
            <a:r>
              <a:rPr lang="ar-SA" sz="2400" dirty="0">
                <a:cs typeface="+mj-cs"/>
              </a:rPr>
              <a:t>( </a:t>
            </a:r>
            <a:r>
              <a:rPr lang="en-US" sz="2400" dirty="0">
                <a:cs typeface="+mj-cs"/>
              </a:rPr>
              <a:t>Favorites List</a:t>
            </a:r>
            <a:r>
              <a:rPr lang="ar-SA" sz="2400" dirty="0">
                <a:cs typeface="+mj-cs"/>
              </a:rPr>
              <a:t>)</a:t>
            </a:r>
          </a:p>
        </p:txBody>
      </p:sp>
      <p:sp>
        <p:nvSpPr>
          <p:cNvPr id="3" name="Rectangle 2"/>
          <p:cNvSpPr/>
          <p:nvPr/>
        </p:nvSpPr>
        <p:spPr>
          <a:xfrm>
            <a:off x="214282" y="1000108"/>
            <a:ext cx="8715436" cy="2123658"/>
          </a:xfrm>
          <a:prstGeom prst="rect">
            <a:avLst/>
          </a:prstGeom>
        </p:spPr>
        <p:txBody>
          <a:bodyPr wrap="square">
            <a:spAutoFit/>
          </a:bodyPr>
          <a:lstStyle/>
          <a:p>
            <a:pPr marL="357188" indent="-357188" algn="just" rtl="1">
              <a:lnSpc>
                <a:spcPct val="150000"/>
              </a:lnSpc>
              <a:buFont typeface="Arial" pitchFamily="34" charset="0"/>
              <a:buChar char="•"/>
            </a:pPr>
            <a:r>
              <a:rPr lang="ar-SA" sz="2200" dirty="0">
                <a:cs typeface="+mj-cs"/>
              </a:rPr>
              <a:t>اذهب إلى الصفحة التي تريد إضافتها إلى القائمة.</a:t>
            </a:r>
          </a:p>
          <a:p>
            <a:pPr marL="357188" indent="-357188" algn="just" rtl="1">
              <a:lnSpc>
                <a:spcPct val="150000"/>
              </a:lnSpc>
              <a:buFont typeface="Arial" pitchFamily="34" charset="0"/>
              <a:buChar char="•"/>
            </a:pPr>
            <a:r>
              <a:rPr lang="ar-SA" sz="2200" dirty="0">
                <a:cs typeface="+mj-cs"/>
              </a:rPr>
              <a:t> انقر على زر "إضافة إلى المفضلة"</a:t>
            </a:r>
            <a:r>
              <a:rPr lang="ar-JO" sz="2200" dirty="0">
                <a:cs typeface="+mj-cs"/>
              </a:rPr>
              <a:t> (</a:t>
            </a:r>
            <a:r>
              <a:rPr lang="en-US" sz="2200" dirty="0">
                <a:cs typeface="+mj-cs"/>
              </a:rPr>
              <a:t>Add to Favorites</a:t>
            </a:r>
            <a:r>
              <a:rPr lang="ar-JO" sz="2200" dirty="0">
                <a:cs typeface="+mj-cs"/>
              </a:rPr>
              <a:t>)</a:t>
            </a:r>
            <a:r>
              <a:rPr lang="ar-SA" sz="2200" dirty="0">
                <a:cs typeface="+mj-cs"/>
              </a:rPr>
              <a:t> من شريط الأدوات،</a:t>
            </a:r>
            <a:br>
              <a:rPr lang="ar-SA" sz="2200" dirty="0">
                <a:cs typeface="+mj-cs"/>
              </a:rPr>
            </a:br>
            <a:r>
              <a:rPr lang="ar-SA" sz="2200" dirty="0">
                <a:cs typeface="+mj-cs"/>
              </a:rPr>
              <a:t> ثم اختر "إضافة إلى المفضلة" </a:t>
            </a:r>
            <a:r>
              <a:rPr lang="ar-JO" sz="2200" dirty="0">
                <a:cs typeface="+mj-cs"/>
              </a:rPr>
              <a:t>(</a:t>
            </a:r>
            <a:r>
              <a:rPr lang="en-US" sz="2200" dirty="0">
                <a:cs typeface="+mj-cs"/>
              </a:rPr>
              <a:t>Add to Favorites</a:t>
            </a:r>
            <a:r>
              <a:rPr lang="ar-JO" sz="2200" dirty="0">
                <a:cs typeface="+mj-cs"/>
              </a:rPr>
              <a:t>)</a:t>
            </a:r>
            <a:endParaRPr lang="ar-SA" sz="2200" dirty="0">
              <a:cs typeface="+mj-cs"/>
            </a:endParaRPr>
          </a:p>
          <a:p>
            <a:pPr marL="357188" indent="-357188" algn="just" rtl="1">
              <a:lnSpc>
                <a:spcPct val="150000"/>
              </a:lnSpc>
              <a:buFont typeface="Arial" pitchFamily="34" charset="0"/>
              <a:buChar char="•"/>
            </a:pPr>
            <a:r>
              <a:rPr lang="ar-SA" sz="2200" dirty="0">
                <a:cs typeface="+mj-cs"/>
              </a:rPr>
              <a:t>حيث </a:t>
            </a:r>
            <a:r>
              <a:rPr lang="ar-JO" sz="2200" dirty="0">
                <a:cs typeface="+mj-cs"/>
              </a:rPr>
              <a:t>تظهر </a:t>
            </a:r>
            <a:r>
              <a:rPr lang="ar-SA" sz="2200" dirty="0">
                <a:cs typeface="+mj-cs"/>
              </a:rPr>
              <a:t>نافذة "إضافة مفضلة”، وتستطيع كتابة اسم جديد للصفحة في مربع نص "الاسم".</a:t>
            </a:r>
          </a:p>
        </p:txBody>
      </p:sp>
      <p:pic>
        <p:nvPicPr>
          <p:cNvPr id="9218" name="Picture 2"/>
          <p:cNvPicPr>
            <a:picLocks noChangeAspect="1" noChangeArrowheads="1"/>
          </p:cNvPicPr>
          <p:nvPr/>
        </p:nvPicPr>
        <p:blipFill>
          <a:blip r:embed="rId2"/>
          <a:srcRect/>
          <a:stretch>
            <a:fillRect/>
          </a:stretch>
        </p:blipFill>
        <p:spPr bwMode="auto">
          <a:xfrm>
            <a:off x="1357335" y="3500438"/>
            <a:ext cx="6429375" cy="2657475"/>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1776" y="1966919"/>
            <a:ext cx="8070752" cy="2970044"/>
          </a:xfrm>
          <a:prstGeom prst="rect">
            <a:avLst/>
          </a:prstGeom>
        </p:spPr>
        <p:txBody>
          <a:bodyPr wrap="square" anchor="t">
            <a:spAutoFit/>
          </a:bodyPr>
          <a:lstStyle/>
          <a:p>
            <a:pPr algn="just" rtl="1">
              <a:lnSpc>
                <a:spcPct val="150000"/>
              </a:lnSpc>
            </a:pPr>
            <a:r>
              <a:rPr lang="AR-SA" sz="2200" dirty="0"/>
              <a:t>أصبح العالم الآن أصغر مما كان، من حيث تبادل المعلومات والاتصالات. في العصور التاريخية الماضية، كان الاتصال يتم عن طريق الحمام الزاجل التي تحمل الرسائل. وكان الناس يأخذون الرسائل والمراسيم وغيرها على ظهور الخيول والعربات وما إلى ذلك من الوسائل التي كانت تستخدم للنقل</a:t>
            </a:r>
            <a:endParaRPr lang="en-US" sz="2200" dirty="0">
              <a:latin typeface="Calibri"/>
            </a:endParaRPr>
          </a:p>
          <a:p>
            <a:pPr algn="just" rtl="1">
              <a:lnSpc>
                <a:spcPct val="150000"/>
              </a:lnSpc>
            </a:pPr>
            <a:r>
              <a:rPr lang="AR-SA" sz="2200" dirty="0"/>
              <a:t> بين البلدان.</a:t>
            </a:r>
          </a:p>
          <a:p>
            <a:pPr algn="r" rtl="1"/>
            <a:endParaRPr lang="ar-SA" sz="2200" b="1" dirty="0"/>
          </a:p>
        </p:txBody>
      </p:sp>
      <p:sp>
        <p:nvSpPr>
          <p:cNvPr id="4" name="Title 1"/>
          <p:cNvSpPr txBox="1">
            <a:spLocks/>
          </p:cNvSpPr>
          <p:nvPr/>
        </p:nvSpPr>
        <p:spPr>
          <a:xfrm>
            <a:off x="539552" y="260648"/>
            <a:ext cx="7772400" cy="5048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400" b="1" dirty="0">
                <a:latin typeface="+mj-lt"/>
                <a:ea typeface="+mj-ea"/>
                <a:cs typeface="+mj-cs"/>
              </a:rPr>
              <a:t>(1)…….</a:t>
            </a:r>
            <a:r>
              <a:rPr kumimoji="0" lang="en-US" sz="2400" b="1" i="0" u="none" strike="noStrike" kern="1200" cap="none" spc="0" normalizeH="0" baseline="0" noProof="0" dirty="0">
                <a:ln>
                  <a:noFill/>
                </a:ln>
                <a:solidFill>
                  <a:schemeClr val="tx1"/>
                </a:solidFill>
                <a:effectLst/>
                <a:uLnTx/>
                <a:uFillTx/>
                <a:latin typeface="+mj-lt"/>
                <a:ea typeface="+mj-ea"/>
                <a:cs typeface="+mj-cs"/>
              </a:rPr>
              <a:t>  (Internet) </a:t>
            </a:r>
            <a:r>
              <a:rPr kumimoji="0" lang="ar-SA" sz="2400" b="1" i="0" u="none" strike="noStrike" kern="1200" cap="none" spc="0" normalizeH="0" baseline="0" noProof="0" dirty="0">
                <a:ln>
                  <a:noFill/>
                </a:ln>
                <a:solidFill>
                  <a:schemeClr val="tx1"/>
                </a:solidFill>
                <a:effectLst/>
                <a:uLnTx/>
                <a:uFillTx/>
                <a:latin typeface="+mj-lt"/>
                <a:ea typeface="+mj-ea"/>
                <a:cs typeface="+mj-cs"/>
              </a:rPr>
              <a:t>نظرة عامة على الانترنت</a:t>
            </a:r>
          </a:p>
        </p:txBody>
      </p:sp>
    </p:spTree>
    <p:extLst>
      <p:ext uri="{BB962C8B-B14F-4D97-AF65-F5344CB8AC3E}">
        <p14:creationId xmlns:p14="http://schemas.microsoft.com/office/powerpoint/2010/main" val="13867458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تنظيم قائمة المفضلة  </a:t>
            </a:r>
            <a:r>
              <a:rPr lang="ar-SA" sz="2400" dirty="0">
                <a:cs typeface="+mj-cs"/>
              </a:rPr>
              <a:t>( </a:t>
            </a:r>
            <a:r>
              <a:rPr lang="en-US" sz="2400" dirty="0">
                <a:cs typeface="+mj-cs"/>
              </a:rPr>
              <a:t>Favorites List</a:t>
            </a:r>
            <a:r>
              <a:rPr lang="ar-SA" sz="2400" dirty="0">
                <a:cs typeface="+mj-cs"/>
              </a:rPr>
              <a:t>)</a:t>
            </a:r>
          </a:p>
        </p:txBody>
      </p:sp>
      <p:sp>
        <p:nvSpPr>
          <p:cNvPr id="3" name="Content Placeholder 3"/>
          <p:cNvSpPr txBox="1">
            <a:spLocks/>
          </p:cNvSpPr>
          <p:nvPr/>
        </p:nvSpPr>
        <p:spPr>
          <a:xfrm>
            <a:off x="657252" y="1071546"/>
            <a:ext cx="7772400" cy="5105400"/>
          </a:xfrm>
          <a:prstGeom prst="rect">
            <a:avLst/>
          </a:prstGeom>
        </p:spPr>
        <p:txBody>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يمكنك</a:t>
            </a:r>
            <a:r>
              <a:rPr kumimoji="0" lang="ar-SA" sz="2200" b="0" i="0" u="none" strike="noStrike" kern="1200" cap="none" spc="0" normalizeH="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تنظيم الصفحات المفضلة لديك في مجلدات وحفظ العناصر في مجلدات مختلفة. ولوضع مفضلة في مجلد</a:t>
            </a:r>
            <a:r>
              <a:rPr kumimoji="0" lang="en-US" sz="2200" b="0" i="0" u="none" strike="noStrike" kern="1200" cap="none" spc="0" normalizeH="0" baseline="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موجود بالفعل، من القائمة المنسدلة إنشاء في</a:t>
            </a:r>
            <a:r>
              <a:rPr kumimoji="0" lang="en-US"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Create in</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 اختر المجلد المطلوب ثم انقر "إضافة". </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endParaRPr kumimoji="0" lang="en-IN" sz="2200" b="0" i="0" u="none" strike="noStrike" kern="1200" cap="none" spc="0" normalizeH="0" baseline="0" noProof="0" dirty="0">
              <a:ln>
                <a:noFill/>
              </a:ln>
              <a:solidFill>
                <a:schemeClr val="tx1"/>
              </a:solidFill>
              <a:effectLst/>
              <a:uLnTx/>
              <a:uFillTx/>
              <a:latin typeface="+mn-lt"/>
              <a:ea typeface="+mn-ea"/>
              <a:cs typeface="+mj-cs"/>
            </a:endParaRPr>
          </a:p>
        </p:txBody>
      </p:sp>
      <p:pic>
        <p:nvPicPr>
          <p:cNvPr id="1026" name="Picture 2"/>
          <p:cNvPicPr>
            <a:picLocks noChangeAspect="1" noChangeArrowheads="1"/>
          </p:cNvPicPr>
          <p:nvPr/>
        </p:nvPicPr>
        <p:blipFill>
          <a:blip r:embed="rId2"/>
          <a:srcRect/>
          <a:stretch>
            <a:fillRect/>
          </a:stretch>
        </p:blipFill>
        <p:spPr bwMode="auto">
          <a:xfrm>
            <a:off x="2386013" y="3357562"/>
            <a:ext cx="4371975" cy="2409825"/>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تنظيم قائمة المفضلة  </a:t>
            </a:r>
            <a:r>
              <a:rPr lang="ar-SA" sz="2400" dirty="0">
                <a:cs typeface="+mj-cs"/>
              </a:rPr>
              <a:t>( </a:t>
            </a:r>
            <a:r>
              <a:rPr lang="en-US" sz="2400" dirty="0">
                <a:cs typeface="+mj-cs"/>
              </a:rPr>
              <a:t>Favorites List</a:t>
            </a:r>
            <a:r>
              <a:rPr lang="ar-SA" sz="2400" dirty="0">
                <a:cs typeface="+mj-cs"/>
              </a:rPr>
              <a:t>)</a:t>
            </a:r>
          </a:p>
        </p:txBody>
      </p:sp>
      <p:sp>
        <p:nvSpPr>
          <p:cNvPr id="3" name="Content Placeholder 3"/>
          <p:cNvSpPr txBox="1">
            <a:spLocks/>
          </p:cNvSpPr>
          <p:nvPr/>
        </p:nvSpPr>
        <p:spPr>
          <a:xfrm>
            <a:off x="657252" y="1071546"/>
            <a:ext cx="7772400" cy="5105400"/>
          </a:xfrm>
          <a:prstGeom prst="rect">
            <a:avLst/>
          </a:prstGeom>
        </p:spPr>
        <p:txBody>
          <a:bodyPr/>
          <a:lstStyle/>
          <a:p>
            <a:pPr marL="342900" lvl="0" indent="-342900" algn="just" rtl="1">
              <a:lnSpc>
                <a:spcPct val="150000"/>
              </a:lnSpc>
              <a:spcBef>
                <a:spcPct val="20000"/>
              </a:spcBef>
              <a:buFont typeface="Arial" pitchFamily="34" charset="0"/>
              <a:buChar char="•"/>
              <a:defRPr/>
            </a:pPr>
            <a:r>
              <a:rPr lang="ar-JO" sz="2200" dirty="0"/>
              <a:t>أو يمكنك </a:t>
            </a:r>
            <a:r>
              <a:rPr lang="ar-SA" sz="2200" dirty="0"/>
              <a:t>إنشاء مجلد جديد للمفضلة، </a:t>
            </a:r>
            <a:r>
              <a:rPr lang="ar-JO" sz="2200" dirty="0"/>
              <a:t>ب</a:t>
            </a:r>
            <a:r>
              <a:rPr lang="ar-SA" sz="2200" dirty="0"/>
              <a:t>النقر فوق زر "مجلد جديد"</a:t>
            </a:r>
            <a:r>
              <a:rPr lang="ar-JO" sz="2200" dirty="0"/>
              <a:t> و كتابة </a:t>
            </a:r>
            <a:r>
              <a:rPr lang="ar-SA" sz="2200" dirty="0"/>
              <a:t>اسم المجلد الجديد في نافذة انشاء مجلد (</a:t>
            </a:r>
            <a:r>
              <a:rPr lang="en-US" sz="2200" dirty="0"/>
              <a:t>creat folder</a:t>
            </a:r>
            <a:r>
              <a:rPr lang="ar-SA" sz="2200" dirty="0"/>
              <a:t>) ثم انقر فوق انشاء (</a:t>
            </a:r>
            <a:r>
              <a:rPr lang="en-US" sz="2200" dirty="0"/>
              <a:t>create</a:t>
            </a:r>
            <a:r>
              <a:rPr lang="ar-SA" sz="2200" dirty="0"/>
              <a:t>).</a:t>
            </a:r>
            <a:br>
              <a:rPr lang="ar-SA" sz="2200" dirty="0"/>
            </a:br>
            <a:r>
              <a:rPr lang="ar-SA" sz="2200" dirty="0"/>
              <a:t>ثم انقر فوق اضافة (</a:t>
            </a:r>
            <a:r>
              <a:rPr lang="en-US" sz="2200" dirty="0"/>
              <a:t>add</a:t>
            </a:r>
            <a:r>
              <a:rPr lang="ar-SA" sz="2200" dirty="0"/>
              <a:t>) للاضافة الى المجلد المنشأ.</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endParaRPr kumimoji="0" lang="en-IN" sz="2200" b="0" i="0" u="none" strike="noStrike" kern="1200" cap="none" spc="0" normalizeH="0" baseline="0" noProof="0" dirty="0">
              <a:ln>
                <a:noFill/>
              </a:ln>
              <a:solidFill>
                <a:schemeClr val="tx1"/>
              </a:solidFill>
              <a:effectLst/>
              <a:uLnTx/>
              <a:uFillTx/>
              <a:latin typeface="+mn-lt"/>
              <a:ea typeface="+mn-ea"/>
              <a:cs typeface="+mj-cs"/>
            </a:endParaRPr>
          </a:p>
        </p:txBody>
      </p:sp>
      <p:pic>
        <p:nvPicPr>
          <p:cNvPr id="2053" name="Picture 5"/>
          <p:cNvPicPr>
            <a:picLocks noChangeAspect="1" noChangeArrowheads="1"/>
          </p:cNvPicPr>
          <p:nvPr/>
        </p:nvPicPr>
        <p:blipFill>
          <a:blip r:embed="rId2"/>
          <a:srcRect/>
          <a:stretch>
            <a:fillRect/>
          </a:stretch>
        </p:blipFill>
        <p:spPr bwMode="auto">
          <a:xfrm>
            <a:off x="2157413" y="2643182"/>
            <a:ext cx="4829175" cy="3905250"/>
          </a:xfrm>
          <a:prstGeom prst="rect">
            <a:avLst/>
          </a:prstGeom>
          <a:noFill/>
          <a:ln w="9525">
            <a:noFill/>
            <a:miter lim="800000"/>
            <a:headEnd/>
            <a:tailEnd/>
          </a:ln>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538" y="285728"/>
            <a:ext cx="7500990" cy="461665"/>
          </a:xfrm>
          <a:prstGeom prst="rect">
            <a:avLst/>
          </a:prstGeom>
        </p:spPr>
        <p:txBody>
          <a:bodyPr wrap="square">
            <a:spAutoFit/>
          </a:bodyPr>
          <a:lstStyle/>
          <a:p>
            <a:pPr algn="ctr" rtl="1" eaLnBrk="0" fontAlgn="base" hangingPunct="0">
              <a:spcBef>
                <a:spcPct val="0"/>
              </a:spcBef>
              <a:spcAft>
                <a:spcPct val="0"/>
              </a:spcAft>
            </a:pPr>
            <a:r>
              <a:rPr lang="ar-SA" sz="2300" b="1" dirty="0">
                <a:cs typeface="+mj-cs"/>
              </a:rPr>
              <a:t>قائمة المفضلة ( </a:t>
            </a:r>
            <a:r>
              <a:rPr lang="en-US" sz="2300" b="1" dirty="0">
                <a:cs typeface="+mj-cs"/>
              </a:rPr>
              <a:t>Favorites List</a:t>
            </a:r>
            <a:r>
              <a:rPr lang="ar-SA" sz="2300" b="1" dirty="0">
                <a:cs typeface="+mj-cs"/>
              </a:rPr>
              <a:t>) ومركز المفضلة (</a:t>
            </a:r>
            <a:r>
              <a:rPr lang="en-US" sz="2300" b="1" dirty="0">
                <a:cs typeface="+mj-cs"/>
              </a:rPr>
              <a:t>Favorites center</a:t>
            </a:r>
            <a:r>
              <a:rPr lang="ar-SA" sz="2300" b="1" dirty="0">
                <a:cs typeface="+mj-cs"/>
              </a:rPr>
              <a:t>)</a:t>
            </a:r>
          </a:p>
        </p:txBody>
      </p:sp>
      <p:sp>
        <p:nvSpPr>
          <p:cNvPr id="3" name="Content Placeholder 3"/>
          <p:cNvSpPr txBox="1">
            <a:spLocks/>
          </p:cNvSpPr>
          <p:nvPr/>
        </p:nvSpPr>
        <p:spPr>
          <a:xfrm>
            <a:off x="214282" y="1000108"/>
            <a:ext cx="8596314" cy="3286148"/>
          </a:xfrm>
          <a:prstGeom prst="rect">
            <a:avLst/>
          </a:prstGeom>
        </p:spPr>
        <p:txBody>
          <a:bodyPr>
            <a:normAutofit fontScale="92500" lnSpcReduction="10000"/>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تحتوي قائمة "المفضلة" على كل </a:t>
            </a:r>
            <a:r>
              <a:rPr kumimoji="0" lang="ar-JO" sz="2200" b="0" i="0" u="none" strike="noStrike" kern="1200" cap="none" spc="0" normalizeH="0" baseline="0" noProof="0" dirty="0">
                <a:ln>
                  <a:noFill/>
                </a:ln>
                <a:solidFill>
                  <a:schemeClr val="tx1"/>
                </a:solidFill>
                <a:effectLst/>
                <a:uLnTx/>
                <a:uFillTx/>
                <a:latin typeface="+mn-lt"/>
                <a:ea typeface="+mn-ea"/>
                <a:cs typeface="+mj-cs"/>
              </a:rPr>
              <a:t>المواقع </a:t>
            </a:r>
            <a:r>
              <a:rPr kumimoji="0" lang="ar-SA" sz="2200" b="0" i="0" u="none" strike="noStrike" kern="1200" cap="none" spc="0" normalizeH="0" baseline="0" noProof="0" dirty="0">
                <a:ln>
                  <a:noFill/>
                </a:ln>
                <a:solidFill>
                  <a:schemeClr val="tx1"/>
                </a:solidFill>
                <a:effectLst/>
                <a:uLnTx/>
                <a:uFillTx/>
                <a:latin typeface="+mn-lt"/>
                <a:ea typeface="+mn-ea"/>
                <a:cs typeface="+mj-cs"/>
              </a:rPr>
              <a:t>التي أنشأتها. هذه القائمة تظهر تحت عنوان "المفضلة" عندما تنقر على زر "مركز المفضلة"</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Favorites Center</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في شريط أدوات. </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يمكن تثبيتها على يسار الشاشة بالضغط على (</a:t>
            </a:r>
            <a:r>
              <a:rPr kumimoji="0" lang="en-US" sz="2200" b="0" i="0" u="none" strike="noStrike" kern="1200" cap="none" spc="0" normalizeH="0" baseline="0" noProof="0" dirty="0">
                <a:ln>
                  <a:noFill/>
                </a:ln>
                <a:solidFill>
                  <a:schemeClr val="tx1"/>
                </a:solidFill>
                <a:effectLst/>
                <a:uLnTx/>
                <a:uFillTx/>
                <a:latin typeface="+mn-lt"/>
                <a:ea typeface="+mn-ea"/>
                <a:cs typeface="+mj-cs"/>
              </a:rPr>
              <a:t>pin the Favorite Center</a:t>
            </a:r>
            <a:r>
              <a:rPr kumimoji="0" lang="ar-JO" sz="2200" b="0" i="0" u="none" strike="noStrike" kern="1200" cap="none" spc="0" normalizeH="0" baseline="0" noProof="0" dirty="0">
                <a:ln>
                  <a:noFill/>
                </a:ln>
                <a:solidFill>
                  <a:schemeClr val="tx1"/>
                </a:solidFill>
                <a:effectLst/>
                <a:uLnTx/>
                <a:uFillTx/>
                <a:latin typeface="+mn-lt"/>
                <a:ea typeface="+mn-ea"/>
                <a:cs typeface="+mj-cs"/>
              </a:rPr>
              <a:t>) بحيث تظهر على يسار الشاشة</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أو إغلاقها </a:t>
            </a:r>
            <a:r>
              <a:rPr kumimoji="0" lang="ar-SA" sz="2200" b="0" i="0" u="none" strike="noStrike" kern="1200" cap="none" spc="0" normalizeH="0" baseline="0" noProof="0" dirty="0">
                <a:ln>
                  <a:noFill/>
                </a:ln>
                <a:solidFill>
                  <a:schemeClr val="tx1"/>
                </a:solidFill>
                <a:effectLst/>
                <a:uLnTx/>
                <a:uFillTx/>
                <a:latin typeface="+mn-lt"/>
                <a:ea typeface="+mn-ea"/>
                <a:cs typeface="+mj-cs"/>
              </a:rPr>
              <a:t>بالنقر على إشارة</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X</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ل</a:t>
            </a:r>
            <a:r>
              <a:rPr kumimoji="0" lang="ar-JO" sz="2200" b="0" i="0" u="none" strike="noStrike" kern="1200" cap="none" spc="0" normalizeH="0" baseline="0" noProof="0" dirty="0">
                <a:ln>
                  <a:noFill/>
                </a:ln>
                <a:solidFill>
                  <a:schemeClr val="tx1"/>
                </a:solidFill>
                <a:effectLst/>
                <a:uLnTx/>
                <a:uFillTx/>
                <a:latin typeface="+mn-lt"/>
                <a:ea typeface="+mn-ea"/>
                <a:cs typeface="+mj-cs"/>
              </a:rPr>
              <a:t>تنظيم </a:t>
            </a:r>
            <a:r>
              <a:rPr kumimoji="0" lang="ar-SA" sz="2200" b="0" i="0" u="none" strike="noStrike" kern="1200" cap="none" spc="0" normalizeH="0" baseline="0" noProof="0" dirty="0">
                <a:ln>
                  <a:noFill/>
                </a:ln>
                <a:solidFill>
                  <a:schemeClr val="tx1"/>
                </a:solidFill>
                <a:effectLst/>
                <a:uLnTx/>
                <a:uFillTx/>
                <a:latin typeface="+mn-lt"/>
                <a:ea typeface="+mn-ea"/>
                <a:cs typeface="+mj-cs"/>
              </a:rPr>
              <a:t>الصفحات</a:t>
            </a:r>
            <a:r>
              <a:rPr kumimoji="0" lang="ar-SA" sz="2200" b="0" i="0" u="none" strike="noStrike" kern="1200" cap="none" spc="0" normalizeH="0" noProof="0" dirty="0">
                <a:ln>
                  <a:noFill/>
                </a:ln>
                <a:solidFill>
                  <a:schemeClr val="tx1"/>
                </a:solidFill>
                <a:effectLst/>
                <a:uLnTx/>
                <a:uFillTx/>
                <a:latin typeface="+mn-lt"/>
                <a:ea typeface="+mn-ea"/>
                <a:cs typeface="+mj-cs"/>
              </a:rPr>
              <a:t> في </a:t>
            </a:r>
            <a:r>
              <a:rPr kumimoji="0" lang="ar-JO" sz="2200" b="0" i="0" u="none" strike="noStrike" kern="1200" cap="none" spc="0" normalizeH="0" baseline="0" noProof="0" dirty="0">
                <a:ln>
                  <a:noFill/>
                </a:ln>
                <a:solidFill>
                  <a:schemeClr val="tx1"/>
                </a:solidFill>
                <a:effectLst/>
                <a:uLnTx/>
                <a:uFillTx/>
                <a:latin typeface="+mn-lt"/>
                <a:ea typeface="+mn-ea"/>
                <a:cs typeface="+mj-cs"/>
              </a:rPr>
              <a:t>المفضلة </a:t>
            </a:r>
            <a:r>
              <a:rPr kumimoji="0" lang="ar-SA" sz="2200" b="0" i="0" u="none" strike="noStrike" kern="1200" cap="none" spc="0" normalizeH="0" baseline="0" noProof="0" dirty="0">
                <a:ln>
                  <a:noFill/>
                </a:ln>
                <a:solidFill>
                  <a:schemeClr val="tx1"/>
                </a:solidFill>
                <a:effectLst/>
                <a:uLnTx/>
                <a:uFillTx/>
                <a:latin typeface="+mn-lt"/>
                <a:ea typeface="+mn-ea"/>
                <a:cs typeface="+mj-cs"/>
              </a:rPr>
              <a:t>ننقر فوق اضافة الى المفضلة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Add to favoritrs</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lang="ar-SA" sz="2200" dirty="0">
                <a:cs typeface="+mj-cs"/>
              </a:rPr>
              <a:t>ثم النقر على تنظيم المفضلة (</a:t>
            </a:r>
            <a:r>
              <a:rPr lang="en-US" sz="2200" dirty="0">
                <a:cs typeface="+mj-cs"/>
              </a:rPr>
              <a:t>Organize Favorites</a:t>
            </a:r>
            <a:r>
              <a:rPr lang="ar-SA" sz="2200" dirty="0">
                <a:cs typeface="+mj-cs"/>
              </a:rPr>
              <a:t>)</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lang="ar-SA" sz="2200" dirty="0">
                <a:cs typeface="+mj-cs"/>
              </a:rPr>
              <a:t>ومنها يمكننا </a:t>
            </a:r>
            <a:r>
              <a:rPr kumimoji="0" lang="ar-JO" sz="2200" b="0" i="0" u="none" strike="noStrike" kern="1200" cap="none" spc="0" normalizeH="0" baseline="0" noProof="0" dirty="0">
                <a:ln>
                  <a:noFill/>
                </a:ln>
                <a:solidFill>
                  <a:schemeClr val="tx1"/>
                </a:solidFill>
                <a:effectLst/>
                <a:uLnTx/>
                <a:uFillTx/>
                <a:latin typeface="+mn-lt"/>
                <a:ea typeface="+mn-ea"/>
                <a:cs typeface="+mj-cs"/>
              </a:rPr>
              <a:t>استخدام الأزرار </a:t>
            </a:r>
            <a:r>
              <a:rPr kumimoji="0" lang="ar-SA" sz="2200" b="0" i="0" u="none" strike="noStrike" kern="1200" cap="none" spc="0" normalizeH="0" baseline="0" noProof="0" dirty="0">
                <a:ln>
                  <a:noFill/>
                </a:ln>
                <a:solidFill>
                  <a:schemeClr val="tx1"/>
                </a:solidFill>
                <a:effectLst/>
                <a:uLnTx/>
                <a:uFillTx/>
                <a:latin typeface="+mn-lt"/>
                <a:ea typeface="+mn-ea"/>
                <a:cs typeface="+mj-cs"/>
              </a:rPr>
              <a:t>اسفل النافذة </a:t>
            </a:r>
            <a:r>
              <a:rPr kumimoji="0" lang="ar-JO" sz="2200" b="0" i="0" u="none" strike="noStrike" kern="1200" cap="none" spc="0" normalizeH="0" baseline="0" noProof="0" dirty="0">
                <a:ln>
                  <a:noFill/>
                </a:ln>
                <a:solidFill>
                  <a:schemeClr val="tx1"/>
                </a:solidFill>
                <a:effectLst/>
                <a:uLnTx/>
                <a:uFillTx/>
                <a:latin typeface="+mn-lt"/>
                <a:ea typeface="+mn-ea"/>
                <a:cs typeface="+mj-cs"/>
              </a:rPr>
              <a:t>لإنشاء المجلدات و حذفها و إعادة تسميتها و نقل العناصر من مجلد إلى آخر.</a:t>
            </a:r>
            <a:endParaRPr kumimoji="0" lang="en-IN" sz="2200" b="0" i="0" u="none" strike="noStrike" kern="1200" cap="none" spc="0" normalizeH="0" baseline="0" noProof="0" dirty="0">
              <a:ln>
                <a:noFill/>
              </a:ln>
              <a:solidFill>
                <a:schemeClr val="tx1"/>
              </a:solidFill>
              <a:effectLst/>
              <a:uLnTx/>
              <a:uFillTx/>
              <a:latin typeface="+mn-lt"/>
              <a:ea typeface="+mn-ea"/>
              <a:cs typeface="+mj-cs"/>
            </a:endParaRPr>
          </a:p>
        </p:txBody>
      </p:sp>
      <p:pic>
        <p:nvPicPr>
          <p:cNvPr id="60419" name="Picture 3"/>
          <p:cNvPicPr>
            <a:picLocks noChangeAspect="1" noChangeArrowheads="1"/>
          </p:cNvPicPr>
          <p:nvPr/>
        </p:nvPicPr>
        <p:blipFill>
          <a:blip r:embed="rId2"/>
          <a:srcRect/>
          <a:stretch>
            <a:fillRect/>
          </a:stretch>
        </p:blipFill>
        <p:spPr bwMode="auto">
          <a:xfrm>
            <a:off x="357158" y="3786190"/>
            <a:ext cx="3428992" cy="2806238"/>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إستخدام قائمة المحفوظات </a:t>
            </a:r>
            <a:r>
              <a:rPr lang="ar-SA" sz="2400" dirty="0">
                <a:cs typeface="+mj-cs"/>
              </a:rPr>
              <a:t>( </a:t>
            </a:r>
            <a:r>
              <a:rPr lang="en-US" sz="2400" dirty="0">
                <a:cs typeface="+mj-cs"/>
              </a:rPr>
              <a:t>Favorites List</a:t>
            </a:r>
            <a:r>
              <a:rPr lang="ar-SA" sz="2400" dirty="0">
                <a:cs typeface="+mj-cs"/>
              </a:rPr>
              <a:t>)</a:t>
            </a:r>
          </a:p>
        </p:txBody>
      </p:sp>
      <p:sp>
        <p:nvSpPr>
          <p:cNvPr id="3" name="Content Placeholder 3"/>
          <p:cNvSpPr txBox="1">
            <a:spLocks/>
          </p:cNvSpPr>
          <p:nvPr/>
        </p:nvSpPr>
        <p:spPr>
          <a:xfrm>
            <a:off x="214282" y="857232"/>
            <a:ext cx="8686832" cy="5105400"/>
          </a:xfrm>
          <a:prstGeom prst="rect">
            <a:avLst/>
          </a:prstGeom>
        </p:spPr>
        <p:txBody>
          <a:bodyPr>
            <a:normAutofit/>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يحتفظ </a:t>
            </a:r>
            <a:r>
              <a:rPr kumimoji="0" lang="en-US" sz="2200" b="0" i="0" u="none" strike="noStrike" kern="1200" cap="none" spc="0" normalizeH="0" baseline="0" noProof="0" dirty="0">
                <a:ln>
                  <a:noFill/>
                </a:ln>
                <a:solidFill>
                  <a:schemeClr val="tx1"/>
                </a:solidFill>
                <a:effectLst/>
                <a:uLnTx/>
                <a:uFillTx/>
                <a:latin typeface="+mn-lt"/>
                <a:ea typeface="+mn-ea"/>
                <a:cs typeface="+mj-cs"/>
              </a:rPr>
              <a:t>Internet Explorer </a:t>
            </a:r>
            <a:r>
              <a:rPr kumimoji="0" lang="ar-JO" sz="2200" b="0" i="0" u="none" strike="noStrike" kern="1200" cap="none" spc="0" normalizeH="0" baseline="0" noProof="0" dirty="0">
                <a:ln>
                  <a:noFill/>
                </a:ln>
                <a:solidFill>
                  <a:schemeClr val="tx1"/>
                </a:solidFill>
                <a:effectLst/>
                <a:uLnTx/>
                <a:uFillTx/>
                <a:latin typeface="+mn-lt"/>
                <a:ea typeface="+mn-ea"/>
                <a:cs typeface="+mj-cs"/>
              </a:rPr>
              <a:t> ب</a:t>
            </a:r>
            <a:r>
              <a:rPr kumimoji="0" lang="ar-SA" sz="2200" b="0" i="0" u="none" strike="noStrike" kern="1200" cap="none" spc="0" normalizeH="0" baseline="0" noProof="0" dirty="0">
                <a:ln>
                  <a:noFill/>
                </a:ln>
                <a:solidFill>
                  <a:schemeClr val="tx1"/>
                </a:solidFill>
                <a:effectLst/>
                <a:uLnTx/>
                <a:uFillTx/>
                <a:latin typeface="+mn-lt"/>
                <a:ea typeface="+mn-ea"/>
                <a:cs typeface="+mj-cs"/>
              </a:rPr>
              <a:t>صفحات الويب التي زرتها سابقا حسب تاريخ الزيارة. لعرض قائمة "المحفوظات"، انقر على زر "المحفوظات“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History</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في "مركز المفضلة"</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Favorites Center</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انقر على إحدى أيقونات التقويم. سوف يتم عرض عناصر محفوظات مفروزة حسب موقع على شبكة الإنترنت. انقر فوق إحدى الأيقونات الصفراء لمشاهدة الصفحات التي قمت بزيارتها في موقع معين. ثم يمكن النقر فوق ارتباط موقع الشبكة لفتح الصفحة المطلوبة. </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ويمكنك إعادة فرز عناصر "المحفوظات" بالنقر فوق السهم الموجود بجوار زر "المحفوظات" وإجراء التحديدات المطلوبة.</a:t>
            </a:r>
          </a:p>
        </p:txBody>
      </p:sp>
      <p:pic>
        <p:nvPicPr>
          <p:cNvPr id="61442" name="Picture 2"/>
          <p:cNvPicPr>
            <a:picLocks noChangeAspect="1" noChangeArrowheads="1"/>
          </p:cNvPicPr>
          <p:nvPr/>
        </p:nvPicPr>
        <p:blipFill>
          <a:blip r:embed="rId2"/>
          <a:srcRect/>
          <a:stretch>
            <a:fillRect/>
          </a:stretch>
        </p:blipFill>
        <p:spPr bwMode="auto">
          <a:xfrm>
            <a:off x="2571736" y="4643446"/>
            <a:ext cx="2781300" cy="1905000"/>
          </a:xfrm>
          <a:prstGeom prst="rect">
            <a:avLst/>
          </a:prstGeom>
          <a:noFill/>
          <a:ln w="9525">
            <a:noFill/>
            <a:miter lim="800000"/>
            <a:headEnd/>
            <a:tailEnd/>
          </a:ln>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حذف عنصر من قائمة المفضلة  </a:t>
            </a:r>
            <a:r>
              <a:rPr lang="ar-SA" sz="2400" dirty="0">
                <a:cs typeface="+mj-cs"/>
              </a:rPr>
              <a:t>( </a:t>
            </a:r>
            <a:r>
              <a:rPr lang="en-US" sz="2400" dirty="0">
                <a:cs typeface="+mj-cs"/>
              </a:rPr>
              <a:t>Favorites List</a:t>
            </a:r>
            <a:r>
              <a:rPr lang="ar-SA" sz="2400" dirty="0">
                <a:cs typeface="+mj-cs"/>
              </a:rPr>
              <a:t>)</a:t>
            </a:r>
          </a:p>
        </p:txBody>
      </p:sp>
      <p:sp>
        <p:nvSpPr>
          <p:cNvPr id="3" name="Content Placeholder 3"/>
          <p:cNvSpPr txBox="1">
            <a:spLocks/>
          </p:cNvSpPr>
          <p:nvPr/>
        </p:nvSpPr>
        <p:spPr>
          <a:xfrm>
            <a:off x="285720" y="1071546"/>
            <a:ext cx="8429684" cy="1785950"/>
          </a:xfrm>
          <a:prstGeom prst="rect">
            <a:avLst/>
          </a:prstGeom>
        </p:spPr>
        <p:txBody>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لحذف عنصر من "قائمة المحفوظات"، انقر بزر الماوس الأيمن على ذلك واختر "حذف". انقر فوق "نعم" في الإطار المعروض.</a:t>
            </a:r>
          </a:p>
        </p:txBody>
      </p:sp>
      <p:pic>
        <p:nvPicPr>
          <p:cNvPr id="62467" name="Picture 3"/>
          <p:cNvPicPr>
            <a:picLocks noChangeAspect="1" noChangeArrowheads="1"/>
          </p:cNvPicPr>
          <p:nvPr/>
        </p:nvPicPr>
        <p:blipFill>
          <a:blip r:embed="rId2"/>
          <a:srcRect/>
          <a:stretch>
            <a:fillRect/>
          </a:stretch>
        </p:blipFill>
        <p:spPr bwMode="auto">
          <a:xfrm>
            <a:off x="1000100" y="2285992"/>
            <a:ext cx="6858048" cy="4199717"/>
          </a:xfrm>
          <a:prstGeom prst="rect">
            <a:avLst/>
          </a:prstGeom>
          <a:noFill/>
          <a:ln w="9525">
            <a:noFill/>
            <a:miter lim="800000"/>
            <a:headEnd/>
            <a:tailEnd/>
          </a:ln>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طباعة صفحات الويب </a:t>
            </a:r>
            <a:r>
              <a:rPr lang="ar-SA" sz="2400" dirty="0">
                <a:cs typeface="+mj-cs"/>
              </a:rPr>
              <a:t>(</a:t>
            </a:r>
            <a:r>
              <a:rPr lang="en-US" sz="2400" dirty="0">
                <a:cs typeface="+mj-cs"/>
              </a:rPr>
              <a:t>Printing Webpages</a:t>
            </a:r>
            <a:r>
              <a:rPr lang="ar-SA" sz="2400" dirty="0">
                <a:cs typeface="+mj-cs"/>
              </a:rPr>
              <a:t>)</a:t>
            </a:r>
          </a:p>
        </p:txBody>
      </p:sp>
      <p:sp>
        <p:nvSpPr>
          <p:cNvPr id="3" name="Content Placeholder 3"/>
          <p:cNvSpPr txBox="1">
            <a:spLocks/>
          </p:cNvSpPr>
          <p:nvPr/>
        </p:nvSpPr>
        <p:spPr>
          <a:xfrm>
            <a:off x="90518" y="1066816"/>
            <a:ext cx="8839200" cy="5576894"/>
          </a:xfrm>
          <a:prstGeom prst="rect">
            <a:avLst/>
          </a:prstGeom>
        </p:spPr>
        <p:txBody>
          <a:bodyPr anchor="t">
            <a:normAutofit/>
          </a:bodyPr>
          <a:lstStyle/>
          <a:p>
            <a:pPr marL="342900" marR="0" lvl="0" indent="-342900" algn="just" defTabSz="914400" rtl="1" eaLnBrk="1" fontAlgn="auto" latinLnBrk="0" hangingPunct="1">
              <a:lnSpc>
                <a:spcPct val="160000"/>
              </a:lnSpc>
              <a:spcBef>
                <a:spcPct val="20000"/>
              </a:spcBef>
              <a:spcAft>
                <a:spcPts val="0"/>
              </a:spcAft>
              <a:buClrTx/>
              <a:buSzTx/>
              <a:buFont typeface="Arial" pitchFamily="34" charset="0"/>
              <a:buChar char="•"/>
              <a:tabLst/>
              <a:defRPr/>
            </a:pPr>
            <a:r>
              <a:rPr kumimoji="0" lang="AR-SA"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لطباعة الصفحة</a:t>
            </a:r>
            <a:r>
              <a:rPr kumimoji="0" lang="EN-US"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 </a:t>
            </a:r>
            <a:r>
              <a:rPr kumimoji="0" lang="AR-JO"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الويب</a:t>
            </a:r>
            <a:r>
              <a:rPr kumimoji="0" lang="AR-SA" sz="2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الحالية اختر "</a:t>
            </a:r>
            <a:r>
              <a:rPr kumimoji="0" lang="AR-SA" sz="22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ملف </a:t>
            </a:r>
            <a:r>
              <a:rPr kumimoji="0" lang="AR-JO" sz="22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File</a:t>
            </a:r>
            <a:r>
              <a:rPr kumimoji="0" lang="AR-JO" sz="22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 ← طباعة</a:t>
            </a:r>
            <a:r>
              <a:rPr kumimoji="0" lang="AR-JO" sz="22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Print</a:t>
            </a:r>
            <a:r>
              <a:rPr kumimoji="0" lang="AR-JO" sz="22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يمكنك تحديد الطباعة</a:t>
            </a:r>
            <a:r>
              <a:rPr kumimoji="0" lang="AR-SA" sz="2200" b="0" i="0" u="none" strike="noStrike" kern="1200" cap="none" spc="0" normalizeH="0" baseline="0" noProof="0" dirty="0">
                <a:ln>
                  <a:noFill/>
                </a:ln>
                <a:solidFill>
                  <a:schemeClr val="tx1"/>
                </a:solidFill>
                <a:effectLst/>
                <a:uLnTx/>
                <a:uFillTx/>
                <a:latin typeface="+mn-lt"/>
                <a:ea typeface="+mn-ea"/>
                <a:cs typeface="+mj-cs"/>
              </a:rPr>
              <a:t> عن طريق إجراء الخيار المناسب تحت "نطاق الطباعة"</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Print Range</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a:t>
            </a:r>
          </a:p>
          <a:p>
            <a:pPr marL="342900" marR="0" lvl="0" indent="-342900" algn="just" defTabSz="914400" rtl="1" eaLnBrk="1" fontAlgn="auto" latinLnBrk="0" hangingPunct="1">
              <a:lnSpc>
                <a:spcPct val="160000"/>
              </a:lnSpc>
              <a:spcBef>
                <a:spcPct val="20000"/>
              </a:spcBef>
              <a:spcAft>
                <a:spcPts val="0"/>
              </a:spcAft>
              <a:buClrTx/>
              <a:buSzTx/>
              <a:buFont typeface="Arial" pitchFamily="34" charset="0"/>
              <a:buChar char="•"/>
              <a:tabLst/>
              <a:defRPr/>
            </a:pPr>
            <a:r>
              <a:rPr kumimoji="0" lang="AR-JO"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لمعاينة الصفحة قبل الطباعة</a:t>
            </a:r>
            <a:r>
              <a:rPr kumimoji="0" lang="AR-JO" sz="2400" b="1" i="0"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 </a:t>
            </a:r>
            <a:r>
              <a:rPr kumimoji="0" lang="AR-SA" sz="2400" b="1" i="0"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اختر</a:t>
            </a:r>
            <a:r>
              <a:rPr kumimoji="0" lang="AR-SA" sz="2200" b="0" i="0" u="none" strike="noStrike" kern="1200" cap="none" spc="0" normalizeH="0" baseline="0" noProof="0" dirty="0">
                <a:ln>
                  <a:noFill/>
                </a:ln>
                <a:solidFill>
                  <a:schemeClr val="tx1"/>
                </a:solidFill>
                <a:effectLst/>
                <a:uLnTx/>
                <a:uFillTx/>
                <a:latin typeface="+mn-lt"/>
                <a:ea typeface="+mn-ea"/>
                <a:cs typeface="+mj-cs"/>
              </a:rPr>
              <a:t> ملف</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File</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 معاينة الطباعة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Print Preview</a:t>
            </a:r>
            <a:r>
              <a:rPr kumimoji="0" lang="AR-JO" sz="2200" b="0" i="0" u="none" strike="noStrike" kern="1200" cap="none" spc="0" normalizeH="0" baseline="0" noProof="0" dirty="0">
                <a:ln>
                  <a:noFill/>
                </a:ln>
                <a:solidFill>
                  <a:schemeClr val="tx1"/>
                </a:solidFill>
                <a:effectLst/>
                <a:uLnTx/>
                <a:uFillTx/>
                <a:latin typeface="+mn-lt"/>
                <a:ea typeface="+mn-ea"/>
                <a:cs typeface="+mj-cs"/>
              </a:rPr>
              <a:t>)</a:t>
            </a:r>
          </a:p>
          <a:p>
            <a:pPr marL="342900" marR="0" lvl="0" indent="-342900" algn="just" defTabSz="914400" rtl="1" eaLnBrk="1" fontAlgn="auto" latinLnBrk="0" hangingPunct="1">
              <a:lnSpc>
                <a:spcPct val="160000"/>
              </a:lnSpc>
              <a:spcBef>
                <a:spcPct val="20000"/>
              </a:spcBef>
              <a:spcAft>
                <a:spcPts val="0"/>
              </a:spcAft>
              <a:buClrTx/>
              <a:buSzTx/>
              <a:buFont typeface="Arial" pitchFamily="34" charset="0"/>
              <a:buChar char="•"/>
              <a:tabLst/>
              <a:defRPr/>
            </a:pPr>
            <a:r>
              <a:rPr kumimoji="0" lang="AR-JO"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لحفظ الصفحة </a:t>
            </a:r>
            <a:r>
              <a:rPr kumimoji="0" lang="AR-JO" sz="2200" b="0" i="0" u="none" strike="noStrike" kern="1200" cap="none" spc="0" normalizeH="0" baseline="0" noProof="0" dirty="0">
                <a:ln>
                  <a:noFill/>
                </a:ln>
                <a:solidFill>
                  <a:schemeClr val="tx1"/>
                </a:solidFill>
                <a:effectLst/>
                <a:uLnTx/>
                <a:uFillTx/>
                <a:latin typeface="+mn-lt"/>
                <a:ea typeface="+mn-ea"/>
                <a:cs typeface="+mj-cs"/>
              </a:rPr>
              <a:t>اختر </a:t>
            </a:r>
            <a:r>
              <a:rPr kumimoji="0" lang="AR-SA" sz="2200" b="0" i="0" u="none" strike="noStrike" kern="1200" cap="none" spc="0" normalizeH="0" baseline="0" noProof="0" dirty="0">
                <a:ln>
                  <a:noFill/>
                </a:ln>
                <a:solidFill>
                  <a:schemeClr val="tx1"/>
                </a:solidFill>
                <a:effectLst/>
                <a:uLnTx/>
                <a:uFillTx/>
                <a:latin typeface="+mn-lt"/>
                <a:ea typeface="+mn-ea"/>
                <a:cs typeface="+mj-cs"/>
              </a:rPr>
              <a:t>"ملف</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File</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حفظ باسم</a:t>
            </a:r>
            <a:r>
              <a:rPr kumimoji="0" lang="EN-US"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Save As</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 و يمكنك اختيار الموقع و تغيير الإسم و التسيق او النوع (</a:t>
            </a:r>
            <a:r>
              <a:rPr kumimoji="0" lang="EN-US" sz="2200" b="0" i="0" u="none" strike="noStrike" kern="1200" cap="none" spc="0" normalizeH="0" baseline="0" noProof="0" dirty="0">
                <a:ln>
                  <a:noFill/>
                </a:ln>
                <a:solidFill>
                  <a:schemeClr val="tx1"/>
                </a:solidFill>
                <a:effectLst/>
                <a:uLnTx/>
                <a:uFillTx/>
                <a:latin typeface="+mn-lt"/>
                <a:ea typeface="+mn-ea"/>
                <a:cs typeface="+mj-cs"/>
              </a:rPr>
              <a:t>Save As Type</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a:t>
            </a:r>
          </a:p>
          <a:p>
            <a:pPr marL="342900" marR="0" lvl="0" indent="-342900" algn="just" defTabSz="914400" rtl="1" eaLnBrk="1" fontAlgn="auto" latinLnBrk="0" hangingPunct="1">
              <a:lnSpc>
                <a:spcPct val="160000"/>
              </a:lnSpc>
              <a:spcBef>
                <a:spcPct val="20000"/>
              </a:spcBef>
              <a:spcAft>
                <a:spcPts val="0"/>
              </a:spcAft>
              <a:buClrTx/>
              <a:buSzTx/>
              <a:buFont typeface="Arial" pitchFamily="34" charset="0"/>
              <a:buChar char="•"/>
              <a:tabLst/>
              <a:defRPr/>
            </a:pPr>
            <a:r>
              <a:rPr kumimoji="0" lang="AR-JO" sz="24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لحفظ صورة من صفحة ويب </a:t>
            </a:r>
            <a:r>
              <a:rPr kumimoji="0" lang="AR-JO" sz="2200" b="0" i="0" u="none" strike="noStrike" kern="1200" cap="none" spc="0" normalizeH="0" baseline="0" noProof="0" dirty="0">
                <a:ln>
                  <a:noFill/>
                </a:ln>
                <a:solidFill>
                  <a:schemeClr val="tx1"/>
                </a:solidFill>
                <a:effectLst/>
                <a:uLnTx/>
                <a:uFillTx/>
                <a:latin typeface="+mn-lt"/>
                <a:ea typeface="+mn-ea"/>
                <a:cs typeface="+mj-cs"/>
              </a:rPr>
              <a:t>انقر بالزر الأيمن على الصورة و اختر حفظ الصورة باسم (</a:t>
            </a:r>
            <a:r>
              <a:rPr kumimoji="0" lang="EN-US" sz="2200" b="0" i="0" u="none" strike="noStrike" kern="1200" cap="none" spc="0" normalizeH="0" baseline="0" noProof="0" dirty="0">
                <a:ln>
                  <a:noFill/>
                </a:ln>
                <a:solidFill>
                  <a:schemeClr val="tx1"/>
                </a:solidFill>
                <a:effectLst/>
                <a:uLnTx/>
                <a:uFillTx/>
                <a:latin typeface="+mn-lt"/>
                <a:ea typeface="+mn-ea"/>
                <a:cs typeface="+mj-cs"/>
              </a:rPr>
              <a:t>Save Picture As</a:t>
            </a:r>
            <a:r>
              <a:rPr kumimoji="0" lang="AR-JO" sz="2200" b="0" i="0" u="none" strike="noStrike" kern="1200" cap="none" spc="0" normalizeH="0" baseline="0" noProof="0" dirty="0">
                <a:ln>
                  <a:noFill/>
                </a:ln>
                <a:solidFill>
                  <a:schemeClr val="tx1"/>
                </a:solidFill>
                <a:effectLst/>
                <a:uLnTx/>
                <a:uFillTx/>
                <a:latin typeface="+mn-lt"/>
                <a:ea typeface="+mn-ea"/>
                <a:cs typeface="+mj-cs"/>
              </a:rPr>
              <a:t>) ثم حدد مكان الحفظ و اسم الصورة.</a:t>
            </a:r>
          </a:p>
          <a:p>
            <a:pPr marL="342900" marR="0" lvl="0" indent="-342900" algn="just" defTabSz="914400" rtl="1" eaLnBrk="1" fontAlgn="auto" latinLnBrk="0" hangingPunct="1">
              <a:lnSpc>
                <a:spcPct val="160000"/>
              </a:lnSpc>
              <a:spcBef>
                <a:spcPct val="20000"/>
              </a:spcBef>
              <a:spcAft>
                <a:spcPts val="0"/>
              </a:spcAft>
              <a:buClrTx/>
              <a:buSzTx/>
              <a:buFont typeface="Arial" pitchFamily="34" charset="0"/>
              <a:buChar char="•"/>
              <a:tabLst/>
              <a:defRPr/>
            </a:pPr>
            <a:r>
              <a:rPr kumimoji="0" lang="AR-JO" sz="2600" b="1" i="0" u="sng"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j-cs"/>
              </a:rPr>
              <a:t>لحفظ صفحة دون عرضها </a:t>
            </a:r>
            <a:r>
              <a:rPr kumimoji="0" lang="AR-JO" sz="2200" b="0" i="0" u="none" strike="noStrike" kern="1200" cap="none" spc="0" normalizeH="0" baseline="0" noProof="0" dirty="0">
                <a:ln>
                  <a:noFill/>
                </a:ln>
                <a:solidFill>
                  <a:schemeClr val="tx1"/>
                </a:solidFill>
                <a:effectLst/>
                <a:uLnTx/>
                <a:uFillTx/>
                <a:latin typeface="+mn-lt"/>
                <a:ea typeface="+mn-ea"/>
                <a:cs typeface="+mj-cs"/>
              </a:rPr>
              <a:t>انقر بالزر الأيمن على الرابط الذي ترغب بحفظ صفحة الويب به </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واختر حفظ الهدف باسم (</a:t>
            </a:r>
            <a:r>
              <a:rPr kumimoji="0" lang="EN-US" sz="2200" b="0" i="0" u="none" strike="noStrike" kern="1200" cap="none" spc="0" normalizeH="0" baseline="0" noProof="0" dirty="0">
                <a:ln>
                  <a:noFill/>
                </a:ln>
                <a:solidFill>
                  <a:schemeClr val="tx1"/>
                </a:solidFill>
                <a:effectLst/>
                <a:uLnTx/>
                <a:uFillTx/>
                <a:latin typeface="+mn-lt"/>
                <a:ea typeface="+mn-ea"/>
                <a:cs typeface="+mj-cs"/>
              </a:rPr>
              <a:t>Save Target As</a:t>
            </a:r>
            <a:r>
              <a:rPr kumimoji="0" lang="AR-JO" sz="2200" b="0" i="0" u="none" strike="noStrike" kern="1200" cap="none" spc="0" normalizeH="0" baseline="0" noProof="0" dirty="0">
                <a:ln>
                  <a:noFill/>
                </a:ln>
                <a:solidFill>
                  <a:schemeClr val="tx1"/>
                </a:solidFill>
                <a:effectLst/>
                <a:uLnTx/>
                <a:uFillTx/>
                <a:latin typeface="+mn-lt"/>
                <a:ea typeface="+mn-ea"/>
                <a:cs typeface="+mj-cs"/>
              </a:rPr>
              <a:t>) ثم حدد مكان الحفظ </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واسم الملف.</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endParaRPr kumimoji="0" lang="ar-SA"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endParaRPr kumimoji="0" lang="en-IN" sz="2200" b="0" i="0" u="none" strike="noStrike" kern="1200" cap="none" spc="0" normalizeH="0" baseline="0" noProof="0" dirty="0">
              <a:ln>
                <a:noFill/>
              </a:ln>
              <a:solidFill>
                <a:schemeClr val="tx1"/>
              </a:solidFill>
              <a:effectLst/>
              <a:uLnTx/>
              <a:uFillTx/>
              <a:latin typeface="+mn-lt"/>
              <a:ea typeface="+mn-ea"/>
              <a:cs typeface="+mj-c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15616" y="260648"/>
            <a:ext cx="6840760" cy="5048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SA" sz="2400" b="1" dirty="0"/>
              <a:t>البحث عن المعلومات في الويب</a:t>
            </a:r>
          </a:p>
        </p:txBody>
      </p:sp>
      <p:sp>
        <p:nvSpPr>
          <p:cNvPr id="3" name="AutoShape 81"/>
          <p:cNvSpPr>
            <a:spLocks noChangeArrowheads="1"/>
          </p:cNvSpPr>
          <p:nvPr/>
        </p:nvSpPr>
        <p:spPr bwMode="gray">
          <a:xfrm>
            <a:off x="1958052" y="1596069"/>
            <a:ext cx="5328592"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algn="r" fontAlgn="base">
              <a:spcBef>
                <a:spcPct val="0"/>
              </a:spcBef>
              <a:spcAft>
                <a:spcPct val="0"/>
              </a:spcAft>
            </a:pPr>
            <a:endParaRPr lang="en-US" dirty="0">
              <a:solidFill>
                <a:srgbClr val="1F5281"/>
              </a:solidFill>
            </a:endParaRPr>
          </a:p>
        </p:txBody>
      </p:sp>
      <p:sp>
        <p:nvSpPr>
          <p:cNvPr id="4" name="Text Box 83"/>
          <p:cNvSpPr txBox="1">
            <a:spLocks noChangeArrowheads="1"/>
          </p:cNvSpPr>
          <p:nvPr/>
        </p:nvSpPr>
        <p:spPr bwMode="gray">
          <a:xfrm>
            <a:off x="2516938" y="1698272"/>
            <a:ext cx="46982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eaLnBrk="0" fontAlgn="base" hangingPunct="0">
              <a:spcBef>
                <a:spcPct val="0"/>
              </a:spcBef>
              <a:spcAft>
                <a:spcPct val="0"/>
              </a:spcAft>
            </a:pPr>
            <a:r>
              <a:rPr lang="ar-SA" b="1" dirty="0"/>
              <a:t>استخدام خدمات البحث</a:t>
            </a:r>
            <a:endParaRPr lang="ar-SA" dirty="0"/>
          </a:p>
        </p:txBody>
      </p:sp>
      <p:sp>
        <p:nvSpPr>
          <p:cNvPr id="5" name="AutoShape 81"/>
          <p:cNvSpPr>
            <a:spLocks noChangeArrowheads="1"/>
          </p:cNvSpPr>
          <p:nvPr/>
        </p:nvSpPr>
        <p:spPr bwMode="gray">
          <a:xfrm>
            <a:off x="1958052" y="2462529"/>
            <a:ext cx="5328592" cy="394967"/>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algn="r" rtl="1" fontAlgn="base">
              <a:spcBef>
                <a:spcPct val="0"/>
              </a:spcBef>
              <a:spcAft>
                <a:spcPct val="0"/>
              </a:spcAft>
            </a:pPr>
            <a:r>
              <a:rPr lang="ar-SA" b="1" dirty="0"/>
              <a:t>جوجل </a:t>
            </a:r>
            <a:r>
              <a:rPr lang="ar-SA" dirty="0"/>
              <a:t>(</a:t>
            </a:r>
            <a:r>
              <a:rPr lang="en-US" dirty="0"/>
              <a:t> Google </a:t>
            </a:r>
            <a:r>
              <a:rPr lang="ar-SA" dirty="0"/>
              <a:t>)</a:t>
            </a:r>
          </a:p>
        </p:txBody>
      </p:sp>
      <p:sp>
        <p:nvSpPr>
          <p:cNvPr id="6" name="AutoShape 81"/>
          <p:cNvSpPr>
            <a:spLocks noChangeArrowheads="1"/>
          </p:cNvSpPr>
          <p:nvPr/>
        </p:nvSpPr>
        <p:spPr bwMode="gray">
          <a:xfrm>
            <a:off x="1928794" y="3310581"/>
            <a:ext cx="5328592"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algn="r" fontAlgn="base">
              <a:spcBef>
                <a:spcPct val="0"/>
              </a:spcBef>
              <a:spcAft>
                <a:spcPct val="0"/>
              </a:spcAft>
            </a:pPr>
            <a:endParaRPr lang="en-US" dirty="0">
              <a:solidFill>
                <a:srgbClr val="1F5281"/>
              </a:solidFill>
            </a:endParaRPr>
          </a:p>
        </p:txBody>
      </p:sp>
      <p:sp>
        <p:nvSpPr>
          <p:cNvPr id="7" name="Text Box 83"/>
          <p:cNvSpPr txBox="1">
            <a:spLocks noChangeArrowheads="1"/>
          </p:cNvSpPr>
          <p:nvPr/>
        </p:nvSpPr>
        <p:spPr bwMode="gray">
          <a:xfrm>
            <a:off x="2559118" y="3412784"/>
            <a:ext cx="46982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eaLnBrk="0" fontAlgn="base" hangingPunct="0">
              <a:spcBef>
                <a:spcPct val="0"/>
              </a:spcBef>
              <a:spcAft>
                <a:spcPct val="0"/>
              </a:spcAft>
            </a:pPr>
            <a:r>
              <a:rPr lang="en-US" dirty="0"/>
              <a:t>RSS</a:t>
            </a:r>
            <a:endParaRPr lang="ar-SA" dirty="0"/>
          </a:p>
        </p:txBody>
      </p:sp>
      <p:sp>
        <p:nvSpPr>
          <p:cNvPr id="8" name="AutoShape 81"/>
          <p:cNvSpPr>
            <a:spLocks noChangeArrowheads="1"/>
          </p:cNvSpPr>
          <p:nvPr/>
        </p:nvSpPr>
        <p:spPr bwMode="gray">
          <a:xfrm>
            <a:off x="1928794" y="4177041"/>
            <a:ext cx="5328592" cy="394967"/>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algn="r" rtl="1" fontAlgn="base">
              <a:spcBef>
                <a:spcPct val="0"/>
              </a:spcBef>
              <a:spcAft>
                <a:spcPct val="0"/>
              </a:spcAft>
            </a:pPr>
            <a:r>
              <a:rPr lang="ar-SA" b="1" dirty="0"/>
              <a:t>المدونات </a:t>
            </a:r>
            <a:r>
              <a:rPr lang="ar-SA" dirty="0"/>
              <a:t>(</a:t>
            </a:r>
            <a:r>
              <a:rPr lang="en-US" dirty="0"/>
              <a:t>Blogs</a:t>
            </a:r>
            <a:r>
              <a:rPr lang="ar-SA" dirty="0"/>
              <a:t>)</a:t>
            </a:r>
          </a:p>
        </p:txBody>
      </p:sp>
      <p:sp>
        <p:nvSpPr>
          <p:cNvPr id="9" name="AutoShape 81"/>
          <p:cNvSpPr>
            <a:spLocks noChangeArrowheads="1"/>
          </p:cNvSpPr>
          <p:nvPr/>
        </p:nvSpPr>
        <p:spPr bwMode="gray">
          <a:xfrm>
            <a:off x="1928794" y="5072074"/>
            <a:ext cx="5328592" cy="394967"/>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algn="r" rtl="1" fontAlgn="base">
              <a:spcBef>
                <a:spcPct val="0"/>
              </a:spcBef>
              <a:spcAft>
                <a:spcPct val="0"/>
              </a:spcAft>
            </a:pPr>
            <a:r>
              <a:rPr lang="ar-SA" b="1" dirty="0"/>
              <a:t>ويكي </a:t>
            </a:r>
            <a:r>
              <a:rPr lang="ar-SA" dirty="0"/>
              <a:t>(</a:t>
            </a:r>
            <a:r>
              <a:rPr lang="en-US" dirty="0"/>
              <a:t>Wiki</a:t>
            </a:r>
            <a:r>
              <a:rPr lang="ar-SA"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fltVal val="0"/>
                                          </p:val>
                                        </p:tav>
                                        <p:tav tm="100000">
                                          <p:val>
                                            <p:strVal val="#ppt_w"/>
                                          </p:val>
                                        </p:tav>
                                      </p:tavLst>
                                    </p:anim>
                                    <p:anim calcmode="lin" valueType="num">
                                      <p:cBhvr>
                                        <p:cTn id="26" dur="1000" fill="hold"/>
                                        <p:tgtEl>
                                          <p:spTgt spid="7"/>
                                        </p:tgtEl>
                                        <p:attrNameLst>
                                          <p:attrName>ppt_h</p:attrName>
                                        </p:attrNameLst>
                                      </p:cBhvr>
                                      <p:tavLst>
                                        <p:tav tm="0">
                                          <p:val>
                                            <p:fltVal val="0"/>
                                          </p:val>
                                        </p:tav>
                                        <p:tav tm="100000">
                                          <p:val>
                                            <p:strVal val="#ppt_h"/>
                                          </p:val>
                                        </p:tav>
                                      </p:tavLst>
                                    </p:anim>
                                    <p:anim calcmode="lin" valueType="num">
                                      <p:cBhvr>
                                        <p:cTn id="27" dur="1000" fill="hold"/>
                                        <p:tgtEl>
                                          <p:spTgt spid="7"/>
                                        </p:tgtEl>
                                        <p:attrNameLst>
                                          <p:attrName>style.rotation</p:attrName>
                                        </p:attrNameLst>
                                      </p:cBhvr>
                                      <p:tavLst>
                                        <p:tav tm="0">
                                          <p:val>
                                            <p:fltVal val="90"/>
                                          </p:val>
                                        </p:tav>
                                        <p:tav tm="100000">
                                          <p:val>
                                            <p:fltVal val="0"/>
                                          </p:val>
                                        </p:tav>
                                      </p:tavLst>
                                    </p:anim>
                                    <p:animEffect transition="in" filter="fade">
                                      <p:cBhvr>
                                        <p:cTn id="28" dur="1000"/>
                                        <p:tgtEl>
                                          <p:spTgt spid="7"/>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style.rotation</p:attrName>
                                        </p:attrNameLst>
                                      </p:cBhvr>
                                      <p:tavLst>
                                        <p:tav tm="0">
                                          <p:val>
                                            <p:fltVal val="90"/>
                                          </p:val>
                                        </p:tav>
                                        <p:tav tm="100000">
                                          <p:val>
                                            <p:fltVal val="0"/>
                                          </p:val>
                                        </p:tav>
                                      </p:tavLst>
                                    </p:anim>
                                    <p:animEffect transition="in" filter="fade">
                                      <p:cBhvr>
                                        <p:cTn id="34" dur="1000"/>
                                        <p:tgtEl>
                                          <p:spTgt spid="6"/>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1000" fill="hold"/>
                                        <p:tgtEl>
                                          <p:spTgt spid="8"/>
                                        </p:tgtEl>
                                        <p:attrNameLst>
                                          <p:attrName>ppt_w</p:attrName>
                                        </p:attrNameLst>
                                      </p:cBhvr>
                                      <p:tavLst>
                                        <p:tav tm="0">
                                          <p:val>
                                            <p:fltVal val="0"/>
                                          </p:val>
                                        </p:tav>
                                        <p:tav tm="100000">
                                          <p:val>
                                            <p:strVal val="#ppt_w"/>
                                          </p:val>
                                        </p:tav>
                                      </p:tavLst>
                                    </p:anim>
                                    <p:anim calcmode="lin" valueType="num">
                                      <p:cBhvr>
                                        <p:cTn id="38" dur="1000" fill="hold"/>
                                        <p:tgtEl>
                                          <p:spTgt spid="8"/>
                                        </p:tgtEl>
                                        <p:attrNameLst>
                                          <p:attrName>ppt_h</p:attrName>
                                        </p:attrNameLst>
                                      </p:cBhvr>
                                      <p:tavLst>
                                        <p:tav tm="0">
                                          <p:val>
                                            <p:fltVal val="0"/>
                                          </p:val>
                                        </p:tav>
                                        <p:tav tm="100000">
                                          <p:val>
                                            <p:strVal val="#ppt_h"/>
                                          </p:val>
                                        </p:tav>
                                      </p:tavLst>
                                    </p:anim>
                                    <p:anim calcmode="lin" valueType="num">
                                      <p:cBhvr>
                                        <p:cTn id="39" dur="1000" fill="hold"/>
                                        <p:tgtEl>
                                          <p:spTgt spid="8"/>
                                        </p:tgtEl>
                                        <p:attrNameLst>
                                          <p:attrName>style.rotation</p:attrName>
                                        </p:attrNameLst>
                                      </p:cBhvr>
                                      <p:tavLst>
                                        <p:tav tm="0">
                                          <p:val>
                                            <p:fltVal val="90"/>
                                          </p:val>
                                        </p:tav>
                                        <p:tav tm="100000">
                                          <p:val>
                                            <p:fltVal val="0"/>
                                          </p:val>
                                        </p:tav>
                                      </p:tavLst>
                                    </p:anim>
                                    <p:animEffect transition="in" filter="fade">
                                      <p:cBhvr>
                                        <p:cTn id="40" dur="1000"/>
                                        <p:tgtEl>
                                          <p:spTgt spid="8"/>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1000" fill="hold"/>
                                        <p:tgtEl>
                                          <p:spTgt spid="9"/>
                                        </p:tgtEl>
                                        <p:attrNameLst>
                                          <p:attrName>ppt_w</p:attrName>
                                        </p:attrNameLst>
                                      </p:cBhvr>
                                      <p:tavLst>
                                        <p:tav tm="0">
                                          <p:val>
                                            <p:fltVal val="0"/>
                                          </p:val>
                                        </p:tav>
                                        <p:tav tm="100000">
                                          <p:val>
                                            <p:strVal val="#ppt_w"/>
                                          </p:val>
                                        </p:tav>
                                      </p:tavLst>
                                    </p:anim>
                                    <p:anim calcmode="lin" valueType="num">
                                      <p:cBhvr>
                                        <p:cTn id="44" dur="1000" fill="hold"/>
                                        <p:tgtEl>
                                          <p:spTgt spid="9"/>
                                        </p:tgtEl>
                                        <p:attrNameLst>
                                          <p:attrName>ppt_h</p:attrName>
                                        </p:attrNameLst>
                                      </p:cBhvr>
                                      <p:tavLst>
                                        <p:tav tm="0">
                                          <p:val>
                                            <p:fltVal val="0"/>
                                          </p:val>
                                        </p:tav>
                                        <p:tav tm="100000">
                                          <p:val>
                                            <p:strVal val="#ppt_h"/>
                                          </p:val>
                                        </p:tav>
                                      </p:tavLst>
                                    </p:anim>
                                    <p:anim calcmode="lin" valueType="num">
                                      <p:cBhvr>
                                        <p:cTn id="45" dur="1000" fill="hold"/>
                                        <p:tgtEl>
                                          <p:spTgt spid="9"/>
                                        </p:tgtEl>
                                        <p:attrNameLst>
                                          <p:attrName>style.rotation</p:attrName>
                                        </p:attrNameLst>
                                      </p:cBhvr>
                                      <p:tavLst>
                                        <p:tav tm="0">
                                          <p:val>
                                            <p:fltVal val="90"/>
                                          </p:val>
                                        </p:tav>
                                        <p:tav tm="100000">
                                          <p:val>
                                            <p:fltVal val="0"/>
                                          </p:val>
                                        </p:tav>
                                      </p:tavLst>
                                    </p:anim>
                                    <p:animEffect transition="in" filter="fade">
                                      <p:cBhvr>
                                        <p:cTn id="4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animBg="1"/>
      <p:bldP spid="7" grpId="0"/>
      <p:bldP spid="8" grpId="0" animBg="1"/>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إستخدام خدمات البحث</a:t>
            </a:r>
            <a:endParaRPr lang="ar-SA" sz="2400" dirty="0">
              <a:cs typeface="+mj-cs"/>
            </a:endParaRPr>
          </a:p>
        </p:txBody>
      </p:sp>
      <p:sp>
        <p:nvSpPr>
          <p:cNvPr id="3" name="Content Placeholder 3"/>
          <p:cNvSpPr txBox="1">
            <a:spLocks/>
          </p:cNvSpPr>
          <p:nvPr/>
        </p:nvSpPr>
        <p:spPr>
          <a:xfrm>
            <a:off x="642910" y="1214422"/>
            <a:ext cx="7848600" cy="3429024"/>
          </a:xfrm>
          <a:prstGeom prst="rect">
            <a:avLst/>
          </a:prstGeom>
        </p:spPr>
        <p:txBody>
          <a:bodyPr>
            <a:normAutofit/>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هنالك كم هائل من المعلومات المتاحة على شبكة الانترنت العالمية، كما أن هنالك العديد من خدمات البحث التي</a:t>
            </a:r>
            <a:r>
              <a:rPr kumimoji="0" lang="ar-SA" sz="2200" b="0" i="0" u="none" strike="noStrike" kern="1200" cap="none" spc="0" normalizeH="0" noProof="0" dirty="0">
                <a:ln>
                  <a:noFill/>
                </a:ln>
                <a:solidFill>
                  <a:schemeClr val="tx1"/>
                </a:solidFill>
                <a:effectLst/>
                <a:uLnTx/>
                <a:uFillTx/>
                <a:latin typeface="+mn-lt"/>
                <a:ea typeface="+mn-ea"/>
                <a:cs typeface="+mj-cs"/>
              </a:rPr>
              <a:t> تساعد في </a:t>
            </a:r>
            <a:r>
              <a:rPr kumimoji="0" lang="ar-SA" sz="2200" b="0" i="0" u="none" strike="noStrike" kern="1200" cap="none" spc="0" normalizeH="0" baseline="0" noProof="0" dirty="0">
                <a:ln>
                  <a:noFill/>
                </a:ln>
                <a:solidFill>
                  <a:schemeClr val="tx1"/>
                </a:solidFill>
                <a:effectLst/>
                <a:uLnTx/>
                <a:uFillTx/>
                <a:latin typeface="+mn-lt"/>
                <a:ea typeface="+mn-ea"/>
                <a:cs typeface="+mj-cs"/>
              </a:rPr>
              <a:t>سرعة تحديد معلومات حول موضوع معين من مواقع الشبكة.</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طور</a:t>
            </a:r>
            <a:r>
              <a:rPr kumimoji="0" lang="ar-JO" sz="2200" b="0" i="0" u="none" strike="noStrike" kern="1200" cap="none" spc="0" normalizeH="0" baseline="0" noProof="0" dirty="0">
                <a:ln>
                  <a:noFill/>
                </a:ln>
                <a:solidFill>
                  <a:schemeClr val="tx1"/>
                </a:solidFill>
                <a:effectLst/>
                <a:uLnTx/>
                <a:uFillTx/>
                <a:latin typeface="+mn-lt"/>
                <a:ea typeface="+mn-ea"/>
                <a:cs typeface="+mj-cs"/>
              </a:rPr>
              <a:t>ت</a:t>
            </a:r>
            <a:r>
              <a:rPr kumimoji="0" lang="ar-SA" sz="2200" b="0" i="0" u="none" strike="noStrike" kern="1200" cap="none" spc="0" normalizeH="0" baseline="0" noProof="0" dirty="0">
                <a:ln>
                  <a:noFill/>
                </a:ln>
                <a:solidFill>
                  <a:schemeClr val="tx1"/>
                </a:solidFill>
                <a:effectLst/>
                <a:uLnTx/>
                <a:uFillTx/>
                <a:latin typeface="+mn-lt"/>
                <a:ea typeface="+mn-ea"/>
                <a:cs typeface="+mj-cs"/>
              </a:rPr>
              <a:t> العديد من أدوات البحث على مواقع مختلفة. حيث يمكن البحث بإدخال كلمة رئيسة أو عبارة وصفية أو بإستعلراض</a:t>
            </a:r>
            <a:r>
              <a:rPr kumimoji="0" lang="ar-SA" sz="2200" b="0" i="0" u="none" strike="noStrike" kern="1200" cap="none" spc="0" normalizeH="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قائمة موضوعات.</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تصنيف خدمات البحث</a:t>
            </a:r>
            <a:endParaRPr lang="ar-SA" sz="2400" dirty="0">
              <a:cs typeface="+mj-cs"/>
            </a:endParaRPr>
          </a:p>
        </p:txBody>
      </p:sp>
      <p:sp>
        <p:nvSpPr>
          <p:cNvPr id="3" name="Content Placeholder 3"/>
          <p:cNvSpPr txBox="1">
            <a:spLocks/>
          </p:cNvSpPr>
          <p:nvPr/>
        </p:nvSpPr>
        <p:spPr>
          <a:xfrm>
            <a:off x="381000" y="1071546"/>
            <a:ext cx="8382000" cy="5500726"/>
          </a:xfrm>
          <a:prstGeom prst="rect">
            <a:avLst/>
          </a:prstGeom>
        </p:spPr>
        <p:txBody>
          <a:bodyPr>
            <a:normAutofit/>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يمكن تصنيف خدمات البحث إلى نوعين هما</a:t>
            </a:r>
            <a:r>
              <a:rPr kumimoji="0" lang="en-US"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742950" marR="0" lvl="1" indent="-285750" algn="just" defTabSz="914400" rtl="1" eaLnBrk="1" fontAlgn="auto" latinLnBrk="0" hangingPunct="1">
              <a:lnSpc>
                <a:spcPct val="150000"/>
              </a:lnSpc>
              <a:spcBef>
                <a:spcPct val="20000"/>
              </a:spcBef>
              <a:spcAft>
                <a:spcPts val="0"/>
              </a:spcAft>
              <a:buClrTx/>
              <a:buSzTx/>
              <a:buFont typeface="Wingdings" panose="05000000000000000000" pitchFamily="2" charset="2"/>
              <a:buChar char="§"/>
              <a:tabLst/>
              <a:defRPr/>
            </a:pPr>
            <a:r>
              <a:rPr kumimoji="0" lang="ar-JO" sz="2200" b="1" i="0" u="none" strike="noStrike" kern="1200" cap="none" spc="0" normalizeH="0" baseline="0" noProof="0" dirty="0">
                <a:ln>
                  <a:noFill/>
                </a:ln>
                <a:solidFill>
                  <a:schemeClr val="tx1"/>
                </a:solidFill>
                <a:uLnTx/>
                <a:uFillTx/>
                <a:latin typeface="+mn-lt"/>
                <a:ea typeface="+mn-ea"/>
                <a:cs typeface="+mj-cs"/>
              </a:rPr>
              <a:t>دلائل الويب (</a:t>
            </a:r>
            <a:r>
              <a:rPr kumimoji="0" lang="en-US" sz="2200" b="1" i="0" u="none" strike="noStrike" kern="1200" cap="none" spc="0" normalizeH="0" baseline="0" noProof="0" dirty="0">
                <a:ln>
                  <a:noFill/>
                </a:ln>
                <a:solidFill>
                  <a:schemeClr val="tx1"/>
                </a:solidFill>
                <a:uLnTx/>
                <a:uFillTx/>
                <a:latin typeface="+mn-lt"/>
                <a:ea typeface="+mn-ea"/>
                <a:cs typeface="+mj-cs"/>
              </a:rPr>
              <a:t>Web Directories</a:t>
            </a:r>
            <a:r>
              <a:rPr kumimoji="0" lang="ar-JO" sz="2200" b="1" i="0" u="none" strike="noStrike" kern="1200" cap="none" spc="0" normalizeH="0" baseline="0" noProof="0" dirty="0">
                <a:ln>
                  <a:noFill/>
                </a:ln>
                <a:solidFill>
                  <a:schemeClr val="tx1"/>
                </a:solidFill>
                <a:uLnTx/>
                <a:uFillTx/>
                <a:latin typeface="+mn-lt"/>
                <a:ea typeface="+mn-ea"/>
                <a:cs typeface="+mj-cs"/>
              </a:rPr>
              <a:t>)</a:t>
            </a:r>
            <a:r>
              <a:rPr kumimoji="0" lang="ar-SA" sz="2200" b="1" i="0" u="none" strike="noStrike" kern="1200" cap="none" spc="0" normalizeH="0" baseline="0" noProof="0" dirty="0">
                <a:ln>
                  <a:noFill/>
                </a:ln>
                <a:solidFill>
                  <a:schemeClr val="tx1"/>
                </a:solidFill>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 قواعد بيانات لمواقع الإنترنت التي نظمت حسب </a:t>
            </a:r>
            <a:r>
              <a:rPr lang="ar-SA" sz="2200" dirty="0">
                <a:cs typeface="+mj-cs"/>
              </a:rPr>
              <a:t>ال</a:t>
            </a:r>
            <a:r>
              <a:rPr kumimoji="0" lang="ar-JO" sz="2200" b="0" i="0" u="none" strike="noStrike" kern="1200" cap="none" spc="0" normalizeH="0" baseline="0" noProof="0" dirty="0">
                <a:ln>
                  <a:noFill/>
                </a:ln>
                <a:solidFill>
                  <a:schemeClr val="tx1"/>
                </a:solidFill>
                <a:effectLst/>
                <a:uLnTx/>
                <a:uFillTx/>
                <a:latin typeface="+mn-lt"/>
                <a:ea typeface="+mn-ea"/>
                <a:cs typeface="+mj-cs"/>
              </a:rPr>
              <a:t>موض</a:t>
            </a:r>
            <a:r>
              <a:rPr kumimoji="0" lang="ar-SA" sz="2200" b="0" i="0" u="none" strike="noStrike" kern="1200" cap="none" spc="0" normalizeH="0" baseline="0" noProof="0" dirty="0">
                <a:ln>
                  <a:noFill/>
                </a:ln>
                <a:solidFill>
                  <a:schemeClr val="tx1"/>
                </a:solidFill>
                <a:effectLst/>
                <a:uLnTx/>
                <a:uFillTx/>
                <a:latin typeface="+mn-lt"/>
                <a:ea typeface="+mn-ea"/>
                <a:cs typeface="+mj-cs"/>
              </a:rPr>
              <a:t>وعات والمواد</a:t>
            </a:r>
            <a:r>
              <a:rPr kumimoji="0" lang="ar-JO" sz="2200" b="0" i="0" u="none" strike="noStrike" kern="1200" cap="none" spc="0" normalizeH="0" baseline="0" noProof="0" dirty="0">
                <a:ln>
                  <a:noFill/>
                </a:ln>
                <a:solidFill>
                  <a:schemeClr val="tx1"/>
                </a:solidFill>
                <a:effectLst/>
                <a:uLnTx/>
                <a:uFillTx/>
                <a:latin typeface="+mn-lt"/>
                <a:ea typeface="+mn-ea"/>
                <a:cs typeface="+mj-cs"/>
              </a:rPr>
              <a:t>. </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742950" marR="0" lvl="1" indent="-285750" algn="r" defTabSz="914400" rtl="1" eaLnBrk="1" fontAlgn="auto" latinLnBrk="0" hangingPunct="1">
              <a:lnSpc>
                <a:spcPct val="150000"/>
              </a:lnSpc>
              <a:spcBef>
                <a:spcPct val="20000"/>
              </a:spcBef>
              <a:spcAft>
                <a:spcPts val="0"/>
              </a:spcAft>
              <a:buClrTx/>
              <a:buSzTx/>
              <a:buFont typeface="Wingdings" panose="05000000000000000000" pitchFamily="2" charset="2"/>
              <a:buChar char="§"/>
              <a:tabLst/>
              <a:defRPr/>
            </a:pPr>
            <a:r>
              <a:rPr lang="ar-SA" sz="2200" b="1" dirty="0">
                <a:cs typeface="+mj-cs"/>
              </a:rPr>
              <a:t>محركات البحث</a:t>
            </a:r>
            <a:r>
              <a:rPr lang="ar-JO" sz="2200" b="1" dirty="0">
                <a:cs typeface="+mj-cs"/>
              </a:rPr>
              <a:t> (</a:t>
            </a:r>
            <a:r>
              <a:rPr lang="en-US" sz="2200" b="1" dirty="0">
                <a:cs typeface="+mj-cs"/>
              </a:rPr>
              <a:t>Search Engines</a:t>
            </a:r>
            <a:r>
              <a:rPr lang="ar-JO" sz="2200" b="1" dirty="0">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قواعد بيانات ضخمة لمواقع الويب</a:t>
            </a:r>
            <a:r>
              <a:rPr kumimoji="0" lang="ar-SA" sz="2200" b="0" i="0" u="none" strike="noStrike" kern="1200" cap="none" spc="0" normalizeH="0" baseline="0" noProof="0" dirty="0">
                <a:ln>
                  <a:noFill/>
                </a:ln>
                <a:solidFill>
                  <a:schemeClr val="tx1"/>
                </a:solidFill>
                <a:effectLst/>
                <a:uLnTx/>
                <a:uFillTx/>
                <a:latin typeface="+mn-lt"/>
                <a:ea typeface="+mn-ea"/>
                <a:cs typeface="+mj-cs"/>
              </a:rPr>
              <a:t>،</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ولكنها لا تقدم تصنيفات أو </a:t>
            </a:r>
            <a:r>
              <a:rPr kumimoji="0" lang="ar-JO" sz="2200" b="0" i="0" u="none" strike="noStrike" kern="1200" cap="none" spc="0" normalizeH="0" baseline="0" noProof="0" dirty="0">
                <a:ln>
                  <a:noFill/>
                </a:ln>
                <a:solidFill>
                  <a:schemeClr val="tx1"/>
                </a:solidFill>
                <a:effectLst/>
                <a:uLnTx/>
                <a:uFillTx/>
                <a:latin typeface="+mn-lt"/>
                <a:ea typeface="+mn-ea"/>
                <a:cs typeface="+mj-cs"/>
              </a:rPr>
              <a:t>تفريقات </a:t>
            </a:r>
            <a:r>
              <a:rPr kumimoji="0" lang="ar-SA" sz="2200" b="0" i="0" u="none" strike="noStrike" kern="1200" cap="none" spc="0" normalizeH="0" baseline="0" noProof="0" dirty="0">
                <a:ln>
                  <a:noFill/>
                </a:ln>
                <a:solidFill>
                  <a:schemeClr val="tx1"/>
                </a:solidFill>
                <a:effectLst/>
                <a:uLnTx/>
                <a:uFillTx/>
                <a:latin typeface="+mn-lt"/>
                <a:ea typeface="+mn-ea"/>
                <a:cs typeface="+mj-cs"/>
              </a:rPr>
              <a:t>بين أنواع المواد المختلفة.</a:t>
            </a:r>
            <a:br>
              <a:rPr kumimoji="0" lang="ar-SA" sz="2200" b="0" i="0" u="none" strike="noStrike" kern="1200" cap="none" spc="0" normalizeH="0" baseline="0" noProof="0" dirty="0">
                <a:ln>
                  <a:noFill/>
                </a:ln>
                <a:solidFill>
                  <a:schemeClr val="tx1"/>
                </a:solidFill>
                <a:effectLst/>
                <a:uLnTx/>
                <a:uFillTx/>
                <a:latin typeface="+mn-lt"/>
                <a:ea typeface="+mn-ea"/>
                <a:cs typeface="+mj-cs"/>
              </a:rPr>
            </a:br>
            <a:endParaRPr kumimoji="0" lang="ar-JO" sz="10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Wingdings" panose="05000000000000000000" pitchFamily="2" charset="2"/>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 تستخدم محركات البحث برامج يطلق عليها </a:t>
            </a:r>
            <a:r>
              <a:rPr kumimoji="0" lang="ar-JO" sz="2200" b="1" i="0" u="sng" strike="noStrike" kern="1200" cap="none" spc="0" normalizeH="0" baseline="0" noProof="0" dirty="0">
                <a:ln>
                  <a:noFill/>
                </a:ln>
                <a:solidFill>
                  <a:schemeClr val="tx1"/>
                </a:solidFill>
                <a:effectLst/>
                <a:uLnTx/>
                <a:uFillTx/>
                <a:latin typeface="+mn-lt"/>
                <a:ea typeface="+mn-ea"/>
                <a:cs typeface="+mj-cs"/>
              </a:rPr>
              <a:t>العنكبوت</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Spider</a:t>
            </a:r>
            <a:r>
              <a:rPr kumimoji="0" lang="ar-JO" sz="2200" b="0" i="0" u="none" strike="noStrike" kern="1200" cap="none" spc="0" normalizeH="0" baseline="0" noProof="0" dirty="0">
                <a:ln>
                  <a:noFill/>
                </a:ln>
                <a:solidFill>
                  <a:schemeClr val="tx1"/>
                </a:solidFill>
                <a:effectLst/>
                <a:uLnTx/>
                <a:uFillTx/>
                <a:latin typeface="+mn-lt"/>
                <a:ea typeface="+mn-ea"/>
                <a:cs typeface="+mj-cs"/>
              </a:rPr>
              <a:t>) أو </a:t>
            </a:r>
            <a:r>
              <a:rPr kumimoji="0" lang="ar-JO" sz="2200" b="1" i="0" u="sng" strike="noStrike" kern="1200" cap="none" spc="0" normalizeH="0" baseline="0" noProof="0" dirty="0">
                <a:ln>
                  <a:noFill/>
                </a:ln>
                <a:solidFill>
                  <a:schemeClr val="tx1"/>
                </a:solidFill>
                <a:effectLst/>
                <a:uLnTx/>
                <a:uFillTx/>
                <a:latin typeface="+mn-lt"/>
                <a:ea typeface="+mn-ea"/>
                <a:cs typeface="+mj-cs"/>
              </a:rPr>
              <a:t>الزاحف</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Crawler</a:t>
            </a:r>
            <a:r>
              <a:rPr kumimoji="0" lang="ar-JO" sz="2200" b="0" i="0" u="none" strike="noStrike" kern="1200" cap="none" spc="0" normalizeH="0" baseline="0" noProof="0" dirty="0">
                <a:ln>
                  <a:noFill/>
                </a:ln>
                <a:solidFill>
                  <a:schemeClr val="tx1"/>
                </a:solidFill>
                <a:effectLst/>
                <a:uLnTx/>
                <a:uFillTx/>
                <a:latin typeface="+mn-lt"/>
                <a:ea typeface="+mn-ea"/>
                <a:cs typeface="+mj-cs"/>
              </a:rPr>
              <a:t>) للتحقق من مواقع الشبكة وقراءة وحفظ أنواع معينة من المعلومات وإضافة مواقع جديدة لمواقع قواعد بياناتها الموجودة لديها. ويتم تحديث قواعد البيانات من حين إلى آخر بواسطة</a:t>
            </a:r>
            <a:r>
              <a:rPr kumimoji="0" lang="ar-SA" sz="2200" b="0" i="0" u="none" strike="noStrike" kern="1200" cap="none" spc="0" normalizeH="0" baseline="0" noProof="0" dirty="0">
                <a:ln>
                  <a:noFill/>
                </a:ln>
                <a:solidFill>
                  <a:schemeClr val="tx1"/>
                </a:solidFill>
                <a:effectLst/>
                <a:uLnTx/>
                <a:uFillTx/>
                <a:latin typeface="+mn-lt"/>
                <a:ea typeface="+mn-ea"/>
                <a:cs typeface="+mj-cs"/>
              </a:rPr>
              <a:t> برنامج</a:t>
            </a:r>
            <a:r>
              <a:rPr kumimoji="0" lang="ar-JO" sz="2200" b="0" i="0" u="none" strike="noStrike" kern="1200" cap="none" spc="0" normalizeH="0" baseline="0" noProof="0" dirty="0">
                <a:ln>
                  <a:noFill/>
                </a:ln>
                <a:solidFill>
                  <a:schemeClr val="tx1"/>
                </a:solidFill>
                <a:effectLst/>
                <a:uLnTx/>
                <a:uFillTx/>
                <a:latin typeface="+mn-lt"/>
                <a:ea typeface="+mn-ea"/>
                <a:cs typeface="+mj-cs"/>
              </a:rPr>
              <a:t> العنكبوت.</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طرق البحث</a:t>
            </a:r>
            <a:endParaRPr lang="ar-SA" sz="2400" dirty="0">
              <a:cs typeface="+mj-cs"/>
            </a:endParaRPr>
          </a:p>
        </p:txBody>
      </p:sp>
      <p:sp>
        <p:nvSpPr>
          <p:cNvPr id="3" name="Content Placeholder 3"/>
          <p:cNvSpPr txBox="1">
            <a:spLocks/>
          </p:cNvSpPr>
          <p:nvPr/>
        </p:nvSpPr>
        <p:spPr>
          <a:xfrm>
            <a:off x="381000" y="1447800"/>
            <a:ext cx="8229600" cy="4572000"/>
          </a:xfrm>
          <a:prstGeom prst="rect">
            <a:avLst/>
          </a:prstGeom>
        </p:spPr>
        <p:txBody>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تقدم محركات البحث </a:t>
            </a:r>
            <a:r>
              <a:rPr kumimoji="0" lang="ar-JO" sz="2200" b="0" i="0" u="none" strike="noStrike" kern="1200" cap="none" spc="0" normalizeH="0" baseline="0" noProof="0" dirty="0">
                <a:ln>
                  <a:noFill/>
                </a:ln>
                <a:solidFill>
                  <a:schemeClr val="tx1"/>
                </a:solidFill>
                <a:effectLst/>
                <a:uLnTx/>
                <a:uFillTx/>
                <a:latin typeface="+mn-lt"/>
                <a:ea typeface="+mn-ea"/>
                <a:cs typeface="+mj-cs"/>
              </a:rPr>
              <a:t>طريقتي بحث مختلفتين</a:t>
            </a:r>
            <a:r>
              <a:rPr kumimoji="0" lang="ar-SA" sz="2200" b="0" i="0" u="none" strike="noStrike" kern="1200" cap="none" spc="0" normalizeH="0" baseline="0" noProof="0" dirty="0">
                <a:ln>
                  <a:noFill/>
                </a:ln>
                <a:solidFill>
                  <a:schemeClr val="tx1"/>
                </a:solidFill>
                <a:effectLst/>
                <a:uLnTx/>
                <a:uFillTx/>
                <a:latin typeface="+mn-lt"/>
                <a:ea typeface="+mn-ea"/>
                <a:cs typeface="+mj-cs"/>
              </a:rPr>
              <a:t>: </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742950" marR="0" lvl="1" indent="-28575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1" i="0" u="none" strike="noStrike" kern="1200" cap="none" spc="0" normalizeH="0" baseline="0" noProof="0" dirty="0">
                <a:ln>
                  <a:noFill/>
                </a:ln>
                <a:solidFill>
                  <a:schemeClr val="tx1"/>
                </a:solidFill>
                <a:effectLst/>
                <a:uLnTx/>
                <a:uFillTx/>
                <a:latin typeface="+mn-lt"/>
                <a:ea typeface="+mn-ea"/>
                <a:cs typeface="+mj-cs"/>
              </a:rPr>
              <a:t>ب</a:t>
            </a:r>
            <a:r>
              <a:rPr kumimoji="0" lang="ar-SA" sz="2200" b="1" i="0" u="none" strike="noStrike" kern="1200" cap="none" spc="0" normalizeH="0" baseline="0" noProof="0" dirty="0">
                <a:ln>
                  <a:noFill/>
                </a:ln>
                <a:solidFill>
                  <a:schemeClr val="tx1"/>
                </a:solidFill>
                <a:effectLst/>
                <a:uLnTx/>
                <a:uFillTx/>
                <a:latin typeface="+mn-lt"/>
                <a:ea typeface="+mn-ea"/>
                <a:cs typeface="+mj-cs"/>
              </a:rPr>
              <a:t>الكلمة الرئيسة</a:t>
            </a:r>
            <a:r>
              <a:rPr kumimoji="0" lang="ar-JO" sz="2200" b="1"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بإدخال </a:t>
            </a:r>
            <a:r>
              <a:rPr kumimoji="0" lang="ar-SA" sz="2200" b="0" i="0" u="none" strike="noStrike" kern="1200" cap="none" spc="0" normalizeH="0" baseline="0" noProof="0" dirty="0">
                <a:ln>
                  <a:noFill/>
                </a:ln>
                <a:solidFill>
                  <a:schemeClr val="tx1"/>
                </a:solidFill>
                <a:effectLst/>
                <a:uLnTx/>
                <a:uFillTx/>
                <a:latin typeface="+mn-lt"/>
                <a:ea typeface="+mn-ea"/>
                <a:cs typeface="+mj-cs"/>
              </a:rPr>
              <a:t>الكلمة الرئيسية أو عبارة تعكس المعلومات التي تريدها.</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742950" lvl="1" indent="-285750" algn="just" rtl="1">
              <a:lnSpc>
                <a:spcPct val="150000"/>
              </a:lnSpc>
              <a:spcBef>
                <a:spcPct val="20000"/>
              </a:spcBef>
              <a:buFont typeface="Arial" pitchFamily="34" charset="0"/>
              <a:buChar char="–"/>
            </a:pPr>
            <a:r>
              <a:rPr kumimoji="0" lang="ar-SA" sz="2200" b="1" i="0" u="none" strike="noStrike" kern="1200" cap="none" spc="0" normalizeH="0" baseline="0" noProof="0" dirty="0">
                <a:ln>
                  <a:noFill/>
                </a:ln>
                <a:solidFill>
                  <a:schemeClr val="tx1"/>
                </a:solidFill>
                <a:effectLst/>
                <a:uLnTx/>
                <a:uFillTx/>
                <a:latin typeface="+mn-lt"/>
                <a:ea typeface="+mn-ea"/>
                <a:cs typeface="+mj-cs"/>
              </a:rPr>
              <a:t>بحث </a:t>
            </a:r>
            <a:r>
              <a:rPr kumimoji="0" lang="ar-JO" sz="2200" b="1" i="0" u="none" strike="noStrike" kern="1200" cap="none" spc="0" normalizeH="0" baseline="0" noProof="0" dirty="0">
                <a:ln>
                  <a:noFill/>
                </a:ln>
                <a:solidFill>
                  <a:schemeClr val="tx1"/>
                </a:solidFill>
                <a:effectLst/>
                <a:uLnTx/>
                <a:uFillTx/>
                <a:latin typeface="+mn-lt"/>
                <a:ea typeface="+mn-ea"/>
                <a:cs typeface="+mj-cs"/>
              </a:rPr>
              <a:t>ب</a:t>
            </a:r>
            <a:r>
              <a:rPr kumimoji="0" lang="ar-SA" sz="2200" b="1" i="0" u="none" strike="noStrike" kern="1200" cap="none" spc="0" normalizeH="0" baseline="0" noProof="0" dirty="0">
                <a:ln>
                  <a:noFill/>
                </a:ln>
                <a:solidFill>
                  <a:schemeClr val="tx1"/>
                </a:solidFill>
                <a:effectLst/>
                <a:uLnTx/>
                <a:uFillTx/>
                <a:latin typeface="+mn-lt"/>
                <a:ea typeface="+mn-ea"/>
                <a:cs typeface="+mj-cs"/>
              </a:rPr>
              <a:t>الدليل</a:t>
            </a:r>
            <a:r>
              <a:rPr kumimoji="0" lang="ar-JO" sz="2200" b="1" i="0" u="none" strike="noStrike" kern="1200" cap="none" spc="0" normalizeH="0" baseline="0" noProof="0" dirty="0">
                <a:ln>
                  <a:noFill/>
                </a:ln>
                <a:solidFill>
                  <a:schemeClr val="tx1"/>
                </a:solidFill>
                <a:effectLst/>
                <a:uLnTx/>
                <a:uFillTx/>
                <a:latin typeface="+mn-lt"/>
                <a:ea typeface="+mn-ea"/>
                <a:cs typeface="+mj-cs"/>
              </a:rPr>
              <a:t>: </a:t>
            </a:r>
            <a:r>
              <a:rPr lang="ar-SA" sz="2200" dirty="0">
                <a:cs typeface="+mj-cs"/>
              </a:rPr>
              <a:t>هو مجموعة من </a:t>
            </a:r>
            <a:r>
              <a:rPr lang="ar-JO" sz="2200" dirty="0">
                <a:cs typeface="+mj-cs"/>
              </a:rPr>
              <a:t>مصادر </a:t>
            </a:r>
            <a:r>
              <a:rPr lang="ar-SA" sz="2200" dirty="0">
                <a:cs typeface="+mj-cs"/>
              </a:rPr>
              <a:t>الإنترنت </a:t>
            </a:r>
            <a:r>
              <a:rPr lang="ar-JO" sz="2200" dirty="0">
                <a:cs typeface="+mj-cs"/>
              </a:rPr>
              <a:t>مصنفة حسب فئات الموضوع</a:t>
            </a:r>
            <a:r>
              <a:rPr lang="ar-SA" sz="2200" dirty="0">
                <a:cs typeface="+mj-cs"/>
              </a:rPr>
              <a:t> وهي مفيدة عند البحث عن معلومات حول موضوع معين أو التعرف على موضوع،</a:t>
            </a:r>
            <a:r>
              <a:rPr lang="ar-JO" sz="2200" dirty="0">
                <a:cs typeface="+mj-cs"/>
              </a:rPr>
              <a:t> و</a:t>
            </a:r>
            <a:r>
              <a:rPr lang="ar-SA" sz="2200" dirty="0">
                <a:cs typeface="+mj-cs"/>
              </a:rPr>
              <a:t>من مزاياها أنها </a:t>
            </a:r>
            <a:r>
              <a:rPr lang="ar-JO" sz="2200" dirty="0">
                <a:cs typeface="+mj-cs"/>
              </a:rPr>
              <a:t>تحتوي على </a:t>
            </a:r>
            <a:r>
              <a:rPr lang="ar-SA" sz="2200" dirty="0">
                <a:cs typeface="+mj-cs"/>
              </a:rPr>
              <a:t>مواقع ذات </a:t>
            </a:r>
            <a:r>
              <a:rPr lang="ar-JO" sz="2200" dirty="0">
                <a:cs typeface="+mj-cs"/>
              </a:rPr>
              <a:t>نوعية جيدة و توفر الوقت.</a:t>
            </a:r>
            <a:endParaRPr kumimoji="0" lang="ar-SA"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endParaRPr kumimoji="0" lang="ar-SA"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يقارن محرك البحث البيانات التي أدخلتها مع قواعد البيانات الموجودة لديه ويعرض قائمة </a:t>
            </a:r>
            <a:r>
              <a:rPr kumimoji="0" lang="ar-JO" sz="2200" b="0" i="0" u="none" strike="noStrike" kern="1200" cap="none" spc="0" normalizeH="0" baseline="0" noProof="0" dirty="0">
                <a:ln>
                  <a:noFill/>
                </a:ln>
                <a:solidFill>
                  <a:schemeClr val="tx1"/>
                </a:solidFill>
                <a:effectLst/>
                <a:uLnTx/>
                <a:uFillTx/>
                <a:latin typeface="+mn-lt"/>
                <a:ea typeface="+mn-ea"/>
                <a:cs typeface="+mj-cs"/>
              </a:rPr>
              <a:t>لصفحات الويب ذات الصلة </a:t>
            </a:r>
            <a:r>
              <a:rPr kumimoji="0" lang="ar-SA" sz="2200" b="0" i="0" u="none" strike="noStrike" kern="1200" cap="none" spc="0" normalizeH="0" baseline="0" noProof="0" dirty="0">
                <a:ln>
                  <a:noFill/>
                </a:ln>
                <a:solidFill>
                  <a:schemeClr val="tx1"/>
                </a:solidFill>
                <a:effectLst/>
                <a:uLnTx/>
                <a:uFillTx/>
                <a:latin typeface="+mn-lt"/>
                <a:ea typeface="+mn-ea"/>
                <a:cs typeface="+mj-cs"/>
              </a:rPr>
              <a:t>على شكل ارتباطات تشعبية.</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457200" y="1285860"/>
            <a:ext cx="8229600" cy="5114940"/>
          </a:xfrm>
          <a:prstGeom prst="rect">
            <a:avLst/>
          </a:prstGeom>
        </p:spPr>
        <p:txBody>
          <a:bodyPr>
            <a:normAutofit/>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lang="ar-SA" sz="2200" dirty="0"/>
              <a:t>لقد غيرت التكنولوجيا المتقدمة تغييرا أساسيا في الاتصالات. من الثمانينيات والتسعينيات من القرن التاسع عشر، ثم جاءت تكنولوجيا الحاسب الآلي،</a:t>
            </a:r>
            <a:r>
              <a:rPr lang="en-US" sz="2200" dirty="0"/>
              <a:t> </a:t>
            </a:r>
            <a:r>
              <a:rPr lang="ar-SA" sz="2200" dirty="0"/>
              <a:t>فأصبحت تكنولوجيا الاتصالات "رقمية”.</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lang="ar-SA" sz="2200" dirty="0"/>
              <a:t>واليوم قدرات الاتصال لا تعد ولا تحصى، فيمكن إرسال رسائل نصية في الوقت الحقيقي أو مشاركة دردشة </a:t>
            </a:r>
            <a:r>
              <a:rPr lang="ar-JO" sz="2200" dirty="0"/>
              <a:t>مرئية </a:t>
            </a:r>
            <a:r>
              <a:rPr lang="ar-SA" sz="2200" dirty="0"/>
              <a:t>عبر الإنترنت</a:t>
            </a:r>
            <a:r>
              <a:rPr lang="en-US" sz="2200" dirty="0"/>
              <a:t>.</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lang="ar-SA" sz="2200" dirty="0"/>
              <a:t>أثبتت شبكة الإنترنت مدى سرعة التكنولوجيا والتبادل الحر للمعلومات التي أثرت على الحياة اليومية. وقد قامت بتوفير ثروة معلومات كانت أمرا بعيد المنال من دونها.</a:t>
            </a:r>
            <a:endParaRPr lang="en-US" sz="2200" dirty="0"/>
          </a:p>
        </p:txBody>
      </p:sp>
      <p:sp>
        <p:nvSpPr>
          <p:cNvPr id="3" name="Title 1"/>
          <p:cNvSpPr txBox="1">
            <a:spLocks/>
          </p:cNvSpPr>
          <p:nvPr/>
        </p:nvSpPr>
        <p:spPr>
          <a:xfrm>
            <a:off x="539552" y="260648"/>
            <a:ext cx="7772400" cy="5048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400" b="1" dirty="0">
                <a:latin typeface="+mj-lt"/>
                <a:ea typeface="+mj-ea"/>
                <a:cs typeface="+mj-cs"/>
              </a:rPr>
              <a:t>(2)…….</a:t>
            </a:r>
            <a:r>
              <a:rPr kumimoji="0" lang="en-US" sz="2400" b="1" i="0" u="none" strike="noStrike" kern="1200" cap="none" spc="0" normalizeH="0" baseline="0" noProof="0" dirty="0">
                <a:ln>
                  <a:noFill/>
                </a:ln>
                <a:solidFill>
                  <a:schemeClr val="tx1"/>
                </a:solidFill>
                <a:effectLst/>
                <a:uLnTx/>
                <a:uFillTx/>
                <a:latin typeface="+mj-lt"/>
                <a:ea typeface="+mj-ea"/>
                <a:cs typeface="+mj-cs"/>
              </a:rPr>
              <a:t>  (Internet) </a:t>
            </a:r>
            <a:r>
              <a:rPr kumimoji="0" lang="ar-SA" sz="2400" b="1" i="0" u="none" strike="noStrike" kern="1200" cap="none" spc="0" normalizeH="0" baseline="0" noProof="0" dirty="0">
                <a:ln>
                  <a:noFill/>
                </a:ln>
                <a:solidFill>
                  <a:schemeClr val="tx1"/>
                </a:solidFill>
                <a:effectLst/>
                <a:uLnTx/>
                <a:uFillTx/>
                <a:latin typeface="+mj-lt"/>
                <a:ea typeface="+mj-ea"/>
                <a:cs typeface="+mj-cs"/>
              </a:rPr>
              <a:t>نظرة عامة على الانترنت</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استخدام مربع البحث (</a:t>
            </a:r>
            <a:r>
              <a:rPr lang="en-US" sz="2400" b="1" dirty="0">
                <a:cs typeface="+mj-cs"/>
              </a:rPr>
              <a:t>Search Box</a:t>
            </a:r>
            <a:r>
              <a:rPr lang="ar-SA" sz="2400" b="1" dirty="0">
                <a:cs typeface="+mj-cs"/>
              </a:rPr>
              <a:t>)</a:t>
            </a:r>
            <a:endParaRPr lang="ar-SA" sz="2400" dirty="0">
              <a:cs typeface="+mj-cs"/>
            </a:endParaRPr>
          </a:p>
        </p:txBody>
      </p:sp>
      <p:sp>
        <p:nvSpPr>
          <p:cNvPr id="3" name="Content Placeholder 3"/>
          <p:cNvSpPr txBox="1">
            <a:spLocks/>
          </p:cNvSpPr>
          <p:nvPr/>
        </p:nvSpPr>
        <p:spPr>
          <a:xfrm>
            <a:off x="228600" y="1000108"/>
            <a:ext cx="8610600" cy="3418332"/>
          </a:xfrm>
          <a:prstGeom prst="rect">
            <a:avLst/>
          </a:prstGeom>
        </p:spPr>
        <p:txBody>
          <a:bodyPr>
            <a:normAutofit/>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هذه هي إحدى مزايا </a:t>
            </a:r>
            <a:r>
              <a:rPr kumimoji="0" lang="en-US" sz="2200" b="0" i="0" u="none" strike="noStrike" kern="1200" cap="none" spc="0" normalizeH="0" baseline="0" noProof="0" dirty="0">
                <a:ln>
                  <a:noFill/>
                </a:ln>
                <a:solidFill>
                  <a:schemeClr val="tx1"/>
                </a:solidFill>
                <a:effectLst/>
                <a:uLnTx/>
                <a:uFillTx/>
                <a:latin typeface="+mn-lt"/>
                <a:ea typeface="+mn-ea"/>
                <a:cs typeface="+mj-cs"/>
              </a:rPr>
              <a:t>Internet Explorer </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يقع </a:t>
            </a:r>
            <a:r>
              <a:rPr kumimoji="0" lang="ar-JO" sz="2200" b="0" i="0" u="none" strike="noStrike" kern="1200" cap="none" spc="0" normalizeH="0" baseline="0" noProof="0" dirty="0">
                <a:ln>
                  <a:noFill/>
                </a:ln>
                <a:solidFill>
                  <a:schemeClr val="tx1"/>
                </a:solidFill>
                <a:effectLst/>
                <a:uLnTx/>
                <a:uFillTx/>
                <a:latin typeface="+mn-lt"/>
                <a:ea typeface="+mn-ea"/>
                <a:cs typeface="+mj-cs"/>
              </a:rPr>
              <a:t>أقصى اليمين</a:t>
            </a:r>
            <a:r>
              <a:rPr kumimoji="0" lang="ar-SA" sz="2200" b="0" i="0" u="none" strike="noStrike" kern="1200" cap="none" spc="0" normalizeH="0" baseline="0" noProof="0" dirty="0">
                <a:ln>
                  <a:noFill/>
                </a:ln>
                <a:solidFill>
                  <a:schemeClr val="tx1"/>
                </a:solidFill>
                <a:effectLst/>
                <a:uLnTx/>
                <a:uFillTx/>
                <a:latin typeface="+mn-lt"/>
                <a:ea typeface="+mn-ea"/>
                <a:cs typeface="+mj-cs"/>
              </a:rPr>
              <a:t>. </a:t>
            </a:r>
            <a:br>
              <a:rPr kumimoji="0" lang="ar-SA" sz="2200" b="0" i="0" u="none" strike="noStrike" kern="1200" cap="none" spc="0" normalizeH="0" baseline="0" noProof="0" dirty="0">
                <a:ln>
                  <a:noFill/>
                </a:ln>
                <a:solidFill>
                  <a:schemeClr val="tx1"/>
                </a:solidFill>
                <a:effectLst/>
                <a:uLnTx/>
                <a:uFillTx/>
                <a:latin typeface="+mn-lt"/>
                <a:ea typeface="+mn-ea"/>
                <a:cs typeface="+mj-cs"/>
              </a:rPr>
            </a:br>
            <a:r>
              <a:rPr kumimoji="0" lang="ar-SA" sz="2200" b="0" i="0" u="none" strike="noStrike" kern="1200" cap="none" spc="0" normalizeH="0" baseline="0" noProof="0" dirty="0">
                <a:ln>
                  <a:noFill/>
                </a:ln>
                <a:solidFill>
                  <a:schemeClr val="tx1"/>
                </a:solidFill>
                <a:effectLst/>
                <a:uLnTx/>
                <a:uFillTx/>
                <a:latin typeface="+mn-lt"/>
                <a:ea typeface="+mn-ea"/>
                <a:cs typeface="+mj-cs"/>
              </a:rPr>
              <a:t>ويمكنك البحث في الإنترنت باستخدام معظم محركات البحث من مربع البحث بدلا من الذهاب إلى </a:t>
            </a:r>
            <a:r>
              <a:rPr kumimoji="0" lang="ar-JO" sz="2200" b="0" i="0" u="none" strike="noStrike" kern="1200" cap="none" spc="0" normalizeH="0" baseline="0" noProof="0" dirty="0">
                <a:ln>
                  <a:noFill/>
                </a:ln>
                <a:solidFill>
                  <a:schemeClr val="tx1"/>
                </a:solidFill>
                <a:effectLst/>
                <a:uLnTx/>
                <a:uFillTx/>
                <a:latin typeface="+mn-lt"/>
                <a:ea typeface="+mn-ea"/>
                <a:cs typeface="+mj-cs"/>
              </a:rPr>
              <a:t>مواقع </a:t>
            </a:r>
            <a:r>
              <a:rPr kumimoji="0" lang="ar-SA" sz="2200" b="0" i="0" u="none" strike="noStrike" kern="1200" cap="none" spc="0" normalizeH="0" baseline="0" noProof="0" dirty="0">
                <a:ln>
                  <a:noFill/>
                </a:ln>
                <a:solidFill>
                  <a:schemeClr val="tx1"/>
                </a:solidFill>
                <a:effectLst/>
                <a:uLnTx/>
                <a:uFillTx/>
                <a:latin typeface="+mn-lt"/>
                <a:ea typeface="+mn-ea"/>
                <a:cs typeface="+mj-cs"/>
              </a:rPr>
              <a:t>محركات بحث.</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اذا كنت تريد </a:t>
            </a:r>
            <a:r>
              <a:rPr kumimoji="0" lang="ar-JO" sz="2200" b="0" i="0" u="none" strike="noStrike" kern="1200" cap="none" spc="0" normalizeH="0" baseline="0" noProof="0" dirty="0">
                <a:ln>
                  <a:noFill/>
                </a:ln>
                <a:solidFill>
                  <a:schemeClr val="tx1"/>
                </a:solidFill>
                <a:effectLst/>
                <a:uLnTx/>
                <a:uFillTx/>
                <a:latin typeface="+mn-lt"/>
                <a:ea typeface="+mn-ea"/>
                <a:cs typeface="+mj-cs"/>
              </a:rPr>
              <a:t>البحث عن </a:t>
            </a:r>
            <a:r>
              <a:rPr kumimoji="0" lang="ar-SA" sz="2200" b="0" i="0" u="none" strike="noStrike" kern="1200" cap="none" spc="0" normalizeH="0" baseline="0" noProof="0" dirty="0">
                <a:ln>
                  <a:noFill/>
                </a:ln>
                <a:solidFill>
                  <a:schemeClr val="tx1"/>
                </a:solidFill>
                <a:effectLst/>
                <a:uLnTx/>
                <a:uFillTx/>
                <a:latin typeface="+mn-lt"/>
                <a:ea typeface="+mn-ea"/>
                <a:cs typeface="+mj-cs"/>
              </a:rPr>
              <a:t>شيء </a:t>
            </a:r>
            <a:r>
              <a:rPr kumimoji="0" lang="ar-JO" sz="2200" b="0" i="0" u="none" strike="noStrike" kern="1200" cap="none" spc="0" normalizeH="0" baseline="0" noProof="0" dirty="0">
                <a:ln>
                  <a:noFill/>
                </a:ln>
                <a:solidFill>
                  <a:schemeClr val="tx1"/>
                </a:solidFill>
                <a:effectLst/>
                <a:uLnTx/>
                <a:uFillTx/>
                <a:latin typeface="+mn-lt"/>
                <a:ea typeface="+mn-ea"/>
                <a:cs typeface="+mj-cs"/>
              </a:rPr>
              <a:t>في </a:t>
            </a:r>
            <a:r>
              <a:rPr kumimoji="0" lang="ar-SA" sz="2200" b="0" i="0" u="none" strike="noStrike" kern="1200" cap="none" spc="0" normalizeH="0" baseline="0" noProof="0" dirty="0">
                <a:ln>
                  <a:noFill/>
                </a:ln>
                <a:solidFill>
                  <a:schemeClr val="tx1"/>
                </a:solidFill>
                <a:effectLst/>
                <a:uLnTx/>
                <a:uFillTx/>
                <a:latin typeface="+mn-lt"/>
                <a:ea typeface="+mn-ea"/>
                <a:cs typeface="+mj-cs"/>
              </a:rPr>
              <a:t>الصفحة الحالية, انقر السهم </a:t>
            </a:r>
            <a:r>
              <a:rPr kumimoji="0" lang="ar-JO" sz="2200" b="0" i="0" u="none" strike="noStrike" kern="1200" cap="none" spc="0" normalizeH="0" baseline="0" noProof="0" dirty="0">
                <a:ln>
                  <a:noFill/>
                </a:ln>
                <a:solidFill>
                  <a:schemeClr val="tx1"/>
                </a:solidFill>
                <a:effectLst/>
                <a:uLnTx/>
                <a:uFillTx/>
                <a:latin typeface="+mn-lt"/>
                <a:ea typeface="+mn-ea"/>
                <a:cs typeface="+mj-cs"/>
              </a:rPr>
              <a:t>بجانب ا</a:t>
            </a:r>
            <a:r>
              <a:rPr kumimoji="0" lang="ar-SA" sz="2200" b="0" i="0" u="none" strike="noStrike" kern="1200" cap="none" spc="0" normalizeH="0" baseline="0" noProof="0" dirty="0">
                <a:ln>
                  <a:noFill/>
                </a:ln>
                <a:solidFill>
                  <a:schemeClr val="tx1"/>
                </a:solidFill>
                <a:effectLst/>
                <a:uLnTx/>
                <a:uFillTx/>
                <a:latin typeface="+mn-lt"/>
                <a:ea typeface="+mn-ea"/>
                <a:cs typeface="+mj-cs"/>
              </a:rPr>
              <a:t>لعدسة المكبرة وحدد "بحث في هذه الصفحة"</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Find on this Page</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أدرج معاييرك ثم انقر "التالي"</a:t>
            </a:r>
            <a:r>
              <a:rPr kumimoji="0" lang="en-US"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Next</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a:t>
            </a:r>
          </a:p>
        </p:txBody>
      </p:sp>
      <p:pic>
        <p:nvPicPr>
          <p:cNvPr id="63491" name="Picture 3"/>
          <p:cNvPicPr>
            <a:picLocks noChangeAspect="1" noChangeArrowheads="1"/>
          </p:cNvPicPr>
          <p:nvPr/>
        </p:nvPicPr>
        <p:blipFill>
          <a:blip r:embed="rId2"/>
          <a:srcRect/>
          <a:stretch>
            <a:fillRect/>
          </a:stretch>
        </p:blipFill>
        <p:spPr bwMode="auto">
          <a:xfrm>
            <a:off x="2786050" y="3714752"/>
            <a:ext cx="3500462" cy="2910669"/>
          </a:xfrm>
          <a:prstGeom prst="rect">
            <a:avLst/>
          </a:prstGeom>
          <a:noFill/>
          <a:ln w="9525">
            <a:noFill/>
            <a:miter lim="800000"/>
            <a:headEnd/>
            <a:tailEnd/>
          </a:ln>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الحصول على خدمات البحث (</a:t>
            </a:r>
            <a:r>
              <a:rPr lang="en-US" sz="2400" b="1" dirty="0">
                <a:cs typeface="+mj-cs"/>
              </a:rPr>
              <a:t>Finding Search Services</a:t>
            </a:r>
            <a:r>
              <a:rPr lang="ar-SA" sz="2400" b="1" dirty="0">
                <a:cs typeface="+mj-cs"/>
              </a:rPr>
              <a:t>)</a:t>
            </a:r>
            <a:endParaRPr lang="ar-SA" sz="2400" dirty="0">
              <a:cs typeface="+mj-cs"/>
            </a:endParaRPr>
          </a:p>
        </p:txBody>
      </p:sp>
      <p:sp>
        <p:nvSpPr>
          <p:cNvPr id="3" name="Content Placeholder 3"/>
          <p:cNvSpPr txBox="1">
            <a:spLocks/>
          </p:cNvSpPr>
          <p:nvPr/>
        </p:nvSpPr>
        <p:spPr>
          <a:xfrm>
            <a:off x="285720" y="1071578"/>
            <a:ext cx="8572560" cy="5429256"/>
          </a:xfrm>
          <a:prstGeom prst="rect">
            <a:avLst/>
          </a:prstGeom>
        </p:spPr>
        <p:txBody>
          <a:bodyPr>
            <a:normAutofit/>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هناك العديد من المواقع التي تقدم خدمات البحث مثل </a:t>
            </a:r>
            <a:br>
              <a:rPr kumimoji="0" lang="ar-SA" sz="2200" b="0" i="0" u="none" strike="noStrike" kern="1200" cap="none" spc="0" normalizeH="0" baseline="0" noProof="0" dirty="0">
                <a:ln>
                  <a:noFill/>
                </a:ln>
                <a:solidFill>
                  <a:schemeClr val="tx1"/>
                </a:solidFill>
                <a:effectLst/>
                <a:uLnTx/>
                <a:uFillTx/>
                <a:latin typeface="+mn-lt"/>
                <a:ea typeface="+mn-ea"/>
                <a:cs typeface="+mj-cs"/>
              </a:rPr>
            </a:br>
            <a:r>
              <a:rPr kumimoji="0" lang="en-IN" sz="2200" b="0" i="0" u="none" strike="noStrike" kern="1200" cap="none" spc="0" normalizeH="0" baseline="0" noProof="0" dirty="0">
                <a:ln>
                  <a:noFill/>
                </a:ln>
                <a:solidFill>
                  <a:schemeClr val="tx1"/>
                </a:solidFill>
                <a:effectLst/>
                <a:uLnTx/>
                <a:uFillTx/>
                <a:latin typeface="+mn-lt"/>
                <a:ea typeface="+mn-ea"/>
                <a:cs typeface="+mj-cs"/>
                <a:hlinkClick r:id="rId2"/>
              </a:rPr>
              <a:t>www.google.com</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en-IN" sz="2200" b="0" i="0" u="none" strike="noStrike" kern="1200" cap="none" spc="0" normalizeH="0" baseline="0" noProof="0" dirty="0">
                <a:ln>
                  <a:noFill/>
                </a:ln>
                <a:solidFill>
                  <a:schemeClr val="tx1"/>
                </a:solidFill>
                <a:effectLst/>
                <a:uLnTx/>
                <a:uFillTx/>
                <a:latin typeface="+mn-lt"/>
                <a:ea typeface="+mn-ea"/>
                <a:cs typeface="+mj-cs"/>
              </a:rPr>
              <a:t>, </a:t>
            </a:r>
            <a:r>
              <a:rPr kumimoji="0" lang="en-IN" sz="2200" b="0" i="0" u="none" strike="noStrike" kern="1200" cap="none" spc="0" normalizeH="0" baseline="0" noProof="0" dirty="0">
                <a:ln>
                  <a:noFill/>
                </a:ln>
                <a:solidFill>
                  <a:schemeClr val="tx1"/>
                </a:solidFill>
                <a:effectLst/>
                <a:uLnTx/>
                <a:uFillTx/>
                <a:latin typeface="+mn-lt"/>
                <a:ea typeface="+mn-ea"/>
                <a:cs typeface="+mj-cs"/>
                <a:hlinkClick r:id="rId3"/>
              </a:rPr>
              <a:t>www.yahoo.com</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en-IN" sz="2200" b="0" i="0" u="none" strike="noStrike" kern="1200" cap="none" spc="0" normalizeH="0" baseline="0" noProof="0" dirty="0">
                <a:ln>
                  <a:noFill/>
                </a:ln>
                <a:solidFill>
                  <a:schemeClr val="tx1"/>
                </a:solidFill>
                <a:effectLst/>
                <a:uLnTx/>
                <a:uFillTx/>
                <a:latin typeface="+mn-lt"/>
                <a:ea typeface="+mn-ea"/>
                <a:cs typeface="+mj-cs"/>
              </a:rPr>
              <a:t>, </a:t>
            </a:r>
            <a:r>
              <a:rPr kumimoji="0" lang="en-IN" sz="2200" b="0" i="0" u="none" strike="noStrike" kern="1200" cap="none" spc="0" normalizeH="0" baseline="0" noProof="0" dirty="0">
                <a:ln>
                  <a:noFill/>
                </a:ln>
                <a:solidFill>
                  <a:schemeClr val="tx1"/>
                </a:solidFill>
                <a:effectLst/>
                <a:uLnTx/>
                <a:uFillTx/>
                <a:latin typeface="+mn-lt"/>
                <a:ea typeface="+mn-ea"/>
                <a:cs typeface="+mj-cs"/>
                <a:hlinkClick r:id="rId4"/>
              </a:rPr>
              <a:t>www.ask.com</a:t>
            </a:r>
            <a:r>
              <a:rPr kumimoji="0" lang="ar-SA" sz="2200" b="0" i="0" u="none" strike="noStrike" kern="1200" cap="none" spc="0" normalizeH="0" baseline="0" noProof="0" dirty="0">
                <a:ln>
                  <a:noFill/>
                </a:ln>
                <a:solidFill>
                  <a:schemeClr val="tx1"/>
                </a:solidFill>
                <a:effectLst/>
                <a:uLnTx/>
                <a:uFillTx/>
                <a:latin typeface="+mn-lt"/>
                <a:ea typeface="+mn-ea"/>
                <a:cs typeface="+mj-cs"/>
              </a:rPr>
              <a:t> </a:t>
            </a:r>
            <a:br>
              <a:rPr kumimoji="0" lang="ar-SA" sz="2200" b="0" i="0" u="none" strike="noStrike" kern="1200" cap="none" spc="0" normalizeH="0" baseline="0" noProof="0" dirty="0">
                <a:ln>
                  <a:noFill/>
                </a:ln>
                <a:solidFill>
                  <a:schemeClr val="tx1"/>
                </a:solidFill>
                <a:effectLst/>
                <a:uLnTx/>
                <a:uFillTx/>
                <a:latin typeface="+mn-lt"/>
                <a:ea typeface="+mn-ea"/>
                <a:cs typeface="+mj-cs"/>
              </a:rPr>
            </a:br>
            <a:r>
              <a:rPr kumimoji="0" lang="en-US" sz="2200" b="0" i="0" u="none" strike="noStrike" kern="1200" cap="none" spc="0" normalizeH="0" baseline="0" noProof="0" dirty="0">
                <a:ln>
                  <a:noFill/>
                </a:ln>
                <a:solidFill>
                  <a:schemeClr val="tx1"/>
                </a:solidFill>
                <a:effectLst/>
                <a:uLnTx/>
                <a:uFillTx/>
                <a:latin typeface="+mn-lt"/>
                <a:ea typeface="+mn-ea"/>
                <a:cs typeface="+mj-cs"/>
              </a:rPr>
              <a:t>,</a:t>
            </a:r>
            <a:r>
              <a:rPr kumimoji="0" lang="en-IN" sz="2200" b="0" i="0" u="none" strike="noStrike" kern="1200" cap="none" spc="0" normalizeH="0" baseline="0" noProof="0" dirty="0">
                <a:ln>
                  <a:noFill/>
                </a:ln>
                <a:solidFill>
                  <a:schemeClr val="tx1"/>
                </a:solidFill>
                <a:effectLst/>
                <a:uLnTx/>
                <a:uFillTx/>
                <a:latin typeface="+mn-lt"/>
                <a:ea typeface="+mn-ea"/>
                <a:cs typeface="+mj-cs"/>
              </a:rPr>
              <a:t> </a:t>
            </a:r>
            <a:r>
              <a:rPr kumimoji="0" lang="en-IN" sz="2200" b="0" i="0" u="none" strike="noStrike" kern="1200" cap="none" spc="0" normalizeH="0" baseline="0" noProof="0" dirty="0">
                <a:ln>
                  <a:noFill/>
                </a:ln>
                <a:solidFill>
                  <a:schemeClr val="tx1"/>
                </a:solidFill>
                <a:effectLst/>
                <a:uLnTx/>
                <a:uFillTx/>
                <a:latin typeface="+mn-lt"/>
                <a:ea typeface="+mn-ea"/>
                <a:cs typeface="+mj-cs"/>
                <a:hlinkClick r:id="rId5"/>
              </a:rPr>
              <a:t>www.lycos.com</a:t>
            </a:r>
            <a:r>
              <a:rPr kumimoji="0" lang="en-IN" sz="2200" b="0" i="0" u="none" strike="noStrike" kern="1200" cap="none" spc="0" normalizeH="0" baseline="0" noProof="0" dirty="0">
                <a:ln>
                  <a:noFill/>
                </a:ln>
                <a:solidFill>
                  <a:schemeClr val="tx1"/>
                </a:solidFill>
                <a:effectLst/>
                <a:uLnTx/>
                <a:uFillTx/>
                <a:latin typeface="+mn-lt"/>
                <a:ea typeface="+mn-ea"/>
                <a:cs typeface="+mj-cs"/>
              </a:rPr>
              <a:t> </a:t>
            </a:r>
            <a:r>
              <a:rPr lang="en-US" sz="2200" dirty="0">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en-IN" sz="2200" b="0" i="0" u="none" strike="noStrike" kern="1200" cap="none" spc="0" normalizeH="0" baseline="0" noProof="0" dirty="0">
                <a:ln>
                  <a:noFill/>
                </a:ln>
                <a:solidFill>
                  <a:schemeClr val="tx1"/>
                </a:solidFill>
                <a:effectLst/>
                <a:uLnTx/>
                <a:uFillTx/>
                <a:latin typeface="+mn-lt"/>
                <a:ea typeface="+mn-ea"/>
                <a:cs typeface="+mj-cs"/>
                <a:hlinkClick r:id="rId6"/>
              </a:rPr>
              <a:t>www.live.com</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en-IN" sz="2200" b="0" i="0" u="none" strike="noStrike" kern="1200" cap="none" spc="0" normalizeH="0" baseline="0" noProof="0" dirty="0">
                <a:ln>
                  <a:noFill/>
                </a:ln>
                <a:solidFill>
                  <a:schemeClr val="tx1"/>
                </a:solidFill>
                <a:effectLst/>
                <a:uLnTx/>
                <a:uFillTx/>
                <a:latin typeface="+mn-lt"/>
                <a:ea typeface="+mn-ea"/>
                <a:cs typeface="+mj-cs"/>
                <a:hlinkClick r:id="rId7"/>
              </a:rPr>
              <a:t>www.altavista.com</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en-IN" sz="2200" b="0" i="0" u="none" strike="noStrike" kern="1200" cap="none" spc="0" normalizeH="0" baseline="0" noProof="0" dirty="0">
                <a:ln>
                  <a:noFill/>
                </a:ln>
                <a:solidFill>
                  <a:schemeClr val="tx1"/>
                </a:solidFill>
                <a:effectLst/>
                <a:uLnTx/>
                <a:uFillTx/>
                <a:latin typeface="+mn-lt"/>
                <a:ea typeface="+mn-ea"/>
                <a:cs typeface="+mj-cs"/>
              </a:rPr>
              <a:t>. </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وبما أن جميع محركات البحث </a:t>
            </a:r>
            <a:r>
              <a:rPr kumimoji="0" lang="en-US" sz="2200" b="0" i="0" u="none" strike="noStrike" kern="1200" cap="none" spc="0" normalizeH="0" baseline="0" noProof="0" dirty="0">
                <a:ln>
                  <a:noFill/>
                </a:ln>
                <a:solidFill>
                  <a:schemeClr val="tx1"/>
                </a:solidFill>
                <a:effectLst/>
                <a:uLnTx/>
                <a:uFillTx/>
                <a:latin typeface="+mn-lt"/>
                <a:ea typeface="+mn-ea"/>
                <a:cs typeface="+mj-cs"/>
              </a:rPr>
              <a:t>(Search Engine)</a:t>
            </a:r>
            <a:r>
              <a:rPr kumimoji="0" lang="ar-SA" sz="2200" b="0" i="0" u="none" strike="noStrike" kern="1200" cap="none" spc="0" normalizeH="0" baseline="0" noProof="0" dirty="0">
                <a:ln>
                  <a:noFill/>
                </a:ln>
                <a:solidFill>
                  <a:schemeClr val="tx1"/>
                </a:solidFill>
                <a:effectLst/>
                <a:uLnTx/>
                <a:uFillTx/>
                <a:latin typeface="+mn-lt"/>
                <a:ea typeface="+mn-ea"/>
                <a:cs typeface="+mj-cs"/>
              </a:rPr>
              <a:t> تستخدم </a:t>
            </a:r>
            <a:r>
              <a:rPr kumimoji="0" lang="ar-JO" sz="2200" b="0" i="0" u="none" strike="noStrike" kern="1200" cap="none" spc="0" normalizeH="0" baseline="0" noProof="0" dirty="0">
                <a:ln>
                  <a:noFill/>
                </a:ln>
                <a:solidFill>
                  <a:schemeClr val="tx1"/>
                </a:solidFill>
                <a:effectLst/>
                <a:uLnTx/>
                <a:uFillTx/>
                <a:latin typeface="+mn-lt"/>
                <a:ea typeface="+mn-ea"/>
                <a:cs typeface="+mj-cs"/>
              </a:rPr>
              <a:t>تقنيات و مصادر مختلفة</a:t>
            </a:r>
            <a:r>
              <a:rPr kumimoji="0" lang="ar-SA" sz="2200" b="0" i="0" u="none" strike="noStrike" kern="1200" cap="none" spc="0" normalizeH="0" baseline="0" noProof="0" dirty="0">
                <a:ln>
                  <a:noFill/>
                </a:ln>
                <a:solidFill>
                  <a:schemeClr val="tx1"/>
                </a:solidFill>
                <a:effectLst/>
                <a:uLnTx/>
                <a:uFillTx/>
                <a:latin typeface="+mn-lt"/>
                <a:ea typeface="+mn-ea"/>
                <a:cs typeface="+mj-cs"/>
              </a:rPr>
              <a:t>, يستحسن استعمال أكثر من محرك بحث واحد لإجراء عملية بحث. </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تستطيع إضافة </a:t>
            </a:r>
            <a:r>
              <a:rPr kumimoji="0" lang="ar-JO" sz="2200" b="0" i="0" u="none" strike="noStrike" kern="1200" cap="none" spc="0" normalizeH="0" baseline="0" noProof="0" dirty="0">
                <a:ln>
                  <a:noFill/>
                </a:ln>
                <a:solidFill>
                  <a:schemeClr val="tx1"/>
                </a:solidFill>
                <a:effectLst/>
                <a:uLnTx/>
                <a:uFillTx/>
                <a:latin typeface="+mn-lt"/>
                <a:ea typeface="+mn-ea"/>
                <a:cs typeface="+mj-cs"/>
              </a:rPr>
              <a:t>مزودي </a:t>
            </a:r>
            <a:r>
              <a:rPr kumimoji="0" lang="ar-SA" sz="2200" b="0" i="0" u="none" strike="noStrike" kern="1200" cap="none" spc="0" normalizeH="0" baseline="0" noProof="0" dirty="0">
                <a:ln>
                  <a:noFill/>
                </a:ln>
                <a:solidFill>
                  <a:schemeClr val="tx1"/>
                </a:solidFill>
                <a:effectLst/>
                <a:uLnTx/>
                <a:uFillTx/>
                <a:latin typeface="+mn-lt"/>
                <a:ea typeface="+mn-ea"/>
                <a:cs typeface="+mj-cs"/>
              </a:rPr>
              <a:t>البحث إلى </a:t>
            </a:r>
            <a:r>
              <a:rPr kumimoji="0" lang="en-US" sz="2200" b="0" i="0" u="none" strike="noStrike" kern="1200" cap="none" spc="0" normalizeH="0" baseline="0" noProof="0" dirty="0">
                <a:ln>
                  <a:noFill/>
                </a:ln>
                <a:solidFill>
                  <a:schemeClr val="tx1"/>
                </a:solidFill>
                <a:effectLst/>
                <a:uLnTx/>
                <a:uFillTx/>
                <a:latin typeface="+mn-lt"/>
                <a:ea typeface="+mn-ea"/>
                <a:cs typeface="+mj-cs"/>
              </a:rPr>
              <a:t>Internet Explorer</a:t>
            </a:r>
            <a:r>
              <a:rPr kumimoji="0" lang="ar-JO" sz="2200" b="0" i="0" u="none" strike="noStrike" kern="1200" cap="none" spc="0" normalizeH="0" baseline="0" noProof="0" dirty="0">
                <a:ln>
                  <a:noFill/>
                </a:ln>
                <a:solidFill>
                  <a:schemeClr val="tx1"/>
                </a:solidFill>
                <a:effectLst/>
                <a:uLnTx/>
                <a:uFillTx/>
                <a:latin typeface="+mn-lt"/>
                <a:ea typeface="+mn-ea"/>
                <a:cs typeface="+mj-cs"/>
              </a:rPr>
              <a:t> ب</a:t>
            </a:r>
            <a:r>
              <a:rPr kumimoji="0" lang="ar-SA" sz="2200" b="0" i="0" u="none" strike="noStrike" kern="1200" cap="none" spc="0" normalizeH="0" baseline="0" noProof="0" dirty="0">
                <a:ln>
                  <a:noFill/>
                </a:ln>
                <a:solidFill>
                  <a:schemeClr val="tx1"/>
                </a:solidFill>
                <a:effectLst/>
                <a:uLnTx/>
                <a:uFillTx/>
                <a:latin typeface="+mn-lt"/>
                <a:ea typeface="+mn-ea"/>
                <a:cs typeface="+mj-cs"/>
              </a:rPr>
              <a:t>ا</a:t>
            </a:r>
            <a:r>
              <a:rPr kumimoji="0" lang="ar-JO" sz="2200" b="0" i="0" u="none" strike="noStrike" kern="1200" cap="none" spc="0" normalizeH="0" baseline="0" noProof="0" dirty="0">
                <a:ln>
                  <a:noFill/>
                </a:ln>
                <a:solidFill>
                  <a:schemeClr val="tx1"/>
                </a:solidFill>
                <a:effectLst/>
                <a:uLnTx/>
                <a:uFillTx/>
                <a:latin typeface="+mn-lt"/>
                <a:ea typeface="+mn-ea"/>
                <a:cs typeface="+mj-cs"/>
              </a:rPr>
              <a:t>ل</a:t>
            </a:r>
            <a:r>
              <a:rPr kumimoji="0" lang="ar-SA" sz="2200" b="0" i="0" u="none" strike="noStrike" kern="1200" cap="none" spc="0" normalizeH="0" baseline="0" noProof="0" dirty="0">
                <a:ln>
                  <a:noFill/>
                </a:ln>
                <a:solidFill>
                  <a:schemeClr val="tx1"/>
                </a:solidFill>
                <a:effectLst/>
                <a:uLnTx/>
                <a:uFillTx/>
                <a:latin typeface="+mn-lt"/>
                <a:ea typeface="+mn-ea"/>
                <a:cs typeface="+mj-cs"/>
              </a:rPr>
              <a:t>نقر على السهم أسفل العدسة المكبرة واختر </a:t>
            </a:r>
            <a:r>
              <a:rPr kumimoji="0" lang="en-US" sz="2200" b="0" i="0" u="none" strike="noStrike" kern="1200" cap="none" spc="0" normalizeH="0" baseline="0" noProof="0" dirty="0">
                <a:ln>
                  <a:noFill/>
                </a:ln>
                <a:solidFill>
                  <a:schemeClr val="tx1"/>
                </a:solidFill>
                <a:effectLst/>
                <a:uLnTx/>
                <a:uFillTx/>
                <a:latin typeface="+mn-lt"/>
                <a:ea typeface="+mn-ea"/>
                <a:cs typeface="+mj-cs"/>
              </a:rPr>
              <a:t>"</a:t>
            </a:r>
            <a:r>
              <a:rPr kumimoji="0" lang="ar-JO" sz="2200" b="0" i="0" u="none" strike="noStrike" kern="1200" cap="none" spc="0" normalizeH="0" baseline="0" noProof="0" dirty="0">
                <a:ln>
                  <a:noFill/>
                </a:ln>
                <a:solidFill>
                  <a:schemeClr val="tx1"/>
                </a:solidFill>
                <a:effectLst/>
                <a:uLnTx/>
                <a:uFillTx/>
                <a:latin typeface="+mn-lt"/>
                <a:ea typeface="+mn-ea"/>
                <a:cs typeface="+mj-cs"/>
              </a:rPr>
              <a:t>إيجاد المزيد من مزودي البحث</a:t>
            </a:r>
            <a:r>
              <a:rPr kumimoji="0" lang="ar-SA" sz="2200" b="0" i="0" u="none" strike="noStrike" kern="1200" cap="none" spc="0" normalizeH="0" baseline="0" noProof="0" dirty="0">
                <a:ln>
                  <a:noFill/>
                </a:ln>
                <a:solidFill>
                  <a:schemeClr val="tx1"/>
                </a:solidFill>
                <a:effectLst/>
                <a:uLnTx/>
                <a:uFillTx/>
                <a:latin typeface="+mn-lt"/>
                <a:ea typeface="+mn-ea"/>
                <a:cs typeface="+mj-cs"/>
              </a:rPr>
              <a:t>"</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Find More Providers</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ثم انقر على اسم </a:t>
            </a:r>
            <a:r>
              <a:rPr kumimoji="0" lang="ar-JO" sz="2200" b="0" i="0" u="none" strike="noStrike" kern="1200" cap="none" spc="0" normalizeH="0" baseline="0" noProof="0" dirty="0">
                <a:ln>
                  <a:noFill/>
                </a:ln>
                <a:solidFill>
                  <a:schemeClr val="tx1"/>
                </a:solidFill>
                <a:effectLst/>
                <a:uLnTx/>
                <a:uFillTx/>
                <a:latin typeface="+mn-lt"/>
                <a:ea typeface="+mn-ea"/>
                <a:cs typeface="+mj-cs"/>
              </a:rPr>
              <a:t>المزود </a:t>
            </a:r>
            <a:r>
              <a:rPr kumimoji="0" lang="ar-SA" sz="2200" b="0" i="0" u="none" strike="noStrike" kern="1200" cap="none" spc="0" normalizeH="0" baseline="0" noProof="0" dirty="0">
                <a:ln>
                  <a:noFill/>
                </a:ln>
                <a:solidFill>
                  <a:schemeClr val="tx1"/>
                </a:solidFill>
                <a:effectLst/>
                <a:uLnTx/>
                <a:uFillTx/>
                <a:latin typeface="+mn-lt"/>
                <a:ea typeface="+mn-ea"/>
                <a:cs typeface="+mj-cs"/>
              </a:rPr>
              <a:t>في صفحة الويب المعروضة. الآن انقر "إضافة </a:t>
            </a:r>
            <a:r>
              <a:rPr kumimoji="0" lang="ar-JO" sz="2200" b="0" i="0" u="none" strike="noStrike" kern="1200" cap="none" spc="0" normalizeH="0" baseline="0" noProof="0" dirty="0">
                <a:ln>
                  <a:noFill/>
                </a:ln>
                <a:solidFill>
                  <a:schemeClr val="tx1"/>
                </a:solidFill>
                <a:effectLst/>
                <a:uLnTx/>
                <a:uFillTx/>
                <a:latin typeface="+mn-lt"/>
                <a:ea typeface="+mn-ea"/>
                <a:cs typeface="+mj-cs"/>
              </a:rPr>
              <a:t>مزود</a:t>
            </a:r>
            <a:r>
              <a:rPr kumimoji="0" lang="ar-SA" sz="2200" b="0" i="0" u="none" strike="noStrike" kern="1200" cap="none" spc="0" normalizeH="0" baseline="0" noProof="0" dirty="0">
                <a:ln>
                  <a:noFill/>
                </a:ln>
                <a:solidFill>
                  <a:schemeClr val="tx1"/>
                </a:solidFill>
                <a:effectLst/>
                <a:uLnTx/>
                <a:uFillTx/>
                <a:latin typeface="+mn-lt"/>
                <a:ea typeface="+mn-ea"/>
                <a:cs typeface="+mj-cs"/>
              </a:rPr>
              <a:t>"</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Add Provider</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في النافذة </a:t>
            </a:r>
            <a:r>
              <a:rPr kumimoji="0" lang="ar-JO" sz="2200" b="0" i="0" u="none" strike="noStrike" kern="1200" cap="none" spc="0" normalizeH="0" baseline="0" noProof="0" dirty="0">
                <a:ln>
                  <a:noFill/>
                </a:ln>
                <a:solidFill>
                  <a:schemeClr val="tx1"/>
                </a:solidFill>
                <a:effectLst/>
                <a:uLnTx/>
                <a:uFillTx/>
                <a:latin typeface="+mn-lt"/>
                <a:ea typeface="+mn-ea"/>
                <a:cs typeface="+mj-cs"/>
              </a:rPr>
              <a:t>المنبثقة</a:t>
            </a:r>
            <a:r>
              <a:rPr kumimoji="0" lang="ar-SA" sz="2200" b="0" i="0" u="none" strike="noStrike" kern="1200" cap="none" spc="0" normalizeH="0" baseline="0" noProof="0" dirty="0">
                <a:ln>
                  <a:noFill/>
                </a:ln>
                <a:solidFill>
                  <a:schemeClr val="tx1"/>
                </a:solidFill>
                <a:effectLst/>
                <a:uLnTx/>
                <a:uFillTx/>
                <a:latin typeface="+mn-lt"/>
                <a:ea typeface="+mn-ea"/>
                <a:cs typeface="+mj-cs"/>
              </a:rPr>
              <a:t>.</a:t>
            </a:r>
            <a:endParaRPr kumimoji="0" lang="en-IN" sz="2200" b="0" i="0" u="none" strike="noStrike" kern="1200" cap="none" spc="0" normalizeH="0" baseline="0" noProof="0" dirty="0">
              <a:ln>
                <a:noFill/>
              </a:ln>
              <a:solidFill>
                <a:schemeClr val="tx1"/>
              </a:solidFill>
              <a:effectLst/>
              <a:uLnTx/>
              <a:uFillTx/>
              <a:latin typeface="+mn-lt"/>
              <a:ea typeface="+mn-ea"/>
              <a:cs typeface="+mj-c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928794" y="2000240"/>
            <a:ext cx="5291159" cy="4180126"/>
          </a:xfrm>
          <a:prstGeom prst="rect">
            <a:avLst/>
          </a:prstGeom>
          <a:noFill/>
          <a:ln w="9525">
            <a:noFill/>
            <a:miter lim="800000"/>
            <a:headEnd/>
            <a:tailEnd/>
          </a:ln>
          <a:effectLst/>
        </p:spPr>
      </p:pic>
      <p:sp>
        <p:nvSpPr>
          <p:cNvPr id="3" name="Rectangle 2"/>
          <p:cNvSpPr/>
          <p:nvPr/>
        </p:nvSpPr>
        <p:spPr>
          <a:xfrm>
            <a:off x="2285984" y="252691"/>
            <a:ext cx="4935967" cy="461665"/>
          </a:xfrm>
          <a:prstGeom prst="rect">
            <a:avLst/>
          </a:prstGeom>
        </p:spPr>
        <p:txBody>
          <a:bodyPr wrap="none">
            <a:spAutoFit/>
          </a:bodyPr>
          <a:lstStyle/>
          <a:p>
            <a:r>
              <a:rPr lang="en-US" sz="2400" b="1" dirty="0">
                <a:cs typeface="+mj-cs"/>
              </a:rPr>
              <a:t>(2)</a:t>
            </a:r>
            <a:r>
              <a:rPr lang="ar-SA" sz="2400" b="1" dirty="0">
                <a:cs typeface="+mj-cs"/>
              </a:rPr>
              <a:t>الحصول على خدمات البحث .................... </a:t>
            </a:r>
            <a:endParaRPr lang="ar-SA" sz="2400" dirty="0">
              <a:cs typeface="+mj-c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تغيير البحث الإفتراضي (</a:t>
            </a:r>
            <a:r>
              <a:rPr lang="en-US" sz="2400" b="1" dirty="0">
                <a:cs typeface="+mj-cs"/>
              </a:rPr>
              <a:t>Change Search Defults</a:t>
            </a:r>
            <a:r>
              <a:rPr lang="ar-SA" sz="2400" b="1" dirty="0">
                <a:cs typeface="+mj-cs"/>
              </a:rPr>
              <a:t>)</a:t>
            </a:r>
            <a:endParaRPr lang="ar-SA" sz="2400" dirty="0">
              <a:cs typeface="+mj-cs"/>
            </a:endParaRPr>
          </a:p>
        </p:txBody>
      </p:sp>
      <p:sp>
        <p:nvSpPr>
          <p:cNvPr id="3" name="Content Placeholder 3"/>
          <p:cNvSpPr txBox="1">
            <a:spLocks/>
          </p:cNvSpPr>
          <p:nvPr/>
        </p:nvSpPr>
        <p:spPr>
          <a:xfrm>
            <a:off x="285720" y="1071546"/>
            <a:ext cx="8572560" cy="4572000"/>
          </a:xfrm>
          <a:prstGeom prst="rect">
            <a:avLst/>
          </a:prstGeom>
        </p:spPr>
        <p:txBody>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يمكنك تغيير محرك البحث الافتراضي إذا رغبت ذلك. ولهذا الغرض:</a:t>
            </a:r>
          </a:p>
          <a:p>
            <a:pPr marL="457200" marR="0" lvl="0" indent="-457200" algn="r" defTabSz="914400" rtl="1" eaLnBrk="1" fontAlgn="auto" latinLnBrk="0" hangingPunct="1">
              <a:lnSpc>
                <a:spcPct val="150000"/>
              </a:lnSpc>
              <a:spcBef>
                <a:spcPct val="20000"/>
              </a:spcBef>
              <a:spcAft>
                <a:spcPts val="0"/>
              </a:spcAft>
              <a:buClrTx/>
              <a:buSzTx/>
              <a:buFont typeface="+mj-lt"/>
              <a:buAutoNum type="arabicPeriod"/>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انقر على السهم أسفل العدسة المكبرة واختار "تغيير البحث</a:t>
            </a:r>
            <a:r>
              <a:rPr kumimoji="0" lang="ar-JO" sz="2200" b="0" i="0" u="none" strike="noStrike" kern="1200" cap="none" spc="0" normalizeH="0" baseline="0" noProof="0" dirty="0">
                <a:ln>
                  <a:noFill/>
                </a:ln>
                <a:solidFill>
                  <a:schemeClr val="tx1"/>
                </a:solidFill>
                <a:effectLst/>
                <a:uLnTx/>
                <a:uFillTx/>
                <a:latin typeface="+mn-lt"/>
                <a:ea typeface="+mn-ea"/>
                <a:cs typeface="+mj-cs"/>
              </a:rPr>
              <a:t> الإفتراضي</a:t>
            </a:r>
            <a:r>
              <a:rPr kumimoji="0" lang="ar-SA" sz="2200" b="0" i="0" u="none" strike="noStrike" kern="1200" cap="none" spc="0" normalizeH="0" baseline="0" noProof="0" dirty="0">
                <a:ln>
                  <a:noFill/>
                </a:ln>
                <a:solidFill>
                  <a:schemeClr val="tx1"/>
                </a:solidFill>
                <a:effectLst/>
                <a:uLnTx/>
                <a:uFillTx/>
                <a:latin typeface="+mn-lt"/>
                <a:ea typeface="+mn-ea"/>
                <a:cs typeface="+mj-cs"/>
              </a:rPr>
              <a:t>"</a:t>
            </a:r>
            <a:r>
              <a:rPr kumimoji="0" lang="ar-JO" sz="2200" b="0" i="0" u="none" strike="noStrike" kern="1200" cap="none" spc="0" normalizeH="0" baseline="0" noProof="0" dirty="0">
                <a:ln>
                  <a:noFill/>
                </a:ln>
                <a:solidFill>
                  <a:schemeClr val="tx1"/>
                </a:solidFill>
                <a:effectLst/>
                <a:uLnTx/>
                <a:uFillTx/>
                <a:latin typeface="+mn-lt"/>
                <a:ea typeface="+mn-ea"/>
                <a:cs typeface="+mj-cs"/>
              </a:rPr>
              <a:t> </a:t>
            </a:r>
            <a:br>
              <a:rPr kumimoji="0" lang="ar-SA" sz="2200" b="0" i="0" u="none" strike="noStrike" kern="1200" cap="none" spc="0" normalizeH="0" baseline="0" noProof="0" dirty="0">
                <a:ln>
                  <a:noFill/>
                </a:ln>
                <a:solidFill>
                  <a:schemeClr val="tx1"/>
                </a:solidFill>
                <a:effectLst/>
                <a:uLnTx/>
                <a:uFillTx/>
                <a:latin typeface="+mn-lt"/>
                <a:ea typeface="+mn-ea"/>
                <a:cs typeface="+mj-cs"/>
              </a:rPr>
            </a:b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Change Search Defaults</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a:t>
            </a:r>
          </a:p>
          <a:p>
            <a:pPr marL="457200" marR="0" lvl="0" indent="-457200" algn="r" defTabSz="914400" rtl="1" eaLnBrk="1" fontAlgn="auto" latinLnBrk="0" hangingPunct="1">
              <a:lnSpc>
                <a:spcPct val="150000"/>
              </a:lnSpc>
              <a:spcBef>
                <a:spcPct val="20000"/>
              </a:spcBef>
              <a:spcAft>
                <a:spcPts val="0"/>
              </a:spcAft>
              <a:buClrTx/>
              <a:buSzTx/>
              <a:buFont typeface="+mj-lt"/>
              <a:buAutoNum type="arabicPeriod"/>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انقر على "تعيين افتراضي"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Set Default</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ثم "نعم" لجعل </a:t>
            </a:r>
            <a:r>
              <a:rPr kumimoji="0" lang="ar-JO" sz="2200" b="0" i="0" u="none" strike="noStrike" kern="1200" cap="none" spc="0" normalizeH="0" baseline="0" noProof="0" dirty="0">
                <a:ln>
                  <a:noFill/>
                </a:ln>
                <a:solidFill>
                  <a:schemeClr val="tx1"/>
                </a:solidFill>
                <a:effectLst/>
                <a:uLnTx/>
                <a:uFillTx/>
                <a:latin typeface="+mn-lt"/>
                <a:ea typeface="+mn-ea"/>
                <a:cs typeface="+mj-cs"/>
              </a:rPr>
              <a:t>مزود البحث </a:t>
            </a:r>
            <a:r>
              <a:rPr kumimoji="0" lang="ar-SA" sz="2200" b="0" i="0" u="none" strike="noStrike" kern="1200" cap="none" spc="0" normalizeH="0" baseline="0" noProof="0" dirty="0">
                <a:ln>
                  <a:noFill/>
                </a:ln>
                <a:solidFill>
                  <a:schemeClr val="tx1"/>
                </a:solidFill>
                <a:effectLst/>
                <a:uLnTx/>
                <a:uFillTx/>
                <a:latin typeface="+mn-lt"/>
                <a:ea typeface="+mn-ea"/>
                <a:cs typeface="+mj-cs"/>
              </a:rPr>
              <a:t>الذى أضفته </a:t>
            </a:r>
            <a:r>
              <a:rPr kumimoji="0" lang="ar-JO" sz="2200" b="0" i="0" u="none" strike="noStrike" kern="1200" cap="none" spc="0" normalizeH="0" baseline="0" noProof="0" dirty="0">
                <a:ln>
                  <a:noFill/>
                </a:ln>
                <a:solidFill>
                  <a:schemeClr val="tx1"/>
                </a:solidFill>
                <a:effectLst/>
                <a:uLnTx/>
                <a:uFillTx/>
                <a:latin typeface="+mn-lt"/>
                <a:ea typeface="+mn-ea"/>
                <a:cs typeface="+mj-cs"/>
              </a:rPr>
              <a:t>هو</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ال</a:t>
            </a:r>
            <a:r>
              <a:rPr kumimoji="0" lang="ar-SA" sz="2200" b="0" i="0" u="none" strike="noStrike" kern="1200" cap="none" spc="0" normalizeH="0" baseline="0" noProof="0" dirty="0">
                <a:ln>
                  <a:noFill/>
                </a:ln>
                <a:solidFill>
                  <a:schemeClr val="tx1"/>
                </a:solidFill>
                <a:effectLst/>
                <a:uLnTx/>
                <a:uFillTx/>
                <a:latin typeface="+mn-lt"/>
                <a:ea typeface="+mn-ea"/>
                <a:cs typeface="+mj-cs"/>
              </a:rPr>
              <a:t>افتراضي. </a:t>
            </a:r>
            <a:br>
              <a:rPr kumimoji="0" lang="ar-SA" sz="3200" b="0" i="0" u="none" strike="noStrike" kern="1200" cap="none" spc="0" normalizeH="0" baseline="0" noProof="0" dirty="0">
                <a:ln>
                  <a:noFill/>
                </a:ln>
                <a:solidFill>
                  <a:schemeClr val="tx1"/>
                </a:solidFill>
                <a:effectLst/>
                <a:uLnTx/>
                <a:uFillTx/>
                <a:latin typeface="+mn-lt"/>
                <a:ea typeface="+mn-ea"/>
                <a:cs typeface="+mn-cs"/>
              </a:rPr>
            </a:br>
            <a:endParaRPr kumimoji="0" lang="ar-SA"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2050" name="Picture 2"/>
          <p:cNvPicPr>
            <a:picLocks noChangeAspect="1" noChangeArrowheads="1"/>
          </p:cNvPicPr>
          <p:nvPr/>
        </p:nvPicPr>
        <p:blipFill>
          <a:blip r:embed="rId2"/>
          <a:srcRect/>
          <a:stretch>
            <a:fillRect/>
          </a:stretch>
        </p:blipFill>
        <p:spPr bwMode="auto">
          <a:xfrm>
            <a:off x="2285984" y="3429000"/>
            <a:ext cx="4324350" cy="3152775"/>
          </a:xfrm>
          <a:prstGeom prst="rect">
            <a:avLst/>
          </a:prstGeom>
          <a:noFill/>
          <a:ln w="9525">
            <a:noFill/>
            <a:miter lim="800000"/>
            <a:headEnd/>
            <a:tailEnd/>
          </a:ln>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محركات البحث المتعددة (</a:t>
            </a:r>
            <a:r>
              <a:rPr lang="en-US" sz="2400" b="1" dirty="0">
                <a:cs typeface="+mj-cs"/>
              </a:rPr>
              <a:t>Metasearch Engines</a:t>
            </a:r>
            <a:r>
              <a:rPr lang="ar-SA" sz="2400" b="1" dirty="0">
                <a:cs typeface="+mj-cs"/>
              </a:rPr>
              <a:t>)</a:t>
            </a:r>
            <a:endParaRPr lang="ar-SA" sz="2400" dirty="0">
              <a:cs typeface="+mj-cs"/>
            </a:endParaRPr>
          </a:p>
        </p:txBody>
      </p:sp>
      <p:sp>
        <p:nvSpPr>
          <p:cNvPr id="3" name="Content Placeholder 3"/>
          <p:cNvSpPr txBox="1">
            <a:spLocks/>
          </p:cNvSpPr>
          <p:nvPr/>
        </p:nvSpPr>
        <p:spPr>
          <a:xfrm>
            <a:off x="285720" y="1071546"/>
            <a:ext cx="8505828" cy="4114800"/>
          </a:xfrm>
          <a:prstGeom prst="rect">
            <a:avLst/>
          </a:prstGeom>
        </p:spPr>
        <p:txBody>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عندما تبحث عن موضوع ما، فانك تقوم بزيارة مواقع مختلفة على أساس استخدام مختلف محركات البحث</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وهذا العمل يستغرق وقتا طويلا وردودا متكررة يكون لا مفر منها. </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محركات </a:t>
            </a:r>
            <a:r>
              <a:rPr kumimoji="0" lang="ar-JO" sz="2200" b="0" i="0" u="none" strike="noStrike" kern="1200" cap="none" spc="0" normalizeH="0" baseline="0" noProof="0" dirty="0">
                <a:ln>
                  <a:noFill/>
                </a:ln>
                <a:solidFill>
                  <a:schemeClr val="tx1"/>
                </a:solidFill>
                <a:effectLst/>
                <a:uLnTx/>
                <a:uFillTx/>
                <a:latin typeface="+mn-lt"/>
                <a:ea typeface="+mn-ea"/>
                <a:cs typeface="+mj-cs"/>
              </a:rPr>
              <a:t>ال</a:t>
            </a:r>
            <a:r>
              <a:rPr kumimoji="0" lang="ar-SA" sz="2200" b="0" i="0" u="none" strike="noStrike" kern="1200" cap="none" spc="0" normalizeH="0" baseline="0" noProof="0" dirty="0">
                <a:ln>
                  <a:noFill/>
                </a:ln>
                <a:solidFill>
                  <a:schemeClr val="tx1"/>
                </a:solidFill>
                <a:effectLst/>
                <a:uLnTx/>
                <a:uFillTx/>
                <a:latin typeface="+mn-lt"/>
                <a:ea typeface="+mn-ea"/>
                <a:cs typeface="+mj-cs"/>
              </a:rPr>
              <a:t>بحث </a:t>
            </a:r>
            <a:r>
              <a:rPr kumimoji="0" lang="ar-JO" sz="2200" b="0" i="0" u="none" strike="noStrike" kern="1200" cap="none" spc="0" normalizeH="0" baseline="0" noProof="0" dirty="0">
                <a:ln>
                  <a:noFill/>
                </a:ln>
                <a:solidFill>
                  <a:schemeClr val="tx1"/>
                </a:solidFill>
                <a:effectLst/>
                <a:uLnTx/>
                <a:uFillTx/>
                <a:latin typeface="+mn-lt"/>
                <a:ea typeface="+mn-ea"/>
                <a:cs typeface="+mj-cs"/>
              </a:rPr>
              <a:t>المتعددة </a:t>
            </a:r>
            <a:r>
              <a:rPr kumimoji="0" lang="ar-SA" sz="2200" b="0" i="0" u="none" strike="noStrike" kern="1200" cap="none" spc="0" normalizeH="0" baseline="0" noProof="0" dirty="0">
                <a:ln>
                  <a:noFill/>
                </a:ln>
                <a:solidFill>
                  <a:schemeClr val="tx1"/>
                </a:solidFill>
                <a:effectLst/>
                <a:uLnTx/>
                <a:uFillTx/>
                <a:latin typeface="+mn-lt"/>
                <a:ea typeface="+mn-ea"/>
                <a:cs typeface="+mj-cs"/>
              </a:rPr>
              <a:t>توفر البديل،</a:t>
            </a:r>
            <a:r>
              <a:rPr kumimoji="0" lang="ar-SA" sz="2200" b="0" i="0" u="none" strike="noStrike" kern="1200" cap="none" spc="0" normalizeH="0" noProof="0" dirty="0">
                <a:ln>
                  <a:noFill/>
                </a:ln>
                <a:solidFill>
                  <a:schemeClr val="tx1"/>
                </a:solidFill>
                <a:effectLst/>
                <a:uLnTx/>
                <a:uFillTx/>
                <a:latin typeface="+mn-lt"/>
                <a:ea typeface="+mn-ea"/>
                <a:cs typeface="+mj-cs"/>
              </a:rPr>
              <a:t> حيث أن</a:t>
            </a:r>
            <a:r>
              <a:rPr kumimoji="0" lang="ar-SA" sz="2200" b="0" i="0" u="none" strike="noStrike" kern="1200" cap="none" spc="0" normalizeH="0" baseline="0" noProof="0" dirty="0">
                <a:ln>
                  <a:noFill/>
                </a:ln>
                <a:solidFill>
                  <a:schemeClr val="tx1"/>
                </a:solidFill>
                <a:effectLst/>
                <a:uLnTx/>
                <a:uFillTx/>
                <a:latin typeface="+mn-lt"/>
                <a:ea typeface="+mn-ea"/>
                <a:cs typeface="+mj-cs"/>
              </a:rPr>
              <a:t> هذه المحركات هي عبارة عن برامج </a:t>
            </a:r>
            <a:r>
              <a:rPr kumimoji="0" lang="ar-JO" sz="2200" b="0" i="0" u="none" strike="noStrike" kern="1200" cap="none" spc="0" normalizeH="0" baseline="0" noProof="0" dirty="0">
                <a:ln>
                  <a:noFill/>
                </a:ln>
                <a:solidFill>
                  <a:schemeClr val="tx1"/>
                </a:solidFill>
                <a:effectLst/>
                <a:uLnTx/>
                <a:uFillTx/>
                <a:latin typeface="+mn-lt"/>
                <a:ea typeface="+mn-ea"/>
                <a:cs typeface="+mj-cs"/>
              </a:rPr>
              <a:t>ترفع</a:t>
            </a:r>
            <a:r>
              <a:rPr kumimoji="0" lang="ar-SA" sz="2200" b="0" i="0" u="none" strike="noStrike" kern="1200" cap="none" spc="0" normalizeH="0" baseline="0" noProof="0" dirty="0">
                <a:ln>
                  <a:noFill/>
                </a:ln>
                <a:solidFill>
                  <a:schemeClr val="tx1"/>
                </a:solidFill>
                <a:effectLst/>
                <a:uLnTx/>
                <a:uFillTx/>
                <a:latin typeface="+mn-lt"/>
                <a:ea typeface="+mn-ea"/>
                <a:cs typeface="+mj-cs"/>
              </a:rPr>
              <a:t> طلبك الخاص إلى عدة محركات بحث في نفس الوقت</a:t>
            </a:r>
            <a:r>
              <a:rPr kumimoji="0" lang="ar-JO" sz="2200" b="0" i="0" u="none" strike="noStrike" kern="1200" cap="none" spc="0" normalizeH="0" baseline="0" noProof="0" dirty="0">
                <a:ln>
                  <a:noFill/>
                </a:ln>
                <a:solidFill>
                  <a:schemeClr val="tx1"/>
                </a:solidFill>
                <a:effectLst/>
                <a:uLnTx/>
                <a:uFillTx/>
                <a:latin typeface="+mn-lt"/>
                <a:ea typeface="+mn-ea"/>
                <a:cs typeface="+mj-cs"/>
              </a:rPr>
              <a:t> و </a:t>
            </a:r>
            <a:r>
              <a:rPr kumimoji="0" lang="ar-SA" sz="2200" b="0" i="0" u="none" strike="noStrike" kern="1200" cap="none" spc="0" normalizeH="0" baseline="0" noProof="0" dirty="0">
                <a:ln>
                  <a:noFill/>
                </a:ln>
                <a:solidFill>
                  <a:schemeClr val="tx1"/>
                </a:solidFill>
                <a:effectLst/>
                <a:uLnTx/>
                <a:uFillTx/>
                <a:latin typeface="+mn-lt"/>
                <a:ea typeface="+mn-ea"/>
                <a:cs typeface="+mj-cs"/>
              </a:rPr>
              <a:t>تتلقى النتائج وت</a:t>
            </a:r>
            <a:r>
              <a:rPr kumimoji="0" lang="ar-JO" sz="2200" b="0" i="0" u="none" strike="noStrike" kern="1200" cap="none" spc="0" normalizeH="0" baseline="0" noProof="0" dirty="0">
                <a:ln>
                  <a:noFill/>
                </a:ln>
                <a:solidFill>
                  <a:schemeClr val="tx1"/>
                </a:solidFill>
                <a:effectLst/>
                <a:uLnTx/>
                <a:uFillTx/>
                <a:latin typeface="+mn-lt"/>
                <a:ea typeface="+mn-ea"/>
                <a:cs typeface="+mj-cs"/>
              </a:rPr>
              <a:t>حذ</a:t>
            </a:r>
            <a:r>
              <a:rPr kumimoji="0" lang="ar-SA" sz="2200" b="0" i="0" u="none" strike="noStrike" kern="1200" cap="none" spc="0" normalizeH="0" baseline="0" noProof="0" dirty="0">
                <a:ln>
                  <a:noFill/>
                </a:ln>
                <a:solidFill>
                  <a:schemeClr val="tx1"/>
                </a:solidFill>
                <a:effectLst/>
                <a:uLnTx/>
                <a:uFillTx/>
                <a:latin typeface="+mn-lt"/>
                <a:ea typeface="+mn-ea"/>
                <a:cs typeface="+mj-cs"/>
              </a:rPr>
              <a:t>ف التكرار وت</a:t>
            </a:r>
            <a:r>
              <a:rPr kumimoji="0" lang="ar-JO" sz="2200" b="0" i="0" u="none" strike="noStrike" kern="1200" cap="none" spc="0" normalizeH="0" baseline="0" noProof="0" dirty="0">
                <a:ln>
                  <a:noFill/>
                </a:ln>
                <a:solidFill>
                  <a:schemeClr val="tx1"/>
                </a:solidFill>
                <a:effectLst/>
                <a:uLnTx/>
                <a:uFillTx/>
                <a:latin typeface="+mn-lt"/>
                <a:ea typeface="+mn-ea"/>
                <a:cs typeface="+mj-cs"/>
              </a:rPr>
              <a:t>عرض</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ال</a:t>
            </a:r>
            <a:r>
              <a:rPr kumimoji="0" lang="ar-SA" sz="2200" b="0" i="0" u="none" strike="noStrike" kern="1200" cap="none" spc="0" normalizeH="0" baseline="0" noProof="0" dirty="0">
                <a:ln>
                  <a:noFill/>
                </a:ln>
                <a:solidFill>
                  <a:schemeClr val="tx1"/>
                </a:solidFill>
                <a:effectLst/>
                <a:uLnTx/>
                <a:uFillTx/>
                <a:latin typeface="+mn-lt"/>
                <a:ea typeface="+mn-ea"/>
                <a:cs typeface="+mj-cs"/>
              </a:rPr>
              <a:t>نتائج </a:t>
            </a:r>
            <a:r>
              <a:rPr kumimoji="0" lang="ar-JO" sz="2200" b="0" i="0" u="none" strike="noStrike" kern="1200" cap="none" spc="0" normalizeH="0" baseline="0" noProof="0" dirty="0">
                <a:ln>
                  <a:noFill/>
                </a:ln>
                <a:solidFill>
                  <a:schemeClr val="tx1"/>
                </a:solidFill>
                <a:effectLst/>
                <a:uLnTx/>
                <a:uFillTx/>
                <a:latin typeface="+mn-lt"/>
                <a:ea typeface="+mn-ea"/>
                <a:cs typeface="+mj-cs"/>
              </a:rPr>
              <a:t>النهائية </a:t>
            </a:r>
            <a:r>
              <a:rPr kumimoji="0" lang="ar-SA" sz="2200" b="0" i="0" u="none" strike="noStrike" kern="1200" cap="none" spc="0" normalizeH="0" baseline="0" noProof="0" dirty="0">
                <a:ln>
                  <a:noFill/>
                </a:ln>
                <a:solidFill>
                  <a:schemeClr val="tx1"/>
                </a:solidFill>
                <a:effectLst/>
                <a:uLnTx/>
                <a:uFillTx/>
                <a:latin typeface="+mn-lt"/>
                <a:ea typeface="+mn-ea"/>
                <a:cs typeface="+mj-cs"/>
              </a:rPr>
              <a:t>أمامك على الشاشة.</a:t>
            </a:r>
            <a:endParaRPr kumimoji="0" lang="en-IN" sz="2200" b="0" i="0" u="none" strike="noStrike" kern="1200" cap="none" spc="0" normalizeH="0" baseline="0" noProof="0" dirty="0">
              <a:ln>
                <a:noFill/>
              </a:ln>
              <a:solidFill>
                <a:schemeClr val="tx1"/>
              </a:solidFill>
              <a:effectLst/>
              <a:uLnTx/>
              <a:uFillTx/>
              <a:latin typeface="+mn-lt"/>
              <a:ea typeface="+mn-ea"/>
              <a:cs typeface="+mj-cs"/>
            </a:endParaRPr>
          </a:p>
        </p:txBody>
      </p:sp>
      <p:graphicFrame>
        <p:nvGraphicFramePr>
          <p:cNvPr id="5" name="Table 4"/>
          <p:cNvGraphicFramePr>
            <a:graphicFrameLocks noGrp="1"/>
          </p:cNvGraphicFramePr>
          <p:nvPr>
            <p:extLst>
              <p:ext uri="{D42A27DB-BD31-4B8C-83A1-F6EECF244321}">
                <p14:modId xmlns:p14="http://schemas.microsoft.com/office/powerpoint/2010/main" val="2941708073"/>
              </p:ext>
            </p:extLst>
          </p:nvPr>
        </p:nvGraphicFramePr>
        <p:xfrm>
          <a:off x="571471" y="4071958"/>
          <a:ext cx="5643603" cy="2286000"/>
        </p:xfrm>
        <a:graphic>
          <a:graphicData uri="http://schemas.openxmlformats.org/drawingml/2006/table">
            <a:tbl>
              <a:tblPr firstRow="1" bandRow="1">
                <a:tableStyleId>{69CF1AB2-1976-4502-BF36-3FF5EA218861}</a:tableStyleId>
              </a:tblPr>
              <a:tblGrid>
                <a:gridCol w="3143272">
                  <a:extLst>
                    <a:ext uri="{9D8B030D-6E8A-4147-A177-3AD203B41FA5}">
                      <a16:colId xmlns:a16="http://schemas.microsoft.com/office/drawing/2014/main" val="20000"/>
                    </a:ext>
                  </a:extLst>
                </a:gridCol>
                <a:gridCol w="2500331">
                  <a:extLst>
                    <a:ext uri="{9D8B030D-6E8A-4147-A177-3AD203B41FA5}">
                      <a16:colId xmlns:a16="http://schemas.microsoft.com/office/drawing/2014/main" val="20001"/>
                    </a:ext>
                  </a:extLst>
                </a:gridCol>
              </a:tblGrid>
              <a:tr h="370840">
                <a:tc>
                  <a:txBody>
                    <a:bodyPr/>
                    <a:lstStyle/>
                    <a:p>
                      <a:pPr algn="ctr" rtl="1"/>
                      <a:r>
                        <a:rPr lang="ar-JO" sz="2400" dirty="0">
                          <a:solidFill>
                            <a:schemeClr val="bg1"/>
                          </a:solidFill>
                        </a:rPr>
                        <a:t>الموقع</a:t>
                      </a:r>
                      <a:endParaRPr lang="en-US" sz="2400" dirty="0">
                        <a:solidFill>
                          <a:schemeClr val="bg1"/>
                        </a:solidFill>
                      </a:endParaRPr>
                    </a:p>
                  </a:txBody>
                  <a:tcPr>
                    <a:solidFill>
                      <a:srgbClr val="00B0F0"/>
                    </a:solidFill>
                  </a:tcPr>
                </a:tc>
                <a:tc>
                  <a:txBody>
                    <a:bodyPr/>
                    <a:lstStyle/>
                    <a:p>
                      <a:pPr algn="ctr" rtl="1"/>
                      <a:r>
                        <a:rPr lang="ar-JO" sz="2400" dirty="0">
                          <a:solidFill>
                            <a:schemeClr val="bg1"/>
                          </a:solidFill>
                        </a:rPr>
                        <a:t>خدمة البحث المتعدد</a:t>
                      </a:r>
                      <a:endParaRPr lang="en-US" sz="2400" dirty="0">
                        <a:solidFill>
                          <a:schemeClr val="bg1"/>
                        </a:solidFill>
                      </a:endParaRPr>
                    </a:p>
                  </a:txBody>
                  <a:tcPr>
                    <a:solidFill>
                      <a:srgbClr val="00B0F0"/>
                    </a:solidFill>
                  </a:tcPr>
                </a:tc>
                <a:extLst>
                  <a:ext uri="{0D108BD9-81ED-4DB2-BD59-A6C34878D82A}">
                    <a16:rowId xmlns:a16="http://schemas.microsoft.com/office/drawing/2014/main" val="10000"/>
                  </a:ext>
                </a:extLst>
              </a:tr>
              <a:tr h="370840">
                <a:tc>
                  <a:txBody>
                    <a:bodyPr/>
                    <a:lstStyle/>
                    <a:p>
                      <a:pPr algn="ctr" rtl="1"/>
                      <a:r>
                        <a:rPr kumimoji="0" lang="en-US" sz="2400" kern="1200" dirty="0">
                          <a:solidFill>
                            <a:schemeClr val="dk1"/>
                          </a:solidFill>
                          <a:latin typeface="+mn-lt"/>
                          <a:ea typeface="+mn-ea"/>
                          <a:cs typeface="+mn-cs"/>
                        </a:rPr>
                        <a:t>www.dogpile.com</a:t>
                      </a:r>
                    </a:p>
                  </a:txBody>
                  <a:tcPr/>
                </a:tc>
                <a:tc>
                  <a:txBody>
                    <a:bodyPr/>
                    <a:lstStyle/>
                    <a:p>
                      <a:pPr algn="ctr" rtl="1"/>
                      <a:r>
                        <a:rPr lang="en-US" sz="2000" b="1" dirty="0">
                          <a:latin typeface="Times New Roman" panose="02020603050405020304" pitchFamily="18" charset="0"/>
                          <a:cs typeface="Times New Roman" panose="02020603050405020304" pitchFamily="18" charset="0"/>
                        </a:rPr>
                        <a:t>Dogpile</a:t>
                      </a:r>
                    </a:p>
                  </a:txBody>
                  <a:tcPr/>
                </a:tc>
                <a:extLst>
                  <a:ext uri="{0D108BD9-81ED-4DB2-BD59-A6C34878D82A}">
                    <a16:rowId xmlns:a16="http://schemas.microsoft.com/office/drawing/2014/main" val="10001"/>
                  </a:ext>
                </a:extLst>
              </a:tr>
              <a:tr h="370840">
                <a:tc>
                  <a:txBody>
                    <a:bodyPr/>
                    <a:lstStyle/>
                    <a:p>
                      <a:pPr algn="ctr" rtl="1"/>
                      <a:r>
                        <a:rPr kumimoji="0" lang="en-US" sz="2400" kern="1200" dirty="0">
                          <a:solidFill>
                            <a:schemeClr val="dk1"/>
                          </a:solidFill>
                          <a:latin typeface="+mn-lt"/>
                          <a:ea typeface="+mn-ea"/>
                          <a:cs typeface="+mn-cs"/>
                        </a:rPr>
                        <a:t>www.ixquick.com</a:t>
                      </a:r>
                    </a:p>
                  </a:txBody>
                  <a:tcPr/>
                </a:tc>
                <a:tc>
                  <a:txBody>
                    <a:bodyPr/>
                    <a:lstStyle/>
                    <a:p>
                      <a:pPr algn="ctr" rtl="1"/>
                      <a:r>
                        <a:rPr lang="en-US" sz="2000" b="1" dirty="0" err="1">
                          <a:latin typeface="Times New Roman" panose="02020603050405020304" pitchFamily="18" charset="0"/>
                          <a:cs typeface="Times New Roman" panose="02020603050405020304" pitchFamily="18" charset="0"/>
                        </a:rPr>
                        <a:t>Ixquick</a:t>
                      </a:r>
                      <a:endParaRPr lang="en-US"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370840">
                <a:tc>
                  <a:txBody>
                    <a:bodyPr/>
                    <a:lstStyle/>
                    <a:p>
                      <a:pPr algn="ctr" rtl="1"/>
                      <a:r>
                        <a:rPr kumimoji="0" lang="en-US" sz="2400" kern="1200" dirty="0">
                          <a:solidFill>
                            <a:schemeClr val="dk1"/>
                          </a:solidFill>
                          <a:latin typeface="+mn-lt"/>
                          <a:ea typeface="+mn-ea"/>
                          <a:cs typeface="+mn-cs"/>
                        </a:rPr>
                        <a:t>www.metacrawler.com</a:t>
                      </a:r>
                    </a:p>
                  </a:txBody>
                  <a:tcPr/>
                </a:tc>
                <a:tc>
                  <a:txBody>
                    <a:bodyPr/>
                    <a:lstStyle/>
                    <a:p>
                      <a:pPr algn="ctr" rtl="1"/>
                      <a:r>
                        <a:rPr lang="en-US" sz="2000" b="1" dirty="0" err="1">
                          <a:latin typeface="Times New Roman" panose="02020603050405020304" pitchFamily="18" charset="0"/>
                          <a:cs typeface="Times New Roman" panose="02020603050405020304" pitchFamily="18" charset="0"/>
                        </a:rPr>
                        <a:t>Metacrawler</a:t>
                      </a:r>
                      <a:endParaRPr lang="en-US"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370840">
                <a:tc>
                  <a:txBody>
                    <a:bodyPr/>
                    <a:lstStyle/>
                    <a:p>
                      <a:pPr algn="ctr" rtl="1"/>
                      <a:r>
                        <a:rPr kumimoji="0" lang="en-US" sz="2400" kern="1200" dirty="0">
                          <a:solidFill>
                            <a:schemeClr val="dk1"/>
                          </a:solidFill>
                          <a:latin typeface="+mn-lt"/>
                          <a:ea typeface="+mn-ea"/>
                          <a:cs typeface="+mn-cs"/>
                        </a:rPr>
                        <a:t>www.search.com</a:t>
                      </a:r>
                    </a:p>
                  </a:txBody>
                  <a:tcPr/>
                </a:tc>
                <a:tc>
                  <a:txBody>
                    <a:bodyPr/>
                    <a:lstStyle/>
                    <a:p>
                      <a:pPr algn="ctr" rtl="1"/>
                      <a:r>
                        <a:rPr lang="en-US" sz="2000" b="1" dirty="0">
                          <a:latin typeface="Times New Roman" panose="02020603050405020304" pitchFamily="18" charset="0"/>
                          <a:cs typeface="Times New Roman" panose="02020603050405020304" pitchFamily="18" charset="0"/>
                        </a:rPr>
                        <a:t>Search</a:t>
                      </a:r>
                    </a:p>
                  </a:txBody>
                  <a:tcPr/>
                </a:tc>
                <a:extLst>
                  <a:ext uri="{0D108BD9-81ED-4DB2-BD59-A6C34878D82A}">
                    <a16:rowId xmlns:a16="http://schemas.microsoft.com/office/drawing/2014/main" val="10004"/>
                  </a:ext>
                </a:extLst>
              </a:tr>
            </a:tbl>
          </a:graphicData>
        </a:graphic>
      </p:graphicFrame>
      <p:sp>
        <p:nvSpPr>
          <p:cNvPr id="7" name="Left Arrow Callout 6"/>
          <p:cNvSpPr/>
          <p:nvPr/>
        </p:nvSpPr>
        <p:spPr>
          <a:xfrm>
            <a:off x="6429388" y="4714884"/>
            <a:ext cx="2143140" cy="1071570"/>
          </a:xfrm>
          <a:prstGeom prst="leftArrowCallout">
            <a:avLst>
              <a:gd name="adj1" fmla="val 25000"/>
              <a:gd name="adj2" fmla="val 25000"/>
              <a:gd name="adj3" fmla="val 25000"/>
              <a:gd name="adj4" fmla="val 75322"/>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r>
              <a:rPr lang="ar-SA" sz="2200" dirty="0">
                <a:cs typeface="+mj-cs"/>
              </a:rPr>
              <a:t>قائمة محركات البحث المتعددة</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858048"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محركات البحث المتخصصة (</a:t>
            </a:r>
            <a:r>
              <a:rPr lang="en-US" sz="2400" b="1" dirty="0">
                <a:cs typeface="+mj-cs"/>
              </a:rPr>
              <a:t>Specialized Search Engines</a:t>
            </a:r>
            <a:r>
              <a:rPr lang="ar-SA" sz="2400" b="1" dirty="0">
                <a:cs typeface="+mj-cs"/>
              </a:rPr>
              <a:t>)</a:t>
            </a:r>
            <a:endParaRPr lang="ar-SA" sz="2400" dirty="0">
              <a:cs typeface="+mj-cs"/>
            </a:endParaRPr>
          </a:p>
        </p:txBody>
      </p:sp>
      <p:sp>
        <p:nvSpPr>
          <p:cNvPr id="3" name="Content Placeholder 3"/>
          <p:cNvSpPr txBox="1">
            <a:spLocks/>
          </p:cNvSpPr>
          <p:nvPr/>
        </p:nvSpPr>
        <p:spPr>
          <a:xfrm>
            <a:off x="1000100" y="1071578"/>
            <a:ext cx="7848600" cy="1928794"/>
          </a:xfrm>
          <a:prstGeom prst="rect">
            <a:avLst/>
          </a:prstGeom>
        </p:spPr>
        <p:txBody>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تركز محركات البحث هذه على مواقع </a:t>
            </a:r>
            <a:r>
              <a:rPr kumimoji="0" lang="ar-JO" sz="2200" b="0" i="0" u="none" strike="noStrike" kern="1200" cap="none" spc="0" normalizeH="0" baseline="0" noProof="0" dirty="0">
                <a:ln>
                  <a:noFill/>
                </a:ln>
                <a:solidFill>
                  <a:schemeClr val="tx1"/>
                </a:solidFill>
                <a:effectLst/>
                <a:uLnTx/>
                <a:uFillTx/>
                <a:latin typeface="+mn-lt"/>
                <a:ea typeface="+mn-ea"/>
                <a:cs typeface="+mj-cs"/>
              </a:rPr>
              <a:t>ويب ذات </a:t>
            </a:r>
            <a:r>
              <a:rPr kumimoji="0" lang="ar-SA" sz="2200" b="0" i="0" u="none" strike="noStrike" kern="1200" cap="none" spc="0" normalizeH="0" baseline="0" noProof="0" dirty="0">
                <a:ln>
                  <a:noFill/>
                </a:ln>
                <a:solidFill>
                  <a:schemeClr val="tx1"/>
                </a:solidFill>
                <a:effectLst/>
                <a:uLnTx/>
                <a:uFillTx/>
                <a:latin typeface="+mn-lt"/>
                <a:ea typeface="+mn-ea"/>
                <a:cs typeface="+mj-cs"/>
              </a:rPr>
              <a:t>مو</a:t>
            </a:r>
            <a:r>
              <a:rPr kumimoji="0" lang="ar-JO" sz="2200" b="0" i="0" u="none" strike="noStrike" kern="1200" cap="none" spc="0" normalizeH="0" baseline="0" noProof="0" dirty="0">
                <a:ln>
                  <a:noFill/>
                </a:ln>
                <a:solidFill>
                  <a:schemeClr val="tx1"/>
                </a:solidFill>
                <a:effectLst/>
                <a:uLnTx/>
                <a:uFillTx/>
                <a:latin typeface="+mn-lt"/>
                <a:ea typeface="+mn-ea"/>
                <a:cs typeface="+mj-cs"/>
              </a:rPr>
              <a:t>ا</a:t>
            </a:r>
            <a:r>
              <a:rPr kumimoji="0" lang="ar-SA" sz="2200" b="0" i="0" u="none" strike="noStrike" kern="1200" cap="none" spc="0" normalizeH="0" baseline="0" noProof="0" dirty="0">
                <a:ln>
                  <a:noFill/>
                </a:ln>
                <a:solidFill>
                  <a:schemeClr val="tx1"/>
                </a:solidFill>
                <a:effectLst/>
                <a:uLnTx/>
                <a:uFillTx/>
                <a:latin typeface="+mn-lt"/>
                <a:ea typeface="+mn-ea"/>
                <a:cs typeface="+mj-cs"/>
              </a:rPr>
              <a:t>ض</a:t>
            </a:r>
            <a:r>
              <a:rPr kumimoji="0" lang="ar-JO" sz="2200" b="0" i="0" u="none" strike="noStrike" kern="1200" cap="none" spc="0" normalizeH="0" baseline="0" noProof="0" dirty="0">
                <a:ln>
                  <a:noFill/>
                </a:ln>
                <a:solidFill>
                  <a:schemeClr val="tx1"/>
                </a:solidFill>
                <a:effectLst/>
                <a:uLnTx/>
                <a:uFillTx/>
                <a:latin typeface="+mn-lt"/>
                <a:ea typeface="+mn-ea"/>
                <a:cs typeface="+mj-cs"/>
              </a:rPr>
              <a:t>ي</a:t>
            </a:r>
            <a:r>
              <a:rPr kumimoji="0" lang="ar-SA" sz="2200" b="0" i="0" u="none" strike="noStrike" kern="1200" cap="none" spc="0" normalizeH="0" baseline="0" noProof="0" dirty="0">
                <a:ln>
                  <a:noFill/>
                </a:ln>
                <a:solidFill>
                  <a:schemeClr val="tx1"/>
                </a:solidFill>
                <a:effectLst/>
                <a:uLnTx/>
                <a:uFillTx/>
                <a:latin typeface="+mn-lt"/>
                <a:ea typeface="+mn-ea"/>
                <a:cs typeface="+mj-cs"/>
              </a:rPr>
              <a:t>ع محدد</a:t>
            </a:r>
            <a:r>
              <a:rPr kumimoji="0" lang="ar-JO" sz="2200" b="0" i="0" u="none" strike="noStrike" kern="1200" cap="none" spc="0" normalizeH="0" baseline="0" noProof="0" dirty="0">
                <a:ln>
                  <a:noFill/>
                </a:ln>
                <a:solidFill>
                  <a:schemeClr val="tx1"/>
                </a:solidFill>
                <a:effectLst/>
                <a:uLnTx/>
                <a:uFillTx/>
                <a:latin typeface="+mn-lt"/>
                <a:ea typeface="+mn-ea"/>
                <a:cs typeface="+mj-cs"/>
              </a:rPr>
              <a:t>ة</a:t>
            </a:r>
            <a:r>
              <a:rPr kumimoji="0" lang="ar-SA" sz="2200" b="0" i="0" u="none" strike="noStrike" kern="1200" cap="none" spc="0" normalizeH="0" baseline="0" noProof="0" dirty="0">
                <a:ln>
                  <a:noFill/>
                </a:ln>
                <a:solidFill>
                  <a:schemeClr val="tx1"/>
                </a:solidFill>
                <a:effectLst/>
                <a:uLnTx/>
                <a:uFillTx/>
                <a:latin typeface="+mn-lt"/>
                <a:ea typeface="+mn-ea"/>
                <a:cs typeface="+mj-cs"/>
              </a:rPr>
              <a:t> . </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توفر الوقت من خلال حصر نطاق البحث</a:t>
            </a:r>
            <a:r>
              <a:rPr kumimoji="0" lang="ar-SA" sz="2200" b="0" i="0" u="none" strike="noStrike" kern="1200" cap="none" spc="0" normalizeH="0" baseline="0" noProof="0" dirty="0">
                <a:ln>
                  <a:noFill/>
                </a:ln>
                <a:solidFill>
                  <a:schemeClr val="tx1"/>
                </a:solidFill>
                <a:effectLst/>
                <a:uLnTx/>
                <a:uFillTx/>
                <a:latin typeface="+mn-lt"/>
                <a:ea typeface="+mn-ea"/>
                <a:cs typeface="+mj-cs"/>
              </a:rPr>
              <a:t>. </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الجدول </a:t>
            </a:r>
            <a:r>
              <a:rPr kumimoji="0" lang="ar-JO" sz="2200" b="0" i="0" u="none" strike="noStrike" kern="1200" cap="none" spc="0" normalizeH="0" baseline="0" noProof="0" dirty="0">
                <a:ln>
                  <a:noFill/>
                </a:ln>
                <a:solidFill>
                  <a:schemeClr val="tx1"/>
                </a:solidFill>
                <a:effectLst/>
                <a:uLnTx/>
                <a:uFillTx/>
                <a:latin typeface="+mn-lt"/>
                <a:ea typeface="+mn-ea"/>
                <a:cs typeface="+mj-cs"/>
              </a:rPr>
              <a:t> التالي يعرض </a:t>
            </a:r>
            <a:r>
              <a:rPr kumimoji="0" lang="ar-SA" sz="2200" b="0" i="0" u="none" strike="noStrike" kern="1200" cap="none" spc="0" normalizeH="0" baseline="0" noProof="0" dirty="0">
                <a:ln>
                  <a:noFill/>
                </a:ln>
                <a:solidFill>
                  <a:schemeClr val="tx1"/>
                </a:solidFill>
                <a:effectLst/>
                <a:uLnTx/>
                <a:uFillTx/>
                <a:latin typeface="+mn-lt"/>
                <a:ea typeface="+mn-ea"/>
                <a:cs typeface="+mj-cs"/>
              </a:rPr>
              <a:t>قائمة بأسماء بعض محركات البحث الم</a:t>
            </a:r>
            <a:r>
              <a:rPr kumimoji="0" lang="ar-JO" sz="2200" b="0" i="0" u="none" strike="noStrike" kern="1200" cap="none" spc="0" normalizeH="0" baseline="0" noProof="0" dirty="0">
                <a:ln>
                  <a:noFill/>
                </a:ln>
                <a:solidFill>
                  <a:schemeClr val="tx1"/>
                </a:solidFill>
                <a:effectLst/>
                <a:uLnTx/>
                <a:uFillTx/>
                <a:latin typeface="+mn-lt"/>
                <a:ea typeface="+mn-ea"/>
                <a:cs typeface="+mj-cs"/>
              </a:rPr>
              <a:t>ت</a:t>
            </a:r>
            <a:r>
              <a:rPr kumimoji="0" lang="ar-SA" sz="2200" b="0" i="0" u="none" strike="noStrike" kern="1200" cap="none" spc="0" normalizeH="0" baseline="0" noProof="0" dirty="0">
                <a:ln>
                  <a:noFill/>
                </a:ln>
                <a:solidFill>
                  <a:schemeClr val="tx1"/>
                </a:solidFill>
                <a:effectLst/>
                <a:uLnTx/>
                <a:uFillTx/>
                <a:latin typeface="+mn-lt"/>
                <a:ea typeface="+mn-ea"/>
                <a:cs typeface="+mj-cs"/>
              </a:rPr>
              <a:t>خصصة</a:t>
            </a:r>
            <a:r>
              <a:rPr kumimoji="0" lang="ar-JO" sz="2200" b="0" i="0" u="none" strike="noStrike" kern="1200" cap="none" spc="0" normalizeH="0" baseline="0" noProof="0" dirty="0">
                <a:ln>
                  <a:noFill/>
                </a:ln>
                <a:solidFill>
                  <a:schemeClr val="tx1"/>
                </a:solidFill>
                <a:effectLst/>
                <a:uLnTx/>
                <a:uFillTx/>
                <a:latin typeface="+mn-lt"/>
                <a:ea typeface="+mn-ea"/>
                <a:cs typeface="+mj-cs"/>
              </a:rPr>
              <a:t>:</a:t>
            </a:r>
            <a:endParaRPr kumimoji="0" lang="ar-SA" sz="2200" b="0" i="0" u="none" strike="noStrike" kern="1200" cap="none" spc="0" normalizeH="0" baseline="0" noProof="0" dirty="0">
              <a:ln>
                <a:noFill/>
              </a:ln>
              <a:solidFill>
                <a:schemeClr val="tx1"/>
              </a:solidFill>
              <a:effectLst/>
              <a:uLnTx/>
              <a:uFillTx/>
              <a:latin typeface="+mn-lt"/>
              <a:ea typeface="+mn-ea"/>
              <a:cs typeface="+mj-cs"/>
            </a:endParaRPr>
          </a:p>
        </p:txBody>
      </p:sp>
      <p:graphicFrame>
        <p:nvGraphicFramePr>
          <p:cNvPr id="4" name="Table 3"/>
          <p:cNvGraphicFramePr>
            <a:graphicFrameLocks noGrp="1"/>
          </p:cNvGraphicFramePr>
          <p:nvPr>
            <p:extLst>
              <p:ext uri="{D42A27DB-BD31-4B8C-83A1-F6EECF244321}">
                <p14:modId xmlns:p14="http://schemas.microsoft.com/office/powerpoint/2010/main" val="9140781"/>
              </p:ext>
            </p:extLst>
          </p:nvPr>
        </p:nvGraphicFramePr>
        <p:xfrm>
          <a:off x="642910" y="3357562"/>
          <a:ext cx="5572164" cy="2743200"/>
        </p:xfrm>
        <a:graphic>
          <a:graphicData uri="http://schemas.openxmlformats.org/drawingml/2006/table">
            <a:tbl>
              <a:tblPr firstRow="1" bandRow="1">
                <a:tableStyleId>{69CF1AB2-1976-4502-BF36-3FF5EA218861}</a:tableStyleId>
              </a:tblPr>
              <a:tblGrid>
                <a:gridCol w="3582105">
                  <a:extLst>
                    <a:ext uri="{9D8B030D-6E8A-4147-A177-3AD203B41FA5}">
                      <a16:colId xmlns:a16="http://schemas.microsoft.com/office/drawing/2014/main" val="20000"/>
                    </a:ext>
                  </a:extLst>
                </a:gridCol>
                <a:gridCol w="1990059">
                  <a:extLst>
                    <a:ext uri="{9D8B030D-6E8A-4147-A177-3AD203B41FA5}">
                      <a16:colId xmlns:a16="http://schemas.microsoft.com/office/drawing/2014/main" val="20001"/>
                    </a:ext>
                  </a:extLst>
                </a:gridCol>
              </a:tblGrid>
              <a:tr h="416722">
                <a:tc>
                  <a:txBody>
                    <a:bodyPr/>
                    <a:lstStyle/>
                    <a:p>
                      <a:pPr algn="ctr" rtl="1"/>
                      <a:r>
                        <a:rPr lang="ar-JO" sz="2400" dirty="0">
                          <a:solidFill>
                            <a:schemeClr val="bg1"/>
                          </a:solidFill>
                        </a:rPr>
                        <a:t>الموقع</a:t>
                      </a:r>
                      <a:endParaRPr lang="en-US" sz="2400" dirty="0">
                        <a:solidFill>
                          <a:schemeClr val="bg1"/>
                        </a:solidFill>
                      </a:endParaRPr>
                    </a:p>
                  </a:txBody>
                  <a:tcPr>
                    <a:solidFill>
                      <a:srgbClr val="00B0F0"/>
                    </a:solidFill>
                  </a:tcPr>
                </a:tc>
                <a:tc>
                  <a:txBody>
                    <a:bodyPr/>
                    <a:lstStyle/>
                    <a:p>
                      <a:pPr algn="ctr" rtl="1"/>
                      <a:r>
                        <a:rPr lang="ar-JO" sz="2400" dirty="0">
                          <a:solidFill>
                            <a:schemeClr val="bg1"/>
                          </a:solidFill>
                        </a:rPr>
                        <a:t>الموضوع</a:t>
                      </a:r>
                      <a:endParaRPr lang="en-US" sz="2400" dirty="0">
                        <a:solidFill>
                          <a:schemeClr val="bg1"/>
                        </a:solidFill>
                      </a:endParaRPr>
                    </a:p>
                  </a:txBody>
                  <a:tcPr>
                    <a:solidFill>
                      <a:srgbClr val="00B0F0"/>
                    </a:solidFill>
                  </a:tcPr>
                </a:tc>
                <a:extLst>
                  <a:ext uri="{0D108BD9-81ED-4DB2-BD59-A6C34878D82A}">
                    <a16:rowId xmlns:a16="http://schemas.microsoft.com/office/drawing/2014/main" val="10000"/>
                  </a:ext>
                </a:extLst>
              </a:tr>
              <a:tr h="416722">
                <a:tc>
                  <a:txBody>
                    <a:bodyPr/>
                    <a:lstStyle/>
                    <a:p>
                      <a:pPr algn="ctr" rtl="1"/>
                      <a:r>
                        <a:rPr kumimoji="0" lang="en-US" sz="2400" kern="1200" dirty="0">
                          <a:solidFill>
                            <a:schemeClr val="dk1"/>
                          </a:solidFill>
                          <a:latin typeface="+mn-lt"/>
                          <a:ea typeface="+mn-ea"/>
                          <a:cs typeface="+mn-cs"/>
                        </a:rPr>
                        <a:t>www.eco-web.com</a:t>
                      </a:r>
                    </a:p>
                  </a:txBody>
                  <a:tcPr/>
                </a:tc>
                <a:tc>
                  <a:txBody>
                    <a:bodyPr/>
                    <a:lstStyle/>
                    <a:p>
                      <a:pPr algn="ctr" rtl="1"/>
                      <a:r>
                        <a:rPr lang="ar-JO" sz="2000" b="1" dirty="0">
                          <a:latin typeface="Times New Roman" panose="02020603050405020304" pitchFamily="18" charset="0"/>
                          <a:cs typeface="Times New Roman" panose="02020603050405020304" pitchFamily="18" charset="0"/>
                        </a:rPr>
                        <a:t>البيئة</a:t>
                      </a:r>
                      <a:endParaRPr lang="en-US"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416722">
                <a:tc>
                  <a:txBody>
                    <a:bodyPr/>
                    <a:lstStyle/>
                    <a:p>
                      <a:pPr algn="ctr" rtl="1"/>
                      <a:r>
                        <a:rPr kumimoji="0" lang="en-US" sz="2400" kern="1200" dirty="0">
                          <a:solidFill>
                            <a:schemeClr val="dk1"/>
                          </a:solidFill>
                          <a:latin typeface="+mn-lt"/>
                          <a:ea typeface="+mn-ea"/>
                          <a:cs typeface="+mn-cs"/>
                        </a:rPr>
                        <a:t>www.infomat.com</a:t>
                      </a:r>
                    </a:p>
                  </a:txBody>
                  <a:tcPr/>
                </a:tc>
                <a:tc>
                  <a:txBody>
                    <a:bodyPr/>
                    <a:lstStyle/>
                    <a:p>
                      <a:pPr algn="ctr" rtl="1"/>
                      <a:r>
                        <a:rPr lang="ar-JO" sz="2000" b="1" dirty="0">
                          <a:latin typeface="Times New Roman" panose="02020603050405020304" pitchFamily="18" charset="0"/>
                          <a:cs typeface="Times New Roman" panose="02020603050405020304" pitchFamily="18" charset="0"/>
                        </a:rPr>
                        <a:t>الأزياء</a:t>
                      </a:r>
                      <a:endParaRPr lang="en-US"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416722">
                <a:tc>
                  <a:txBody>
                    <a:bodyPr/>
                    <a:lstStyle/>
                    <a:p>
                      <a:pPr algn="ctr" rtl="1"/>
                      <a:r>
                        <a:rPr kumimoji="0" lang="en-US" sz="2400" kern="1200" dirty="0">
                          <a:solidFill>
                            <a:schemeClr val="dk1"/>
                          </a:solidFill>
                          <a:latin typeface="+mn-lt"/>
                          <a:ea typeface="+mn-ea"/>
                          <a:cs typeface="+mn-cs"/>
                        </a:rPr>
                        <a:t>www.historynet.com</a:t>
                      </a:r>
                    </a:p>
                  </a:txBody>
                  <a:tcPr/>
                </a:tc>
                <a:tc>
                  <a:txBody>
                    <a:bodyPr/>
                    <a:lstStyle/>
                    <a:p>
                      <a:pPr algn="ctr" rtl="1"/>
                      <a:r>
                        <a:rPr lang="ar-JO" sz="2000" b="1" dirty="0">
                          <a:latin typeface="Times New Roman" panose="02020603050405020304" pitchFamily="18" charset="0"/>
                          <a:cs typeface="Times New Roman" panose="02020603050405020304" pitchFamily="18" charset="0"/>
                        </a:rPr>
                        <a:t>التاريخ</a:t>
                      </a:r>
                      <a:endParaRPr lang="en-US"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416722">
                <a:tc>
                  <a:txBody>
                    <a:bodyPr/>
                    <a:lstStyle/>
                    <a:p>
                      <a:pPr algn="ctr" rtl="1"/>
                      <a:r>
                        <a:rPr kumimoji="0" lang="en-US" sz="2400" kern="1200" dirty="0">
                          <a:solidFill>
                            <a:schemeClr val="dk1"/>
                          </a:solidFill>
                          <a:latin typeface="+mn-lt"/>
                          <a:ea typeface="+mn-ea"/>
                          <a:cs typeface="+mn-cs"/>
                        </a:rPr>
                        <a:t>www.lawcrawler.com</a:t>
                      </a:r>
                    </a:p>
                  </a:txBody>
                  <a:tcPr/>
                </a:tc>
                <a:tc>
                  <a:txBody>
                    <a:bodyPr/>
                    <a:lstStyle/>
                    <a:p>
                      <a:pPr algn="ctr" rtl="1"/>
                      <a:r>
                        <a:rPr lang="ar-JO" sz="2000" b="1" dirty="0">
                          <a:latin typeface="Times New Roman" panose="02020603050405020304" pitchFamily="18" charset="0"/>
                          <a:cs typeface="Times New Roman" panose="02020603050405020304" pitchFamily="18" charset="0"/>
                        </a:rPr>
                        <a:t>القانون</a:t>
                      </a:r>
                      <a:endParaRPr lang="en-US"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r h="416722">
                <a:tc>
                  <a:txBody>
                    <a:bodyPr/>
                    <a:lstStyle/>
                    <a:p>
                      <a:pPr algn="ctr" rtl="1"/>
                      <a:r>
                        <a:rPr kumimoji="0" lang="en-US" sz="2400" kern="1200" dirty="0">
                          <a:solidFill>
                            <a:schemeClr val="dk1"/>
                          </a:solidFill>
                          <a:latin typeface="+mn-lt"/>
                          <a:ea typeface="+mn-ea"/>
                          <a:cs typeface="+mn-cs"/>
                        </a:rPr>
                        <a:t>www.medsite.com</a:t>
                      </a:r>
                    </a:p>
                  </a:txBody>
                  <a:tcPr/>
                </a:tc>
                <a:tc>
                  <a:txBody>
                    <a:bodyPr/>
                    <a:lstStyle/>
                    <a:p>
                      <a:pPr algn="ctr" rtl="1"/>
                      <a:r>
                        <a:rPr lang="ar-JO" sz="2000" b="1" dirty="0">
                          <a:latin typeface="Times New Roman" panose="02020603050405020304" pitchFamily="18" charset="0"/>
                          <a:cs typeface="Times New Roman" panose="02020603050405020304" pitchFamily="18" charset="0"/>
                        </a:rPr>
                        <a:t>الطب</a:t>
                      </a:r>
                      <a:endParaRPr lang="en-US"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bl>
          </a:graphicData>
        </a:graphic>
      </p:graphicFrame>
      <p:sp>
        <p:nvSpPr>
          <p:cNvPr id="5" name="Left Arrow Callout 4"/>
          <p:cNvSpPr/>
          <p:nvPr/>
        </p:nvSpPr>
        <p:spPr>
          <a:xfrm>
            <a:off x="6500826" y="4214818"/>
            <a:ext cx="2143140" cy="1071570"/>
          </a:xfrm>
          <a:prstGeom prst="leftArrowCallout">
            <a:avLst>
              <a:gd name="adj1" fmla="val 25000"/>
              <a:gd name="adj2" fmla="val 25000"/>
              <a:gd name="adj3" fmla="val 25000"/>
              <a:gd name="adj4" fmla="val 75322"/>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r>
              <a:rPr lang="ar-SA" sz="2200" dirty="0">
                <a:cs typeface="+mj-cs"/>
              </a:rPr>
              <a:t>محركات البحث المتخصصة</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57224" y="214290"/>
            <a:ext cx="7772400" cy="714380"/>
          </a:xfrm>
          <a:prstGeom prst="rect">
            <a:avLst/>
          </a:prstGeom>
        </p:spPr>
        <p:txBody>
          <a:bodyPr>
            <a:normAutofit fontScale="97500"/>
          </a:bodyPr>
          <a:lstStyle/>
          <a:p>
            <a:pPr lvl="0" algn="ctr">
              <a:spcBef>
                <a:spcPct val="0"/>
              </a:spcBef>
            </a:pPr>
            <a:r>
              <a:rPr lang="en-US" sz="2400" b="1" dirty="0">
                <a:cs typeface="+mj-cs"/>
              </a:rPr>
              <a:t>(Content Evaluation)</a:t>
            </a:r>
            <a:r>
              <a:rPr lang="ar-SA" sz="2400" b="1" dirty="0">
                <a:cs typeface="+mj-cs"/>
              </a:rPr>
              <a:t>تقييم المحتوى </a:t>
            </a:r>
            <a:endParaRPr kumimoji="0" lang="en-IN" sz="2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Content Placeholder 3"/>
          <p:cNvSpPr txBox="1">
            <a:spLocks/>
          </p:cNvSpPr>
          <p:nvPr/>
        </p:nvSpPr>
        <p:spPr>
          <a:xfrm>
            <a:off x="142844" y="857232"/>
            <a:ext cx="8829676" cy="6000768"/>
          </a:xfrm>
          <a:prstGeom prst="rect">
            <a:avLst/>
          </a:prstGeom>
        </p:spPr>
        <p:txBody>
          <a:bodyPr>
            <a:normAutofit fontScale="92500"/>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يجب أن تضع في الاعتبار أنه ليست كل المعلومات المتوفرة على الشبكة دقيقة، وفى الحقيقة يمكن لأي شخص إنشاء محتوى على شبكة الانترنت.</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العديد من المواقع مثل موقع الموسوعة الحرة </a:t>
            </a:r>
            <a:r>
              <a:rPr kumimoji="0" lang="en-US" sz="2200" b="0" i="0" u="none" strike="noStrike" kern="1200" cap="none" spc="0" normalizeH="0" baseline="0" noProof="0" dirty="0">
                <a:ln>
                  <a:noFill/>
                </a:ln>
                <a:solidFill>
                  <a:schemeClr val="tx1"/>
                </a:solidFill>
                <a:effectLst/>
                <a:uLnTx/>
                <a:uFillTx/>
                <a:latin typeface="+mn-lt"/>
                <a:ea typeface="+mn-ea"/>
                <a:cs typeface="+mj-cs"/>
              </a:rPr>
              <a:t> Wikipedia </a:t>
            </a:r>
            <a:r>
              <a:rPr kumimoji="0" lang="ar-SA" sz="2200" b="0" i="0" u="none" strike="noStrike" kern="1200" cap="none" spc="0" normalizeH="0" baseline="0" noProof="0" dirty="0">
                <a:ln>
                  <a:noFill/>
                </a:ln>
                <a:solidFill>
                  <a:schemeClr val="tx1"/>
                </a:solidFill>
                <a:effectLst/>
                <a:uLnTx/>
                <a:uFillTx/>
                <a:latin typeface="+mn-lt"/>
                <a:ea typeface="+mn-ea"/>
                <a:cs typeface="+mj-cs"/>
              </a:rPr>
              <a:t>تسمح لأي شخص بنشر مواد جديدة, وفى بعض الأحيان تكون مجهولة المصدر وغير موثوقة. </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لتقييم دقة المعلومات التي تجدها على الشبكة, يجب التأكد من النقاط التالية. </a:t>
            </a:r>
          </a:p>
          <a:p>
            <a:pPr marL="742950" marR="0" lvl="1" indent="-28575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sng" strike="noStrike" kern="1200" cap="none" spc="0" normalizeH="0" baseline="0" noProof="0" dirty="0">
                <a:ln>
                  <a:noFill/>
                </a:ln>
                <a:solidFill>
                  <a:schemeClr val="tx1"/>
                </a:solidFill>
                <a:effectLst/>
                <a:uLnTx/>
                <a:uFillTx/>
                <a:latin typeface="+mn-lt"/>
                <a:ea typeface="+mn-ea"/>
                <a:cs typeface="+mj-cs"/>
              </a:rPr>
              <a:t>التخويل (</a:t>
            </a:r>
            <a:r>
              <a:rPr kumimoji="0" lang="en-US" sz="2200" b="0" i="0" u="sng" strike="noStrike" kern="1200" cap="none" spc="0" normalizeH="0" baseline="0" noProof="0" dirty="0">
                <a:ln>
                  <a:noFill/>
                </a:ln>
                <a:solidFill>
                  <a:schemeClr val="tx1"/>
                </a:solidFill>
                <a:effectLst/>
                <a:uLnTx/>
                <a:uFillTx/>
                <a:latin typeface="+mn-lt"/>
                <a:ea typeface="+mn-ea"/>
                <a:cs typeface="+mj-cs"/>
              </a:rPr>
              <a:t>Authority</a:t>
            </a:r>
            <a:r>
              <a:rPr kumimoji="0" lang="ar-JO" sz="2200" b="0" i="0" u="sng"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هل الكاتب خبير في الموضوع؟ وهل </a:t>
            </a:r>
            <a:r>
              <a:rPr kumimoji="0" lang="ar-JO" sz="2200" b="0" i="0" u="none" strike="noStrike" kern="1200" cap="none" spc="0" normalizeH="0" baseline="0" noProof="0" dirty="0">
                <a:ln>
                  <a:noFill/>
                </a:ln>
                <a:solidFill>
                  <a:schemeClr val="tx1"/>
                </a:solidFill>
                <a:effectLst/>
                <a:uLnTx/>
                <a:uFillTx/>
                <a:latin typeface="+mn-lt"/>
                <a:ea typeface="+mn-ea"/>
                <a:cs typeface="+mj-cs"/>
              </a:rPr>
              <a:t>ال</a:t>
            </a:r>
            <a:r>
              <a:rPr kumimoji="0" lang="ar-SA" sz="2200" b="0" i="0" u="none" strike="noStrike" kern="1200" cap="none" spc="0" normalizeH="0" baseline="0" noProof="0" dirty="0">
                <a:ln>
                  <a:noFill/>
                </a:ln>
                <a:solidFill>
                  <a:schemeClr val="tx1"/>
                </a:solidFill>
                <a:effectLst/>
                <a:uLnTx/>
                <a:uFillTx/>
                <a:latin typeface="+mn-lt"/>
                <a:ea typeface="+mn-ea"/>
                <a:cs typeface="+mj-cs"/>
              </a:rPr>
              <a:t>موقع شخصي أو رسمي؟ </a:t>
            </a:r>
          </a:p>
          <a:p>
            <a:pPr marL="742950" marR="0" lvl="1" indent="-28575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sng" strike="noStrike" kern="1200" cap="none" spc="0" normalizeH="0" baseline="0" noProof="0" dirty="0">
                <a:ln>
                  <a:noFill/>
                </a:ln>
                <a:solidFill>
                  <a:schemeClr val="tx1"/>
                </a:solidFill>
                <a:effectLst/>
                <a:uLnTx/>
                <a:uFillTx/>
                <a:latin typeface="+mn-lt"/>
                <a:ea typeface="+mn-ea"/>
                <a:cs typeface="+mj-cs"/>
              </a:rPr>
              <a:t>الدقة</a:t>
            </a:r>
            <a:r>
              <a:rPr kumimoji="0" lang="ar-JO" sz="2200" b="0" i="0" u="sng" strike="noStrike" kern="1200" cap="none" spc="0" normalizeH="0" baseline="0" noProof="0" dirty="0">
                <a:ln>
                  <a:noFill/>
                </a:ln>
                <a:solidFill>
                  <a:schemeClr val="tx1"/>
                </a:solidFill>
                <a:effectLst/>
                <a:uLnTx/>
                <a:uFillTx/>
                <a:latin typeface="+mn-lt"/>
                <a:ea typeface="+mn-ea"/>
                <a:cs typeface="+mj-cs"/>
              </a:rPr>
              <a:t> (</a:t>
            </a:r>
            <a:r>
              <a:rPr kumimoji="0" lang="en-US" sz="2200" b="0" i="0" u="sng" strike="noStrike" kern="1200" cap="none" spc="0" normalizeH="0" baseline="0" noProof="0" dirty="0">
                <a:ln>
                  <a:noFill/>
                </a:ln>
                <a:solidFill>
                  <a:schemeClr val="tx1"/>
                </a:solidFill>
                <a:effectLst/>
                <a:uLnTx/>
                <a:uFillTx/>
                <a:latin typeface="+mn-lt"/>
                <a:ea typeface="+mn-ea"/>
                <a:cs typeface="+mj-cs"/>
              </a:rPr>
              <a:t>Accuracy</a:t>
            </a:r>
            <a:r>
              <a:rPr kumimoji="0" lang="ar-JO" sz="2200" b="0" i="0" u="sng"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هل روجعت المعلومات بشكل دقيق للتأكد من صحتها؟ هل يقدم موقع الشبكة طرقا للإبلاغ عن معلومات غير دقيقة؟</a:t>
            </a:r>
          </a:p>
          <a:p>
            <a:pPr marL="742950" marR="0" lvl="1" indent="-28575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sng" strike="noStrike" kern="1200" cap="none" spc="0" normalizeH="0" baseline="0" noProof="0" dirty="0">
                <a:ln>
                  <a:noFill/>
                </a:ln>
                <a:solidFill>
                  <a:schemeClr val="tx1"/>
                </a:solidFill>
                <a:effectLst/>
                <a:uLnTx/>
                <a:uFillTx/>
                <a:latin typeface="+mn-lt"/>
                <a:ea typeface="+mn-ea"/>
                <a:cs typeface="+mj-cs"/>
              </a:rPr>
              <a:t>الموضوعية</a:t>
            </a:r>
            <a:r>
              <a:rPr kumimoji="0" lang="ar-JO" sz="2200" b="0" i="0" u="sng" strike="noStrike" kern="1200" cap="none" spc="0" normalizeH="0" baseline="0" noProof="0" dirty="0">
                <a:ln>
                  <a:noFill/>
                </a:ln>
                <a:solidFill>
                  <a:schemeClr val="tx1"/>
                </a:solidFill>
                <a:effectLst/>
                <a:uLnTx/>
                <a:uFillTx/>
                <a:latin typeface="+mn-lt"/>
                <a:ea typeface="+mn-ea"/>
                <a:cs typeface="+mj-cs"/>
              </a:rPr>
              <a:t> (</a:t>
            </a:r>
            <a:r>
              <a:rPr kumimoji="0" lang="en-US" sz="2200" b="0" i="0" u="sng" strike="noStrike" kern="1200" cap="none" spc="0" normalizeH="0" baseline="0" noProof="0" dirty="0">
                <a:ln>
                  <a:noFill/>
                </a:ln>
                <a:solidFill>
                  <a:schemeClr val="tx1"/>
                </a:solidFill>
                <a:effectLst/>
                <a:uLnTx/>
                <a:uFillTx/>
                <a:latin typeface="+mn-lt"/>
                <a:ea typeface="+mn-ea"/>
                <a:cs typeface="+mj-cs"/>
              </a:rPr>
              <a:t>Objectivity</a:t>
            </a:r>
            <a:r>
              <a:rPr kumimoji="0" lang="ar-JO" sz="2200" b="0" i="0" u="sng"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هل المعلومات الموجودة متحيزة أم أنها تستند إلى حقائق فعلية؟ هل يستفيد الكاتب شخصيا بإقناع القارئ أو تغيير رأيه وأفكاره؟ </a:t>
            </a:r>
          </a:p>
          <a:p>
            <a:pPr marL="742950" marR="0" lvl="1" indent="-28575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sng" strike="noStrike" kern="1200" cap="none" spc="0" normalizeH="0" baseline="0" noProof="0" dirty="0">
                <a:ln>
                  <a:noFill/>
                </a:ln>
                <a:solidFill>
                  <a:schemeClr val="tx1"/>
                </a:solidFill>
                <a:effectLst/>
                <a:uLnTx/>
                <a:uFillTx/>
                <a:latin typeface="+mn-lt"/>
                <a:ea typeface="+mn-ea"/>
                <a:cs typeface="+mj-cs"/>
              </a:rPr>
              <a:t>الت</a:t>
            </a:r>
            <a:r>
              <a:rPr kumimoji="0" lang="ar-JO" sz="2200" b="0" i="0" u="sng" strike="noStrike" kern="1200" cap="none" spc="0" normalizeH="0" baseline="0" noProof="0" dirty="0">
                <a:ln>
                  <a:noFill/>
                </a:ln>
                <a:solidFill>
                  <a:schemeClr val="tx1"/>
                </a:solidFill>
                <a:effectLst/>
                <a:uLnTx/>
                <a:uFillTx/>
                <a:latin typeface="+mn-lt"/>
                <a:ea typeface="+mn-ea"/>
                <a:cs typeface="+mj-cs"/>
              </a:rPr>
              <a:t>زامن (</a:t>
            </a:r>
            <a:r>
              <a:rPr kumimoji="0" lang="en-US" sz="2200" b="0" i="0" u="sng" strike="noStrike" kern="1200" cap="none" spc="0" normalizeH="0" baseline="0" noProof="0" dirty="0">
                <a:ln>
                  <a:noFill/>
                </a:ln>
                <a:solidFill>
                  <a:schemeClr val="tx1"/>
                </a:solidFill>
                <a:effectLst/>
                <a:uLnTx/>
                <a:uFillTx/>
                <a:latin typeface="+mn-lt"/>
                <a:ea typeface="+mn-ea"/>
                <a:cs typeface="+mj-cs"/>
              </a:rPr>
              <a:t>Concurrency</a:t>
            </a:r>
            <a:r>
              <a:rPr kumimoji="0" lang="ar-JO" sz="2200" b="0" i="0" u="sng"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هل المعلومات </a:t>
            </a:r>
            <a:r>
              <a:rPr kumimoji="0" lang="ar-JO" sz="2200" b="0" i="0" u="none" strike="noStrike" kern="1200" cap="none" spc="0" normalizeH="0" baseline="0" noProof="0" dirty="0">
                <a:ln>
                  <a:noFill/>
                </a:ln>
                <a:solidFill>
                  <a:schemeClr val="tx1"/>
                </a:solidFill>
                <a:effectLst/>
                <a:uLnTx/>
                <a:uFillTx/>
                <a:latin typeface="+mn-lt"/>
                <a:ea typeface="+mn-ea"/>
                <a:cs typeface="+mj-cs"/>
              </a:rPr>
              <a:t>حديثة</a:t>
            </a:r>
            <a:r>
              <a:rPr kumimoji="0" lang="ar-SA" sz="2200" b="0" i="0" u="none" strike="noStrike" kern="1200" cap="none" spc="0" normalizeH="0" baseline="0" noProof="0" dirty="0">
                <a:ln>
                  <a:noFill/>
                </a:ln>
                <a:solidFill>
                  <a:schemeClr val="tx1"/>
                </a:solidFill>
                <a:effectLst/>
                <a:uLnTx/>
                <a:uFillTx/>
                <a:latin typeface="+mn-lt"/>
                <a:ea typeface="+mn-ea"/>
                <a:cs typeface="+mj-cs"/>
              </a:rPr>
              <a:t>؟ هل حدد التاريخ عندما تم التحديث؟</a:t>
            </a:r>
            <a:br>
              <a:rPr kumimoji="0" lang="ar-SA" sz="2200" b="0" i="0" u="none" strike="noStrike" kern="1200" cap="none" spc="0" normalizeH="0" baseline="0" noProof="0" dirty="0">
                <a:ln>
                  <a:noFill/>
                </a:ln>
                <a:solidFill>
                  <a:schemeClr val="tx1"/>
                </a:solidFill>
                <a:effectLst/>
                <a:uLnTx/>
                <a:uFillTx/>
                <a:latin typeface="+mn-lt"/>
                <a:ea typeface="+mn-ea"/>
                <a:cs typeface="+mj-cs"/>
              </a:rPr>
            </a:br>
            <a:endParaRPr kumimoji="0" lang="ar-SA" sz="2200" b="0" i="0" u="none" strike="noStrike" kern="1200" cap="none" spc="0" normalizeH="0" baseline="0" noProof="0" dirty="0">
              <a:ln>
                <a:noFill/>
              </a:ln>
              <a:solidFill>
                <a:schemeClr val="tx1"/>
              </a:solidFill>
              <a:effectLst/>
              <a:uLnTx/>
              <a:uFillTx/>
              <a:latin typeface="+mn-lt"/>
              <a:ea typeface="+mn-ea"/>
              <a:cs typeface="+mj-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جوجل (</a:t>
            </a:r>
            <a:r>
              <a:rPr lang="en-US" sz="2400" b="1" dirty="0">
                <a:cs typeface="+mj-cs"/>
              </a:rPr>
              <a:t>Google</a:t>
            </a:r>
            <a:r>
              <a:rPr lang="ar-SA" sz="2400" b="1" dirty="0">
                <a:cs typeface="+mj-cs"/>
              </a:rPr>
              <a:t>)</a:t>
            </a:r>
            <a:endParaRPr lang="ar-SA" sz="2400" dirty="0">
              <a:cs typeface="+mj-cs"/>
            </a:endParaRPr>
          </a:p>
        </p:txBody>
      </p:sp>
      <p:sp>
        <p:nvSpPr>
          <p:cNvPr id="3" name="Content Placeholder 3"/>
          <p:cNvSpPr txBox="1">
            <a:spLocks/>
          </p:cNvSpPr>
          <p:nvPr/>
        </p:nvSpPr>
        <p:spPr>
          <a:xfrm>
            <a:off x="285720" y="857232"/>
            <a:ext cx="8643998" cy="4000528"/>
          </a:xfrm>
          <a:prstGeom prst="rect">
            <a:avLst/>
          </a:prstGeom>
        </p:spPr>
        <p:txBody>
          <a:bodyPr>
            <a:normAutofit/>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mj-cs"/>
              </a:rPr>
              <a:t>Google </a:t>
            </a:r>
            <a:r>
              <a:rPr kumimoji="0" lang="ar-SA" sz="2200" b="0" i="0" u="none" strike="noStrike" kern="1200" cap="none" spc="0" normalizeH="0" baseline="0" noProof="0" dirty="0">
                <a:ln>
                  <a:noFill/>
                </a:ln>
                <a:solidFill>
                  <a:schemeClr val="tx1"/>
                </a:solidFill>
                <a:effectLst/>
                <a:uLnTx/>
                <a:uFillTx/>
                <a:latin typeface="+mn-lt"/>
                <a:ea typeface="+mn-ea"/>
                <a:cs typeface="+mj-cs"/>
              </a:rPr>
              <a:t>هو أحد أشهر محركات البحث</a:t>
            </a:r>
            <a:r>
              <a:rPr kumimoji="0" lang="ar-JO" sz="2200" b="0" i="0" u="none" strike="noStrike" kern="1200" cap="none" spc="0" normalizeH="0" baseline="0" noProof="0" dirty="0">
                <a:ln>
                  <a:noFill/>
                </a:ln>
                <a:solidFill>
                  <a:schemeClr val="tx1"/>
                </a:solidFill>
                <a:effectLst/>
                <a:uLnTx/>
                <a:uFillTx/>
                <a:latin typeface="+mn-lt"/>
                <a:ea typeface="+mn-ea"/>
                <a:cs typeface="+mj-cs"/>
              </a:rPr>
              <a:t> و أكثرها استخداما</a:t>
            </a:r>
            <a:r>
              <a:rPr kumimoji="0" lang="ar-SA" sz="2200" b="0" i="0" u="none" strike="noStrike" kern="1200" cap="none" spc="0" normalizeH="0" baseline="0" noProof="0" dirty="0">
                <a:ln>
                  <a:noFill/>
                </a:ln>
                <a:solidFill>
                  <a:schemeClr val="tx1"/>
                </a:solidFill>
                <a:effectLst/>
                <a:uLnTx/>
                <a:uFillTx/>
                <a:latin typeface="+mn-lt"/>
                <a:ea typeface="+mn-ea"/>
                <a:cs typeface="+mj-cs"/>
              </a:rPr>
              <a:t>. </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اكتب </a:t>
            </a:r>
            <a:r>
              <a:rPr kumimoji="0" lang="en-US" sz="2200" b="0" i="0" u="none" strike="noStrike" kern="1200" cap="none" spc="0" normalizeH="0" baseline="0" noProof="0" dirty="0">
                <a:ln>
                  <a:noFill/>
                </a:ln>
                <a:solidFill>
                  <a:schemeClr val="tx1"/>
                </a:solidFill>
                <a:effectLst/>
                <a:uLnTx/>
                <a:uFillTx/>
                <a:latin typeface="+mn-lt"/>
                <a:ea typeface="+mn-ea"/>
                <a:cs typeface="+mj-cs"/>
              </a:rPr>
              <a:t> www.google.com </a:t>
            </a:r>
            <a:r>
              <a:rPr kumimoji="0" lang="ar-SA" sz="2200" b="0" i="0" u="none" strike="noStrike" kern="1200" cap="none" spc="0" normalizeH="0" baseline="0" noProof="0" dirty="0">
                <a:ln>
                  <a:noFill/>
                </a:ln>
                <a:solidFill>
                  <a:schemeClr val="tx1"/>
                </a:solidFill>
                <a:effectLst/>
                <a:uLnTx/>
                <a:uFillTx/>
                <a:latin typeface="+mn-lt"/>
                <a:ea typeface="+mn-ea"/>
                <a:cs typeface="+mj-cs"/>
              </a:rPr>
              <a:t>في مربع العناوين. ثم اضغط على </a:t>
            </a:r>
            <a:r>
              <a:rPr kumimoji="0" lang="en-US" sz="2200" b="0" i="0" u="none" strike="noStrike" kern="1200" cap="none" spc="0" normalizeH="0" baseline="0" noProof="0" dirty="0">
                <a:ln>
                  <a:noFill/>
                </a:ln>
                <a:solidFill>
                  <a:schemeClr val="tx1"/>
                </a:solidFill>
                <a:effectLst/>
                <a:uLnTx/>
                <a:uFillTx/>
                <a:latin typeface="+mn-lt"/>
                <a:ea typeface="+mn-ea"/>
                <a:cs typeface="+mj-cs"/>
              </a:rPr>
              <a:t>Enter</a:t>
            </a:r>
            <a:r>
              <a:rPr kumimoji="0" lang="ar-JO" sz="2200" b="0" i="0" u="none" strike="noStrike" kern="1200" cap="none" spc="0" normalizeH="0" baseline="0" noProof="0" dirty="0">
                <a:ln>
                  <a:noFill/>
                </a:ln>
                <a:solidFill>
                  <a:schemeClr val="tx1"/>
                </a:solidFill>
                <a:effectLst/>
                <a:uLnTx/>
                <a:uFillTx/>
                <a:latin typeface="+mn-lt"/>
                <a:ea typeface="+mn-ea"/>
                <a:cs typeface="+mj-cs"/>
              </a:rPr>
              <a:t> ل</a:t>
            </a:r>
            <a:r>
              <a:rPr kumimoji="0" lang="ar-SA" sz="2200" b="0" i="0" u="none" strike="noStrike" kern="1200" cap="none" spc="0" normalizeH="0" baseline="0" noProof="0" dirty="0">
                <a:ln>
                  <a:noFill/>
                </a:ln>
                <a:solidFill>
                  <a:schemeClr val="tx1"/>
                </a:solidFill>
                <a:effectLst/>
                <a:uLnTx/>
                <a:uFillTx/>
                <a:latin typeface="+mn-lt"/>
                <a:ea typeface="+mn-ea"/>
                <a:cs typeface="+mj-cs"/>
              </a:rPr>
              <a:t>تعرض الصفحة الرئيسة لـ</a:t>
            </a:r>
            <a:r>
              <a:rPr kumimoji="0" lang="en-US" sz="2200" b="0" i="0" u="none" strike="noStrike" kern="1200" cap="none" spc="0" normalizeH="0" baseline="0" noProof="0" dirty="0">
                <a:ln>
                  <a:noFill/>
                </a:ln>
                <a:solidFill>
                  <a:schemeClr val="tx1"/>
                </a:solidFill>
                <a:effectLst/>
                <a:uLnTx/>
                <a:uFillTx/>
                <a:latin typeface="+mn-lt"/>
                <a:ea typeface="+mn-ea"/>
                <a:cs typeface="+mj-cs"/>
              </a:rPr>
              <a:t>Google </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تحتوي واجهة</a:t>
            </a:r>
            <a:r>
              <a:rPr kumimoji="0" lang="en-US" sz="2200" b="0" i="0" u="none" strike="noStrike" kern="1200" cap="none" spc="0" normalizeH="0" baseline="0" noProof="0" dirty="0">
                <a:ln>
                  <a:noFill/>
                </a:ln>
                <a:solidFill>
                  <a:schemeClr val="tx1"/>
                </a:solidFill>
                <a:effectLst/>
                <a:uLnTx/>
                <a:uFillTx/>
                <a:latin typeface="+mn-lt"/>
                <a:ea typeface="+mn-ea"/>
                <a:cs typeface="+mj-cs"/>
              </a:rPr>
              <a:t>Google </a:t>
            </a:r>
            <a:r>
              <a:rPr kumimoji="0" lang="ar-SA" sz="2200" b="0" i="0" u="none" strike="noStrike" kern="1200" cap="none" spc="0" normalizeH="0" baseline="0" noProof="0" dirty="0">
                <a:ln>
                  <a:noFill/>
                </a:ln>
                <a:solidFill>
                  <a:schemeClr val="tx1"/>
                </a:solidFill>
                <a:effectLst/>
                <a:uLnTx/>
                <a:uFillTx/>
                <a:latin typeface="+mn-lt"/>
                <a:ea typeface="+mn-ea"/>
                <a:cs typeface="+mj-cs"/>
              </a:rPr>
              <a:t>على العديد من الروابط لمواضيع عديدة ومربع </a:t>
            </a:r>
            <a:r>
              <a:rPr kumimoji="0" lang="ar-JO" sz="2200" b="0" i="0" u="none" strike="noStrike" kern="1200" cap="none" spc="0" normalizeH="0" baseline="0" noProof="0" dirty="0">
                <a:ln>
                  <a:noFill/>
                </a:ln>
                <a:solidFill>
                  <a:schemeClr val="tx1"/>
                </a:solidFill>
                <a:effectLst/>
                <a:uLnTx/>
                <a:uFillTx/>
                <a:latin typeface="+mn-lt"/>
                <a:ea typeface="+mn-ea"/>
                <a:cs typeface="+mj-cs"/>
              </a:rPr>
              <a:t>بحث </a:t>
            </a:r>
            <a:r>
              <a:rPr kumimoji="0" lang="ar-SA" sz="2200" b="0" i="0" u="none" strike="noStrike" kern="1200" cap="none" spc="0" normalizeH="0" baseline="0" noProof="0" dirty="0">
                <a:ln>
                  <a:noFill/>
                </a:ln>
                <a:solidFill>
                  <a:schemeClr val="tx1"/>
                </a:solidFill>
                <a:effectLst/>
                <a:uLnTx/>
                <a:uFillTx/>
                <a:latin typeface="+mn-lt"/>
                <a:ea typeface="+mn-ea"/>
                <a:cs typeface="+mj-cs"/>
              </a:rPr>
              <a:t>نص</a:t>
            </a:r>
            <a:r>
              <a:rPr kumimoji="0" lang="ar-JO" sz="2200" b="0" i="0" u="none" strike="noStrike" kern="1200" cap="none" spc="0" normalizeH="0" baseline="0" noProof="0" dirty="0">
                <a:ln>
                  <a:noFill/>
                </a:ln>
                <a:solidFill>
                  <a:schemeClr val="tx1"/>
                </a:solidFill>
                <a:effectLst/>
                <a:uLnTx/>
                <a:uFillTx/>
                <a:latin typeface="+mn-lt"/>
                <a:ea typeface="+mn-ea"/>
                <a:cs typeface="+mj-cs"/>
              </a:rPr>
              <a:t>ي</a:t>
            </a:r>
            <a:r>
              <a:rPr kumimoji="0" lang="ar-SA" sz="2200" b="0" i="0" u="none" strike="noStrike" kern="1200" cap="none" spc="0" normalizeH="0" baseline="0" noProof="0" dirty="0">
                <a:ln>
                  <a:noFill/>
                </a:ln>
                <a:solidFill>
                  <a:schemeClr val="tx1"/>
                </a:solidFill>
                <a:effectLst/>
                <a:uLnTx/>
                <a:uFillTx/>
                <a:latin typeface="+mn-lt"/>
                <a:ea typeface="+mn-ea"/>
                <a:cs typeface="+mj-cs"/>
              </a:rPr>
              <a:t>. </a:t>
            </a:r>
            <a:br>
              <a:rPr kumimoji="0" lang="ar-SA" sz="2200" b="0" i="0" u="none" strike="noStrike" kern="1200" cap="none" spc="0" normalizeH="0" baseline="0" noProof="0" dirty="0">
                <a:ln>
                  <a:noFill/>
                </a:ln>
                <a:solidFill>
                  <a:schemeClr val="tx1"/>
                </a:solidFill>
                <a:effectLst/>
                <a:uLnTx/>
                <a:uFillTx/>
                <a:latin typeface="+mn-lt"/>
                <a:ea typeface="+mn-ea"/>
                <a:cs typeface="+mj-cs"/>
              </a:rPr>
            </a:br>
            <a:r>
              <a:rPr kumimoji="0" lang="ar-SA" sz="2200" b="0" i="0" u="none" strike="noStrike" kern="1200" cap="none" spc="0" normalizeH="0" baseline="0" noProof="0" dirty="0">
                <a:ln>
                  <a:noFill/>
                </a:ln>
                <a:solidFill>
                  <a:schemeClr val="tx1"/>
                </a:solidFill>
                <a:effectLst/>
                <a:uLnTx/>
                <a:uFillTx/>
                <a:latin typeface="+mn-lt"/>
                <a:ea typeface="+mn-ea"/>
                <a:cs typeface="+mj-cs"/>
              </a:rPr>
              <a:t>تستطيع النقر على الرابط الذى تختاره. </a:t>
            </a:r>
            <a:br>
              <a:rPr kumimoji="0" lang="ar-SA" sz="2200" b="0" i="0" u="none" strike="noStrike" kern="1200" cap="none" spc="0" normalizeH="0" baseline="0" noProof="0" dirty="0">
                <a:ln>
                  <a:noFill/>
                </a:ln>
                <a:solidFill>
                  <a:schemeClr val="tx1"/>
                </a:solidFill>
                <a:effectLst/>
                <a:uLnTx/>
                <a:uFillTx/>
                <a:latin typeface="+mn-lt"/>
                <a:ea typeface="+mn-ea"/>
                <a:cs typeface="+mj-cs"/>
              </a:rPr>
            </a:br>
            <a:r>
              <a:rPr kumimoji="0" lang="ar-SA" sz="2200" b="0" i="0" u="none" strike="noStrike" kern="1200" cap="none" spc="0" normalizeH="0" baseline="0" noProof="0" dirty="0">
                <a:ln>
                  <a:noFill/>
                </a:ln>
                <a:solidFill>
                  <a:schemeClr val="tx1"/>
                </a:solidFill>
                <a:effectLst/>
                <a:uLnTx/>
                <a:uFillTx/>
                <a:latin typeface="+mn-lt"/>
                <a:ea typeface="+mn-ea"/>
                <a:cs typeface="+mj-cs"/>
              </a:rPr>
              <a:t>انقر على</a:t>
            </a:r>
            <a:r>
              <a:rPr kumimoji="0" lang="ar-SA" sz="2200" b="0" i="0" u="none" strike="noStrike" kern="1200" cap="none" spc="0" normalizeH="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المزيد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more</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لعرض روابط إضافية انقر المزيد أيضا</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even more</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لتشاهد </a:t>
            </a:r>
            <a:r>
              <a:rPr kumimoji="0" lang="ar-JO" sz="2200" b="0" i="0" u="none" strike="noStrike" kern="1200" cap="none" spc="0" normalizeH="0" baseline="0" noProof="0" dirty="0">
                <a:ln>
                  <a:noFill/>
                </a:ln>
                <a:solidFill>
                  <a:schemeClr val="tx1"/>
                </a:solidFill>
                <a:effectLst/>
                <a:uLnTx/>
                <a:uFillTx/>
                <a:latin typeface="+mn-lt"/>
                <a:ea typeface="+mn-ea"/>
                <a:cs typeface="+mj-cs"/>
              </a:rPr>
              <a:t>بعض </a:t>
            </a:r>
            <a:r>
              <a:rPr kumimoji="0" lang="ar-SA" sz="2200" b="0" i="0" u="none" strike="noStrike" kern="1200" cap="none" spc="0" normalizeH="0" baseline="0" noProof="0" dirty="0">
                <a:ln>
                  <a:noFill/>
                </a:ln>
                <a:solidFill>
                  <a:schemeClr val="tx1"/>
                </a:solidFill>
                <a:effectLst/>
                <a:uLnTx/>
                <a:uFillTx/>
                <a:latin typeface="+mn-lt"/>
                <a:ea typeface="+mn-ea"/>
                <a:cs typeface="+mj-cs"/>
              </a:rPr>
              <a:t>الروابط المفيدة.</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p:txBody>
      </p:sp>
      <p:pic>
        <p:nvPicPr>
          <p:cNvPr id="3075" name="Picture 3"/>
          <p:cNvPicPr>
            <a:picLocks noChangeAspect="1" noChangeArrowheads="1"/>
          </p:cNvPicPr>
          <p:nvPr/>
        </p:nvPicPr>
        <p:blipFill>
          <a:blip r:embed="rId2"/>
          <a:srcRect/>
          <a:stretch>
            <a:fillRect/>
          </a:stretch>
        </p:blipFill>
        <p:spPr bwMode="auto">
          <a:xfrm>
            <a:off x="928662" y="4109852"/>
            <a:ext cx="5286412" cy="2533858"/>
          </a:xfrm>
          <a:prstGeom prst="rect">
            <a:avLst/>
          </a:prstGeom>
          <a:noFill/>
          <a:ln w="9525">
            <a:noFill/>
            <a:miter lim="800000"/>
            <a:headEnd/>
            <a:tailEnd/>
          </a:ln>
          <a:effec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1000108"/>
            <a:ext cx="8501122" cy="5170646"/>
          </a:xfrm>
          <a:prstGeom prst="rect">
            <a:avLst/>
          </a:prstGeom>
        </p:spPr>
        <p:txBody>
          <a:bodyPr wrap="square">
            <a:spAutoFit/>
          </a:bodyPr>
          <a:lstStyle/>
          <a:p>
            <a:pPr marL="457200" indent="-457200" algn="r" rtl="1">
              <a:lnSpc>
                <a:spcPct val="150000"/>
              </a:lnSpc>
            </a:pPr>
            <a:r>
              <a:rPr lang="ar-JO" sz="2200" dirty="0">
                <a:cs typeface="+mj-cs"/>
              </a:rPr>
              <a:t>يمكنك البحث</a:t>
            </a:r>
            <a:r>
              <a:rPr lang="ar-SA" sz="2200" dirty="0">
                <a:cs typeface="+mj-cs"/>
              </a:rPr>
              <a:t> في </a:t>
            </a:r>
            <a:r>
              <a:rPr lang="en-US" sz="2200" dirty="0">
                <a:cs typeface="+mj-cs"/>
              </a:rPr>
              <a:t>GOOGLE</a:t>
            </a:r>
            <a:r>
              <a:rPr lang="ar-SA" sz="2200" dirty="0">
                <a:cs typeface="+mj-cs"/>
              </a:rPr>
              <a:t> من خلال كتابة </a:t>
            </a:r>
            <a:r>
              <a:rPr lang="ar-JO" sz="2200" dirty="0"/>
              <a:t>كلمة رئيسية و يجب ان تكون الكلمات وصفية لا عامة و بعدها نضغط</a:t>
            </a:r>
            <a:r>
              <a:rPr lang="ar-SA" sz="2200" dirty="0"/>
              <a:t> زر:</a:t>
            </a:r>
            <a:r>
              <a:rPr lang="ar-JO" sz="2200" dirty="0">
                <a:cs typeface="+mj-cs"/>
              </a:rPr>
              <a:t> </a:t>
            </a:r>
            <a:endParaRPr lang="ar-SA" sz="2200" dirty="0">
              <a:cs typeface="+mj-cs"/>
            </a:endParaRPr>
          </a:p>
          <a:p>
            <a:pPr marL="457200" indent="-457200" algn="r" rtl="1">
              <a:lnSpc>
                <a:spcPct val="150000"/>
              </a:lnSpc>
              <a:buFont typeface="+mj-lt"/>
              <a:buAutoNum type="arabicPeriod"/>
            </a:pPr>
            <a:r>
              <a:rPr lang="ar-SA" sz="2200" dirty="0">
                <a:cs typeface="+mj-cs"/>
              </a:rPr>
              <a:t>البحث </a:t>
            </a:r>
            <a:r>
              <a:rPr lang="ar-JO" sz="2200" dirty="0">
                <a:cs typeface="+mj-cs"/>
              </a:rPr>
              <a:t>(</a:t>
            </a:r>
            <a:r>
              <a:rPr lang="en-US" sz="2200" dirty="0">
                <a:cs typeface="+mj-cs"/>
              </a:rPr>
              <a:t>by Keyword</a:t>
            </a:r>
            <a:r>
              <a:rPr lang="ar-SA" sz="2200" dirty="0">
                <a:cs typeface="+mj-cs"/>
              </a:rPr>
              <a:t> </a:t>
            </a:r>
            <a:r>
              <a:rPr lang="en-US" sz="2200" dirty="0">
                <a:cs typeface="+mj-cs"/>
              </a:rPr>
              <a:t>Search</a:t>
            </a:r>
            <a:r>
              <a:rPr lang="ar-JO" sz="2200" dirty="0">
                <a:cs typeface="+mj-cs"/>
              </a:rPr>
              <a:t>) فتظهر النتائج المتطابقة لكلمة البحث كروابط لصفحات الويب ذات الصلة</a:t>
            </a:r>
            <a:r>
              <a:rPr lang="en-US" sz="2200" dirty="0">
                <a:cs typeface="+mj-cs"/>
              </a:rPr>
              <a:t>.</a:t>
            </a:r>
            <a:r>
              <a:rPr lang="ar-JO" sz="2200" dirty="0">
                <a:cs typeface="+mj-cs"/>
              </a:rPr>
              <a:t> </a:t>
            </a:r>
            <a:endParaRPr lang="en-US" sz="2200" dirty="0">
              <a:cs typeface="+mj-cs"/>
            </a:endParaRPr>
          </a:p>
          <a:p>
            <a:pPr marL="457200" indent="-457200" algn="r" rtl="1">
              <a:lnSpc>
                <a:spcPct val="150000"/>
              </a:lnSpc>
              <a:buFont typeface="+mj-lt"/>
              <a:buAutoNum type="arabicPeriod"/>
            </a:pPr>
            <a:r>
              <a:rPr lang="ar-JO" sz="2200" dirty="0">
                <a:cs typeface="+mj-cs"/>
              </a:rPr>
              <a:t>ضربة الحظ (</a:t>
            </a:r>
            <a:r>
              <a:rPr lang="en-US" sz="2200" dirty="0">
                <a:cs typeface="+mj-cs"/>
              </a:rPr>
              <a:t>Feeling Lucky</a:t>
            </a:r>
            <a:r>
              <a:rPr lang="ar-JO" sz="2200" dirty="0">
                <a:cs typeface="+mj-cs"/>
              </a:rPr>
              <a:t>) ف</a:t>
            </a:r>
            <a:r>
              <a:rPr lang="ar-SA" sz="2200" dirty="0">
                <a:cs typeface="+mj-cs"/>
              </a:rPr>
              <a:t>ت</a:t>
            </a:r>
            <a:r>
              <a:rPr lang="ar-JO" sz="2200" dirty="0">
                <a:cs typeface="+mj-cs"/>
              </a:rPr>
              <a:t>ظهر صفحة الويب المتوافقة مع كلمة البحث, و لن تظهر لك صفحة نتائج البحث.</a:t>
            </a:r>
          </a:p>
          <a:p>
            <a:pPr algn="r" rtl="1">
              <a:lnSpc>
                <a:spcPct val="150000"/>
              </a:lnSpc>
            </a:pPr>
            <a:br>
              <a:rPr lang="ar-SA" sz="2200" dirty="0">
                <a:cs typeface="+mj-cs"/>
              </a:rPr>
            </a:br>
            <a:r>
              <a:rPr lang="ar-JO" sz="2200" dirty="0">
                <a:cs typeface="+mj-cs"/>
              </a:rPr>
              <a:t>و يوفر لك البحث المتقدم (</a:t>
            </a:r>
            <a:r>
              <a:rPr lang="en-US" sz="2200" dirty="0">
                <a:cs typeface="+mj-cs"/>
              </a:rPr>
              <a:t>Advance Search</a:t>
            </a:r>
            <a:r>
              <a:rPr lang="ar-JO" sz="2200" dirty="0">
                <a:cs typeface="+mj-cs"/>
              </a:rPr>
              <a:t>) العديد من الخيارات للحصول على نتائج أفضل فيمكنك تحديد لغة صفحات البحث أو أنواع الملفات ...</a:t>
            </a:r>
            <a:br>
              <a:rPr lang="en-US" sz="2200" dirty="0">
                <a:cs typeface="+mj-cs"/>
              </a:rPr>
            </a:br>
            <a:r>
              <a:rPr lang="en-US" sz="2200" dirty="0">
                <a:cs typeface="+mj-cs"/>
              </a:rPr>
              <a:t>http://www.google.com/AdvancedSearch</a:t>
            </a:r>
            <a:endParaRPr lang="ar-JO" sz="2200" dirty="0">
              <a:cs typeface="+mj-cs"/>
            </a:endParaRPr>
          </a:p>
        </p:txBody>
      </p:sp>
      <p:pic>
        <p:nvPicPr>
          <p:cNvPr id="4098" name="Picture 2"/>
          <p:cNvPicPr>
            <a:picLocks noChangeAspect="1" noChangeArrowheads="1"/>
          </p:cNvPicPr>
          <p:nvPr/>
        </p:nvPicPr>
        <p:blipFill>
          <a:blip r:embed="rId2"/>
          <a:srcRect/>
          <a:stretch>
            <a:fillRect/>
          </a:stretch>
        </p:blipFill>
        <p:spPr bwMode="auto">
          <a:xfrm>
            <a:off x="3786182" y="3571876"/>
            <a:ext cx="971555" cy="56322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3571868" y="2577239"/>
            <a:ext cx="1285884" cy="494571"/>
          </a:xfrm>
          <a:prstGeom prst="rect">
            <a:avLst/>
          </a:prstGeom>
          <a:noFill/>
          <a:ln w="9525">
            <a:noFill/>
            <a:miter lim="800000"/>
            <a:headEnd/>
            <a:tailEnd/>
          </a:ln>
          <a:effec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85852" y="252691"/>
            <a:ext cx="6429420" cy="523220"/>
          </a:xfrm>
          <a:prstGeom prst="rect">
            <a:avLst/>
          </a:prstGeom>
        </p:spPr>
        <p:txBody>
          <a:bodyPr wrap="square">
            <a:spAutoFit/>
          </a:bodyPr>
          <a:lstStyle/>
          <a:p>
            <a:pPr algn="ctr" rtl="1" eaLnBrk="0" fontAlgn="base" hangingPunct="0">
              <a:spcBef>
                <a:spcPct val="0"/>
              </a:spcBef>
              <a:spcAft>
                <a:spcPct val="0"/>
              </a:spcAft>
            </a:pPr>
            <a:r>
              <a:rPr lang="en-US" sz="2800" b="1" dirty="0">
                <a:cs typeface="+mj-cs"/>
              </a:rPr>
              <a:t>RSS</a:t>
            </a:r>
            <a:r>
              <a:rPr lang="en-US" sz="2400" b="1" dirty="0">
                <a:cs typeface="+mj-cs"/>
              </a:rPr>
              <a:t> (Really Simple Syndication)</a:t>
            </a:r>
          </a:p>
        </p:txBody>
      </p:sp>
      <p:sp>
        <p:nvSpPr>
          <p:cNvPr id="5" name="Content Placeholder 3"/>
          <p:cNvSpPr txBox="1">
            <a:spLocks/>
          </p:cNvSpPr>
          <p:nvPr/>
        </p:nvSpPr>
        <p:spPr>
          <a:xfrm>
            <a:off x="928718" y="1214422"/>
            <a:ext cx="8001000" cy="4495800"/>
          </a:xfrm>
          <a:prstGeom prst="rect">
            <a:avLst/>
          </a:prstGeom>
        </p:spPr>
        <p:txBody>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تستخدم للحصول المباشر عل</a:t>
            </a:r>
            <a:r>
              <a:rPr kumimoji="0" lang="ar-SA" sz="2200" b="0" i="0" u="none" strike="noStrike" kern="1200" cap="none" spc="0" normalizeH="0" baseline="0" noProof="0" dirty="0">
                <a:ln>
                  <a:noFill/>
                </a:ln>
                <a:solidFill>
                  <a:schemeClr val="tx1"/>
                </a:solidFill>
                <a:effectLst/>
                <a:uLnTx/>
                <a:uFillTx/>
                <a:latin typeface="+mn-lt"/>
                <a:ea typeface="+mn-ea"/>
                <a:cs typeface="+mj-cs"/>
              </a:rPr>
              <a:t>ى</a:t>
            </a:r>
            <a:r>
              <a:rPr kumimoji="0" lang="ar-JO" sz="2200" b="0" i="0" u="none" strike="noStrike" kern="1200" cap="none" spc="0" normalizeH="0" baseline="0" noProof="0" dirty="0">
                <a:ln>
                  <a:noFill/>
                </a:ln>
                <a:solidFill>
                  <a:schemeClr val="tx1"/>
                </a:solidFill>
                <a:effectLst/>
                <a:uLnTx/>
                <a:uFillTx/>
                <a:latin typeface="+mn-lt"/>
                <a:ea typeface="+mn-ea"/>
                <a:cs typeface="+mj-cs"/>
              </a:rPr>
              <a:t> آخر أخبار الويب </a:t>
            </a:r>
            <a:r>
              <a:rPr lang="ar-SA" sz="2200" dirty="0">
                <a:cs typeface="+mj-cs"/>
              </a:rPr>
              <a:t>بشكل مباشر </a:t>
            </a:r>
            <a:r>
              <a:rPr kumimoji="0" lang="ar-JO" sz="2200" b="0" i="0" u="none" strike="noStrike" kern="1200" cap="none" spc="0" normalizeH="0" baseline="0" noProof="0" dirty="0">
                <a:ln>
                  <a:noFill/>
                </a:ln>
                <a:solidFill>
                  <a:schemeClr val="tx1"/>
                </a:solidFill>
                <a:effectLst/>
                <a:uLnTx/>
                <a:uFillTx/>
                <a:latin typeface="+mn-lt"/>
                <a:ea typeface="+mn-ea"/>
                <a:cs typeface="+mj-cs"/>
              </a:rPr>
              <a:t>على جهازك.</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تسمح للمستخدمين </a:t>
            </a:r>
            <a:r>
              <a:rPr kumimoji="0" lang="ar-SA" sz="2200" b="0" i="0" u="none" strike="noStrike" kern="1200" cap="none" spc="0" normalizeH="0" baseline="0" noProof="0" dirty="0">
                <a:ln>
                  <a:noFill/>
                </a:ln>
                <a:solidFill>
                  <a:schemeClr val="tx1"/>
                </a:solidFill>
                <a:effectLst/>
                <a:uLnTx/>
                <a:uFillTx/>
                <a:latin typeface="+mn-lt"/>
                <a:ea typeface="+mn-ea"/>
                <a:cs typeface="+mj-cs"/>
              </a:rPr>
              <a:t>بمتابعة آخر التحديثات</a:t>
            </a:r>
            <a:r>
              <a:rPr kumimoji="0" lang="ar-SA" sz="2200" b="0" i="0" u="none" strike="noStrike" kern="1200" cap="none" spc="0" normalizeH="0" noProof="0" dirty="0">
                <a:ln>
                  <a:noFill/>
                </a:ln>
                <a:solidFill>
                  <a:schemeClr val="tx1"/>
                </a:solidFill>
                <a:effectLst/>
                <a:uLnTx/>
                <a:uFillTx/>
                <a:latin typeface="+mn-lt"/>
                <a:ea typeface="+mn-ea"/>
                <a:cs typeface="+mj-cs"/>
              </a:rPr>
              <a:t> على مواقع الويب دون الحاجة الى</a:t>
            </a:r>
            <a:br>
              <a:rPr kumimoji="0" lang="ar-SA" sz="2200" b="0" i="0" u="none" strike="noStrike" kern="1200" cap="none" spc="0" normalizeH="0" noProof="0" dirty="0">
                <a:ln>
                  <a:noFill/>
                </a:ln>
                <a:solidFill>
                  <a:schemeClr val="tx1"/>
                </a:solidFill>
                <a:effectLst/>
                <a:uLnTx/>
                <a:uFillTx/>
                <a:latin typeface="+mn-lt"/>
                <a:ea typeface="+mn-ea"/>
                <a:cs typeface="+mj-cs"/>
              </a:rPr>
            </a:br>
            <a:r>
              <a:rPr kumimoji="0" lang="ar-JO" sz="2200" b="0" i="0" u="none" strike="noStrike" kern="1200" cap="none" spc="0" normalizeH="0" baseline="0" noProof="0" dirty="0">
                <a:ln>
                  <a:noFill/>
                </a:ln>
                <a:solidFill>
                  <a:schemeClr val="tx1"/>
                </a:solidFill>
                <a:effectLst/>
                <a:uLnTx/>
                <a:uFillTx/>
                <a:latin typeface="+mn-lt"/>
                <a:ea typeface="+mn-ea"/>
                <a:cs typeface="+mj-cs"/>
              </a:rPr>
              <a:t>زيار</a:t>
            </a:r>
            <a:r>
              <a:rPr kumimoji="0" lang="ar-SA" sz="2200" b="0" i="0" u="none" strike="noStrike" kern="1200" cap="none" spc="0" normalizeH="0" baseline="0" noProof="0" dirty="0">
                <a:ln>
                  <a:noFill/>
                </a:ln>
                <a:solidFill>
                  <a:schemeClr val="tx1"/>
                </a:solidFill>
                <a:effectLst/>
                <a:uLnTx/>
                <a:uFillTx/>
                <a:latin typeface="+mn-lt"/>
                <a:ea typeface="+mn-ea"/>
                <a:cs typeface="+mj-cs"/>
              </a:rPr>
              <a:t>تها</a:t>
            </a:r>
            <a:r>
              <a:rPr kumimoji="0" lang="ar-JO" sz="2200" b="0" i="0" u="none" strike="noStrike" kern="1200" cap="none" spc="0" normalizeH="0" baseline="0" noProof="0" dirty="0">
                <a:ln>
                  <a:noFill/>
                </a:ln>
                <a:solidFill>
                  <a:schemeClr val="tx1"/>
                </a:solidFill>
                <a:effectLst/>
                <a:uLnTx/>
                <a:uFillTx/>
                <a:latin typeface="+mn-lt"/>
                <a:ea typeface="+mn-ea"/>
                <a:cs typeface="+mj-cs"/>
              </a:rPr>
              <a:t> يدويا</a:t>
            </a:r>
            <a:r>
              <a:rPr kumimoji="0" lang="ar-SA" sz="2200" b="0" i="0" u="none" strike="noStrike" kern="1200" cap="none" spc="0" normalizeH="0" baseline="0" noProof="0" dirty="0">
                <a:ln>
                  <a:noFill/>
                </a:ln>
                <a:solidFill>
                  <a:schemeClr val="tx1"/>
                </a:solidFill>
                <a:effectLst/>
                <a:uLnTx/>
                <a:uFillTx/>
                <a:latin typeface="+mn-lt"/>
                <a:ea typeface="+mn-ea"/>
                <a:cs typeface="+mj-cs"/>
              </a:rPr>
              <a:t> في كل مرة</a:t>
            </a:r>
            <a:r>
              <a:rPr kumimoji="0" lang="ar-JO" sz="2200" b="0" i="0" u="none" strike="noStrike" kern="1200" cap="none" spc="0" normalizeH="0" baseline="0" noProof="0" dirty="0">
                <a:ln>
                  <a:noFill/>
                </a:ln>
                <a:solidFill>
                  <a:schemeClr val="tx1"/>
                </a:solidFill>
                <a:effectLst/>
                <a:uLnTx/>
                <a:uFillTx/>
                <a:latin typeface="+mn-lt"/>
                <a:ea typeface="+mn-ea"/>
                <a:cs typeface="+mj-cs"/>
              </a:rPr>
              <a:t>.</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تسمح للناشرين بمشاركة المحتوى الخاص بهم تلقائيا</a:t>
            </a:r>
            <a:r>
              <a:rPr kumimoji="0" lang="ar-SA" sz="2200" b="0" i="0" u="none" strike="noStrike" kern="1200" cap="none" spc="0" normalizeH="0" baseline="0" noProof="0" dirty="0">
                <a:ln>
                  <a:noFill/>
                </a:ln>
                <a:solidFill>
                  <a:schemeClr val="tx1"/>
                </a:solidFill>
                <a:effectLst/>
                <a:uLnTx/>
                <a:uFillTx/>
                <a:latin typeface="+mn-lt"/>
                <a:ea typeface="+mn-ea"/>
                <a:cs typeface="+mj-cs"/>
              </a:rPr>
              <a:t> ومن ثم يستطيع الافراد قراءة هذه المحتويات في صتندوق البريد أو القارئ الموجز أو غيرها من الاجهزة</a:t>
            </a:r>
            <a:r>
              <a:rPr kumimoji="0" lang="ar-SA" sz="2200" b="0" i="0" u="none" strike="noStrike" kern="1200" cap="none" spc="0" normalizeH="0" noProof="0" dirty="0">
                <a:ln>
                  <a:noFill/>
                </a:ln>
                <a:solidFill>
                  <a:schemeClr val="tx1"/>
                </a:solidFill>
                <a:effectLst/>
                <a:uLnTx/>
                <a:uFillTx/>
                <a:latin typeface="+mn-lt"/>
                <a:ea typeface="+mn-ea"/>
                <a:cs typeface="+mj-cs"/>
              </a:rPr>
              <a:t> أو كل ما سبق</a:t>
            </a:r>
            <a:r>
              <a:rPr kumimoji="0" lang="ar-JO" sz="2200" b="0" i="0" u="none" strike="noStrike" kern="1200" cap="none" spc="0" normalizeH="0" baseline="0" noProof="0" dirty="0">
                <a:ln>
                  <a:noFill/>
                </a:ln>
                <a:solidFill>
                  <a:schemeClr val="tx1"/>
                </a:solidFill>
                <a:effectLst/>
                <a:uLnTx/>
                <a:uFillTx/>
                <a:latin typeface="+mn-lt"/>
                <a:ea typeface="+mn-ea"/>
                <a:cs typeface="+mj-cs"/>
              </a:rPr>
              <a:t>.</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و هي مفيدة لمواقع الويب التي يتم تحديثها باستمرار مثل:</a:t>
            </a:r>
            <a:br>
              <a:rPr kumimoji="0" lang="ar-JO" sz="2200" b="0" i="0" u="none" strike="noStrike" kern="1200" cap="none" spc="0" normalizeH="0" baseline="0" noProof="0" dirty="0">
                <a:ln>
                  <a:noFill/>
                </a:ln>
                <a:solidFill>
                  <a:schemeClr val="tx1"/>
                </a:solidFill>
                <a:effectLst/>
                <a:uLnTx/>
                <a:uFillTx/>
                <a:latin typeface="+mn-lt"/>
                <a:ea typeface="+mn-ea"/>
                <a:cs typeface="+mj-cs"/>
              </a:rPr>
            </a:br>
            <a:r>
              <a:rPr kumimoji="0" lang="ar-JO" sz="2200" b="0" i="0" u="none" strike="noStrike" kern="1200" cap="none" spc="0" normalizeH="0" baseline="0" noProof="0" dirty="0">
                <a:ln>
                  <a:noFill/>
                </a:ln>
                <a:solidFill>
                  <a:schemeClr val="tx1"/>
                </a:solidFill>
                <a:effectLst/>
                <a:uLnTx/>
                <a:uFillTx/>
                <a:latin typeface="+mn-lt"/>
                <a:ea typeface="+mn-ea"/>
                <a:cs typeface="+mj-cs"/>
              </a:rPr>
              <a:t>المواقع الإخبارية, الشركات, التقويمات, تغييرات الموقع, قراءة مدونات الأصدقاء, أسعار صرف العملات و غيرها.</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endParaRPr kumimoji="0" lang="ar-SA" sz="2200" b="0" i="0" u="none" strike="noStrike" kern="1200" cap="none" spc="0" normalizeH="0" baseline="0" noProof="0" dirty="0">
              <a:ln>
                <a:noFill/>
              </a:ln>
              <a:solidFill>
                <a:schemeClr val="tx1"/>
              </a:solidFill>
              <a:effectLst/>
              <a:uLnTx/>
              <a:uFillTx/>
              <a:latin typeface="+mn-lt"/>
              <a:ea typeface="+mn-ea"/>
              <a:cs typeface="+mj-cs"/>
            </a:endParaRPr>
          </a:p>
        </p:txBody>
      </p:sp>
      <p:pic>
        <p:nvPicPr>
          <p:cNvPr id="5122" name="Picture 2"/>
          <p:cNvPicPr>
            <a:picLocks noChangeAspect="1" noChangeArrowheads="1"/>
          </p:cNvPicPr>
          <p:nvPr/>
        </p:nvPicPr>
        <p:blipFill>
          <a:blip r:embed="rId2"/>
          <a:srcRect/>
          <a:stretch>
            <a:fillRect/>
          </a:stretch>
        </p:blipFill>
        <p:spPr bwMode="auto">
          <a:xfrm>
            <a:off x="357158" y="1214422"/>
            <a:ext cx="1285875" cy="1247775"/>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39552" y="260648"/>
            <a:ext cx="7772400" cy="5048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ar-SA" sz="2400" b="1" dirty="0">
                <a:latin typeface="+mj-lt"/>
                <a:ea typeface="+mj-ea"/>
                <a:cs typeface="+mj-cs"/>
              </a:rPr>
              <a:t>؟</a:t>
            </a:r>
            <a:r>
              <a:rPr kumimoji="0" lang="en-US" sz="2400" b="1" i="0" u="none" strike="noStrike" kern="1200" cap="none" spc="0" normalizeH="0" baseline="0" noProof="0" dirty="0">
                <a:ln>
                  <a:noFill/>
                </a:ln>
                <a:solidFill>
                  <a:schemeClr val="tx1"/>
                </a:solidFill>
                <a:effectLst/>
                <a:uLnTx/>
                <a:uFillTx/>
                <a:latin typeface="+mj-lt"/>
                <a:ea typeface="+mj-ea"/>
                <a:cs typeface="+mj-cs"/>
              </a:rPr>
              <a:t>(Internet)</a:t>
            </a:r>
            <a:r>
              <a:rPr kumimoji="0" lang="en-US" sz="2400" b="1" i="0" u="none" strike="noStrike" kern="1200" cap="none" spc="0" normalizeH="0" noProof="0" dirty="0">
                <a:ln>
                  <a:noFill/>
                </a:ln>
                <a:solidFill>
                  <a:schemeClr val="tx1"/>
                </a:solidFill>
                <a:effectLst/>
                <a:uLnTx/>
                <a:uFillTx/>
                <a:latin typeface="+mj-lt"/>
                <a:ea typeface="+mj-ea"/>
                <a:cs typeface="+mj-cs"/>
              </a:rPr>
              <a:t> </a:t>
            </a:r>
            <a:r>
              <a:rPr kumimoji="0" lang="ar-SA" sz="2400" b="1" i="0" u="none" strike="noStrike" kern="1200" cap="none" spc="0" normalizeH="0" baseline="0" noProof="0" dirty="0">
                <a:ln>
                  <a:noFill/>
                </a:ln>
                <a:solidFill>
                  <a:schemeClr val="tx1"/>
                </a:solidFill>
                <a:effectLst/>
                <a:uLnTx/>
                <a:uFillTx/>
                <a:latin typeface="+mj-lt"/>
                <a:ea typeface="+mj-ea"/>
                <a:cs typeface="+mj-cs"/>
              </a:rPr>
              <a:t>ما</a:t>
            </a:r>
            <a:r>
              <a:rPr kumimoji="0" lang="ar-SA" sz="2400" b="1" i="0" u="none" strike="noStrike" kern="1200" cap="none" spc="0" normalizeH="0" noProof="0" dirty="0">
                <a:ln>
                  <a:noFill/>
                </a:ln>
                <a:solidFill>
                  <a:schemeClr val="tx1"/>
                </a:solidFill>
                <a:effectLst/>
                <a:uLnTx/>
                <a:uFillTx/>
                <a:latin typeface="+mj-lt"/>
                <a:ea typeface="+mj-ea"/>
                <a:cs typeface="+mj-cs"/>
              </a:rPr>
              <a:t> هو الانترنت</a:t>
            </a:r>
            <a:endParaRPr kumimoji="0" lang="ar-SA" sz="24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Content Placeholder 3"/>
          <p:cNvSpPr txBox="1">
            <a:spLocks/>
          </p:cNvSpPr>
          <p:nvPr/>
        </p:nvSpPr>
        <p:spPr>
          <a:xfrm>
            <a:off x="381000" y="1214422"/>
            <a:ext cx="8305800" cy="5357850"/>
          </a:xfrm>
          <a:prstGeom prst="rect">
            <a:avLst/>
          </a:prstGeom>
        </p:spPr>
        <p:txBody>
          <a:bodyPr>
            <a:normAutofit fontScale="92500"/>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400" b="0" i="0" u="none" strike="noStrike" kern="1200" cap="none" spc="0" normalizeH="0" baseline="0" noProof="0" dirty="0">
                <a:ln>
                  <a:noFill/>
                </a:ln>
                <a:solidFill>
                  <a:schemeClr val="tx1"/>
                </a:solidFill>
                <a:effectLst/>
                <a:uLnTx/>
                <a:uFillTx/>
                <a:latin typeface="+mn-lt"/>
                <a:ea typeface="+mn-ea"/>
                <a:cs typeface="+mn-cs"/>
              </a:rPr>
              <a:t>كلمة "</a:t>
            </a:r>
            <a:r>
              <a:rPr kumimoji="0" lang="en-US" sz="2400" b="0" i="0" u="none" strike="noStrike" kern="1200" cap="none" spc="0" normalizeH="0" baseline="0" noProof="0" dirty="0">
                <a:ln>
                  <a:noFill/>
                </a:ln>
                <a:solidFill>
                  <a:schemeClr val="tx1"/>
                </a:solidFill>
                <a:effectLst/>
                <a:uLnTx/>
                <a:uFillTx/>
                <a:latin typeface="+mn-lt"/>
                <a:ea typeface="+mn-ea"/>
                <a:cs typeface="+mn-cs"/>
              </a:rPr>
              <a:t>Internet</a:t>
            </a:r>
            <a:r>
              <a:rPr kumimoji="0" lang="ar-SA" sz="2400" b="0" i="0" u="none" strike="noStrike" kern="1200" cap="none" spc="0" normalizeH="0" baseline="0" noProof="0" dirty="0">
                <a:ln>
                  <a:noFill/>
                </a:ln>
                <a:solidFill>
                  <a:schemeClr val="tx1"/>
                </a:solidFill>
                <a:effectLst/>
                <a:uLnTx/>
                <a:uFillTx/>
                <a:latin typeface="+mn-lt"/>
                <a:ea typeface="+mn-ea"/>
                <a:cs typeface="+mn-cs"/>
              </a:rPr>
              <a:t>" مشتقة من كلمة</a:t>
            </a:r>
            <a:r>
              <a:rPr kumimoji="0" lang="ar-JO" sz="2400" b="0" i="0" u="none" strike="noStrike" kern="1200" cap="none" spc="0" normalizeH="0" baseline="0" noProof="0" dirty="0">
                <a:ln>
                  <a:noFill/>
                </a:ln>
                <a:solidFill>
                  <a:schemeClr val="tx1"/>
                </a:solidFill>
                <a:effectLst/>
                <a:uLnTx/>
                <a:uFillTx/>
                <a:latin typeface="+mn-lt"/>
                <a:ea typeface="+mn-ea"/>
                <a:cs typeface="+mn-cs"/>
              </a:rPr>
              <a:t> </a:t>
            </a:r>
            <a:r>
              <a:rPr kumimoji="0" lang="ar-SA" sz="2400" b="0" i="0" u="none" strike="noStrike" kern="1200" cap="none" spc="0" normalizeH="0" baseline="0" noProof="0" dirty="0">
                <a:ln>
                  <a:noFill/>
                </a:ln>
                <a:solidFill>
                  <a:schemeClr val="tx1"/>
                </a:solidFill>
                <a:effectLst/>
                <a:uLnTx/>
                <a:uFillTx/>
                <a:latin typeface="+mn-lt"/>
                <a:ea typeface="+mn-ea"/>
                <a:cs typeface="+mn-cs"/>
              </a:rPr>
              <a:t>"</a:t>
            </a:r>
            <a:r>
              <a:rPr kumimoji="0" lang="en-US" sz="2400" b="0" i="0" u="none" strike="noStrike" kern="1200" cap="none" spc="0" normalizeH="0" baseline="0" noProof="0" dirty="0">
                <a:ln>
                  <a:noFill/>
                </a:ln>
                <a:solidFill>
                  <a:schemeClr val="tx1"/>
                </a:solidFill>
                <a:effectLst/>
                <a:uLnTx/>
                <a:uFillTx/>
                <a:latin typeface="+mn-lt"/>
                <a:ea typeface="+mn-ea"/>
                <a:cs typeface="+mn-cs"/>
              </a:rPr>
              <a:t>inter-networking</a:t>
            </a:r>
            <a:r>
              <a:rPr kumimoji="0" lang="ar-SA" sz="2400" b="0" i="0" u="none" strike="noStrike" kern="1200" cap="none" spc="0" normalizeH="0" baseline="0" noProof="0" dirty="0">
                <a:ln>
                  <a:noFill/>
                </a:ln>
                <a:solidFill>
                  <a:schemeClr val="tx1"/>
                </a:solidFill>
                <a:effectLst/>
                <a:uLnTx/>
                <a:uFillTx/>
                <a:latin typeface="+mn-lt"/>
                <a:ea typeface="+mn-ea"/>
                <a:cs typeface="+mn-cs"/>
              </a:rPr>
              <a:t>" والتي تعنى ربط مختلف </a:t>
            </a:r>
            <a:r>
              <a:rPr kumimoji="0" lang="ar-JO" sz="2400" b="0" i="0" u="none" strike="noStrike" kern="1200" cap="none" spc="0" normalizeH="0" baseline="0" noProof="0" dirty="0">
                <a:ln>
                  <a:noFill/>
                </a:ln>
                <a:solidFill>
                  <a:schemeClr val="tx1"/>
                </a:solidFill>
                <a:effectLst/>
                <a:uLnTx/>
                <a:uFillTx/>
                <a:latin typeface="+mn-lt"/>
                <a:ea typeface="+mn-ea"/>
                <a:cs typeface="+mn-cs"/>
              </a:rPr>
              <a:t>ال</a:t>
            </a:r>
            <a:r>
              <a:rPr kumimoji="0" lang="ar-SA" sz="2400" b="0" i="0" u="none" strike="noStrike" kern="1200" cap="none" spc="0" normalizeH="0" baseline="0" noProof="0" dirty="0">
                <a:ln>
                  <a:noFill/>
                </a:ln>
                <a:solidFill>
                  <a:schemeClr val="tx1"/>
                </a:solidFill>
                <a:effectLst/>
                <a:uLnTx/>
                <a:uFillTx/>
                <a:latin typeface="+mn-lt"/>
                <a:ea typeface="+mn-ea"/>
                <a:cs typeface="+mn-cs"/>
              </a:rPr>
              <a:t>شبكات ببعضها. وهكذا يمكن وصف الإنترنت بأنه شبكة الشبكات.</a:t>
            </a:r>
          </a:p>
          <a:p>
            <a:pPr marL="342900" lvl="0" indent="-342900" algn="r" rtl="1">
              <a:lnSpc>
                <a:spcPct val="150000"/>
              </a:lnSpc>
              <a:spcBef>
                <a:spcPct val="20000"/>
              </a:spcBef>
              <a:buFont typeface="Arial" pitchFamily="34" charset="0"/>
              <a:buChar char="•"/>
              <a:defRPr/>
            </a:pPr>
            <a:r>
              <a:rPr lang="ar-SA" sz="2400" dirty="0"/>
              <a:t>في </a:t>
            </a:r>
            <a:r>
              <a:rPr lang="ar-JO" sz="2400" dirty="0"/>
              <a:t>أواخر الستينات </a:t>
            </a:r>
            <a:r>
              <a:rPr lang="ar-SA" sz="2400" dirty="0"/>
              <a:t>دشنت وزارة دفاع الولايات المتحدة الأمريكية مشروع شبكات الحاسب. واختير لهذا المشروع اسم</a:t>
            </a:r>
            <a:r>
              <a:rPr lang="ar-JO" sz="2400" dirty="0"/>
              <a:t> (شبكة وكالة مشاريع البحوث المتقدمة –</a:t>
            </a:r>
            <a:r>
              <a:rPr lang="ar-SA" sz="2400" dirty="0"/>
              <a:t> </a:t>
            </a:r>
            <a:r>
              <a:rPr lang="en-US" sz="2400" dirty="0"/>
              <a:t>Advance Research Projects Agency Network</a:t>
            </a:r>
            <a:r>
              <a:rPr lang="ar-SA" sz="2400" dirty="0"/>
              <a:t>) </a:t>
            </a:r>
            <a:r>
              <a:rPr lang="en-US" sz="2400" dirty="0"/>
              <a:t>ARPANET</a:t>
            </a:r>
            <a:endParaRPr lang="ar-JO" sz="2400" dirty="0"/>
          </a:p>
          <a:p>
            <a:pPr marL="342900" lvl="0" indent="-342900" algn="r" rtl="1">
              <a:lnSpc>
                <a:spcPct val="150000"/>
              </a:lnSpc>
              <a:spcBef>
                <a:spcPct val="20000"/>
              </a:spcBef>
              <a:buFont typeface="Arial" pitchFamily="34" charset="0"/>
              <a:buChar char="•"/>
              <a:defRPr/>
            </a:pPr>
            <a:r>
              <a:rPr lang="ar-JO" sz="2400" dirty="0"/>
              <a:t>في عام 1973 تم تصميم </a:t>
            </a:r>
            <a:r>
              <a:rPr lang="en-US" sz="2400" dirty="0"/>
              <a:t>) </a:t>
            </a:r>
            <a:r>
              <a:rPr lang="ar-JO" sz="2400" dirty="0"/>
              <a:t>بروتوكول تحكم الإرسال</a:t>
            </a:r>
            <a:r>
              <a:rPr lang="en-US" sz="2400" dirty="0"/>
              <a:t> </a:t>
            </a:r>
            <a:r>
              <a:rPr lang="ar-JO" sz="2400" dirty="0"/>
              <a:t>/</a:t>
            </a:r>
            <a:r>
              <a:rPr lang="en-US" sz="2400" dirty="0"/>
              <a:t> </a:t>
            </a:r>
            <a:r>
              <a:rPr lang="ar-JO" sz="2400" dirty="0"/>
              <a:t>بروتوكول الإنترنت</a:t>
            </a:r>
            <a:r>
              <a:rPr lang="en-US" sz="2400" dirty="0"/>
              <a:t> (TCP/IP  </a:t>
            </a:r>
            <a:r>
              <a:rPr lang="ar-JO" sz="2400" dirty="0"/>
              <a:t>لإرسال البيانات عبر خطوط الهاتف و الهواتف اللاسلكية و الأقمار الصناعية</a:t>
            </a:r>
            <a:r>
              <a:rPr lang="ar-SA" sz="2400" dirty="0"/>
              <a:t>، ومنها فإن أي شخص متصل بالانترنت يستطيع تبادل الملفات النصية والملفات والبرامج مع غيره من المستخدمين.</a:t>
            </a:r>
            <a:br>
              <a:rPr kumimoji="0" lang="ar-SA" sz="2400" b="0" i="0" u="none" strike="noStrike" kern="1200" cap="none" spc="0" normalizeH="0" baseline="0" noProof="0" dirty="0">
                <a:ln>
                  <a:noFill/>
                </a:ln>
                <a:solidFill>
                  <a:schemeClr val="tx1"/>
                </a:solidFill>
                <a:effectLst/>
                <a:uLnTx/>
                <a:uFillTx/>
                <a:latin typeface="+mn-lt"/>
                <a:ea typeface="+mn-ea"/>
                <a:cs typeface="+mn-cs"/>
              </a:rPr>
            </a:br>
            <a:endParaRPr kumimoji="0" lang="ar-SA" sz="24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المدونات (</a:t>
            </a:r>
            <a:r>
              <a:rPr lang="en-US" sz="2400" b="1" dirty="0">
                <a:cs typeface="+mj-cs"/>
              </a:rPr>
              <a:t>Blogs</a:t>
            </a:r>
            <a:r>
              <a:rPr lang="ar-SA" sz="2400" b="1" dirty="0">
                <a:cs typeface="+mj-cs"/>
              </a:rPr>
              <a:t>)</a:t>
            </a:r>
            <a:endParaRPr lang="ar-SA" sz="2400" dirty="0">
              <a:cs typeface="+mj-cs"/>
            </a:endParaRPr>
          </a:p>
        </p:txBody>
      </p:sp>
      <p:sp>
        <p:nvSpPr>
          <p:cNvPr id="3" name="Content Placeholder 3"/>
          <p:cNvSpPr txBox="1">
            <a:spLocks/>
          </p:cNvSpPr>
          <p:nvPr/>
        </p:nvSpPr>
        <p:spPr>
          <a:xfrm>
            <a:off x="152400" y="1000108"/>
            <a:ext cx="8777318" cy="5715040"/>
          </a:xfrm>
          <a:prstGeom prst="rect">
            <a:avLst/>
          </a:prstGeom>
        </p:spPr>
        <p:txBody>
          <a:bodyPr>
            <a:normAutofit/>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lang="ar-SA" sz="2200" dirty="0">
                <a:cs typeface="+mj-cs"/>
              </a:rPr>
              <a:t>هي عبارة عن نموذج مصغر </a:t>
            </a:r>
            <a:r>
              <a:rPr kumimoji="0" lang="ar-JO" sz="2200" b="0" i="0" u="none" strike="noStrike" kern="1200" cap="none" spc="0" normalizeH="0" baseline="0" noProof="0" dirty="0">
                <a:ln>
                  <a:noFill/>
                </a:ln>
                <a:solidFill>
                  <a:schemeClr val="tx1"/>
                </a:solidFill>
                <a:effectLst/>
                <a:uLnTx/>
                <a:uFillTx/>
                <a:latin typeface="+mn-lt"/>
                <a:ea typeface="+mn-ea"/>
                <a:cs typeface="+mj-cs"/>
              </a:rPr>
              <a:t>لسجل الويب و يطلق على </a:t>
            </a:r>
            <a:r>
              <a:rPr kumimoji="0" lang="ar-SA" sz="2200" b="0" i="0" u="none" strike="noStrike" kern="1200" cap="none" spc="0" normalizeH="0" baseline="0" noProof="0" dirty="0">
                <a:ln>
                  <a:noFill/>
                </a:ln>
                <a:solidFill>
                  <a:schemeClr val="tx1"/>
                </a:solidFill>
                <a:effectLst/>
                <a:uLnTx/>
                <a:uFillTx/>
                <a:latin typeface="+mn-lt"/>
                <a:ea typeface="+mn-ea"/>
                <a:cs typeface="+mj-cs"/>
              </a:rPr>
              <a:t>عملية </a:t>
            </a:r>
            <a:r>
              <a:rPr kumimoji="0" lang="ar-JO" sz="2200" b="0" i="0" u="none" strike="noStrike" kern="1200" cap="none" spc="0" normalizeH="0" baseline="0" noProof="0" dirty="0">
                <a:ln>
                  <a:noFill/>
                </a:ln>
                <a:solidFill>
                  <a:schemeClr val="tx1"/>
                </a:solidFill>
                <a:effectLst/>
                <a:uLnTx/>
                <a:uFillTx/>
                <a:latin typeface="+mn-lt"/>
                <a:ea typeface="+mn-ea"/>
                <a:cs typeface="+mj-cs"/>
              </a:rPr>
              <a:t>إضافة مقالة إلى مدونه </a:t>
            </a:r>
            <a:r>
              <a:rPr kumimoji="0" lang="ar-SA" sz="2200" b="0" i="0" u="none" strike="noStrike" kern="1200" cap="none" spc="0" normalizeH="0" baseline="0" noProof="0" dirty="0">
                <a:ln>
                  <a:noFill/>
                </a:ln>
                <a:solidFill>
                  <a:schemeClr val="tx1"/>
                </a:solidFill>
                <a:effectLst/>
                <a:uLnTx/>
                <a:uFillTx/>
                <a:latin typeface="+mn-lt"/>
                <a:ea typeface="+mn-ea"/>
                <a:cs typeface="+mj-cs"/>
              </a:rPr>
              <a:t>ب</a:t>
            </a:r>
            <a:r>
              <a:rPr kumimoji="0" lang="ar-JO" sz="2200" b="0" i="0" u="none" strike="noStrike" kern="1200" cap="none" spc="0" normalizeH="0" baseline="0" noProof="0" dirty="0">
                <a:ln>
                  <a:noFill/>
                </a:ln>
                <a:solidFill>
                  <a:schemeClr val="tx1"/>
                </a:solidFill>
                <a:effectLst/>
                <a:uLnTx/>
                <a:uFillTx/>
                <a:latin typeface="+mn-lt"/>
                <a:ea typeface="+mn-ea"/>
                <a:cs typeface="+mj-cs"/>
              </a:rPr>
              <a:t>عملية "التدوين</a:t>
            </a:r>
            <a:r>
              <a:rPr kumimoji="0" lang="en-US"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Blogging</a:t>
            </a:r>
            <a:r>
              <a:rPr kumimoji="0" lang="ar-JO" sz="2200" b="0" i="0" u="none" strike="noStrike" kern="1200" cap="none" spc="0" normalizeH="0" baseline="0" noProof="0" dirty="0">
                <a:ln>
                  <a:noFill/>
                </a:ln>
                <a:solidFill>
                  <a:schemeClr val="tx1"/>
                </a:solidFill>
                <a:effectLst/>
                <a:uLnTx/>
                <a:uFillTx/>
                <a:latin typeface="+mn-lt"/>
                <a:ea typeface="+mn-ea"/>
                <a:cs typeface="+mj-cs"/>
              </a:rPr>
              <a:t>)"</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و المدونه هي قسم يقوم صاحب المدونه بنشر مقالاته فيها مثل المفكرات اليومية.</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و تستخدم المدونات للتواصل مع الأصدقاء و العائلة او لمناقشة موضوع معين.</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و يوجد العديد من المواقع التي توفر أدوات لإنشاء مدونات مثل :</a:t>
            </a:r>
          </a:p>
          <a:p>
            <a:pPr marL="742950" marR="0" lvl="1" indent="-285750" algn="r" defTabSz="914400" rtl="1" eaLnBrk="1" fontAlgn="auto" latinLnBrk="0" hangingPunct="1">
              <a:lnSpc>
                <a:spcPct val="150000"/>
              </a:lnSpc>
              <a:spcBef>
                <a:spcPct val="2000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mj-cs"/>
              </a:rPr>
              <a:t>Blogger</a:t>
            </a:r>
          </a:p>
          <a:p>
            <a:pPr marL="320040" marR="0" lvl="1" indent="0" algn="r" defTabSz="914400" rtl="1" eaLnBrk="1" fontAlgn="auto" latinLnBrk="0" hangingPunct="1">
              <a:lnSpc>
                <a:spcPct val="150000"/>
              </a:lnSpc>
              <a:spcBef>
                <a:spcPct val="20000"/>
              </a:spcBef>
              <a:spcAft>
                <a:spcPts val="0"/>
              </a:spcAft>
              <a:buClrTx/>
              <a:buSzTx/>
              <a:buFont typeface="Arial" pitchFamily="34" charset="0"/>
              <a:buNone/>
              <a:tabLst/>
              <a:defRPr/>
            </a:pP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20040" marR="0" lvl="1" indent="0" algn="r" defTabSz="914400" rtl="1" eaLnBrk="1" fontAlgn="auto" latinLnBrk="0" hangingPunct="1">
              <a:lnSpc>
                <a:spcPct val="150000"/>
              </a:lnSpc>
              <a:spcBef>
                <a:spcPct val="20000"/>
              </a:spcBef>
              <a:spcAft>
                <a:spcPts val="0"/>
              </a:spcAft>
              <a:buClrTx/>
              <a:buSzTx/>
              <a:buFont typeface="Arial" pitchFamily="34" charset="0"/>
              <a:buNone/>
              <a:tabLst/>
              <a:defRPr/>
            </a:pP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742950" marR="0" lvl="1" indent="-28575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dirty="0">
                <a:ln>
                  <a:noFill/>
                </a:ln>
                <a:solidFill>
                  <a:schemeClr val="tx1"/>
                </a:solidFill>
                <a:effectLst/>
                <a:uLnTx/>
                <a:uFillTx/>
                <a:latin typeface="+mn-lt"/>
                <a:ea typeface="+mn-ea"/>
                <a:cs typeface="+mj-cs"/>
              </a:rPr>
              <a:t>WordPress</a:t>
            </a:r>
            <a:endParaRPr kumimoji="0" lang="en-IN"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0" eaLnBrk="1" fontAlgn="auto" latinLnBrk="0" hangingPunct="1">
              <a:lnSpc>
                <a:spcPct val="150000"/>
              </a:lnSpc>
              <a:spcBef>
                <a:spcPct val="20000"/>
              </a:spcBef>
              <a:spcAft>
                <a:spcPts val="0"/>
              </a:spcAft>
              <a:buClrTx/>
              <a:buSzTx/>
              <a:buFont typeface="Arial" pitchFamily="34" charset="0"/>
              <a:buChar char="•"/>
              <a:tabLst/>
              <a:defRPr/>
            </a:pPr>
            <a:endParaRPr kumimoji="0" lang="en-IN" sz="2200" b="0" i="0" u="none" strike="noStrike" kern="1200" cap="none" spc="0" normalizeH="0" baseline="0" noProof="0" dirty="0">
              <a:ln>
                <a:noFill/>
              </a:ln>
              <a:solidFill>
                <a:schemeClr val="tx1"/>
              </a:solidFill>
              <a:effectLst/>
              <a:uLnTx/>
              <a:uFillTx/>
              <a:latin typeface="+mn-lt"/>
              <a:ea typeface="+mn-ea"/>
              <a:cs typeface="+mj-cs"/>
            </a:endParaRPr>
          </a:p>
        </p:txBody>
      </p:sp>
      <p:pic>
        <p:nvPicPr>
          <p:cNvPr id="4" name="Picture 2" descr="C:\Users\Qutyba\Desktop\download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3438" y="3714752"/>
            <a:ext cx="1285884" cy="12858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Qutyba\Desktop\downlo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7686" y="5214950"/>
            <a:ext cx="1947862" cy="13913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ويكي (</a:t>
            </a:r>
            <a:r>
              <a:rPr lang="en-US" sz="2400" b="1" dirty="0">
                <a:cs typeface="+mj-cs"/>
              </a:rPr>
              <a:t>Wiki</a:t>
            </a:r>
            <a:r>
              <a:rPr lang="ar-SA" sz="2400" b="1" dirty="0">
                <a:cs typeface="+mj-cs"/>
              </a:rPr>
              <a:t>)</a:t>
            </a:r>
            <a:endParaRPr lang="ar-SA" sz="2400" dirty="0">
              <a:cs typeface="+mj-cs"/>
            </a:endParaRPr>
          </a:p>
        </p:txBody>
      </p:sp>
      <p:sp>
        <p:nvSpPr>
          <p:cNvPr id="3" name="Content Placeholder 3"/>
          <p:cNvSpPr txBox="1">
            <a:spLocks/>
          </p:cNvSpPr>
          <p:nvPr/>
        </p:nvSpPr>
        <p:spPr>
          <a:xfrm>
            <a:off x="571472" y="1071546"/>
            <a:ext cx="8305800" cy="1500198"/>
          </a:xfrm>
          <a:prstGeom prst="rect">
            <a:avLst/>
          </a:prstGeom>
        </p:spPr>
        <p:txBody>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هي صفحة ويب يمكن لأي شخص عرضها و تعديلها من خلال المتصفح</a:t>
            </a:r>
            <a:r>
              <a:rPr kumimoji="0" lang="ar-SA" sz="2200" b="0" i="0" u="none" strike="noStrike" kern="1200" cap="none" spc="0" normalizeH="0" baseline="0" noProof="0" dirty="0">
                <a:ln>
                  <a:noFill/>
                </a:ln>
                <a:solidFill>
                  <a:schemeClr val="tx1"/>
                </a:solidFill>
                <a:effectLst/>
                <a:uLnTx/>
                <a:uFillTx/>
                <a:latin typeface="+mn-lt"/>
                <a:ea typeface="+mn-ea"/>
                <a:cs typeface="+mj-cs"/>
              </a:rPr>
              <a:t>. </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من أشهر مواقعها (</a:t>
            </a:r>
            <a:r>
              <a:rPr kumimoji="0" lang="en-US" sz="2200" b="0" i="0" u="none" strike="noStrike" kern="1200" cap="none" spc="0" normalizeH="0" baseline="0" noProof="0" dirty="0">
                <a:ln>
                  <a:noFill/>
                </a:ln>
                <a:solidFill>
                  <a:schemeClr val="tx1"/>
                </a:solidFill>
                <a:effectLst/>
                <a:uLnTx/>
                <a:uFillTx/>
                <a:latin typeface="+mn-lt"/>
                <a:ea typeface="+mn-ea"/>
                <a:cs typeface="+mj-cs"/>
              </a:rPr>
              <a:t>Wikipedia</a:t>
            </a:r>
            <a:r>
              <a:rPr kumimoji="0" lang="ar-JO" sz="2200" b="0" i="0" u="none" strike="noStrike" kern="1200" cap="none" spc="0" normalizeH="0" baseline="0" noProof="0" dirty="0">
                <a:ln>
                  <a:noFill/>
                </a:ln>
                <a:solidFill>
                  <a:schemeClr val="tx1"/>
                </a:solidFill>
                <a:effectLst/>
                <a:uLnTx/>
                <a:uFillTx/>
                <a:latin typeface="+mn-lt"/>
                <a:ea typeface="+mn-ea"/>
                <a:cs typeface="+mj-cs"/>
              </a:rPr>
              <a:t>) و هي موسوعة ضخمة عبر الإنترنت.</a:t>
            </a:r>
            <a:br>
              <a:rPr kumimoji="0" lang="ar-SA" sz="3200" b="0" i="0" u="none" strike="noStrike" kern="1200" cap="none" spc="0" normalizeH="0" baseline="0" noProof="0" dirty="0">
                <a:ln>
                  <a:noFill/>
                </a:ln>
                <a:solidFill>
                  <a:schemeClr val="tx1"/>
                </a:solidFill>
                <a:effectLst/>
                <a:uLnTx/>
                <a:uFillTx/>
                <a:latin typeface="+mn-lt"/>
                <a:ea typeface="+mn-ea"/>
                <a:cs typeface="+mn-cs"/>
              </a:rPr>
            </a:br>
            <a:endParaRPr kumimoji="0" lang="ar-SA"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6146" name="Picture 2" descr="C:\Users\DELL\Downloads\new doc 15_1.jpg"/>
          <p:cNvPicPr>
            <a:picLocks noChangeAspect="1" noChangeArrowheads="1"/>
          </p:cNvPicPr>
          <p:nvPr/>
        </p:nvPicPr>
        <p:blipFill>
          <a:blip r:embed="rId2"/>
          <a:srcRect/>
          <a:stretch>
            <a:fillRect/>
          </a:stretch>
        </p:blipFill>
        <p:spPr bwMode="auto">
          <a:xfrm>
            <a:off x="2285984" y="2571744"/>
            <a:ext cx="4572032" cy="3729815"/>
          </a:xfrm>
          <a:prstGeom prst="rect">
            <a:avLst/>
          </a:prstGeo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خذمة الوسائط المباشرة – البودكاست (</a:t>
            </a:r>
            <a:r>
              <a:rPr lang="en-US" sz="2400" b="1" dirty="0">
                <a:cs typeface="+mj-cs"/>
              </a:rPr>
              <a:t>Podcasting</a:t>
            </a:r>
            <a:r>
              <a:rPr lang="ar-SA" sz="2400" b="1" dirty="0">
                <a:cs typeface="+mj-cs"/>
              </a:rPr>
              <a:t>)</a:t>
            </a:r>
            <a:endParaRPr lang="ar-SA" sz="2400" dirty="0">
              <a:cs typeface="+mj-cs"/>
            </a:endParaRPr>
          </a:p>
        </p:txBody>
      </p:sp>
      <p:sp>
        <p:nvSpPr>
          <p:cNvPr id="3" name="Content Placeholder 3"/>
          <p:cNvSpPr txBox="1">
            <a:spLocks/>
          </p:cNvSpPr>
          <p:nvPr/>
        </p:nvSpPr>
        <p:spPr>
          <a:xfrm>
            <a:off x="457200" y="1071546"/>
            <a:ext cx="8329642" cy="4935745"/>
          </a:xfrm>
          <a:prstGeom prst="rect">
            <a:avLst/>
          </a:prstGeom>
        </p:spPr>
        <p:txBody>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خدمة الوسائط المباشرة: </a:t>
            </a:r>
            <a:r>
              <a:rPr kumimoji="0" lang="ar-SA" sz="2200" b="0" i="0" u="none" strike="noStrike" kern="1200" cap="none" spc="0" normalizeH="0" baseline="0" noProof="0" dirty="0">
                <a:ln>
                  <a:noFill/>
                </a:ln>
                <a:solidFill>
                  <a:schemeClr val="tx1"/>
                </a:solidFill>
                <a:effectLst/>
                <a:uLnTx/>
                <a:uFillTx/>
                <a:latin typeface="+mn-lt"/>
                <a:ea typeface="+mn-ea"/>
                <a:cs typeface="+mj-cs"/>
              </a:rPr>
              <a:t>هي </a:t>
            </a:r>
            <a:r>
              <a:rPr kumimoji="0" lang="ar-JO" sz="2200" b="0" i="0" u="none" strike="noStrike" kern="1200" cap="none" spc="0" normalizeH="0" baseline="0" noProof="0" dirty="0">
                <a:ln>
                  <a:noFill/>
                </a:ln>
                <a:solidFill>
                  <a:schemeClr val="tx1"/>
                </a:solidFill>
                <a:effectLst/>
                <a:uLnTx/>
                <a:uFillTx/>
                <a:latin typeface="+mn-lt"/>
                <a:ea typeface="+mn-ea"/>
                <a:cs typeface="+mj-cs"/>
              </a:rPr>
              <a:t>خدمة مجانية تسمح لمستخدمي الويب بسحب الملفات الصوتية من مواقع مخصصة لملفات الوسائط للإستماع إليها على أجهزة الحاسب او </a:t>
            </a:r>
            <a:r>
              <a:rPr kumimoji="0" lang="en-US" sz="2200" b="0" i="0" u="none" strike="noStrike" kern="1200" cap="none" spc="0" normalizeH="0" baseline="0" noProof="0" dirty="0">
                <a:ln>
                  <a:noFill/>
                </a:ln>
                <a:solidFill>
                  <a:schemeClr val="tx1"/>
                </a:solidFill>
                <a:effectLst/>
                <a:uLnTx/>
                <a:uFillTx/>
                <a:latin typeface="+mn-lt"/>
                <a:ea typeface="+mn-ea"/>
                <a:cs typeface="+mj-cs"/>
              </a:rPr>
              <a:t>ipod</a:t>
            </a:r>
            <a:r>
              <a:rPr kumimoji="0" lang="ar-JO" sz="2200" b="0" i="0" u="none" strike="noStrike" kern="1200" cap="none" spc="0" normalizeH="0" baseline="0" noProof="0" dirty="0">
                <a:ln>
                  <a:noFill/>
                </a:ln>
                <a:solidFill>
                  <a:schemeClr val="tx1"/>
                </a:solidFill>
                <a:effectLst/>
                <a:uLnTx/>
                <a:uFillTx/>
                <a:latin typeface="+mn-lt"/>
                <a:ea typeface="+mn-ea"/>
                <a:cs typeface="+mj-cs"/>
              </a:rPr>
              <a:t>.</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و</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الكلمة مشتقه من </a:t>
            </a:r>
            <a:r>
              <a:rPr kumimoji="0" lang="en-US" sz="2200" b="1" i="0" u="none" strike="noStrike" kern="1200" cap="none" spc="0" normalizeH="0" baseline="0" noProof="0" dirty="0">
                <a:ln>
                  <a:noFill/>
                </a:ln>
                <a:solidFill>
                  <a:schemeClr val="tx1"/>
                </a:solidFill>
                <a:effectLst/>
                <a:uLnTx/>
                <a:uFillTx/>
                <a:latin typeface="+mn-lt"/>
                <a:ea typeface="+mn-ea"/>
                <a:cs typeface="+mj-cs"/>
              </a:rPr>
              <a:t>ipod</a:t>
            </a:r>
            <a:r>
              <a:rPr kumimoji="0" lang="ar-JO" sz="2200" b="0" i="0" u="none" strike="noStrike" kern="1200" cap="none" spc="0" normalizeH="0" baseline="0" noProof="0" dirty="0">
                <a:ln>
                  <a:noFill/>
                </a:ln>
                <a:solidFill>
                  <a:schemeClr val="tx1"/>
                </a:solidFill>
                <a:effectLst/>
                <a:uLnTx/>
                <a:uFillTx/>
                <a:latin typeface="+mn-lt"/>
                <a:ea typeface="+mn-ea"/>
                <a:cs typeface="+mj-cs"/>
              </a:rPr>
              <a:t> (مشغل الصوت الرقمي الشخصي من أبل) مع كلمة </a:t>
            </a:r>
            <a:r>
              <a:rPr kumimoji="0" lang="en-US" sz="2200" b="1" i="0" u="none" strike="noStrike" kern="1200" cap="none" spc="0" normalizeH="0" baseline="0" noProof="0" dirty="0">
                <a:ln>
                  <a:noFill/>
                </a:ln>
                <a:solidFill>
                  <a:schemeClr val="tx1"/>
                </a:solidFill>
                <a:effectLst/>
                <a:uLnTx/>
                <a:uFillTx/>
                <a:latin typeface="+mn-lt"/>
                <a:ea typeface="+mn-ea"/>
                <a:cs typeface="+mj-cs"/>
              </a:rPr>
              <a:t>podcasting</a:t>
            </a:r>
            <a:endParaRPr kumimoji="0" lang="ar-JO" sz="2200" b="1"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تختلف عن راديو الإنترنت بأنها لا تحتاج لتردد معين بل تقوم بتحميل الملف عند الحاجة او الإشتراك في موجز </a:t>
            </a:r>
            <a:r>
              <a:rPr kumimoji="0" lang="en-US" sz="2200" b="0" i="0" u="none" strike="noStrike" kern="1200" cap="none" spc="0" normalizeH="0" baseline="0" noProof="0" dirty="0">
                <a:ln>
                  <a:noFill/>
                </a:ln>
                <a:solidFill>
                  <a:schemeClr val="tx1"/>
                </a:solidFill>
                <a:effectLst/>
                <a:uLnTx/>
                <a:uFillTx/>
                <a:latin typeface="+mn-lt"/>
                <a:ea typeface="+mn-ea"/>
                <a:cs typeface="+mj-cs"/>
              </a:rPr>
              <a:t>RSS</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من أمثلة </a:t>
            </a:r>
            <a:r>
              <a:rPr kumimoji="0" lang="ar-SA" sz="2200" b="0" i="0" u="none" strike="noStrike" kern="1200" cap="none" spc="0" normalizeH="0" baseline="0" noProof="0" dirty="0">
                <a:ln>
                  <a:noFill/>
                </a:ln>
                <a:solidFill>
                  <a:schemeClr val="tx1"/>
                </a:solidFill>
                <a:effectLst/>
                <a:uLnTx/>
                <a:uFillTx/>
                <a:latin typeface="+mn-lt"/>
                <a:ea typeface="+mn-ea"/>
                <a:cs typeface="+mj-cs"/>
              </a:rPr>
              <a:t>لبعض </a:t>
            </a:r>
            <a:r>
              <a:rPr kumimoji="0" lang="ar-JO" sz="2200" b="0" i="0" u="none" strike="noStrike" kern="1200" cap="none" spc="0" normalizeH="0" baseline="0" noProof="0" dirty="0">
                <a:ln>
                  <a:noFill/>
                </a:ln>
                <a:solidFill>
                  <a:schemeClr val="tx1"/>
                </a:solidFill>
                <a:effectLst/>
                <a:uLnTx/>
                <a:uFillTx/>
                <a:latin typeface="+mn-lt"/>
                <a:ea typeface="+mn-ea"/>
                <a:cs typeface="+mj-cs"/>
              </a:rPr>
              <a:t>ملفات ا</a:t>
            </a:r>
            <a:r>
              <a:rPr kumimoji="0" lang="ar-SA" sz="2200" b="0" i="0" u="none" strike="noStrike" kern="1200" cap="none" spc="0" normalizeH="0" baseline="0" noProof="0" dirty="0">
                <a:ln>
                  <a:noFill/>
                </a:ln>
                <a:solidFill>
                  <a:schemeClr val="tx1"/>
                </a:solidFill>
                <a:effectLst/>
                <a:uLnTx/>
                <a:uFillTx/>
                <a:latin typeface="+mn-lt"/>
                <a:ea typeface="+mn-ea"/>
                <a:cs typeface="+mj-cs"/>
              </a:rPr>
              <a:t>ل</a:t>
            </a:r>
            <a:r>
              <a:rPr kumimoji="0" lang="ar-JO" sz="2200" b="0" i="0" u="none" strike="noStrike" kern="1200" cap="none" spc="0" normalizeH="0" baseline="0" noProof="0" dirty="0">
                <a:ln>
                  <a:noFill/>
                </a:ln>
                <a:solidFill>
                  <a:schemeClr val="tx1"/>
                </a:solidFill>
                <a:effectLst/>
                <a:uLnTx/>
                <a:uFillTx/>
                <a:latin typeface="+mn-lt"/>
                <a:ea typeface="+mn-ea"/>
                <a:cs typeface="+mj-cs"/>
              </a:rPr>
              <a:t>و</a:t>
            </a:r>
            <a:r>
              <a:rPr kumimoji="0" lang="ar-SA" sz="2200" b="0" i="0" u="none" strike="noStrike" kern="1200" cap="none" spc="0" normalizeH="0" baseline="0" noProof="0" dirty="0">
                <a:ln>
                  <a:noFill/>
                </a:ln>
                <a:solidFill>
                  <a:schemeClr val="tx1"/>
                </a:solidFill>
                <a:effectLst/>
                <a:uLnTx/>
                <a:uFillTx/>
                <a:latin typeface="+mn-lt"/>
                <a:ea typeface="+mn-ea"/>
                <a:cs typeface="+mj-cs"/>
              </a:rPr>
              <a:t>سائط</a:t>
            </a:r>
            <a:r>
              <a:rPr kumimoji="0" lang="ar-JO" sz="2200" b="0" i="0" u="none" strike="noStrike" kern="1200" cap="none" spc="0" normalizeH="0" baseline="0" noProof="0" dirty="0">
                <a:ln>
                  <a:noFill/>
                </a:ln>
                <a:solidFill>
                  <a:schemeClr val="tx1"/>
                </a:solidFill>
                <a:effectLst/>
                <a:uLnTx/>
                <a:uFillTx/>
                <a:latin typeface="+mn-lt"/>
                <a:ea typeface="+mn-ea"/>
                <a:cs typeface="+mj-cs"/>
              </a:rPr>
              <a:t>: </a:t>
            </a:r>
            <a:br>
              <a:rPr kumimoji="0" lang="ar-JO" sz="2200" b="0" i="0" u="none" strike="noStrike" kern="1200" cap="none" spc="0" normalizeH="0" baseline="0" noProof="0" dirty="0">
                <a:ln>
                  <a:noFill/>
                </a:ln>
                <a:solidFill>
                  <a:schemeClr val="tx1"/>
                </a:solidFill>
                <a:effectLst/>
                <a:uLnTx/>
                <a:uFillTx/>
                <a:latin typeface="+mn-lt"/>
                <a:ea typeface="+mn-ea"/>
                <a:cs typeface="+mj-cs"/>
              </a:rPr>
            </a:br>
            <a:r>
              <a:rPr kumimoji="0" lang="ar-JO" sz="2200" b="0" i="0" u="none" strike="noStrike" kern="1200" cap="none" spc="0" normalizeH="0" baseline="0" noProof="0" dirty="0">
                <a:ln>
                  <a:noFill/>
                </a:ln>
                <a:solidFill>
                  <a:schemeClr val="tx1"/>
                </a:solidFill>
                <a:effectLst/>
                <a:uLnTx/>
                <a:uFillTx/>
                <a:latin typeface="+mn-lt"/>
                <a:ea typeface="+mn-ea"/>
                <a:cs typeface="+mj-cs"/>
              </a:rPr>
              <a:t>البرامج الإذاعية, البرامج التعليمية, الموسيقى , المقابلات الشخصية, التقارير, التعليقات و غيرها.</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115616" y="260648"/>
            <a:ext cx="6840760" cy="5048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t>(E-mail)</a:t>
            </a:r>
            <a:r>
              <a:rPr lang="ar-SA" sz="2400" b="1" dirty="0"/>
              <a:t>الإتصال عبر البريد الإلكتروني </a:t>
            </a:r>
          </a:p>
        </p:txBody>
      </p:sp>
      <p:sp>
        <p:nvSpPr>
          <p:cNvPr id="4" name="AutoShape 81"/>
          <p:cNvSpPr>
            <a:spLocks noChangeArrowheads="1"/>
          </p:cNvSpPr>
          <p:nvPr/>
        </p:nvSpPr>
        <p:spPr bwMode="gray">
          <a:xfrm>
            <a:off x="1643042" y="2453325"/>
            <a:ext cx="5643602"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algn="r" fontAlgn="base">
              <a:spcBef>
                <a:spcPct val="0"/>
              </a:spcBef>
              <a:spcAft>
                <a:spcPct val="0"/>
              </a:spcAft>
            </a:pPr>
            <a:endParaRPr lang="en-US" dirty="0">
              <a:solidFill>
                <a:srgbClr val="1F5281"/>
              </a:solidFill>
            </a:endParaRPr>
          </a:p>
        </p:txBody>
      </p:sp>
      <p:sp>
        <p:nvSpPr>
          <p:cNvPr id="5" name="Text Box 83"/>
          <p:cNvSpPr txBox="1">
            <a:spLocks noChangeArrowheads="1"/>
          </p:cNvSpPr>
          <p:nvPr/>
        </p:nvSpPr>
        <p:spPr bwMode="gray">
          <a:xfrm>
            <a:off x="2516938" y="2555528"/>
            <a:ext cx="46982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eaLnBrk="0" fontAlgn="base" hangingPunct="0">
              <a:spcBef>
                <a:spcPct val="0"/>
              </a:spcBef>
              <a:spcAft>
                <a:spcPct val="0"/>
              </a:spcAft>
            </a:pPr>
            <a:r>
              <a:rPr lang="ar-SA" b="1" dirty="0"/>
              <a:t>الاتصال الالكتروني </a:t>
            </a:r>
            <a:r>
              <a:rPr lang="ar-SA" dirty="0"/>
              <a:t>(</a:t>
            </a:r>
            <a:r>
              <a:rPr lang="en-US" dirty="0"/>
              <a:t>Electronic Communication</a:t>
            </a:r>
            <a:r>
              <a:rPr lang="ar-SA" dirty="0"/>
              <a:t>)</a:t>
            </a:r>
          </a:p>
        </p:txBody>
      </p:sp>
      <p:sp>
        <p:nvSpPr>
          <p:cNvPr id="6" name="AutoShape 81"/>
          <p:cNvSpPr>
            <a:spLocks noChangeArrowheads="1"/>
          </p:cNvSpPr>
          <p:nvPr/>
        </p:nvSpPr>
        <p:spPr bwMode="gray">
          <a:xfrm>
            <a:off x="1643042" y="3319785"/>
            <a:ext cx="5643602" cy="394967"/>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algn="r" rtl="1" fontAlgn="base">
              <a:spcBef>
                <a:spcPct val="0"/>
              </a:spcBef>
              <a:spcAft>
                <a:spcPct val="0"/>
              </a:spcAft>
            </a:pPr>
            <a:r>
              <a:rPr lang="ar-SA" b="1" dirty="0"/>
              <a:t>البريد الالكتروني </a:t>
            </a:r>
            <a:r>
              <a:rPr lang="ar-SA" dirty="0"/>
              <a:t>(</a:t>
            </a:r>
            <a:r>
              <a:rPr lang="en-US" dirty="0"/>
              <a:t>E-mail</a:t>
            </a:r>
            <a:r>
              <a:rPr lang="ar-SA" dirty="0"/>
              <a:t>)</a:t>
            </a:r>
          </a:p>
        </p:txBody>
      </p:sp>
      <p:sp>
        <p:nvSpPr>
          <p:cNvPr id="7" name="AutoShape 81"/>
          <p:cNvSpPr>
            <a:spLocks noChangeArrowheads="1"/>
          </p:cNvSpPr>
          <p:nvPr/>
        </p:nvSpPr>
        <p:spPr bwMode="gray">
          <a:xfrm>
            <a:off x="1643042" y="4143380"/>
            <a:ext cx="5643602" cy="394967"/>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algn="r" rtl="1" fontAlgn="base">
              <a:spcBef>
                <a:spcPct val="0"/>
              </a:spcBef>
              <a:spcAft>
                <a:spcPct val="0"/>
              </a:spcAft>
            </a:pPr>
            <a:r>
              <a:rPr lang="ar-SA" b="1" dirty="0"/>
              <a:t>الميزات المشتركة للبريد الالكتروني </a:t>
            </a:r>
            <a:r>
              <a:rPr lang="ar-SA" dirty="0"/>
              <a:t>( </a:t>
            </a:r>
            <a:r>
              <a:rPr lang="en-US" dirty="0"/>
              <a:t>E-mail Common Features</a:t>
            </a:r>
            <a:r>
              <a:rPr lang="ar-SA" dirty="0"/>
              <a:t>)</a:t>
            </a:r>
          </a:p>
        </p:txBody>
      </p:sp>
    </p:spTree>
    <p:extLst>
      <p:ext uri="{BB962C8B-B14F-4D97-AF65-F5344CB8AC3E}">
        <p14:creationId xmlns:p14="http://schemas.microsoft.com/office/powerpoint/2010/main" val="309078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fltVal val="0"/>
                                          </p:val>
                                        </p:tav>
                                        <p:tav tm="100000">
                                          <p:val>
                                            <p:strVal val="#ppt_w"/>
                                          </p:val>
                                        </p:tav>
                                      </p:tavLst>
                                    </p:anim>
                                    <p:anim calcmode="lin" valueType="num">
                                      <p:cBhvr>
                                        <p:cTn id="26" dur="1000" fill="hold"/>
                                        <p:tgtEl>
                                          <p:spTgt spid="7"/>
                                        </p:tgtEl>
                                        <p:attrNameLst>
                                          <p:attrName>ppt_h</p:attrName>
                                        </p:attrNameLst>
                                      </p:cBhvr>
                                      <p:tavLst>
                                        <p:tav tm="0">
                                          <p:val>
                                            <p:fltVal val="0"/>
                                          </p:val>
                                        </p:tav>
                                        <p:tav tm="100000">
                                          <p:val>
                                            <p:strVal val="#ppt_h"/>
                                          </p:val>
                                        </p:tav>
                                      </p:tavLst>
                                    </p:anim>
                                    <p:anim calcmode="lin" valueType="num">
                                      <p:cBhvr>
                                        <p:cTn id="27" dur="1000" fill="hold"/>
                                        <p:tgtEl>
                                          <p:spTgt spid="7"/>
                                        </p:tgtEl>
                                        <p:attrNameLst>
                                          <p:attrName>style.rotation</p:attrName>
                                        </p:attrNameLst>
                                      </p:cBhvr>
                                      <p:tavLst>
                                        <p:tav tm="0">
                                          <p:val>
                                            <p:fltVal val="90"/>
                                          </p:val>
                                        </p:tav>
                                        <p:tav tm="100000">
                                          <p:val>
                                            <p:fltVal val="0"/>
                                          </p:val>
                                        </p:tav>
                                      </p:tavLst>
                                    </p:anim>
                                    <p:animEffect transition="in" filter="fade">
                                      <p:cBhvr>
                                        <p:cTn id="2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الإتصال الالكتروني (</a:t>
            </a:r>
            <a:r>
              <a:rPr lang="en-US" sz="2400" b="1" dirty="0">
                <a:cs typeface="+mj-cs"/>
              </a:rPr>
              <a:t>Electronic Communication</a:t>
            </a:r>
            <a:r>
              <a:rPr lang="ar-SA" sz="2400" b="1" dirty="0">
                <a:cs typeface="+mj-cs"/>
              </a:rPr>
              <a:t>)</a:t>
            </a:r>
            <a:endParaRPr lang="ar-SA" sz="2400" dirty="0">
              <a:cs typeface="+mj-cs"/>
            </a:endParaRPr>
          </a:p>
        </p:txBody>
      </p:sp>
      <p:sp>
        <p:nvSpPr>
          <p:cNvPr id="3" name="Content Placeholder 3"/>
          <p:cNvSpPr txBox="1">
            <a:spLocks/>
          </p:cNvSpPr>
          <p:nvPr/>
        </p:nvSpPr>
        <p:spPr>
          <a:xfrm>
            <a:off x="214282" y="1285892"/>
            <a:ext cx="8634418" cy="4572000"/>
          </a:xfrm>
          <a:prstGeom prst="rect">
            <a:avLst/>
          </a:prstGeom>
        </p:spPr>
        <p:txBody>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تعلم أن الاتصالات هي أكثر وأشهر المواقع نشاطا. </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ويمكن أن يظل الأصدقاء والعائلة على اتصال دائم على الرغم من وجود آلاف الأميال التي تفصلك عنهم. </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فعلى مستوى الأعمال التجارية, أصبحت الاتصالات الإلكترونية معيارا و طريقة مفضلة للبقاء على اتصال مع الموردين والعمال والزبائن. </a:t>
            </a:r>
            <a:br>
              <a:rPr kumimoji="0" lang="ar-SA" sz="2200" b="0" i="0" u="none" strike="noStrike" kern="1200" cap="none" spc="0" normalizeH="0" baseline="0" noProof="0" dirty="0">
                <a:ln>
                  <a:noFill/>
                </a:ln>
                <a:solidFill>
                  <a:schemeClr val="tx1"/>
                </a:solidFill>
                <a:effectLst/>
                <a:uLnTx/>
                <a:uFillTx/>
                <a:latin typeface="+mn-lt"/>
                <a:ea typeface="+mn-ea"/>
                <a:cs typeface="+mj-cs"/>
              </a:rPr>
            </a:br>
            <a:endParaRPr kumimoji="0" lang="ar-SA" sz="2200" b="0" i="0" u="none" strike="noStrike" kern="1200" cap="none" spc="0" normalizeH="0" baseline="0" noProof="0" dirty="0">
              <a:ln>
                <a:noFill/>
              </a:ln>
              <a:solidFill>
                <a:schemeClr val="tx1"/>
              </a:solidFill>
              <a:effectLst/>
              <a:uLnTx/>
              <a:uFillTx/>
              <a:latin typeface="+mn-lt"/>
              <a:ea typeface="+mn-ea"/>
              <a:cs typeface="+mj-cs"/>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البريد الالكتروني (</a:t>
            </a:r>
            <a:r>
              <a:rPr lang="en-US" sz="2400" b="1" dirty="0">
                <a:cs typeface="+mj-cs"/>
              </a:rPr>
              <a:t>E-Mail</a:t>
            </a:r>
            <a:r>
              <a:rPr lang="ar-SA" sz="2400" b="1" dirty="0">
                <a:cs typeface="+mj-cs"/>
              </a:rPr>
              <a:t>)</a:t>
            </a:r>
            <a:endParaRPr lang="ar-SA" sz="2400" dirty="0">
              <a:cs typeface="+mj-cs"/>
            </a:endParaRPr>
          </a:p>
        </p:txBody>
      </p:sp>
      <p:sp>
        <p:nvSpPr>
          <p:cNvPr id="3" name="Content Placeholder 3"/>
          <p:cNvSpPr txBox="1">
            <a:spLocks/>
          </p:cNvSpPr>
          <p:nvPr/>
        </p:nvSpPr>
        <p:spPr>
          <a:xfrm>
            <a:off x="457200" y="1142984"/>
            <a:ext cx="8229600" cy="5143536"/>
          </a:xfrm>
          <a:prstGeom prst="rect">
            <a:avLst/>
          </a:prstGeom>
        </p:spPr>
        <p:txBody>
          <a:bodyPr>
            <a:normAutofit/>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البريد الإلكتروني يتيح إرسال واستقبال الرسائل المكتوبة </a:t>
            </a:r>
            <a:r>
              <a:rPr kumimoji="0" lang="ar-JO" sz="2200" b="0" i="0" u="none" strike="noStrike" kern="1200" cap="none" spc="0" normalizeH="0" baseline="0" noProof="0" dirty="0">
                <a:ln>
                  <a:noFill/>
                </a:ln>
                <a:solidFill>
                  <a:schemeClr val="tx1"/>
                </a:solidFill>
                <a:effectLst/>
                <a:uLnTx/>
                <a:uFillTx/>
                <a:latin typeface="+mn-lt"/>
                <a:ea typeface="+mn-ea"/>
                <a:cs typeface="+mj-cs"/>
              </a:rPr>
              <a:t>على </a:t>
            </a:r>
            <a:r>
              <a:rPr kumimoji="0" lang="ar-SA" sz="2200" b="0" i="0" u="none" strike="noStrike" kern="1200" cap="none" spc="0" normalizeH="0" baseline="0" noProof="0" dirty="0">
                <a:ln>
                  <a:noFill/>
                </a:ln>
                <a:solidFill>
                  <a:schemeClr val="tx1"/>
                </a:solidFill>
                <a:effectLst/>
                <a:uLnTx/>
                <a:uFillTx/>
                <a:latin typeface="+mn-lt"/>
                <a:ea typeface="+mn-ea"/>
                <a:cs typeface="+mj-cs"/>
              </a:rPr>
              <a:t>جهاز </a:t>
            </a:r>
            <a:r>
              <a:rPr kumimoji="0" lang="ar-JO" sz="2200" b="0" i="0" u="none" strike="noStrike" kern="1200" cap="none" spc="0" normalizeH="0" baseline="0" noProof="0" dirty="0">
                <a:ln>
                  <a:noFill/>
                </a:ln>
                <a:solidFill>
                  <a:schemeClr val="tx1"/>
                </a:solidFill>
                <a:effectLst/>
                <a:uLnTx/>
                <a:uFillTx/>
                <a:latin typeface="+mn-lt"/>
                <a:ea typeface="+mn-ea"/>
                <a:cs typeface="+mj-cs"/>
              </a:rPr>
              <a:t>الحاسب </a:t>
            </a:r>
            <a:r>
              <a:rPr kumimoji="0" lang="ar-SA" sz="2200" b="0" i="0" u="none" strike="noStrike" kern="1200" cap="none" spc="0" normalizeH="0" baseline="0" noProof="0" dirty="0">
                <a:ln>
                  <a:noFill/>
                </a:ln>
                <a:solidFill>
                  <a:schemeClr val="tx1"/>
                </a:solidFill>
                <a:effectLst/>
                <a:uLnTx/>
                <a:uFillTx/>
                <a:latin typeface="+mn-lt"/>
                <a:ea typeface="+mn-ea"/>
                <a:cs typeface="+mj-cs"/>
              </a:rPr>
              <a:t>عبر الإنترنت</a:t>
            </a:r>
            <a:r>
              <a:rPr kumimoji="0" lang="ar-JO" sz="2200" b="0" i="0" u="none" strike="noStrike" kern="1200" cap="none" spc="0" normalizeH="0" baseline="0" noProof="0" dirty="0">
                <a:ln>
                  <a:noFill/>
                </a:ln>
                <a:solidFill>
                  <a:schemeClr val="tx1"/>
                </a:solidFill>
                <a:effectLst/>
                <a:uLnTx/>
                <a:uFillTx/>
                <a:latin typeface="+mn-lt"/>
                <a:ea typeface="+mn-ea"/>
                <a:cs typeface="+mj-cs"/>
              </a:rPr>
              <a:t>, فقط  </a:t>
            </a:r>
            <a:r>
              <a:rPr kumimoji="0" lang="ar-SA" sz="2200" b="0" i="0" u="none" strike="noStrike" kern="1200" cap="none" spc="0" normalizeH="0" baseline="0" noProof="0" dirty="0">
                <a:ln>
                  <a:noFill/>
                </a:ln>
                <a:solidFill>
                  <a:schemeClr val="tx1"/>
                </a:solidFill>
                <a:effectLst/>
                <a:uLnTx/>
                <a:uFillTx/>
                <a:latin typeface="+mn-lt"/>
                <a:ea typeface="+mn-ea"/>
                <a:cs typeface="+mj-cs"/>
              </a:rPr>
              <a:t>تحتاج إلى برنامج البريد الإلكتروني واتصال بالإنترنت. </a:t>
            </a:r>
            <a:r>
              <a:rPr kumimoji="0" lang="ar-JO" sz="2200" b="0" i="0" u="none" strike="noStrike" kern="1200" cap="none" spc="0" normalizeH="0" baseline="0" noProof="0" dirty="0">
                <a:ln>
                  <a:noFill/>
                </a:ln>
                <a:solidFill>
                  <a:schemeClr val="tx1"/>
                </a:solidFill>
                <a:effectLst/>
                <a:uLnTx/>
                <a:uFillTx/>
                <a:latin typeface="+mn-lt"/>
                <a:ea typeface="+mn-ea"/>
                <a:cs typeface="+mj-cs"/>
              </a:rPr>
              <a:t>و هو من أكثر الوسائل الفعالة للتواصل و أحد الأسباب الرئيسية لانتشار الإنترنت</a:t>
            </a:r>
            <a:r>
              <a:rPr kumimoji="0" lang="ar-SA" sz="2200" b="0" i="0" u="none" strike="noStrike" kern="1200" cap="none" spc="0" normalizeH="0" baseline="0" noProof="0" dirty="0">
                <a:ln>
                  <a:noFill/>
                </a:ln>
                <a:solidFill>
                  <a:schemeClr val="tx1"/>
                </a:solidFill>
                <a:effectLst/>
                <a:uLnTx/>
                <a:uFillTx/>
                <a:latin typeface="+mn-lt"/>
                <a:ea typeface="+mn-ea"/>
                <a:cs typeface="+mj-cs"/>
              </a:rPr>
              <a:t>. </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وقد </a:t>
            </a:r>
            <a:r>
              <a:rPr kumimoji="0" lang="ar-JO" sz="2200" b="0" i="0" u="none" strike="noStrike" kern="1200" cap="none" spc="0" normalizeH="0" baseline="0" noProof="0" dirty="0">
                <a:ln>
                  <a:noFill/>
                </a:ln>
                <a:solidFill>
                  <a:schemeClr val="tx1"/>
                </a:solidFill>
                <a:effectLst/>
                <a:uLnTx/>
                <a:uFillTx/>
                <a:latin typeface="+mn-lt"/>
                <a:ea typeface="+mn-ea"/>
                <a:cs typeface="+mj-cs"/>
              </a:rPr>
              <a:t>انتشر</a:t>
            </a:r>
            <a:r>
              <a:rPr kumimoji="0" lang="ar-SA" sz="2200" b="0" i="0" u="none" strike="noStrike" kern="1200" cap="none" spc="0" normalizeH="0" baseline="0" noProof="0" dirty="0">
                <a:ln>
                  <a:noFill/>
                </a:ln>
                <a:solidFill>
                  <a:schemeClr val="tx1"/>
                </a:solidFill>
                <a:effectLst/>
                <a:uLnTx/>
                <a:uFillTx/>
                <a:latin typeface="+mn-lt"/>
                <a:ea typeface="+mn-ea"/>
                <a:cs typeface="+mj-cs"/>
              </a:rPr>
              <a:t> بسبب سرعته وتكلفته المنخفضة وعدم وجود التقييد الزمني. </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و ليس من الضروري أن يكون الشخص المرسل إليه البريد متاحا فالرسالة تذهب إلى خادم البريد ثم إلى العنوان بعد التحقق من هويته و عندما يقوم المستلم بفتح بريده الإلكتروني تظهر له الرسالة.</a:t>
            </a:r>
            <a:endParaRPr kumimoji="0" lang="ar-SA" sz="2200" b="0" i="0" u="none" strike="noStrike" kern="1200" cap="none" spc="0" normalizeH="0" baseline="0" noProof="0" dirty="0">
              <a:ln>
                <a:noFill/>
              </a:ln>
              <a:solidFill>
                <a:schemeClr val="tx1"/>
              </a:solidFill>
              <a:effectLst/>
              <a:uLnTx/>
              <a:uFillTx/>
              <a:latin typeface="+mn-lt"/>
              <a:ea typeface="+mn-ea"/>
              <a:cs typeface="+mj-cs"/>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عنوان البريد الالكتروني (</a:t>
            </a:r>
            <a:r>
              <a:rPr lang="en-US" sz="2400" b="1" dirty="0">
                <a:cs typeface="+mj-cs"/>
              </a:rPr>
              <a:t>E-Mail</a:t>
            </a:r>
            <a:r>
              <a:rPr lang="ar-SA" sz="2400" b="1" dirty="0">
                <a:cs typeface="+mj-cs"/>
              </a:rPr>
              <a:t>)</a:t>
            </a:r>
            <a:endParaRPr lang="ar-SA" sz="2400" dirty="0">
              <a:cs typeface="+mj-cs"/>
            </a:endParaRPr>
          </a:p>
        </p:txBody>
      </p:sp>
      <p:sp>
        <p:nvSpPr>
          <p:cNvPr id="3" name="Content Placeholder 3"/>
          <p:cNvSpPr txBox="1">
            <a:spLocks/>
          </p:cNvSpPr>
          <p:nvPr/>
        </p:nvSpPr>
        <p:spPr>
          <a:xfrm>
            <a:off x="142844" y="1000108"/>
            <a:ext cx="8763000" cy="1643074"/>
          </a:xfrm>
          <a:prstGeom prst="rect">
            <a:avLst/>
          </a:prstGeom>
        </p:spPr>
        <p:txBody>
          <a:bodyPr>
            <a:normAutofit/>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400" b="0" i="0" u="none" strike="noStrike" kern="1200" cap="none" spc="0" normalizeH="0" baseline="0" noProof="0" dirty="0">
                <a:ln>
                  <a:noFill/>
                </a:ln>
                <a:solidFill>
                  <a:schemeClr val="tx1"/>
                </a:solidFill>
                <a:effectLst/>
                <a:uLnTx/>
                <a:uFillTx/>
                <a:latin typeface="+mn-lt"/>
                <a:ea typeface="+mn-ea"/>
                <a:cs typeface="+mj-cs"/>
              </a:rPr>
              <a:t>كل حساب له </a:t>
            </a:r>
            <a:r>
              <a:rPr kumimoji="0" lang="ar-SA" sz="2400" b="0" i="0" u="none" strike="noStrike" kern="1200" cap="none" spc="0" normalizeH="0" baseline="0" noProof="0" dirty="0">
                <a:ln>
                  <a:noFill/>
                </a:ln>
                <a:solidFill>
                  <a:schemeClr val="tx1"/>
                </a:solidFill>
                <a:effectLst/>
                <a:uLnTx/>
                <a:uFillTx/>
                <a:latin typeface="+mn-lt"/>
                <a:ea typeface="+mn-ea"/>
                <a:cs typeface="+mj-cs"/>
              </a:rPr>
              <a:t>عنوان خاص</a:t>
            </a:r>
            <a:r>
              <a:rPr kumimoji="0" lang="ar-JO" sz="2400" b="0" i="0" u="none" strike="noStrike" kern="1200" cap="none" spc="0" normalizeH="0" baseline="0" noProof="0" dirty="0">
                <a:ln>
                  <a:noFill/>
                </a:ln>
                <a:solidFill>
                  <a:schemeClr val="tx1"/>
                </a:solidFill>
                <a:effectLst/>
                <a:uLnTx/>
                <a:uFillTx/>
                <a:latin typeface="+mn-lt"/>
                <a:ea typeface="+mn-ea"/>
                <a:cs typeface="+mj-cs"/>
              </a:rPr>
              <a:t> </a:t>
            </a:r>
            <a:r>
              <a:rPr kumimoji="0" lang="ar-SA" sz="2400" b="0" i="0" u="none" strike="noStrike" kern="1200" cap="none" spc="0" normalizeH="0" baseline="0" noProof="0" dirty="0">
                <a:ln>
                  <a:noFill/>
                </a:ln>
                <a:solidFill>
                  <a:schemeClr val="tx1"/>
                </a:solidFill>
                <a:effectLst/>
                <a:uLnTx/>
                <a:uFillTx/>
                <a:latin typeface="+mn-lt"/>
                <a:ea typeface="+mn-ea"/>
                <a:cs typeface="+mj-cs"/>
              </a:rPr>
              <a:t>على شكل "</a:t>
            </a:r>
            <a:r>
              <a:rPr kumimoji="0" lang="en-US" sz="2400" b="0" i="0" u="none" strike="noStrike" kern="1200" cap="none" spc="0" normalizeH="0" baseline="0" noProof="0" dirty="0">
                <a:ln>
                  <a:noFill/>
                </a:ln>
                <a:solidFill>
                  <a:schemeClr val="tx1"/>
                </a:solidFill>
                <a:effectLst/>
                <a:uLnTx/>
                <a:uFillTx/>
                <a:latin typeface="+mn-lt"/>
                <a:ea typeface="+mn-ea"/>
                <a:cs typeface="+mj-cs"/>
              </a:rPr>
              <a:t>"ahmed@gmail.com </a:t>
            </a:r>
            <a:endParaRPr kumimoji="0" lang="ar-SA" sz="24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400" b="0" i="0" u="none" strike="noStrike" kern="1200" cap="none" spc="0" normalizeH="0" baseline="0" noProof="0" dirty="0">
                <a:ln>
                  <a:noFill/>
                </a:ln>
                <a:solidFill>
                  <a:schemeClr val="tx1"/>
                </a:solidFill>
                <a:effectLst/>
                <a:uLnTx/>
                <a:uFillTx/>
                <a:latin typeface="+mn-lt"/>
                <a:ea typeface="+mn-ea"/>
                <a:cs typeface="+mj-cs"/>
              </a:rPr>
              <a:t>في هذا المثال</a:t>
            </a:r>
            <a:r>
              <a:rPr kumimoji="0" lang="ar-JO" sz="2400" b="0" i="0" u="none" strike="noStrike" kern="1200" cap="none" spc="0" normalizeH="0" baseline="0" noProof="0" dirty="0">
                <a:ln>
                  <a:noFill/>
                </a:ln>
                <a:solidFill>
                  <a:schemeClr val="tx1"/>
                </a:solidFill>
                <a:effectLst/>
                <a:uLnTx/>
                <a:uFillTx/>
                <a:latin typeface="+mn-lt"/>
                <a:ea typeface="+mn-ea"/>
                <a:cs typeface="+mj-cs"/>
              </a:rPr>
              <a:t> </a:t>
            </a:r>
            <a:r>
              <a:rPr kumimoji="0" lang="ar-SA" sz="2400" b="0" i="0" u="none" strike="noStrike" kern="1200" cap="none" spc="0" normalizeH="0" baseline="0" noProof="0" dirty="0">
                <a:ln>
                  <a:noFill/>
                </a:ln>
                <a:solidFill>
                  <a:schemeClr val="tx1"/>
                </a:solidFill>
                <a:effectLst/>
                <a:uLnTx/>
                <a:uFillTx/>
                <a:latin typeface="+mn-lt"/>
                <a:ea typeface="+mn-ea"/>
                <a:cs typeface="+mj-cs"/>
              </a:rPr>
              <a:t>"</a:t>
            </a:r>
            <a:r>
              <a:rPr kumimoji="0" lang="en-US" sz="2400" b="0" i="0" u="none" strike="noStrike" kern="1200" cap="none" spc="0" normalizeH="0" baseline="0" noProof="0" dirty="0">
                <a:ln>
                  <a:noFill/>
                </a:ln>
                <a:solidFill>
                  <a:schemeClr val="tx1"/>
                </a:solidFill>
                <a:effectLst/>
                <a:uLnTx/>
                <a:uFillTx/>
                <a:latin typeface="+mn-lt"/>
                <a:ea typeface="+mn-ea"/>
                <a:cs typeface="+mj-cs"/>
              </a:rPr>
              <a:t>"ahmed</a:t>
            </a:r>
            <a:r>
              <a:rPr kumimoji="0" lang="ar-SA" sz="2400" b="0" i="0" u="none" strike="noStrike" kern="1200" cap="none" spc="0" normalizeH="0" baseline="0" noProof="0" dirty="0">
                <a:ln>
                  <a:noFill/>
                </a:ln>
                <a:solidFill>
                  <a:schemeClr val="tx1"/>
                </a:solidFill>
                <a:effectLst/>
                <a:uLnTx/>
                <a:uFillTx/>
                <a:latin typeface="+mn-lt"/>
                <a:ea typeface="+mn-ea"/>
                <a:cs typeface="+mj-cs"/>
              </a:rPr>
              <a:t>هو اسم </a:t>
            </a:r>
            <a:r>
              <a:rPr kumimoji="0" lang="ar-JO" sz="2400" b="0" i="0" u="none" strike="noStrike" kern="1200" cap="none" spc="0" normalizeH="0" baseline="0" noProof="0" dirty="0">
                <a:ln>
                  <a:noFill/>
                </a:ln>
                <a:solidFill>
                  <a:schemeClr val="tx1"/>
                </a:solidFill>
                <a:effectLst/>
                <a:uLnTx/>
                <a:uFillTx/>
                <a:latin typeface="+mn-lt"/>
                <a:ea typeface="+mn-ea"/>
                <a:cs typeface="+mj-cs"/>
              </a:rPr>
              <a:t>المستخدم و "</a:t>
            </a:r>
            <a:r>
              <a:rPr kumimoji="0" lang="en-US" sz="2400" b="0" i="0" u="none" strike="noStrike" kern="1200" cap="none" spc="0" normalizeH="0" baseline="0" noProof="0" dirty="0">
                <a:ln>
                  <a:noFill/>
                </a:ln>
                <a:solidFill>
                  <a:schemeClr val="tx1"/>
                </a:solidFill>
                <a:effectLst/>
                <a:uLnTx/>
                <a:uFillTx/>
                <a:latin typeface="+mn-lt"/>
                <a:ea typeface="+mn-ea"/>
                <a:cs typeface="+mj-cs"/>
              </a:rPr>
              <a:t>gmail.com</a:t>
            </a:r>
            <a:r>
              <a:rPr kumimoji="0" lang="ar-JO" sz="2400" b="0" i="0" u="none" strike="noStrike" kern="1200" cap="none" spc="0" normalizeH="0" baseline="0" noProof="0" dirty="0">
                <a:ln>
                  <a:noFill/>
                </a:ln>
                <a:solidFill>
                  <a:schemeClr val="tx1"/>
                </a:solidFill>
                <a:effectLst/>
                <a:uLnTx/>
                <a:uFillTx/>
                <a:latin typeface="+mn-lt"/>
                <a:ea typeface="+mn-ea"/>
                <a:cs typeface="+mj-cs"/>
              </a:rPr>
              <a:t>"</a:t>
            </a:r>
            <a:r>
              <a:rPr kumimoji="0" lang="ar-SA" sz="2400" b="0" i="0" u="none" strike="noStrike" kern="1200" cap="none" spc="0" normalizeH="0" baseline="0" noProof="0" dirty="0">
                <a:ln>
                  <a:noFill/>
                </a:ln>
                <a:solidFill>
                  <a:schemeClr val="tx1"/>
                </a:solidFill>
                <a:effectLst/>
                <a:uLnTx/>
                <a:uFillTx/>
                <a:latin typeface="+mn-lt"/>
                <a:ea typeface="+mn-ea"/>
                <a:cs typeface="+mj-cs"/>
              </a:rPr>
              <a:t>هو اسم </a:t>
            </a:r>
            <a:r>
              <a:rPr kumimoji="0" lang="ar-JO" sz="2400" b="0" i="0" u="none" strike="noStrike" kern="1200" cap="none" spc="0" normalizeH="0" baseline="0" noProof="0" dirty="0">
                <a:ln>
                  <a:noFill/>
                </a:ln>
                <a:solidFill>
                  <a:schemeClr val="tx1"/>
                </a:solidFill>
                <a:effectLst/>
                <a:uLnTx/>
                <a:uFillTx/>
                <a:latin typeface="+mn-lt"/>
                <a:ea typeface="+mn-ea"/>
                <a:cs typeface="+mj-cs"/>
              </a:rPr>
              <a:t>مزود الخدمة</a:t>
            </a:r>
            <a:r>
              <a:rPr kumimoji="0" lang="ar-SA" sz="2400" b="0" i="0" u="none" strike="noStrike" kern="1200" cap="none" spc="0" normalizeH="0" baseline="0" noProof="0" dirty="0">
                <a:ln>
                  <a:noFill/>
                </a:ln>
                <a:solidFill>
                  <a:schemeClr val="tx1"/>
                </a:solidFill>
                <a:effectLst/>
                <a:uLnTx/>
                <a:uFillTx/>
                <a:latin typeface="+mn-lt"/>
                <a:ea typeface="+mn-ea"/>
                <a:cs typeface="+mj-cs"/>
              </a:rPr>
              <a:t>.</a:t>
            </a:r>
            <a:endParaRPr kumimoji="0" lang="ar-JO" sz="2400" b="0" i="0" u="none" strike="noStrike" kern="1200" cap="none" spc="0" normalizeH="0" baseline="0" noProof="0" dirty="0">
              <a:ln>
                <a:noFill/>
              </a:ln>
              <a:solidFill>
                <a:schemeClr val="tx1"/>
              </a:solidFill>
              <a:effectLst/>
              <a:uLnTx/>
              <a:uFillTx/>
              <a:latin typeface="+mn-lt"/>
              <a:ea typeface="+mn-ea"/>
              <a:cs typeface="+mj-cs"/>
            </a:endParaRPr>
          </a:p>
        </p:txBody>
      </p:sp>
      <p:pic>
        <p:nvPicPr>
          <p:cNvPr id="7170" name="Picture 2"/>
          <p:cNvPicPr>
            <a:picLocks noChangeAspect="1" noChangeArrowheads="1"/>
          </p:cNvPicPr>
          <p:nvPr/>
        </p:nvPicPr>
        <p:blipFill>
          <a:blip r:embed="rId2"/>
          <a:srcRect/>
          <a:stretch>
            <a:fillRect/>
          </a:stretch>
        </p:blipFill>
        <p:spPr bwMode="auto">
          <a:xfrm>
            <a:off x="2214546" y="3071810"/>
            <a:ext cx="3978873" cy="2019308"/>
          </a:xfrm>
          <a:prstGeom prst="rect">
            <a:avLst/>
          </a:prstGeom>
          <a:noFill/>
          <a:ln w="9525">
            <a:noFill/>
            <a:miter lim="800000"/>
            <a:headEnd/>
            <a:tailEnd/>
          </a:ln>
          <a:effec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مفهوم البريد الالكتروني (</a:t>
            </a:r>
            <a:r>
              <a:rPr lang="en-US" sz="2400" b="1" dirty="0">
                <a:cs typeface="+mj-cs"/>
              </a:rPr>
              <a:t>E-Mail</a:t>
            </a:r>
            <a:r>
              <a:rPr lang="ar-SA" sz="2400" b="1" dirty="0">
                <a:cs typeface="+mj-cs"/>
              </a:rPr>
              <a:t>)</a:t>
            </a:r>
            <a:endParaRPr lang="ar-SA" sz="2400" dirty="0">
              <a:cs typeface="+mj-cs"/>
            </a:endParaRPr>
          </a:p>
        </p:txBody>
      </p:sp>
      <p:sp>
        <p:nvSpPr>
          <p:cNvPr id="4" name="Content Placeholder 3"/>
          <p:cNvSpPr txBox="1">
            <a:spLocks/>
          </p:cNvSpPr>
          <p:nvPr/>
        </p:nvSpPr>
        <p:spPr>
          <a:xfrm>
            <a:off x="457200" y="1142984"/>
            <a:ext cx="8229600" cy="5143536"/>
          </a:xfrm>
          <a:prstGeom prst="rect">
            <a:avLst/>
          </a:prstGeom>
        </p:spPr>
        <p:txBody>
          <a:bodyPr>
            <a:normAutofit/>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lang="ar-SA" sz="2200" dirty="0">
                <a:cs typeface="+mj-cs"/>
              </a:rPr>
              <a:t>يكمن مفهوم البريد الالكتروني في أنه ليس من الضروري أن يكون الشخص المرسل اليه متاحا أو جهازه الحاسب مفتوحا.</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يتم</a:t>
            </a:r>
            <a:r>
              <a:rPr kumimoji="0" lang="ar-SA" sz="2200" b="0" i="0" u="none" strike="noStrike" kern="1200" cap="none" spc="0" normalizeH="0" noProof="0" dirty="0">
                <a:ln>
                  <a:noFill/>
                </a:ln>
                <a:solidFill>
                  <a:schemeClr val="tx1"/>
                </a:solidFill>
                <a:effectLst/>
                <a:uLnTx/>
                <a:uFillTx/>
                <a:latin typeface="+mn-lt"/>
                <a:ea typeface="+mn-ea"/>
                <a:cs typeface="+mj-cs"/>
              </a:rPr>
              <a:t> ارسال البريد الالكتروني الى الى خادم البريدوالذي يقوم بتحديد البريد المستلم ثم يرسل البريد الى عنوانه  بعد التحقق من هوية المتسلم.</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noProof="0" dirty="0">
                <a:ln>
                  <a:noFill/>
                </a:ln>
                <a:solidFill>
                  <a:schemeClr val="tx1"/>
                </a:solidFill>
                <a:effectLst/>
                <a:uLnTx/>
                <a:uFillTx/>
                <a:latin typeface="+mn-lt"/>
                <a:ea typeface="+mn-ea"/>
                <a:cs typeface="+mj-cs"/>
              </a:rPr>
              <a:t>عندما يقوم المستلم من فتح جهازه ويتصل بخدمة البريد الالكتروني يتم تنزيل البريد الذي تسلمه على جهاز الحاسب.</a:t>
            </a:r>
          </a:p>
          <a:p>
            <a:pPr marL="342900" marR="0" lvl="0" indent="-342900" algn="just" defTabSz="914400" rtl="1" eaLnBrk="1" fontAlgn="auto" latinLnBrk="0" hangingPunct="1">
              <a:lnSpc>
                <a:spcPct val="150000"/>
              </a:lnSpc>
              <a:spcBef>
                <a:spcPct val="20000"/>
              </a:spcBef>
              <a:spcAft>
                <a:spcPts val="0"/>
              </a:spcAft>
              <a:buClrTx/>
              <a:buSzTx/>
              <a:tabLst/>
              <a:defRPr/>
            </a:pPr>
            <a:endParaRPr kumimoji="0" lang="ar-SA" sz="2200" b="0" i="0" u="none" strike="noStrike" kern="1200" cap="none" spc="0" normalizeH="0" baseline="0" noProof="0" dirty="0">
              <a:ln>
                <a:noFill/>
              </a:ln>
              <a:solidFill>
                <a:schemeClr val="tx1"/>
              </a:solidFill>
              <a:effectLst/>
              <a:uLnTx/>
              <a:uFillTx/>
              <a:latin typeface="+mn-lt"/>
              <a:ea typeface="+mn-ea"/>
              <a:cs typeface="+mj-cs"/>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أنواع خدمات البريد الالكتروني (</a:t>
            </a:r>
            <a:r>
              <a:rPr lang="en-US" sz="2400" b="1" dirty="0">
                <a:cs typeface="+mj-cs"/>
              </a:rPr>
              <a:t>E-Mail</a:t>
            </a:r>
            <a:r>
              <a:rPr lang="ar-SA" sz="2400" b="1" dirty="0">
                <a:cs typeface="+mj-cs"/>
              </a:rPr>
              <a:t>)</a:t>
            </a:r>
            <a:endParaRPr lang="ar-SA" sz="2400" dirty="0">
              <a:cs typeface="+mj-cs"/>
            </a:endParaRPr>
          </a:p>
        </p:txBody>
      </p:sp>
      <p:sp>
        <p:nvSpPr>
          <p:cNvPr id="3" name="Rectangle 2"/>
          <p:cNvSpPr/>
          <p:nvPr/>
        </p:nvSpPr>
        <p:spPr>
          <a:xfrm>
            <a:off x="285752" y="1797642"/>
            <a:ext cx="8501090" cy="2631490"/>
          </a:xfrm>
          <a:prstGeom prst="rect">
            <a:avLst/>
          </a:prstGeom>
        </p:spPr>
        <p:txBody>
          <a:bodyPr wrap="square">
            <a:spAutoFit/>
          </a:bodyPr>
          <a:lstStyle/>
          <a:p>
            <a:pPr algn="r" rtl="1">
              <a:lnSpc>
                <a:spcPct val="150000"/>
              </a:lnSpc>
            </a:pPr>
            <a:r>
              <a:rPr lang="ar-SA" sz="2200" dirty="0">
                <a:cs typeface="+mj-cs"/>
              </a:rPr>
              <a:t>هناك نوعان أساسيان من خدمات البريد الإلكتروني يمكنك استخدامها</a:t>
            </a:r>
            <a:r>
              <a:rPr lang="ar-JO" sz="2200" dirty="0">
                <a:cs typeface="+mj-cs"/>
              </a:rPr>
              <a:t>:</a:t>
            </a:r>
          </a:p>
          <a:p>
            <a:pPr lvl="1" indent="442913" algn="r" rtl="1">
              <a:lnSpc>
                <a:spcPct val="200000"/>
              </a:lnSpc>
              <a:buFont typeface="Arial" pitchFamily="34" charset="0"/>
              <a:buChar char="•"/>
            </a:pPr>
            <a:r>
              <a:rPr lang="ar-JO" sz="2200" dirty="0">
                <a:cs typeface="+mj-cs"/>
              </a:rPr>
              <a:t>خدمة البريد المجانية: تقدمها العديد من المواقع (</a:t>
            </a:r>
            <a:r>
              <a:rPr lang="en-US" sz="2200" dirty="0">
                <a:cs typeface="+mj-cs"/>
              </a:rPr>
              <a:t>Gmail, Hotmail, Yahoo, …</a:t>
            </a:r>
            <a:r>
              <a:rPr lang="ar-JO" sz="2200" dirty="0">
                <a:cs typeface="+mj-cs"/>
              </a:rPr>
              <a:t>)</a:t>
            </a:r>
            <a:endParaRPr lang="en-US" sz="2200" dirty="0">
              <a:cs typeface="+mj-cs"/>
            </a:endParaRPr>
          </a:p>
          <a:p>
            <a:pPr lvl="1" indent="442913" algn="r" rtl="1">
              <a:lnSpc>
                <a:spcPct val="200000"/>
              </a:lnSpc>
              <a:buFont typeface="Arial" pitchFamily="34" charset="0"/>
              <a:buChar char="•"/>
            </a:pPr>
            <a:r>
              <a:rPr lang="ar-JO" sz="2200" dirty="0">
                <a:cs typeface="+mj-cs"/>
              </a:rPr>
              <a:t>يعتمد على استخدام بروتوكول مكتب البريد (</a:t>
            </a:r>
            <a:r>
              <a:rPr lang="en-US" sz="2200" dirty="0">
                <a:cs typeface="+mj-cs"/>
              </a:rPr>
              <a:t>POP3: Post office Protocol</a:t>
            </a:r>
            <a:r>
              <a:rPr lang="ar-JO" sz="2200" dirty="0">
                <a:cs typeface="+mj-cs"/>
              </a:rPr>
              <a:t>)</a:t>
            </a:r>
            <a:br>
              <a:rPr lang="ar-SA" sz="2200" dirty="0">
                <a:cs typeface="+mj-cs"/>
              </a:rPr>
            </a:br>
            <a:r>
              <a:rPr lang="ar-SA" sz="2200" dirty="0">
                <a:cs typeface="+mj-cs"/>
              </a:rPr>
              <a:t>    </a:t>
            </a:r>
            <a:r>
              <a:rPr lang="en-US" sz="2200" dirty="0">
                <a:cs typeface="+mj-cs"/>
              </a:rPr>
              <a:t> </a:t>
            </a:r>
            <a:r>
              <a:rPr lang="ar-JO" sz="2200" dirty="0">
                <a:cs typeface="+mj-cs"/>
              </a:rPr>
              <a:t>ويمكنك من تنزيل الرسائل على الحاسب و ارسال رسائل مخزنة على الحاسب.</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التسجيل</a:t>
            </a:r>
            <a:endParaRPr lang="ar-SA" sz="2400" dirty="0">
              <a:cs typeface="+mj-cs"/>
            </a:endParaRPr>
          </a:p>
        </p:txBody>
      </p:sp>
      <p:sp>
        <p:nvSpPr>
          <p:cNvPr id="3" name="Rectangle 2"/>
          <p:cNvSpPr/>
          <p:nvPr/>
        </p:nvSpPr>
        <p:spPr>
          <a:xfrm>
            <a:off x="428596" y="1285860"/>
            <a:ext cx="8215370" cy="2062872"/>
          </a:xfrm>
          <a:prstGeom prst="rect">
            <a:avLst/>
          </a:prstGeom>
        </p:spPr>
        <p:txBody>
          <a:bodyPr wrap="square">
            <a:spAutoFit/>
          </a:bodyPr>
          <a:lstStyle/>
          <a:p>
            <a:pPr algn="r" rtl="1">
              <a:lnSpc>
                <a:spcPct val="150000"/>
              </a:lnSpc>
              <a:buFont typeface="Wingdings" panose="05000000000000000000" pitchFamily="2" charset="2"/>
              <a:buChar char="§"/>
            </a:pPr>
            <a:r>
              <a:rPr lang="ar-JO" sz="2200" dirty="0">
                <a:cs typeface="+mj-cs"/>
              </a:rPr>
              <a:t>لاستخدام خدمة </a:t>
            </a:r>
            <a:r>
              <a:rPr lang="ar-SA" sz="2200" dirty="0">
                <a:cs typeface="+mj-cs"/>
              </a:rPr>
              <a:t>البريد الالكتروني </a:t>
            </a:r>
            <a:r>
              <a:rPr lang="en-US" sz="2200" dirty="0">
                <a:cs typeface="+mj-cs"/>
              </a:rPr>
              <a:t>E-Mail</a:t>
            </a:r>
            <a:r>
              <a:rPr lang="ar-SA" sz="2200" dirty="0">
                <a:cs typeface="+mj-cs"/>
              </a:rPr>
              <a:t> </a:t>
            </a:r>
            <a:r>
              <a:rPr lang="ar-JO" sz="2200" dirty="0">
                <a:cs typeface="+mj-cs"/>
              </a:rPr>
              <a:t>يجب </a:t>
            </a:r>
            <a:r>
              <a:rPr lang="ar-SA" sz="2200" dirty="0">
                <a:cs typeface="+mj-cs"/>
              </a:rPr>
              <a:t>على المستخدم </a:t>
            </a:r>
            <a:r>
              <a:rPr lang="ar-JO" sz="2200" dirty="0">
                <a:cs typeface="+mj-cs"/>
              </a:rPr>
              <a:t>التسجيل في موقع مزود الخدمة  </a:t>
            </a:r>
            <a:r>
              <a:rPr lang="ar-SA" sz="2200" dirty="0">
                <a:cs typeface="+mj-cs"/>
              </a:rPr>
              <a:t>ويتضمن الموقع صفحة تسجيل تطلب منك ادخال بعض المعلومات والموافقة على اتفاقية المستخدم، كما يوفر لك الموقع </a:t>
            </a:r>
            <a:r>
              <a:rPr lang="ar-JO" sz="2200" dirty="0">
                <a:cs typeface="+mj-cs"/>
              </a:rPr>
              <a:t>اسم مستخدم مميز و كلمة مرور لتأكيد هويتك حتى تتمكن من الدخول.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39552" y="260648"/>
            <a:ext cx="7772400" cy="5048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j-lt"/>
                <a:ea typeface="+mj-ea"/>
                <a:cs typeface="+mj-cs"/>
              </a:rPr>
              <a:t>(Applications of Internet)</a:t>
            </a:r>
            <a:r>
              <a:rPr kumimoji="0" lang="en-US" sz="2400" b="1" i="0" u="none" strike="noStrike" kern="1200" cap="none" spc="0" normalizeH="0" noProof="0" dirty="0">
                <a:ln>
                  <a:noFill/>
                </a:ln>
                <a:solidFill>
                  <a:schemeClr val="tx1"/>
                </a:solidFill>
                <a:effectLst/>
                <a:uLnTx/>
                <a:uFillTx/>
                <a:latin typeface="+mj-lt"/>
                <a:ea typeface="+mj-ea"/>
                <a:cs typeface="+mj-cs"/>
              </a:rPr>
              <a:t> </a:t>
            </a:r>
            <a:r>
              <a:rPr kumimoji="0" lang="ar-SA" sz="2400" b="1" i="0" u="none" strike="noStrike" kern="1200" cap="none" spc="0" normalizeH="0" baseline="0" noProof="0" dirty="0">
                <a:ln>
                  <a:noFill/>
                </a:ln>
                <a:solidFill>
                  <a:schemeClr val="tx1"/>
                </a:solidFill>
                <a:effectLst/>
                <a:uLnTx/>
                <a:uFillTx/>
                <a:latin typeface="+mj-lt"/>
                <a:ea typeface="+mj-ea"/>
                <a:cs typeface="+mj-cs"/>
              </a:rPr>
              <a:t>تطبيقات الانترنت</a:t>
            </a:r>
          </a:p>
        </p:txBody>
      </p:sp>
      <p:sp>
        <p:nvSpPr>
          <p:cNvPr id="3" name="Content Placeholder 3"/>
          <p:cNvSpPr txBox="1">
            <a:spLocks/>
          </p:cNvSpPr>
          <p:nvPr/>
        </p:nvSpPr>
        <p:spPr>
          <a:xfrm>
            <a:off x="571472" y="1928802"/>
            <a:ext cx="8153400" cy="2571768"/>
          </a:xfrm>
          <a:prstGeom prst="rect">
            <a:avLst/>
          </a:prstGeom>
        </p:spPr>
        <p:txBody>
          <a:bodyPr>
            <a:normAutofit/>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None/>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هناك العديد من التطبيقات التي يمكن استخدامها على الإنترنت لمختلف المواضيع. ومن أمثلة</a:t>
            </a:r>
            <a:r>
              <a:rPr kumimoji="0" lang="ar-SA" sz="2200" b="0" i="0" u="none" strike="noStrike" kern="1200" cap="none" spc="0" normalizeH="0" noProof="0" dirty="0">
                <a:ln>
                  <a:noFill/>
                </a:ln>
                <a:solidFill>
                  <a:schemeClr val="tx1"/>
                </a:solidFill>
                <a:effectLst/>
                <a:uLnTx/>
                <a:uFillTx/>
                <a:latin typeface="+mn-lt"/>
                <a:ea typeface="+mn-ea"/>
                <a:cs typeface="+mj-cs"/>
              </a:rPr>
              <a:t> هذه التطبيقات </a:t>
            </a:r>
            <a:r>
              <a:rPr kumimoji="0" lang="ar-SA" sz="2200" b="0" i="0" u="none" strike="noStrike" kern="1200" cap="none" spc="0" normalizeH="0" baseline="0" noProof="0" dirty="0">
                <a:ln>
                  <a:noFill/>
                </a:ln>
                <a:solidFill>
                  <a:schemeClr val="tx1"/>
                </a:solidFill>
                <a:effectLst/>
                <a:uLnTx/>
                <a:uFillTx/>
                <a:latin typeface="+mn-lt"/>
                <a:ea typeface="+mn-ea"/>
                <a:cs typeface="+mj-cs"/>
              </a:rPr>
              <a:t>البريد الإلكتروني وبروتوكول نقل الملفات ومجموعات الأخبار والقوائم البريدية ومجموعات الدردشة على الشبكة العنكبوتية العالمية والرسائل الفورية.</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None/>
              <a:tabLst/>
              <a:defRPr/>
            </a:pPr>
            <a:br>
              <a:rPr kumimoji="0" lang="en-US" sz="2400" b="0" i="0" u="none" strike="noStrike" kern="1200" cap="none" spc="0" normalizeH="0" baseline="0" noProof="0" dirty="0">
                <a:ln>
                  <a:noFill/>
                </a:ln>
                <a:solidFill>
                  <a:schemeClr val="tx1"/>
                </a:solidFill>
                <a:effectLst/>
                <a:uLnTx/>
                <a:uFillTx/>
                <a:latin typeface="+mn-lt"/>
                <a:ea typeface="+mn-ea"/>
                <a:cs typeface="+mn-cs"/>
              </a:rPr>
            </a:br>
            <a:endParaRPr kumimoji="0" lang="ar-JO" sz="24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252691"/>
            <a:ext cx="6429420"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إنشاء حساب بريد الالكتروني (</a:t>
            </a:r>
            <a:r>
              <a:rPr lang="en-US" sz="2400" b="1" dirty="0">
                <a:cs typeface="+mj-cs"/>
              </a:rPr>
              <a:t>E-Mail</a:t>
            </a:r>
            <a:r>
              <a:rPr lang="ar-SA" sz="2400" b="1" dirty="0">
                <a:cs typeface="+mj-cs"/>
              </a:rPr>
              <a:t>)</a:t>
            </a:r>
            <a:endParaRPr lang="ar-SA" sz="2400" dirty="0">
              <a:cs typeface="+mj-cs"/>
            </a:endParaRPr>
          </a:p>
        </p:txBody>
      </p:sp>
      <p:sp>
        <p:nvSpPr>
          <p:cNvPr id="3" name="Rectangle 2"/>
          <p:cNvSpPr/>
          <p:nvPr/>
        </p:nvSpPr>
        <p:spPr>
          <a:xfrm>
            <a:off x="285720" y="1000108"/>
            <a:ext cx="8501122" cy="5678478"/>
          </a:xfrm>
          <a:prstGeom prst="rect">
            <a:avLst/>
          </a:prstGeom>
        </p:spPr>
        <p:txBody>
          <a:bodyPr wrap="square">
            <a:spAutoFit/>
          </a:bodyPr>
          <a:lstStyle/>
          <a:p>
            <a:pPr marL="357188" indent="-357188" algn="r" rtl="1">
              <a:lnSpc>
                <a:spcPct val="150000"/>
              </a:lnSpc>
              <a:buFont typeface="Arial" pitchFamily="34" charset="0"/>
              <a:buChar char="•"/>
              <a:tabLst>
                <a:tab pos="85725" algn="l"/>
              </a:tabLst>
            </a:pPr>
            <a:r>
              <a:rPr lang="ar-SA" sz="2200" dirty="0">
                <a:cs typeface="+mj-cs"/>
              </a:rPr>
              <a:t>لإنشاء بريد الكتروني جديد على </a:t>
            </a:r>
            <a:r>
              <a:rPr lang="en-US" sz="2200" dirty="0">
                <a:cs typeface="+mj-cs"/>
              </a:rPr>
              <a:t>yahoo.ocm</a:t>
            </a:r>
            <a:r>
              <a:rPr lang="ar-SA" sz="2200" dirty="0">
                <a:cs typeface="+mj-cs"/>
              </a:rPr>
              <a:t> يجب زيارة صفحة ياهو الرئيسية من خلال أي متصفح ثم النقر فوق </a:t>
            </a:r>
            <a:r>
              <a:rPr lang="en-US" sz="2200" dirty="0">
                <a:cs typeface="+mj-cs"/>
              </a:rPr>
              <a:t>Mail</a:t>
            </a:r>
            <a:r>
              <a:rPr lang="ar-SA" sz="2200" dirty="0">
                <a:cs typeface="+mj-cs"/>
              </a:rPr>
              <a:t> ثم إنشاء حساب جديد </a:t>
            </a:r>
            <a:r>
              <a:rPr lang="en-US" sz="2200" dirty="0">
                <a:cs typeface="+mj-cs"/>
              </a:rPr>
              <a:t>Create New Account</a:t>
            </a:r>
            <a:r>
              <a:rPr lang="ar-SA" sz="2200" dirty="0">
                <a:cs typeface="+mj-cs"/>
              </a:rPr>
              <a:t> </a:t>
            </a:r>
          </a:p>
          <a:p>
            <a:pPr marL="357188" indent="-357188" algn="r" rtl="1">
              <a:lnSpc>
                <a:spcPct val="150000"/>
              </a:lnSpc>
              <a:buFont typeface="Arial" pitchFamily="34" charset="0"/>
              <a:buChar char="•"/>
              <a:tabLst>
                <a:tab pos="85725" algn="l"/>
              </a:tabLst>
            </a:pPr>
            <a:r>
              <a:rPr lang="ar-SA" sz="2200" dirty="0">
                <a:cs typeface="+mj-cs"/>
              </a:rPr>
              <a:t>سوف تظهر شاشة استمارة تطلب القيام بملء بياناتك الشخصيةمن اسم الشخص وعنوان البريد الالكتروني (يجب أن يكون مميز) وكلمة مرور ... الخ.</a:t>
            </a:r>
          </a:p>
          <a:p>
            <a:pPr marL="357188" indent="-357188" algn="r" rtl="1">
              <a:lnSpc>
                <a:spcPct val="150000"/>
              </a:lnSpc>
              <a:buFont typeface="Arial" pitchFamily="34" charset="0"/>
              <a:buChar char="•"/>
              <a:tabLst>
                <a:tab pos="85725" algn="l"/>
              </a:tabLst>
            </a:pPr>
            <a:r>
              <a:rPr lang="ar-SA" sz="2200" dirty="0">
                <a:cs typeface="+mj-cs"/>
              </a:rPr>
              <a:t>اذا كان لديك عنوان بريد الكتروني قم بادخاله، حدد سؤال امان ثم ادخل اجابة مناسبة لاستخدامه في حال نسيت كلمة المرور.</a:t>
            </a:r>
          </a:p>
          <a:p>
            <a:pPr marL="357188" indent="-357188" algn="r" rtl="1">
              <a:lnSpc>
                <a:spcPct val="150000"/>
              </a:lnSpc>
              <a:buFont typeface="Arial" pitchFamily="34" charset="0"/>
              <a:buChar char="•"/>
              <a:tabLst>
                <a:tab pos="85725" algn="l"/>
              </a:tabLst>
            </a:pPr>
            <a:r>
              <a:rPr lang="ar-SA" sz="2200" dirty="0">
                <a:cs typeface="+mj-cs"/>
              </a:rPr>
              <a:t>إذا كنت ترغب في استقبال العروض الترويجية من الياهو عن طريق البريد الالكتروني يمكنك ذلك من خلال تفضيلات التسوق </a:t>
            </a:r>
            <a:r>
              <a:rPr lang="en-US" sz="2200" dirty="0">
                <a:cs typeface="+mj-cs"/>
              </a:rPr>
              <a:t>Marketing Preferences</a:t>
            </a:r>
          </a:p>
          <a:p>
            <a:pPr marL="357188" indent="-357188" algn="r" rtl="1">
              <a:lnSpc>
                <a:spcPct val="150000"/>
              </a:lnSpc>
              <a:buFont typeface="Arial" pitchFamily="34" charset="0"/>
              <a:buChar char="•"/>
              <a:tabLst>
                <a:tab pos="85725" algn="l"/>
              </a:tabLst>
            </a:pPr>
            <a:r>
              <a:rPr lang="ar-SA" sz="2200" dirty="0">
                <a:cs typeface="+mj-cs"/>
              </a:rPr>
              <a:t>إقرأ اتفاقية (شروط الخدمة) و (سياية الخصوصية) ثم انقر موافق بجانب </a:t>
            </a:r>
            <a:r>
              <a:rPr lang="en-US" sz="2200" dirty="0">
                <a:cs typeface="+mj-cs"/>
              </a:rPr>
              <a:t>Do you agree</a:t>
            </a:r>
            <a:r>
              <a:rPr lang="ar-SA" sz="2200" dirty="0">
                <a:cs typeface="+mj-cs"/>
              </a:rPr>
              <a:t> لتأكيد الموافقة</a:t>
            </a:r>
          </a:p>
          <a:p>
            <a:pPr marL="357188" indent="-357188" algn="r" rtl="1">
              <a:lnSpc>
                <a:spcPct val="150000"/>
              </a:lnSpc>
              <a:buFont typeface="Arial" pitchFamily="34" charset="0"/>
              <a:buChar char="•"/>
              <a:tabLst>
                <a:tab pos="85725" algn="l"/>
              </a:tabLst>
            </a:pPr>
            <a:r>
              <a:rPr lang="ar-SA" sz="2200" dirty="0">
                <a:cs typeface="+mj-cs"/>
              </a:rPr>
              <a:t>ثم انقر فوق </a:t>
            </a:r>
            <a:r>
              <a:rPr lang="en-US" sz="2200" dirty="0">
                <a:cs typeface="+mj-cs"/>
              </a:rPr>
              <a:t>Create My Account</a:t>
            </a:r>
            <a:r>
              <a:rPr lang="ar-SA" sz="2200" dirty="0">
                <a:cs typeface="+mj-cs"/>
              </a:rPr>
              <a:t> وسيتم بعد ذلك انشاء الحساب الخاص بك.</a:t>
            </a:r>
            <a:endParaRPr lang="ar-JO" sz="2200" dirty="0">
              <a:cs typeface="+mj-cs"/>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signalvnoise.com/images/flickr_yahoo_signup.gif"/>
          <p:cNvPicPr>
            <a:picLocks noChangeAspect="1" noChangeArrowheads="1"/>
          </p:cNvPicPr>
          <p:nvPr/>
        </p:nvPicPr>
        <p:blipFill>
          <a:blip r:embed="rId2"/>
          <a:srcRect/>
          <a:stretch>
            <a:fillRect/>
          </a:stretch>
        </p:blipFill>
        <p:spPr bwMode="auto">
          <a:xfrm>
            <a:off x="2071670" y="928694"/>
            <a:ext cx="5143536" cy="5786454"/>
          </a:xfrm>
          <a:prstGeom prst="rect">
            <a:avLst/>
          </a:prstGeom>
          <a:noFill/>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00" y="252691"/>
            <a:ext cx="7572428"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الميزات المشتركة للبريد الالكتروني ( </a:t>
            </a:r>
            <a:r>
              <a:rPr lang="en-US" sz="2400" b="1" dirty="0">
                <a:cs typeface="+mj-cs"/>
              </a:rPr>
              <a:t>E-Mail Common Features</a:t>
            </a:r>
            <a:r>
              <a:rPr lang="ar-SA" sz="2400" b="1" dirty="0">
                <a:cs typeface="+mj-cs"/>
              </a:rPr>
              <a:t>)</a:t>
            </a:r>
            <a:endParaRPr lang="ar-SA" sz="2400" dirty="0">
              <a:cs typeface="+mj-cs"/>
            </a:endParaRPr>
          </a:p>
        </p:txBody>
      </p:sp>
      <p:sp>
        <p:nvSpPr>
          <p:cNvPr id="3" name="Content Placeholder 3"/>
          <p:cNvSpPr txBox="1">
            <a:spLocks/>
          </p:cNvSpPr>
          <p:nvPr/>
        </p:nvSpPr>
        <p:spPr>
          <a:xfrm>
            <a:off x="685800" y="1214454"/>
            <a:ext cx="8001000" cy="4572000"/>
          </a:xfrm>
          <a:prstGeom prst="rect">
            <a:avLst/>
          </a:prstGeom>
        </p:spPr>
        <p:txBody>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مواقع </a:t>
            </a:r>
            <a:r>
              <a:rPr kumimoji="0" lang="ar-JO" sz="2200" b="0" i="0" u="none" strike="noStrike" kern="1200" cap="none" spc="0" normalizeH="0" baseline="0" noProof="0" dirty="0">
                <a:ln>
                  <a:noFill/>
                </a:ln>
                <a:solidFill>
                  <a:schemeClr val="tx1"/>
                </a:solidFill>
                <a:effectLst/>
                <a:uLnTx/>
                <a:uFillTx/>
                <a:latin typeface="+mn-lt"/>
                <a:ea typeface="+mn-ea"/>
                <a:cs typeface="+mj-cs"/>
              </a:rPr>
              <a:t>الويب </a:t>
            </a:r>
            <a:r>
              <a:rPr kumimoji="0" lang="ar-SA" sz="2200" b="0" i="0" u="none" strike="noStrike" kern="1200" cap="none" spc="0" normalizeH="0" baseline="0" noProof="0" dirty="0">
                <a:ln>
                  <a:noFill/>
                </a:ln>
                <a:solidFill>
                  <a:schemeClr val="tx1"/>
                </a:solidFill>
                <a:effectLst/>
                <a:uLnTx/>
                <a:uFillTx/>
                <a:latin typeface="+mn-lt"/>
                <a:ea typeface="+mn-ea"/>
                <a:cs typeface="+mj-cs"/>
              </a:rPr>
              <a:t>المختلفة لها </a:t>
            </a:r>
            <a:r>
              <a:rPr kumimoji="0" lang="ar-JO" sz="2200" b="0" i="0" u="none" strike="noStrike" kern="1200" cap="none" spc="0" normalizeH="0" baseline="0" noProof="0" dirty="0">
                <a:ln>
                  <a:noFill/>
                </a:ln>
                <a:solidFill>
                  <a:schemeClr val="tx1"/>
                </a:solidFill>
                <a:effectLst/>
                <a:uLnTx/>
                <a:uFillTx/>
                <a:latin typeface="+mn-lt"/>
                <a:ea typeface="+mn-ea"/>
                <a:cs typeface="+mj-cs"/>
              </a:rPr>
              <a:t>ميزات مشتركة بالنسبة للبريد الإلكتروني من بينها: </a:t>
            </a:r>
            <a:br>
              <a:rPr kumimoji="0" lang="ar-SA" sz="2200" b="0" i="0" u="none" strike="noStrike" kern="1200" cap="none" spc="0" normalizeH="0" baseline="0" noProof="0" dirty="0">
                <a:ln>
                  <a:noFill/>
                </a:ln>
                <a:solidFill>
                  <a:schemeClr val="tx1"/>
                </a:solidFill>
                <a:effectLst/>
                <a:uLnTx/>
                <a:uFillTx/>
                <a:latin typeface="+mn-lt"/>
                <a:ea typeface="+mn-ea"/>
                <a:cs typeface="+mj-cs"/>
              </a:rPr>
            </a:br>
            <a:r>
              <a:rPr kumimoji="0" lang="ar-SA" sz="2200" b="0" i="0" u="none" strike="noStrike" kern="1200" cap="none" spc="0" normalizeH="0" baseline="0" noProof="0" dirty="0">
                <a:ln>
                  <a:noFill/>
                </a:ln>
                <a:solidFill>
                  <a:schemeClr val="tx1"/>
                </a:solidFill>
                <a:effectLst/>
                <a:uLnTx/>
                <a:uFillTx/>
                <a:latin typeface="+mn-lt"/>
                <a:ea typeface="+mn-ea"/>
                <a:cs typeface="+mj-cs"/>
              </a:rPr>
              <a:t>صفحة الدخول</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Login Page</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ar-SA" sz="2200" b="0" i="0" u="none" strike="noStrike" kern="1200" cap="none" spc="0" normalizeH="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صندوق الوارد</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Inbox</a:t>
            </a:r>
            <a:r>
              <a:rPr kumimoji="0" lang="ar-JO" sz="2200" b="0" i="0" u="none" strike="noStrike" kern="1200" cap="none" spc="0" normalizeH="0" baseline="0" noProof="0" dirty="0">
                <a:ln>
                  <a:noFill/>
                </a:ln>
                <a:solidFill>
                  <a:schemeClr val="tx1"/>
                </a:solidFill>
                <a:effectLst/>
                <a:uLnTx/>
                <a:uFillTx/>
                <a:latin typeface="+mn-lt"/>
                <a:ea typeface="+mn-ea"/>
                <a:cs typeface="+mj-cs"/>
              </a:rPr>
              <a:t>)</a:t>
            </a:r>
            <a:br>
              <a:rPr lang="ar-SA" sz="2200" dirty="0">
                <a:cs typeface="+mj-cs"/>
              </a:rPr>
            </a:br>
            <a:r>
              <a:rPr kumimoji="0" lang="ar-SA" sz="2200" b="0" i="0" u="none" strike="noStrike" kern="1200" cap="none" spc="0" normalizeH="0" baseline="0" noProof="0" dirty="0">
                <a:ln>
                  <a:noFill/>
                </a:ln>
                <a:solidFill>
                  <a:schemeClr val="tx1"/>
                </a:solidFill>
                <a:effectLst/>
                <a:uLnTx/>
                <a:uFillTx/>
                <a:latin typeface="+mn-lt"/>
                <a:ea typeface="+mn-ea"/>
                <a:cs typeface="+mj-cs"/>
              </a:rPr>
              <a:t>دفتر العناوين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Address Book</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lang="ar-SA" sz="2200" dirty="0">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الرد التلقائي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Auto Reply</a:t>
            </a:r>
            <a:r>
              <a:rPr kumimoji="0" lang="ar-JO" sz="2200" b="0" i="0" u="none" strike="noStrike" kern="1200" cap="none" spc="0" normalizeH="0" baseline="0" noProof="0" dirty="0">
                <a:ln>
                  <a:noFill/>
                </a:ln>
                <a:solidFill>
                  <a:schemeClr val="tx1"/>
                </a:solidFill>
                <a:effectLst/>
                <a:uLnTx/>
                <a:uFillTx/>
                <a:latin typeface="+mn-lt"/>
                <a:ea typeface="+mn-ea"/>
                <a:cs typeface="+mj-cs"/>
              </a:rPr>
              <a:t>)</a:t>
            </a:r>
            <a:br>
              <a:rPr kumimoji="0" lang="ar-SA" sz="2200" b="0" i="0" u="none" strike="noStrike" kern="1200" cap="none" spc="0" normalizeH="0" baseline="0" noProof="0" dirty="0">
                <a:ln>
                  <a:noFill/>
                </a:ln>
                <a:solidFill>
                  <a:schemeClr val="tx1"/>
                </a:solidFill>
                <a:effectLst/>
                <a:uLnTx/>
                <a:uFillTx/>
                <a:latin typeface="+mn-lt"/>
                <a:ea typeface="+mn-ea"/>
                <a:cs typeface="+mj-cs"/>
              </a:rPr>
            </a:br>
            <a:r>
              <a:rPr kumimoji="0" lang="ar-SA" sz="2200" b="0" i="0" u="none" strike="noStrike" kern="1200" cap="none" spc="0" normalizeH="0" baseline="0" noProof="0" dirty="0">
                <a:ln>
                  <a:noFill/>
                </a:ln>
                <a:solidFill>
                  <a:schemeClr val="tx1"/>
                </a:solidFill>
                <a:effectLst/>
                <a:uLnTx/>
                <a:uFillTx/>
                <a:latin typeface="+mn-lt"/>
                <a:ea typeface="+mn-ea"/>
                <a:cs typeface="+mj-cs"/>
              </a:rPr>
              <a:t>التوقيع المخصص</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Customized Signature</a:t>
            </a:r>
            <a:r>
              <a:rPr kumimoji="0" lang="ar-JO" sz="2200" b="0" i="0" u="none" strike="noStrike" kern="1200" cap="none" spc="0" normalizeH="0" baseline="0" noProof="0" dirty="0">
                <a:ln>
                  <a:noFill/>
                </a:ln>
                <a:solidFill>
                  <a:schemeClr val="tx1"/>
                </a:solidFill>
                <a:effectLst/>
                <a:uLnTx/>
                <a:uFillTx/>
                <a:latin typeface="+mn-lt"/>
                <a:ea typeface="+mn-ea"/>
                <a:cs typeface="+mj-cs"/>
              </a:rPr>
              <a:t>) </a:t>
            </a:r>
            <a:br>
              <a:rPr kumimoji="0" lang="en-US" sz="2200" b="0" i="0" u="none" strike="noStrike" kern="1200" cap="none" spc="0" normalizeH="0" baseline="0" noProof="0" dirty="0">
                <a:ln>
                  <a:noFill/>
                </a:ln>
                <a:solidFill>
                  <a:schemeClr val="tx1"/>
                </a:solidFill>
                <a:effectLst/>
                <a:uLnTx/>
                <a:uFillTx/>
                <a:latin typeface="+mn-lt"/>
                <a:ea typeface="+mn-ea"/>
                <a:cs typeface="+mj-cs"/>
              </a:rPr>
            </a:br>
            <a:r>
              <a:rPr kumimoji="0" lang="ar-JO" sz="2200" b="0" i="0" u="none" strike="noStrike" kern="1200" cap="none" spc="0" normalizeH="0" baseline="0" noProof="0" dirty="0">
                <a:ln>
                  <a:noFill/>
                </a:ln>
                <a:solidFill>
                  <a:schemeClr val="tx1"/>
                </a:solidFill>
                <a:effectLst/>
                <a:uLnTx/>
                <a:uFillTx/>
                <a:latin typeface="+mn-lt"/>
                <a:ea typeface="+mn-ea"/>
                <a:cs typeface="+mj-cs"/>
              </a:rPr>
              <a:t>والعديد من الميزات الشخصية.</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p:txBody>
      </p:sp>
      <p:sp>
        <p:nvSpPr>
          <p:cNvPr id="4" name="Rectangle 3"/>
          <p:cNvSpPr/>
          <p:nvPr/>
        </p:nvSpPr>
        <p:spPr>
          <a:xfrm>
            <a:off x="142844" y="4110343"/>
            <a:ext cx="8715436" cy="461665"/>
          </a:xfrm>
          <a:prstGeom prst="rect">
            <a:avLst/>
          </a:prstGeom>
          <a:solidFill>
            <a:schemeClr val="tx2">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algn="ctr" rtl="1" eaLnBrk="0" fontAlgn="base" hangingPunct="0">
              <a:spcBef>
                <a:spcPct val="0"/>
              </a:spcBef>
              <a:spcAft>
                <a:spcPct val="0"/>
              </a:spcAft>
            </a:pPr>
            <a:r>
              <a:rPr lang="ar-SA" sz="2400" b="1" dirty="0">
                <a:cs typeface="+mj-cs"/>
              </a:rPr>
              <a:t>تسجيل الدخول (</a:t>
            </a:r>
            <a:r>
              <a:rPr lang="en-US" sz="2400" b="1" dirty="0">
                <a:cs typeface="+mj-cs"/>
              </a:rPr>
              <a:t>Login</a:t>
            </a:r>
            <a:r>
              <a:rPr lang="ar-SA" sz="2400" b="1" dirty="0">
                <a:cs typeface="+mj-cs"/>
              </a:rPr>
              <a:t>)</a:t>
            </a:r>
            <a:endParaRPr lang="ar-SA" sz="2400" dirty="0">
              <a:cs typeface="+mj-cs"/>
            </a:endParaRPr>
          </a:p>
        </p:txBody>
      </p:sp>
      <p:sp>
        <p:nvSpPr>
          <p:cNvPr id="5" name="Rectangle 4"/>
          <p:cNvSpPr/>
          <p:nvPr/>
        </p:nvSpPr>
        <p:spPr>
          <a:xfrm>
            <a:off x="428596" y="4947403"/>
            <a:ext cx="8358198" cy="1107996"/>
          </a:xfrm>
          <a:prstGeom prst="rect">
            <a:avLst/>
          </a:prstGeom>
        </p:spPr>
        <p:txBody>
          <a:bodyPr wrap="square">
            <a:spAutoFit/>
          </a:bodyPr>
          <a:lstStyle/>
          <a:p>
            <a:pPr marL="342900" lvl="0" indent="-342900" algn="r" rtl="1">
              <a:lnSpc>
                <a:spcPct val="150000"/>
              </a:lnSpc>
              <a:spcBef>
                <a:spcPct val="20000"/>
              </a:spcBef>
              <a:buFont typeface="Arial" pitchFamily="34" charset="0"/>
              <a:buChar char="•"/>
              <a:defRPr/>
            </a:pPr>
            <a:r>
              <a:rPr lang="ar-JO" sz="2200" dirty="0">
                <a:cs typeface="+mj-cs"/>
              </a:rPr>
              <a:t>للوصول إلى حسابك يتعين عليك تسجيل الدخول بإدخال اسم المستخدم و كلمة المرور الخاصة بك و بعد التأكد من صحتها يتم نقلك إلى بريدك.</a:t>
            </a:r>
            <a:endParaRPr lang="en-IN" sz="2200" dirty="0">
              <a:cs typeface="+mj-cs"/>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0100" y="252691"/>
            <a:ext cx="7572428"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العتاصر الأساسية (</a:t>
            </a:r>
            <a:r>
              <a:rPr lang="en-US" sz="2400" b="1" dirty="0">
                <a:cs typeface="+mj-cs"/>
              </a:rPr>
              <a:t>Basic Elements</a:t>
            </a:r>
            <a:r>
              <a:rPr lang="ar-SA" sz="2400" b="1" dirty="0">
                <a:cs typeface="+mj-cs"/>
              </a:rPr>
              <a:t>)</a:t>
            </a:r>
            <a:endParaRPr lang="ar-SA" sz="2400" dirty="0">
              <a:cs typeface="+mj-cs"/>
            </a:endParaRPr>
          </a:p>
        </p:txBody>
      </p:sp>
      <p:sp>
        <p:nvSpPr>
          <p:cNvPr id="5" name="Content Placeholder 6"/>
          <p:cNvSpPr txBox="1">
            <a:spLocks/>
          </p:cNvSpPr>
          <p:nvPr/>
        </p:nvSpPr>
        <p:spPr>
          <a:xfrm>
            <a:off x="357158" y="1119206"/>
            <a:ext cx="8429684" cy="4953000"/>
          </a:xfrm>
          <a:prstGeom prst="rect">
            <a:avLst/>
          </a:prstGeom>
        </p:spPr>
        <p:txBody>
          <a:bodyPr>
            <a:normAutofit/>
          </a:bodyPr>
          <a:lstStyle/>
          <a:p>
            <a:pPr marL="0" marR="0" lvl="0" indent="0" algn="r" defTabSz="914400" rtl="1" eaLnBrk="1" fontAlgn="auto" latinLnBrk="0" hangingPunct="1">
              <a:lnSpc>
                <a:spcPct val="150000"/>
              </a:lnSpc>
              <a:spcBef>
                <a:spcPct val="20000"/>
              </a:spcBef>
              <a:spcAft>
                <a:spcPts val="0"/>
              </a:spcAft>
              <a:buClrTx/>
              <a:buSzTx/>
              <a:buFont typeface="Arial" pitchFamily="34" charset="0"/>
              <a:buNone/>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رسالة البريد الإلكترونية النموذجية لها ثلاثة عناصر أساسية: </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الرأس: يظهر أولا و يشتمل العناصر التالي:</a:t>
            </a:r>
          </a:p>
          <a:p>
            <a:pPr marL="742950" marR="0" lvl="1" indent="-285750" algn="r" defTabSz="914400" rtl="1" eaLnBrk="1" fontAlgn="auto" latinLnBrk="0" hangingPunct="1">
              <a:lnSpc>
                <a:spcPct val="150000"/>
              </a:lnSpc>
              <a:spcBef>
                <a:spcPct val="20000"/>
              </a:spcBef>
              <a:spcAft>
                <a:spcPts val="0"/>
              </a:spcAft>
              <a:buClrTx/>
              <a:buSzTx/>
              <a:buFont typeface="Wingdings" panose="05000000000000000000" pitchFamily="2" charset="2"/>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العناوين: المرسل (</a:t>
            </a:r>
            <a:r>
              <a:rPr kumimoji="0" lang="en-US" sz="2200" b="0" i="0" u="none" strike="noStrike" kern="1200" cap="none" spc="0" normalizeH="0" baseline="0" noProof="0" dirty="0">
                <a:ln>
                  <a:noFill/>
                </a:ln>
                <a:solidFill>
                  <a:schemeClr val="tx1"/>
                </a:solidFill>
                <a:effectLst/>
                <a:uLnTx/>
                <a:uFillTx/>
                <a:latin typeface="+mn-lt"/>
                <a:ea typeface="+mn-ea"/>
                <a:cs typeface="+mj-cs"/>
              </a:rPr>
              <a:t>from</a:t>
            </a:r>
            <a:r>
              <a:rPr kumimoji="0" lang="ar-JO" sz="2200" b="0" i="0" u="none" strike="noStrike" kern="1200" cap="none" spc="0" normalizeH="0" baseline="0" noProof="0" dirty="0">
                <a:ln>
                  <a:noFill/>
                </a:ln>
                <a:solidFill>
                  <a:schemeClr val="tx1"/>
                </a:solidFill>
                <a:effectLst/>
                <a:uLnTx/>
                <a:uFillTx/>
                <a:latin typeface="+mn-lt"/>
                <a:ea typeface="+mn-ea"/>
                <a:cs typeface="+mj-cs"/>
              </a:rPr>
              <a:t>) و المستلم  (</a:t>
            </a:r>
            <a:r>
              <a:rPr kumimoji="0" lang="en-US" sz="2200" b="0" i="0" u="none" strike="noStrike" kern="1200" cap="none" spc="0" normalizeH="0" baseline="0" noProof="0" dirty="0">
                <a:ln>
                  <a:noFill/>
                </a:ln>
                <a:solidFill>
                  <a:schemeClr val="tx1"/>
                </a:solidFill>
                <a:effectLst/>
                <a:uLnTx/>
                <a:uFillTx/>
                <a:latin typeface="+mn-lt"/>
                <a:ea typeface="+mn-ea"/>
                <a:cs typeface="+mj-cs"/>
              </a:rPr>
              <a:t>To</a:t>
            </a:r>
            <a:r>
              <a:rPr kumimoji="0" lang="ar-JO" sz="2200" b="0" i="0" u="none" strike="noStrike" kern="1200" cap="none" spc="0" normalizeH="0" baseline="0" noProof="0" dirty="0">
                <a:ln>
                  <a:noFill/>
                </a:ln>
                <a:solidFill>
                  <a:schemeClr val="tx1"/>
                </a:solidFill>
                <a:effectLst/>
                <a:uLnTx/>
                <a:uFillTx/>
                <a:latin typeface="+mn-lt"/>
                <a:ea typeface="+mn-ea"/>
                <a:cs typeface="+mj-cs"/>
              </a:rPr>
              <a:t>) و مستلمي النسخ(</a:t>
            </a:r>
            <a:r>
              <a:rPr kumimoji="0" lang="en-US" sz="2200" b="0" i="0" u="none" strike="noStrike" kern="1200" cap="none" spc="0" normalizeH="0" baseline="0" noProof="0" dirty="0">
                <a:ln>
                  <a:noFill/>
                </a:ln>
                <a:solidFill>
                  <a:schemeClr val="tx1"/>
                </a:solidFill>
                <a:effectLst/>
                <a:uLnTx/>
                <a:uFillTx/>
                <a:latin typeface="+mn-lt"/>
                <a:ea typeface="+mn-ea"/>
                <a:cs typeface="+mj-cs"/>
              </a:rPr>
              <a:t>CC,BCC</a:t>
            </a:r>
            <a:r>
              <a:rPr kumimoji="0" lang="ar-JO" sz="2200" b="0" i="0" u="none" strike="noStrike" kern="1200" cap="none" spc="0" normalizeH="0" baseline="0" noProof="0" dirty="0">
                <a:ln>
                  <a:noFill/>
                </a:ln>
                <a:solidFill>
                  <a:schemeClr val="tx1"/>
                </a:solidFill>
                <a:effectLst/>
                <a:uLnTx/>
                <a:uFillTx/>
                <a:latin typeface="+mn-lt"/>
                <a:ea typeface="+mn-ea"/>
                <a:cs typeface="+mj-cs"/>
              </a:rPr>
              <a:t>)</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742950" marR="0" lvl="1" indent="-285750" algn="r" defTabSz="914400" rtl="1" eaLnBrk="1" fontAlgn="auto" latinLnBrk="0" hangingPunct="1">
              <a:lnSpc>
                <a:spcPct val="150000"/>
              </a:lnSpc>
              <a:spcBef>
                <a:spcPct val="20000"/>
              </a:spcBef>
              <a:spcAft>
                <a:spcPts val="0"/>
              </a:spcAft>
              <a:buClrTx/>
              <a:buSzTx/>
              <a:buFont typeface="Wingdings" panose="05000000000000000000" pitchFamily="2" charset="2"/>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الموضوع (</a:t>
            </a:r>
            <a:r>
              <a:rPr kumimoji="0" lang="en-US" sz="2200" b="0" i="0" u="none" strike="noStrike" kern="1200" cap="none" spc="0" normalizeH="0" baseline="0" noProof="0" dirty="0">
                <a:ln>
                  <a:noFill/>
                </a:ln>
                <a:solidFill>
                  <a:schemeClr val="tx1"/>
                </a:solidFill>
                <a:effectLst/>
                <a:uLnTx/>
                <a:uFillTx/>
                <a:latin typeface="+mn-lt"/>
                <a:ea typeface="+mn-ea"/>
                <a:cs typeface="+mj-cs"/>
              </a:rPr>
              <a:t>Subject</a:t>
            </a:r>
            <a:r>
              <a:rPr kumimoji="0" lang="ar-JO" sz="2200" b="0" i="0" u="none" strike="noStrike" kern="1200" cap="none" spc="0" normalizeH="0" baseline="0" noProof="0" dirty="0">
                <a:ln>
                  <a:noFill/>
                </a:ln>
                <a:solidFill>
                  <a:schemeClr val="tx1"/>
                </a:solidFill>
                <a:effectLst/>
                <a:uLnTx/>
                <a:uFillTx/>
                <a:latin typeface="+mn-lt"/>
                <a:ea typeface="+mn-ea"/>
                <a:cs typeface="+mj-cs"/>
              </a:rPr>
              <a:t>): موضوع الرسالة.</a:t>
            </a:r>
          </a:p>
          <a:p>
            <a:pPr marL="742950" marR="0" lvl="1" indent="-285750" algn="r" defTabSz="914400" rtl="1" eaLnBrk="1" fontAlgn="auto" latinLnBrk="0" hangingPunct="1">
              <a:lnSpc>
                <a:spcPct val="150000"/>
              </a:lnSpc>
              <a:spcBef>
                <a:spcPct val="20000"/>
              </a:spcBef>
              <a:spcAft>
                <a:spcPts val="0"/>
              </a:spcAft>
              <a:buClrTx/>
              <a:buSzTx/>
              <a:buFont typeface="Wingdings" panose="05000000000000000000" pitchFamily="2" charset="2"/>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المرفقات (</a:t>
            </a:r>
            <a:r>
              <a:rPr kumimoji="0" lang="en-US" sz="2200" b="0" i="0" u="none" strike="noStrike" kern="1200" cap="none" spc="0" normalizeH="0" baseline="0" noProof="0" dirty="0">
                <a:ln>
                  <a:noFill/>
                </a:ln>
                <a:solidFill>
                  <a:schemeClr val="tx1"/>
                </a:solidFill>
                <a:effectLst/>
                <a:uLnTx/>
                <a:uFillTx/>
                <a:latin typeface="+mn-lt"/>
                <a:ea typeface="+mn-ea"/>
                <a:cs typeface="+mj-cs"/>
              </a:rPr>
              <a:t>Attachments</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a:t>
            </a:r>
            <a:r>
              <a:rPr kumimoji="0" lang="ar-JO" sz="2200" b="0" i="0" u="none" strike="noStrike" kern="1200" cap="none" spc="0" normalizeH="0" baseline="0" noProof="0" dirty="0">
                <a:ln>
                  <a:noFill/>
                </a:ln>
                <a:solidFill>
                  <a:schemeClr val="tx1"/>
                </a:solidFill>
                <a:effectLst/>
                <a:uLnTx/>
                <a:uFillTx/>
                <a:latin typeface="+mn-lt"/>
                <a:ea typeface="+mn-ea"/>
                <a:cs typeface="+mj-cs"/>
              </a:rPr>
              <a:t> الملفات المرفقه مع الرسالة.</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ال</a:t>
            </a:r>
            <a:r>
              <a:rPr kumimoji="0" lang="ar-SA" sz="2200" b="0" i="0" u="none" strike="noStrike" kern="1200" cap="none" spc="0" normalizeH="0" baseline="0" noProof="0" dirty="0">
                <a:ln>
                  <a:noFill/>
                </a:ln>
                <a:solidFill>
                  <a:schemeClr val="tx1"/>
                </a:solidFill>
                <a:effectLst/>
                <a:uLnTx/>
                <a:uFillTx/>
                <a:latin typeface="+mn-lt"/>
                <a:ea typeface="+mn-ea"/>
                <a:cs typeface="+mj-cs"/>
              </a:rPr>
              <a:t>رسالة</a:t>
            </a:r>
            <a:r>
              <a:rPr kumimoji="0" lang="ar-JO" sz="2200" b="0" i="0" u="none" strike="noStrike" kern="1200" cap="none" spc="0" normalizeH="0" baseline="0" noProof="0" dirty="0">
                <a:ln>
                  <a:noFill/>
                </a:ln>
                <a:solidFill>
                  <a:schemeClr val="tx1"/>
                </a:solidFill>
                <a:effectLst/>
                <a:uLnTx/>
                <a:uFillTx/>
                <a:latin typeface="+mn-lt"/>
                <a:ea typeface="+mn-ea"/>
                <a:cs typeface="+mj-cs"/>
              </a:rPr>
              <a:t>:  بعد منطقة الرأس و تحتوي الرسالة الفعلية المراد إرسالها.</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ال</a:t>
            </a:r>
            <a:r>
              <a:rPr kumimoji="0" lang="ar-SA" sz="2200" b="0" i="0" u="none" strike="noStrike" kern="1200" cap="none" spc="0" normalizeH="0" baseline="0" noProof="0" dirty="0">
                <a:ln>
                  <a:noFill/>
                </a:ln>
                <a:solidFill>
                  <a:schemeClr val="tx1"/>
                </a:solidFill>
                <a:effectLst/>
                <a:uLnTx/>
                <a:uFillTx/>
                <a:latin typeface="+mn-lt"/>
                <a:ea typeface="+mn-ea"/>
                <a:cs typeface="+mj-cs"/>
              </a:rPr>
              <a:t>توقيع:</a:t>
            </a:r>
            <a:r>
              <a:rPr kumimoji="0" lang="ar-SA" sz="2200" b="0" i="0" u="none" strike="noStrike" kern="1200" cap="none" spc="0" normalizeH="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معلومات المرسل من اسمه و عنوانه و رقم هاتفه.</a:t>
            </a:r>
            <a:endParaRPr kumimoji="0" lang="ar-SA" sz="2200" b="0" i="0" u="none" strike="noStrike" kern="1200" cap="none" spc="0" normalizeH="0" baseline="0" noProof="0" dirty="0">
              <a:ln>
                <a:noFill/>
              </a:ln>
              <a:solidFill>
                <a:schemeClr val="tx1"/>
              </a:solidFill>
              <a:effectLst/>
              <a:uLnTx/>
              <a:uFillTx/>
              <a:latin typeface="+mn-lt"/>
              <a:ea typeface="+mn-ea"/>
              <a:cs typeface="+mj-cs"/>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p:cNvPicPr>
            <a:picLocks/>
          </p:cNvPicPr>
          <p:nvPr/>
        </p:nvPicPr>
        <p:blipFill>
          <a:blip r:embed="rId2" cstate="email">
            <a:extLst>
              <a:ext uri="{28A0092B-C50C-407E-A947-70E740481C1C}">
                <a14:useLocalDpi xmlns:a14="http://schemas.microsoft.com/office/drawing/2010/main"/>
              </a:ext>
            </a:extLst>
          </a:blip>
          <a:srcRect/>
          <a:stretch>
            <a:fillRect/>
          </a:stretch>
        </p:blipFill>
        <p:spPr bwMode="auto">
          <a:xfrm>
            <a:off x="428596" y="1090634"/>
            <a:ext cx="8229600" cy="54102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00100" y="252691"/>
            <a:ext cx="7572428" cy="461665"/>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البريد العشوائي (</a:t>
            </a:r>
            <a:r>
              <a:rPr lang="en-US" sz="2400" b="1" dirty="0">
                <a:cs typeface="+mj-cs"/>
              </a:rPr>
              <a:t>Spam</a:t>
            </a:r>
            <a:r>
              <a:rPr lang="ar-SA" sz="2400" b="1" dirty="0">
                <a:cs typeface="+mj-cs"/>
              </a:rPr>
              <a:t>)</a:t>
            </a:r>
            <a:endParaRPr lang="ar-SA" sz="2400" dirty="0">
              <a:cs typeface="+mj-cs"/>
            </a:endParaRPr>
          </a:p>
        </p:txBody>
      </p:sp>
      <p:sp>
        <p:nvSpPr>
          <p:cNvPr id="4" name="Content Placeholder 7"/>
          <p:cNvSpPr txBox="1">
            <a:spLocks/>
          </p:cNvSpPr>
          <p:nvPr/>
        </p:nvSpPr>
        <p:spPr>
          <a:xfrm>
            <a:off x="285720" y="1071546"/>
            <a:ext cx="8572560" cy="2286016"/>
          </a:xfrm>
          <a:prstGeom prst="rect">
            <a:avLst/>
          </a:prstGeom>
        </p:spPr>
        <p:txBody>
          <a:bodyPr>
            <a:normAutofit/>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هي عبارة عن</a:t>
            </a:r>
            <a:r>
              <a:rPr kumimoji="0" lang="ar-SA" sz="2200" b="0" i="0" u="none" strike="noStrike" kern="1200" cap="none" spc="0" normalizeH="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رسائل غير مرغوب فيها أغلبها تتعلق بالإعلانات التجارية وجودة المنتجات.</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يمكن التحكم بها باستخدام برامج تتعرف عليها و تتخلص منها كما يمكن تنزيل برنامج البريد الإلكتروني</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Mozilla Thunderbird</a:t>
            </a:r>
            <a:r>
              <a:rPr kumimoji="0" lang="ar-JO" sz="2200" b="0" i="0" u="none" strike="noStrike" kern="1200" cap="none" spc="0" normalizeH="0" baseline="0" noProof="0" dirty="0">
                <a:ln>
                  <a:noFill/>
                </a:ln>
                <a:solidFill>
                  <a:schemeClr val="tx1"/>
                </a:solidFill>
                <a:effectLst/>
                <a:uLnTx/>
                <a:uFillTx/>
                <a:latin typeface="+mn-lt"/>
                <a:ea typeface="+mn-ea"/>
                <a:cs typeface="+mj-cs"/>
              </a:rPr>
              <a:t>) الذي يأتي به مضمن برنامج مجاني لمنع البريد العشوائي من "</a:t>
            </a:r>
            <a:r>
              <a:rPr kumimoji="0" lang="en-US" sz="2200" b="0" i="0" u="none" strike="noStrike" kern="1200" cap="none" spc="0" normalizeH="0" baseline="0" noProof="0" dirty="0">
                <a:ln>
                  <a:noFill/>
                </a:ln>
                <a:solidFill>
                  <a:schemeClr val="tx1"/>
                </a:solidFill>
                <a:effectLst/>
                <a:uLnTx/>
                <a:uFillTx/>
                <a:latin typeface="+mn-lt"/>
                <a:ea typeface="+mn-ea"/>
                <a:cs typeface="+mj-cs"/>
              </a:rPr>
              <a:t>www.mozilla.com</a:t>
            </a:r>
            <a:r>
              <a:rPr kumimoji="0" lang="ar-JO" sz="2200" b="0" i="0" u="none" strike="noStrike" kern="1200" cap="none" spc="0" normalizeH="0" baseline="0" noProof="0" dirty="0">
                <a:ln>
                  <a:noFill/>
                </a:ln>
                <a:solidFill>
                  <a:schemeClr val="tx1"/>
                </a:solidFill>
                <a:effectLst/>
                <a:uLnTx/>
                <a:uFillTx/>
                <a:latin typeface="+mn-lt"/>
                <a:ea typeface="+mn-ea"/>
                <a:cs typeface="+mj-cs"/>
              </a:rPr>
              <a:t>"</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endParaRPr kumimoji="0" lang="en-IN" sz="2200" b="0" i="0" u="none" strike="noStrike" kern="1200" cap="none" spc="0" normalizeH="0" baseline="0" noProof="0" dirty="0">
              <a:ln>
                <a:noFill/>
              </a:ln>
              <a:solidFill>
                <a:schemeClr val="tx1"/>
              </a:solidFill>
              <a:effectLst/>
              <a:uLnTx/>
              <a:uFillTx/>
              <a:latin typeface="+mn-lt"/>
              <a:ea typeface="+mn-ea"/>
              <a:cs typeface="+mj-cs"/>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2143116"/>
            <a:ext cx="8429684" cy="1615827"/>
          </a:xfrm>
          <a:prstGeom prst="rect">
            <a:avLst/>
          </a:prstGeom>
        </p:spPr>
        <p:txBody>
          <a:bodyPr wrap="square">
            <a:spAutoFit/>
          </a:bodyPr>
          <a:lstStyle/>
          <a:p>
            <a:pPr marL="357188" lvl="0" indent="-357188" algn="just" rtl="1">
              <a:lnSpc>
                <a:spcPct val="150000"/>
              </a:lnSpc>
              <a:spcBef>
                <a:spcPct val="20000"/>
              </a:spcBef>
              <a:buFont typeface="Arial" pitchFamily="34" charset="0"/>
              <a:buChar char="•"/>
              <a:defRPr/>
            </a:pPr>
            <a:r>
              <a:rPr lang="ar-JO" sz="2200" dirty="0">
                <a:cs typeface="+mj-cs"/>
              </a:rPr>
              <a:t>قانون مكافحة الإعتداء على الماد الإباحية و ال</a:t>
            </a:r>
            <a:r>
              <a:rPr lang="ar-SA" sz="2200" dirty="0">
                <a:cs typeface="+mj-cs"/>
              </a:rPr>
              <a:t>ت</a:t>
            </a:r>
            <a:r>
              <a:rPr lang="ar-JO" sz="2200" dirty="0">
                <a:cs typeface="+mj-cs"/>
              </a:rPr>
              <a:t>سويق غير المصرح: تم تفعيله في الولايات المتحدة و يتطلب أن يتضمن أي بريد ذو صلة بعملية الترويج لمنتجات على خيار الرفض القاطع بحيث يتم حذف عنوان المستلم من قوائم البريد المستقبلية</a:t>
            </a:r>
          </a:p>
        </p:txBody>
      </p:sp>
      <p:sp>
        <p:nvSpPr>
          <p:cNvPr id="4" name="Rectangle 3"/>
          <p:cNvSpPr/>
          <p:nvPr/>
        </p:nvSpPr>
        <p:spPr>
          <a:xfrm>
            <a:off x="928662" y="214291"/>
            <a:ext cx="7572428" cy="1569660"/>
          </a:xfrm>
          <a:prstGeom prst="rect">
            <a:avLst/>
          </a:prstGeom>
        </p:spPr>
        <p:txBody>
          <a:bodyPr wrap="square">
            <a:spAutoFit/>
          </a:bodyPr>
          <a:lstStyle/>
          <a:p>
            <a:pPr algn="ctr" rtl="1" eaLnBrk="0" fontAlgn="base" hangingPunct="0">
              <a:spcBef>
                <a:spcPct val="0"/>
              </a:spcBef>
              <a:spcAft>
                <a:spcPct val="0"/>
              </a:spcAft>
            </a:pPr>
            <a:r>
              <a:rPr lang="ar-SA" sz="2400" b="1" dirty="0">
                <a:cs typeface="+mj-cs"/>
              </a:rPr>
              <a:t>قانون مكافحة الاعتداء على المواد الاباحية والتسويق غير مصرح</a:t>
            </a:r>
            <a:br>
              <a:rPr lang="ar-SA" sz="2400" b="1" dirty="0">
                <a:cs typeface="+mj-cs"/>
              </a:rPr>
            </a:br>
            <a:br>
              <a:rPr lang="ar-SA" sz="2400" b="1" dirty="0">
                <a:cs typeface="+mj-cs"/>
              </a:rPr>
            </a:br>
            <a:r>
              <a:rPr lang="en-US" sz="2400" b="1" dirty="0">
                <a:cs typeface="+mj-cs"/>
              </a:rPr>
              <a:t>Can-Spam: Controlling the Assault of Non Solicited Pornography and Marketing Act</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AutoShape 81"/>
          <p:cNvSpPr>
            <a:spLocks noChangeArrowheads="1"/>
          </p:cNvSpPr>
          <p:nvPr/>
        </p:nvSpPr>
        <p:spPr bwMode="gray">
          <a:xfrm>
            <a:off x="4665098" y="1285860"/>
            <a:ext cx="4093626"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30" name="Text Box 83"/>
          <p:cNvSpPr txBox="1">
            <a:spLocks noChangeArrowheads="1"/>
          </p:cNvSpPr>
          <p:nvPr/>
        </p:nvSpPr>
        <p:spPr bwMode="gray">
          <a:xfrm>
            <a:off x="5292310" y="1354781"/>
            <a:ext cx="32630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ar-SA" b="1" dirty="0"/>
              <a:t>الفصل الاول  : شبكة الحاسب</a:t>
            </a:r>
            <a:endParaRPr lang="en-US" b="1" dirty="0">
              <a:solidFill>
                <a:srgbClr val="000000"/>
              </a:solidFill>
            </a:endParaRPr>
          </a:p>
        </p:txBody>
      </p:sp>
      <p:sp>
        <p:nvSpPr>
          <p:cNvPr id="31" name="AutoShape 81"/>
          <p:cNvSpPr>
            <a:spLocks noChangeArrowheads="1"/>
          </p:cNvSpPr>
          <p:nvPr/>
        </p:nvSpPr>
        <p:spPr bwMode="gray">
          <a:xfrm>
            <a:off x="4665098" y="2076808"/>
            <a:ext cx="4093626"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33" name="AutoShape 81"/>
          <p:cNvSpPr>
            <a:spLocks noChangeArrowheads="1"/>
          </p:cNvSpPr>
          <p:nvPr/>
        </p:nvSpPr>
        <p:spPr bwMode="gray">
          <a:xfrm>
            <a:off x="4665098" y="2867756"/>
            <a:ext cx="4093626"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34" name="Text Box 83"/>
          <p:cNvSpPr txBox="1">
            <a:spLocks noChangeArrowheads="1"/>
          </p:cNvSpPr>
          <p:nvPr/>
        </p:nvSpPr>
        <p:spPr bwMode="gray">
          <a:xfrm>
            <a:off x="4795568" y="2923318"/>
            <a:ext cx="37476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ar-SA" b="1" dirty="0"/>
              <a:t>بناء الشبكة</a:t>
            </a:r>
            <a:r>
              <a:rPr lang="en-US" dirty="0"/>
              <a:t> </a:t>
            </a:r>
            <a:r>
              <a:rPr lang="ar-SA" b="1" dirty="0"/>
              <a:t>الفصل الثالث  :</a:t>
            </a:r>
            <a:endParaRPr lang="en-US" dirty="0"/>
          </a:p>
        </p:txBody>
      </p:sp>
      <p:sp>
        <p:nvSpPr>
          <p:cNvPr id="35" name="AutoShape 81"/>
          <p:cNvSpPr>
            <a:spLocks noChangeArrowheads="1"/>
          </p:cNvSpPr>
          <p:nvPr/>
        </p:nvSpPr>
        <p:spPr bwMode="gray">
          <a:xfrm>
            <a:off x="4665098" y="3658704"/>
            <a:ext cx="4093626"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36" name="AutoShape 81"/>
          <p:cNvSpPr>
            <a:spLocks noChangeArrowheads="1"/>
          </p:cNvSpPr>
          <p:nvPr/>
        </p:nvSpPr>
        <p:spPr bwMode="gray">
          <a:xfrm>
            <a:off x="4643438" y="4448512"/>
            <a:ext cx="4093626"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40" name="Text Box 83"/>
          <p:cNvSpPr txBox="1">
            <a:spLocks noChangeArrowheads="1"/>
          </p:cNvSpPr>
          <p:nvPr/>
        </p:nvSpPr>
        <p:spPr bwMode="gray">
          <a:xfrm>
            <a:off x="4795572" y="3721990"/>
            <a:ext cx="374769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ar-SA" b="1" dirty="0"/>
              <a:t>الفصل الرابع  : استراتيجيات الشبكة</a:t>
            </a:r>
            <a:endParaRPr lang="en-US" dirty="0"/>
          </a:p>
        </p:txBody>
      </p:sp>
      <p:sp>
        <p:nvSpPr>
          <p:cNvPr id="41" name="Text Box 83"/>
          <p:cNvSpPr txBox="1">
            <a:spLocks noChangeArrowheads="1"/>
          </p:cNvSpPr>
          <p:nvPr/>
        </p:nvSpPr>
        <p:spPr bwMode="gray">
          <a:xfrm>
            <a:off x="5000628" y="4519950"/>
            <a:ext cx="356919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ar-SA" b="1" dirty="0"/>
              <a:t>الفصل الخامس  : شبكات الانترنت بالمنظمات</a:t>
            </a:r>
            <a:endParaRPr lang="en-US" dirty="0"/>
          </a:p>
        </p:txBody>
      </p:sp>
      <p:sp>
        <p:nvSpPr>
          <p:cNvPr id="47" name="TextBox 46"/>
          <p:cNvSpPr txBox="1"/>
          <p:nvPr/>
        </p:nvSpPr>
        <p:spPr>
          <a:xfrm>
            <a:off x="2447586" y="266524"/>
            <a:ext cx="4950296" cy="461665"/>
          </a:xfrm>
          <a:prstGeom prst="rect">
            <a:avLst/>
          </a:prstGeom>
          <a:noFill/>
        </p:spPr>
        <p:txBody>
          <a:bodyPr wrap="square" rtlCol="0">
            <a:spAutoFit/>
          </a:bodyPr>
          <a:lstStyle/>
          <a:p>
            <a:pPr algn="ctr"/>
            <a:r>
              <a:rPr lang="ar-SA" sz="2400" b="1" dirty="0"/>
              <a:t>مفاهيم الإنترنت</a:t>
            </a:r>
            <a:endParaRPr lang="en-US" sz="2400" b="1" dirty="0"/>
          </a:p>
        </p:txBody>
      </p:sp>
      <p:sp>
        <p:nvSpPr>
          <p:cNvPr id="21" name="Text Box 83"/>
          <p:cNvSpPr txBox="1">
            <a:spLocks noChangeArrowheads="1"/>
          </p:cNvSpPr>
          <p:nvPr/>
        </p:nvSpPr>
        <p:spPr bwMode="gray">
          <a:xfrm>
            <a:off x="4688616" y="2150354"/>
            <a:ext cx="386676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ar-SA" b="1" dirty="0"/>
              <a:t>الفصل الثاني : أنواع الشبكات</a:t>
            </a:r>
            <a:endParaRPr lang="en-US" b="1" dirty="0">
              <a:solidFill>
                <a:srgbClr val="000000"/>
              </a:solidFill>
            </a:endParaRPr>
          </a:p>
        </p:txBody>
      </p:sp>
      <p:sp>
        <p:nvSpPr>
          <p:cNvPr id="14" name="AutoShape 81"/>
          <p:cNvSpPr>
            <a:spLocks noChangeArrowheads="1"/>
          </p:cNvSpPr>
          <p:nvPr/>
        </p:nvSpPr>
        <p:spPr bwMode="gray">
          <a:xfrm>
            <a:off x="4643438" y="5329254"/>
            <a:ext cx="4093626"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15" name="Text Box 83"/>
          <p:cNvSpPr txBox="1">
            <a:spLocks noChangeArrowheads="1"/>
          </p:cNvSpPr>
          <p:nvPr/>
        </p:nvSpPr>
        <p:spPr bwMode="gray">
          <a:xfrm>
            <a:off x="5240776" y="5400692"/>
            <a:ext cx="332904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ar-SA" b="1" dirty="0"/>
              <a:t>الفصل السادس : جدران الحماية</a:t>
            </a:r>
            <a:endParaRPr lang="en-US" dirty="0"/>
          </a:p>
        </p:txBody>
      </p:sp>
      <p:sp>
        <p:nvSpPr>
          <p:cNvPr id="16" name="AutoShape 81"/>
          <p:cNvSpPr>
            <a:spLocks noChangeArrowheads="1"/>
          </p:cNvSpPr>
          <p:nvPr/>
        </p:nvSpPr>
        <p:spPr bwMode="gray">
          <a:xfrm>
            <a:off x="264060" y="1285860"/>
            <a:ext cx="4093626"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17" name="Text Box 83"/>
          <p:cNvSpPr txBox="1">
            <a:spLocks noChangeArrowheads="1"/>
          </p:cNvSpPr>
          <p:nvPr/>
        </p:nvSpPr>
        <p:spPr bwMode="gray">
          <a:xfrm>
            <a:off x="214282" y="1354781"/>
            <a:ext cx="400052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en-US" b="1" dirty="0"/>
              <a:t>WWW </a:t>
            </a:r>
            <a:r>
              <a:rPr lang="ar-SA" b="1" dirty="0"/>
              <a:t>الفصل السابع : الشبكة العنكبوتية العالمية ً</a:t>
            </a:r>
            <a:endParaRPr lang="en-US" b="1" dirty="0">
              <a:solidFill>
                <a:srgbClr val="000000"/>
              </a:solidFill>
            </a:endParaRPr>
          </a:p>
        </p:txBody>
      </p:sp>
      <p:sp>
        <p:nvSpPr>
          <p:cNvPr id="18" name="AutoShape 81"/>
          <p:cNvSpPr>
            <a:spLocks noChangeArrowheads="1"/>
          </p:cNvSpPr>
          <p:nvPr/>
        </p:nvSpPr>
        <p:spPr bwMode="gray">
          <a:xfrm>
            <a:off x="264060" y="2076808"/>
            <a:ext cx="4093626"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19" name="AutoShape 81"/>
          <p:cNvSpPr>
            <a:spLocks noChangeArrowheads="1"/>
          </p:cNvSpPr>
          <p:nvPr/>
        </p:nvSpPr>
        <p:spPr bwMode="gray">
          <a:xfrm>
            <a:off x="264060" y="2867756"/>
            <a:ext cx="4093626"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20" name="Text Box 83"/>
          <p:cNvSpPr txBox="1">
            <a:spLocks noChangeArrowheads="1"/>
          </p:cNvSpPr>
          <p:nvPr/>
        </p:nvSpPr>
        <p:spPr bwMode="gray">
          <a:xfrm>
            <a:off x="394530" y="2923318"/>
            <a:ext cx="37476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en-US" dirty="0"/>
              <a:t> </a:t>
            </a:r>
            <a:r>
              <a:rPr lang="ar-SA" b="1" dirty="0"/>
              <a:t>الفصل التاسع : أجهزة التوجيه</a:t>
            </a:r>
            <a:endParaRPr lang="en-US" dirty="0"/>
          </a:p>
        </p:txBody>
      </p:sp>
      <p:sp>
        <p:nvSpPr>
          <p:cNvPr id="22" name="AutoShape 81"/>
          <p:cNvSpPr>
            <a:spLocks noChangeArrowheads="1"/>
          </p:cNvSpPr>
          <p:nvPr/>
        </p:nvSpPr>
        <p:spPr bwMode="gray">
          <a:xfrm>
            <a:off x="264060" y="3658704"/>
            <a:ext cx="4093626"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23" name="AutoShape 81"/>
          <p:cNvSpPr>
            <a:spLocks noChangeArrowheads="1"/>
          </p:cNvSpPr>
          <p:nvPr/>
        </p:nvSpPr>
        <p:spPr bwMode="gray">
          <a:xfrm>
            <a:off x="242400" y="4448512"/>
            <a:ext cx="4093626"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24" name="Text Box 83"/>
          <p:cNvSpPr txBox="1">
            <a:spLocks noChangeArrowheads="1"/>
          </p:cNvSpPr>
          <p:nvPr/>
        </p:nvSpPr>
        <p:spPr bwMode="gray">
          <a:xfrm>
            <a:off x="394534" y="3721990"/>
            <a:ext cx="374769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ar-SA" b="1" dirty="0"/>
              <a:t>الفصل العاشر : أنظمة الاتصال</a:t>
            </a:r>
            <a:endParaRPr lang="en-US" dirty="0"/>
          </a:p>
        </p:txBody>
      </p:sp>
      <p:sp>
        <p:nvSpPr>
          <p:cNvPr id="25" name="Text Box 83"/>
          <p:cNvSpPr txBox="1">
            <a:spLocks noChangeArrowheads="1"/>
          </p:cNvSpPr>
          <p:nvPr/>
        </p:nvSpPr>
        <p:spPr bwMode="gray">
          <a:xfrm>
            <a:off x="839738" y="4519950"/>
            <a:ext cx="332904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ar-SA" b="1" dirty="0"/>
              <a:t>الفصل الحادي عشر : أجهزة الاتصال.</a:t>
            </a:r>
            <a:endParaRPr lang="en-US" dirty="0"/>
          </a:p>
        </p:txBody>
      </p:sp>
      <p:sp>
        <p:nvSpPr>
          <p:cNvPr id="26" name="Text Box 83"/>
          <p:cNvSpPr txBox="1">
            <a:spLocks noChangeArrowheads="1"/>
          </p:cNvSpPr>
          <p:nvPr/>
        </p:nvSpPr>
        <p:spPr bwMode="gray">
          <a:xfrm>
            <a:off x="287578" y="2150354"/>
            <a:ext cx="386676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ar-SA" b="1" dirty="0"/>
              <a:t>الفصل الثامن : البروتوكولات  </a:t>
            </a:r>
            <a:endParaRPr lang="en-US" b="1" dirty="0">
              <a:solidFill>
                <a:srgbClr val="000000"/>
              </a:solidFill>
            </a:endParaRPr>
          </a:p>
        </p:txBody>
      </p:sp>
      <p:sp>
        <p:nvSpPr>
          <p:cNvPr id="27" name="AutoShape 81"/>
          <p:cNvSpPr>
            <a:spLocks noChangeArrowheads="1"/>
          </p:cNvSpPr>
          <p:nvPr/>
        </p:nvSpPr>
        <p:spPr bwMode="gray">
          <a:xfrm>
            <a:off x="242400" y="5329254"/>
            <a:ext cx="4093626" cy="457200"/>
          </a:xfrm>
          <a:prstGeom prst="roundRect">
            <a:avLst>
              <a:gd name="adj" fmla="val 16667"/>
            </a:avLst>
          </a:prstGeom>
          <a:solidFill>
            <a:schemeClr val="bg1"/>
          </a:solidFill>
          <a:ln w="12700" algn="ctr">
            <a:solidFill>
              <a:schemeClr val="bg2"/>
            </a:solidFill>
            <a:round/>
            <a:headEnd/>
            <a:tailEnd/>
          </a:ln>
          <a:effectLst>
            <a:outerShdw dist="99190" dir="2388334" algn="ctr" rotWithShape="0">
              <a:srgbClr val="333333">
                <a:alpha val="50000"/>
              </a:srgbClr>
            </a:outerShdw>
          </a:effectLst>
        </p:spPr>
        <p:txBody>
          <a:bodyPr wrap="none" anchor="ctr"/>
          <a:lstStyle/>
          <a:p>
            <a:pPr fontAlgn="base">
              <a:spcBef>
                <a:spcPct val="0"/>
              </a:spcBef>
              <a:spcAft>
                <a:spcPct val="0"/>
              </a:spcAft>
            </a:pPr>
            <a:endParaRPr lang="en-US">
              <a:solidFill>
                <a:srgbClr val="1F5281"/>
              </a:solidFill>
            </a:endParaRPr>
          </a:p>
        </p:txBody>
      </p:sp>
      <p:sp>
        <p:nvSpPr>
          <p:cNvPr id="28" name="Text Box 83"/>
          <p:cNvSpPr txBox="1">
            <a:spLocks noChangeArrowheads="1"/>
          </p:cNvSpPr>
          <p:nvPr/>
        </p:nvSpPr>
        <p:spPr bwMode="gray">
          <a:xfrm>
            <a:off x="839738" y="5400692"/>
            <a:ext cx="332904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eaLnBrk="0" fontAlgn="base" hangingPunct="0">
              <a:spcBef>
                <a:spcPct val="0"/>
              </a:spcBef>
              <a:spcAft>
                <a:spcPct val="0"/>
              </a:spcAft>
            </a:pPr>
            <a:r>
              <a:rPr lang="ar-SA" b="1" dirty="0"/>
              <a:t>الفصل الثاني عشر : خدمة الاتصال</a:t>
            </a:r>
            <a:endParaRPr lang="en-US" dirty="0"/>
          </a:p>
        </p:txBody>
      </p:sp>
    </p:spTree>
    <p:extLst>
      <p:ext uri="{BB962C8B-B14F-4D97-AF65-F5344CB8AC3E}">
        <p14:creationId xmlns:p14="http://schemas.microsoft.com/office/powerpoint/2010/main" val="1241817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1000" fill="hold"/>
                                        <p:tgtEl>
                                          <p:spTgt spid="29"/>
                                        </p:tgtEl>
                                        <p:attrNameLst>
                                          <p:attrName>ppt_w</p:attrName>
                                        </p:attrNameLst>
                                      </p:cBhvr>
                                      <p:tavLst>
                                        <p:tav tm="0">
                                          <p:val>
                                            <p:fltVal val="0"/>
                                          </p:val>
                                        </p:tav>
                                        <p:tav tm="100000">
                                          <p:val>
                                            <p:strVal val="#ppt_w"/>
                                          </p:val>
                                        </p:tav>
                                      </p:tavLst>
                                    </p:anim>
                                    <p:anim calcmode="lin" valueType="num">
                                      <p:cBhvr>
                                        <p:cTn id="8" dur="1000" fill="hold"/>
                                        <p:tgtEl>
                                          <p:spTgt spid="29"/>
                                        </p:tgtEl>
                                        <p:attrNameLst>
                                          <p:attrName>ppt_h</p:attrName>
                                        </p:attrNameLst>
                                      </p:cBhvr>
                                      <p:tavLst>
                                        <p:tav tm="0">
                                          <p:val>
                                            <p:fltVal val="0"/>
                                          </p:val>
                                        </p:tav>
                                        <p:tav tm="100000">
                                          <p:val>
                                            <p:strVal val="#ppt_h"/>
                                          </p:val>
                                        </p:tav>
                                      </p:tavLst>
                                    </p:anim>
                                    <p:anim calcmode="lin" valueType="num">
                                      <p:cBhvr>
                                        <p:cTn id="9" dur="1000" fill="hold"/>
                                        <p:tgtEl>
                                          <p:spTgt spid="29"/>
                                        </p:tgtEl>
                                        <p:attrNameLst>
                                          <p:attrName>style.rotation</p:attrName>
                                        </p:attrNameLst>
                                      </p:cBhvr>
                                      <p:tavLst>
                                        <p:tav tm="0">
                                          <p:val>
                                            <p:fltVal val="90"/>
                                          </p:val>
                                        </p:tav>
                                        <p:tav tm="100000">
                                          <p:val>
                                            <p:fltVal val="0"/>
                                          </p:val>
                                        </p:tav>
                                      </p:tavLst>
                                    </p:anim>
                                    <p:animEffect transition="in" filter="fade">
                                      <p:cBhvr>
                                        <p:cTn id="10" dur="1000"/>
                                        <p:tgtEl>
                                          <p:spTgt spid="2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1000" fill="hold"/>
                                        <p:tgtEl>
                                          <p:spTgt spid="30"/>
                                        </p:tgtEl>
                                        <p:attrNameLst>
                                          <p:attrName>ppt_w</p:attrName>
                                        </p:attrNameLst>
                                      </p:cBhvr>
                                      <p:tavLst>
                                        <p:tav tm="0">
                                          <p:val>
                                            <p:fltVal val="0"/>
                                          </p:val>
                                        </p:tav>
                                        <p:tav tm="100000">
                                          <p:val>
                                            <p:strVal val="#ppt_w"/>
                                          </p:val>
                                        </p:tav>
                                      </p:tavLst>
                                    </p:anim>
                                    <p:anim calcmode="lin" valueType="num">
                                      <p:cBhvr>
                                        <p:cTn id="14" dur="1000" fill="hold"/>
                                        <p:tgtEl>
                                          <p:spTgt spid="30"/>
                                        </p:tgtEl>
                                        <p:attrNameLst>
                                          <p:attrName>ppt_h</p:attrName>
                                        </p:attrNameLst>
                                      </p:cBhvr>
                                      <p:tavLst>
                                        <p:tav tm="0">
                                          <p:val>
                                            <p:fltVal val="0"/>
                                          </p:val>
                                        </p:tav>
                                        <p:tav tm="100000">
                                          <p:val>
                                            <p:strVal val="#ppt_h"/>
                                          </p:val>
                                        </p:tav>
                                      </p:tavLst>
                                    </p:anim>
                                    <p:anim calcmode="lin" valueType="num">
                                      <p:cBhvr>
                                        <p:cTn id="15" dur="1000" fill="hold"/>
                                        <p:tgtEl>
                                          <p:spTgt spid="30"/>
                                        </p:tgtEl>
                                        <p:attrNameLst>
                                          <p:attrName>style.rotation</p:attrName>
                                        </p:attrNameLst>
                                      </p:cBhvr>
                                      <p:tavLst>
                                        <p:tav tm="0">
                                          <p:val>
                                            <p:fltVal val="90"/>
                                          </p:val>
                                        </p:tav>
                                        <p:tav tm="100000">
                                          <p:val>
                                            <p:fltVal val="0"/>
                                          </p:val>
                                        </p:tav>
                                      </p:tavLst>
                                    </p:anim>
                                    <p:animEffect transition="in" filter="fade">
                                      <p:cBhvr>
                                        <p:cTn id="16" dur="1000"/>
                                        <p:tgtEl>
                                          <p:spTgt spid="30"/>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p:cTn id="19" dur="1000" fill="hold"/>
                                        <p:tgtEl>
                                          <p:spTgt spid="31"/>
                                        </p:tgtEl>
                                        <p:attrNameLst>
                                          <p:attrName>ppt_w</p:attrName>
                                        </p:attrNameLst>
                                      </p:cBhvr>
                                      <p:tavLst>
                                        <p:tav tm="0">
                                          <p:val>
                                            <p:fltVal val="0"/>
                                          </p:val>
                                        </p:tav>
                                        <p:tav tm="100000">
                                          <p:val>
                                            <p:strVal val="#ppt_w"/>
                                          </p:val>
                                        </p:tav>
                                      </p:tavLst>
                                    </p:anim>
                                    <p:anim calcmode="lin" valueType="num">
                                      <p:cBhvr>
                                        <p:cTn id="20" dur="1000" fill="hold"/>
                                        <p:tgtEl>
                                          <p:spTgt spid="31"/>
                                        </p:tgtEl>
                                        <p:attrNameLst>
                                          <p:attrName>ppt_h</p:attrName>
                                        </p:attrNameLst>
                                      </p:cBhvr>
                                      <p:tavLst>
                                        <p:tav tm="0">
                                          <p:val>
                                            <p:fltVal val="0"/>
                                          </p:val>
                                        </p:tav>
                                        <p:tav tm="100000">
                                          <p:val>
                                            <p:strVal val="#ppt_h"/>
                                          </p:val>
                                        </p:tav>
                                      </p:tavLst>
                                    </p:anim>
                                    <p:anim calcmode="lin" valueType="num">
                                      <p:cBhvr>
                                        <p:cTn id="21" dur="1000" fill="hold"/>
                                        <p:tgtEl>
                                          <p:spTgt spid="31"/>
                                        </p:tgtEl>
                                        <p:attrNameLst>
                                          <p:attrName>style.rotation</p:attrName>
                                        </p:attrNameLst>
                                      </p:cBhvr>
                                      <p:tavLst>
                                        <p:tav tm="0">
                                          <p:val>
                                            <p:fltVal val="90"/>
                                          </p:val>
                                        </p:tav>
                                        <p:tav tm="100000">
                                          <p:val>
                                            <p:fltVal val="0"/>
                                          </p:val>
                                        </p:tav>
                                      </p:tavLst>
                                    </p:anim>
                                    <p:animEffect transition="in" filter="fade">
                                      <p:cBhvr>
                                        <p:cTn id="22" dur="1000"/>
                                        <p:tgtEl>
                                          <p:spTgt spid="31"/>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p:cTn id="25" dur="1000" fill="hold"/>
                                        <p:tgtEl>
                                          <p:spTgt spid="33"/>
                                        </p:tgtEl>
                                        <p:attrNameLst>
                                          <p:attrName>ppt_w</p:attrName>
                                        </p:attrNameLst>
                                      </p:cBhvr>
                                      <p:tavLst>
                                        <p:tav tm="0">
                                          <p:val>
                                            <p:fltVal val="0"/>
                                          </p:val>
                                        </p:tav>
                                        <p:tav tm="100000">
                                          <p:val>
                                            <p:strVal val="#ppt_w"/>
                                          </p:val>
                                        </p:tav>
                                      </p:tavLst>
                                    </p:anim>
                                    <p:anim calcmode="lin" valueType="num">
                                      <p:cBhvr>
                                        <p:cTn id="26" dur="1000" fill="hold"/>
                                        <p:tgtEl>
                                          <p:spTgt spid="33"/>
                                        </p:tgtEl>
                                        <p:attrNameLst>
                                          <p:attrName>ppt_h</p:attrName>
                                        </p:attrNameLst>
                                      </p:cBhvr>
                                      <p:tavLst>
                                        <p:tav tm="0">
                                          <p:val>
                                            <p:fltVal val="0"/>
                                          </p:val>
                                        </p:tav>
                                        <p:tav tm="100000">
                                          <p:val>
                                            <p:strVal val="#ppt_h"/>
                                          </p:val>
                                        </p:tav>
                                      </p:tavLst>
                                    </p:anim>
                                    <p:anim calcmode="lin" valueType="num">
                                      <p:cBhvr>
                                        <p:cTn id="27" dur="1000" fill="hold"/>
                                        <p:tgtEl>
                                          <p:spTgt spid="33"/>
                                        </p:tgtEl>
                                        <p:attrNameLst>
                                          <p:attrName>style.rotation</p:attrName>
                                        </p:attrNameLst>
                                      </p:cBhvr>
                                      <p:tavLst>
                                        <p:tav tm="0">
                                          <p:val>
                                            <p:fltVal val="90"/>
                                          </p:val>
                                        </p:tav>
                                        <p:tav tm="100000">
                                          <p:val>
                                            <p:fltVal val="0"/>
                                          </p:val>
                                        </p:tav>
                                      </p:tavLst>
                                    </p:anim>
                                    <p:animEffect transition="in" filter="fade">
                                      <p:cBhvr>
                                        <p:cTn id="28" dur="1000"/>
                                        <p:tgtEl>
                                          <p:spTgt spid="33"/>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p:cTn id="31" dur="1000" fill="hold"/>
                                        <p:tgtEl>
                                          <p:spTgt spid="35"/>
                                        </p:tgtEl>
                                        <p:attrNameLst>
                                          <p:attrName>ppt_w</p:attrName>
                                        </p:attrNameLst>
                                      </p:cBhvr>
                                      <p:tavLst>
                                        <p:tav tm="0">
                                          <p:val>
                                            <p:fltVal val="0"/>
                                          </p:val>
                                        </p:tav>
                                        <p:tav tm="100000">
                                          <p:val>
                                            <p:strVal val="#ppt_w"/>
                                          </p:val>
                                        </p:tav>
                                      </p:tavLst>
                                    </p:anim>
                                    <p:anim calcmode="lin" valueType="num">
                                      <p:cBhvr>
                                        <p:cTn id="32" dur="1000" fill="hold"/>
                                        <p:tgtEl>
                                          <p:spTgt spid="35"/>
                                        </p:tgtEl>
                                        <p:attrNameLst>
                                          <p:attrName>ppt_h</p:attrName>
                                        </p:attrNameLst>
                                      </p:cBhvr>
                                      <p:tavLst>
                                        <p:tav tm="0">
                                          <p:val>
                                            <p:fltVal val="0"/>
                                          </p:val>
                                        </p:tav>
                                        <p:tav tm="100000">
                                          <p:val>
                                            <p:strVal val="#ppt_h"/>
                                          </p:val>
                                        </p:tav>
                                      </p:tavLst>
                                    </p:anim>
                                    <p:anim calcmode="lin" valueType="num">
                                      <p:cBhvr>
                                        <p:cTn id="33" dur="1000" fill="hold"/>
                                        <p:tgtEl>
                                          <p:spTgt spid="35"/>
                                        </p:tgtEl>
                                        <p:attrNameLst>
                                          <p:attrName>style.rotation</p:attrName>
                                        </p:attrNameLst>
                                      </p:cBhvr>
                                      <p:tavLst>
                                        <p:tav tm="0">
                                          <p:val>
                                            <p:fltVal val="90"/>
                                          </p:val>
                                        </p:tav>
                                        <p:tav tm="100000">
                                          <p:val>
                                            <p:fltVal val="0"/>
                                          </p:val>
                                        </p:tav>
                                      </p:tavLst>
                                    </p:anim>
                                    <p:animEffect transition="in" filter="fade">
                                      <p:cBhvr>
                                        <p:cTn id="34" dur="1000"/>
                                        <p:tgtEl>
                                          <p:spTgt spid="35"/>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1000" fill="hold"/>
                                        <p:tgtEl>
                                          <p:spTgt spid="36"/>
                                        </p:tgtEl>
                                        <p:attrNameLst>
                                          <p:attrName>ppt_w</p:attrName>
                                        </p:attrNameLst>
                                      </p:cBhvr>
                                      <p:tavLst>
                                        <p:tav tm="0">
                                          <p:val>
                                            <p:fltVal val="0"/>
                                          </p:val>
                                        </p:tav>
                                        <p:tav tm="100000">
                                          <p:val>
                                            <p:strVal val="#ppt_w"/>
                                          </p:val>
                                        </p:tav>
                                      </p:tavLst>
                                    </p:anim>
                                    <p:anim calcmode="lin" valueType="num">
                                      <p:cBhvr>
                                        <p:cTn id="38" dur="1000" fill="hold"/>
                                        <p:tgtEl>
                                          <p:spTgt spid="36"/>
                                        </p:tgtEl>
                                        <p:attrNameLst>
                                          <p:attrName>ppt_h</p:attrName>
                                        </p:attrNameLst>
                                      </p:cBhvr>
                                      <p:tavLst>
                                        <p:tav tm="0">
                                          <p:val>
                                            <p:fltVal val="0"/>
                                          </p:val>
                                        </p:tav>
                                        <p:tav tm="100000">
                                          <p:val>
                                            <p:strVal val="#ppt_h"/>
                                          </p:val>
                                        </p:tav>
                                      </p:tavLst>
                                    </p:anim>
                                    <p:anim calcmode="lin" valueType="num">
                                      <p:cBhvr>
                                        <p:cTn id="39" dur="1000" fill="hold"/>
                                        <p:tgtEl>
                                          <p:spTgt spid="36"/>
                                        </p:tgtEl>
                                        <p:attrNameLst>
                                          <p:attrName>style.rotation</p:attrName>
                                        </p:attrNameLst>
                                      </p:cBhvr>
                                      <p:tavLst>
                                        <p:tav tm="0">
                                          <p:val>
                                            <p:fltVal val="90"/>
                                          </p:val>
                                        </p:tav>
                                        <p:tav tm="100000">
                                          <p:val>
                                            <p:fltVal val="0"/>
                                          </p:val>
                                        </p:tav>
                                      </p:tavLst>
                                    </p:anim>
                                    <p:animEffect transition="in" filter="fade">
                                      <p:cBhvr>
                                        <p:cTn id="40" dur="1000"/>
                                        <p:tgtEl>
                                          <p:spTgt spid="36"/>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anim calcmode="lin" valueType="num">
                                      <p:cBhvr>
                                        <p:cTn id="43" dur="1000" fill="hold"/>
                                        <p:tgtEl>
                                          <p:spTgt spid="41"/>
                                        </p:tgtEl>
                                        <p:attrNameLst>
                                          <p:attrName>ppt_w</p:attrName>
                                        </p:attrNameLst>
                                      </p:cBhvr>
                                      <p:tavLst>
                                        <p:tav tm="0">
                                          <p:val>
                                            <p:fltVal val="0"/>
                                          </p:val>
                                        </p:tav>
                                        <p:tav tm="100000">
                                          <p:val>
                                            <p:strVal val="#ppt_w"/>
                                          </p:val>
                                        </p:tav>
                                      </p:tavLst>
                                    </p:anim>
                                    <p:anim calcmode="lin" valueType="num">
                                      <p:cBhvr>
                                        <p:cTn id="44" dur="1000" fill="hold"/>
                                        <p:tgtEl>
                                          <p:spTgt spid="41"/>
                                        </p:tgtEl>
                                        <p:attrNameLst>
                                          <p:attrName>ppt_h</p:attrName>
                                        </p:attrNameLst>
                                      </p:cBhvr>
                                      <p:tavLst>
                                        <p:tav tm="0">
                                          <p:val>
                                            <p:fltVal val="0"/>
                                          </p:val>
                                        </p:tav>
                                        <p:tav tm="100000">
                                          <p:val>
                                            <p:strVal val="#ppt_h"/>
                                          </p:val>
                                        </p:tav>
                                      </p:tavLst>
                                    </p:anim>
                                    <p:anim calcmode="lin" valueType="num">
                                      <p:cBhvr>
                                        <p:cTn id="45" dur="1000" fill="hold"/>
                                        <p:tgtEl>
                                          <p:spTgt spid="41"/>
                                        </p:tgtEl>
                                        <p:attrNameLst>
                                          <p:attrName>style.rotation</p:attrName>
                                        </p:attrNameLst>
                                      </p:cBhvr>
                                      <p:tavLst>
                                        <p:tav tm="0">
                                          <p:val>
                                            <p:fltVal val="90"/>
                                          </p:val>
                                        </p:tav>
                                        <p:tav tm="100000">
                                          <p:val>
                                            <p:fltVal val="0"/>
                                          </p:val>
                                        </p:tav>
                                      </p:tavLst>
                                    </p:anim>
                                    <p:animEffect transition="in" filter="fade">
                                      <p:cBhvr>
                                        <p:cTn id="46" dur="1000"/>
                                        <p:tgtEl>
                                          <p:spTgt spid="41"/>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40"/>
                                        </p:tgtEl>
                                        <p:attrNameLst>
                                          <p:attrName>style.visibility</p:attrName>
                                        </p:attrNameLst>
                                      </p:cBhvr>
                                      <p:to>
                                        <p:strVal val="visible"/>
                                      </p:to>
                                    </p:set>
                                    <p:anim calcmode="lin" valueType="num">
                                      <p:cBhvr>
                                        <p:cTn id="49" dur="1000" fill="hold"/>
                                        <p:tgtEl>
                                          <p:spTgt spid="40"/>
                                        </p:tgtEl>
                                        <p:attrNameLst>
                                          <p:attrName>ppt_w</p:attrName>
                                        </p:attrNameLst>
                                      </p:cBhvr>
                                      <p:tavLst>
                                        <p:tav tm="0">
                                          <p:val>
                                            <p:fltVal val="0"/>
                                          </p:val>
                                        </p:tav>
                                        <p:tav tm="100000">
                                          <p:val>
                                            <p:strVal val="#ppt_w"/>
                                          </p:val>
                                        </p:tav>
                                      </p:tavLst>
                                    </p:anim>
                                    <p:anim calcmode="lin" valueType="num">
                                      <p:cBhvr>
                                        <p:cTn id="50" dur="1000" fill="hold"/>
                                        <p:tgtEl>
                                          <p:spTgt spid="40"/>
                                        </p:tgtEl>
                                        <p:attrNameLst>
                                          <p:attrName>ppt_h</p:attrName>
                                        </p:attrNameLst>
                                      </p:cBhvr>
                                      <p:tavLst>
                                        <p:tav tm="0">
                                          <p:val>
                                            <p:fltVal val="0"/>
                                          </p:val>
                                        </p:tav>
                                        <p:tav tm="100000">
                                          <p:val>
                                            <p:strVal val="#ppt_h"/>
                                          </p:val>
                                        </p:tav>
                                      </p:tavLst>
                                    </p:anim>
                                    <p:anim calcmode="lin" valueType="num">
                                      <p:cBhvr>
                                        <p:cTn id="51" dur="1000" fill="hold"/>
                                        <p:tgtEl>
                                          <p:spTgt spid="40"/>
                                        </p:tgtEl>
                                        <p:attrNameLst>
                                          <p:attrName>style.rotation</p:attrName>
                                        </p:attrNameLst>
                                      </p:cBhvr>
                                      <p:tavLst>
                                        <p:tav tm="0">
                                          <p:val>
                                            <p:fltVal val="90"/>
                                          </p:val>
                                        </p:tav>
                                        <p:tav tm="100000">
                                          <p:val>
                                            <p:fltVal val="0"/>
                                          </p:val>
                                        </p:tav>
                                      </p:tavLst>
                                    </p:anim>
                                    <p:animEffect transition="in" filter="fade">
                                      <p:cBhvr>
                                        <p:cTn id="52" dur="1000"/>
                                        <p:tgtEl>
                                          <p:spTgt spid="40"/>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anim calcmode="lin" valueType="num">
                                      <p:cBhvr>
                                        <p:cTn id="55" dur="1000" fill="hold"/>
                                        <p:tgtEl>
                                          <p:spTgt spid="34"/>
                                        </p:tgtEl>
                                        <p:attrNameLst>
                                          <p:attrName>ppt_w</p:attrName>
                                        </p:attrNameLst>
                                      </p:cBhvr>
                                      <p:tavLst>
                                        <p:tav tm="0">
                                          <p:val>
                                            <p:fltVal val="0"/>
                                          </p:val>
                                        </p:tav>
                                        <p:tav tm="100000">
                                          <p:val>
                                            <p:strVal val="#ppt_w"/>
                                          </p:val>
                                        </p:tav>
                                      </p:tavLst>
                                    </p:anim>
                                    <p:anim calcmode="lin" valueType="num">
                                      <p:cBhvr>
                                        <p:cTn id="56" dur="1000" fill="hold"/>
                                        <p:tgtEl>
                                          <p:spTgt spid="34"/>
                                        </p:tgtEl>
                                        <p:attrNameLst>
                                          <p:attrName>ppt_h</p:attrName>
                                        </p:attrNameLst>
                                      </p:cBhvr>
                                      <p:tavLst>
                                        <p:tav tm="0">
                                          <p:val>
                                            <p:fltVal val="0"/>
                                          </p:val>
                                        </p:tav>
                                        <p:tav tm="100000">
                                          <p:val>
                                            <p:strVal val="#ppt_h"/>
                                          </p:val>
                                        </p:tav>
                                      </p:tavLst>
                                    </p:anim>
                                    <p:anim calcmode="lin" valueType="num">
                                      <p:cBhvr>
                                        <p:cTn id="57" dur="1000" fill="hold"/>
                                        <p:tgtEl>
                                          <p:spTgt spid="34"/>
                                        </p:tgtEl>
                                        <p:attrNameLst>
                                          <p:attrName>style.rotation</p:attrName>
                                        </p:attrNameLst>
                                      </p:cBhvr>
                                      <p:tavLst>
                                        <p:tav tm="0">
                                          <p:val>
                                            <p:fltVal val="90"/>
                                          </p:val>
                                        </p:tav>
                                        <p:tav tm="100000">
                                          <p:val>
                                            <p:fltVal val="0"/>
                                          </p:val>
                                        </p:tav>
                                      </p:tavLst>
                                    </p:anim>
                                    <p:animEffect transition="in" filter="fade">
                                      <p:cBhvr>
                                        <p:cTn id="58" dur="1000"/>
                                        <p:tgtEl>
                                          <p:spTgt spid="34"/>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p:cTn id="61" dur="1000" fill="hold"/>
                                        <p:tgtEl>
                                          <p:spTgt spid="21"/>
                                        </p:tgtEl>
                                        <p:attrNameLst>
                                          <p:attrName>ppt_w</p:attrName>
                                        </p:attrNameLst>
                                      </p:cBhvr>
                                      <p:tavLst>
                                        <p:tav tm="0">
                                          <p:val>
                                            <p:fltVal val="0"/>
                                          </p:val>
                                        </p:tav>
                                        <p:tav tm="100000">
                                          <p:val>
                                            <p:strVal val="#ppt_w"/>
                                          </p:val>
                                        </p:tav>
                                      </p:tavLst>
                                    </p:anim>
                                    <p:anim calcmode="lin" valueType="num">
                                      <p:cBhvr>
                                        <p:cTn id="62" dur="1000" fill="hold"/>
                                        <p:tgtEl>
                                          <p:spTgt spid="21"/>
                                        </p:tgtEl>
                                        <p:attrNameLst>
                                          <p:attrName>ppt_h</p:attrName>
                                        </p:attrNameLst>
                                      </p:cBhvr>
                                      <p:tavLst>
                                        <p:tav tm="0">
                                          <p:val>
                                            <p:fltVal val="0"/>
                                          </p:val>
                                        </p:tav>
                                        <p:tav tm="100000">
                                          <p:val>
                                            <p:strVal val="#ppt_h"/>
                                          </p:val>
                                        </p:tav>
                                      </p:tavLst>
                                    </p:anim>
                                    <p:anim calcmode="lin" valueType="num">
                                      <p:cBhvr>
                                        <p:cTn id="63" dur="1000" fill="hold"/>
                                        <p:tgtEl>
                                          <p:spTgt spid="21"/>
                                        </p:tgtEl>
                                        <p:attrNameLst>
                                          <p:attrName>style.rotation</p:attrName>
                                        </p:attrNameLst>
                                      </p:cBhvr>
                                      <p:tavLst>
                                        <p:tav tm="0">
                                          <p:val>
                                            <p:fltVal val="90"/>
                                          </p:val>
                                        </p:tav>
                                        <p:tav tm="100000">
                                          <p:val>
                                            <p:fltVal val="0"/>
                                          </p:val>
                                        </p:tav>
                                      </p:tavLst>
                                    </p:anim>
                                    <p:animEffect transition="in" filter="fade">
                                      <p:cBhvr>
                                        <p:cTn id="64" dur="1000"/>
                                        <p:tgtEl>
                                          <p:spTgt spid="21"/>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p:cTn id="67" dur="1000" fill="hold"/>
                                        <p:tgtEl>
                                          <p:spTgt spid="14"/>
                                        </p:tgtEl>
                                        <p:attrNameLst>
                                          <p:attrName>ppt_w</p:attrName>
                                        </p:attrNameLst>
                                      </p:cBhvr>
                                      <p:tavLst>
                                        <p:tav tm="0">
                                          <p:val>
                                            <p:fltVal val="0"/>
                                          </p:val>
                                        </p:tav>
                                        <p:tav tm="100000">
                                          <p:val>
                                            <p:strVal val="#ppt_w"/>
                                          </p:val>
                                        </p:tav>
                                      </p:tavLst>
                                    </p:anim>
                                    <p:anim calcmode="lin" valueType="num">
                                      <p:cBhvr>
                                        <p:cTn id="68" dur="1000" fill="hold"/>
                                        <p:tgtEl>
                                          <p:spTgt spid="14"/>
                                        </p:tgtEl>
                                        <p:attrNameLst>
                                          <p:attrName>ppt_h</p:attrName>
                                        </p:attrNameLst>
                                      </p:cBhvr>
                                      <p:tavLst>
                                        <p:tav tm="0">
                                          <p:val>
                                            <p:fltVal val="0"/>
                                          </p:val>
                                        </p:tav>
                                        <p:tav tm="100000">
                                          <p:val>
                                            <p:strVal val="#ppt_h"/>
                                          </p:val>
                                        </p:tav>
                                      </p:tavLst>
                                    </p:anim>
                                    <p:anim calcmode="lin" valueType="num">
                                      <p:cBhvr>
                                        <p:cTn id="69" dur="1000" fill="hold"/>
                                        <p:tgtEl>
                                          <p:spTgt spid="14"/>
                                        </p:tgtEl>
                                        <p:attrNameLst>
                                          <p:attrName>style.rotation</p:attrName>
                                        </p:attrNameLst>
                                      </p:cBhvr>
                                      <p:tavLst>
                                        <p:tav tm="0">
                                          <p:val>
                                            <p:fltVal val="90"/>
                                          </p:val>
                                        </p:tav>
                                        <p:tav tm="100000">
                                          <p:val>
                                            <p:fltVal val="0"/>
                                          </p:val>
                                        </p:tav>
                                      </p:tavLst>
                                    </p:anim>
                                    <p:animEffect transition="in" filter="fade">
                                      <p:cBhvr>
                                        <p:cTn id="70" dur="1000"/>
                                        <p:tgtEl>
                                          <p:spTgt spid="14"/>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p:cTn id="73" dur="1000" fill="hold"/>
                                        <p:tgtEl>
                                          <p:spTgt spid="15"/>
                                        </p:tgtEl>
                                        <p:attrNameLst>
                                          <p:attrName>ppt_w</p:attrName>
                                        </p:attrNameLst>
                                      </p:cBhvr>
                                      <p:tavLst>
                                        <p:tav tm="0">
                                          <p:val>
                                            <p:fltVal val="0"/>
                                          </p:val>
                                        </p:tav>
                                        <p:tav tm="100000">
                                          <p:val>
                                            <p:strVal val="#ppt_w"/>
                                          </p:val>
                                        </p:tav>
                                      </p:tavLst>
                                    </p:anim>
                                    <p:anim calcmode="lin" valueType="num">
                                      <p:cBhvr>
                                        <p:cTn id="74" dur="1000" fill="hold"/>
                                        <p:tgtEl>
                                          <p:spTgt spid="15"/>
                                        </p:tgtEl>
                                        <p:attrNameLst>
                                          <p:attrName>ppt_h</p:attrName>
                                        </p:attrNameLst>
                                      </p:cBhvr>
                                      <p:tavLst>
                                        <p:tav tm="0">
                                          <p:val>
                                            <p:fltVal val="0"/>
                                          </p:val>
                                        </p:tav>
                                        <p:tav tm="100000">
                                          <p:val>
                                            <p:strVal val="#ppt_h"/>
                                          </p:val>
                                        </p:tav>
                                      </p:tavLst>
                                    </p:anim>
                                    <p:anim calcmode="lin" valueType="num">
                                      <p:cBhvr>
                                        <p:cTn id="75" dur="1000" fill="hold"/>
                                        <p:tgtEl>
                                          <p:spTgt spid="15"/>
                                        </p:tgtEl>
                                        <p:attrNameLst>
                                          <p:attrName>style.rotation</p:attrName>
                                        </p:attrNameLst>
                                      </p:cBhvr>
                                      <p:tavLst>
                                        <p:tav tm="0">
                                          <p:val>
                                            <p:fltVal val="90"/>
                                          </p:val>
                                        </p:tav>
                                        <p:tav tm="100000">
                                          <p:val>
                                            <p:fltVal val="0"/>
                                          </p:val>
                                        </p:tav>
                                      </p:tavLst>
                                    </p:anim>
                                    <p:animEffect transition="in" filter="fade">
                                      <p:cBhvr>
                                        <p:cTn id="76" dur="1000"/>
                                        <p:tgtEl>
                                          <p:spTgt spid="15"/>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16"/>
                                        </p:tgtEl>
                                        <p:attrNameLst>
                                          <p:attrName>style.visibility</p:attrName>
                                        </p:attrNameLst>
                                      </p:cBhvr>
                                      <p:to>
                                        <p:strVal val="visible"/>
                                      </p:to>
                                    </p:set>
                                    <p:anim calcmode="lin" valueType="num">
                                      <p:cBhvr>
                                        <p:cTn id="81" dur="1000" fill="hold"/>
                                        <p:tgtEl>
                                          <p:spTgt spid="16"/>
                                        </p:tgtEl>
                                        <p:attrNameLst>
                                          <p:attrName>ppt_w</p:attrName>
                                        </p:attrNameLst>
                                      </p:cBhvr>
                                      <p:tavLst>
                                        <p:tav tm="0">
                                          <p:val>
                                            <p:fltVal val="0"/>
                                          </p:val>
                                        </p:tav>
                                        <p:tav tm="100000">
                                          <p:val>
                                            <p:strVal val="#ppt_w"/>
                                          </p:val>
                                        </p:tav>
                                      </p:tavLst>
                                    </p:anim>
                                    <p:anim calcmode="lin" valueType="num">
                                      <p:cBhvr>
                                        <p:cTn id="82" dur="1000" fill="hold"/>
                                        <p:tgtEl>
                                          <p:spTgt spid="16"/>
                                        </p:tgtEl>
                                        <p:attrNameLst>
                                          <p:attrName>ppt_h</p:attrName>
                                        </p:attrNameLst>
                                      </p:cBhvr>
                                      <p:tavLst>
                                        <p:tav tm="0">
                                          <p:val>
                                            <p:fltVal val="0"/>
                                          </p:val>
                                        </p:tav>
                                        <p:tav tm="100000">
                                          <p:val>
                                            <p:strVal val="#ppt_h"/>
                                          </p:val>
                                        </p:tav>
                                      </p:tavLst>
                                    </p:anim>
                                    <p:anim calcmode="lin" valueType="num">
                                      <p:cBhvr>
                                        <p:cTn id="83" dur="1000" fill="hold"/>
                                        <p:tgtEl>
                                          <p:spTgt spid="16"/>
                                        </p:tgtEl>
                                        <p:attrNameLst>
                                          <p:attrName>style.rotation</p:attrName>
                                        </p:attrNameLst>
                                      </p:cBhvr>
                                      <p:tavLst>
                                        <p:tav tm="0">
                                          <p:val>
                                            <p:fltVal val="90"/>
                                          </p:val>
                                        </p:tav>
                                        <p:tav tm="100000">
                                          <p:val>
                                            <p:fltVal val="0"/>
                                          </p:val>
                                        </p:tav>
                                      </p:tavLst>
                                    </p:anim>
                                    <p:animEffect transition="in" filter="fade">
                                      <p:cBhvr>
                                        <p:cTn id="84" dur="1000"/>
                                        <p:tgtEl>
                                          <p:spTgt spid="16"/>
                                        </p:tgtEl>
                                      </p:cBhvr>
                                    </p:animEffect>
                                  </p:childTnLst>
                                </p:cTn>
                              </p:par>
                              <p:par>
                                <p:cTn id="85" presetID="31" presetClass="entr" presetSubtype="0" fill="hold" grpId="0" nodeType="with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p:cTn id="87" dur="1000" fill="hold"/>
                                        <p:tgtEl>
                                          <p:spTgt spid="17"/>
                                        </p:tgtEl>
                                        <p:attrNameLst>
                                          <p:attrName>ppt_w</p:attrName>
                                        </p:attrNameLst>
                                      </p:cBhvr>
                                      <p:tavLst>
                                        <p:tav tm="0">
                                          <p:val>
                                            <p:fltVal val="0"/>
                                          </p:val>
                                        </p:tav>
                                        <p:tav tm="100000">
                                          <p:val>
                                            <p:strVal val="#ppt_w"/>
                                          </p:val>
                                        </p:tav>
                                      </p:tavLst>
                                    </p:anim>
                                    <p:anim calcmode="lin" valueType="num">
                                      <p:cBhvr>
                                        <p:cTn id="88" dur="1000" fill="hold"/>
                                        <p:tgtEl>
                                          <p:spTgt spid="17"/>
                                        </p:tgtEl>
                                        <p:attrNameLst>
                                          <p:attrName>ppt_h</p:attrName>
                                        </p:attrNameLst>
                                      </p:cBhvr>
                                      <p:tavLst>
                                        <p:tav tm="0">
                                          <p:val>
                                            <p:fltVal val="0"/>
                                          </p:val>
                                        </p:tav>
                                        <p:tav tm="100000">
                                          <p:val>
                                            <p:strVal val="#ppt_h"/>
                                          </p:val>
                                        </p:tav>
                                      </p:tavLst>
                                    </p:anim>
                                    <p:anim calcmode="lin" valueType="num">
                                      <p:cBhvr>
                                        <p:cTn id="89" dur="1000" fill="hold"/>
                                        <p:tgtEl>
                                          <p:spTgt spid="17"/>
                                        </p:tgtEl>
                                        <p:attrNameLst>
                                          <p:attrName>style.rotation</p:attrName>
                                        </p:attrNameLst>
                                      </p:cBhvr>
                                      <p:tavLst>
                                        <p:tav tm="0">
                                          <p:val>
                                            <p:fltVal val="90"/>
                                          </p:val>
                                        </p:tav>
                                        <p:tav tm="100000">
                                          <p:val>
                                            <p:fltVal val="0"/>
                                          </p:val>
                                        </p:tav>
                                      </p:tavLst>
                                    </p:anim>
                                    <p:animEffect transition="in" filter="fade">
                                      <p:cBhvr>
                                        <p:cTn id="90" dur="1000"/>
                                        <p:tgtEl>
                                          <p:spTgt spid="17"/>
                                        </p:tgtEl>
                                      </p:cBhvr>
                                    </p:animEffect>
                                  </p:childTnLst>
                                </p:cTn>
                              </p:par>
                              <p:par>
                                <p:cTn id="91" presetID="31" presetClass="entr" presetSubtype="0" fill="hold" grpId="0" nodeType="withEffect">
                                  <p:stCondLst>
                                    <p:cond delay="0"/>
                                  </p:stCondLst>
                                  <p:childTnLst>
                                    <p:set>
                                      <p:cBhvr>
                                        <p:cTn id="92" dur="1" fill="hold">
                                          <p:stCondLst>
                                            <p:cond delay="0"/>
                                          </p:stCondLst>
                                        </p:cTn>
                                        <p:tgtEl>
                                          <p:spTgt spid="18"/>
                                        </p:tgtEl>
                                        <p:attrNameLst>
                                          <p:attrName>style.visibility</p:attrName>
                                        </p:attrNameLst>
                                      </p:cBhvr>
                                      <p:to>
                                        <p:strVal val="visible"/>
                                      </p:to>
                                    </p:set>
                                    <p:anim calcmode="lin" valueType="num">
                                      <p:cBhvr>
                                        <p:cTn id="93" dur="1000" fill="hold"/>
                                        <p:tgtEl>
                                          <p:spTgt spid="18"/>
                                        </p:tgtEl>
                                        <p:attrNameLst>
                                          <p:attrName>ppt_w</p:attrName>
                                        </p:attrNameLst>
                                      </p:cBhvr>
                                      <p:tavLst>
                                        <p:tav tm="0">
                                          <p:val>
                                            <p:fltVal val="0"/>
                                          </p:val>
                                        </p:tav>
                                        <p:tav tm="100000">
                                          <p:val>
                                            <p:strVal val="#ppt_w"/>
                                          </p:val>
                                        </p:tav>
                                      </p:tavLst>
                                    </p:anim>
                                    <p:anim calcmode="lin" valueType="num">
                                      <p:cBhvr>
                                        <p:cTn id="94" dur="1000" fill="hold"/>
                                        <p:tgtEl>
                                          <p:spTgt spid="18"/>
                                        </p:tgtEl>
                                        <p:attrNameLst>
                                          <p:attrName>ppt_h</p:attrName>
                                        </p:attrNameLst>
                                      </p:cBhvr>
                                      <p:tavLst>
                                        <p:tav tm="0">
                                          <p:val>
                                            <p:fltVal val="0"/>
                                          </p:val>
                                        </p:tav>
                                        <p:tav tm="100000">
                                          <p:val>
                                            <p:strVal val="#ppt_h"/>
                                          </p:val>
                                        </p:tav>
                                      </p:tavLst>
                                    </p:anim>
                                    <p:anim calcmode="lin" valueType="num">
                                      <p:cBhvr>
                                        <p:cTn id="95" dur="1000" fill="hold"/>
                                        <p:tgtEl>
                                          <p:spTgt spid="18"/>
                                        </p:tgtEl>
                                        <p:attrNameLst>
                                          <p:attrName>style.rotation</p:attrName>
                                        </p:attrNameLst>
                                      </p:cBhvr>
                                      <p:tavLst>
                                        <p:tav tm="0">
                                          <p:val>
                                            <p:fltVal val="90"/>
                                          </p:val>
                                        </p:tav>
                                        <p:tav tm="100000">
                                          <p:val>
                                            <p:fltVal val="0"/>
                                          </p:val>
                                        </p:tav>
                                      </p:tavLst>
                                    </p:anim>
                                    <p:animEffect transition="in" filter="fade">
                                      <p:cBhvr>
                                        <p:cTn id="96" dur="1000"/>
                                        <p:tgtEl>
                                          <p:spTgt spid="18"/>
                                        </p:tgtEl>
                                      </p:cBhvr>
                                    </p:animEffect>
                                  </p:childTnLst>
                                </p:cTn>
                              </p:par>
                              <p:par>
                                <p:cTn id="97" presetID="31" presetClass="entr" presetSubtype="0" fill="hold" grpId="0" nodeType="withEffect">
                                  <p:stCondLst>
                                    <p:cond delay="0"/>
                                  </p:stCondLst>
                                  <p:childTnLst>
                                    <p:set>
                                      <p:cBhvr>
                                        <p:cTn id="98" dur="1" fill="hold">
                                          <p:stCondLst>
                                            <p:cond delay="0"/>
                                          </p:stCondLst>
                                        </p:cTn>
                                        <p:tgtEl>
                                          <p:spTgt spid="19"/>
                                        </p:tgtEl>
                                        <p:attrNameLst>
                                          <p:attrName>style.visibility</p:attrName>
                                        </p:attrNameLst>
                                      </p:cBhvr>
                                      <p:to>
                                        <p:strVal val="visible"/>
                                      </p:to>
                                    </p:set>
                                    <p:anim calcmode="lin" valueType="num">
                                      <p:cBhvr>
                                        <p:cTn id="99" dur="1000" fill="hold"/>
                                        <p:tgtEl>
                                          <p:spTgt spid="19"/>
                                        </p:tgtEl>
                                        <p:attrNameLst>
                                          <p:attrName>ppt_w</p:attrName>
                                        </p:attrNameLst>
                                      </p:cBhvr>
                                      <p:tavLst>
                                        <p:tav tm="0">
                                          <p:val>
                                            <p:fltVal val="0"/>
                                          </p:val>
                                        </p:tav>
                                        <p:tav tm="100000">
                                          <p:val>
                                            <p:strVal val="#ppt_w"/>
                                          </p:val>
                                        </p:tav>
                                      </p:tavLst>
                                    </p:anim>
                                    <p:anim calcmode="lin" valueType="num">
                                      <p:cBhvr>
                                        <p:cTn id="100" dur="1000" fill="hold"/>
                                        <p:tgtEl>
                                          <p:spTgt spid="19"/>
                                        </p:tgtEl>
                                        <p:attrNameLst>
                                          <p:attrName>ppt_h</p:attrName>
                                        </p:attrNameLst>
                                      </p:cBhvr>
                                      <p:tavLst>
                                        <p:tav tm="0">
                                          <p:val>
                                            <p:fltVal val="0"/>
                                          </p:val>
                                        </p:tav>
                                        <p:tav tm="100000">
                                          <p:val>
                                            <p:strVal val="#ppt_h"/>
                                          </p:val>
                                        </p:tav>
                                      </p:tavLst>
                                    </p:anim>
                                    <p:anim calcmode="lin" valueType="num">
                                      <p:cBhvr>
                                        <p:cTn id="101" dur="1000" fill="hold"/>
                                        <p:tgtEl>
                                          <p:spTgt spid="19"/>
                                        </p:tgtEl>
                                        <p:attrNameLst>
                                          <p:attrName>style.rotation</p:attrName>
                                        </p:attrNameLst>
                                      </p:cBhvr>
                                      <p:tavLst>
                                        <p:tav tm="0">
                                          <p:val>
                                            <p:fltVal val="90"/>
                                          </p:val>
                                        </p:tav>
                                        <p:tav tm="100000">
                                          <p:val>
                                            <p:fltVal val="0"/>
                                          </p:val>
                                        </p:tav>
                                      </p:tavLst>
                                    </p:anim>
                                    <p:animEffect transition="in" filter="fade">
                                      <p:cBhvr>
                                        <p:cTn id="102" dur="1000"/>
                                        <p:tgtEl>
                                          <p:spTgt spid="19"/>
                                        </p:tgtEl>
                                      </p:cBhvr>
                                    </p:animEffect>
                                  </p:childTnLst>
                                </p:cTn>
                              </p:par>
                              <p:par>
                                <p:cTn id="103" presetID="31" presetClass="entr" presetSubtype="0" fill="hold" grpId="0" nodeType="withEffect">
                                  <p:stCondLst>
                                    <p:cond delay="0"/>
                                  </p:stCondLst>
                                  <p:childTnLst>
                                    <p:set>
                                      <p:cBhvr>
                                        <p:cTn id="104" dur="1" fill="hold">
                                          <p:stCondLst>
                                            <p:cond delay="0"/>
                                          </p:stCondLst>
                                        </p:cTn>
                                        <p:tgtEl>
                                          <p:spTgt spid="22"/>
                                        </p:tgtEl>
                                        <p:attrNameLst>
                                          <p:attrName>style.visibility</p:attrName>
                                        </p:attrNameLst>
                                      </p:cBhvr>
                                      <p:to>
                                        <p:strVal val="visible"/>
                                      </p:to>
                                    </p:set>
                                    <p:anim calcmode="lin" valueType="num">
                                      <p:cBhvr>
                                        <p:cTn id="105" dur="1000" fill="hold"/>
                                        <p:tgtEl>
                                          <p:spTgt spid="22"/>
                                        </p:tgtEl>
                                        <p:attrNameLst>
                                          <p:attrName>ppt_w</p:attrName>
                                        </p:attrNameLst>
                                      </p:cBhvr>
                                      <p:tavLst>
                                        <p:tav tm="0">
                                          <p:val>
                                            <p:fltVal val="0"/>
                                          </p:val>
                                        </p:tav>
                                        <p:tav tm="100000">
                                          <p:val>
                                            <p:strVal val="#ppt_w"/>
                                          </p:val>
                                        </p:tav>
                                      </p:tavLst>
                                    </p:anim>
                                    <p:anim calcmode="lin" valueType="num">
                                      <p:cBhvr>
                                        <p:cTn id="106" dur="1000" fill="hold"/>
                                        <p:tgtEl>
                                          <p:spTgt spid="22"/>
                                        </p:tgtEl>
                                        <p:attrNameLst>
                                          <p:attrName>ppt_h</p:attrName>
                                        </p:attrNameLst>
                                      </p:cBhvr>
                                      <p:tavLst>
                                        <p:tav tm="0">
                                          <p:val>
                                            <p:fltVal val="0"/>
                                          </p:val>
                                        </p:tav>
                                        <p:tav tm="100000">
                                          <p:val>
                                            <p:strVal val="#ppt_h"/>
                                          </p:val>
                                        </p:tav>
                                      </p:tavLst>
                                    </p:anim>
                                    <p:anim calcmode="lin" valueType="num">
                                      <p:cBhvr>
                                        <p:cTn id="107" dur="1000" fill="hold"/>
                                        <p:tgtEl>
                                          <p:spTgt spid="22"/>
                                        </p:tgtEl>
                                        <p:attrNameLst>
                                          <p:attrName>style.rotation</p:attrName>
                                        </p:attrNameLst>
                                      </p:cBhvr>
                                      <p:tavLst>
                                        <p:tav tm="0">
                                          <p:val>
                                            <p:fltVal val="90"/>
                                          </p:val>
                                        </p:tav>
                                        <p:tav tm="100000">
                                          <p:val>
                                            <p:fltVal val="0"/>
                                          </p:val>
                                        </p:tav>
                                      </p:tavLst>
                                    </p:anim>
                                    <p:animEffect transition="in" filter="fade">
                                      <p:cBhvr>
                                        <p:cTn id="108" dur="1000"/>
                                        <p:tgtEl>
                                          <p:spTgt spid="22"/>
                                        </p:tgtEl>
                                      </p:cBhvr>
                                    </p:animEffect>
                                  </p:childTnLst>
                                </p:cTn>
                              </p:par>
                              <p:par>
                                <p:cTn id="109" presetID="31" presetClass="entr" presetSubtype="0" fill="hold" grpId="0" nodeType="withEffect">
                                  <p:stCondLst>
                                    <p:cond delay="0"/>
                                  </p:stCondLst>
                                  <p:childTnLst>
                                    <p:set>
                                      <p:cBhvr>
                                        <p:cTn id="110" dur="1" fill="hold">
                                          <p:stCondLst>
                                            <p:cond delay="0"/>
                                          </p:stCondLst>
                                        </p:cTn>
                                        <p:tgtEl>
                                          <p:spTgt spid="23"/>
                                        </p:tgtEl>
                                        <p:attrNameLst>
                                          <p:attrName>style.visibility</p:attrName>
                                        </p:attrNameLst>
                                      </p:cBhvr>
                                      <p:to>
                                        <p:strVal val="visible"/>
                                      </p:to>
                                    </p:set>
                                    <p:anim calcmode="lin" valueType="num">
                                      <p:cBhvr>
                                        <p:cTn id="111" dur="1000" fill="hold"/>
                                        <p:tgtEl>
                                          <p:spTgt spid="23"/>
                                        </p:tgtEl>
                                        <p:attrNameLst>
                                          <p:attrName>ppt_w</p:attrName>
                                        </p:attrNameLst>
                                      </p:cBhvr>
                                      <p:tavLst>
                                        <p:tav tm="0">
                                          <p:val>
                                            <p:fltVal val="0"/>
                                          </p:val>
                                        </p:tav>
                                        <p:tav tm="100000">
                                          <p:val>
                                            <p:strVal val="#ppt_w"/>
                                          </p:val>
                                        </p:tav>
                                      </p:tavLst>
                                    </p:anim>
                                    <p:anim calcmode="lin" valueType="num">
                                      <p:cBhvr>
                                        <p:cTn id="112" dur="1000" fill="hold"/>
                                        <p:tgtEl>
                                          <p:spTgt spid="23"/>
                                        </p:tgtEl>
                                        <p:attrNameLst>
                                          <p:attrName>ppt_h</p:attrName>
                                        </p:attrNameLst>
                                      </p:cBhvr>
                                      <p:tavLst>
                                        <p:tav tm="0">
                                          <p:val>
                                            <p:fltVal val="0"/>
                                          </p:val>
                                        </p:tav>
                                        <p:tav tm="100000">
                                          <p:val>
                                            <p:strVal val="#ppt_h"/>
                                          </p:val>
                                        </p:tav>
                                      </p:tavLst>
                                    </p:anim>
                                    <p:anim calcmode="lin" valueType="num">
                                      <p:cBhvr>
                                        <p:cTn id="113" dur="1000" fill="hold"/>
                                        <p:tgtEl>
                                          <p:spTgt spid="23"/>
                                        </p:tgtEl>
                                        <p:attrNameLst>
                                          <p:attrName>style.rotation</p:attrName>
                                        </p:attrNameLst>
                                      </p:cBhvr>
                                      <p:tavLst>
                                        <p:tav tm="0">
                                          <p:val>
                                            <p:fltVal val="90"/>
                                          </p:val>
                                        </p:tav>
                                        <p:tav tm="100000">
                                          <p:val>
                                            <p:fltVal val="0"/>
                                          </p:val>
                                        </p:tav>
                                      </p:tavLst>
                                    </p:anim>
                                    <p:animEffect transition="in" filter="fade">
                                      <p:cBhvr>
                                        <p:cTn id="114" dur="1000"/>
                                        <p:tgtEl>
                                          <p:spTgt spid="23"/>
                                        </p:tgtEl>
                                      </p:cBhvr>
                                    </p:animEffect>
                                  </p:childTnLst>
                                </p:cTn>
                              </p:par>
                              <p:par>
                                <p:cTn id="115" presetID="31" presetClass="entr" presetSubtype="0" fill="hold" grpId="0" nodeType="withEffect">
                                  <p:stCondLst>
                                    <p:cond delay="0"/>
                                  </p:stCondLst>
                                  <p:childTnLst>
                                    <p:set>
                                      <p:cBhvr>
                                        <p:cTn id="116" dur="1" fill="hold">
                                          <p:stCondLst>
                                            <p:cond delay="0"/>
                                          </p:stCondLst>
                                        </p:cTn>
                                        <p:tgtEl>
                                          <p:spTgt spid="25"/>
                                        </p:tgtEl>
                                        <p:attrNameLst>
                                          <p:attrName>style.visibility</p:attrName>
                                        </p:attrNameLst>
                                      </p:cBhvr>
                                      <p:to>
                                        <p:strVal val="visible"/>
                                      </p:to>
                                    </p:set>
                                    <p:anim calcmode="lin" valueType="num">
                                      <p:cBhvr>
                                        <p:cTn id="117" dur="1000" fill="hold"/>
                                        <p:tgtEl>
                                          <p:spTgt spid="25"/>
                                        </p:tgtEl>
                                        <p:attrNameLst>
                                          <p:attrName>ppt_w</p:attrName>
                                        </p:attrNameLst>
                                      </p:cBhvr>
                                      <p:tavLst>
                                        <p:tav tm="0">
                                          <p:val>
                                            <p:fltVal val="0"/>
                                          </p:val>
                                        </p:tav>
                                        <p:tav tm="100000">
                                          <p:val>
                                            <p:strVal val="#ppt_w"/>
                                          </p:val>
                                        </p:tav>
                                      </p:tavLst>
                                    </p:anim>
                                    <p:anim calcmode="lin" valueType="num">
                                      <p:cBhvr>
                                        <p:cTn id="118" dur="1000" fill="hold"/>
                                        <p:tgtEl>
                                          <p:spTgt spid="25"/>
                                        </p:tgtEl>
                                        <p:attrNameLst>
                                          <p:attrName>ppt_h</p:attrName>
                                        </p:attrNameLst>
                                      </p:cBhvr>
                                      <p:tavLst>
                                        <p:tav tm="0">
                                          <p:val>
                                            <p:fltVal val="0"/>
                                          </p:val>
                                        </p:tav>
                                        <p:tav tm="100000">
                                          <p:val>
                                            <p:strVal val="#ppt_h"/>
                                          </p:val>
                                        </p:tav>
                                      </p:tavLst>
                                    </p:anim>
                                    <p:anim calcmode="lin" valueType="num">
                                      <p:cBhvr>
                                        <p:cTn id="119" dur="1000" fill="hold"/>
                                        <p:tgtEl>
                                          <p:spTgt spid="25"/>
                                        </p:tgtEl>
                                        <p:attrNameLst>
                                          <p:attrName>style.rotation</p:attrName>
                                        </p:attrNameLst>
                                      </p:cBhvr>
                                      <p:tavLst>
                                        <p:tav tm="0">
                                          <p:val>
                                            <p:fltVal val="90"/>
                                          </p:val>
                                        </p:tav>
                                        <p:tav tm="100000">
                                          <p:val>
                                            <p:fltVal val="0"/>
                                          </p:val>
                                        </p:tav>
                                      </p:tavLst>
                                    </p:anim>
                                    <p:animEffect transition="in" filter="fade">
                                      <p:cBhvr>
                                        <p:cTn id="120" dur="1000"/>
                                        <p:tgtEl>
                                          <p:spTgt spid="25"/>
                                        </p:tgtEl>
                                      </p:cBhvr>
                                    </p:animEffect>
                                  </p:childTnLst>
                                </p:cTn>
                              </p:par>
                              <p:par>
                                <p:cTn id="121" presetID="31" presetClass="entr" presetSubtype="0" fill="hold" grpId="0" nodeType="withEffect">
                                  <p:stCondLst>
                                    <p:cond delay="0"/>
                                  </p:stCondLst>
                                  <p:childTnLst>
                                    <p:set>
                                      <p:cBhvr>
                                        <p:cTn id="122" dur="1" fill="hold">
                                          <p:stCondLst>
                                            <p:cond delay="0"/>
                                          </p:stCondLst>
                                        </p:cTn>
                                        <p:tgtEl>
                                          <p:spTgt spid="24"/>
                                        </p:tgtEl>
                                        <p:attrNameLst>
                                          <p:attrName>style.visibility</p:attrName>
                                        </p:attrNameLst>
                                      </p:cBhvr>
                                      <p:to>
                                        <p:strVal val="visible"/>
                                      </p:to>
                                    </p:set>
                                    <p:anim calcmode="lin" valueType="num">
                                      <p:cBhvr>
                                        <p:cTn id="123" dur="1000" fill="hold"/>
                                        <p:tgtEl>
                                          <p:spTgt spid="24"/>
                                        </p:tgtEl>
                                        <p:attrNameLst>
                                          <p:attrName>ppt_w</p:attrName>
                                        </p:attrNameLst>
                                      </p:cBhvr>
                                      <p:tavLst>
                                        <p:tav tm="0">
                                          <p:val>
                                            <p:fltVal val="0"/>
                                          </p:val>
                                        </p:tav>
                                        <p:tav tm="100000">
                                          <p:val>
                                            <p:strVal val="#ppt_w"/>
                                          </p:val>
                                        </p:tav>
                                      </p:tavLst>
                                    </p:anim>
                                    <p:anim calcmode="lin" valueType="num">
                                      <p:cBhvr>
                                        <p:cTn id="124" dur="1000" fill="hold"/>
                                        <p:tgtEl>
                                          <p:spTgt spid="24"/>
                                        </p:tgtEl>
                                        <p:attrNameLst>
                                          <p:attrName>ppt_h</p:attrName>
                                        </p:attrNameLst>
                                      </p:cBhvr>
                                      <p:tavLst>
                                        <p:tav tm="0">
                                          <p:val>
                                            <p:fltVal val="0"/>
                                          </p:val>
                                        </p:tav>
                                        <p:tav tm="100000">
                                          <p:val>
                                            <p:strVal val="#ppt_h"/>
                                          </p:val>
                                        </p:tav>
                                      </p:tavLst>
                                    </p:anim>
                                    <p:anim calcmode="lin" valueType="num">
                                      <p:cBhvr>
                                        <p:cTn id="125" dur="1000" fill="hold"/>
                                        <p:tgtEl>
                                          <p:spTgt spid="24"/>
                                        </p:tgtEl>
                                        <p:attrNameLst>
                                          <p:attrName>style.rotation</p:attrName>
                                        </p:attrNameLst>
                                      </p:cBhvr>
                                      <p:tavLst>
                                        <p:tav tm="0">
                                          <p:val>
                                            <p:fltVal val="90"/>
                                          </p:val>
                                        </p:tav>
                                        <p:tav tm="100000">
                                          <p:val>
                                            <p:fltVal val="0"/>
                                          </p:val>
                                        </p:tav>
                                      </p:tavLst>
                                    </p:anim>
                                    <p:animEffect transition="in" filter="fade">
                                      <p:cBhvr>
                                        <p:cTn id="126" dur="1000"/>
                                        <p:tgtEl>
                                          <p:spTgt spid="24"/>
                                        </p:tgtEl>
                                      </p:cBhvr>
                                    </p:animEffect>
                                  </p:childTnLst>
                                </p:cTn>
                              </p:par>
                              <p:par>
                                <p:cTn id="127" presetID="31" presetClass="entr" presetSubtype="0" fill="hold" grpId="0" nodeType="withEffect">
                                  <p:stCondLst>
                                    <p:cond delay="0"/>
                                  </p:stCondLst>
                                  <p:childTnLst>
                                    <p:set>
                                      <p:cBhvr>
                                        <p:cTn id="128" dur="1" fill="hold">
                                          <p:stCondLst>
                                            <p:cond delay="0"/>
                                          </p:stCondLst>
                                        </p:cTn>
                                        <p:tgtEl>
                                          <p:spTgt spid="20"/>
                                        </p:tgtEl>
                                        <p:attrNameLst>
                                          <p:attrName>style.visibility</p:attrName>
                                        </p:attrNameLst>
                                      </p:cBhvr>
                                      <p:to>
                                        <p:strVal val="visible"/>
                                      </p:to>
                                    </p:set>
                                    <p:anim calcmode="lin" valueType="num">
                                      <p:cBhvr>
                                        <p:cTn id="129" dur="1000" fill="hold"/>
                                        <p:tgtEl>
                                          <p:spTgt spid="20"/>
                                        </p:tgtEl>
                                        <p:attrNameLst>
                                          <p:attrName>ppt_w</p:attrName>
                                        </p:attrNameLst>
                                      </p:cBhvr>
                                      <p:tavLst>
                                        <p:tav tm="0">
                                          <p:val>
                                            <p:fltVal val="0"/>
                                          </p:val>
                                        </p:tav>
                                        <p:tav tm="100000">
                                          <p:val>
                                            <p:strVal val="#ppt_w"/>
                                          </p:val>
                                        </p:tav>
                                      </p:tavLst>
                                    </p:anim>
                                    <p:anim calcmode="lin" valueType="num">
                                      <p:cBhvr>
                                        <p:cTn id="130" dur="1000" fill="hold"/>
                                        <p:tgtEl>
                                          <p:spTgt spid="20"/>
                                        </p:tgtEl>
                                        <p:attrNameLst>
                                          <p:attrName>ppt_h</p:attrName>
                                        </p:attrNameLst>
                                      </p:cBhvr>
                                      <p:tavLst>
                                        <p:tav tm="0">
                                          <p:val>
                                            <p:fltVal val="0"/>
                                          </p:val>
                                        </p:tav>
                                        <p:tav tm="100000">
                                          <p:val>
                                            <p:strVal val="#ppt_h"/>
                                          </p:val>
                                        </p:tav>
                                      </p:tavLst>
                                    </p:anim>
                                    <p:anim calcmode="lin" valueType="num">
                                      <p:cBhvr>
                                        <p:cTn id="131" dur="1000" fill="hold"/>
                                        <p:tgtEl>
                                          <p:spTgt spid="20"/>
                                        </p:tgtEl>
                                        <p:attrNameLst>
                                          <p:attrName>style.rotation</p:attrName>
                                        </p:attrNameLst>
                                      </p:cBhvr>
                                      <p:tavLst>
                                        <p:tav tm="0">
                                          <p:val>
                                            <p:fltVal val="90"/>
                                          </p:val>
                                        </p:tav>
                                        <p:tav tm="100000">
                                          <p:val>
                                            <p:fltVal val="0"/>
                                          </p:val>
                                        </p:tav>
                                      </p:tavLst>
                                    </p:anim>
                                    <p:animEffect transition="in" filter="fade">
                                      <p:cBhvr>
                                        <p:cTn id="132" dur="1000"/>
                                        <p:tgtEl>
                                          <p:spTgt spid="20"/>
                                        </p:tgtEl>
                                      </p:cBhvr>
                                    </p:animEffect>
                                  </p:childTnLst>
                                </p:cTn>
                              </p:par>
                              <p:par>
                                <p:cTn id="133" presetID="31" presetClass="entr" presetSubtype="0" fill="hold" grpId="0" nodeType="withEffect">
                                  <p:stCondLst>
                                    <p:cond delay="0"/>
                                  </p:stCondLst>
                                  <p:childTnLst>
                                    <p:set>
                                      <p:cBhvr>
                                        <p:cTn id="134" dur="1" fill="hold">
                                          <p:stCondLst>
                                            <p:cond delay="0"/>
                                          </p:stCondLst>
                                        </p:cTn>
                                        <p:tgtEl>
                                          <p:spTgt spid="26"/>
                                        </p:tgtEl>
                                        <p:attrNameLst>
                                          <p:attrName>style.visibility</p:attrName>
                                        </p:attrNameLst>
                                      </p:cBhvr>
                                      <p:to>
                                        <p:strVal val="visible"/>
                                      </p:to>
                                    </p:set>
                                    <p:anim calcmode="lin" valueType="num">
                                      <p:cBhvr>
                                        <p:cTn id="135" dur="1000" fill="hold"/>
                                        <p:tgtEl>
                                          <p:spTgt spid="26"/>
                                        </p:tgtEl>
                                        <p:attrNameLst>
                                          <p:attrName>ppt_w</p:attrName>
                                        </p:attrNameLst>
                                      </p:cBhvr>
                                      <p:tavLst>
                                        <p:tav tm="0">
                                          <p:val>
                                            <p:fltVal val="0"/>
                                          </p:val>
                                        </p:tav>
                                        <p:tav tm="100000">
                                          <p:val>
                                            <p:strVal val="#ppt_w"/>
                                          </p:val>
                                        </p:tav>
                                      </p:tavLst>
                                    </p:anim>
                                    <p:anim calcmode="lin" valueType="num">
                                      <p:cBhvr>
                                        <p:cTn id="136" dur="1000" fill="hold"/>
                                        <p:tgtEl>
                                          <p:spTgt spid="26"/>
                                        </p:tgtEl>
                                        <p:attrNameLst>
                                          <p:attrName>ppt_h</p:attrName>
                                        </p:attrNameLst>
                                      </p:cBhvr>
                                      <p:tavLst>
                                        <p:tav tm="0">
                                          <p:val>
                                            <p:fltVal val="0"/>
                                          </p:val>
                                        </p:tav>
                                        <p:tav tm="100000">
                                          <p:val>
                                            <p:strVal val="#ppt_h"/>
                                          </p:val>
                                        </p:tav>
                                      </p:tavLst>
                                    </p:anim>
                                    <p:anim calcmode="lin" valueType="num">
                                      <p:cBhvr>
                                        <p:cTn id="137" dur="1000" fill="hold"/>
                                        <p:tgtEl>
                                          <p:spTgt spid="26"/>
                                        </p:tgtEl>
                                        <p:attrNameLst>
                                          <p:attrName>style.rotation</p:attrName>
                                        </p:attrNameLst>
                                      </p:cBhvr>
                                      <p:tavLst>
                                        <p:tav tm="0">
                                          <p:val>
                                            <p:fltVal val="90"/>
                                          </p:val>
                                        </p:tav>
                                        <p:tav tm="100000">
                                          <p:val>
                                            <p:fltVal val="0"/>
                                          </p:val>
                                        </p:tav>
                                      </p:tavLst>
                                    </p:anim>
                                    <p:animEffect transition="in" filter="fade">
                                      <p:cBhvr>
                                        <p:cTn id="138" dur="1000"/>
                                        <p:tgtEl>
                                          <p:spTgt spid="26"/>
                                        </p:tgtEl>
                                      </p:cBhvr>
                                    </p:animEffect>
                                  </p:childTnLst>
                                </p:cTn>
                              </p:par>
                              <p:par>
                                <p:cTn id="139" presetID="31" presetClass="entr" presetSubtype="0" fill="hold" grpId="0" nodeType="withEffect">
                                  <p:stCondLst>
                                    <p:cond delay="0"/>
                                  </p:stCondLst>
                                  <p:childTnLst>
                                    <p:set>
                                      <p:cBhvr>
                                        <p:cTn id="140" dur="1" fill="hold">
                                          <p:stCondLst>
                                            <p:cond delay="0"/>
                                          </p:stCondLst>
                                        </p:cTn>
                                        <p:tgtEl>
                                          <p:spTgt spid="27"/>
                                        </p:tgtEl>
                                        <p:attrNameLst>
                                          <p:attrName>style.visibility</p:attrName>
                                        </p:attrNameLst>
                                      </p:cBhvr>
                                      <p:to>
                                        <p:strVal val="visible"/>
                                      </p:to>
                                    </p:set>
                                    <p:anim calcmode="lin" valueType="num">
                                      <p:cBhvr>
                                        <p:cTn id="141" dur="1000" fill="hold"/>
                                        <p:tgtEl>
                                          <p:spTgt spid="27"/>
                                        </p:tgtEl>
                                        <p:attrNameLst>
                                          <p:attrName>ppt_w</p:attrName>
                                        </p:attrNameLst>
                                      </p:cBhvr>
                                      <p:tavLst>
                                        <p:tav tm="0">
                                          <p:val>
                                            <p:fltVal val="0"/>
                                          </p:val>
                                        </p:tav>
                                        <p:tav tm="100000">
                                          <p:val>
                                            <p:strVal val="#ppt_w"/>
                                          </p:val>
                                        </p:tav>
                                      </p:tavLst>
                                    </p:anim>
                                    <p:anim calcmode="lin" valueType="num">
                                      <p:cBhvr>
                                        <p:cTn id="142" dur="1000" fill="hold"/>
                                        <p:tgtEl>
                                          <p:spTgt spid="27"/>
                                        </p:tgtEl>
                                        <p:attrNameLst>
                                          <p:attrName>ppt_h</p:attrName>
                                        </p:attrNameLst>
                                      </p:cBhvr>
                                      <p:tavLst>
                                        <p:tav tm="0">
                                          <p:val>
                                            <p:fltVal val="0"/>
                                          </p:val>
                                        </p:tav>
                                        <p:tav tm="100000">
                                          <p:val>
                                            <p:strVal val="#ppt_h"/>
                                          </p:val>
                                        </p:tav>
                                      </p:tavLst>
                                    </p:anim>
                                    <p:anim calcmode="lin" valueType="num">
                                      <p:cBhvr>
                                        <p:cTn id="143" dur="1000" fill="hold"/>
                                        <p:tgtEl>
                                          <p:spTgt spid="27"/>
                                        </p:tgtEl>
                                        <p:attrNameLst>
                                          <p:attrName>style.rotation</p:attrName>
                                        </p:attrNameLst>
                                      </p:cBhvr>
                                      <p:tavLst>
                                        <p:tav tm="0">
                                          <p:val>
                                            <p:fltVal val="90"/>
                                          </p:val>
                                        </p:tav>
                                        <p:tav tm="100000">
                                          <p:val>
                                            <p:fltVal val="0"/>
                                          </p:val>
                                        </p:tav>
                                      </p:tavLst>
                                    </p:anim>
                                    <p:animEffect transition="in" filter="fade">
                                      <p:cBhvr>
                                        <p:cTn id="144" dur="1000"/>
                                        <p:tgtEl>
                                          <p:spTgt spid="27"/>
                                        </p:tgtEl>
                                      </p:cBhvr>
                                    </p:animEffect>
                                  </p:childTnLst>
                                </p:cTn>
                              </p:par>
                              <p:par>
                                <p:cTn id="145" presetID="31" presetClass="entr" presetSubtype="0" fill="hold" grpId="0" nodeType="withEffect">
                                  <p:stCondLst>
                                    <p:cond delay="0"/>
                                  </p:stCondLst>
                                  <p:childTnLst>
                                    <p:set>
                                      <p:cBhvr>
                                        <p:cTn id="146" dur="1" fill="hold">
                                          <p:stCondLst>
                                            <p:cond delay="0"/>
                                          </p:stCondLst>
                                        </p:cTn>
                                        <p:tgtEl>
                                          <p:spTgt spid="28"/>
                                        </p:tgtEl>
                                        <p:attrNameLst>
                                          <p:attrName>style.visibility</p:attrName>
                                        </p:attrNameLst>
                                      </p:cBhvr>
                                      <p:to>
                                        <p:strVal val="visible"/>
                                      </p:to>
                                    </p:set>
                                    <p:anim calcmode="lin" valueType="num">
                                      <p:cBhvr>
                                        <p:cTn id="147" dur="1000" fill="hold"/>
                                        <p:tgtEl>
                                          <p:spTgt spid="28"/>
                                        </p:tgtEl>
                                        <p:attrNameLst>
                                          <p:attrName>ppt_w</p:attrName>
                                        </p:attrNameLst>
                                      </p:cBhvr>
                                      <p:tavLst>
                                        <p:tav tm="0">
                                          <p:val>
                                            <p:fltVal val="0"/>
                                          </p:val>
                                        </p:tav>
                                        <p:tav tm="100000">
                                          <p:val>
                                            <p:strVal val="#ppt_w"/>
                                          </p:val>
                                        </p:tav>
                                      </p:tavLst>
                                    </p:anim>
                                    <p:anim calcmode="lin" valueType="num">
                                      <p:cBhvr>
                                        <p:cTn id="148" dur="1000" fill="hold"/>
                                        <p:tgtEl>
                                          <p:spTgt spid="28"/>
                                        </p:tgtEl>
                                        <p:attrNameLst>
                                          <p:attrName>ppt_h</p:attrName>
                                        </p:attrNameLst>
                                      </p:cBhvr>
                                      <p:tavLst>
                                        <p:tav tm="0">
                                          <p:val>
                                            <p:fltVal val="0"/>
                                          </p:val>
                                        </p:tav>
                                        <p:tav tm="100000">
                                          <p:val>
                                            <p:strVal val="#ppt_h"/>
                                          </p:val>
                                        </p:tav>
                                      </p:tavLst>
                                    </p:anim>
                                    <p:anim calcmode="lin" valueType="num">
                                      <p:cBhvr>
                                        <p:cTn id="149" dur="1000" fill="hold"/>
                                        <p:tgtEl>
                                          <p:spTgt spid="28"/>
                                        </p:tgtEl>
                                        <p:attrNameLst>
                                          <p:attrName>style.rotation</p:attrName>
                                        </p:attrNameLst>
                                      </p:cBhvr>
                                      <p:tavLst>
                                        <p:tav tm="0">
                                          <p:val>
                                            <p:fltVal val="90"/>
                                          </p:val>
                                        </p:tav>
                                        <p:tav tm="100000">
                                          <p:val>
                                            <p:fltVal val="0"/>
                                          </p:val>
                                        </p:tav>
                                      </p:tavLst>
                                    </p:anim>
                                    <p:animEffect transition="in" filter="fade">
                                      <p:cBhvr>
                                        <p:cTn id="150"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P spid="31" grpId="0" animBg="1"/>
      <p:bldP spid="33" grpId="0" animBg="1"/>
      <p:bldP spid="34" grpId="0"/>
      <p:bldP spid="35" grpId="0" animBg="1"/>
      <p:bldP spid="36" grpId="0" animBg="1"/>
      <p:bldP spid="40" grpId="0"/>
      <p:bldP spid="41" grpId="0"/>
      <p:bldP spid="21" grpId="0"/>
      <p:bldP spid="14" grpId="0" animBg="1"/>
      <p:bldP spid="15" grpId="0"/>
      <p:bldP spid="16" grpId="0" animBg="1"/>
      <p:bldP spid="17" grpId="0"/>
      <p:bldP spid="18" grpId="0" animBg="1"/>
      <p:bldP spid="19" grpId="0" animBg="1"/>
      <p:bldP spid="20" grpId="0"/>
      <p:bldP spid="22" grpId="0" animBg="1"/>
      <p:bldP spid="23" grpId="0" animBg="1"/>
      <p:bldP spid="24" grpId="0"/>
      <p:bldP spid="25" grpId="0"/>
      <p:bldP spid="26" grpId="0"/>
      <p:bldP spid="27" grpId="0" animBg="1"/>
      <p:bldP spid="28"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47586" y="266524"/>
            <a:ext cx="4950296" cy="461665"/>
          </a:xfrm>
          <a:prstGeom prst="rect">
            <a:avLst/>
          </a:prstGeom>
          <a:noFill/>
        </p:spPr>
        <p:txBody>
          <a:bodyPr wrap="square" rtlCol="0">
            <a:spAutoFit/>
          </a:bodyPr>
          <a:lstStyle/>
          <a:p>
            <a:pPr algn="ctr"/>
            <a:r>
              <a:rPr lang="ar-SA" sz="2400" b="1" dirty="0"/>
              <a:t>مفاهيم الإنترنت</a:t>
            </a:r>
            <a:endParaRPr lang="en-US" sz="2400" b="1" dirty="0"/>
          </a:p>
        </p:txBody>
      </p:sp>
      <p:sp>
        <p:nvSpPr>
          <p:cNvPr id="3" name="Content Placeholder 3"/>
          <p:cNvSpPr txBox="1">
            <a:spLocks/>
          </p:cNvSpPr>
          <p:nvPr/>
        </p:nvSpPr>
        <p:spPr>
          <a:xfrm>
            <a:off x="285720" y="1058886"/>
            <a:ext cx="8439152" cy="3155932"/>
          </a:xfrm>
          <a:prstGeom prst="rect">
            <a:avLst/>
          </a:prstGeom>
        </p:spPr>
        <p:txBody>
          <a:bodyPr>
            <a:normAutofit/>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عندما تكون أجهزة الكمبيوتر متصلة مع بعضها البعض، فإنها تشكل الشبكة. قد تتكون الشبكة من جهازين فقط بجانب بعضها البعض أو يمكن أن تمتد حتى إلى عدد كبير من أجهزة الكمبيوتر الموجودة في أجزاء مختلفة من العالم.</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الإنترنت ما هو إلا شبكة عالمية من الموارد الحاسوبية أو أنه مجموعة مادية من أجهزة التوجية و الدوائر الكهربائية أو مجموعة من الموارد المشتركة.</a:t>
            </a:r>
            <a:endParaRPr kumimoji="0" lang="ar-SA" sz="2200" b="0" i="0" u="none" strike="noStrike" kern="1200" cap="none" spc="0" normalizeH="0" baseline="0" noProof="0" dirty="0">
              <a:ln>
                <a:noFill/>
              </a:ln>
              <a:solidFill>
                <a:schemeClr val="tx1"/>
              </a:solidFill>
              <a:effectLst/>
              <a:uLnTx/>
              <a:uFillTx/>
              <a:latin typeface="+mn-lt"/>
              <a:ea typeface="+mn-ea"/>
              <a:cs typeface="+mj-cs"/>
            </a:endParaRP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28794" y="3893892"/>
            <a:ext cx="5143536" cy="2606942"/>
          </a:xfrm>
          <a:prstGeom prst="rect">
            <a:avLst/>
          </a:prstGeom>
          <a:ln w="19050">
            <a:solidFill>
              <a:srgbClr val="0070C0"/>
            </a:solidFill>
          </a:ln>
          <a:effectLst>
            <a:outerShdw blurRad="292100" dist="139700" dir="2700000" algn="tl" rotWithShape="0">
              <a:srgbClr val="333333">
                <a:alpha val="65000"/>
              </a:srgbClr>
            </a:outerShdw>
          </a:effec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71670" y="266524"/>
            <a:ext cx="4950296" cy="461665"/>
          </a:xfrm>
          <a:prstGeom prst="rect">
            <a:avLst/>
          </a:prstGeom>
          <a:noFill/>
        </p:spPr>
        <p:txBody>
          <a:bodyPr wrap="square" rtlCol="0">
            <a:spAutoFit/>
          </a:bodyPr>
          <a:lstStyle/>
          <a:p>
            <a:pPr algn="ctr"/>
            <a:r>
              <a:rPr lang="en-US" sz="2400" b="1" dirty="0"/>
              <a:t>(Computer Network)  </a:t>
            </a:r>
            <a:r>
              <a:rPr lang="ar-SA" sz="2400" b="1" dirty="0"/>
              <a:t>شبكة الحاسب</a:t>
            </a:r>
            <a:endParaRPr lang="en-US" sz="2400" b="1" dirty="0"/>
          </a:p>
        </p:txBody>
      </p:sp>
      <p:sp>
        <p:nvSpPr>
          <p:cNvPr id="3" name="Content Placeholder 3"/>
          <p:cNvSpPr txBox="1">
            <a:spLocks/>
          </p:cNvSpPr>
          <p:nvPr/>
        </p:nvSpPr>
        <p:spPr>
          <a:xfrm>
            <a:off x="333404" y="1142984"/>
            <a:ext cx="8382000" cy="5572164"/>
          </a:xfrm>
          <a:prstGeom prst="rect">
            <a:avLst/>
          </a:prstGeom>
        </p:spPr>
        <p:txBody>
          <a:bodyPr>
            <a:normAutofit/>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الشبكة (</a:t>
            </a:r>
            <a:r>
              <a:rPr kumimoji="0" lang="en-US" sz="2200" b="0" i="0" u="none" strike="noStrike" kern="1200" cap="none" spc="0" normalizeH="0" baseline="0" noProof="0" dirty="0">
                <a:ln>
                  <a:noFill/>
                </a:ln>
                <a:solidFill>
                  <a:schemeClr val="tx1"/>
                </a:solidFill>
                <a:effectLst/>
                <a:uLnTx/>
                <a:uFillTx/>
                <a:latin typeface="+mn-lt"/>
                <a:ea typeface="+mn-ea"/>
                <a:cs typeface="+mj-cs"/>
              </a:rPr>
              <a:t>Network</a:t>
            </a:r>
            <a:r>
              <a:rPr kumimoji="0" lang="ar-JO" sz="2200" b="0" i="0" u="none" strike="noStrike" kern="1200" cap="none" spc="0" normalizeH="0" baseline="0" noProof="0" dirty="0">
                <a:ln>
                  <a:noFill/>
                </a:ln>
                <a:solidFill>
                  <a:schemeClr val="tx1"/>
                </a:solidFill>
                <a:effectLst/>
                <a:uLnTx/>
                <a:uFillTx/>
                <a:latin typeface="+mn-lt"/>
                <a:ea typeface="+mn-ea"/>
                <a:cs typeface="+mj-cs"/>
              </a:rPr>
              <a:t>):مجموعة من حاسبين أو أكثر مرتبطة ببعضها</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و يمكنها مشاركة البيانات أو البرامج أو الرسائل أو الموارد أو تبادلها</a:t>
            </a:r>
            <a:r>
              <a:rPr kumimoji="0" lang="ar-SA" sz="2200" b="0" i="0" u="none" strike="noStrike" kern="1200" cap="none" spc="0" normalizeH="0" baseline="0" noProof="0" dirty="0">
                <a:ln>
                  <a:noFill/>
                </a:ln>
                <a:solidFill>
                  <a:schemeClr val="tx1"/>
                </a:solidFill>
                <a:effectLst/>
                <a:uLnTx/>
                <a:uFillTx/>
                <a:latin typeface="+mn-lt"/>
                <a:ea typeface="+mn-ea"/>
                <a:cs typeface="+mj-cs"/>
              </a:rPr>
              <a:t>.</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العقدة (</a:t>
            </a:r>
            <a:r>
              <a:rPr kumimoji="0" lang="en-US" sz="2200" b="0" i="0" u="none" strike="noStrike" kern="1200" cap="none" spc="0" normalizeH="0" baseline="0" noProof="0" dirty="0">
                <a:ln>
                  <a:noFill/>
                </a:ln>
                <a:solidFill>
                  <a:schemeClr val="tx1"/>
                </a:solidFill>
                <a:effectLst/>
                <a:uLnTx/>
                <a:uFillTx/>
                <a:latin typeface="+mn-lt"/>
                <a:ea typeface="+mn-ea"/>
                <a:cs typeface="+mj-cs"/>
              </a:rPr>
              <a:t>Node</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a:t>
            </a:r>
            <a:r>
              <a:rPr kumimoji="0" lang="ar-JO" sz="2200" b="0" i="0" u="none" strike="noStrike" kern="1200" cap="none" spc="0" normalizeH="0" baseline="0" noProof="0" dirty="0">
                <a:ln>
                  <a:noFill/>
                </a:ln>
                <a:solidFill>
                  <a:schemeClr val="tx1"/>
                </a:solidFill>
                <a:effectLst/>
                <a:uLnTx/>
                <a:uFillTx/>
                <a:latin typeface="+mn-lt"/>
                <a:ea typeface="+mn-ea"/>
                <a:cs typeface="+mj-cs"/>
              </a:rPr>
              <a:t>جهاز متصل بالشبكة (حاسب, طابعة , ...)</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العميل (</a:t>
            </a:r>
            <a:r>
              <a:rPr kumimoji="0" lang="en-US" sz="2200" b="0" i="0" u="none" strike="noStrike" kern="1200" cap="none" spc="0" normalizeH="0" baseline="0" noProof="0" dirty="0">
                <a:ln>
                  <a:noFill/>
                </a:ln>
                <a:solidFill>
                  <a:schemeClr val="tx1"/>
                </a:solidFill>
                <a:effectLst/>
                <a:uLnTx/>
                <a:uFillTx/>
                <a:latin typeface="+mn-lt"/>
                <a:ea typeface="+mn-ea"/>
                <a:cs typeface="+mj-cs"/>
              </a:rPr>
              <a:t>Client</a:t>
            </a:r>
            <a:r>
              <a:rPr kumimoji="0" lang="ar-JO" sz="2200" b="0" i="0" u="none" strike="noStrike" kern="1200" cap="none" spc="0" normalizeH="0" baseline="0" noProof="0" dirty="0">
                <a:ln>
                  <a:noFill/>
                </a:ln>
                <a:solidFill>
                  <a:schemeClr val="tx1"/>
                </a:solidFill>
                <a:effectLst/>
                <a:uLnTx/>
                <a:uFillTx/>
                <a:latin typeface="+mn-lt"/>
                <a:ea typeface="+mn-ea"/>
                <a:cs typeface="+mj-cs"/>
              </a:rPr>
              <a:t>): عقدة تستخدم موارد من أخرى (عادة يكون حاسب)</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الخادم (</a:t>
            </a:r>
            <a:r>
              <a:rPr kumimoji="0" lang="en-US" sz="2200" b="0" i="0" u="none" strike="noStrike" kern="1200" cap="none" spc="0" normalizeH="0" baseline="0" noProof="0" dirty="0">
                <a:ln>
                  <a:noFill/>
                </a:ln>
                <a:solidFill>
                  <a:schemeClr val="tx1"/>
                </a:solidFill>
                <a:effectLst/>
                <a:uLnTx/>
                <a:uFillTx/>
                <a:latin typeface="+mn-lt"/>
                <a:ea typeface="+mn-ea"/>
                <a:cs typeface="+mj-cs"/>
              </a:rPr>
              <a:t>Server</a:t>
            </a:r>
            <a:r>
              <a:rPr kumimoji="0" lang="ar-JO" sz="2200" b="0" i="0" u="none" strike="noStrike" kern="1200" cap="none" spc="0" normalizeH="0" baseline="0" noProof="0" dirty="0">
                <a:ln>
                  <a:noFill/>
                </a:ln>
                <a:solidFill>
                  <a:schemeClr val="tx1"/>
                </a:solidFill>
                <a:effectLst/>
                <a:uLnTx/>
                <a:uFillTx/>
                <a:latin typeface="+mn-lt"/>
                <a:ea typeface="+mn-ea"/>
                <a:cs typeface="+mj-cs"/>
              </a:rPr>
              <a:t>): عقدة تشارك موارد مع غيرها, مخصص أو عميل و خادم. </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الموزع المركزي (</a:t>
            </a:r>
            <a:r>
              <a:rPr kumimoji="0" lang="en-US" sz="2200" b="0" i="0" u="none" strike="noStrike" kern="1200" cap="none" spc="0" normalizeH="0" baseline="0" noProof="0" dirty="0">
                <a:ln>
                  <a:noFill/>
                </a:ln>
                <a:solidFill>
                  <a:schemeClr val="tx1"/>
                </a:solidFill>
                <a:effectLst/>
                <a:uLnTx/>
                <a:uFillTx/>
                <a:latin typeface="+mn-lt"/>
                <a:ea typeface="+mn-ea"/>
                <a:cs typeface="+mj-cs"/>
              </a:rPr>
              <a:t>Hub</a:t>
            </a:r>
            <a:r>
              <a:rPr kumimoji="0" lang="ar-JO" sz="2200" b="0" i="0" u="none" strike="noStrike" kern="1200" cap="none" spc="0" normalizeH="0" baseline="0" noProof="0" dirty="0">
                <a:ln>
                  <a:noFill/>
                </a:ln>
                <a:solidFill>
                  <a:schemeClr val="tx1"/>
                </a:solidFill>
                <a:effectLst/>
                <a:uLnTx/>
                <a:uFillTx/>
                <a:latin typeface="+mn-lt"/>
                <a:ea typeface="+mn-ea"/>
                <a:cs typeface="+mj-cs"/>
              </a:rPr>
              <a:t>): عقدة مركزية (خادم, نقطة اتصال كيبلات)</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مدير الشبكات (</a:t>
            </a:r>
            <a:r>
              <a:rPr kumimoji="0" lang="en-US" sz="2200" b="0" i="0" u="none" strike="noStrike" kern="1200" cap="none" spc="0" normalizeH="0" baseline="0" noProof="0" dirty="0">
                <a:ln>
                  <a:noFill/>
                </a:ln>
                <a:solidFill>
                  <a:schemeClr val="tx1"/>
                </a:solidFill>
                <a:effectLst/>
                <a:uLnTx/>
                <a:uFillTx/>
                <a:latin typeface="+mn-lt"/>
                <a:ea typeface="+mn-ea"/>
                <a:cs typeface="+mj-cs"/>
              </a:rPr>
              <a:t>Network Administrator</a:t>
            </a:r>
            <a:r>
              <a:rPr kumimoji="0" lang="ar-JO" sz="2200" b="0" i="0" u="none" strike="noStrike" kern="1200" cap="none" spc="0" normalizeH="0" baseline="0" noProof="0" dirty="0">
                <a:ln>
                  <a:noFill/>
                </a:ln>
                <a:solidFill>
                  <a:schemeClr val="tx1"/>
                </a:solidFill>
                <a:effectLst/>
                <a:uLnTx/>
                <a:uFillTx/>
                <a:latin typeface="+mn-lt"/>
                <a:ea typeface="+mn-ea"/>
                <a:cs typeface="+mj-cs"/>
              </a:rPr>
              <a:t>): الشخص المسؤول عن الشبكة.</a:t>
            </a:r>
            <a:endParaRPr kumimoji="0" lang="ar-SA" sz="2200" b="0" i="0" u="none" strike="noStrike" kern="1200" cap="none" spc="0" normalizeH="0" baseline="0" noProof="0" dirty="0">
              <a:ln>
                <a:noFill/>
              </a:ln>
              <a:solidFill>
                <a:schemeClr val="tx1"/>
              </a:solidFill>
              <a:effectLst/>
              <a:uLnTx/>
              <a:uFillTx/>
              <a:latin typeface="+mn-lt"/>
              <a:ea typeface="+mn-ea"/>
              <a:cs typeface="+mj-cs"/>
            </a:endParaRPr>
          </a:p>
          <a:p>
            <a:pPr marL="357188" indent="-357188" algn="just" rtl="1">
              <a:lnSpc>
                <a:spcPct val="150000"/>
              </a:lnSpc>
              <a:buFont typeface="Arial" pitchFamily="34" charset="0"/>
              <a:buChar char="•"/>
            </a:pPr>
            <a:r>
              <a:rPr lang="ar-JO" sz="2200" dirty="0">
                <a:cs typeface="+mj-cs"/>
              </a:rPr>
              <a:t>النظام الموزع (</a:t>
            </a:r>
            <a:r>
              <a:rPr lang="en-US" sz="2200" dirty="0">
                <a:cs typeface="+mj-cs"/>
              </a:rPr>
              <a:t>Distributed System</a:t>
            </a:r>
            <a:r>
              <a:rPr lang="ar-JO" sz="2200" dirty="0">
                <a:cs typeface="+mj-cs"/>
              </a:rPr>
              <a:t>):</a:t>
            </a:r>
            <a:r>
              <a:rPr lang="ar-SA" sz="2200" dirty="0">
                <a:cs typeface="+mj-cs"/>
              </a:rPr>
              <a:t> نظام مشاركة القدرات الحاسوبية للأجهزة المتواجدة في أماكن مختلفة، حيثيتم توزيع الحاسب بصورة لامركزية في أماكن مختلفة ويتم ربطها شبكيا</a:t>
            </a:r>
            <a:r>
              <a:rPr lang="ar-JO" sz="2200" dirty="0">
                <a:cs typeface="+mj-cs"/>
              </a:rPr>
              <a:t> بالحاسوب </a:t>
            </a:r>
            <a:r>
              <a:rPr lang="ar-SA" sz="2200" dirty="0">
                <a:cs typeface="+mj-cs"/>
              </a:rPr>
              <a:t>الرئيسي أو </a:t>
            </a:r>
            <a:r>
              <a:rPr lang="ar-JO" sz="2200" dirty="0">
                <a:cs typeface="+mj-cs"/>
              </a:rPr>
              <a:t>المركزي</a:t>
            </a:r>
            <a:r>
              <a:rPr lang="ar-SA" sz="2200" dirty="0">
                <a:cs typeface="+mj-cs"/>
              </a:rPr>
              <a:t>.</a:t>
            </a:r>
            <a:endParaRPr lang="ar-JO" sz="2200" dirty="0">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endParaRPr kumimoji="0" lang="en-IN" sz="2200" b="0" i="0" u="none" strike="noStrike" kern="1200" cap="none" spc="0" normalizeH="0" baseline="0" noProof="0" dirty="0">
              <a:ln>
                <a:noFill/>
              </a:ln>
              <a:solidFill>
                <a:schemeClr val="tx1"/>
              </a:solidFill>
              <a:effectLst/>
              <a:uLnTx/>
              <a:uFillTx/>
              <a:latin typeface="+mn-lt"/>
              <a:ea typeface="+mn-ea"/>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39552" y="260648"/>
            <a:ext cx="7772400" cy="5048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j-lt"/>
                <a:ea typeface="+mj-ea"/>
                <a:cs typeface="+mj-cs"/>
              </a:rPr>
              <a:t>(2)…..(Applications of Internet)</a:t>
            </a:r>
            <a:r>
              <a:rPr kumimoji="0" lang="en-US" sz="2400" b="1" i="0" u="none" strike="noStrike" kern="1200" cap="none" spc="0" normalizeH="0" noProof="0" dirty="0">
                <a:ln>
                  <a:noFill/>
                </a:ln>
                <a:solidFill>
                  <a:schemeClr val="tx1"/>
                </a:solidFill>
                <a:effectLst/>
                <a:uLnTx/>
                <a:uFillTx/>
                <a:latin typeface="+mj-lt"/>
                <a:ea typeface="+mj-ea"/>
                <a:cs typeface="+mj-cs"/>
              </a:rPr>
              <a:t> </a:t>
            </a:r>
            <a:r>
              <a:rPr kumimoji="0" lang="ar-SA" sz="2400" b="1" i="0" u="none" strike="noStrike" kern="1200" cap="none" spc="0" normalizeH="0" baseline="0" noProof="0" dirty="0">
                <a:ln>
                  <a:noFill/>
                </a:ln>
                <a:solidFill>
                  <a:schemeClr val="tx1"/>
                </a:solidFill>
                <a:effectLst/>
                <a:uLnTx/>
                <a:uFillTx/>
                <a:latin typeface="+mj-lt"/>
                <a:ea typeface="+mj-ea"/>
                <a:cs typeface="+mj-cs"/>
              </a:rPr>
              <a:t>تطبيقات الانترنت</a:t>
            </a:r>
          </a:p>
        </p:txBody>
      </p:sp>
      <p:sp>
        <p:nvSpPr>
          <p:cNvPr id="3" name="Content Placeholder 3"/>
          <p:cNvSpPr txBox="1">
            <a:spLocks/>
          </p:cNvSpPr>
          <p:nvPr/>
        </p:nvSpPr>
        <p:spPr>
          <a:xfrm>
            <a:off x="114244" y="1181100"/>
            <a:ext cx="8715436" cy="5000660"/>
          </a:xfrm>
          <a:prstGeom prst="rect">
            <a:avLst/>
          </a:prstGeom>
        </p:spPr>
        <p:txBody>
          <a:bodyPr>
            <a:noAutofit/>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1" i="0" u="none" strike="noStrike" kern="1200" cap="none" spc="0" normalizeH="0" baseline="0" noProof="0" dirty="0">
                <a:ln>
                  <a:noFill/>
                </a:ln>
                <a:solidFill>
                  <a:schemeClr val="tx1"/>
                </a:solidFill>
                <a:effectLst/>
                <a:uLnTx/>
                <a:uFillTx/>
                <a:latin typeface="+mn-lt"/>
                <a:ea typeface="+mn-ea"/>
                <a:cs typeface="+mj-cs"/>
              </a:rPr>
              <a:t>وس</a:t>
            </a:r>
            <a:r>
              <a:rPr kumimoji="0" lang="ar-JO" sz="2200" b="1" i="0" u="none" strike="noStrike" kern="1200" cap="none" spc="0" normalizeH="0" baseline="0" noProof="0" dirty="0">
                <a:ln>
                  <a:noFill/>
                </a:ln>
                <a:solidFill>
                  <a:schemeClr val="tx1"/>
                </a:solidFill>
                <a:effectLst/>
                <a:uLnTx/>
                <a:uFillTx/>
                <a:latin typeface="+mn-lt"/>
                <a:ea typeface="+mn-ea"/>
                <a:cs typeface="+mj-cs"/>
              </a:rPr>
              <a:t>ي</a:t>
            </a:r>
            <a:r>
              <a:rPr kumimoji="0" lang="ar-SA" sz="2200" b="1" i="0" u="none" strike="noStrike" kern="1200" cap="none" spc="0" normalizeH="0" baseline="0" noProof="0" dirty="0">
                <a:ln>
                  <a:noFill/>
                </a:ln>
                <a:solidFill>
                  <a:schemeClr val="tx1"/>
                </a:solidFill>
                <a:effectLst/>
                <a:uLnTx/>
                <a:uFillTx/>
                <a:latin typeface="+mn-lt"/>
                <a:ea typeface="+mn-ea"/>
                <a:cs typeface="+mj-cs"/>
              </a:rPr>
              <a:t>ط معلومات</a:t>
            </a:r>
            <a:r>
              <a:rPr lang="en-US" sz="2200" b="1" dirty="0">
                <a:cs typeface="+mj-cs"/>
              </a:rPr>
              <a:t>Information Medium</a:t>
            </a:r>
            <a:r>
              <a:rPr kumimoji="0" lang="en-US" sz="2200" b="1" i="0" u="none" strike="noStrike" kern="1200" cap="none" spc="0" normalizeH="0" baseline="0" noProof="0" dirty="0">
                <a:ln>
                  <a:noFill/>
                </a:ln>
                <a:solidFill>
                  <a:schemeClr val="tx1"/>
                </a:solidFill>
                <a:effectLst/>
                <a:uLnTx/>
                <a:uFillTx/>
                <a:latin typeface="+mn-lt"/>
                <a:ea typeface="+mn-ea"/>
                <a:cs typeface="+mj-cs"/>
              </a:rPr>
              <a:t> </a:t>
            </a:r>
            <a:r>
              <a:rPr kumimoji="0" lang="ar-JO" sz="2200" b="1"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البحث و الحصول على الأخبار و زيارة مكتبات العالم من حاسوبك.</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1" i="0" u="none" strike="noStrike" kern="1200" cap="none" spc="0" normalizeH="0" baseline="0" noProof="0" dirty="0">
                <a:ln>
                  <a:noFill/>
                </a:ln>
                <a:solidFill>
                  <a:schemeClr val="tx1"/>
                </a:solidFill>
                <a:effectLst/>
                <a:uLnTx/>
                <a:uFillTx/>
                <a:latin typeface="+mn-lt"/>
                <a:ea typeface="+mn-ea"/>
                <a:cs typeface="+mj-cs"/>
              </a:rPr>
              <a:t>التسوق</a:t>
            </a:r>
            <a:r>
              <a:rPr lang="ar-SA" sz="2200" b="1" dirty="0">
                <a:cs typeface="+mj-cs"/>
              </a:rPr>
              <a:t> </a:t>
            </a:r>
            <a:r>
              <a:rPr lang="en-US" sz="2200" b="1" dirty="0">
                <a:cs typeface="+mj-cs"/>
              </a:rPr>
              <a:t>(Shopping)</a:t>
            </a:r>
            <a:r>
              <a:rPr kumimoji="0" lang="ar-JO" sz="2200" b="1" i="0" u="none" strike="noStrike" kern="1200" cap="none" spc="0" normalizeH="0" baseline="0" noProof="0" dirty="0">
                <a:ln>
                  <a:noFill/>
                </a:ln>
                <a:solidFill>
                  <a:schemeClr val="tx1"/>
                </a:solidFill>
                <a:effectLst/>
                <a:uLnTx/>
                <a:uFillTx/>
                <a:latin typeface="+mn-lt"/>
                <a:ea typeface="+mn-ea"/>
                <a:cs typeface="+mj-cs"/>
              </a:rPr>
              <a:t>:</a:t>
            </a:r>
            <a:r>
              <a:rPr kumimoji="0" lang="en-US" sz="2200" b="1"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من أسرع التطبيقات انتشارا و يمكنك البحث عن المن</a:t>
            </a:r>
            <a:r>
              <a:rPr kumimoji="0" lang="ar-SA" sz="2200" b="0" i="0" u="none" strike="noStrike" kern="1200" cap="none" spc="0" normalizeH="0" baseline="0" noProof="0" dirty="0">
                <a:ln>
                  <a:noFill/>
                </a:ln>
                <a:solidFill>
                  <a:schemeClr val="tx1"/>
                </a:solidFill>
                <a:effectLst/>
                <a:uLnTx/>
                <a:uFillTx/>
                <a:latin typeface="+mn-lt"/>
                <a:ea typeface="+mn-ea"/>
                <a:cs typeface="+mj-cs"/>
              </a:rPr>
              <a:t>ت</a:t>
            </a:r>
            <a:r>
              <a:rPr kumimoji="0" lang="ar-JO" sz="2200" b="0" i="0" u="none" strike="noStrike" kern="1200" cap="none" spc="0" normalizeH="0" baseline="0" noProof="0" dirty="0">
                <a:ln>
                  <a:noFill/>
                </a:ln>
                <a:solidFill>
                  <a:schemeClr val="tx1"/>
                </a:solidFill>
                <a:effectLst/>
                <a:uLnTx/>
                <a:uFillTx/>
                <a:latin typeface="+mn-lt"/>
                <a:ea typeface="+mn-ea"/>
                <a:cs typeface="+mj-cs"/>
              </a:rPr>
              <a:t>جات و القيام بعملية الشراء.</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1" i="0" u="none" strike="noStrike" kern="1200" cap="none" spc="0" normalizeH="0" baseline="0" noProof="0" dirty="0">
                <a:ln>
                  <a:noFill/>
                </a:ln>
                <a:solidFill>
                  <a:schemeClr val="tx1"/>
                </a:solidFill>
                <a:effectLst/>
                <a:uLnTx/>
                <a:uFillTx/>
                <a:latin typeface="+mn-lt"/>
                <a:ea typeface="+mn-ea"/>
                <a:cs typeface="+mj-cs"/>
              </a:rPr>
              <a:t>الترفيه</a:t>
            </a:r>
            <a:r>
              <a:rPr kumimoji="0" lang="en-US" sz="2200" b="1" i="0" u="none" strike="noStrike" kern="1200" cap="none" spc="0" normalizeH="0" baseline="0" noProof="0" dirty="0">
                <a:ln>
                  <a:noFill/>
                </a:ln>
                <a:solidFill>
                  <a:schemeClr val="tx1"/>
                </a:solidFill>
                <a:effectLst/>
                <a:uLnTx/>
                <a:uFillTx/>
                <a:latin typeface="+mn-lt"/>
                <a:ea typeface="+mn-ea"/>
                <a:cs typeface="+mj-cs"/>
              </a:rPr>
              <a:t> (Entertainment) </a:t>
            </a:r>
            <a:r>
              <a:rPr kumimoji="0" lang="ar-JO" sz="2200" b="1" i="0" u="none" strike="noStrike" kern="1200" cap="none" spc="0" normalizeH="0" baseline="0" noProof="0" dirty="0">
                <a:ln>
                  <a:noFill/>
                </a:ln>
                <a:solidFill>
                  <a:schemeClr val="tx1"/>
                </a:solidFill>
                <a:effectLst/>
                <a:uLnTx/>
                <a:uFillTx/>
                <a:latin typeface="+mn-lt"/>
                <a:ea typeface="+mn-ea"/>
                <a:cs typeface="+mj-cs"/>
              </a:rPr>
              <a:t>:</a:t>
            </a:r>
            <a:r>
              <a:rPr kumimoji="0" lang="en-US" sz="2200" b="1" i="0" u="none" strike="noStrike" kern="1200" cap="none" spc="0" normalizeH="0" baseline="0" noProof="0" dirty="0">
                <a:ln>
                  <a:noFill/>
                </a:ln>
                <a:solidFill>
                  <a:schemeClr val="tx1"/>
                </a:solidFill>
                <a:effectLst/>
                <a:uLnTx/>
                <a:uFillTx/>
                <a:latin typeface="+mn-lt"/>
                <a:ea typeface="+mn-ea"/>
                <a:cs typeface="+mj-cs"/>
              </a:rPr>
              <a:t> </a:t>
            </a:r>
            <a:r>
              <a:rPr kumimoji="0" lang="ar-SA" sz="2200" i="0" u="none" strike="noStrike" kern="1200" cap="none" spc="0" normalizeH="0" baseline="0" noProof="0" dirty="0">
                <a:ln>
                  <a:noFill/>
                </a:ln>
                <a:solidFill>
                  <a:schemeClr val="tx1"/>
                </a:solidFill>
                <a:effectLst/>
                <a:uLnTx/>
                <a:uFillTx/>
                <a:latin typeface="+mn-lt"/>
                <a:ea typeface="+mn-ea"/>
                <a:cs typeface="+mj-cs"/>
              </a:rPr>
              <a:t>بأشكاله المختلفة من </a:t>
            </a:r>
            <a:r>
              <a:rPr kumimoji="0" lang="ar-JO" sz="2200" i="0" u="none" strike="noStrike" kern="1200" cap="none" spc="0" normalizeH="0" baseline="0" noProof="0" dirty="0">
                <a:ln>
                  <a:noFill/>
                </a:ln>
                <a:solidFill>
                  <a:schemeClr val="tx1"/>
                </a:solidFill>
                <a:effectLst/>
                <a:uLnTx/>
                <a:uFillTx/>
                <a:latin typeface="+mn-lt"/>
                <a:ea typeface="+mn-ea"/>
                <a:cs typeface="+mj-cs"/>
              </a:rPr>
              <a:t>الأفلام </a:t>
            </a:r>
            <a:r>
              <a:rPr kumimoji="0" lang="ar-SA" sz="2200" b="0" i="0" u="none" strike="noStrike" kern="1200" cap="none" spc="0" normalizeH="0" baseline="0" noProof="0" dirty="0">
                <a:ln>
                  <a:noFill/>
                </a:ln>
                <a:solidFill>
                  <a:schemeClr val="tx1"/>
                </a:solidFill>
                <a:effectLst/>
                <a:uLnTx/>
                <a:uFillTx/>
                <a:latin typeface="+mn-lt"/>
                <a:ea typeface="+mn-ea"/>
                <a:cs typeface="+mj-cs"/>
              </a:rPr>
              <a:t>و</a:t>
            </a:r>
            <a:r>
              <a:rPr kumimoji="0" lang="ar-JO" sz="2200" b="0" i="0" u="none" strike="noStrike" kern="1200" cap="none" spc="0" normalizeH="0" baseline="0" noProof="0" dirty="0">
                <a:ln>
                  <a:noFill/>
                </a:ln>
                <a:solidFill>
                  <a:schemeClr val="tx1"/>
                </a:solidFill>
                <a:effectLst/>
                <a:uLnTx/>
                <a:uFillTx/>
                <a:latin typeface="+mn-lt"/>
                <a:ea typeface="+mn-ea"/>
                <a:cs typeface="+mj-cs"/>
              </a:rPr>
              <a:t>الموسقى و الألعاب</a:t>
            </a:r>
            <a:r>
              <a:rPr kumimoji="0" lang="ar-SA" sz="2200" b="0" i="0" u="none" strike="noStrike" kern="1200" cap="none" spc="0" normalizeH="0" baseline="0" noProof="0" dirty="0">
                <a:ln>
                  <a:noFill/>
                </a:ln>
                <a:solidFill>
                  <a:schemeClr val="tx1"/>
                </a:solidFill>
                <a:effectLst/>
                <a:uLnTx/>
                <a:uFillTx/>
                <a:latin typeface="+mn-lt"/>
                <a:ea typeface="+mn-ea"/>
                <a:cs typeface="+mj-cs"/>
              </a:rPr>
              <a:t>.</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1" i="0" u="none" strike="noStrike" kern="1200" cap="none" spc="0" normalizeH="0" baseline="0" noProof="0" dirty="0">
                <a:ln>
                  <a:noFill/>
                </a:ln>
                <a:solidFill>
                  <a:schemeClr val="tx1"/>
                </a:solidFill>
                <a:effectLst/>
                <a:uLnTx/>
                <a:uFillTx/>
                <a:latin typeface="+mn-lt"/>
                <a:ea typeface="+mn-ea"/>
                <a:cs typeface="+mj-cs"/>
              </a:rPr>
              <a:t>التعليم (</a:t>
            </a:r>
            <a:r>
              <a:rPr kumimoji="0" lang="en-US" sz="2200" b="1" i="0" u="none" strike="noStrike" kern="1200" cap="none" spc="0" normalizeH="0" baseline="0" noProof="0" dirty="0">
                <a:ln>
                  <a:noFill/>
                </a:ln>
                <a:solidFill>
                  <a:schemeClr val="tx1"/>
                </a:solidFill>
                <a:effectLst/>
                <a:uLnTx/>
                <a:uFillTx/>
                <a:latin typeface="+mn-lt"/>
                <a:ea typeface="+mn-ea"/>
                <a:cs typeface="+mj-cs"/>
              </a:rPr>
              <a:t>Education</a:t>
            </a:r>
            <a:r>
              <a:rPr kumimoji="0" lang="ar-JO" sz="2200" b="1"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التعلم المرن</a:t>
            </a:r>
            <a:r>
              <a:rPr kumimoji="0" lang="ar-SA" sz="2200" b="0" i="0" u="none" strike="noStrike" kern="1200" cap="none" spc="0" normalizeH="0" baseline="0" noProof="0" dirty="0">
                <a:ln>
                  <a:noFill/>
                </a:ln>
                <a:solidFill>
                  <a:schemeClr val="tx1"/>
                </a:solidFill>
                <a:effectLst/>
                <a:uLnTx/>
                <a:uFillTx/>
                <a:latin typeface="+mn-lt"/>
                <a:ea typeface="+mn-ea"/>
                <a:cs typeface="+mj-cs"/>
              </a:rPr>
              <a:t> لأي شخص</a:t>
            </a:r>
            <a:r>
              <a:rPr kumimoji="0" lang="ar-JO" sz="2200" b="0" i="0" u="none" strike="noStrike" kern="1200" cap="none" spc="0" normalizeH="0" baseline="0" noProof="0" dirty="0">
                <a:ln>
                  <a:noFill/>
                </a:ln>
                <a:solidFill>
                  <a:schemeClr val="tx1"/>
                </a:solidFill>
                <a:effectLst/>
                <a:uLnTx/>
                <a:uFillTx/>
                <a:latin typeface="+mn-lt"/>
                <a:ea typeface="+mn-ea"/>
                <a:cs typeface="+mj-cs"/>
              </a:rPr>
              <a:t> في أي مكان و زمان</a:t>
            </a:r>
            <a:r>
              <a:rPr lang="ar-SA" sz="2200" dirty="0">
                <a:cs typeface="+mj-cs"/>
              </a:rPr>
              <a:t>.</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1" i="0" u="none" strike="noStrike" kern="1200" cap="none" spc="0" normalizeH="0" baseline="0" noProof="0" dirty="0">
                <a:ln>
                  <a:noFill/>
                </a:ln>
                <a:solidFill>
                  <a:schemeClr val="tx1"/>
                </a:solidFill>
                <a:effectLst/>
                <a:uLnTx/>
                <a:uFillTx/>
                <a:latin typeface="+mn-lt"/>
                <a:ea typeface="+mn-ea"/>
                <a:cs typeface="+mj-cs"/>
              </a:rPr>
              <a:t>بروتوكول نقل الملفات (</a:t>
            </a:r>
            <a:r>
              <a:rPr kumimoji="0" lang="en-US" sz="2200" b="1" i="0" u="none" strike="noStrike" kern="1200" cap="none" spc="0" normalizeH="0" baseline="0" noProof="0" dirty="0">
                <a:ln>
                  <a:noFill/>
                </a:ln>
                <a:solidFill>
                  <a:schemeClr val="tx1"/>
                </a:solidFill>
                <a:effectLst/>
                <a:uLnTx/>
                <a:uFillTx/>
                <a:latin typeface="+mn-lt"/>
                <a:ea typeface="+mn-ea"/>
                <a:cs typeface="+mj-cs"/>
              </a:rPr>
              <a:t>FTP</a:t>
            </a:r>
            <a:r>
              <a:rPr kumimoji="0" lang="ar-JO" sz="2200" b="1" i="0" u="none" strike="noStrike" kern="1200" cap="none" spc="0" normalizeH="0" baseline="0" noProof="0" dirty="0">
                <a:ln>
                  <a:noFill/>
                </a:ln>
                <a:solidFill>
                  <a:schemeClr val="tx1"/>
                </a:solidFill>
                <a:effectLst/>
                <a:uLnTx/>
                <a:uFillTx/>
                <a:latin typeface="+mn-lt"/>
                <a:ea typeface="+mn-ea"/>
                <a:cs typeface="+mj-cs"/>
              </a:rPr>
              <a:t>):</a:t>
            </a:r>
            <a:r>
              <a:rPr kumimoji="0" lang="ar-SA" sz="2200" b="1" i="0" u="none" strike="noStrike" kern="1200" cap="none" spc="0" normalizeH="0" baseline="0" noProof="0" dirty="0">
                <a:ln>
                  <a:noFill/>
                </a:ln>
                <a:solidFill>
                  <a:schemeClr val="tx1"/>
                </a:solidFill>
                <a:effectLst/>
                <a:uLnTx/>
                <a:uFillTx/>
                <a:latin typeface="+mn-lt"/>
                <a:ea typeface="+mn-ea"/>
                <a:cs typeface="+mj-cs"/>
              </a:rPr>
              <a:t> </a:t>
            </a:r>
            <a:r>
              <a:rPr lang="ar-SA" sz="2200" dirty="0">
                <a:cs typeface="+mj-cs"/>
              </a:rPr>
              <a:t>هو مقياس الانترنت لنقل الملفات كما يمكن استخدامه في </a:t>
            </a:r>
            <a:r>
              <a:rPr lang="en-US" sz="2200" dirty="0">
                <a:cs typeface="+mj-cs"/>
              </a:rPr>
              <a:t> </a:t>
            </a:r>
            <a:r>
              <a:rPr lang="ar-JO" sz="2200" dirty="0">
                <a:cs typeface="+mj-cs"/>
              </a:rPr>
              <a:t>التنزيل (</a:t>
            </a:r>
            <a:r>
              <a:rPr lang="en-US" sz="2200" dirty="0">
                <a:cs typeface="+mj-cs"/>
              </a:rPr>
              <a:t>Download</a:t>
            </a:r>
            <a:r>
              <a:rPr lang="ar-JO" sz="2200" dirty="0">
                <a:cs typeface="+mj-cs"/>
              </a:rPr>
              <a:t>) و تحميل الملفات (</a:t>
            </a:r>
            <a:r>
              <a:rPr lang="en-US" sz="2200" dirty="0">
                <a:cs typeface="+mj-cs"/>
              </a:rPr>
              <a:t>Upload</a:t>
            </a:r>
            <a:r>
              <a:rPr lang="ar-JO" sz="2200" dirty="0">
                <a:cs typeface="+mj-cs"/>
              </a:rPr>
              <a:t>)</a:t>
            </a:r>
            <a:endParaRPr lang="en-US" sz="2200" dirty="0">
              <a:cs typeface="+mj-cs"/>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1285860"/>
            <a:ext cx="8286808" cy="4154984"/>
          </a:xfrm>
          <a:prstGeom prst="rect">
            <a:avLst/>
          </a:prstGeom>
        </p:spPr>
        <p:txBody>
          <a:bodyPr wrap="square">
            <a:spAutoFit/>
          </a:bodyPr>
          <a:lstStyle/>
          <a:p>
            <a:pPr marL="357188" indent="-357188" algn="just" rtl="1">
              <a:lnSpc>
                <a:spcPct val="150000"/>
              </a:lnSpc>
              <a:buFont typeface="Arial" pitchFamily="34" charset="0"/>
              <a:buChar char="•"/>
            </a:pPr>
            <a:r>
              <a:rPr lang="ar-JO" sz="2200" dirty="0">
                <a:cs typeface="+mj-cs"/>
              </a:rPr>
              <a:t>الحاسب المضيف (</a:t>
            </a:r>
            <a:r>
              <a:rPr lang="en-US" sz="2200" dirty="0">
                <a:cs typeface="+mj-cs"/>
              </a:rPr>
              <a:t>Host Computer</a:t>
            </a:r>
            <a:r>
              <a:rPr lang="ar-JO" sz="2200" dirty="0">
                <a:cs typeface="+mj-cs"/>
              </a:rPr>
              <a:t>):</a:t>
            </a:r>
            <a:r>
              <a:rPr lang="ar-SA" sz="2200" dirty="0">
                <a:cs typeface="+mj-cs"/>
              </a:rPr>
              <a:t> عادة ما يكون شبكة من الحاسبات الصغيرة أو خادم</a:t>
            </a:r>
            <a:r>
              <a:rPr lang="ar-JO" sz="2200" dirty="0">
                <a:cs typeface="+mj-cs"/>
              </a:rPr>
              <a:t> مركزي</a:t>
            </a:r>
            <a:r>
              <a:rPr lang="ar-SA" sz="2200" dirty="0">
                <a:cs typeface="+mj-cs"/>
              </a:rPr>
              <a:t>.</a:t>
            </a:r>
            <a:endParaRPr lang="ar-JO" sz="2200" dirty="0">
              <a:cs typeface="+mj-cs"/>
            </a:endParaRPr>
          </a:p>
          <a:p>
            <a:pPr marL="357188" indent="-357188" algn="just" rtl="1">
              <a:lnSpc>
                <a:spcPct val="150000"/>
              </a:lnSpc>
              <a:buFont typeface="Arial" pitchFamily="34" charset="0"/>
              <a:buChar char="•"/>
            </a:pPr>
            <a:r>
              <a:rPr lang="ar-JO" sz="2200" dirty="0">
                <a:cs typeface="+mj-cs"/>
              </a:rPr>
              <a:t>بطاقات واجهة الشبكة (</a:t>
            </a:r>
            <a:r>
              <a:rPr lang="en-US" sz="2200" dirty="0">
                <a:cs typeface="+mj-cs"/>
              </a:rPr>
              <a:t>NIC: Network Interface Card</a:t>
            </a:r>
            <a:r>
              <a:rPr lang="ar-JO" sz="2200" dirty="0">
                <a:cs typeface="+mj-cs"/>
              </a:rPr>
              <a:t>):</a:t>
            </a:r>
            <a:r>
              <a:rPr lang="ar-SA" sz="2200" dirty="0">
                <a:cs typeface="+mj-cs"/>
              </a:rPr>
              <a:t> هي بطاقات التوسع التي توجد داخل وحدة النظام الذي يربط جهاز الحاسب بالشبكة ويشار اليها أحيانا بـ (</a:t>
            </a:r>
            <a:r>
              <a:rPr lang="ar-JO" sz="2200" dirty="0">
                <a:cs typeface="+mj-cs"/>
              </a:rPr>
              <a:t>محولات الشبكة المحلية </a:t>
            </a:r>
            <a:r>
              <a:rPr lang="ar-SA" sz="2200" dirty="0">
                <a:cs typeface="+mj-cs"/>
              </a:rPr>
              <a:t>).</a:t>
            </a:r>
            <a:endParaRPr lang="ar-JO" sz="2200" dirty="0">
              <a:cs typeface="+mj-cs"/>
            </a:endParaRPr>
          </a:p>
          <a:p>
            <a:pPr marL="357188" indent="-357188" algn="just" rtl="1">
              <a:lnSpc>
                <a:spcPct val="150000"/>
              </a:lnSpc>
              <a:buFont typeface="Arial" pitchFamily="34" charset="0"/>
              <a:buChar char="•"/>
            </a:pPr>
            <a:r>
              <a:rPr lang="ar-JO" sz="2200" dirty="0">
                <a:cs typeface="+mj-cs"/>
              </a:rPr>
              <a:t>أنظمة تشغيل الشبكات (</a:t>
            </a:r>
            <a:r>
              <a:rPr lang="en-US" sz="2200" dirty="0">
                <a:cs typeface="+mj-cs"/>
              </a:rPr>
              <a:t>Network Operating Systems</a:t>
            </a:r>
            <a:r>
              <a:rPr lang="ar-JO" sz="2200" dirty="0">
                <a:cs typeface="+mj-cs"/>
              </a:rPr>
              <a:t>):</a:t>
            </a:r>
          </a:p>
          <a:p>
            <a:pPr marL="357188" indent="-357188" algn="just" rtl="1">
              <a:lnSpc>
                <a:spcPct val="150000"/>
              </a:lnSpc>
              <a:buFont typeface="Arial" pitchFamily="34" charset="0"/>
              <a:buChar char="•"/>
            </a:pPr>
            <a:r>
              <a:rPr lang="ar-JO" sz="2200" dirty="0">
                <a:cs typeface="+mj-cs"/>
              </a:rPr>
              <a:t>أنظمة مصممة </a:t>
            </a:r>
            <a:r>
              <a:rPr lang="ar-SA" sz="2200" dirty="0">
                <a:cs typeface="+mj-cs"/>
              </a:rPr>
              <a:t>لتعمل في بيئة ا</a:t>
            </a:r>
            <a:r>
              <a:rPr lang="ar-JO" sz="2200" dirty="0">
                <a:cs typeface="+mj-cs"/>
              </a:rPr>
              <a:t>لشبكات</a:t>
            </a:r>
            <a:r>
              <a:rPr lang="ar-SA" sz="2200" dirty="0">
                <a:cs typeface="+mj-cs"/>
              </a:rPr>
              <a:t>،</a:t>
            </a:r>
            <a:r>
              <a:rPr lang="ar-JO" sz="2200" dirty="0">
                <a:cs typeface="+mj-cs"/>
              </a:rPr>
              <a:t> </a:t>
            </a:r>
            <a:r>
              <a:rPr lang="ar-SA" sz="2200" dirty="0">
                <a:cs typeface="+mj-cs"/>
              </a:rPr>
              <a:t>كما</a:t>
            </a:r>
            <a:r>
              <a:rPr lang="ar-JO" sz="2200" dirty="0">
                <a:cs typeface="+mj-cs"/>
              </a:rPr>
              <a:t> تعمل ع</a:t>
            </a:r>
            <a:r>
              <a:rPr lang="ar-SA" sz="2200" dirty="0">
                <a:cs typeface="+mj-cs"/>
              </a:rPr>
              <a:t>لى</a:t>
            </a:r>
            <a:r>
              <a:rPr lang="ar-JO" sz="2200" dirty="0">
                <a:cs typeface="+mj-cs"/>
              </a:rPr>
              <a:t> التن</a:t>
            </a:r>
            <a:r>
              <a:rPr lang="ar-SA" sz="2200" dirty="0">
                <a:cs typeface="+mj-cs"/>
              </a:rPr>
              <a:t>سيق </a:t>
            </a:r>
            <a:r>
              <a:rPr lang="ar-JO" sz="2200" dirty="0">
                <a:cs typeface="+mj-cs"/>
              </a:rPr>
              <a:t>والت</a:t>
            </a:r>
            <a:r>
              <a:rPr lang="ar-SA" sz="2200" dirty="0">
                <a:cs typeface="+mj-cs"/>
              </a:rPr>
              <a:t>حكم</a:t>
            </a:r>
            <a:r>
              <a:rPr lang="ar-JO" sz="2200" dirty="0">
                <a:cs typeface="+mj-cs"/>
              </a:rPr>
              <a:t> </a:t>
            </a:r>
            <a:r>
              <a:rPr lang="ar-SA" sz="2200" dirty="0">
                <a:cs typeface="+mj-cs"/>
              </a:rPr>
              <a:t>في أنشطة مثل الاتصال الالكتروني </a:t>
            </a:r>
            <a:r>
              <a:rPr lang="ar-JO" sz="2200" dirty="0">
                <a:cs typeface="+mj-cs"/>
              </a:rPr>
              <a:t>و مشاركة الموارد بين أجهزة</a:t>
            </a:r>
            <a:r>
              <a:rPr lang="ar-SA" sz="2200" dirty="0">
                <a:cs typeface="+mj-cs"/>
              </a:rPr>
              <a:t> الحاسب والأجهزة </a:t>
            </a:r>
            <a:r>
              <a:rPr lang="ar-JO" sz="2200" dirty="0">
                <a:cs typeface="+mj-cs"/>
              </a:rPr>
              <a:t>المت</a:t>
            </a:r>
            <a:r>
              <a:rPr lang="ar-SA" sz="2200" dirty="0">
                <a:cs typeface="+mj-cs"/>
              </a:rPr>
              <a:t>احة</a:t>
            </a:r>
            <a:r>
              <a:rPr lang="ar-JO" sz="2200" dirty="0">
                <a:cs typeface="+mj-cs"/>
              </a:rPr>
              <a:t> على الشبكة</a:t>
            </a:r>
            <a:r>
              <a:rPr lang="ar-SA" sz="2200" dirty="0">
                <a:cs typeface="+mj-cs"/>
              </a:rPr>
              <a:t>.</a:t>
            </a:r>
            <a:endParaRPr lang="ar-JO" sz="2200" dirty="0">
              <a:cs typeface="+mj-cs"/>
            </a:endParaRPr>
          </a:p>
        </p:txBody>
      </p:sp>
      <p:sp>
        <p:nvSpPr>
          <p:cNvPr id="3" name="TextBox 2"/>
          <p:cNvSpPr txBox="1"/>
          <p:nvPr/>
        </p:nvSpPr>
        <p:spPr>
          <a:xfrm>
            <a:off x="2071670" y="266524"/>
            <a:ext cx="4950296" cy="461665"/>
          </a:xfrm>
          <a:prstGeom prst="rect">
            <a:avLst/>
          </a:prstGeom>
          <a:noFill/>
        </p:spPr>
        <p:txBody>
          <a:bodyPr wrap="square" rtlCol="0">
            <a:spAutoFit/>
          </a:bodyPr>
          <a:lstStyle/>
          <a:p>
            <a:pPr algn="ctr"/>
            <a:r>
              <a:rPr lang="en-US" sz="2400" b="1" dirty="0"/>
              <a:t>(Computer Network)  </a:t>
            </a:r>
            <a:r>
              <a:rPr lang="ar-SA" sz="2400" b="1" dirty="0"/>
              <a:t>شبكة الحاسب</a:t>
            </a:r>
            <a:endParaRPr lang="en-US" sz="2400" b="1"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71670" y="266524"/>
            <a:ext cx="4950296" cy="461665"/>
          </a:xfrm>
          <a:prstGeom prst="rect">
            <a:avLst/>
          </a:prstGeom>
          <a:noFill/>
        </p:spPr>
        <p:txBody>
          <a:bodyPr wrap="square" rtlCol="0">
            <a:spAutoFit/>
          </a:bodyPr>
          <a:lstStyle/>
          <a:p>
            <a:pPr algn="ctr"/>
            <a:r>
              <a:rPr lang="en-US" sz="2400" b="1" dirty="0"/>
              <a:t>(Type of Networks)  </a:t>
            </a:r>
            <a:r>
              <a:rPr lang="ar-SA" sz="2400" b="1" dirty="0"/>
              <a:t>أنواع الشبكات</a:t>
            </a:r>
            <a:endParaRPr lang="en-US" sz="2400" b="1" dirty="0"/>
          </a:p>
        </p:txBody>
      </p:sp>
      <p:sp>
        <p:nvSpPr>
          <p:cNvPr id="3" name="Content Placeholder 3"/>
          <p:cNvSpPr txBox="1">
            <a:spLocks/>
          </p:cNvSpPr>
          <p:nvPr/>
        </p:nvSpPr>
        <p:spPr>
          <a:xfrm>
            <a:off x="304800" y="1000108"/>
            <a:ext cx="8458200" cy="5643602"/>
          </a:xfrm>
          <a:prstGeom prst="rect">
            <a:avLst/>
          </a:prstGeom>
        </p:spPr>
        <p:txBody>
          <a:bodyPr>
            <a:normAutofit/>
          </a:bodyPr>
          <a:lstStyle/>
          <a:p>
            <a:pPr marL="0" marR="0" lvl="0" indent="0" algn="just" defTabSz="914400" rtl="1" eaLnBrk="1" fontAlgn="auto" latinLnBrk="0" hangingPunct="1">
              <a:lnSpc>
                <a:spcPct val="150000"/>
              </a:lnSpc>
              <a:spcBef>
                <a:spcPct val="20000"/>
              </a:spcBef>
              <a:spcAft>
                <a:spcPts val="0"/>
              </a:spcAft>
              <a:buClrTx/>
              <a:buSzTx/>
              <a:buFont typeface="Arial" pitchFamily="34" charset="0"/>
              <a:buNone/>
              <a:tabLst/>
              <a:defRPr/>
            </a:pPr>
            <a:r>
              <a:rPr kumimoji="0" lang="ar-SA" sz="2200" b="0" i="0" strike="noStrike" kern="1200" cap="none" spc="0" normalizeH="0" baseline="0" noProof="0" dirty="0">
                <a:ln>
                  <a:noFill/>
                </a:ln>
                <a:solidFill>
                  <a:schemeClr val="tx1"/>
                </a:solidFill>
                <a:effectLst/>
                <a:uLnTx/>
                <a:uFillTx/>
                <a:latin typeface="+mn-lt"/>
                <a:ea typeface="+mn-ea"/>
                <a:cs typeface="+mj-cs"/>
              </a:rPr>
              <a:t>أنواع الشبكة بالاعتماد على المنطقة الجغرافية  التي تعمل بها :</a:t>
            </a:r>
          </a:p>
          <a:p>
            <a:pPr marL="457200" marR="0" lvl="0" indent="-4572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strike="noStrike" kern="1200" cap="none" spc="0" normalizeH="0" baseline="0" noProof="0" dirty="0">
                <a:ln>
                  <a:noFill/>
                </a:ln>
                <a:solidFill>
                  <a:schemeClr val="tx1"/>
                </a:solidFill>
                <a:effectLst/>
                <a:uLnTx/>
                <a:uFillTx/>
                <a:latin typeface="+mn-lt"/>
                <a:ea typeface="+mn-ea"/>
                <a:cs typeface="+mj-cs"/>
              </a:rPr>
              <a:t>شبكة الاتصال المحلية</a:t>
            </a:r>
            <a:r>
              <a:rPr kumimoji="0" lang="ar-JO" sz="2200" b="0" i="0" strike="noStrike" kern="1200" cap="none" spc="0" normalizeH="0" baseline="0" noProof="0" dirty="0">
                <a:ln>
                  <a:noFill/>
                </a:ln>
                <a:solidFill>
                  <a:schemeClr val="tx1"/>
                </a:solidFill>
                <a:effectLst/>
                <a:uLnTx/>
                <a:uFillTx/>
                <a:latin typeface="+mn-lt"/>
                <a:ea typeface="+mn-ea"/>
                <a:cs typeface="+mj-cs"/>
              </a:rPr>
              <a:t> (</a:t>
            </a:r>
            <a:r>
              <a:rPr kumimoji="0" lang="en-US" sz="2200" b="0" i="0" strike="noStrike" kern="1200" cap="none" spc="0" normalizeH="0" baseline="0" noProof="0" dirty="0">
                <a:ln>
                  <a:noFill/>
                </a:ln>
                <a:solidFill>
                  <a:schemeClr val="tx1"/>
                </a:solidFill>
                <a:effectLst/>
                <a:uLnTx/>
                <a:uFillTx/>
                <a:latin typeface="+mn-lt"/>
                <a:ea typeface="+mn-ea"/>
                <a:cs typeface="+mj-cs"/>
              </a:rPr>
              <a:t>LAN: local Area Network</a:t>
            </a:r>
            <a:r>
              <a:rPr kumimoji="0" lang="ar-JO" sz="2200" b="0" i="0" strike="noStrike" kern="1200" cap="none" spc="0" normalizeH="0" baseline="0" noProof="0" dirty="0">
                <a:ln>
                  <a:noFill/>
                </a:ln>
                <a:solidFill>
                  <a:schemeClr val="tx1"/>
                </a:solidFill>
                <a:effectLst/>
                <a:uLnTx/>
                <a:uFillTx/>
                <a:latin typeface="+mn-lt"/>
                <a:ea typeface="+mn-ea"/>
                <a:cs typeface="+mj-cs"/>
              </a:rPr>
              <a:t>):</a:t>
            </a:r>
          </a:p>
          <a:p>
            <a:pPr marL="357188" marR="0" lvl="0" algn="just" defTabSz="914400" rtl="1" eaLnBrk="1" fontAlgn="auto" latinLnBrk="0" hangingPunct="1">
              <a:lnSpc>
                <a:spcPct val="150000"/>
              </a:lnSpc>
              <a:spcBef>
                <a:spcPct val="20000"/>
              </a:spcBef>
              <a:spcAft>
                <a:spcPts val="0"/>
              </a:spcAft>
              <a:buClrTx/>
              <a:buSzTx/>
              <a:buFont typeface="Arial" pitchFamily="34" charset="0"/>
              <a:buNone/>
              <a:tabLst/>
              <a:defRPr/>
            </a:pPr>
            <a:r>
              <a:rPr kumimoji="0" lang="ar-JO" sz="2200" b="0" i="0" strike="noStrike" kern="1200" cap="none" spc="0" normalizeH="0" baseline="0" noProof="0" dirty="0">
                <a:ln>
                  <a:noFill/>
                </a:ln>
                <a:solidFill>
                  <a:schemeClr val="tx1"/>
                </a:solidFill>
                <a:effectLst/>
                <a:uLnTx/>
                <a:uFillTx/>
                <a:latin typeface="+mn-lt"/>
                <a:ea typeface="+mn-ea"/>
                <a:cs typeface="+mj-cs"/>
              </a:rPr>
              <a:t> توصيل أجهزة الحاسب ضمن مكتب واحد أو المنزل (شبكة منزلية) و تمتد لمسافات تقل عن ميل و تمتلكها منظمات فردية و عادة ما تستخدم لربط أجهزة حاسوب صغيرة و مشاركة الطابعات و غيرها من الموارد.</a:t>
            </a:r>
            <a:endParaRPr lang="ar-SA" sz="2200" dirty="0">
              <a:cs typeface="+mj-cs"/>
            </a:endParaRPr>
          </a:p>
          <a:p>
            <a:pPr marL="342900" lvl="0" indent="-342900" algn="just" rtl="1">
              <a:lnSpc>
                <a:spcPct val="150000"/>
              </a:lnSpc>
              <a:spcBef>
                <a:spcPct val="20000"/>
              </a:spcBef>
              <a:buFont typeface="Arial" pitchFamily="34" charset="0"/>
              <a:buChar char="•"/>
              <a:defRPr/>
            </a:pPr>
            <a:r>
              <a:rPr lang="ar-SA" sz="2200" dirty="0"/>
              <a:t>شبكة إقليمية </a:t>
            </a:r>
            <a:r>
              <a:rPr lang="ar-JO" sz="2200" dirty="0"/>
              <a:t>(</a:t>
            </a:r>
            <a:r>
              <a:rPr lang="en-US" sz="2200" dirty="0"/>
              <a:t>MAN: Metropolitan Network</a:t>
            </a:r>
            <a:r>
              <a:rPr lang="ar-JO" sz="2200" dirty="0"/>
              <a:t>): </a:t>
            </a:r>
            <a:endParaRPr lang="en-US" sz="2200" dirty="0"/>
          </a:p>
          <a:p>
            <a:pPr marL="357188" lvl="0" algn="just" rtl="1">
              <a:lnSpc>
                <a:spcPct val="150000"/>
              </a:lnSpc>
              <a:spcBef>
                <a:spcPct val="20000"/>
              </a:spcBef>
              <a:defRPr/>
            </a:pPr>
            <a:r>
              <a:rPr lang="ar-JO" sz="2200" dirty="0"/>
              <a:t>تمتد لمسافات تصل إلى 100ميل تربط المكاتب ضمن مدينة و تملكها منظمة أو مجموعة.</a:t>
            </a:r>
            <a:endParaRPr lang="ar-SA" sz="2200" dirty="0"/>
          </a:p>
          <a:p>
            <a:pPr marL="342900" lvl="0" indent="-342900" algn="just" rtl="1">
              <a:lnSpc>
                <a:spcPct val="150000"/>
              </a:lnSpc>
              <a:spcBef>
                <a:spcPct val="20000"/>
              </a:spcBef>
              <a:buFont typeface="Arial" pitchFamily="34" charset="0"/>
              <a:buChar char="•"/>
              <a:defRPr/>
            </a:pPr>
            <a:r>
              <a:rPr lang="ar-SA" sz="2200" dirty="0"/>
              <a:t>شبكة واسعة </a:t>
            </a:r>
            <a:r>
              <a:rPr lang="ar-JO" sz="2200" dirty="0"/>
              <a:t>(</a:t>
            </a:r>
            <a:r>
              <a:rPr lang="en-US" sz="2200" dirty="0"/>
              <a:t>WAN: Wide Area Network</a:t>
            </a:r>
            <a:r>
              <a:rPr lang="ar-JO" sz="2200" dirty="0"/>
              <a:t>):</a:t>
            </a:r>
          </a:p>
          <a:p>
            <a:pPr marL="357188" lvl="0" algn="just" rtl="1">
              <a:lnSpc>
                <a:spcPct val="150000"/>
              </a:lnSpc>
              <a:spcBef>
                <a:spcPct val="20000"/>
              </a:spcBef>
              <a:defRPr/>
            </a:pPr>
            <a:r>
              <a:rPr lang="ar-JO" sz="2200" dirty="0"/>
              <a:t>تمتد عبر البلد الواحد أو عبر العالم و تمتد لمسافات أكثر من 100ميل و تستخدم الأقمار الصناعية للوصول للمستخدمين عبر المسافات الطويلة.</a:t>
            </a:r>
            <a:endParaRPr lang="ar-SA" sz="22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228600" y="1285860"/>
            <a:ext cx="8686800" cy="4572000"/>
          </a:xfrm>
          <a:prstGeom prst="rect">
            <a:avLst/>
          </a:prstGeom>
        </p:spPr>
        <p:txBody>
          <a:bodyPr>
            <a:normAutofit/>
          </a:bodyPr>
          <a:lstStyle/>
          <a:p>
            <a:pPr marL="0" marR="0" lvl="0" indent="0" algn="r" defTabSz="914400" rtl="1" eaLnBrk="1" fontAlgn="auto" latinLnBrk="0" hangingPunct="1">
              <a:lnSpc>
                <a:spcPct val="100000"/>
              </a:lnSpc>
              <a:spcBef>
                <a:spcPct val="20000"/>
              </a:spcBef>
              <a:spcAft>
                <a:spcPts val="0"/>
              </a:spcAft>
              <a:buClrTx/>
              <a:buSzTx/>
              <a:buFont typeface="Arial" pitchFamily="34" charset="0"/>
              <a:buNone/>
              <a:tabLst/>
              <a:defRPr/>
            </a:pP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0" marR="0" lvl="0" indent="0" algn="ctr" defTabSz="914400" rtl="1" eaLnBrk="1" fontAlgn="auto" latinLnBrk="0" hangingPunct="1">
              <a:lnSpc>
                <a:spcPct val="100000"/>
              </a:lnSpc>
              <a:spcBef>
                <a:spcPct val="20000"/>
              </a:spcBef>
              <a:spcAft>
                <a:spcPts val="0"/>
              </a:spcAft>
              <a:buClrTx/>
              <a:buSzTx/>
              <a:buFont typeface="Arial" pitchFamily="34" charset="0"/>
              <a:buNone/>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ملخص أنواع الشبكات</a:t>
            </a:r>
            <a:br>
              <a:rPr kumimoji="0" lang="ar-SA" sz="2200" b="0" i="0" u="none" strike="noStrike" kern="1200" cap="none" spc="0" normalizeH="0" baseline="0" noProof="0" dirty="0">
                <a:ln>
                  <a:noFill/>
                </a:ln>
                <a:solidFill>
                  <a:schemeClr val="tx1"/>
                </a:solidFill>
                <a:effectLst/>
                <a:uLnTx/>
                <a:uFillTx/>
                <a:latin typeface="+mn-lt"/>
                <a:ea typeface="+mn-ea"/>
                <a:cs typeface="+mj-cs"/>
              </a:rPr>
            </a:br>
            <a:br>
              <a:rPr kumimoji="0" lang="ar-SA" sz="2200" b="0" i="0" u="none" strike="noStrike" kern="1200" cap="none" spc="0" normalizeH="0" baseline="0" noProof="0" dirty="0">
                <a:ln>
                  <a:noFill/>
                </a:ln>
                <a:solidFill>
                  <a:schemeClr val="tx1"/>
                </a:solidFill>
                <a:effectLst/>
                <a:uLnTx/>
                <a:uFillTx/>
                <a:latin typeface="+mn-lt"/>
                <a:ea typeface="+mn-ea"/>
                <a:cs typeface="+mj-cs"/>
              </a:rPr>
            </a:br>
            <a:endParaRPr kumimoji="0" lang="en-US" sz="2200" b="0" i="0" u="none" strike="noStrike" kern="1200" cap="none" spc="0" normalizeH="0" baseline="0" noProof="0" dirty="0">
              <a:ln>
                <a:noFill/>
              </a:ln>
              <a:solidFill>
                <a:schemeClr val="tx1"/>
              </a:solidFill>
              <a:effectLst/>
              <a:uLnTx/>
              <a:uFillTx/>
              <a:latin typeface="+mn-lt"/>
              <a:ea typeface="+mn-ea"/>
              <a:cs typeface="+mj-cs"/>
            </a:endParaRPr>
          </a:p>
        </p:txBody>
      </p:sp>
      <p:graphicFrame>
        <p:nvGraphicFramePr>
          <p:cNvPr id="4" name="Table 3"/>
          <p:cNvGraphicFramePr>
            <a:graphicFrameLocks noGrp="1"/>
          </p:cNvGraphicFramePr>
          <p:nvPr>
            <p:extLst>
              <p:ext uri="{D42A27DB-BD31-4B8C-83A1-F6EECF244321}">
                <p14:modId xmlns:p14="http://schemas.microsoft.com/office/powerpoint/2010/main" val="2107774255"/>
              </p:ext>
            </p:extLst>
          </p:nvPr>
        </p:nvGraphicFramePr>
        <p:xfrm>
          <a:off x="381000" y="2438400"/>
          <a:ext cx="8305800" cy="3304222"/>
        </p:xfrm>
        <a:graphic>
          <a:graphicData uri="http://schemas.openxmlformats.org/drawingml/2006/table">
            <a:tbl>
              <a:tblPr firstRow="1" bandRow="1">
                <a:tableStyleId>{69CF1AB2-1976-4502-BF36-3FF5EA218861}</a:tableStyleId>
              </a:tblPr>
              <a:tblGrid>
                <a:gridCol w="4648200">
                  <a:extLst>
                    <a:ext uri="{9D8B030D-6E8A-4147-A177-3AD203B41FA5}">
                      <a16:colId xmlns:a16="http://schemas.microsoft.com/office/drawing/2014/main" val="20000"/>
                    </a:ext>
                  </a:extLst>
                </a:gridCol>
                <a:gridCol w="3657600">
                  <a:extLst>
                    <a:ext uri="{9D8B030D-6E8A-4147-A177-3AD203B41FA5}">
                      <a16:colId xmlns:a16="http://schemas.microsoft.com/office/drawing/2014/main" val="20001"/>
                    </a:ext>
                  </a:extLst>
                </a:gridCol>
              </a:tblGrid>
              <a:tr h="500062">
                <a:tc>
                  <a:txBody>
                    <a:bodyPr/>
                    <a:lstStyle/>
                    <a:p>
                      <a:pPr algn="ctr" rtl="1"/>
                      <a:r>
                        <a:rPr lang="ar-JO" sz="2400" dirty="0">
                          <a:solidFill>
                            <a:schemeClr val="bg1"/>
                          </a:solidFill>
                        </a:rPr>
                        <a:t>الوصف</a:t>
                      </a:r>
                      <a:endParaRPr lang="en-US" sz="2400" dirty="0">
                        <a:solidFill>
                          <a:schemeClr val="bg1"/>
                        </a:solidFill>
                      </a:endParaRPr>
                    </a:p>
                  </a:txBody>
                  <a:tcPr>
                    <a:solidFill>
                      <a:srgbClr val="00B0F0"/>
                    </a:solidFill>
                  </a:tcPr>
                </a:tc>
                <a:tc>
                  <a:txBody>
                    <a:bodyPr/>
                    <a:lstStyle/>
                    <a:p>
                      <a:pPr algn="ctr" rtl="1"/>
                      <a:r>
                        <a:rPr lang="ar-JO" sz="2400" dirty="0">
                          <a:solidFill>
                            <a:schemeClr val="bg1"/>
                          </a:solidFill>
                        </a:rPr>
                        <a:t>الشبكة</a:t>
                      </a:r>
                      <a:endParaRPr lang="en-US" sz="2400" dirty="0">
                        <a:solidFill>
                          <a:schemeClr val="bg1"/>
                        </a:solidFill>
                      </a:endParaRPr>
                    </a:p>
                  </a:txBody>
                  <a:tcPr>
                    <a:solidFill>
                      <a:srgbClr val="00B0F0"/>
                    </a:solidFill>
                  </a:tcPr>
                </a:tc>
                <a:extLst>
                  <a:ext uri="{0D108BD9-81ED-4DB2-BD59-A6C34878D82A}">
                    <a16:rowId xmlns:a16="http://schemas.microsoft.com/office/drawing/2014/main" val="10000"/>
                  </a:ext>
                </a:extLst>
              </a:tr>
              <a:tr h="433387">
                <a:tc>
                  <a:txBody>
                    <a:bodyPr/>
                    <a:lstStyle/>
                    <a:p>
                      <a:pPr algn="ctr" rtl="1"/>
                      <a:r>
                        <a:rPr lang="ar-JO" sz="2000" dirty="0"/>
                        <a:t>محلية</a:t>
                      </a:r>
                      <a:r>
                        <a:rPr lang="ar-JO" sz="2000" baseline="0" dirty="0"/>
                        <a:t> داخل نطاق قريب</a:t>
                      </a:r>
                      <a:endParaRPr lang="en-US" sz="2000" dirty="0"/>
                    </a:p>
                  </a:txBody>
                  <a:tcPr/>
                </a:tc>
                <a:tc>
                  <a:txBody>
                    <a:bodyPr/>
                    <a:lstStyle/>
                    <a:p>
                      <a:pPr algn="ctr" rtl="1"/>
                      <a:r>
                        <a:rPr lang="ar-JO" sz="2000" dirty="0"/>
                        <a:t>شبكة محلية </a:t>
                      </a:r>
                    </a:p>
                    <a:p>
                      <a:pPr algn="ctr" rtl="0"/>
                      <a:r>
                        <a:rPr lang="en-US" sz="2000" dirty="0"/>
                        <a:t>LAN: local Area Network</a:t>
                      </a:r>
                    </a:p>
                  </a:txBody>
                  <a:tcPr/>
                </a:tc>
                <a:extLst>
                  <a:ext uri="{0D108BD9-81ED-4DB2-BD59-A6C34878D82A}">
                    <a16:rowId xmlns:a16="http://schemas.microsoft.com/office/drawing/2014/main" val="10001"/>
                  </a:ext>
                </a:extLst>
              </a:tr>
              <a:tr h="433387">
                <a:tc>
                  <a:txBody>
                    <a:bodyPr/>
                    <a:lstStyle/>
                    <a:p>
                      <a:pPr algn="ctr" rtl="1"/>
                      <a:r>
                        <a:rPr lang="ar-JO" sz="2000" dirty="0"/>
                        <a:t>محلية في المنزل و عادة ما تكون لاسلكية</a:t>
                      </a:r>
                      <a:endParaRPr lang="en-US" sz="2000" dirty="0"/>
                    </a:p>
                  </a:txBody>
                  <a:tcPr/>
                </a:tc>
                <a:tc>
                  <a:txBody>
                    <a:bodyPr/>
                    <a:lstStyle/>
                    <a:p>
                      <a:pPr algn="ctr" rtl="1"/>
                      <a:r>
                        <a:rPr lang="ar-JO" sz="2000" dirty="0"/>
                        <a:t>شبكة منزلية</a:t>
                      </a:r>
                    </a:p>
                    <a:p>
                      <a:pPr marL="0" algn="ctr" rtl="0" eaLnBrk="1" latinLnBrk="0" hangingPunct="1"/>
                      <a:r>
                        <a:rPr kumimoji="0" lang="en-US" sz="2000" kern="1200" dirty="0">
                          <a:solidFill>
                            <a:schemeClr val="dk1"/>
                          </a:solidFill>
                          <a:latin typeface="+mn-lt"/>
                          <a:ea typeface="+mn-ea"/>
                          <a:cs typeface="+mn-cs"/>
                        </a:rPr>
                        <a:t>Home Network</a:t>
                      </a:r>
                    </a:p>
                  </a:txBody>
                  <a:tcPr/>
                </a:tc>
                <a:extLst>
                  <a:ext uri="{0D108BD9-81ED-4DB2-BD59-A6C34878D82A}">
                    <a16:rowId xmlns:a16="http://schemas.microsoft.com/office/drawing/2014/main" val="10002"/>
                  </a:ext>
                </a:extLst>
              </a:tr>
              <a:tr h="433387">
                <a:tc>
                  <a:txBody>
                    <a:bodyPr/>
                    <a:lstStyle/>
                    <a:p>
                      <a:pPr algn="ctr" rtl="1"/>
                      <a:r>
                        <a:rPr lang="ar-JO" sz="2000" dirty="0"/>
                        <a:t>تمتد بين المدن في نطاق يصل إلى 100 ميل</a:t>
                      </a:r>
                      <a:endParaRPr lang="en-US" sz="2000" dirty="0"/>
                    </a:p>
                  </a:txBody>
                  <a:tcPr/>
                </a:tc>
                <a:tc>
                  <a:txBody>
                    <a:bodyPr/>
                    <a:lstStyle/>
                    <a:p>
                      <a:pPr algn="ctr" rtl="1"/>
                      <a:r>
                        <a:rPr lang="ar-JO" sz="2000" dirty="0"/>
                        <a:t>شبكة إقليمية</a:t>
                      </a:r>
                    </a:p>
                    <a:p>
                      <a:pPr algn="ctr" rtl="0"/>
                      <a:r>
                        <a:rPr lang="en-US" sz="2000" dirty="0"/>
                        <a:t>MAN: Metropolitan Network</a:t>
                      </a:r>
                    </a:p>
                  </a:txBody>
                  <a:tcPr/>
                </a:tc>
                <a:extLst>
                  <a:ext uri="{0D108BD9-81ED-4DB2-BD59-A6C34878D82A}">
                    <a16:rowId xmlns:a16="http://schemas.microsoft.com/office/drawing/2014/main" val="10003"/>
                  </a:ext>
                </a:extLst>
              </a:tr>
              <a:tr h="433387">
                <a:tc>
                  <a:txBody>
                    <a:bodyPr/>
                    <a:lstStyle/>
                    <a:p>
                      <a:pPr algn="ctr" rtl="1"/>
                      <a:r>
                        <a:rPr lang="ar-JO" sz="2000" dirty="0"/>
                        <a:t>داخل الدولة أو عبر العالم و أكبرها هي الإنترنت</a:t>
                      </a:r>
                      <a:endParaRPr lang="en-US" sz="2000" dirty="0"/>
                    </a:p>
                  </a:txBody>
                  <a:tcPr/>
                </a:tc>
                <a:tc>
                  <a:txBody>
                    <a:bodyPr/>
                    <a:lstStyle/>
                    <a:p>
                      <a:pPr algn="ctr" rtl="1"/>
                      <a:r>
                        <a:rPr kumimoji="0" lang="ar-SA" sz="2000" kern="1200" dirty="0">
                          <a:solidFill>
                            <a:schemeClr val="dk1"/>
                          </a:solidFill>
                          <a:latin typeface="+mn-lt"/>
                          <a:ea typeface="+mn-ea"/>
                          <a:cs typeface="+mn-cs"/>
                        </a:rPr>
                        <a:t>شبكة واسعة</a:t>
                      </a:r>
                      <a:endParaRPr kumimoji="0" lang="ar-JO" sz="2000" kern="1200" dirty="0">
                        <a:solidFill>
                          <a:schemeClr val="dk1"/>
                        </a:solidFill>
                        <a:latin typeface="+mn-lt"/>
                        <a:ea typeface="+mn-ea"/>
                        <a:cs typeface="+mn-cs"/>
                      </a:endParaRPr>
                    </a:p>
                    <a:p>
                      <a:pPr algn="ctr" rtl="0"/>
                      <a:r>
                        <a:rPr kumimoji="0" lang="en-US" sz="2000" kern="1200" dirty="0">
                          <a:solidFill>
                            <a:schemeClr val="dk1"/>
                          </a:solidFill>
                          <a:latin typeface="+mn-lt"/>
                          <a:ea typeface="+mn-ea"/>
                          <a:cs typeface="+mn-cs"/>
                        </a:rPr>
                        <a:t>WAN: Wide Area Network</a:t>
                      </a:r>
                      <a:endParaRPr kumimoji="0" lang="ar-JO" sz="2000" kern="1200" dirty="0">
                        <a:solidFill>
                          <a:schemeClr val="dk1"/>
                        </a:solidFill>
                        <a:latin typeface="+mn-lt"/>
                        <a:ea typeface="+mn-ea"/>
                        <a:cs typeface="+mn-cs"/>
                      </a:endParaRPr>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71670" y="266524"/>
            <a:ext cx="4950296" cy="461665"/>
          </a:xfrm>
          <a:prstGeom prst="rect">
            <a:avLst/>
          </a:prstGeom>
          <a:noFill/>
        </p:spPr>
        <p:txBody>
          <a:bodyPr wrap="square" rtlCol="0">
            <a:spAutoFit/>
          </a:bodyPr>
          <a:lstStyle/>
          <a:p>
            <a:pPr algn="ctr"/>
            <a:r>
              <a:rPr lang="en-US" sz="2400" b="1" dirty="0"/>
              <a:t>(Network Architecture)  </a:t>
            </a:r>
            <a:r>
              <a:rPr lang="ar-SA" sz="2400" b="1" dirty="0"/>
              <a:t>بناء الشبكة</a:t>
            </a:r>
            <a:endParaRPr lang="en-US" sz="2400" b="1" dirty="0"/>
          </a:p>
        </p:txBody>
      </p:sp>
      <p:sp>
        <p:nvSpPr>
          <p:cNvPr id="3" name="Content Placeholder 3"/>
          <p:cNvSpPr txBox="1">
            <a:spLocks/>
          </p:cNvSpPr>
          <p:nvPr/>
        </p:nvSpPr>
        <p:spPr>
          <a:xfrm>
            <a:off x="428596" y="1142984"/>
            <a:ext cx="8405842" cy="1128706"/>
          </a:xfrm>
          <a:prstGeom prst="rect">
            <a:avLst/>
          </a:prstGeom>
        </p:spPr>
        <p:txBody>
          <a:bodyPr>
            <a:normAutofit/>
          </a:bodyPr>
          <a:lstStyle/>
          <a:p>
            <a:pPr marL="357188" marR="0" lvl="0" indent="-357188"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وصف </a:t>
            </a:r>
            <a:r>
              <a:rPr kumimoji="0" lang="ar-SA" sz="2200" b="0" i="0" u="none" strike="noStrike" kern="1200" cap="none" spc="0" normalizeH="0" baseline="0" noProof="0" dirty="0">
                <a:ln>
                  <a:noFill/>
                </a:ln>
                <a:solidFill>
                  <a:schemeClr val="tx1"/>
                </a:solidFill>
                <a:effectLst/>
                <a:uLnTx/>
                <a:uFillTx/>
                <a:latin typeface="+mn-lt"/>
                <a:ea typeface="+mn-ea"/>
                <a:cs typeface="+mj-cs"/>
              </a:rPr>
              <a:t>ترتيب الشبكة و</a:t>
            </a:r>
            <a:r>
              <a:rPr kumimoji="0" lang="ar-JO" sz="2200" b="0" i="0" u="none" strike="noStrike" kern="1200" cap="none" spc="0" normalizeH="0" baseline="0" noProof="0" dirty="0">
                <a:ln>
                  <a:noFill/>
                </a:ln>
                <a:solidFill>
                  <a:schemeClr val="tx1"/>
                </a:solidFill>
                <a:effectLst/>
                <a:uLnTx/>
                <a:uFillTx/>
                <a:latin typeface="+mn-lt"/>
                <a:ea typeface="+mn-ea"/>
                <a:cs typeface="+mj-cs"/>
              </a:rPr>
              <a:t>تنسيق</a:t>
            </a:r>
            <a:r>
              <a:rPr kumimoji="0" lang="ar-SA" sz="2200" b="0" i="0" u="none" strike="noStrike" kern="1200" cap="none" spc="0" normalizeH="0" baseline="0" noProof="0" dirty="0">
                <a:ln>
                  <a:noFill/>
                </a:ln>
                <a:solidFill>
                  <a:schemeClr val="tx1"/>
                </a:solidFill>
                <a:effectLst/>
                <a:uLnTx/>
                <a:uFillTx/>
                <a:latin typeface="+mn-lt"/>
                <a:ea typeface="+mn-ea"/>
                <a:cs typeface="+mj-cs"/>
              </a:rPr>
              <a:t> الموارد</a:t>
            </a:r>
            <a:r>
              <a:rPr kumimoji="0" lang="ar-JO" sz="2200" b="0" i="0" u="none" strike="noStrike" kern="1200" cap="none" spc="0" normalizeH="0" baseline="0" noProof="0" dirty="0">
                <a:ln>
                  <a:noFill/>
                </a:ln>
                <a:solidFill>
                  <a:schemeClr val="tx1"/>
                </a:solidFill>
                <a:effectLst/>
                <a:uLnTx/>
                <a:uFillTx/>
                <a:latin typeface="+mn-lt"/>
                <a:ea typeface="+mn-ea"/>
                <a:cs typeface="+mj-cs"/>
              </a:rPr>
              <a:t> و مشاركتها</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و يشمل </a:t>
            </a:r>
            <a:r>
              <a:rPr kumimoji="0" lang="ar-SA" sz="2200" b="0" i="0" u="none" strike="noStrike" kern="1200" cap="none" spc="0" normalizeH="0" baseline="0" noProof="0" dirty="0">
                <a:ln>
                  <a:noFill/>
                </a:ln>
                <a:solidFill>
                  <a:schemeClr val="tx1"/>
                </a:solidFill>
                <a:effectLst/>
                <a:uLnTx/>
                <a:uFillTx/>
                <a:latin typeface="+mn-lt"/>
                <a:ea typeface="+mn-ea"/>
                <a:cs typeface="+mj-cs"/>
              </a:rPr>
              <a:t>تكوينات الشبكة</a:t>
            </a:r>
            <a:r>
              <a:rPr kumimoji="0" lang="ar-JO" sz="2200" b="0" i="0" u="none" strike="noStrike" kern="1200" cap="none" spc="0" normalizeH="0" baseline="0" noProof="0" dirty="0">
                <a:ln>
                  <a:noFill/>
                </a:ln>
                <a:solidFill>
                  <a:schemeClr val="tx1"/>
                </a:solidFill>
                <a:effectLst/>
                <a:uLnTx/>
                <a:uFillTx/>
                <a:latin typeface="+mn-lt"/>
                <a:ea typeface="+mn-ea"/>
                <a:cs typeface="+mj-cs"/>
              </a:rPr>
              <a:t> (الترتيب المادي للشبكة)</a:t>
            </a:r>
            <a:r>
              <a:rPr kumimoji="0" lang="ar-SA" sz="2200" b="0" i="0" u="none" strike="noStrike" kern="1200" cap="none" spc="0" normalizeH="0" baseline="0" noProof="0" dirty="0">
                <a:ln>
                  <a:noFill/>
                </a:ln>
                <a:solidFill>
                  <a:schemeClr val="tx1"/>
                </a:solidFill>
                <a:effectLst/>
                <a:uLnTx/>
                <a:uFillTx/>
                <a:latin typeface="+mn-lt"/>
                <a:ea typeface="+mn-ea"/>
                <a:cs typeface="+mj-cs"/>
              </a:rPr>
              <a:t> والاستراتيجيات </a:t>
            </a:r>
            <a:r>
              <a:rPr kumimoji="0" lang="ar-JO" sz="2200" b="0" i="0" u="none" strike="noStrike" kern="1200" cap="none" spc="0" normalizeH="0" baseline="0" noProof="0" dirty="0">
                <a:ln>
                  <a:noFill/>
                </a:ln>
                <a:solidFill>
                  <a:schemeClr val="tx1"/>
                </a:solidFill>
                <a:effectLst/>
                <a:uLnTx/>
                <a:uFillTx/>
                <a:latin typeface="+mn-lt"/>
                <a:ea typeface="+mn-ea"/>
                <a:cs typeface="+mj-cs"/>
              </a:rPr>
              <a:t>(مشاركة المعلومات و الموارد) </a:t>
            </a:r>
            <a:r>
              <a:rPr kumimoji="0" lang="ar-SA" sz="2200" b="0" i="0" u="none" strike="noStrike" kern="1200" cap="none" spc="0" normalizeH="0" baseline="0" noProof="0" dirty="0">
                <a:ln>
                  <a:noFill/>
                </a:ln>
                <a:solidFill>
                  <a:schemeClr val="tx1"/>
                </a:solidFill>
                <a:effectLst/>
                <a:uLnTx/>
                <a:uFillTx/>
                <a:latin typeface="+mn-lt"/>
                <a:ea typeface="+mn-ea"/>
                <a:cs typeface="+mj-cs"/>
              </a:rPr>
              <a:t>المستخدمة فيها. </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71538" y="2628920"/>
            <a:ext cx="6976012" cy="3657600"/>
          </a:xfrm>
          <a:prstGeom prst="rect">
            <a:avLst/>
          </a:prstGeom>
          <a:ln w="19050">
            <a:solidFill>
              <a:srgbClr val="0070C0"/>
            </a:solidFill>
          </a:ln>
          <a:effectLst>
            <a:outerShdw blurRad="292100" dist="139700" dir="2700000" algn="tl" rotWithShape="0">
              <a:srgbClr val="333333">
                <a:alpha val="65000"/>
              </a:srgbClr>
            </a:outerShdw>
          </a:effec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71670" y="266524"/>
            <a:ext cx="4950296" cy="461665"/>
          </a:xfrm>
          <a:prstGeom prst="rect">
            <a:avLst/>
          </a:prstGeom>
          <a:noFill/>
        </p:spPr>
        <p:txBody>
          <a:bodyPr wrap="square" rtlCol="0">
            <a:spAutoFit/>
          </a:bodyPr>
          <a:lstStyle/>
          <a:p>
            <a:pPr algn="ctr"/>
            <a:r>
              <a:rPr lang="en-US" sz="2400" b="1" dirty="0"/>
              <a:t>(Configurations)  </a:t>
            </a:r>
            <a:r>
              <a:rPr lang="ar-SA" sz="2400" b="1" dirty="0"/>
              <a:t>تكوينات الشبكة</a:t>
            </a:r>
            <a:endParaRPr lang="en-US" sz="2400" b="1" dirty="0"/>
          </a:p>
        </p:txBody>
      </p:sp>
      <p:sp>
        <p:nvSpPr>
          <p:cNvPr id="3" name="Content Placeholder 3"/>
          <p:cNvSpPr txBox="1">
            <a:spLocks/>
          </p:cNvSpPr>
          <p:nvPr/>
        </p:nvSpPr>
        <p:spPr>
          <a:xfrm>
            <a:off x="428596" y="1071546"/>
            <a:ext cx="8534400" cy="5181600"/>
          </a:xfrm>
          <a:prstGeom prst="rect">
            <a:avLst/>
          </a:prstGeom>
        </p:spPr>
        <p:txBody>
          <a:bodyPr>
            <a:normAutofit/>
          </a:bodyPr>
          <a:lstStyle/>
          <a:p>
            <a:pPr marL="357188" marR="0" lvl="0" indent="-357188"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هي </a:t>
            </a:r>
            <a:r>
              <a:rPr kumimoji="0" lang="ar-SA" sz="2200" b="0" i="0" u="none" strike="noStrike" kern="1200" cap="none" spc="0" normalizeH="0" baseline="0" noProof="0" dirty="0">
                <a:ln>
                  <a:noFill/>
                </a:ln>
                <a:solidFill>
                  <a:schemeClr val="tx1"/>
                </a:solidFill>
                <a:effectLst/>
                <a:uLnTx/>
                <a:uFillTx/>
                <a:latin typeface="+mn-lt"/>
                <a:ea typeface="+mn-ea"/>
                <a:cs typeface="+mj-cs"/>
              </a:rPr>
              <a:t>الترتيب المادي للشبكة بيننما تعرف الاستراتيجيات</a:t>
            </a:r>
            <a:r>
              <a:rPr kumimoji="0" lang="ar-SA" sz="2200" b="0" i="0" u="none" strike="noStrike" kern="1200" cap="none" spc="0" normalizeH="0" noProof="0" dirty="0">
                <a:ln>
                  <a:noFill/>
                </a:ln>
                <a:solidFill>
                  <a:schemeClr val="tx1"/>
                </a:solidFill>
                <a:effectLst/>
                <a:uLnTx/>
                <a:uFillTx/>
                <a:latin typeface="+mn-lt"/>
                <a:ea typeface="+mn-ea"/>
                <a:cs typeface="+mj-cs"/>
              </a:rPr>
              <a:t> كيفية مشاركة المعلومات والموارد.</a:t>
            </a:r>
          </a:p>
          <a:p>
            <a:pPr marL="357188" marR="0" lvl="0" indent="-357188"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noProof="0" dirty="0">
                <a:ln>
                  <a:noFill/>
                </a:ln>
                <a:solidFill>
                  <a:schemeClr val="tx1"/>
                </a:solidFill>
                <a:effectLst/>
                <a:uLnTx/>
                <a:uFillTx/>
                <a:latin typeface="+mn-lt"/>
                <a:ea typeface="+mn-ea"/>
                <a:cs typeface="+mj-cs"/>
              </a:rPr>
              <a:t>يمكن تكوين الشبكة أو ترتيبها بعدة طرق تسمى طوبولوجيا الشبكة (</a:t>
            </a:r>
            <a:r>
              <a:rPr kumimoji="0" lang="en-US" sz="2200" b="0" i="0" u="none" strike="noStrike" kern="1200" cap="none" spc="0" normalizeH="0" noProof="0" dirty="0">
                <a:ln>
                  <a:noFill/>
                </a:ln>
                <a:solidFill>
                  <a:schemeClr val="tx1"/>
                </a:solidFill>
                <a:effectLst/>
                <a:uLnTx/>
                <a:uFillTx/>
                <a:latin typeface="+mn-lt"/>
                <a:ea typeface="+mn-ea"/>
                <a:cs typeface="+mj-cs"/>
              </a:rPr>
              <a:t>Network Topologies</a:t>
            </a:r>
            <a:r>
              <a:rPr kumimoji="0" lang="ar-SA" sz="2200" b="0" i="0" u="none" strike="noStrike" kern="1200" cap="none" spc="0" normalizeH="0" noProof="0" dirty="0">
                <a:ln>
                  <a:noFill/>
                </a:ln>
                <a:solidFill>
                  <a:schemeClr val="tx1"/>
                </a:solidFill>
                <a:effectLst/>
                <a:uLnTx/>
                <a:uFillTx/>
                <a:latin typeface="+mn-lt"/>
                <a:ea typeface="+mn-ea"/>
                <a:cs typeface="+mj-cs"/>
              </a:rPr>
              <a:t>)</a:t>
            </a:r>
            <a:r>
              <a:rPr kumimoji="0" lang="en-US" sz="2200" b="0" i="0" u="none" strike="noStrike" kern="1200" cap="none" spc="0" normalizeH="0" noProof="0" dirty="0">
                <a:ln>
                  <a:noFill/>
                </a:ln>
                <a:solidFill>
                  <a:schemeClr val="tx1"/>
                </a:solidFill>
                <a:effectLst/>
                <a:uLnTx/>
                <a:uFillTx/>
                <a:latin typeface="+mn-lt"/>
                <a:ea typeface="+mn-ea"/>
                <a:cs typeface="+mj-cs"/>
              </a:rPr>
              <a:t>  </a:t>
            </a:r>
            <a:r>
              <a:rPr lang="en-US" sz="2200" dirty="0">
                <a:cs typeface="+mj-cs"/>
              </a:rPr>
              <a:t> </a:t>
            </a:r>
            <a:r>
              <a:rPr lang="ar-SA" sz="2200" dirty="0">
                <a:cs typeface="+mj-cs"/>
              </a:rPr>
              <a:t>وهي عبارة عن أربعة مبادىء:</a:t>
            </a:r>
            <a:endParaRPr kumimoji="0" lang="ar-JO"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طبولوجيا</a:t>
            </a:r>
            <a:r>
              <a:rPr kumimoji="0" lang="ar-SA" sz="2200" b="0" i="0" u="none" strike="noStrike" kern="1200" cap="none" spc="0" normalizeH="0" noProof="0" dirty="0">
                <a:ln>
                  <a:noFill/>
                </a:ln>
                <a:solidFill>
                  <a:schemeClr val="tx1"/>
                </a:solidFill>
                <a:effectLst/>
                <a:uLnTx/>
                <a:uFillTx/>
                <a:latin typeface="+mn-lt"/>
                <a:ea typeface="+mn-ea"/>
                <a:cs typeface="+mj-cs"/>
              </a:rPr>
              <a:t> الشبكة النجمية </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Star Topology)</a:t>
            </a:r>
            <a:r>
              <a:rPr kumimoji="0" lang="ar-SA" sz="2200" b="0" i="0" u="none" strike="noStrike" kern="1200" cap="none" spc="0" normalizeH="0" baseline="0" noProof="0" dirty="0">
                <a:ln>
                  <a:noFill/>
                </a:ln>
                <a:solidFill>
                  <a:schemeClr val="tx1"/>
                </a:solidFill>
                <a:effectLst/>
                <a:uLnTx/>
                <a:uFillTx/>
                <a:latin typeface="+mn-lt"/>
                <a:ea typeface="+mn-ea"/>
                <a:cs typeface="+mj-cs"/>
              </a:rPr>
              <a:t>)</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lvl="0" indent="-342900" algn="r" rtl="1">
              <a:lnSpc>
                <a:spcPct val="150000"/>
              </a:lnSpc>
              <a:spcBef>
                <a:spcPct val="20000"/>
              </a:spcBef>
              <a:buFont typeface="Arial" pitchFamily="34" charset="0"/>
              <a:buChar char="•"/>
            </a:pPr>
            <a:r>
              <a:rPr kumimoji="0" lang="ar-SA" sz="2200" b="0" i="0" u="none" strike="noStrike" kern="1200" cap="none" spc="0" normalizeH="0" baseline="0" noProof="0" dirty="0">
                <a:ln>
                  <a:noFill/>
                </a:ln>
                <a:solidFill>
                  <a:schemeClr val="tx1"/>
                </a:solidFill>
                <a:effectLst/>
                <a:uLnTx/>
                <a:uFillTx/>
                <a:latin typeface="+mn-lt"/>
                <a:ea typeface="+mn-ea"/>
                <a:cs typeface="+mj-cs"/>
              </a:rPr>
              <a:t>طبولوجيا الشبكة الخطية (</a:t>
            </a:r>
            <a:r>
              <a:rPr kumimoji="0" lang="en-US" sz="2200" b="0" i="0" u="none" strike="noStrike" kern="1200" cap="none" spc="0" normalizeH="0" baseline="0" noProof="0" dirty="0">
                <a:ln>
                  <a:noFill/>
                </a:ln>
                <a:solidFill>
                  <a:schemeClr val="tx1"/>
                </a:solidFill>
                <a:effectLst/>
                <a:uLnTx/>
                <a:uFillTx/>
                <a:latin typeface="+mn-lt"/>
                <a:ea typeface="+mn-ea"/>
                <a:cs typeface="+mj-cs"/>
              </a:rPr>
              <a:t>Bus</a:t>
            </a:r>
            <a:r>
              <a:rPr kumimoji="0" lang="en-US" sz="2200" b="0" i="0" u="none" strike="noStrike" kern="1200" cap="none" spc="0" normalizeH="0" noProof="0" dirty="0">
                <a:ln>
                  <a:noFill/>
                </a:ln>
                <a:solidFill>
                  <a:schemeClr val="tx1"/>
                </a:solidFill>
                <a:effectLst/>
                <a:uLnTx/>
                <a:uFillTx/>
                <a:latin typeface="+mn-lt"/>
                <a:ea typeface="+mn-ea"/>
                <a:cs typeface="+mj-cs"/>
              </a:rPr>
              <a:t> </a:t>
            </a:r>
            <a:r>
              <a:rPr lang="en-US" sz="2200" dirty="0"/>
              <a:t>Topology</a:t>
            </a:r>
            <a:r>
              <a:rPr kumimoji="0" lang="ar-SA" sz="2200" b="0" i="0" u="none" strike="noStrike" kern="1200" cap="none" spc="0" normalizeH="0" baseline="0" noProof="0" dirty="0">
                <a:ln>
                  <a:noFill/>
                </a:ln>
                <a:solidFill>
                  <a:schemeClr val="tx1"/>
                </a:solidFill>
                <a:effectLst/>
                <a:uLnTx/>
                <a:uFillTx/>
                <a:latin typeface="+mn-lt"/>
                <a:ea typeface="+mn-ea"/>
                <a:cs typeface="+mj-cs"/>
              </a:rPr>
              <a:t>)</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lvl="0" indent="-342900" algn="r" rtl="1">
              <a:lnSpc>
                <a:spcPct val="150000"/>
              </a:lnSpc>
              <a:spcBef>
                <a:spcPct val="20000"/>
              </a:spcBef>
              <a:buFont typeface="Arial" pitchFamily="34" charset="0"/>
              <a:buChar char="•"/>
            </a:pPr>
            <a:r>
              <a:rPr kumimoji="0" lang="ar-SA" sz="2200" b="0" i="0" u="none" strike="noStrike" kern="1200" cap="none" spc="0" normalizeH="0" baseline="0" noProof="0" dirty="0">
                <a:ln>
                  <a:noFill/>
                </a:ln>
                <a:solidFill>
                  <a:schemeClr val="tx1"/>
                </a:solidFill>
                <a:effectLst/>
                <a:uLnTx/>
                <a:uFillTx/>
                <a:latin typeface="+mn-lt"/>
                <a:ea typeface="+mn-ea"/>
                <a:cs typeface="+mj-cs"/>
              </a:rPr>
              <a:t>طبولوجيا الشبكة الحلقية (</a:t>
            </a:r>
            <a:r>
              <a:rPr kumimoji="0" lang="en-US" sz="2200" b="0" i="0" u="none" strike="noStrike" kern="1200" cap="none" spc="0" normalizeH="0" baseline="0" noProof="0" dirty="0">
                <a:ln>
                  <a:noFill/>
                </a:ln>
                <a:solidFill>
                  <a:schemeClr val="tx1"/>
                </a:solidFill>
                <a:effectLst/>
                <a:uLnTx/>
                <a:uFillTx/>
                <a:latin typeface="+mn-lt"/>
                <a:ea typeface="+mn-ea"/>
                <a:cs typeface="+mj-cs"/>
              </a:rPr>
              <a:t>Ring</a:t>
            </a:r>
            <a:r>
              <a:rPr kumimoji="0" lang="en-US" sz="2200" b="0" i="0" u="none" strike="noStrike" kern="1200" cap="none" spc="0" normalizeH="0" noProof="0" dirty="0">
                <a:ln>
                  <a:noFill/>
                </a:ln>
                <a:solidFill>
                  <a:schemeClr val="tx1"/>
                </a:solidFill>
                <a:effectLst/>
                <a:uLnTx/>
                <a:uFillTx/>
                <a:latin typeface="+mn-lt"/>
                <a:ea typeface="+mn-ea"/>
                <a:cs typeface="+mj-cs"/>
              </a:rPr>
              <a:t> </a:t>
            </a:r>
            <a:r>
              <a:rPr lang="en-US" sz="2200" dirty="0"/>
              <a:t>Topology</a:t>
            </a:r>
            <a:r>
              <a:rPr kumimoji="0" lang="ar-SA" sz="2200" b="0" i="0" u="none" strike="noStrike" kern="1200" cap="none" spc="0" normalizeH="0" baseline="0" noProof="0" dirty="0">
                <a:ln>
                  <a:noFill/>
                </a:ln>
                <a:solidFill>
                  <a:schemeClr val="tx1"/>
                </a:solidFill>
                <a:effectLst/>
                <a:uLnTx/>
                <a:uFillTx/>
                <a:latin typeface="+mn-lt"/>
                <a:ea typeface="+mn-ea"/>
                <a:cs typeface="+mj-cs"/>
              </a:rPr>
              <a:t>)</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lvl="0" indent="-342900" algn="r" rtl="1">
              <a:lnSpc>
                <a:spcPct val="150000"/>
              </a:lnSpc>
              <a:spcBef>
                <a:spcPct val="20000"/>
              </a:spcBef>
              <a:buFont typeface="Arial" pitchFamily="34" charset="0"/>
              <a:buChar char="•"/>
            </a:pPr>
            <a:r>
              <a:rPr kumimoji="0" lang="ar-SA" sz="2200" b="0" i="0" u="none" strike="noStrike" kern="1200" cap="none" spc="0" normalizeH="0" baseline="0" noProof="0" dirty="0">
                <a:ln>
                  <a:noFill/>
                </a:ln>
                <a:solidFill>
                  <a:schemeClr val="tx1"/>
                </a:solidFill>
                <a:effectLst/>
                <a:uLnTx/>
                <a:uFillTx/>
                <a:latin typeface="+mn-lt"/>
                <a:ea typeface="+mn-ea"/>
                <a:cs typeface="+mj-cs"/>
              </a:rPr>
              <a:t>طبولوجيا الشبكة الهرمية (</a:t>
            </a:r>
            <a:r>
              <a:rPr lang="en-US" sz="2200" dirty="0"/>
              <a:t>Topology</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lang="en-US" sz="2200" dirty="0"/>
              <a:t>Hierarchical</a:t>
            </a:r>
            <a:r>
              <a:rPr kumimoji="0" lang="ar-SA" sz="2200" b="0" i="0" u="none" strike="noStrike" kern="1200" cap="none" spc="0" normalizeH="0" baseline="0" noProof="0" dirty="0">
                <a:ln>
                  <a:noFill/>
                </a:ln>
                <a:solidFill>
                  <a:schemeClr val="tx1"/>
                </a:solidFill>
                <a:effectLst/>
                <a:uLnTx/>
                <a:uFillTx/>
                <a:latin typeface="+mn-lt"/>
                <a:ea typeface="+mn-ea"/>
                <a:cs typeface="+mj-cs"/>
              </a:rPr>
              <a:t>)</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endParaRPr kumimoji="0" lang="en-US" sz="2200" b="0" i="0" u="none" strike="noStrike" kern="1200" cap="none" spc="0" normalizeH="0" baseline="0" noProof="0" dirty="0">
              <a:ln>
                <a:noFill/>
              </a:ln>
              <a:solidFill>
                <a:schemeClr val="tx1"/>
              </a:solidFill>
              <a:effectLst/>
              <a:uLnTx/>
              <a:uFillTx/>
              <a:latin typeface="+mn-lt"/>
              <a:ea typeface="+mn-ea"/>
              <a:cs typeface="+mj-cs"/>
            </a:endParaRP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4282" y="2733692"/>
            <a:ext cx="3363829" cy="3195638"/>
          </a:xfrm>
          <a:prstGeom prst="rect">
            <a:avLst/>
          </a:prstGeom>
          <a:ln w="19050">
            <a:solidFill>
              <a:srgbClr val="0070C0"/>
            </a:solidFill>
          </a:ln>
          <a:effectLst>
            <a:outerShdw blurRad="292100" dist="139700" dir="2700000" algn="tl" rotWithShape="0">
              <a:srgbClr val="333333">
                <a:alpha val="65000"/>
              </a:srgbClr>
            </a:outerShdw>
          </a:effec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1538" y="285728"/>
            <a:ext cx="7143800" cy="461665"/>
          </a:xfrm>
          <a:prstGeom prst="rect">
            <a:avLst/>
          </a:prstGeom>
          <a:noFill/>
        </p:spPr>
        <p:txBody>
          <a:bodyPr wrap="square" rtlCol="0">
            <a:spAutoFit/>
          </a:bodyPr>
          <a:lstStyle/>
          <a:p>
            <a:pPr algn="ctr"/>
            <a:r>
              <a:rPr lang="en-US" sz="2400" b="1" dirty="0"/>
              <a:t>(Star Topology) </a:t>
            </a:r>
            <a:r>
              <a:rPr lang="ar-SA" sz="2400" b="1" dirty="0"/>
              <a:t>الشبكة النجمية أو طبولوجيا الشبكة النجمية</a:t>
            </a:r>
            <a:endParaRPr lang="en-US" sz="2400" b="1" dirty="0"/>
          </a:p>
        </p:txBody>
      </p:sp>
      <p:sp>
        <p:nvSpPr>
          <p:cNvPr id="3" name="Content Placeholder 3"/>
          <p:cNvSpPr txBox="1">
            <a:spLocks/>
          </p:cNvSpPr>
          <p:nvPr/>
        </p:nvSpPr>
        <p:spPr>
          <a:xfrm>
            <a:off x="533400" y="947758"/>
            <a:ext cx="8382000" cy="2766994"/>
          </a:xfrm>
          <a:prstGeom prst="rect">
            <a:avLst/>
          </a:prstGeom>
        </p:spPr>
        <p:txBody>
          <a:bodyPr>
            <a:normAutofit/>
          </a:bodyPr>
          <a:lstStyle/>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عدد من أجهزة الكمبيوتر الصغيرة أو الأجهزة الملحقة </a:t>
            </a:r>
            <a:r>
              <a:rPr kumimoji="0" lang="ar-JO" sz="2200" b="0" i="0" u="none" strike="noStrike" kern="1200" cap="none" spc="0" normalizeH="0" baseline="0" noProof="0" dirty="0">
                <a:ln>
                  <a:noFill/>
                </a:ln>
                <a:solidFill>
                  <a:schemeClr val="tx1"/>
                </a:solidFill>
                <a:effectLst/>
                <a:uLnTx/>
                <a:uFillTx/>
                <a:latin typeface="+mn-lt"/>
                <a:ea typeface="+mn-ea"/>
                <a:cs typeface="+mj-cs"/>
              </a:rPr>
              <a:t>المرتبطة ب</a:t>
            </a:r>
            <a:r>
              <a:rPr kumimoji="0" lang="ar-SA" sz="2200" b="0" i="0" u="none" strike="noStrike" kern="1200" cap="none" spc="0" normalizeH="0" baseline="0" noProof="0" dirty="0">
                <a:ln>
                  <a:noFill/>
                </a:ln>
                <a:solidFill>
                  <a:schemeClr val="tx1"/>
                </a:solidFill>
                <a:effectLst/>
                <a:uLnTx/>
                <a:uFillTx/>
                <a:latin typeface="+mn-lt"/>
                <a:ea typeface="+mn-ea"/>
                <a:cs typeface="+mj-cs"/>
              </a:rPr>
              <a:t>وحدة مركزية تسمى (الموزع المركزي للشبكة</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Network Hub</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lang="ar-SA" sz="2200" dirty="0">
                <a:cs typeface="+mj-cs"/>
              </a:rPr>
              <a:t>،</a:t>
            </a:r>
            <a:r>
              <a:rPr kumimoji="0" lang="ar-JO" sz="2200" b="0" i="0" u="none" strike="noStrike" kern="1200" cap="none" spc="0" normalizeH="0" baseline="0" noProof="0" dirty="0">
                <a:ln>
                  <a:noFill/>
                </a:ln>
                <a:solidFill>
                  <a:schemeClr val="tx1"/>
                </a:solidFill>
                <a:effectLst/>
                <a:uLnTx/>
                <a:uFillTx/>
                <a:latin typeface="+mn-lt"/>
                <a:ea typeface="+mn-ea"/>
                <a:cs typeface="+mj-cs"/>
              </a:rPr>
              <a:t> و</a:t>
            </a:r>
            <a:r>
              <a:rPr kumimoji="0" lang="ar-SA" sz="2200" b="0" i="0" u="none" strike="noStrike" kern="1200" cap="none" spc="0" normalizeH="0" baseline="0" noProof="0" dirty="0">
                <a:ln>
                  <a:noFill/>
                </a:ln>
                <a:solidFill>
                  <a:schemeClr val="tx1"/>
                </a:solidFill>
                <a:effectLst/>
                <a:uLnTx/>
                <a:uFillTx/>
                <a:latin typeface="+mn-lt"/>
                <a:ea typeface="+mn-ea"/>
                <a:cs typeface="+mj-cs"/>
              </a:rPr>
              <a:t>قد يكون الموزع</a:t>
            </a:r>
            <a:r>
              <a:rPr kumimoji="0" lang="ar-JO" sz="2200" b="0" i="0" u="none" strike="noStrike" kern="1200" cap="none" spc="0" normalizeH="0" baseline="0" noProof="0" dirty="0">
                <a:ln>
                  <a:noFill/>
                </a:ln>
                <a:solidFill>
                  <a:schemeClr val="tx1"/>
                </a:solidFill>
                <a:effectLst/>
                <a:uLnTx/>
                <a:uFillTx/>
                <a:latin typeface="+mn-lt"/>
                <a:ea typeface="+mn-ea"/>
                <a:cs typeface="+mj-cs"/>
              </a:rPr>
              <a:t> حاسب </a:t>
            </a:r>
            <a:r>
              <a:rPr kumimoji="0" lang="ar-SA" sz="2200" b="0" i="0" u="none" strike="noStrike" kern="1200" cap="none" spc="0" normalizeH="0" baseline="0" noProof="0" dirty="0">
                <a:ln>
                  <a:noFill/>
                </a:ln>
                <a:solidFill>
                  <a:schemeClr val="tx1"/>
                </a:solidFill>
                <a:effectLst/>
                <a:uLnTx/>
                <a:uFillTx/>
                <a:latin typeface="+mn-lt"/>
                <a:ea typeface="+mn-ea"/>
                <a:cs typeface="+mj-cs"/>
              </a:rPr>
              <a:t>مضيف أو خادم. </a:t>
            </a:r>
          </a:p>
          <a:p>
            <a:pPr marL="342900" marR="0" lvl="0" indent="-342900"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تمر كافة الاتصالات عبر </a:t>
            </a:r>
            <a:r>
              <a:rPr kumimoji="0" lang="ar-JO" sz="2200" b="0" i="0" u="none" strike="noStrike" kern="1200" cap="none" spc="0" normalizeH="0" baseline="0" noProof="0" dirty="0">
                <a:ln>
                  <a:noFill/>
                </a:ln>
                <a:solidFill>
                  <a:schemeClr val="tx1"/>
                </a:solidFill>
                <a:effectLst/>
                <a:uLnTx/>
                <a:uFillTx/>
                <a:latin typeface="+mn-lt"/>
                <a:ea typeface="+mn-ea"/>
                <a:cs typeface="+mj-cs"/>
              </a:rPr>
              <a:t>ال</a:t>
            </a:r>
            <a:r>
              <a:rPr kumimoji="0" lang="ar-SA" sz="2200" b="0" i="0" u="none" strike="noStrike" kern="1200" cap="none" spc="0" normalizeH="0" baseline="0" noProof="0" dirty="0">
                <a:ln>
                  <a:noFill/>
                </a:ln>
                <a:solidFill>
                  <a:schemeClr val="tx1"/>
                </a:solidFill>
                <a:effectLst/>
                <a:uLnTx/>
                <a:uFillTx/>
                <a:latin typeface="+mn-lt"/>
                <a:ea typeface="+mn-ea"/>
                <a:cs typeface="+mj-cs"/>
              </a:rPr>
              <a:t>وحدة </a:t>
            </a:r>
            <a:r>
              <a:rPr kumimoji="0" lang="ar-JO" sz="2200" b="0" i="0" u="none" strike="noStrike" kern="1200" cap="none" spc="0" normalizeH="0" baseline="0" noProof="0" dirty="0">
                <a:ln>
                  <a:noFill/>
                </a:ln>
                <a:solidFill>
                  <a:schemeClr val="tx1"/>
                </a:solidFill>
                <a:effectLst/>
                <a:uLnTx/>
                <a:uFillTx/>
                <a:latin typeface="+mn-lt"/>
                <a:ea typeface="+mn-ea"/>
                <a:cs typeface="+mj-cs"/>
              </a:rPr>
              <a:t>ال</a:t>
            </a:r>
            <a:r>
              <a:rPr kumimoji="0" lang="ar-SA" sz="2200" b="0" i="0" u="none" strike="noStrike" kern="1200" cap="none" spc="0" normalizeH="0" baseline="0" noProof="0" dirty="0">
                <a:ln>
                  <a:noFill/>
                </a:ln>
                <a:solidFill>
                  <a:schemeClr val="tx1"/>
                </a:solidFill>
                <a:effectLst/>
                <a:uLnTx/>
                <a:uFillTx/>
                <a:latin typeface="+mn-lt"/>
                <a:ea typeface="+mn-ea"/>
                <a:cs typeface="+mj-cs"/>
              </a:rPr>
              <a:t>مركزية</a:t>
            </a:r>
            <a:r>
              <a:rPr kumimoji="0" lang="ar-JO" sz="2200" b="0" i="0" u="none" strike="noStrike" kern="1200" cap="none" spc="0" normalizeH="0" baseline="0" noProof="0" dirty="0">
                <a:ln>
                  <a:noFill/>
                </a:ln>
                <a:solidFill>
                  <a:schemeClr val="tx1"/>
                </a:solidFill>
                <a:effectLst/>
                <a:uLnTx/>
                <a:uFillTx/>
                <a:latin typeface="+mn-lt"/>
                <a:ea typeface="+mn-ea"/>
                <a:cs typeface="+mj-cs"/>
              </a:rPr>
              <a:t> و يتم التحكم بها عن طريق</a:t>
            </a:r>
            <a:r>
              <a:rPr kumimoji="0" lang="ar-SA" sz="2200" b="0" i="0" u="none" strike="noStrike" kern="1200" cap="none" spc="0" normalizeH="0" baseline="0" noProof="0" dirty="0">
                <a:ln>
                  <a:noFill/>
                </a:ln>
                <a:solidFill>
                  <a:schemeClr val="tx1"/>
                </a:solidFill>
                <a:effectLst/>
                <a:uLnTx/>
                <a:uFillTx/>
                <a:latin typeface="+mn-lt"/>
                <a:ea typeface="+mn-ea"/>
                <a:cs typeface="+mj-cs"/>
              </a:rPr>
              <a:t> (التحكم في الارسال) </a:t>
            </a:r>
            <a:r>
              <a:rPr kumimoji="0" lang="ar-JO" sz="2200" b="0" i="0" u="none" strike="noStrike" kern="1200" cap="none" spc="0" normalizeH="0" baseline="0" noProof="0" dirty="0">
                <a:ln>
                  <a:noFill/>
                </a:ln>
                <a:solidFill>
                  <a:schemeClr val="tx1"/>
                </a:solidFill>
                <a:effectLst/>
                <a:uLnTx/>
                <a:uFillTx/>
                <a:latin typeface="+mn-lt"/>
                <a:ea typeface="+mn-ea"/>
                <a:cs typeface="+mj-cs"/>
              </a:rPr>
              <a:t> </a:t>
            </a:r>
            <a:r>
              <a:rPr kumimoji="0" lang="en-US" sz="2200" b="0" i="0" u="none" strike="noStrike" kern="1200" cap="none" spc="0" normalizeH="0" baseline="0" noProof="0" dirty="0">
                <a:ln>
                  <a:noFill/>
                </a:ln>
                <a:solidFill>
                  <a:schemeClr val="tx1"/>
                </a:solidFill>
                <a:effectLst/>
                <a:uLnTx/>
                <a:uFillTx/>
                <a:latin typeface="+mn-lt"/>
                <a:ea typeface="+mn-ea"/>
                <a:cs typeface="+mj-cs"/>
              </a:rPr>
              <a:t>Polling</a:t>
            </a:r>
            <a:r>
              <a:rPr kumimoji="0" lang="ar-JO" sz="2200" b="0" i="0" u="none" strike="noStrike" kern="1200" cap="none" spc="0" normalizeH="0" baseline="0" noProof="0" dirty="0">
                <a:ln>
                  <a:noFill/>
                </a:ln>
                <a:solidFill>
                  <a:schemeClr val="tx1"/>
                </a:solidFill>
                <a:effectLst/>
                <a:uLnTx/>
                <a:uFillTx/>
                <a:latin typeface="+mn-lt"/>
                <a:ea typeface="+mn-ea"/>
                <a:cs typeface="+mj-cs"/>
              </a:rPr>
              <a:t>,</a:t>
            </a:r>
            <a:r>
              <a:rPr kumimoji="0" lang="en-US" sz="2200" b="0" i="0" u="none" strike="noStrike" kern="1200" cap="none" spc="0" normalizeH="0" baseline="0" noProof="0" dirty="0">
                <a:ln>
                  <a:noFill/>
                </a:ln>
                <a:solidFill>
                  <a:schemeClr val="tx1"/>
                </a:solidFill>
                <a:effectLst/>
                <a:uLnTx/>
                <a:uFillTx/>
                <a:latin typeface="+mn-lt"/>
                <a:ea typeface="+mn-ea"/>
                <a:cs typeface="+mj-cs"/>
              </a:rPr>
              <a:t> </a:t>
            </a:r>
            <a:r>
              <a:rPr kumimoji="0" lang="ar-SA" sz="2200" b="0" i="0" u="none" strike="noStrike" kern="1200" cap="none" spc="0" normalizeH="0" baseline="0" noProof="0" dirty="0">
                <a:ln>
                  <a:noFill/>
                </a:ln>
                <a:solidFill>
                  <a:schemeClr val="tx1"/>
                </a:solidFill>
                <a:effectLst/>
                <a:uLnTx/>
                <a:uFillTx/>
                <a:latin typeface="+mn-lt"/>
                <a:ea typeface="+mn-ea"/>
                <a:cs typeface="+mj-cs"/>
              </a:rPr>
              <a:t>يطلب</a:t>
            </a:r>
            <a:r>
              <a:rPr kumimoji="0" lang="ar-SA" sz="2200" b="0" i="0" u="none" strike="noStrike" kern="1200" cap="none" spc="0" normalizeH="0" noProof="0" dirty="0">
                <a:ln>
                  <a:noFill/>
                </a:ln>
                <a:solidFill>
                  <a:schemeClr val="tx1"/>
                </a:solidFill>
                <a:effectLst/>
                <a:uLnTx/>
                <a:uFillTx/>
                <a:latin typeface="+mn-lt"/>
                <a:ea typeface="+mn-ea"/>
                <a:cs typeface="+mj-cs"/>
              </a:rPr>
              <a:t> من كل جهاز متصل اذا كان لديه رسالة ارسالها كما يسمح له بإرسال رسالته بالتوالي.</a:t>
            </a:r>
          </a:p>
        </p:txBody>
      </p:sp>
      <p:sp>
        <p:nvSpPr>
          <p:cNvPr id="4" name="TextBox 3"/>
          <p:cNvSpPr txBox="1"/>
          <p:nvPr/>
        </p:nvSpPr>
        <p:spPr>
          <a:xfrm>
            <a:off x="3643306" y="3500438"/>
            <a:ext cx="5214974" cy="3484031"/>
          </a:xfrm>
          <a:prstGeom prst="rect">
            <a:avLst/>
          </a:prstGeom>
          <a:noFill/>
        </p:spPr>
        <p:txBody>
          <a:bodyPr wrap="square" rtlCol="1">
            <a:spAutoFit/>
          </a:bodyPr>
          <a:lstStyle/>
          <a:p>
            <a:pPr marL="342900" lvl="0" indent="-342900" algn="just" rtl="1">
              <a:lnSpc>
                <a:spcPct val="150000"/>
              </a:lnSpc>
              <a:spcBef>
                <a:spcPct val="20000"/>
              </a:spcBef>
              <a:buFont typeface="Arial" pitchFamily="34" charset="0"/>
              <a:buChar char="•"/>
              <a:defRPr/>
            </a:pPr>
            <a:r>
              <a:rPr lang="ar-SA" sz="2200" dirty="0">
                <a:cs typeface="+mj-cs"/>
              </a:rPr>
              <a:t>من مميزات الشبكة النجمية أنه</a:t>
            </a:r>
            <a:r>
              <a:rPr lang="ar-JO" sz="2200" dirty="0">
                <a:cs typeface="+mj-cs"/>
              </a:rPr>
              <a:t> يمكن</a:t>
            </a:r>
            <a:r>
              <a:rPr lang="ar-SA" sz="2200" dirty="0">
                <a:cs typeface="+mj-cs"/>
              </a:rPr>
              <a:t> استخدامها لدعم (نظام المشاركة في الوقت) وهذا يعني أنه يمكن للعديد من المستخدمين المرتبطين بالشبكة الاشتراك في الموارد (أو الوقت) على جهاز حاسب مركزي.</a:t>
            </a:r>
          </a:p>
          <a:p>
            <a:pPr marL="342900" lvl="0" indent="-342900" algn="just" rtl="1">
              <a:lnSpc>
                <a:spcPct val="150000"/>
              </a:lnSpc>
              <a:spcBef>
                <a:spcPct val="20000"/>
              </a:spcBef>
              <a:buFont typeface="Arial" pitchFamily="34" charset="0"/>
              <a:buChar char="•"/>
              <a:defRPr/>
            </a:pPr>
            <a:r>
              <a:rPr lang="ar-SA" sz="2200" dirty="0">
                <a:cs typeface="+mj-cs"/>
              </a:rPr>
              <a:t>ويشيع استخدامها لربط أجهزة الحاسب الصغيرة بجهاز حاسب مركزي يحتوي قاعدة بيانات منظمة.</a:t>
            </a:r>
          </a:p>
          <a:p>
            <a:endParaRPr lang="ar-SA" dirty="0"/>
          </a:p>
        </p:txBody>
      </p:sp>
      <p:pic>
        <p:nvPicPr>
          <p:cNvPr id="1027" name="Picture 3"/>
          <p:cNvPicPr>
            <a:picLocks noChangeAspect="1" noChangeArrowheads="1"/>
          </p:cNvPicPr>
          <p:nvPr/>
        </p:nvPicPr>
        <p:blipFill>
          <a:blip r:embed="rId2"/>
          <a:srcRect/>
          <a:stretch>
            <a:fillRect/>
          </a:stretch>
        </p:blipFill>
        <p:spPr bwMode="auto">
          <a:xfrm>
            <a:off x="161909" y="3047597"/>
            <a:ext cx="3481397" cy="3738989"/>
          </a:xfrm>
          <a:prstGeom prst="rect">
            <a:avLst/>
          </a:prstGeom>
          <a:noFill/>
          <a:ln w="9525">
            <a:noFill/>
            <a:miter lim="800000"/>
            <a:headEnd/>
            <a:tailEnd/>
          </a:ln>
          <a:effec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1538" y="285728"/>
            <a:ext cx="7143800" cy="461665"/>
          </a:xfrm>
          <a:prstGeom prst="rect">
            <a:avLst/>
          </a:prstGeom>
          <a:noFill/>
        </p:spPr>
        <p:txBody>
          <a:bodyPr wrap="square" rtlCol="0">
            <a:spAutoFit/>
          </a:bodyPr>
          <a:lstStyle/>
          <a:p>
            <a:pPr algn="ctr"/>
            <a:r>
              <a:rPr lang="en-US" sz="2400" b="1" dirty="0"/>
              <a:t>(Bus Topology) </a:t>
            </a:r>
            <a:r>
              <a:rPr lang="ar-SA" sz="2400" b="1" dirty="0"/>
              <a:t>الشبكة الخطية أو طبولوجيا الشبكة الخطية</a:t>
            </a:r>
            <a:endParaRPr lang="en-US" sz="2400" b="1" dirty="0"/>
          </a:p>
        </p:txBody>
      </p:sp>
      <p:sp>
        <p:nvSpPr>
          <p:cNvPr id="3" name="Content Placeholder 3"/>
          <p:cNvSpPr txBox="1">
            <a:spLocks/>
          </p:cNvSpPr>
          <p:nvPr/>
        </p:nvSpPr>
        <p:spPr>
          <a:xfrm>
            <a:off x="228600" y="971568"/>
            <a:ext cx="8763000" cy="5029200"/>
          </a:xfrm>
          <a:prstGeom prst="rect">
            <a:avLst/>
          </a:prstGeom>
        </p:spPr>
        <p:txBody>
          <a:bodyPr>
            <a:noAutofit/>
          </a:bodyPr>
          <a:lstStyle/>
          <a:p>
            <a:pPr marL="357188" marR="0" lvl="0" indent="-357188"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لا يوجد </a:t>
            </a:r>
            <a:r>
              <a:rPr kumimoji="0" lang="ar-JO" sz="2200" b="0" i="0" u="none" strike="noStrike" kern="1200" cap="none" spc="0" normalizeH="0" baseline="0" noProof="0" dirty="0">
                <a:ln>
                  <a:noFill/>
                </a:ln>
                <a:solidFill>
                  <a:schemeClr val="tx1"/>
                </a:solidFill>
                <a:effectLst/>
                <a:uLnTx/>
                <a:uFillTx/>
                <a:latin typeface="+mn-lt"/>
                <a:ea typeface="+mn-ea"/>
                <a:cs typeface="+mj-cs"/>
              </a:rPr>
              <a:t>حاسب </a:t>
            </a:r>
            <a:r>
              <a:rPr kumimoji="0" lang="ar-SA" sz="2200" b="0" i="0" u="none" strike="noStrike" kern="1200" cap="none" spc="0" normalizeH="0" baseline="0" noProof="0" dirty="0">
                <a:ln>
                  <a:noFill/>
                </a:ln>
                <a:solidFill>
                  <a:schemeClr val="tx1"/>
                </a:solidFill>
                <a:effectLst/>
                <a:uLnTx/>
                <a:uFillTx/>
                <a:latin typeface="+mn-lt"/>
                <a:ea typeface="+mn-ea"/>
                <a:cs typeface="+mj-cs"/>
              </a:rPr>
              <a:t>مضيف وكل جهاز </a:t>
            </a:r>
            <a:r>
              <a:rPr kumimoji="0" lang="ar-JO" sz="2200" b="0" i="0" u="none" strike="noStrike" kern="1200" cap="none" spc="0" normalizeH="0" baseline="0" noProof="0" dirty="0">
                <a:ln>
                  <a:noFill/>
                </a:ln>
                <a:solidFill>
                  <a:schemeClr val="tx1"/>
                </a:solidFill>
                <a:effectLst/>
                <a:uLnTx/>
                <a:uFillTx/>
                <a:latin typeface="+mn-lt"/>
                <a:ea typeface="+mn-ea"/>
                <a:cs typeface="+mj-cs"/>
              </a:rPr>
              <a:t>يعالج </a:t>
            </a:r>
            <a:r>
              <a:rPr kumimoji="0" lang="ar-SA" sz="2200" b="0" i="0" u="none" strike="noStrike" kern="1200" cap="none" spc="0" normalizeH="0" baseline="0" noProof="0" dirty="0">
                <a:ln>
                  <a:noFill/>
                </a:ln>
                <a:solidFill>
                  <a:schemeClr val="tx1"/>
                </a:solidFill>
                <a:effectLst/>
                <a:uLnTx/>
                <a:uFillTx/>
                <a:latin typeface="+mn-lt"/>
                <a:ea typeface="+mn-ea"/>
                <a:cs typeface="+mj-cs"/>
              </a:rPr>
              <a:t>الاتصالات الخاصة به</a:t>
            </a:r>
            <a:r>
              <a:rPr kumimoji="0" lang="ar-JO" sz="2200" b="0" i="0" u="none" strike="noStrike" kern="1200" cap="none" spc="0" normalizeH="0" baseline="0" noProof="0" dirty="0">
                <a:ln>
                  <a:noFill/>
                </a:ln>
                <a:solidFill>
                  <a:schemeClr val="tx1"/>
                </a:solidFill>
                <a:effectLst/>
                <a:uLnTx/>
                <a:uFillTx/>
                <a:latin typeface="+mn-lt"/>
                <a:ea typeface="+mn-ea"/>
                <a:cs typeface="+mj-cs"/>
              </a:rPr>
              <a:t>, و </a:t>
            </a:r>
            <a:r>
              <a:rPr kumimoji="0" lang="ar-SA" sz="2200" b="0" i="0" u="none" strike="noStrike" kern="1200" cap="none" spc="0" normalizeH="0" baseline="0" noProof="0" dirty="0">
                <a:ln>
                  <a:noFill/>
                </a:ln>
                <a:solidFill>
                  <a:schemeClr val="tx1"/>
                </a:solidFill>
                <a:effectLst/>
                <a:uLnTx/>
                <a:uFillTx/>
                <a:latin typeface="+mn-lt"/>
                <a:ea typeface="+mn-ea"/>
                <a:cs typeface="+mj-cs"/>
              </a:rPr>
              <a:t>تنتقل كافة الاتصالات عبر كابل توصيل مشترك يسمى "</a:t>
            </a:r>
            <a:r>
              <a:rPr kumimoji="0" lang="en-US" sz="2200" b="0" i="0" u="none" strike="noStrike" kern="1200" cap="none" spc="0" normalizeH="0" baseline="0" noProof="0" dirty="0">
                <a:ln>
                  <a:noFill/>
                </a:ln>
                <a:solidFill>
                  <a:schemeClr val="tx1"/>
                </a:solidFill>
                <a:effectLst/>
                <a:uLnTx/>
                <a:uFillTx/>
                <a:latin typeface="+mn-lt"/>
                <a:ea typeface="+mn-ea"/>
                <a:cs typeface="+mj-cs"/>
              </a:rPr>
              <a:t>Bus</a:t>
            </a:r>
            <a:r>
              <a:rPr kumimoji="0" lang="ar-SA" sz="2200" b="0" i="0" u="none" strike="noStrike" kern="1200" cap="none" spc="0" normalizeH="0" baseline="0" noProof="0" dirty="0">
                <a:ln>
                  <a:noFill/>
                </a:ln>
                <a:solidFill>
                  <a:schemeClr val="tx1"/>
                </a:solidFill>
                <a:effectLst/>
                <a:uLnTx/>
                <a:uFillTx/>
                <a:latin typeface="+mn-lt"/>
                <a:ea typeface="+mn-ea"/>
                <a:cs typeface="+mj-cs"/>
              </a:rPr>
              <a:t>" أو "العمود الفقري</a:t>
            </a:r>
            <a:r>
              <a:rPr kumimoji="0" lang="en-US" sz="2200" b="0" i="0" u="none" strike="noStrike" kern="1200" cap="none" spc="0" normalizeH="0" baseline="0" noProof="0" dirty="0">
                <a:ln>
                  <a:noFill/>
                </a:ln>
                <a:solidFill>
                  <a:schemeClr val="tx1"/>
                </a:solidFill>
                <a:effectLst/>
                <a:uLnTx/>
                <a:uFillTx/>
                <a:latin typeface="+mn-lt"/>
                <a:ea typeface="+mn-ea"/>
                <a:cs typeface="+mj-cs"/>
              </a:rPr>
              <a:t>Backbone </a:t>
            </a:r>
            <a:r>
              <a:rPr kumimoji="0" lang="ar-SA" sz="2200" b="0" i="0" u="none" strike="noStrike" kern="1200" cap="none" spc="0" normalizeH="0" baseline="0" noProof="0" dirty="0">
                <a:ln>
                  <a:noFill/>
                </a:ln>
                <a:solidFill>
                  <a:schemeClr val="tx1"/>
                </a:solidFill>
                <a:effectLst/>
                <a:uLnTx/>
                <a:uFillTx/>
                <a:latin typeface="+mn-lt"/>
                <a:ea typeface="+mn-ea"/>
                <a:cs typeface="+mj-cs"/>
              </a:rPr>
              <a:t>".</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a:p>
            <a:pPr marL="357188" marR="0" lvl="0" indent="-357188"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يفحص </a:t>
            </a:r>
            <a:r>
              <a:rPr kumimoji="0" lang="ar-SA" sz="2200" b="0" i="0" u="none" strike="noStrike" kern="1200" cap="none" spc="0" normalizeH="0" baseline="0" noProof="0" dirty="0">
                <a:ln>
                  <a:noFill/>
                </a:ln>
                <a:solidFill>
                  <a:schemeClr val="tx1"/>
                </a:solidFill>
                <a:effectLst/>
                <a:uLnTx/>
                <a:uFillTx/>
                <a:latin typeface="+mn-lt"/>
                <a:ea typeface="+mn-ea"/>
                <a:cs typeface="+mj-cs"/>
              </a:rPr>
              <a:t>كل جهاز البيانات التي تمر </a:t>
            </a:r>
            <a:r>
              <a:rPr kumimoji="0" lang="ar-JO" sz="2200" b="0" i="0" u="none" strike="noStrike" kern="1200" cap="none" spc="0" normalizeH="0" baseline="0" noProof="0" dirty="0">
                <a:ln>
                  <a:noFill/>
                </a:ln>
                <a:solidFill>
                  <a:schemeClr val="tx1"/>
                </a:solidFill>
                <a:effectLst/>
                <a:uLnTx/>
                <a:uFillTx/>
                <a:latin typeface="+mn-lt"/>
                <a:ea typeface="+mn-ea"/>
                <a:cs typeface="+mj-cs"/>
              </a:rPr>
              <a:t>عبر الناقل للتأكد من المستلمين المحددين</a:t>
            </a:r>
            <a:r>
              <a:rPr kumimoji="0" lang="ar-SA" sz="2200" b="0" i="0" u="none" strike="noStrike" kern="1200" cap="none" spc="0" normalizeH="0" baseline="0" noProof="0" dirty="0">
                <a:ln>
                  <a:noFill/>
                </a:ln>
                <a:solidFill>
                  <a:schemeClr val="tx1"/>
                </a:solidFill>
                <a:effectLst/>
                <a:uLnTx/>
                <a:uFillTx/>
                <a:latin typeface="+mn-lt"/>
                <a:ea typeface="+mn-ea"/>
                <a:cs typeface="+mj-cs"/>
              </a:rPr>
              <a:t>. </a:t>
            </a:r>
          </a:p>
          <a:p>
            <a:pPr marL="357188" marR="0" lvl="0" indent="-357188"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يستخدم هذا الترتيب عامة لمشاركة </a:t>
            </a:r>
            <a:r>
              <a:rPr kumimoji="0" lang="ar-JO" sz="2200" b="0" i="0" u="none" strike="noStrike" kern="1200" cap="none" spc="0" normalizeH="0" baseline="0" noProof="0" dirty="0">
                <a:ln>
                  <a:noFill/>
                </a:ln>
                <a:solidFill>
                  <a:schemeClr val="tx1"/>
                </a:solidFill>
                <a:effectLst/>
                <a:uLnTx/>
                <a:uFillTx/>
                <a:latin typeface="+mn-lt"/>
                <a:ea typeface="+mn-ea"/>
                <a:cs typeface="+mj-cs"/>
              </a:rPr>
              <a:t>ال</a:t>
            </a:r>
            <a:r>
              <a:rPr kumimoji="0" lang="ar-SA" sz="2200" b="0" i="0" u="none" strike="noStrike" kern="1200" cap="none" spc="0" normalizeH="0" baseline="0" noProof="0" dirty="0">
                <a:ln>
                  <a:noFill/>
                </a:ln>
                <a:solidFill>
                  <a:schemeClr val="tx1"/>
                </a:solidFill>
                <a:effectLst/>
                <a:uLnTx/>
                <a:uFillTx/>
                <a:latin typeface="+mn-lt"/>
                <a:ea typeface="+mn-ea"/>
                <a:cs typeface="+mj-cs"/>
              </a:rPr>
              <a:t>بيانات </a:t>
            </a:r>
            <a:r>
              <a:rPr kumimoji="0" lang="ar-JO" sz="2200" b="0" i="0" u="none" strike="noStrike" kern="1200" cap="none" spc="0" normalizeH="0" baseline="0" noProof="0" dirty="0">
                <a:ln>
                  <a:noFill/>
                </a:ln>
                <a:solidFill>
                  <a:schemeClr val="tx1"/>
                </a:solidFill>
                <a:effectLst/>
                <a:uLnTx/>
                <a:uFillTx/>
                <a:latin typeface="+mn-lt"/>
                <a:ea typeface="+mn-ea"/>
                <a:cs typeface="+mj-cs"/>
              </a:rPr>
              <a:t>المخزنة</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 على </a:t>
            </a:r>
            <a:r>
              <a:rPr kumimoji="0" lang="ar-SA" sz="2200" b="0" i="0" u="none" strike="noStrike" kern="1200" cap="none" spc="0" normalizeH="0" baseline="0" noProof="0" dirty="0">
                <a:ln>
                  <a:noFill/>
                </a:ln>
                <a:solidFill>
                  <a:schemeClr val="tx1"/>
                </a:solidFill>
                <a:effectLst/>
                <a:uLnTx/>
                <a:uFillTx/>
                <a:latin typeface="+mn-lt"/>
                <a:ea typeface="+mn-ea"/>
                <a:cs typeface="+mj-cs"/>
              </a:rPr>
              <a:t>أجهزة </a:t>
            </a:r>
            <a:r>
              <a:rPr kumimoji="0" lang="ar-JO" sz="2200" b="0" i="0" u="none" strike="noStrike" kern="1200" cap="none" spc="0" normalizeH="0" baseline="0" noProof="0" dirty="0">
                <a:ln>
                  <a:noFill/>
                </a:ln>
                <a:solidFill>
                  <a:schemeClr val="tx1"/>
                </a:solidFill>
                <a:effectLst/>
                <a:uLnTx/>
                <a:uFillTx/>
                <a:latin typeface="+mn-lt"/>
                <a:ea typeface="+mn-ea"/>
                <a:cs typeface="+mj-cs"/>
              </a:rPr>
              <a:t>ال</a:t>
            </a:r>
            <a:r>
              <a:rPr kumimoji="0" lang="ar-SA" sz="2200" b="0" i="0" u="none" strike="noStrike" kern="1200" cap="none" spc="0" normalizeH="0" baseline="0" noProof="0" dirty="0">
                <a:ln>
                  <a:noFill/>
                </a:ln>
                <a:solidFill>
                  <a:schemeClr val="tx1"/>
                </a:solidFill>
                <a:effectLst/>
                <a:uLnTx/>
                <a:uFillTx/>
                <a:latin typeface="+mn-lt"/>
                <a:ea typeface="+mn-ea"/>
                <a:cs typeface="+mj-cs"/>
              </a:rPr>
              <a:t>حاسب الصغيرة </a:t>
            </a:r>
            <a:r>
              <a:rPr kumimoji="0" lang="ar-JO" sz="2200" b="0" i="0" u="none" strike="noStrike" kern="1200" cap="none" spc="0" normalizeH="0" baseline="0" noProof="0" dirty="0">
                <a:ln>
                  <a:noFill/>
                </a:ln>
                <a:solidFill>
                  <a:schemeClr val="tx1"/>
                </a:solidFill>
                <a:effectLst/>
                <a:uLnTx/>
                <a:uFillTx/>
                <a:latin typeface="+mn-lt"/>
                <a:ea typeface="+mn-ea"/>
                <a:cs typeface="+mj-cs"/>
              </a:rPr>
              <a:t>ال</a:t>
            </a:r>
            <a:r>
              <a:rPr kumimoji="0" lang="ar-SA" sz="2200" b="0" i="0" u="none" strike="noStrike" kern="1200" cap="none" spc="0" normalizeH="0" baseline="0" noProof="0" dirty="0">
                <a:ln>
                  <a:noFill/>
                </a:ln>
                <a:solidFill>
                  <a:schemeClr val="tx1"/>
                </a:solidFill>
                <a:effectLst/>
                <a:uLnTx/>
                <a:uFillTx/>
                <a:latin typeface="+mn-lt"/>
                <a:ea typeface="+mn-ea"/>
                <a:cs typeface="+mj-cs"/>
              </a:rPr>
              <a:t>مختلفة. </a:t>
            </a:r>
            <a:br>
              <a:rPr kumimoji="0" lang="ar-SA" sz="2200" b="0" i="0" u="none" strike="noStrike" kern="1200" cap="none" spc="0" normalizeH="0" baseline="0" noProof="0" dirty="0">
                <a:ln>
                  <a:noFill/>
                </a:ln>
                <a:solidFill>
                  <a:schemeClr val="tx1"/>
                </a:solidFill>
                <a:effectLst/>
                <a:uLnTx/>
                <a:uFillTx/>
                <a:latin typeface="+mn-lt"/>
                <a:ea typeface="+mn-ea"/>
                <a:cs typeface="+mj-cs"/>
              </a:rPr>
            </a:br>
            <a:endParaRPr kumimoji="0" lang="en-US" sz="2200" b="0" i="0" u="none" strike="noStrike" kern="1200" cap="none" spc="0" normalizeH="0" baseline="0" noProof="0" dirty="0">
              <a:ln>
                <a:noFill/>
              </a:ln>
              <a:solidFill>
                <a:schemeClr val="tx1"/>
              </a:solidFill>
              <a:effectLst/>
              <a:uLnTx/>
              <a:uFillTx/>
              <a:latin typeface="+mn-lt"/>
              <a:ea typeface="+mn-ea"/>
              <a:cs typeface="+mj-cs"/>
            </a:endParaRPr>
          </a:p>
        </p:txBody>
      </p:sp>
      <p:pic>
        <p:nvPicPr>
          <p:cNvPr id="108546" name="Picture 2"/>
          <p:cNvPicPr>
            <a:picLocks noChangeAspect="1" noChangeArrowheads="1"/>
          </p:cNvPicPr>
          <p:nvPr/>
        </p:nvPicPr>
        <p:blipFill>
          <a:blip r:embed="rId2"/>
          <a:srcRect/>
          <a:stretch>
            <a:fillRect/>
          </a:stretch>
        </p:blipFill>
        <p:spPr bwMode="auto">
          <a:xfrm>
            <a:off x="2071670" y="3786190"/>
            <a:ext cx="4786321" cy="2565468"/>
          </a:xfrm>
          <a:prstGeom prst="rect">
            <a:avLst/>
          </a:prstGeom>
          <a:noFill/>
          <a:ln w="9525">
            <a:noFill/>
            <a:miter lim="800000"/>
            <a:headEnd/>
            <a:tailEnd/>
          </a:ln>
          <a:effec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1538" y="285728"/>
            <a:ext cx="7143800" cy="461665"/>
          </a:xfrm>
          <a:prstGeom prst="rect">
            <a:avLst/>
          </a:prstGeom>
          <a:noFill/>
        </p:spPr>
        <p:txBody>
          <a:bodyPr wrap="square" rtlCol="0">
            <a:spAutoFit/>
          </a:bodyPr>
          <a:lstStyle/>
          <a:p>
            <a:pPr algn="ctr"/>
            <a:r>
              <a:rPr lang="en-US" sz="2400" b="1" dirty="0"/>
              <a:t>(Ring Topology) </a:t>
            </a:r>
            <a:r>
              <a:rPr lang="ar-SA" sz="2400" b="1" dirty="0"/>
              <a:t>الشبكة الحلقية أو طبولوجيا الشبكة الحلقية</a:t>
            </a:r>
            <a:endParaRPr lang="en-US" sz="2400" b="1" dirty="0"/>
          </a:p>
        </p:txBody>
      </p:sp>
      <p:sp>
        <p:nvSpPr>
          <p:cNvPr id="3" name="Content Placeholder 3"/>
          <p:cNvSpPr txBox="1">
            <a:spLocks/>
          </p:cNvSpPr>
          <p:nvPr/>
        </p:nvSpPr>
        <p:spPr>
          <a:xfrm>
            <a:off x="142844" y="928670"/>
            <a:ext cx="8858312" cy="3000396"/>
          </a:xfrm>
          <a:prstGeom prst="rect">
            <a:avLst/>
          </a:prstGeom>
        </p:spPr>
        <p:txBody>
          <a:bodyPr>
            <a:noAutofit/>
          </a:bodyPr>
          <a:lstStyle/>
          <a:p>
            <a:pPr marL="357188" marR="0" lvl="0" indent="-357188"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يرتبط كل جهاز بجهازين آخرين لتشكيل حلقة. </a:t>
            </a:r>
          </a:p>
          <a:p>
            <a:pPr marL="357188" marR="0" lvl="0" indent="-357188"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ليس هنالك جهاز كمبيوتر مركزي كما أن الرسائل تمر حول الحلقة حتى تصل إلى الاتجاه المقصود.</a:t>
            </a:r>
          </a:p>
          <a:p>
            <a:pPr marL="357188" marR="0" lvl="0" indent="-357188"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 ت</a:t>
            </a:r>
            <a:r>
              <a:rPr kumimoji="0" lang="ar-SA" sz="2200" b="0" i="0" u="none" strike="noStrike" kern="1200" cap="none" spc="0" normalizeH="0" baseline="0" noProof="0" dirty="0">
                <a:ln>
                  <a:noFill/>
                </a:ln>
                <a:solidFill>
                  <a:schemeClr val="tx1"/>
                </a:solidFill>
                <a:effectLst/>
                <a:uLnTx/>
                <a:uFillTx/>
                <a:latin typeface="+mn-lt"/>
                <a:ea typeface="+mn-ea"/>
                <a:cs typeface="+mj-cs"/>
              </a:rPr>
              <a:t>س</a:t>
            </a:r>
            <a:r>
              <a:rPr kumimoji="0" lang="ar-JO" sz="2200" b="0" i="0" u="none" strike="noStrike" kern="1200" cap="none" spc="0" normalizeH="0" baseline="0" noProof="0" dirty="0">
                <a:ln>
                  <a:noFill/>
                </a:ln>
                <a:solidFill>
                  <a:schemeClr val="tx1"/>
                </a:solidFill>
                <a:effectLst/>
                <a:uLnTx/>
                <a:uFillTx/>
                <a:latin typeface="+mn-lt"/>
                <a:ea typeface="+mn-ea"/>
                <a:cs typeface="+mj-cs"/>
              </a:rPr>
              <a:t>تخدم في </a:t>
            </a:r>
            <a:r>
              <a:rPr kumimoji="0" lang="ar-SA" sz="2200" b="0" i="0" u="none" strike="noStrike" kern="1200" cap="none" spc="0" normalizeH="0" baseline="0" noProof="0" dirty="0">
                <a:ln>
                  <a:noFill/>
                </a:ln>
                <a:solidFill>
                  <a:schemeClr val="tx1"/>
                </a:solidFill>
                <a:effectLst/>
                <a:uLnTx/>
                <a:uFillTx/>
                <a:latin typeface="+mn-lt"/>
                <a:ea typeface="+mn-ea"/>
                <a:cs typeface="+mj-cs"/>
              </a:rPr>
              <a:t>معالجة البيانات الموزعة حيث </a:t>
            </a:r>
            <a:r>
              <a:rPr kumimoji="0" lang="ar-JO" sz="2200" b="0" i="0" u="none" strike="noStrike" kern="1200" cap="none" spc="0" normalizeH="0" baseline="0" noProof="0" dirty="0">
                <a:ln>
                  <a:noFill/>
                </a:ln>
                <a:solidFill>
                  <a:schemeClr val="tx1"/>
                </a:solidFill>
                <a:effectLst/>
                <a:uLnTx/>
                <a:uFillTx/>
                <a:latin typeface="+mn-lt"/>
                <a:ea typeface="+mn-ea"/>
                <a:cs typeface="+mj-cs"/>
              </a:rPr>
              <a:t>يتم </a:t>
            </a:r>
            <a:r>
              <a:rPr kumimoji="0" lang="ar-SA" sz="2200" b="0" i="0" u="none" strike="noStrike" kern="1200" cap="none" spc="0" normalizeH="0" baseline="0" noProof="0" dirty="0">
                <a:ln>
                  <a:noFill/>
                </a:ln>
                <a:solidFill>
                  <a:schemeClr val="tx1"/>
                </a:solidFill>
                <a:effectLst/>
                <a:uLnTx/>
                <a:uFillTx/>
                <a:latin typeface="+mn-lt"/>
                <a:ea typeface="+mn-ea"/>
                <a:cs typeface="+mj-cs"/>
              </a:rPr>
              <a:t>تنفيذ </a:t>
            </a:r>
            <a:r>
              <a:rPr kumimoji="0" lang="ar-JO" sz="2200" b="0" i="0" u="none" strike="noStrike" kern="1200" cap="none" spc="0" normalizeH="0" baseline="0" noProof="0" dirty="0">
                <a:ln>
                  <a:noFill/>
                </a:ln>
                <a:solidFill>
                  <a:schemeClr val="tx1"/>
                </a:solidFill>
                <a:effectLst/>
                <a:uLnTx/>
                <a:uFillTx/>
                <a:latin typeface="+mn-lt"/>
                <a:ea typeface="+mn-ea"/>
                <a:cs typeface="+mj-cs"/>
              </a:rPr>
              <a:t>مهام ال</a:t>
            </a:r>
            <a:r>
              <a:rPr kumimoji="0" lang="ar-SA" sz="2200" b="0" i="0" u="none" strike="noStrike" kern="1200" cap="none" spc="0" normalizeH="0" baseline="0" noProof="0" dirty="0">
                <a:ln>
                  <a:noFill/>
                </a:ln>
                <a:solidFill>
                  <a:schemeClr val="tx1"/>
                </a:solidFill>
                <a:effectLst/>
                <a:uLnTx/>
                <a:uFillTx/>
                <a:latin typeface="+mn-lt"/>
                <a:ea typeface="+mn-ea"/>
                <a:cs typeface="+mj-cs"/>
              </a:rPr>
              <a:t>معالجة </a:t>
            </a:r>
            <a:r>
              <a:rPr kumimoji="0" lang="ar-JO" sz="2200" b="0" i="0" u="none" strike="noStrike" kern="1200" cap="none" spc="0" normalizeH="0" baseline="0" noProof="0" dirty="0">
                <a:ln>
                  <a:noFill/>
                </a:ln>
                <a:solidFill>
                  <a:schemeClr val="tx1"/>
                </a:solidFill>
                <a:effectLst/>
                <a:uLnTx/>
                <a:uFillTx/>
                <a:latin typeface="+mn-lt"/>
                <a:ea typeface="+mn-ea"/>
                <a:cs typeface="+mj-cs"/>
              </a:rPr>
              <a:t>في </a:t>
            </a:r>
            <a:r>
              <a:rPr kumimoji="0" lang="ar-SA" sz="2200" b="0" i="0" u="none" strike="noStrike" kern="1200" cap="none" spc="0" normalizeH="0" baseline="0" noProof="0" dirty="0">
                <a:ln>
                  <a:noFill/>
                </a:ln>
                <a:solidFill>
                  <a:schemeClr val="tx1"/>
                </a:solidFill>
                <a:effectLst/>
                <a:uLnTx/>
                <a:uFillTx/>
                <a:latin typeface="+mn-lt"/>
                <a:ea typeface="+mn-ea"/>
                <a:cs typeface="+mj-cs"/>
              </a:rPr>
              <a:t>مواقع مختلفة</a:t>
            </a:r>
            <a:r>
              <a:rPr kumimoji="0" lang="ar-JO" sz="2200" b="0" i="0" u="none" strike="noStrike" kern="1200" cap="none" spc="0" normalizeH="0" baseline="0" noProof="0" dirty="0">
                <a:ln>
                  <a:noFill/>
                </a:ln>
                <a:solidFill>
                  <a:schemeClr val="tx1"/>
                </a:solidFill>
                <a:effectLst/>
                <a:uLnTx/>
                <a:uFillTx/>
                <a:latin typeface="+mn-lt"/>
                <a:ea typeface="+mn-ea"/>
                <a:cs typeface="+mj-cs"/>
              </a:rPr>
              <a:t> و برامج مختلفة و مشاركة البيانات و الموارد</a:t>
            </a:r>
            <a:r>
              <a:rPr kumimoji="0" lang="ar-SA" sz="2200" b="0" i="0" u="none" strike="noStrike" kern="1200" cap="none" spc="0" normalizeH="0" baseline="0" noProof="0" dirty="0">
                <a:ln>
                  <a:noFill/>
                </a:ln>
                <a:solidFill>
                  <a:schemeClr val="tx1"/>
                </a:solidFill>
                <a:effectLst/>
                <a:uLnTx/>
                <a:uFillTx/>
                <a:latin typeface="+mn-lt"/>
                <a:ea typeface="+mn-ea"/>
                <a:cs typeface="+mj-cs"/>
              </a:rPr>
              <a:t>.</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p:txBody>
      </p:sp>
      <p:pic>
        <p:nvPicPr>
          <p:cNvPr id="110594" name="Picture 2" descr="http://studydroid.com/imageCards/0p/ld/card-26916420-back.jpg"/>
          <p:cNvPicPr>
            <a:picLocks noChangeAspect="1" noChangeArrowheads="1"/>
          </p:cNvPicPr>
          <p:nvPr/>
        </p:nvPicPr>
        <p:blipFill>
          <a:blip r:embed="rId2"/>
          <a:srcRect/>
          <a:stretch>
            <a:fillRect/>
          </a:stretch>
        </p:blipFill>
        <p:spPr bwMode="auto">
          <a:xfrm>
            <a:off x="2143108" y="3571876"/>
            <a:ext cx="4786346" cy="3042169"/>
          </a:xfrm>
          <a:prstGeom prst="rect">
            <a:avLst/>
          </a:prstGeom>
          <a:noFill/>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2976" y="97673"/>
            <a:ext cx="6929486" cy="830997"/>
          </a:xfrm>
          <a:prstGeom prst="rect">
            <a:avLst/>
          </a:prstGeom>
          <a:noFill/>
        </p:spPr>
        <p:txBody>
          <a:bodyPr wrap="square" rtlCol="0">
            <a:spAutoFit/>
          </a:bodyPr>
          <a:lstStyle/>
          <a:p>
            <a:pPr algn="ctr"/>
            <a:r>
              <a:rPr lang="en-US" sz="2400" b="1" dirty="0"/>
              <a:t>(Hierarchical Topology) </a:t>
            </a:r>
            <a:r>
              <a:rPr lang="ar-SA" sz="2400" b="1" dirty="0"/>
              <a:t>الشبكة الهرمية أو طبولوجيا الشبكة الهرمية</a:t>
            </a:r>
            <a:endParaRPr lang="en-US" sz="2400" b="1" dirty="0"/>
          </a:p>
        </p:txBody>
      </p:sp>
      <p:sp>
        <p:nvSpPr>
          <p:cNvPr id="3" name="Content Placeholder 3"/>
          <p:cNvSpPr txBox="1">
            <a:spLocks/>
          </p:cNvSpPr>
          <p:nvPr/>
        </p:nvSpPr>
        <p:spPr>
          <a:xfrm>
            <a:off x="214282" y="1142984"/>
            <a:ext cx="8624918" cy="2643206"/>
          </a:xfrm>
          <a:prstGeom prst="rect">
            <a:avLst/>
          </a:prstGeom>
        </p:spPr>
        <p:txBody>
          <a:bodyPr>
            <a:noAutofit/>
          </a:bodyPr>
          <a:lstStyle/>
          <a:p>
            <a:pPr marL="357188" marR="0" lvl="0" indent="-357188"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u="none" strike="noStrike" kern="1200" cap="none" spc="0" normalizeH="0" baseline="0" noProof="0" dirty="0">
                <a:ln>
                  <a:noFill/>
                </a:ln>
                <a:solidFill>
                  <a:schemeClr val="tx1"/>
                </a:solidFill>
                <a:effectLst/>
                <a:uLnTx/>
                <a:uFillTx/>
                <a:latin typeface="+mn-lt"/>
                <a:ea typeface="+mn-ea"/>
                <a:cs typeface="+mj-cs"/>
              </a:rPr>
              <a:t>عدة </a:t>
            </a:r>
            <a:r>
              <a:rPr lang="ar-SA" sz="2200" dirty="0">
                <a:cs typeface="+mj-cs"/>
              </a:rPr>
              <a:t>حاسبات</a:t>
            </a:r>
            <a:r>
              <a:rPr kumimoji="0" lang="ar-JO" sz="2200" b="0" i="0" u="none" strike="noStrike" kern="1200" cap="none" spc="0" normalizeH="0" baseline="0" noProof="0" dirty="0">
                <a:ln>
                  <a:noFill/>
                </a:ln>
                <a:solidFill>
                  <a:schemeClr val="tx1"/>
                </a:solidFill>
                <a:effectLst/>
                <a:uLnTx/>
                <a:uFillTx/>
                <a:latin typeface="+mn-lt"/>
                <a:ea typeface="+mn-ea"/>
                <a:cs typeface="+mj-cs"/>
              </a:rPr>
              <a:t> مرتبطة بحاسب </a:t>
            </a:r>
            <a:r>
              <a:rPr kumimoji="0" lang="ar-SA" sz="2200" b="0" i="0" u="none" strike="noStrike" kern="1200" cap="none" spc="0" normalizeH="0" baseline="0" noProof="0" dirty="0">
                <a:ln>
                  <a:noFill/>
                </a:ln>
                <a:solidFill>
                  <a:schemeClr val="tx1"/>
                </a:solidFill>
                <a:effectLst/>
                <a:uLnTx/>
                <a:uFillTx/>
                <a:latin typeface="+mn-lt"/>
                <a:ea typeface="+mn-ea"/>
                <a:cs typeface="+mj-cs"/>
              </a:rPr>
              <a:t>مضيف مركزي تماما مثل </a:t>
            </a:r>
            <a:r>
              <a:rPr kumimoji="0" lang="ar-JO" sz="2200" b="0" i="0" u="none" strike="noStrike" kern="1200" cap="none" spc="0" normalizeH="0" baseline="0" noProof="0" dirty="0">
                <a:ln>
                  <a:noFill/>
                </a:ln>
                <a:solidFill>
                  <a:schemeClr val="tx1"/>
                </a:solidFill>
                <a:effectLst/>
                <a:uLnTx/>
                <a:uFillTx/>
                <a:latin typeface="+mn-lt"/>
                <a:ea typeface="+mn-ea"/>
                <a:cs typeface="+mj-cs"/>
              </a:rPr>
              <a:t>ال</a:t>
            </a:r>
            <a:r>
              <a:rPr kumimoji="0" lang="ar-SA" sz="2200" b="0" i="0" u="none" strike="noStrike" kern="1200" cap="none" spc="0" normalizeH="0" baseline="0" noProof="0" dirty="0">
                <a:ln>
                  <a:noFill/>
                </a:ln>
                <a:solidFill>
                  <a:schemeClr val="tx1"/>
                </a:solidFill>
                <a:effectLst/>
                <a:uLnTx/>
                <a:uFillTx/>
                <a:latin typeface="+mn-lt"/>
                <a:ea typeface="+mn-ea"/>
                <a:cs typeface="+mj-cs"/>
              </a:rPr>
              <a:t>شبكة النجمية . </a:t>
            </a:r>
            <a:r>
              <a:rPr kumimoji="0" lang="ar-JO" sz="2200" b="0" i="0" u="none" strike="noStrike" kern="1200" cap="none" spc="0" normalizeH="0" baseline="0" noProof="0" dirty="0">
                <a:ln>
                  <a:noFill/>
                </a:ln>
                <a:solidFill>
                  <a:schemeClr val="tx1"/>
                </a:solidFill>
                <a:effectLst/>
                <a:uLnTx/>
                <a:uFillTx/>
                <a:latin typeface="+mn-lt"/>
                <a:ea typeface="+mn-ea"/>
                <a:cs typeface="+mj-cs"/>
              </a:rPr>
              <a:t>و تقوم هذه الأجهزة باستضافة حاسبات </a:t>
            </a:r>
            <a:r>
              <a:rPr kumimoji="0" lang="ar-SA" sz="2200" b="0" i="0" u="none" strike="noStrike" kern="1200" cap="none" spc="0" normalizeH="0" baseline="0" noProof="0" dirty="0">
                <a:ln>
                  <a:noFill/>
                </a:ln>
                <a:solidFill>
                  <a:schemeClr val="tx1"/>
                </a:solidFill>
                <a:effectLst/>
                <a:uLnTx/>
                <a:uFillTx/>
                <a:latin typeface="+mn-lt"/>
                <a:ea typeface="+mn-ea"/>
                <a:cs typeface="+mj-cs"/>
              </a:rPr>
              <a:t>أصغر منها أو </a:t>
            </a:r>
            <a:r>
              <a:rPr kumimoji="0" lang="ar-JO" sz="2200" b="0" i="0" u="none" strike="noStrike" kern="1200" cap="none" spc="0" normalizeH="0" baseline="0" noProof="0" dirty="0">
                <a:ln>
                  <a:noFill/>
                </a:ln>
                <a:solidFill>
                  <a:schemeClr val="tx1"/>
                </a:solidFill>
                <a:effectLst/>
                <a:uLnTx/>
                <a:uFillTx/>
                <a:latin typeface="+mn-lt"/>
                <a:ea typeface="+mn-ea"/>
                <a:cs typeface="+mj-cs"/>
              </a:rPr>
              <a:t>أجهزة طرفية </a:t>
            </a:r>
            <a:r>
              <a:rPr kumimoji="0" lang="ar-SA" sz="2200" b="0" i="0" u="none" strike="noStrike" kern="1200" cap="none" spc="0" normalizeH="0" baseline="0" noProof="0" dirty="0">
                <a:ln>
                  <a:noFill/>
                </a:ln>
                <a:solidFill>
                  <a:schemeClr val="tx1"/>
                </a:solidFill>
                <a:effectLst/>
                <a:uLnTx/>
                <a:uFillTx/>
                <a:latin typeface="+mn-lt"/>
                <a:ea typeface="+mn-ea"/>
                <a:cs typeface="+mj-cs"/>
              </a:rPr>
              <a:t>أخرى. </a:t>
            </a:r>
            <a:endParaRPr lang="ar-SA" sz="2200" dirty="0">
              <a:cs typeface="+mj-cs"/>
            </a:endParaRPr>
          </a:p>
          <a:p>
            <a:pPr marL="357188" marR="0" lvl="0" indent="-357188" algn="just"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u="none" strike="noStrike" kern="1200" cap="none" spc="0" normalizeH="0" baseline="0" noProof="0" dirty="0">
                <a:ln>
                  <a:noFill/>
                </a:ln>
                <a:solidFill>
                  <a:schemeClr val="tx1"/>
                </a:solidFill>
                <a:effectLst/>
                <a:uLnTx/>
                <a:uFillTx/>
                <a:latin typeface="+mn-lt"/>
                <a:ea typeface="+mn-ea"/>
                <a:cs typeface="+mj-cs"/>
              </a:rPr>
              <a:t>هو مفيد </a:t>
            </a:r>
            <a:r>
              <a:rPr kumimoji="0" lang="ar-SA" sz="2200" b="0" i="0" u="none" strike="noStrike" kern="1200" cap="none" spc="0" normalizeH="0" baseline="0" noProof="0" dirty="0">
                <a:ln>
                  <a:noFill/>
                </a:ln>
                <a:solidFill>
                  <a:schemeClr val="tx1"/>
                </a:solidFill>
                <a:effectLst/>
                <a:uLnTx/>
                <a:uFillTx/>
                <a:latin typeface="+mn-lt"/>
                <a:ea typeface="+mn-ea"/>
                <a:cs typeface="+mj-cs"/>
              </a:rPr>
              <a:t>في المنظمات المركزية، </a:t>
            </a:r>
            <a:r>
              <a:rPr kumimoji="0" lang="ar-JO" sz="2200" b="0" i="0" u="none" strike="noStrike" kern="1200" cap="none" spc="0" normalizeH="0" baseline="0" noProof="0" dirty="0">
                <a:ln>
                  <a:noFill/>
                </a:ln>
                <a:solidFill>
                  <a:schemeClr val="tx1"/>
                </a:solidFill>
                <a:effectLst/>
                <a:uLnTx/>
                <a:uFillTx/>
                <a:latin typeface="+mn-lt"/>
                <a:ea typeface="+mn-ea"/>
                <a:cs typeface="+mj-cs"/>
              </a:rPr>
              <a:t>حيث يتم توصيل الحواسيب</a:t>
            </a:r>
            <a:r>
              <a:rPr kumimoji="0" lang="ar-SA" sz="2200" b="0" i="0" u="none" strike="noStrike" kern="1200" cap="none" spc="0" normalizeH="0" baseline="0" noProof="0" dirty="0">
                <a:ln>
                  <a:noFill/>
                </a:ln>
                <a:solidFill>
                  <a:schemeClr val="tx1"/>
                </a:solidFill>
                <a:effectLst/>
                <a:uLnTx/>
                <a:uFillTx/>
                <a:latin typeface="+mn-lt"/>
                <a:ea typeface="+mn-ea"/>
                <a:cs typeface="+mj-cs"/>
              </a:rPr>
              <a:t> الصغيرة في القسم بأجهزة الإدارات الفردية </a:t>
            </a:r>
            <a:r>
              <a:rPr kumimoji="0" lang="ar-JO" sz="2200" b="0" i="0" u="none" strike="noStrike" kern="1200" cap="none" spc="0" normalizeH="0" baseline="0" noProof="0" dirty="0">
                <a:ln>
                  <a:noFill/>
                </a:ln>
                <a:solidFill>
                  <a:schemeClr val="tx1"/>
                </a:solidFill>
                <a:effectLst/>
                <a:uLnTx/>
                <a:uFillTx/>
                <a:latin typeface="+mn-lt"/>
                <a:ea typeface="+mn-ea"/>
                <a:cs typeface="+mj-cs"/>
              </a:rPr>
              <a:t>و تكون متصلة</a:t>
            </a:r>
            <a:r>
              <a:rPr kumimoji="0" lang="ar-SA" sz="2200" b="0" i="0" u="none" strike="noStrike" kern="1200" cap="none" spc="0" normalizeH="0" baseline="0" noProof="0" dirty="0">
                <a:ln>
                  <a:noFill/>
                </a:ln>
                <a:solidFill>
                  <a:schemeClr val="tx1"/>
                </a:solidFill>
                <a:effectLst/>
                <a:uLnTx/>
                <a:uFillTx/>
                <a:latin typeface="+mn-lt"/>
                <a:ea typeface="+mn-ea"/>
                <a:cs typeface="+mj-cs"/>
              </a:rPr>
              <a:t> </a:t>
            </a:r>
            <a:r>
              <a:rPr kumimoji="0" lang="ar-JO" sz="2200" b="0" i="0" u="none" strike="noStrike" kern="1200" cap="none" spc="0" normalizeH="0" baseline="0" noProof="0" dirty="0">
                <a:ln>
                  <a:noFill/>
                </a:ln>
                <a:solidFill>
                  <a:schemeClr val="tx1"/>
                </a:solidFill>
                <a:effectLst/>
                <a:uLnTx/>
                <a:uFillTx/>
                <a:latin typeface="+mn-lt"/>
                <a:ea typeface="+mn-ea"/>
                <a:cs typeface="+mj-cs"/>
              </a:rPr>
              <a:t>بالحاسب</a:t>
            </a:r>
            <a:r>
              <a:rPr kumimoji="0" lang="ar-SA" sz="2200" b="0" i="0" u="none" strike="noStrike" kern="1200" cap="none" spc="0" normalizeH="0" baseline="0" noProof="0" dirty="0">
                <a:ln>
                  <a:noFill/>
                </a:ln>
                <a:solidFill>
                  <a:schemeClr val="tx1"/>
                </a:solidFill>
                <a:effectLst/>
                <a:uLnTx/>
                <a:uFillTx/>
                <a:latin typeface="+mn-lt"/>
                <a:ea typeface="+mn-ea"/>
                <a:cs typeface="+mj-cs"/>
              </a:rPr>
              <a:t> المركزي الذي يحتو</a:t>
            </a:r>
            <a:r>
              <a:rPr kumimoji="0" lang="ar-JO" sz="2200" b="0" i="0" u="none" strike="noStrike" kern="1200" cap="none" spc="0" normalizeH="0" baseline="0" noProof="0" dirty="0">
                <a:ln>
                  <a:noFill/>
                </a:ln>
                <a:solidFill>
                  <a:schemeClr val="tx1"/>
                </a:solidFill>
                <a:effectLst/>
                <a:uLnTx/>
                <a:uFillTx/>
                <a:latin typeface="+mn-lt"/>
                <a:ea typeface="+mn-ea"/>
                <a:cs typeface="+mj-cs"/>
              </a:rPr>
              <a:t>ي</a:t>
            </a:r>
            <a:r>
              <a:rPr kumimoji="0" lang="ar-SA" sz="2200" b="0" i="0" u="none" strike="noStrike" kern="1200" cap="none" spc="0" normalizeH="0" baseline="0" noProof="0" dirty="0">
                <a:ln>
                  <a:noFill/>
                </a:ln>
                <a:solidFill>
                  <a:schemeClr val="tx1"/>
                </a:solidFill>
                <a:effectLst/>
                <a:uLnTx/>
                <a:uFillTx/>
                <a:latin typeface="+mn-lt"/>
                <a:ea typeface="+mn-ea"/>
                <a:cs typeface="+mj-cs"/>
              </a:rPr>
              <a:t> على بيانات </a:t>
            </a:r>
            <a:r>
              <a:rPr kumimoji="0" lang="ar-JO" sz="2200" b="0" i="0" u="none" strike="noStrike" kern="1200" cap="none" spc="0" normalizeH="0" baseline="0" noProof="0" dirty="0">
                <a:ln>
                  <a:noFill/>
                </a:ln>
                <a:solidFill>
                  <a:schemeClr val="tx1"/>
                </a:solidFill>
                <a:effectLst/>
                <a:uLnTx/>
                <a:uFillTx/>
                <a:latin typeface="+mn-lt"/>
                <a:ea typeface="+mn-ea"/>
                <a:cs typeface="+mj-cs"/>
              </a:rPr>
              <a:t>ذات صلة بالكل</a:t>
            </a:r>
            <a:r>
              <a:rPr kumimoji="0" lang="ar-SA" sz="2200" b="0" i="0" u="none" strike="noStrike" kern="1200" cap="none" spc="0" normalizeH="0" baseline="0" noProof="0" dirty="0">
                <a:ln>
                  <a:noFill/>
                </a:ln>
                <a:solidFill>
                  <a:schemeClr val="tx1"/>
                </a:solidFill>
                <a:effectLst/>
                <a:uLnTx/>
                <a:uFillTx/>
                <a:latin typeface="+mn-lt"/>
                <a:ea typeface="+mn-ea"/>
                <a:cs typeface="+mj-cs"/>
              </a:rPr>
              <a:t>.</a:t>
            </a:r>
            <a:endParaRPr kumimoji="0" lang="en-US" sz="2200" b="0" i="0" u="none" strike="noStrike" kern="1200" cap="none" spc="0" normalizeH="0" baseline="0" noProof="0" dirty="0">
              <a:ln>
                <a:noFill/>
              </a:ln>
              <a:solidFill>
                <a:schemeClr val="tx1"/>
              </a:solidFill>
              <a:effectLst/>
              <a:uLnTx/>
              <a:uFillTx/>
              <a:latin typeface="+mn-lt"/>
              <a:ea typeface="+mn-ea"/>
              <a:cs typeface="+mj-cs"/>
            </a:endParaRPr>
          </a:p>
        </p:txBody>
      </p:sp>
      <p:pic>
        <p:nvPicPr>
          <p:cNvPr id="109570" name="Picture 2" descr="http://studynotes.net/images/castar.gif"/>
          <p:cNvPicPr>
            <a:picLocks noChangeAspect="1" noChangeArrowheads="1"/>
          </p:cNvPicPr>
          <p:nvPr/>
        </p:nvPicPr>
        <p:blipFill>
          <a:blip r:embed="rId2"/>
          <a:srcRect/>
          <a:stretch>
            <a:fillRect/>
          </a:stretch>
        </p:blipFill>
        <p:spPr bwMode="auto">
          <a:xfrm>
            <a:off x="2143108" y="3500438"/>
            <a:ext cx="5143536" cy="3075836"/>
          </a:xfrm>
          <a:prstGeom prst="rect">
            <a:avLst/>
          </a:prstGeom>
          <a:noFill/>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1538" y="285728"/>
            <a:ext cx="7143800" cy="461665"/>
          </a:xfrm>
          <a:prstGeom prst="rect">
            <a:avLst/>
          </a:prstGeom>
          <a:noFill/>
        </p:spPr>
        <p:txBody>
          <a:bodyPr wrap="square" rtlCol="0">
            <a:spAutoFit/>
          </a:bodyPr>
          <a:lstStyle/>
          <a:p>
            <a:pPr algn="ctr"/>
            <a:r>
              <a:rPr lang="ar-SA" sz="2400" b="1" dirty="0"/>
              <a:t>ملخص تكوينات الشبكة</a:t>
            </a:r>
            <a:endParaRPr lang="en-US" sz="2400" b="1" dirty="0"/>
          </a:p>
        </p:txBody>
      </p:sp>
      <p:graphicFrame>
        <p:nvGraphicFramePr>
          <p:cNvPr id="3" name="Table 2"/>
          <p:cNvGraphicFramePr>
            <a:graphicFrameLocks noGrp="1"/>
          </p:cNvGraphicFramePr>
          <p:nvPr>
            <p:extLst>
              <p:ext uri="{D42A27DB-BD31-4B8C-83A1-F6EECF244321}">
                <p14:modId xmlns:p14="http://schemas.microsoft.com/office/powerpoint/2010/main" val="3485269543"/>
              </p:ext>
            </p:extLst>
          </p:nvPr>
        </p:nvGraphicFramePr>
        <p:xfrm>
          <a:off x="285720" y="1515447"/>
          <a:ext cx="8305800" cy="4556759"/>
        </p:xfrm>
        <a:graphic>
          <a:graphicData uri="http://schemas.openxmlformats.org/drawingml/2006/table">
            <a:tbl>
              <a:tblPr firstRow="1" bandRow="1">
                <a:tableStyleId>{69CF1AB2-1976-4502-BF36-3FF5EA218861}</a:tableStyleId>
              </a:tblPr>
              <a:tblGrid>
                <a:gridCol w="6096000">
                  <a:extLst>
                    <a:ext uri="{9D8B030D-6E8A-4147-A177-3AD203B41FA5}">
                      <a16:colId xmlns:a16="http://schemas.microsoft.com/office/drawing/2014/main" val="20000"/>
                    </a:ext>
                  </a:extLst>
                </a:gridCol>
                <a:gridCol w="2209800">
                  <a:extLst>
                    <a:ext uri="{9D8B030D-6E8A-4147-A177-3AD203B41FA5}">
                      <a16:colId xmlns:a16="http://schemas.microsoft.com/office/drawing/2014/main" val="20001"/>
                    </a:ext>
                  </a:extLst>
                </a:gridCol>
              </a:tblGrid>
              <a:tr h="533399">
                <a:tc>
                  <a:txBody>
                    <a:bodyPr/>
                    <a:lstStyle/>
                    <a:p>
                      <a:pPr algn="ctr" rtl="1"/>
                      <a:r>
                        <a:rPr lang="ar-JO" sz="2400" dirty="0">
                          <a:solidFill>
                            <a:schemeClr val="bg1"/>
                          </a:solidFill>
                        </a:rPr>
                        <a:t>الوصف</a:t>
                      </a:r>
                      <a:endParaRPr lang="en-US" sz="2400" dirty="0">
                        <a:solidFill>
                          <a:schemeClr val="bg1"/>
                        </a:solidFill>
                      </a:endParaRPr>
                    </a:p>
                  </a:txBody>
                  <a:tcPr>
                    <a:solidFill>
                      <a:srgbClr val="00B0F0"/>
                    </a:solidFill>
                  </a:tcPr>
                </a:tc>
                <a:tc>
                  <a:txBody>
                    <a:bodyPr/>
                    <a:lstStyle/>
                    <a:p>
                      <a:pPr algn="ctr" rtl="1"/>
                      <a:r>
                        <a:rPr lang="ar-JO" sz="2400" dirty="0">
                          <a:solidFill>
                            <a:schemeClr val="bg1"/>
                          </a:solidFill>
                        </a:rPr>
                        <a:t>الطوبولوجيا</a:t>
                      </a:r>
                      <a:endParaRPr lang="en-US" sz="2400" dirty="0">
                        <a:solidFill>
                          <a:schemeClr val="bg1"/>
                        </a:solidFill>
                      </a:endParaRPr>
                    </a:p>
                  </a:txBody>
                  <a:tcPr>
                    <a:solidFill>
                      <a:srgbClr val="00B0F0"/>
                    </a:solidFill>
                  </a:tcPr>
                </a:tc>
                <a:extLst>
                  <a:ext uri="{0D108BD9-81ED-4DB2-BD59-A6C34878D82A}">
                    <a16:rowId xmlns:a16="http://schemas.microsoft.com/office/drawing/2014/main" val="10000"/>
                  </a:ext>
                </a:extLst>
              </a:tr>
              <a:tr h="490538">
                <a:tc>
                  <a:txBody>
                    <a:bodyPr/>
                    <a:lstStyle/>
                    <a:p>
                      <a:pPr marL="342900" indent="-342900" algn="r" rtl="1">
                        <a:buFont typeface="Wingdings" panose="05000000000000000000" pitchFamily="2" charset="2"/>
                        <a:buChar char="ü"/>
                      </a:pPr>
                      <a:r>
                        <a:rPr lang="ar-JO" sz="2000" dirty="0"/>
                        <a:t>حاسبات</a:t>
                      </a:r>
                      <a:r>
                        <a:rPr lang="ar-JO" sz="2000" baseline="0" dirty="0"/>
                        <a:t> متصلة بخادم أو مضيف مركزي</a:t>
                      </a:r>
                    </a:p>
                    <a:p>
                      <a:pPr marL="342900" indent="-342900" algn="r" rtl="1">
                        <a:buFont typeface="Wingdings" panose="05000000000000000000" pitchFamily="2" charset="2"/>
                        <a:buChar char="ü"/>
                      </a:pPr>
                      <a:r>
                        <a:rPr lang="ar-JO" sz="2000" baseline="0" dirty="0"/>
                        <a:t>جميع الإتصالات تنتقل عبر الخادم المركزي</a:t>
                      </a:r>
                    </a:p>
                    <a:p>
                      <a:pPr marL="342900" indent="-342900" algn="r" rtl="1">
                        <a:buFont typeface="Wingdings" panose="05000000000000000000" pitchFamily="2" charset="2"/>
                        <a:buChar char="ü"/>
                      </a:pPr>
                      <a:r>
                        <a:rPr lang="ar-JO" sz="2000" baseline="0" dirty="0"/>
                        <a:t>جيدة لمشاركة الموارد الشائعة</a:t>
                      </a:r>
                      <a:endParaRPr lang="en-US" sz="2000" dirty="0"/>
                    </a:p>
                  </a:txBody>
                  <a:tcPr anchor="ctr"/>
                </a:tc>
                <a:tc>
                  <a:txBody>
                    <a:bodyPr/>
                    <a:lstStyle/>
                    <a:p>
                      <a:pPr algn="r" rtl="1"/>
                      <a:r>
                        <a:rPr kumimoji="0" lang="ar-JO" sz="2000" kern="1200" dirty="0">
                          <a:solidFill>
                            <a:schemeClr val="dk1"/>
                          </a:solidFill>
                          <a:latin typeface="+mn-lt"/>
                          <a:ea typeface="+mn-ea"/>
                          <a:cs typeface="+mn-cs"/>
                        </a:rPr>
                        <a:t>النجمة (</a:t>
                      </a:r>
                      <a:r>
                        <a:rPr kumimoji="0" lang="en-US" sz="2000" kern="1200" dirty="0">
                          <a:solidFill>
                            <a:schemeClr val="dk1"/>
                          </a:solidFill>
                          <a:latin typeface="+mn-lt"/>
                          <a:ea typeface="+mn-ea"/>
                          <a:cs typeface="+mn-cs"/>
                        </a:rPr>
                        <a:t>Star</a:t>
                      </a:r>
                      <a:r>
                        <a:rPr kumimoji="0" lang="ar-JO" sz="2000" kern="1200" dirty="0">
                          <a:solidFill>
                            <a:schemeClr val="dk1"/>
                          </a:solidFill>
                          <a:latin typeface="+mn-lt"/>
                          <a:ea typeface="+mn-ea"/>
                          <a:cs typeface="+mn-cs"/>
                        </a:rPr>
                        <a:t>)</a:t>
                      </a:r>
                    </a:p>
                    <a:p>
                      <a:pPr algn="l" rtl="0"/>
                      <a:endParaRPr lang="en-US" sz="2000" dirty="0"/>
                    </a:p>
                  </a:txBody>
                  <a:tcPr anchor="ctr"/>
                </a:tc>
                <a:extLst>
                  <a:ext uri="{0D108BD9-81ED-4DB2-BD59-A6C34878D82A}">
                    <a16:rowId xmlns:a16="http://schemas.microsoft.com/office/drawing/2014/main" val="10001"/>
                  </a:ext>
                </a:extLst>
              </a:tr>
              <a:tr h="433387">
                <a:tc>
                  <a:txBody>
                    <a:bodyPr/>
                    <a:lstStyle/>
                    <a:p>
                      <a:pPr marL="342900" indent="-342900" algn="r" rtl="1">
                        <a:buFont typeface="Wingdings" panose="05000000000000000000" pitchFamily="2" charset="2"/>
                        <a:buChar char="ü"/>
                      </a:pPr>
                      <a:r>
                        <a:rPr lang="ar-JO" sz="2000" dirty="0"/>
                        <a:t>حاسبات متصلة بخط مشترك</a:t>
                      </a:r>
                    </a:p>
                    <a:p>
                      <a:pPr marL="342900" indent="-342900" algn="r" rtl="1">
                        <a:buFont typeface="Wingdings" panose="05000000000000000000" pitchFamily="2" charset="2"/>
                        <a:buChar char="ü"/>
                      </a:pPr>
                      <a:r>
                        <a:rPr lang="ar-JO" sz="2000" dirty="0"/>
                        <a:t>تنتقل الإتصالات عبر الخط المشترك</a:t>
                      </a:r>
                    </a:p>
                    <a:p>
                      <a:pPr marL="342900" indent="-342900" algn="r" rtl="1">
                        <a:buFont typeface="Wingdings" panose="05000000000000000000" pitchFamily="2" charset="2"/>
                        <a:buChar char="ü"/>
                      </a:pPr>
                      <a:r>
                        <a:rPr lang="ar-JO" sz="2000" dirty="0"/>
                        <a:t>أقل تكلفة من النجمية</a:t>
                      </a:r>
                      <a:endParaRPr lang="en-US" sz="2000" dirty="0"/>
                    </a:p>
                  </a:txBody>
                  <a:tcPr anchor="ctr"/>
                </a:tc>
                <a:tc>
                  <a:txBody>
                    <a:bodyPr/>
                    <a:lstStyle/>
                    <a:p>
                      <a:pPr algn="r" rtl="1"/>
                      <a:r>
                        <a:rPr lang="ar-JO" sz="2000" dirty="0"/>
                        <a:t>الخطية (</a:t>
                      </a:r>
                      <a:r>
                        <a:rPr kumimoji="0" lang="en-US" sz="2000" kern="1200" dirty="0">
                          <a:solidFill>
                            <a:schemeClr val="dk1"/>
                          </a:solidFill>
                          <a:latin typeface="+mn-lt"/>
                          <a:ea typeface="+mn-ea"/>
                          <a:cs typeface="+mn-cs"/>
                        </a:rPr>
                        <a:t>Bus</a:t>
                      </a:r>
                      <a:r>
                        <a:rPr lang="ar-JO" sz="2000" dirty="0"/>
                        <a:t>)</a:t>
                      </a:r>
                    </a:p>
                    <a:p>
                      <a:pPr marL="0" algn="l" rtl="0" eaLnBrk="1" latinLnBrk="0" hangingPunct="1"/>
                      <a:endParaRPr kumimoji="0" lang="en-US" sz="2000" kern="1200" dirty="0">
                        <a:solidFill>
                          <a:schemeClr val="dk1"/>
                        </a:solidFill>
                        <a:latin typeface="+mn-lt"/>
                        <a:ea typeface="+mn-ea"/>
                        <a:cs typeface="+mn-cs"/>
                      </a:endParaRPr>
                    </a:p>
                  </a:txBody>
                  <a:tcPr anchor="ctr"/>
                </a:tc>
                <a:extLst>
                  <a:ext uri="{0D108BD9-81ED-4DB2-BD59-A6C34878D82A}">
                    <a16:rowId xmlns:a16="http://schemas.microsoft.com/office/drawing/2014/main" val="10002"/>
                  </a:ext>
                </a:extLst>
              </a:tr>
              <a:tr h="433387">
                <a:tc>
                  <a:txBody>
                    <a:bodyPr/>
                    <a:lstStyle/>
                    <a:p>
                      <a:pPr marL="342900" indent="-342900" algn="r" rtl="1">
                        <a:buFont typeface="Wingdings" panose="05000000000000000000" pitchFamily="2" charset="2"/>
                        <a:buChar char="ü"/>
                      </a:pPr>
                      <a:r>
                        <a:rPr lang="ar-JO" sz="2000" dirty="0"/>
                        <a:t>كل جهاز يتصل</a:t>
                      </a:r>
                      <a:r>
                        <a:rPr lang="ar-JO" sz="2000" baseline="0" dirty="0"/>
                        <a:t> بحاسبين آخرين لتشكيل حلقة</a:t>
                      </a:r>
                    </a:p>
                    <a:p>
                      <a:pPr marL="342900" indent="-342900" algn="r" rtl="1">
                        <a:buFont typeface="Wingdings" panose="05000000000000000000" pitchFamily="2" charset="2"/>
                        <a:buChar char="ü"/>
                      </a:pPr>
                      <a:r>
                        <a:rPr lang="ar-JO" sz="2000" baseline="0" dirty="0"/>
                        <a:t>تنتقل الإتصالات حول الحلقة</a:t>
                      </a:r>
                    </a:p>
                    <a:p>
                      <a:pPr marL="342900" indent="-342900" algn="r" rtl="1">
                        <a:buFont typeface="Wingdings" panose="05000000000000000000" pitchFamily="2" charset="2"/>
                        <a:buChar char="ü"/>
                      </a:pPr>
                      <a:r>
                        <a:rPr lang="ar-JO" sz="2000" baseline="0" dirty="0"/>
                        <a:t>تستخدم لربط الأجهزة الكبيرة في المنظمات اللامركزية</a:t>
                      </a:r>
                      <a:endParaRPr lang="en-US" sz="2000" dirty="0"/>
                    </a:p>
                  </a:txBody>
                  <a:tcPr anchor="ctr"/>
                </a:tc>
                <a:tc>
                  <a:txBody>
                    <a:bodyPr/>
                    <a:lstStyle/>
                    <a:p>
                      <a:pPr algn="r" rtl="1"/>
                      <a:r>
                        <a:rPr lang="ar-JO" sz="2000" dirty="0"/>
                        <a:t>الحلقية (</a:t>
                      </a:r>
                      <a:r>
                        <a:rPr lang="en-US" sz="2000" dirty="0"/>
                        <a:t>Ring</a:t>
                      </a:r>
                      <a:r>
                        <a:rPr lang="ar-JO" sz="2000" dirty="0"/>
                        <a:t>)</a:t>
                      </a:r>
                    </a:p>
                    <a:p>
                      <a:pPr algn="l" rtl="0"/>
                      <a:endParaRPr lang="en-US" sz="2000" dirty="0"/>
                    </a:p>
                  </a:txBody>
                  <a:tcPr anchor="ctr"/>
                </a:tc>
                <a:extLst>
                  <a:ext uri="{0D108BD9-81ED-4DB2-BD59-A6C34878D82A}">
                    <a16:rowId xmlns:a16="http://schemas.microsoft.com/office/drawing/2014/main" val="10003"/>
                  </a:ext>
                </a:extLst>
              </a:tr>
              <a:tr h="433387">
                <a:tc>
                  <a:txBody>
                    <a:bodyPr/>
                    <a:lstStyle/>
                    <a:p>
                      <a:pPr marL="342900" indent="-342900" algn="r" rtl="1">
                        <a:buFont typeface="Wingdings" panose="05000000000000000000" pitchFamily="2" charset="2"/>
                        <a:buChar char="ü"/>
                      </a:pPr>
                      <a:r>
                        <a:rPr lang="ar-JO" sz="2000" dirty="0"/>
                        <a:t>جهاز حاسب عالي المستوى يتصل بأجهزة في المستوى الثاني و هي مرتبطة بحاسبات في المستوى الثالث.</a:t>
                      </a:r>
                    </a:p>
                    <a:p>
                      <a:pPr marL="342900" indent="-342900" algn="r" rtl="1">
                        <a:buFont typeface="Wingdings" panose="05000000000000000000" pitchFamily="2" charset="2"/>
                        <a:buChar char="ü"/>
                      </a:pPr>
                      <a:r>
                        <a:rPr lang="ar-JO" sz="2000" dirty="0"/>
                        <a:t>عادة ما تستخدم في</a:t>
                      </a:r>
                      <a:r>
                        <a:rPr lang="ar-JO" sz="2000" baseline="0" dirty="0"/>
                        <a:t> المنظمات المركزية</a:t>
                      </a:r>
                      <a:endParaRPr lang="en-US" sz="2000" dirty="0"/>
                    </a:p>
                  </a:txBody>
                  <a:tcPr anchor="ctr"/>
                </a:tc>
                <a:tc>
                  <a:txBody>
                    <a:bodyPr/>
                    <a:lstStyle/>
                    <a:p>
                      <a:pPr algn="r" rtl="1"/>
                      <a:r>
                        <a:rPr kumimoji="0" lang="ar-JO" sz="2000" kern="1200" dirty="0">
                          <a:solidFill>
                            <a:schemeClr val="dk1"/>
                          </a:solidFill>
                          <a:latin typeface="+mn-lt"/>
                          <a:ea typeface="+mn-ea"/>
                          <a:cs typeface="+mn-cs"/>
                        </a:rPr>
                        <a:t>الهرمية (</a:t>
                      </a:r>
                      <a:r>
                        <a:rPr kumimoji="0" lang="en-US" sz="2000" kern="1200" dirty="0">
                          <a:solidFill>
                            <a:schemeClr val="dk1"/>
                          </a:solidFill>
                          <a:latin typeface="+mn-lt"/>
                          <a:ea typeface="+mn-ea"/>
                          <a:cs typeface="+mn-cs"/>
                        </a:rPr>
                        <a:t>Hierarchy</a:t>
                      </a:r>
                      <a:r>
                        <a:rPr kumimoji="0" lang="ar-JO" sz="2000" kern="1200" dirty="0">
                          <a:solidFill>
                            <a:schemeClr val="dk1"/>
                          </a:solidFill>
                          <a:latin typeface="+mn-lt"/>
                          <a:ea typeface="+mn-ea"/>
                          <a:cs typeface="+mn-cs"/>
                        </a:rPr>
                        <a:t>)</a:t>
                      </a:r>
                    </a:p>
                    <a:p>
                      <a:pPr algn="l" rtl="0"/>
                      <a:endParaRPr kumimoji="0" lang="ar-JO" sz="2000" kern="1200" dirty="0">
                        <a:solidFill>
                          <a:schemeClr val="dk1"/>
                        </a:solidFill>
                        <a:latin typeface="+mn-lt"/>
                        <a:ea typeface="+mn-ea"/>
                        <a:cs typeface="+mn-cs"/>
                      </a:endParaRPr>
                    </a:p>
                  </a:txBody>
                  <a:tcPr anchor="ctr"/>
                </a:tc>
                <a:extLst>
                  <a:ext uri="{0D108BD9-81ED-4DB2-BD59-A6C34878D82A}">
                    <a16:rowId xmlns:a16="http://schemas.microsoft.com/office/drawing/2014/main" val="10004"/>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214422"/>
            <a:ext cx="8715436" cy="3850285"/>
          </a:xfrm>
          <a:prstGeom prst="rect">
            <a:avLst/>
          </a:prstGeom>
        </p:spPr>
        <p:txBody>
          <a:bodyPr wrap="square">
            <a:spAutoFit/>
          </a:bodyPr>
          <a:lstStyle/>
          <a:p>
            <a:pPr marL="342900" lvl="0" indent="-342900" algn="just" rtl="1">
              <a:lnSpc>
                <a:spcPct val="150000"/>
              </a:lnSpc>
              <a:spcBef>
                <a:spcPct val="20000"/>
              </a:spcBef>
              <a:buFont typeface="Arial" pitchFamily="34" charset="0"/>
              <a:buChar char="•"/>
              <a:defRPr/>
            </a:pPr>
            <a:r>
              <a:rPr lang="ar-JO" sz="2200" dirty="0"/>
              <a:t> </a:t>
            </a:r>
            <a:r>
              <a:rPr lang="ar-JO" sz="2200" b="1" dirty="0">
                <a:cs typeface="+mj-cs"/>
              </a:rPr>
              <a:t>الإتصا</a:t>
            </a:r>
            <a:r>
              <a:rPr lang="ar-SA" sz="2200" b="1" dirty="0">
                <a:cs typeface="+mj-cs"/>
              </a:rPr>
              <a:t>ل</a:t>
            </a:r>
            <a:r>
              <a:rPr lang="en-US" sz="2200" b="1" dirty="0">
                <a:cs typeface="+mj-cs"/>
              </a:rPr>
              <a:t> (Communication) </a:t>
            </a:r>
            <a:r>
              <a:rPr lang="ar-JO" sz="2200" b="1" dirty="0">
                <a:cs typeface="+mj-cs"/>
              </a:rPr>
              <a:t>:</a:t>
            </a:r>
            <a:r>
              <a:rPr lang="ar-JO" sz="2200" dirty="0">
                <a:cs typeface="+mj-cs"/>
              </a:rPr>
              <a:t>مشاركة البيانات و البرامج و المعلومات بين مختلف مختلف الحاسبات</a:t>
            </a:r>
            <a:r>
              <a:rPr lang="ar-SA" sz="2200" dirty="0">
                <a:cs typeface="+mj-cs"/>
              </a:rPr>
              <a:t> ومن التطبيقات التي تعتمد على انظمة الاتصال:</a:t>
            </a:r>
          </a:p>
          <a:p>
            <a:pPr marL="1071563" lvl="0" indent="-442913" algn="just" rtl="1">
              <a:lnSpc>
                <a:spcPct val="150000"/>
              </a:lnSpc>
              <a:spcBef>
                <a:spcPct val="20000"/>
              </a:spcBef>
              <a:buFont typeface="+mj-lt"/>
              <a:buAutoNum type="arabicPeriod"/>
              <a:defRPr/>
            </a:pPr>
            <a:r>
              <a:rPr lang="ar-SA" sz="2200" dirty="0">
                <a:cs typeface="+mj-cs"/>
              </a:rPr>
              <a:t>البريد الالكتروني </a:t>
            </a:r>
            <a:r>
              <a:rPr lang="en-US" sz="2200" dirty="0">
                <a:cs typeface="+mj-cs"/>
              </a:rPr>
              <a:t>(E-Mail)</a:t>
            </a:r>
            <a:r>
              <a:rPr lang="ar-SA" sz="2200" dirty="0">
                <a:cs typeface="+mj-cs"/>
              </a:rPr>
              <a:t>: بديل سريع وفعال للبريد التقليدي.</a:t>
            </a:r>
          </a:p>
          <a:p>
            <a:pPr marL="1071563" lvl="0" indent="-442913" algn="just" rtl="1">
              <a:lnSpc>
                <a:spcPct val="150000"/>
              </a:lnSpc>
              <a:spcBef>
                <a:spcPct val="20000"/>
              </a:spcBef>
              <a:buFont typeface="+mj-lt"/>
              <a:buAutoNum type="arabicPeriod"/>
              <a:defRPr/>
            </a:pPr>
            <a:r>
              <a:rPr lang="ar-SA" sz="2200" dirty="0">
                <a:cs typeface="+mj-cs"/>
              </a:rPr>
              <a:t>المراسلة الفورية </a:t>
            </a:r>
            <a:r>
              <a:rPr lang="en-US" sz="2200" dirty="0">
                <a:cs typeface="+mj-cs"/>
              </a:rPr>
              <a:t>Instant Messaging)</a:t>
            </a:r>
            <a:r>
              <a:rPr lang="ar-SA" sz="2200" dirty="0">
                <a:cs typeface="+mj-cs"/>
              </a:rPr>
              <a:t>): هي الاتصال الإلكتروني المباشر أو الحي بين فردين أو أكثر.</a:t>
            </a:r>
          </a:p>
          <a:p>
            <a:pPr marL="1071563" lvl="0" indent="-442913" algn="just" rtl="1">
              <a:lnSpc>
                <a:spcPct val="150000"/>
              </a:lnSpc>
              <a:spcBef>
                <a:spcPct val="20000"/>
              </a:spcBef>
              <a:buFont typeface="+mj-lt"/>
              <a:buAutoNum type="arabicPeriod"/>
              <a:defRPr/>
            </a:pPr>
            <a:r>
              <a:rPr lang="ar-SA" sz="2200" dirty="0">
                <a:cs typeface="+mj-cs"/>
              </a:rPr>
              <a:t>هاتف الانترنت </a:t>
            </a:r>
            <a:r>
              <a:rPr lang="en-US" sz="2200" dirty="0">
                <a:cs typeface="+mj-cs"/>
              </a:rPr>
              <a:t>Internet Telephone)</a:t>
            </a:r>
            <a:r>
              <a:rPr lang="ar-SA" sz="2200" dirty="0">
                <a:cs typeface="+mj-cs"/>
              </a:rPr>
              <a:t>): بديل منخفض التكلفة للمكالمات الهاتفية البعيدة.</a:t>
            </a:r>
            <a:endParaRPr lang="en-US" sz="2200" dirty="0">
              <a:cs typeface="+mj-cs"/>
            </a:endParaRPr>
          </a:p>
        </p:txBody>
      </p:sp>
      <p:sp>
        <p:nvSpPr>
          <p:cNvPr id="3" name="Title 1"/>
          <p:cNvSpPr txBox="1">
            <a:spLocks/>
          </p:cNvSpPr>
          <p:nvPr/>
        </p:nvSpPr>
        <p:spPr>
          <a:xfrm>
            <a:off x="539552" y="260648"/>
            <a:ext cx="7772400" cy="5048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j-lt"/>
                <a:ea typeface="+mj-ea"/>
                <a:cs typeface="+mj-cs"/>
              </a:rPr>
              <a:t>(3)…..(Applications of Internet)</a:t>
            </a:r>
            <a:r>
              <a:rPr kumimoji="0" lang="en-US" sz="2400" b="1" i="0" u="none" strike="noStrike" kern="1200" cap="none" spc="0" normalizeH="0" noProof="0" dirty="0">
                <a:ln>
                  <a:noFill/>
                </a:ln>
                <a:solidFill>
                  <a:schemeClr val="tx1"/>
                </a:solidFill>
                <a:effectLst/>
                <a:uLnTx/>
                <a:uFillTx/>
                <a:latin typeface="+mj-lt"/>
                <a:ea typeface="+mj-ea"/>
                <a:cs typeface="+mj-cs"/>
              </a:rPr>
              <a:t> </a:t>
            </a:r>
            <a:r>
              <a:rPr kumimoji="0" lang="ar-SA" sz="2400" b="1" i="0" u="none" strike="noStrike" kern="1200" cap="none" spc="0" normalizeH="0" baseline="0" noProof="0" dirty="0">
                <a:ln>
                  <a:noFill/>
                </a:ln>
                <a:solidFill>
                  <a:schemeClr val="tx1"/>
                </a:solidFill>
                <a:effectLst/>
                <a:uLnTx/>
                <a:uFillTx/>
                <a:latin typeface="+mj-lt"/>
                <a:ea typeface="+mj-ea"/>
                <a:cs typeface="+mj-cs"/>
              </a:rPr>
              <a:t>تطبيقات الانترنت</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71670" y="266524"/>
            <a:ext cx="4950296" cy="461665"/>
          </a:xfrm>
          <a:prstGeom prst="rect">
            <a:avLst/>
          </a:prstGeom>
          <a:noFill/>
        </p:spPr>
        <p:txBody>
          <a:bodyPr wrap="square" rtlCol="0">
            <a:spAutoFit/>
          </a:bodyPr>
          <a:lstStyle/>
          <a:p>
            <a:pPr algn="ctr"/>
            <a:r>
              <a:rPr lang="en-US" sz="2400" b="1" dirty="0"/>
              <a:t>(Network Strategies)  </a:t>
            </a:r>
            <a:r>
              <a:rPr lang="ar-SA" sz="2400" b="1" dirty="0"/>
              <a:t>إستراتيجيات الشبكة</a:t>
            </a:r>
            <a:endParaRPr lang="en-US" sz="2400" b="1" dirty="0"/>
          </a:p>
        </p:txBody>
      </p:sp>
      <p:sp>
        <p:nvSpPr>
          <p:cNvPr id="4" name="Content Placeholder 3"/>
          <p:cNvSpPr txBox="1">
            <a:spLocks/>
          </p:cNvSpPr>
          <p:nvPr/>
        </p:nvSpPr>
        <p:spPr>
          <a:xfrm>
            <a:off x="71406" y="1142984"/>
            <a:ext cx="8777318" cy="5029200"/>
          </a:xfrm>
          <a:prstGeom prst="rect">
            <a:avLst/>
          </a:prstGeom>
        </p:spPr>
        <p:txBody>
          <a:bodyPr>
            <a:noAutofit/>
          </a:bodyPr>
          <a:lstStyle/>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strike="noStrike" kern="1200" cap="none" spc="0" normalizeH="0" baseline="0" noProof="0" dirty="0">
                <a:ln>
                  <a:noFill/>
                </a:ln>
                <a:solidFill>
                  <a:schemeClr val="tx1"/>
                </a:solidFill>
                <a:effectLst/>
                <a:uLnTx/>
                <a:uFillTx/>
                <a:latin typeface="+mn-lt"/>
                <a:ea typeface="+mn-ea"/>
                <a:cs typeface="+mj-cs"/>
              </a:rPr>
              <a:t>طرفية</a:t>
            </a:r>
            <a:r>
              <a:rPr kumimoji="0" lang="ar-JO" sz="2200" b="0" i="0" strike="noStrike" kern="1200" cap="none" spc="0" normalizeH="0" baseline="0" noProof="0" dirty="0">
                <a:ln>
                  <a:noFill/>
                </a:ln>
                <a:solidFill>
                  <a:schemeClr val="tx1"/>
                </a:solidFill>
                <a:effectLst/>
                <a:uLnTx/>
                <a:uFillTx/>
                <a:latin typeface="+mn-lt"/>
                <a:ea typeface="+mn-ea"/>
                <a:cs typeface="+mj-cs"/>
              </a:rPr>
              <a:t> (</a:t>
            </a:r>
            <a:r>
              <a:rPr kumimoji="0" lang="en-US" sz="2200" b="0" i="0" strike="noStrike" kern="1200" cap="none" spc="0" normalizeH="0" baseline="0" noProof="0" dirty="0">
                <a:ln>
                  <a:noFill/>
                </a:ln>
                <a:solidFill>
                  <a:schemeClr val="tx1"/>
                </a:solidFill>
                <a:effectLst/>
                <a:uLnTx/>
                <a:uFillTx/>
                <a:latin typeface="+mn-lt"/>
                <a:ea typeface="+mn-ea"/>
                <a:cs typeface="+mj-cs"/>
              </a:rPr>
              <a:t>Terminal </a:t>
            </a:r>
            <a:r>
              <a:rPr kumimoji="0" lang="ar-JO" sz="2200" b="0" i="0" strike="noStrike" kern="1200" cap="none" spc="0" normalizeH="0" baseline="0" noProof="0" dirty="0">
                <a:ln>
                  <a:noFill/>
                </a:ln>
                <a:solidFill>
                  <a:schemeClr val="tx1"/>
                </a:solidFill>
                <a:effectLst/>
                <a:uLnTx/>
                <a:uFillTx/>
                <a:latin typeface="+mn-lt"/>
                <a:ea typeface="+mn-ea"/>
                <a:cs typeface="+mj-cs"/>
              </a:rPr>
              <a:t>): </a:t>
            </a:r>
          </a:p>
          <a:p>
            <a:pPr marL="357188" marR="0" lvl="0" algn="r" defTabSz="914400" rtl="1" eaLnBrk="1" fontAlgn="auto" latinLnBrk="0" hangingPunct="1">
              <a:lnSpc>
                <a:spcPct val="150000"/>
              </a:lnSpc>
              <a:spcBef>
                <a:spcPct val="20000"/>
              </a:spcBef>
              <a:spcAft>
                <a:spcPts val="0"/>
              </a:spcAft>
              <a:buClrTx/>
              <a:buSzTx/>
              <a:buFont typeface="Arial" pitchFamily="34" charset="0"/>
              <a:buNone/>
              <a:tabLst/>
              <a:defRPr/>
            </a:pPr>
            <a:r>
              <a:rPr kumimoji="0" lang="ar-JO" sz="2200" b="0" i="0" strike="noStrike" kern="1200" cap="none" spc="0" normalizeH="0" baseline="0" noProof="0" dirty="0">
                <a:ln>
                  <a:noFill/>
                </a:ln>
                <a:solidFill>
                  <a:schemeClr val="tx1"/>
                </a:solidFill>
                <a:effectLst/>
                <a:uLnTx/>
                <a:uFillTx/>
                <a:latin typeface="+mn-lt"/>
                <a:ea typeface="+mn-ea"/>
                <a:cs typeface="+mj-cs"/>
              </a:rPr>
              <a:t>المعالجة في حاسب كبير مركزي و العقد تكون ذات إمكانيات معالجة قليلة أو منعدمة أو أجهزة ذات برامج خاصة تعمل كطرفيات مثل : أنظمة حجوزات الطيران</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JO" sz="2200" b="0" i="0" strike="noStrike" kern="1200" cap="none" spc="0" normalizeH="0" baseline="0" noProof="0" dirty="0">
                <a:ln>
                  <a:noFill/>
                </a:ln>
                <a:solidFill>
                  <a:schemeClr val="tx1"/>
                </a:solidFill>
                <a:effectLst/>
                <a:uLnTx/>
                <a:uFillTx/>
                <a:latin typeface="+mn-lt"/>
                <a:ea typeface="+mn-ea"/>
                <a:cs typeface="+mj-cs"/>
              </a:rPr>
              <a:t>ال</a:t>
            </a:r>
            <a:r>
              <a:rPr kumimoji="0" lang="ar-SA" sz="2200" b="0" i="0" strike="noStrike" kern="1200" cap="none" spc="0" normalizeH="0" baseline="0" noProof="0" dirty="0">
                <a:ln>
                  <a:noFill/>
                </a:ln>
                <a:solidFill>
                  <a:schemeClr val="tx1"/>
                </a:solidFill>
                <a:effectLst/>
                <a:uLnTx/>
                <a:uFillTx/>
                <a:latin typeface="+mn-lt"/>
                <a:ea typeface="+mn-ea"/>
                <a:cs typeface="+mj-cs"/>
              </a:rPr>
              <a:t>عميل</a:t>
            </a:r>
            <a:r>
              <a:rPr kumimoji="0" lang="ar-JO" sz="2200" b="0" i="0" strike="noStrike" kern="1200" cap="none" spc="0" normalizeH="0" baseline="0" noProof="0" dirty="0">
                <a:ln>
                  <a:noFill/>
                </a:ln>
                <a:solidFill>
                  <a:schemeClr val="tx1"/>
                </a:solidFill>
                <a:effectLst/>
                <a:uLnTx/>
                <a:uFillTx/>
                <a:latin typeface="+mn-lt"/>
                <a:ea typeface="+mn-ea"/>
                <a:cs typeface="+mj-cs"/>
              </a:rPr>
              <a:t>/ال</a:t>
            </a:r>
            <a:r>
              <a:rPr kumimoji="0" lang="ar-SA" sz="2200" b="0" i="0" strike="noStrike" kern="1200" cap="none" spc="0" normalizeH="0" baseline="0" noProof="0" dirty="0">
                <a:ln>
                  <a:noFill/>
                </a:ln>
                <a:solidFill>
                  <a:schemeClr val="tx1"/>
                </a:solidFill>
                <a:effectLst/>
                <a:uLnTx/>
                <a:uFillTx/>
                <a:latin typeface="+mn-lt"/>
                <a:ea typeface="+mn-ea"/>
                <a:cs typeface="+mj-cs"/>
              </a:rPr>
              <a:t>خادم</a:t>
            </a:r>
            <a:r>
              <a:rPr kumimoji="0" lang="ar-JO" sz="2200" b="0" i="0" strike="noStrike" kern="1200" cap="none" spc="0" normalizeH="0" baseline="0" noProof="0" dirty="0">
                <a:ln>
                  <a:noFill/>
                </a:ln>
                <a:solidFill>
                  <a:schemeClr val="tx1"/>
                </a:solidFill>
                <a:effectLst/>
                <a:uLnTx/>
                <a:uFillTx/>
                <a:latin typeface="+mn-lt"/>
                <a:ea typeface="+mn-ea"/>
                <a:cs typeface="+mj-cs"/>
              </a:rPr>
              <a:t> (</a:t>
            </a:r>
            <a:r>
              <a:rPr kumimoji="0" lang="en-US" sz="2200" b="0" i="0" strike="noStrike" kern="1200" cap="none" spc="0" normalizeH="0" baseline="0" noProof="0" dirty="0">
                <a:ln>
                  <a:noFill/>
                </a:ln>
                <a:solidFill>
                  <a:schemeClr val="tx1"/>
                </a:solidFill>
                <a:effectLst/>
                <a:uLnTx/>
                <a:uFillTx/>
                <a:latin typeface="+mn-lt"/>
                <a:ea typeface="+mn-ea"/>
                <a:cs typeface="+mj-cs"/>
              </a:rPr>
              <a:t>Client/Server</a:t>
            </a:r>
            <a:r>
              <a:rPr kumimoji="0" lang="ar-JO" sz="2200" b="0" i="0" strike="noStrike" kern="1200" cap="none" spc="0" normalizeH="0" baseline="0" noProof="0" dirty="0">
                <a:ln>
                  <a:noFill/>
                </a:ln>
                <a:solidFill>
                  <a:schemeClr val="tx1"/>
                </a:solidFill>
                <a:effectLst/>
                <a:uLnTx/>
                <a:uFillTx/>
                <a:latin typeface="+mn-lt"/>
                <a:ea typeface="+mn-ea"/>
                <a:cs typeface="+mj-cs"/>
              </a:rPr>
              <a:t>):</a:t>
            </a:r>
          </a:p>
          <a:p>
            <a:pPr marL="357188" marR="0" lvl="0" algn="r" defTabSz="914400" rtl="1" eaLnBrk="1" fontAlgn="auto" latinLnBrk="0" hangingPunct="1">
              <a:lnSpc>
                <a:spcPct val="150000"/>
              </a:lnSpc>
              <a:spcBef>
                <a:spcPct val="20000"/>
              </a:spcBef>
              <a:spcAft>
                <a:spcPts val="0"/>
              </a:spcAft>
              <a:buClrTx/>
              <a:buSzTx/>
              <a:buFont typeface="Arial" pitchFamily="34" charset="0"/>
              <a:buNone/>
              <a:tabLst/>
              <a:defRPr/>
            </a:pPr>
            <a:r>
              <a:rPr kumimoji="0" lang="ar-JO" sz="2200" b="0" i="0" strike="noStrike" kern="1200" cap="none" spc="0" normalizeH="0" baseline="0" noProof="0" dirty="0">
                <a:ln>
                  <a:noFill/>
                </a:ln>
                <a:solidFill>
                  <a:schemeClr val="tx1"/>
                </a:solidFill>
                <a:effectLst/>
                <a:uLnTx/>
                <a:uFillTx/>
                <a:latin typeface="+mn-lt"/>
                <a:ea typeface="+mn-ea"/>
                <a:cs typeface="+mj-cs"/>
              </a:rPr>
              <a:t>تعتمد التخصص و تستخدم جهاز واحد لتنسيق و تقديم الخدمات للعقد الأخرى التي توفر خدمات متخصصة و تنسق الوصول للموارد و تستخدم على نطاق واسع في الإنترنت.</a:t>
            </a:r>
          </a:p>
          <a:p>
            <a:pPr marL="342900" marR="0" lvl="0" indent="-342900" algn="r" defTabSz="914400" rtl="1" eaLnBrk="1" fontAlgn="auto" latinLnBrk="0" hangingPunct="1">
              <a:lnSpc>
                <a:spcPct val="150000"/>
              </a:lnSpc>
              <a:spcBef>
                <a:spcPct val="20000"/>
              </a:spcBef>
              <a:spcAft>
                <a:spcPts val="0"/>
              </a:spcAft>
              <a:buClrTx/>
              <a:buSzTx/>
              <a:buFont typeface="Arial" pitchFamily="34" charset="0"/>
              <a:buChar char="•"/>
              <a:tabLst/>
              <a:defRPr/>
            </a:pPr>
            <a:r>
              <a:rPr kumimoji="0" lang="ar-SA" sz="2200" b="0" i="0" strike="noStrike" kern="1200" cap="none" spc="0" normalizeH="0" baseline="0" noProof="0" dirty="0">
                <a:ln>
                  <a:noFill/>
                </a:ln>
                <a:solidFill>
                  <a:schemeClr val="tx1"/>
                </a:solidFill>
                <a:effectLst/>
                <a:uLnTx/>
                <a:uFillTx/>
                <a:latin typeface="+mn-lt"/>
                <a:ea typeface="+mn-ea"/>
                <a:cs typeface="+mj-cs"/>
              </a:rPr>
              <a:t>الند للند</a:t>
            </a:r>
            <a:r>
              <a:rPr kumimoji="0" lang="ar-JO" sz="2200" b="0" i="0" strike="noStrike" kern="1200" cap="none" spc="0" normalizeH="0" baseline="0" noProof="0" dirty="0">
                <a:ln>
                  <a:noFill/>
                </a:ln>
                <a:solidFill>
                  <a:schemeClr val="tx1"/>
                </a:solidFill>
                <a:effectLst/>
                <a:uLnTx/>
                <a:uFillTx/>
                <a:latin typeface="+mn-lt"/>
                <a:ea typeface="+mn-ea"/>
                <a:cs typeface="+mj-cs"/>
              </a:rPr>
              <a:t> (</a:t>
            </a:r>
            <a:r>
              <a:rPr kumimoji="0" lang="en-US" sz="2200" b="0" i="0" strike="noStrike" kern="1200" cap="none" spc="0" normalizeH="0" baseline="0" noProof="0" dirty="0">
                <a:ln>
                  <a:noFill/>
                </a:ln>
                <a:solidFill>
                  <a:schemeClr val="tx1"/>
                </a:solidFill>
                <a:effectLst/>
                <a:uLnTx/>
                <a:uFillTx/>
                <a:latin typeface="+mn-lt"/>
                <a:ea typeface="+mn-ea"/>
                <a:cs typeface="+mj-cs"/>
              </a:rPr>
              <a:t>Peer-to-Peer</a:t>
            </a:r>
            <a:r>
              <a:rPr kumimoji="0" lang="ar-JO" sz="2200" b="0" i="0" strike="noStrike" kern="1200" cap="none" spc="0" normalizeH="0" baseline="0" noProof="0" dirty="0">
                <a:ln>
                  <a:noFill/>
                </a:ln>
                <a:solidFill>
                  <a:schemeClr val="tx1"/>
                </a:solidFill>
                <a:effectLst/>
                <a:uLnTx/>
                <a:uFillTx/>
                <a:latin typeface="+mn-lt"/>
                <a:ea typeface="+mn-ea"/>
                <a:cs typeface="+mj-cs"/>
              </a:rPr>
              <a:t>):</a:t>
            </a:r>
          </a:p>
          <a:p>
            <a:pPr marL="357188" marR="0" lvl="0" algn="r" defTabSz="914400" rtl="1" eaLnBrk="1" fontAlgn="auto" latinLnBrk="0" hangingPunct="1">
              <a:lnSpc>
                <a:spcPct val="150000"/>
              </a:lnSpc>
              <a:spcBef>
                <a:spcPct val="20000"/>
              </a:spcBef>
              <a:spcAft>
                <a:spcPts val="0"/>
              </a:spcAft>
              <a:buClrTx/>
              <a:buSzTx/>
              <a:buFont typeface="Arial" pitchFamily="34" charset="0"/>
              <a:buNone/>
              <a:tabLst/>
              <a:defRPr/>
            </a:pPr>
            <a:r>
              <a:rPr kumimoji="0" lang="ar-JO" sz="2200" b="0" i="0" strike="noStrike" kern="1200" cap="none" spc="0" normalizeH="0" baseline="0" noProof="0" dirty="0">
                <a:ln>
                  <a:noFill/>
                </a:ln>
                <a:solidFill>
                  <a:schemeClr val="tx1"/>
                </a:solidFill>
                <a:effectLst/>
                <a:uLnTx/>
                <a:uFillTx/>
                <a:latin typeface="+mn-lt"/>
                <a:ea typeface="+mn-ea"/>
                <a:cs typeface="+mj-cs"/>
              </a:rPr>
              <a:t>تتمتع  بسلطة متساوية و يمكن أن تعمل كعملاء و خوادم فيمكن للأجهزة تقديم أو الحصول على ملفات من و إلى الأجهزة الأخرى.</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19672" y="266524"/>
            <a:ext cx="6408712" cy="461665"/>
          </a:xfrm>
          <a:prstGeom prst="rect">
            <a:avLst/>
          </a:prstGeom>
          <a:noFill/>
        </p:spPr>
        <p:txBody>
          <a:bodyPr wrap="square" rtlCol="0">
            <a:spAutoFit/>
          </a:bodyPr>
          <a:lstStyle/>
          <a:p>
            <a:pPr algn="ctr" rtl="1"/>
            <a:r>
              <a:rPr lang="ar-SA" sz="2400" b="1" dirty="0"/>
              <a:t>شبكات الإنترنت بالمنظمات</a:t>
            </a:r>
            <a:r>
              <a:rPr lang="ar-JO" sz="2400" b="1" dirty="0"/>
              <a:t> (</a:t>
            </a:r>
            <a:r>
              <a:rPr lang="en-US" sz="2400" b="1" dirty="0"/>
              <a:t>Organizational Internet</a:t>
            </a:r>
            <a:r>
              <a:rPr lang="ar-JO" sz="2400" b="1" dirty="0"/>
              <a:t>)</a:t>
            </a:r>
            <a:endParaRPr lang="en-US" sz="2400" b="1" dirty="0">
              <a:solidFill>
                <a:prstClr val="black"/>
              </a:solidFill>
            </a:endParaRPr>
          </a:p>
        </p:txBody>
      </p:sp>
      <p:sp>
        <p:nvSpPr>
          <p:cNvPr id="4" name="Content Placeholder 3"/>
          <p:cNvSpPr txBox="1">
            <a:spLocks/>
          </p:cNvSpPr>
          <p:nvPr/>
        </p:nvSpPr>
        <p:spPr>
          <a:xfrm>
            <a:off x="71406" y="1142984"/>
            <a:ext cx="8777318" cy="5029200"/>
          </a:xfrm>
          <a:prstGeom prst="rect">
            <a:avLst/>
          </a:prstGeom>
        </p:spPr>
        <p:txBody>
          <a:bodyPr>
            <a:noAutofit/>
          </a:bodyPr>
          <a:lstStyle/>
          <a:p>
            <a:pPr marL="342900" indent="-342900" algn="r" rtl="1">
              <a:lnSpc>
                <a:spcPct val="150000"/>
              </a:lnSpc>
              <a:spcBef>
                <a:spcPct val="20000"/>
              </a:spcBef>
              <a:buFont typeface="Arial" pitchFamily="34" charset="0"/>
              <a:buChar char="•"/>
              <a:defRPr/>
            </a:pPr>
            <a:r>
              <a:rPr lang="ar-SA" sz="2200" dirty="0">
                <a:cs typeface="+mj-cs"/>
              </a:rPr>
              <a:t>تمتلك معظم الشركات الكبيرة نطاقا واسعا من </a:t>
            </a:r>
            <a:r>
              <a:rPr lang="ar-JO" sz="2200" dirty="0">
                <a:cs typeface="+mj-cs"/>
              </a:rPr>
              <a:t>تكوينات </a:t>
            </a:r>
            <a:r>
              <a:rPr lang="ar-SA" sz="2200" dirty="0">
                <a:cs typeface="+mj-cs"/>
              </a:rPr>
              <a:t>الشبكات </a:t>
            </a:r>
            <a:r>
              <a:rPr lang="ar-JO" sz="2200" dirty="0">
                <a:cs typeface="+mj-cs"/>
              </a:rPr>
              <a:t>و أنظمة </a:t>
            </a:r>
            <a:r>
              <a:rPr lang="ar-SA" sz="2200" dirty="0">
                <a:cs typeface="+mj-cs"/>
              </a:rPr>
              <a:t>التشغيل والاستراتيجيات. وتطبق تقنيات الإنترنت لدمج كل هذه الشبكات </a:t>
            </a:r>
            <a:r>
              <a:rPr lang="ar-JO" sz="2200" dirty="0">
                <a:cs typeface="+mj-cs"/>
              </a:rPr>
              <a:t>و تكاملها</a:t>
            </a:r>
            <a:r>
              <a:rPr lang="ar-SA" sz="2200" dirty="0">
                <a:cs typeface="+mj-cs"/>
              </a:rPr>
              <a:t>. </a:t>
            </a:r>
            <a:r>
              <a:rPr lang="ar-JO" sz="2200" dirty="0">
                <a:cs typeface="+mj-cs"/>
              </a:rPr>
              <a:t>و يتم دعم </a:t>
            </a:r>
            <a:r>
              <a:rPr lang="ar-SA" sz="2200" dirty="0">
                <a:cs typeface="+mj-cs"/>
              </a:rPr>
              <a:t>الاتصالات بين المؤسسات وداخلها باستخدام الشبكات الداخلية والشبكات الخارجية</a:t>
            </a:r>
            <a:endParaRPr lang="ar-JO" sz="2200" dirty="0">
              <a:solidFill>
                <a:prstClr val="black"/>
              </a:solidFill>
              <a:cs typeface="+mj-cs"/>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828800" y="3111581"/>
            <a:ext cx="5638800" cy="3068171"/>
          </a:xfrm>
          <a:prstGeom prst="rect">
            <a:avLst/>
          </a:prstGeom>
          <a:ln w="19050">
            <a:solidFill>
              <a:srgbClr val="0070C0"/>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505495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47664" y="266524"/>
            <a:ext cx="6480720" cy="461665"/>
          </a:xfrm>
          <a:prstGeom prst="rect">
            <a:avLst/>
          </a:prstGeom>
          <a:noFill/>
        </p:spPr>
        <p:txBody>
          <a:bodyPr wrap="square" rtlCol="0">
            <a:spAutoFit/>
          </a:bodyPr>
          <a:lstStyle/>
          <a:p>
            <a:pPr algn="ctr" rtl="1"/>
            <a:r>
              <a:rPr lang="ar-SA" sz="2400" b="1" dirty="0"/>
              <a:t>شبكات الإنترنت بالمنظمات</a:t>
            </a:r>
            <a:r>
              <a:rPr lang="ar-JO" sz="2400" b="1" dirty="0"/>
              <a:t> (</a:t>
            </a:r>
            <a:r>
              <a:rPr lang="en-US" sz="2400" b="1" dirty="0"/>
              <a:t>Organizational Internet</a:t>
            </a:r>
            <a:r>
              <a:rPr lang="ar-JO" sz="2400" b="1" dirty="0"/>
              <a:t>)</a:t>
            </a:r>
            <a:endParaRPr lang="en-US" sz="2400" b="1" dirty="0">
              <a:solidFill>
                <a:prstClr val="black"/>
              </a:solidFill>
            </a:endParaRPr>
          </a:p>
        </p:txBody>
      </p:sp>
      <p:sp>
        <p:nvSpPr>
          <p:cNvPr id="4" name="Content Placeholder 3"/>
          <p:cNvSpPr txBox="1">
            <a:spLocks/>
          </p:cNvSpPr>
          <p:nvPr/>
        </p:nvSpPr>
        <p:spPr>
          <a:xfrm>
            <a:off x="71406" y="1142984"/>
            <a:ext cx="8777318" cy="5029200"/>
          </a:xfrm>
          <a:prstGeom prst="rect">
            <a:avLst/>
          </a:prstGeom>
        </p:spPr>
        <p:txBody>
          <a:bodyPr>
            <a:noAutofit/>
          </a:bodyPr>
          <a:lstStyle/>
          <a:p>
            <a:pPr marL="342900" indent="-342900" algn="r" rtl="1">
              <a:lnSpc>
                <a:spcPct val="150000"/>
              </a:lnSpc>
              <a:spcBef>
                <a:spcPct val="20000"/>
              </a:spcBef>
              <a:buFont typeface="Arial" pitchFamily="34" charset="0"/>
              <a:buChar char="•"/>
              <a:defRPr/>
            </a:pPr>
            <a:r>
              <a:rPr lang="ar-JO" sz="2200" b="1" dirty="0">
                <a:solidFill>
                  <a:prstClr val="black"/>
                </a:solidFill>
                <a:cs typeface="+mj-cs"/>
              </a:rPr>
              <a:t>شبكات داخلية (</a:t>
            </a:r>
            <a:r>
              <a:rPr lang="en-US" sz="2200" b="1" dirty="0">
                <a:solidFill>
                  <a:prstClr val="black"/>
                </a:solidFill>
                <a:cs typeface="+mj-cs"/>
              </a:rPr>
              <a:t>Intranet</a:t>
            </a:r>
            <a:r>
              <a:rPr lang="ar-JO" sz="2200" b="1" dirty="0">
                <a:solidFill>
                  <a:prstClr val="black"/>
                </a:solidFill>
                <a:cs typeface="+mj-cs"/>
              </a:rPr>
              <a:t>)</a:t>
            </a:r>
            <a:r>
              <a:rPr lang="en-US" sz="2200" b="1" dirty="0">
                <a:solidFill>
                  <a:prstClr val="black"/>
                </a:solidFill>
                <a:cs typeface="+mj-cs"/>
              </a:rPr>
              <a:t> </a:t>
            </a:r>
            <a:r>
              <a:rPr lang="ar-JO" sz="2200" b="1" dirty="0">
                <a:solidFill>
                  <a:prstClr val="black"/>
                </a:solidFill>
                <a:cs typeface="+mj-cs"/>
              </a:rPr>
              <a:t>:</a:t>
            </a:r>
          </a:p>
          <a:p>
            <a:pPr algn="r" rtl="1">
              <a:lnSpc>
                <a:spcPct val="150000"/>
              </a:lnSpc>
              <a:spcBef>
                <a:spcPct val="20000"/>
              </a:spcBef>
              <a:defRPr/>
            </a:pPr>
            <a:r>
              <a:rPr lang="ar-SA" sz="2200" dirty="0"/>
              <a:t>شبكات داخلية شبيهة بالإنترنت التي لها صفحات مواقع تحتوي على معلومات الشركة ونشرات إخبارية والتسعير</a:t>
            </a:r>
            <a:r>
              <a:rPr lang="ar-JO" sz="2200" dirty="0"/>
              <a:t>ات</a:t>
            </a:r>
            <a:r>
              <a:rPr lang="ar-SA" sz="2200" dirty="0"/>
              <a:t> وغيرها</a:t>
            </a:r>
            <a:r>
              <a:rPr lang="ar-JO" sz="2200" dirty="0"/>
              <a:t> </a:t>
            </a:r>
            <a:r>
              <a:rPr lang="ar-SA" sz="2200" dirty="0"/>
              <a:t>وقد تكون هذه الشبكات </a:t>
            </a:r>
            <a:r>
              <a:rPr lang="ar-JO" sz="2200" dirty="0"/>
              <a:t>متصلة </a:t>
            </a:r>
            <a:r>
              <a:rPr lang="ar-SA" sz="2200" dirty="0"/>
              <a:t>بالإنترنت أو غير </a:t>
            </a:r>
            <a:r>
              <a:rPr lang="ar-JO" sz="2200" dirty="0"/>
              <a:t>متصلة</a:t>
            </a:r>
            <a:r>
              <a:rPr lang="ar-SA" sz="2200" dirty="0"/>
              <a:t>. و الوصول إليها فقط من داخل الم</a:t>
            </a:r>
            <a:r>
              <a:rPr lang="ar-JO" sz="2200" dirty="0"/>
              <a:t>نظمة</a:t>
            </a:r>
            <a:r>
              <a:rPr lang="ar-SA" sz="2200" dirty="0"/>
              <a:t>.</a:t>
            </a:r>
            <a:endParaRPr lang="en-US" sz="2200" dirty="0"/>
          </a:p>
          <a:p>
            <a:pPr marL="342900" indent="-342900" algn="r" rtl="1">
              <a:lnSpc>
                <a:spcPct val="150000"/>
              </a:lnSpc>
              <a:spcBef>
                <a:spcPct val="20000"/>
              </a:spcBef>
              <a:buFont typeface="Arial" pitchFamily="34" charset="0"/>
              <a:buChar char="•"/>
              <a:defRPr/>
            </a:pPr>
            <a:r>
              <a:rPr lang="ar-JO" sz="2200" b="1" dirty="0">
                <a:solidFill>
                  <a:prstClr val="black"/>
                </a:solidFill>
                <a:cs typeface="+mj-cs"/>
              </a:rPr>
              <a:t>شبكات خارجية (</a:t>
            </a:r>
            <a:r>
              <a:rPr lang="en-US" sz="2200" b="1" dirty="0">
                <a:solidFill>
                  <a:prstClr val="black"/>
                </a:solidFill>
                <a:cs typeface="+mj-cs"/>
              </a:rPr>
              <a:t>Extranet</a:t>
            </a:r>
            <a:r>
              <a:rPr lang="ar-JO" sz="2200" b="1" dirty="0">
                <a:solidFill>
                  <a:prstClr val="black"/>
                </a:solidFill>
                <a:cs typeface="+mj-cs"/>
              </a:rPr>
              <a:t>):</a:t>
            </a:r>
          </a:p>
          <a:p>
            <a:pPr algn="r" rtl="1">
              <a:lnSpc>
                <a:spcPct val="150000"/>
              </a:lnSpc>
              <a:spcBef>
                <a:spcPct val="20000"/>
              </a:spcBef>
              <a:defRPr/>
            </a:pPr>
            <a:r>
              <a:rPr lang="ar-SA" sz="2200" dirty="0">
                <a:cs typeface="+mj-cs"/>
              </a:rPr>
              <a:t>هي شبكة داخلية</a:t>
            </a:r>
            <a:r>
              <a:rPr lang="ar-JO" sz="2200" dirty="0">
                <a:cs typeface="+mj-cs"/>
              </a:rPr>
              <a:t> </a:t>
            </a:r>
            <a:r>
              <a:rPr lang="ar-SA" sz="2200" dirty="0">
                <a:cs typeface="+mj-cs"/>
              </a:rPr>
              <a:t>أو جزء منها يمكن الوصول إليها من قبل مستخدمين خارجيين </a:t>
            </a:r>
            <a:r>
              <a:rPr lang="ar-JO" sz="2200" dirty="0">
                <a:cs typeface="+mj-cs"/>
              </a:rPr>
              <a:t>معنيين </a:t>
            </a:r>
            <a:r>
              <a:rPr lang="ar-SA" sz="2200" dirty="0">
                <a:cs typeface="+mj-cs"/>
              </a:rPr>
              <a:t>من خلال الإنترنت</a:t>
            </a:r>
            <a:r>
              <a:rPr lang="ar-JO" sz="2200" dirty="0">
                <a:cs typeface="+mj-cs"/>
              </a:rPr>
              <a:t> و يتم </a:t>
            </a:r>
            <a:r>
              <a:rPr lang="ar-SA" sz="2200" dirty="0">
                <a:cs typeface="+mj-cs"/>
              </a:rPr>
              <a:t>الدخول </a:t>
            </a:r>
            <a:r>
              <a:rPr lang="ar-JO" sz="2200" dirty="0">
                <a:cs typeface="+mj-cs"/>
              </a:rPr>
              <a:t>إليها </a:t>
            </a:r>
            <a:r>
              <a:rPr lang="ar-SA" sz="2200" dirty="0">
                <a:cs typeface="+mj-cs"/>
              </a:rPr>
              <a:t>باستخدام </a:t>
            </a:r>
            <a:r>
              <a:rPr lang="ar-JO" sz="2200" dirty="0">
                <a:cs typeface="+mj-cs"/>
              </a:rPr>
              <a:t>اسم مستخدم و كلمة مرور </a:t>
            </a:r>
            <a:r>
              <a:rPr lang="ar-SA" sz="2200" dirty="0">
                <a:cs typeface="+mj-cs"/>
              </a:rPr>
              <a:t>محددة تحدد هوية المستخدم </a:t>
            </a:r>
            <a:endParaRPr lang="en-US" sz="2200" dirty="0">
              <a:solidFill>
                <a:prstClr val="black"/>
              </a:solidFill>
              <a:cs typeface="+mj-cs"/>
            </a:endParaRPr>
          </a:p>
          <a:p>
            <a:pPr algn="r" rtl="1">
              <a:spcBef>
                <a:spcPct val="20000"/>
              </a:spcBef>
              <a:defRPr/>
            </a:pPr>
            <a:endParaRPr lang="ar-JO" sz="2200" dirty="0">
              <a:solidFill>
                <a:prstClr val="black"/>
              </a:solidFill>
              <a:cs typeface="Times New Roman"/>
            </a:endParaRPr>
          </a:p>
        </p:txBody>
      </p:sp>
    </p:spTree>
    <p:extLst>
      <p:ext uri="{BB962C8B-B14F-4D97-AF65-F5344CB8AC3E}">
        <p14:creationId xmlns:p14="http://schemas.microsoft.com/office/powerpoint/2010/main" val="186710029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47664" y="266524"/>
            <a:ext cx="6480720" cy="461665"/>
          </a:xfrm>
          <a:prstGeom prst="rect">
            <a:avLst/>
          </a:prstGeom>
          <a:noFill/>
        </p:spPr>
        <p:txBody>
          <a:bodyPr wrap="square" rtlCol="0">
            <a:spAutoFit/>
          </a:bodyPr>
          <a:lstStyle/>
          <a:p>
            <a:pPr algn="ctr" rtl="1"/>
            <a:r>
              <a:rPr lang="ar-SA" sz="2400" b="1" dirty="0"/>
              <a:t>شبكات الإنترنت بالمنظمات</a:t>
            </a:r>
            <a:r>
              <a:rPr lang="ar-JO" sz="2400" b="1" dirty="0"/>
              <a:t> (</a:t>
            </a:r>
            <a:r>
              <a:rPr lang="en-US" sz="2400" b="1" dirty="0"/>
              <a:t>Organizational Internet</a:t>
            </a:r>
            <a:r>
              <a:rPr lang="ar-JO" sz="2400" b="1" dirty="0"/>
              <a:t>)</a:t>
            </a:r>
            <a:endParaRPr lang="en-US" sz="2400" b="1" dirty="0">
              <a:solidFill>
                <a:prstClr val="black"/>
              </a:solidFill>
            </a:endParaRPr>
          </a:p>
        </p:txBody>
      </p:sp>
      <p:sp>
        <p:nvSpPr>
          <p:cNvPr id="4" name="Content Placeholder 3"/>
          <p:cNvSpPr txBox="1">
            <a:spLocks/>
          </p:cNvSpPr>
          <p:nvPr/>
        </p:nvSpPr>
        <p:spPr>
          <a:xfrm>
            <a:off x="71406" y="1142984"/>
            <a:ext cx="8777318" cy="2142000"/>
          </a:xfrm>
          <a:prstGeom prst="rect">
            <a:avLst/>
          </a:prstGeom>
        </p:spPr>
        <p:txBody>
          <a:bodyPr>
            <a:noAutofit/>
          </a:bodyPr>
          <a:lstStyle/>
          <a:p>
            <a:pPr marL="342900" indent="-342900" algn="r" rtl="1">
              <a:lnSpc>
                <a:spcPct val="150000"/>
              </a:lnSpc>
              <a:spcBef>
                <a:spcPct val="20000"/>
              </a:spcBef>
              <a:buFont typeface="Arial" pitchFamily="34" charset="0"/>
              <a:buChar char="•"/>
              <a:defRPr/>
            </a:pPr>
            <a:r>
              <a:rPr lang="ar-JO" sz="2200" b="1" dirty="0">
                <a:solidFill>
                  <a:prstClr val="black"/>
                </a:solidFill>
                <a:cs typeface="+mj-cs"/>
              </a:rPr>
              <a:t>جدران الحماية (</a:t>
            </a:r>
            <a:r>
              <a:rPr lang="en-US" sz="2200" b="1" dirty="0">
                <a:solidFill>
                  <a:prstClr val="black"/>
                </a:solidFill>
                <a:cs typeface="+mj-cs"/>
              </a:rPr>
              <a:t>Firewalls</a:t>
            </a:r>
            <a:r>
              <a:rPr lang="ar-JO" sz="2200" b="1" dirty="0">
                <a:solidFill>
                  <a:prstClr val="black"/>
                </a:solidFill>
                <a:cs typeface="+mj-cs"/>
              </a:rPr>
              <a:t>)</a:t>
            </a:r>
            <a:r>
              <a:rPr lang="en-US" sz="2200" b="1" dirty="0">
                <a:solidFill>
                  <a:prstClr val="black"/>
                </a:solidFill>
                <a:cs typeface="+mj-cs"/>
              </a:rPr>
              <a:t>:</a:t>
            </a:r>
          </a:p>
          <a:p>
            <a:pPr algn="r" rtl="1">
              <a:lnSpc>
                <a:spcPct val="150000"/>
              </a:lnSpc>
              <a:spcBef>
                <a:spcPct val="20000"/>
              </a:spcBef>
              <a:defRPr/>
            </a:pPr>
            <a:r>
              <a:rPr lang="ar-JO" sz="2200" dirty="0">
                <a:cs typeface="+mj-cs"/>
              </a:rPr>
              <a:t>هي </a:t>
            </a:r>
            <a:r>
              <a:rPr lang="ar-SA" sz="2200" dirty="0">
                <a:cs typeface="+mj-cs"/>
              </a:rPr>
              <a:t>نظام </a:t>
            </a:r>
            <a:r>
              <a:rPr lang="ar-JO" sz="2200" dirty="0">
                <a:cs typeface="+mj-cs"/>
              </a:rPr>
              <a:t>يؤمن </a:t>
            </a:r>
            <a:r>
              <a:rPr lang="ar-SA" sz="2200" dirty="0">
                <a:cs typeface="+mj-cs"/>
              </a:rPr>
              <a:t>الشبكة </a:t>
            </a:r>
            <a:r>
              <a:rPr lang="ar-JO" sz="2200" dirty="0">
                <a:cs typeface="+mj-cs"/>
              </a:rPr>
              <a:t>و يمنع </a:t>
            </a:r>
            <a:r>
              <a:rPr lang="ar-SA" sz="2200" dirty="0">
                <a:cs typeface="+mj-cs"/>
              </a:rPr>
              <a:t>دخول المستخدمين غير المصرح لهم. ويمكن تنفيذ</a:t>
            </a:r>
            <a:r>
              <a:rPr lang="ar-JO" sz="2200" dirty="0">
                <a:cs typeface="+mj-cs"/>
              </a:rPr>
              <a:t>ها</a:t>
            </a:r>
            <a:r>
              <a:rPr lang="ar-SA" sz="2200" dirty="0">
                <a:cs typeface="+mj-cs"/>
              </a:rPr>
              <a:t> في </a:t>
            </a:r>
            <a:r>
              <a:rPr lang="ar-JO" sz="2200" dirty="0">
                <a:cs typeface="+mj-cs"/>
              </a:rPr>
              <a:t>البرامج </a:t>
            </a:r>
            <a:r>
              <a:rPr lang="ar-SA" sz="2200" dirty="0">
                <a:cs typeface="+mj-cs"/>
              </a:rPr>
              <a:t>والأجهزة أو مزيج من الاثنين. </a:t>
            </a:r>
            <a:r>
              <a:rPr lang="ar-JO" sz="2200" dirty="0">
                <a:cs typeface="+mj-cs"/>
              </a:rPr>
              <a:t>و يمكن استخدامها لحماية ل</a:t>
            </a:r>
            <a:r>
              <a:rPr lang="ar-SA" sz="2200" dirty="0">
                <a:cs typeface="+mj-cs"/>
              </a:rPr>
              <a:t>تقييد تدفق البيانات خارج الشبكة</a:t>
            </a:r>
            <a:r>
              <a:rPr lang="en-US" sz="2200" dirty="0">
                <a:cs typeface="+mj-cs"/>
              </a:rPr>
              <a:t>.</a:t>
            </a:r>
          </a:p>
          <a:p>
            <a:pPr algn="r" rtl="1">
              <a:lnSpc>
                <a:spcPct val="150000"/>
              </a:lnSpc>
              <a:spcBef>
                <a:spcPct val="20000"/>
              </a:spcBef>
              <a:defRPr/>
            </a:pPr>
            <a:endParaRPr lang="en-US" sz="2200" b="1" dirty="0">
              <a:solidFill>
                <a:prstClr val="black"/>
              </a:solidFill>
              <a:cs typeface="+mj-cs"/>
            </a:endParaRPr>
          </a:p>
          <a:p>
            <a:pPr algn="r" rtl="1">
              <a:lnSpc>
                <a:spcPct val="150000"/>
              </a:lnSpc>
              <a:spcBef>
                <a:spcPct val="20000"/>
              </a:spcBef>
              <a:defRPr/>
            </a:pPr>
            <a:endParaRPr lang="ar-JO" sz="2200" b="1" dirty="0">
              <a:solidFill>
                <a:prstClr val="black"/>
              </a:solidFill>
              <a:cs typeface="+mj-cs"/>
            </a:endParaRPr>
          </a:p>
          <a:p>
            <a:pPr algn="r" rtl="1">
              <a:spcBef>
                <a:spcPct val="20000"/>
              </a:spcBef>
              <a:defRPr/>
            </a:pPr>
            <a:endParaRPr lang="ar-JO" sz="2200" dirty="0">
              <a:solidFill>
                <a:prstClr val="black"/>
              </a:solidFill>
              <a:cs typeface="Times New Roman"/>
            </a:endParaRPr>
          </a:p>
        </p:txBody>
      </p:sp>
      <p:sp>
        <p:nvSpPr>
          <p:cNvPr id="2" name="TextBox 1"/>
          <p:cNvSpPr txBox="1"/>
          <p:nvPr/>
        </p:nvSpPr>
        <p:spPr>
          <a:xfrm>
            <a:off x="3995936" y="3717032"/>
            <a:ext cx="4852788" cy="2644955"/>
          </a:xfrm>
          <a:prstGeom prst="rect">
            <a:avLst/>
          </a:prstGeom>
          <a:noFill/>
        </p:spPr>
        <p:txBody>
          <a:bodyPr wrap="square" rtlCol="0">
            <a:spAutoFit/>
          </a:bodyPr>
          <a:lstStyle/>
          <a:p>
            <a:pPr marL="342900" lvl="0" indent="-342900" algn="r" rtl="1">
              <a:lnSpc>
                <a:spcPct val="150000"/>
              </a:lnSpc>
              <a:spcBef>
                <a:spcPct val="20000"/>
              </a:spcBef>
              <a:buFont typeface="Arial" pitchFamily="34" charset="0"/>
              <a:buChar char="•"/>
              <a:defRPr/>
            </a:pPr>
            <a:r>
              <a:rPr lang="ar-JO" sz="2200" b="1" dirty="0">
                <a:solidFill>
                  <a:prstClr val="black"/>
                </a:solidFill>
                <a:cs typeface="Times New Roman"/>
              </a:rPr>
              <a:t>الخادم الوكيل (</a:t>
            </a:r>
            <a:r>
              <a:rPr lang="en-US" sz="2200" b="1" dirty="0">
                <a:solidFill>
                  <a:prstClr val="black"/>
                </a:solidFill>
              </a:rPr>
              <a:t>Proxy Server</a:t>
            </a:r>
            <a:r>
              <a:rPr lang="ar-JO" sz="2200" b="1" dirty="0">
                <a:solidFill>
                  <a:prstClr val="black"/>
                </a:solidFill>
                <a:cs typeface="Times New Roman"/>
              </a:rPr>
              <a:t>)</a:t>
            </a:r>
            <a:r>
              <a:rPr lang="en-US" sz="2200" b="1" dirty="0">
                <a:solidFill>
                  <a:prstClr val="black"/>
                </a:solidFill>
              </a:rPr>
              <a:t>:</a:t>
            </a:r>
          </a:p>
          <a:p>
            <a:pPr lvl="0" algn="r" rtl="1">
              <a:lnSpc>
                <a:spcPct val="150000"/>
              </a:lnSpc>
              <a:spcBef>
                <a:spcPct val="20000"/>
              </a:spcBef>
              <a:defRPr/>
            </a:pPr>
            <a:r>
              <a:rPr lang="ar-JO" sz="2200" dirty="0">
                <a:solidFill>
                  <a:prstClr val="black"/>
                </a:solidFill>
                <a:cs typeface="Times New Roman"/>
              </a:rPr>
              <a:t>يوجد في جدران الحماية و ي</a:t>
            </a:r>
            <a:r>
              <a:rPr lang="ar-SA" sz="2200" dirty="0">
                <a:solidFill>
                  <a:prstClr val="black"/>
                </a:solidFill>
                <a:cs typeface="Times New Roman"/>
              </a:rPr>
              <a:t>عمل كحارس لتسهيل المرور بين الشبكة المحمية والإنترنت. كل الاتصالات بين الشبكة الداخلية والعالم الخارجي يجب أن تمر </a:t>
            </a:r>
            <a:r>
              <a:rPr lang="ar-JO" sz="2200" dirty="0">
                <a:solidFill>
                  <a:prstClr val="black"/>
                </a:solidFill>
                <a:cs typeface="Times New Roman"/>
              </a:rPr>
              <a:t>من خلاله</a:t>
            </a:r>
            <a:r>
              <a:rPr lang="ar-SA" sz="2200" dirty="0">
                <a:solidFill>
                  <a:prstClr val="black"/>
                </a:solidFill>
                <a:cs typeface="Times New Roman"/>
              </a:rPr>
              <a:t>. </a:t>
            </a:r>
            <a:endParaRPr lang="en-US" sz="2200" dirty="0">
              <a:solidFill>
                <a:prstClr val="black"/>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7544" y="2826830"/>
            <a:ext cx="3217168" cy="38025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6542946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96852" y="18158"/>
            <a:ext cx="4950296" cy="830997"/>
          </a:xfrm>
          <a:prstGeom prst="rect">
            <a:avLst/>
          </a:prstGeom>
          <a:noFill/>
        </p:spPr>
        <p:txBody>
          <a:bodyPr wrap="square" rtlCol="0">
            <a:spAutoFit/>
          </a:bodyPr>
          <a:lstStyle/>
          <a:p>
            <a:pPr algn="ctr" rtl="1"/>
            <a:r>
              <a:rPr lang="ar-JO" sz="2400" b="1" dirty="0"/>
              <a:t>الشبكة العنكبوتية  العالمية</a:t>
            </a:r>
            <a:endParaRPr lang="en-US" sz="2400" b="1" dirty="0"/>
          </a:p>
          <a:p>
            <a:pPr algn="ctr" rtl="1"/>
            <a:r>
              <a:rPr lang="en-US" sz="2400" b="1" dirty="0">
                <a:solidFill>
                  <a:prstClr val="black"/>
                </a:solidFill>
              </a:rPr>
              <a:t>WWW:World Wide Web</a:t>
            </a:r>
          </a:p>
        </p:txBody>
      </p:sp>
      <p:sp>
        <p:nvSpPr>
          <p:cNvPr id="4" name="Content Placeholder 3"/>
          <p:cNvSpPr txBox="1">
            <a:spLocks/>
          </p:cNvSpPr>
          <p:nvPr/>
        </p:nvSpPr>
        <p:spPr>
          <a:xfrm>
            <a:off x="71406" y="1142984"/>
            <a:ext cx="8777318" cy="5029200"/>
          </a:xfrm>
          <a:prstGeom prst="rect">
            <a:avLst/>
          </a:prstGeom>
        </p:spPr>
        <p:txBody>
          <a:bodyPr>
            <a:noAutofit/>
          </a:bodyPr>
          <a:lstStyle/>
          <a:p>
            <a:pPr marL="342900" indent="-342900" algn="r" rtl="1">
              <a:buFont typeface="Arial" pitchFamily="34" charset="0"/>
              <a:buChar char="•"/>
            </a:pPr>
            <a:r>
              <a:rPr lang="en-US" sz="2200" dirty="0">
                <a:cs typeface="+mj-cs"/>
              </a:rPr>
              <a:t>WWWW</a:t>
            </a:r>
            <a:r>
              <a:rPr lang="ar-JO" sz="2200" dirty="0">
                <a:cs typeface="+mj-cs"/>
              </a:rPr>
              <a:t> : </a:t>
            </a:r>
            <a:r>
              <a:rPr lang="ar-SA" sz="2200" dirty="0">
                <a:cs typeface="+mj-cs"/>
              </a:rPr>
              <a:t>المعلومات التي نظمت على شكل صفحات </a:t>
            </a:r>
            <a:r>
              <a:rPr lang="ar-JO" sz="2200" dirty="0">
                <a:cs typeface="+mj-cs"/>
              </a:rPr>
              <a:t>ويب و </a:t>
            </a:r>
            <a:r>
              <a:rPr lang="ar-SA" sz="2200" dirty="0">
                <a:cs typeface="+mj-cs"/>
              </a:rPr>
              <a:t>تحتوي على نص</a:t>
            </a:r>
            <a:r>
              <a:rPr lang="ar-JO" sz="2200" dirty="0">
                <a:cs typeface="+mj-cs"/>
              </a:rPr>
              <a:t>وص</a:t>
            </a:r>
            <a:r>
              <a:rPr lang="ar-SA" sz="2200" dirty="0">
                <a:cs typeface="+mj-cs"/>
              </a:rPr>
              <a:t> وصور</a:t>
            </a:r>
            <a:r>
              <a:rPr lang="ar-JO" sz="2200" dirty="0">
                <a:cs typeface="+mj-cs"/>
              </a:rPr>
              <a:t> </a:t>
            </a:r>
            <a:r>
              <a:rPr lang="ar-SA" sz="2200" dirty="0">
                <a:cs typeface="+mj-cs"/>
              </a:rPr>
              <a:t>ويمكنك </a:t>
            </a:r>
            <a:r>
              <a:rPr lang="ar-JO" sz="2200" dirty="0">
                <a:cs typeface="+mj-cs"/>
              </a:rPr>
              <a:t>من خلالها </a:t>
            </a:r>
            <a:r>
              <a:rPr lang="ar-SA" sz="2200" dirty="0">
                <a:cs typeface="+mj-cs"/>
              </a:rPr>
              <a:t>استرجاع الوثائق وعرض الصور والرسوم المتحركة والفيديو، وكذلك الاستماع إلى ملفات الصوت وتبادل ال</a:t>
            </a:r>
            <a:r>
              <a:rPr lang="ar-JO" sz="2200" dirty="0">
                <a:cs typeface="+mj-cs"/>
              </a:rPr>
              <a:t>بيانات</a:t>
            </a:r>
            <a:r>
              <a:rPr lang="ar-SA" sz="2200" dirty="0">
                <a:cs typeface="+mj-cs"/>
              </a:rPr>
              <a:t> الصوتية وعرض البرامج التي ت</a:t>
            </a:r>
            <a:r>
              <a:rPr lang="ar-JO" sz="2200" dirty="0">
                <a:cs typeface="+mj-cs"/>
              </a:rPr>
              <a:t>عمل على أي برنامج</a:t>
            </a:r>
            <a:r>
              <a:rPr lang="ar-SA" sz="2200" dirty="0">
                <a:cs typeface="+mj-cs"/>
              </a:rPr>
              <a:t> في العالم.</a:t>
            </a:r>
            <a:endParaRPr lang="en-US" sz="2200" dirty="0">
              <a:cs typeface="+mj-cs"/>
            </a:endParaRPr>
          </a:p>
          <a:p>
            <a:pPr algn="r" rtl="1"/>
            <a:endParaRPr lang="en-US" sz="2200" dirty="0">
              <a:cs typeface="+mj-cs"/>
            </a:endParaRPr>
          </a:p>
          <a:p>
            <a:pPr marL="342900" indent="-342900" algn="r" rtl="1">
              <a:buFont typeface="Arial" pitchFamily="34" charset="0"/>
              <a:buChar char="•"/>
            </a:pPr>
            <a:r>
              <a:rPr lang="ar-JO" sz="2200" b="1" u="sng" dirty="0">
                <a:cs typeface="+mj-cs"/>
              </a:rPr>
              <a:t>الإنترنت</a:t>
            </a:r>
            <a:r>
              <a:rPr lang="ar-JO" sz="2200" dirty="0">
                <a:cs typeface="+mj-cs"/>
              </a:rPr>
              <a:t> هو الشبكة الفعلية من الكابلات و الأقمار الصناعية و الأجهزة و الموارد أما </a:t>
            </a:r>
            <a:r>
              <a:rPr lang="ar-JO" sz="2200" u="sng" dirty="0">
                <a:cs typeface="+mj-cs"/>
              </a:rPr>
              <a:t>الويب</a:t>
            </a:r>
            <a:r>
              <a:rPr lang="ar-JO" sz="2200" dirty="0">
                <a:cs typeface="+mj-cs"/>
              </a:rPr>
              <a:t> فهو واجهة الوسائط للموارد من نصوص و صور و فيديو ...</a:t>
            </a:r>
            <a:endParaRPr lang="en-US" sz="2200" dirty="0">
              <a:cs typeface="+mj-cs"/>
            </a:endParaRPr>
          </a:p>
          <a:p>
            <a:pPr marL="342900" indent="-342900" algn="r" rtl="1">
              <a:buFont typeface="Arial" pitchFamily="34" charset="0"/>
              <a:buChar char="•"/>
            </a:pPr>
            <a:endParaRPr lang="ar-JO" sz="2200" dirty="0">
              <a:cs typeface="+mj-cs"/>
            </a:endParaRPr>
          </a:p>
          <a:p>
            <a:pPr marL="342900" indent="-342900" algn="r" rtl="1">
              <a:buFont typeface="Arial" pitchFamily="34" charset="0"/>
              <a:buChar char="•"/>
            </a:pPr>
            <a:r>
              <a:rPr lang="ar-JO" sz="2200" dirty="0">
                <a:cs typeface="+mj-cs"/>
              </a:rPr>
              <a:t>يمكنك عرض صفحات الويب باستخدام المتصفحات و هي مكتوبة بلغة توصيف النص التشعبي (</a:t>
            </a:r>
            <a:r>
              <a:rPr lang="en-US" sz="2200" dirty="0">
                <a:cs typeface="+mj-cs"/>
              </a:rPr>
              <a:t>HTML: Hypertext Transfer Language</a:t>
            </a:r>
            <a:r>
              <a:rPr lang="ar-JO" sz="2200" dirty="0">
                <a:cs typeface="+mj-cs"/>
              </a:rPr>
              <a:t>).</a:t>
            </a:r>
            <a:endParaRPr lang="en-US" sz="2200" dirty="0">
              <a:cs typeface="+mj-cs"/>
            </a:endParaRPr>
          </a:p>
          <a:p>
            <a:pPr marL="342900" indent="-342900" algn="r" rtl="1">
              <a:buFont typeface="Arial" pitchFamily="34" charset="0"/>
              <a:buChar char="•"/>
            </a:pPr>
            <a:endParaRPr lang="ar-JO" sz="2200" dirty="0">
              <a:cs typeface="+mj-cs"/>
            </a:endParaRPr>
          </a:p>
          <a:p>
            <a:pPr marL="342900" indent="-342900" algn="r" rtl="1">
              <a:buFont typeface="Arial" pitchFamily="34" charset="0"/>
              <a:buChar char="•"/>
            </a:pPr>
            <a:r>
              <a:rPr lang="en-US" sz="2200" dirty="0">
                <a:cs typeface="+mj-cs"/>
              </a:rPr>
              <a:t>Applets</a:t>
            </a:r>
            <a:r>
              <a:rPr lang="ar-JO" sz="2200" dirty="0">
                <a:cs typeface="+mj-cs"/>
              </a:rPr>
              <a:t>: برامج خاصة بلغة الجافا لعرض الرسومات المتحركة و الألعاب.</a:t>
            </a:r>
            <a:endParaRPr lang="en-US" sz="2200" dirty="0">
              <a:cs typeface="+mj-cs"/>
            </a:endParaRPr>
          </a:p>
          <a:p>
            <a:pPr marL="342900" indent="-342900" algn="r" rtl="1">
              <a:buFont typeface="Arial" pitchFamily="34" charset="0"/>
              <a:buChar char="•"/>
            </a:pPr>
            <a:endParaRPr lang="ar-JO" sz="2200" dirty="0">
              <a:cs typeface="+mj-cs"/>
            </a:endParaRPr>
          </a:p>
          <a:p>
            <a:pPr marL="342900" indent="-342900" algn="r" rtl="1">
              <a:buFont typeface="Arial" pitchFamily="34" charset="0"/>
              <a:buChar char="•"/>
            </a:pPr>
            <a:r>
              <a:rPr lang="ar-JO" sz="2200" dirty="0">
                <a:cs typeface="+mj-cs"/>
              </a:rPr>
              <a:t>تصفح الويب (</a:t>
            </a:r>
            <a:r>
              <a:rPr lang="en-US" sz="2200" dirty="0">
                <a:cs typeface="+mj-cs"/>
              </a:rPr>
              <a:t>Web Surfing</a:t>
            </a:r>
            <a:r>
              <a:rPr lang="ar-JO" sz="2200" dirty="0">
                <a:cs typeface="+mj-cs"/>
              </a:rPr>
              <a:t>):التنقل بين صفحات الويب عبر الروابط.</a:t>
            </a:r>
          </a:p>
          <a:p>
            <a:pPr algn="r" rtl="1"/>
            <a:endParaRPr lang="en-US" sz="2200" dirty="0">
              <a:cs typeface="+mj-cs"/>
            </a:endParaRPr>
          </a:p>
        </p:txBody>
      </p:sp>
    </p:spTree>
    <p:extLst>
      <p:ext uri="{BB962C8B-B14F-4D97-AF65-F5344CB8AC3E}">
        <p14:creationId xmlns:p14="http://schemas.microsoft.com/office/powerpoint/2010/main" val="18671002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71670" y="266524"/>
            <a:ext cx="4950296" cy="461665"/>
          </a:xfrm>
          <a:prstGeom prst="rect">
            <a:avLst/>
          </a:prstGeom>
          <a:noFill/>
        </p:spPr>
        <p:txBody>
          <a:bodyPr wrap="square" rtlCol="0">
            <a:spAutoFit/>
          </a:bodyPr>
          <a:lstStyle/>
          <a:p>
            <a:pPr algn="ctr" rtl="1"/>
            <a:r>
              <a:rPr lang="ar-SA" sz="2400" b="1" dirty="0"/>
              <a:t>البروتوكولات</a:t>
            </a:r>
            <a:r>
              <a:rPr lang="ar-JO" sz="2400" b="1" dirty="0"/>
              <a:t> (</a:t>
            </a:r>
            <a:r>
              <a:rPr lang="en-US" sz="2400" b="1" dirty="0"/>
              <a:t>Protocols</a:t>
            </a:r>
            <a:r>
              <a:rPr lang="ar-JO" sz="2400" b="1" dirty="0"/>
              <a:t>)</a:t>
            </a:r>
            <a:endParaRPr lang="en-US" sz="2400" b="1" dirty="0">
              <a:solidFill>
                <a:prstClr val="black"/>
              </a:solidFill>
            </a:endParaRPr>
          </a:p>
        </p:txBody>
      </p:sp>
      <p:sp>
        <p:nvSpPr>
          <p:cNvPr id="4" name="Content Placeholder 3"/>
          <p:cNvSpPr txBox="1">
            <a:spLocks/>
          </p:cNvSpPr>
          <p:nvPr/>
        </p:nvSpPr>
        <p:spPr>
          <a:xfrm>
            <a:off x="71406" y="1142984"/>
            <a:ext cx="8777318" cy="5029200"/>
          </a:xfrm>
          <a:prstGeom prst="rect">
            <a:avLst/>
          </a:prstGeom>
        </p:spPr>
        <p:txBody>
          <a:bodyPr>
            <a:noAutofit/>
          </a:bodyPr>
          <a:lstStyle/>
          <a:p>
            <a:pPr marL="342900" indent="-342900" algn="just" rtl="1">
              <a:buFont typeface="Arial" pitchFamily="34" charset="0"/>
              <a:buChar char="•"/>
            </a:pPr>
            <a:r>
              <a:rPr lang="ar-JO" sz="2400" b="1" dirty="0">
                <a:cs typeface="+mj-cs"/>
              </a:rPr>
              <a:t>البروتوكولات </a:t>
            </a:r>
            <a:r>
              <a:rPr lang="ar-JO" sz="2400" dirty="0">
                <a:cs typeface="+mj-cs"/>
              </a:rPr>
              <a:t>: قواعد الإتصال المتبعة في تبادل المعلومات بين الحاسبات.</a:t>
            </a:r>
            <a:endParaRPr lang="en-US" sz="2400" dirty="0">
              <a:cs typeface="+mj-cs"/>
            </a:endParaRPr>
          </a:p>
          <a:p>
            <a:pPr marL="342900" indent="-342900" algn="just" rtl="1">
              <a:buFont typeface="Arial" pitchFamily="34" charset="0"/>
              <a:buChar char="•"/>
            </a:pPr>
            <a:endParaRPr lang="ar-JO" sz="2400" dirty="0">
              <a:cs typeface="+mj-cs"/>
            </a:endParaRPr>
          </a:p>
          <a:p>
            <a:pPr marL="342900" indent="-342900" algn="just" rtl="1">
              <a:buFont typeface="Arial" pitchFamily="34" charset="0"/>
              <a:buChar char="•"/>
            </a:pPr>
            <a:r>
              <a:rPr lang="ar-JO" sz="2400" b="1" dirty="0">
                <a:cs typeface="+mj-cs"/>
              </a:rPr>
              <a:t>القواعد</a:t>
            </a:r>
            <a:r>
              <a:rPr lang="ar-JO" sz="2400" dirty="0">
                <a:cs typeface="+mj-cs"/>
              </a:rPr>
              <a:t> </a:t>
            </a:r>
            <a:r>
              <a:rPr lang="ar-JO" sz="2400" b="1" dirty="0">
                <a:cs typeface="+mj-cs"/>
              </a:rPr>
              <a:t>(</a:t>
            </a:r>
            <a:r>
              <a:rPr lang="en-US" sz="2400" b="1" dirty="0">
                <a:cs typeface="+mj-cs"/>
              </a:rPr>
              <a:t>Rules</a:t>
            </a:r>
            <a:r>
              <a:rPr lang="ar-JO" sz="2400" b="1" dirty="0">
                <a:cs typeface="+mj-cs"/>
              </a:rPr>
              <a:t>): </a:t>
            </a:r>
            <a:r>
              <a:rPr lang="ar-JO" sz="2400" dirty="0">
                <a:cs typeface="+mj-cs"/>
              </a:rPr>
              <a:t>لضمان وجود نظام موحد بين مستخدمي الحاسبات المختلفة يتم استخدام البروتوكولات لتنظيم  اللإتصالات و معالجة البيانات.</a:t>
            </a:r>
            <a:endParaRPr lang="en-US" sz="2400" dirty="0">
              <a:cs typeface="+mj-cs"/>
            </a:endParaRPr>
          </a:p>
          <a:p>
            <a:pPr marL="342900" indent="-342900" algn="just" rtl="1">
              <a:buFont typeface="Arial" pitchFamily="34" charset="0"/>
              <a:buChar char="•"/>
            </a:pPr>
            <a:endParaRPr lang="en-US" sz="2400" dirty="0">
              <a:cs typeface="+mj-cs"/>
            </a:endParaRPr>
          </a:p>
          <a:p>
            <a:pPr marL="342900" indent="-342900" algn="just" rtl="1">
              <a:buFont typeface="Arial" pitchFamily="34" charset="0"/>
              <a:buChar char="•"/>
            </a:pPr>
            <a:r>
              <a:rPr lang="ar-JO" sz="2400" dirty="0">
                <a:cs typeface="+mj-cs"/>
              </a:rPr>
              <a:t>بروتوكول تحكم الإرسال/بروتوكول الإنترنت (</a:t>
            </a:r>
            <a:r>
              <a:rPr lang="en-US" sz="2400" dirty="0">
                <a:cs typeface="+mj-cs"/>
              </a:rPr>
              <a:t>TCP/IP: Transmission Control Protocol/Internet Protocol</a:t>
            </a:r>
            <a:r>
              <a:rPr lang="ar-JO" sz="2400" dirty="0">
                <a:cs typeface="+mj-cs"/>
              </a:rPr>
              <a:t>)</a:t>
            </a:r>
            <a:r>
              <a:rPr lang="en-US" sz="2400" dirty="0">
                <a:cs typeface="+mj-cs"/>
              </a:rPr>
              <a:t> :</a:t>
            </a:r>
            <a:r>
              <a:rPr lang="ar-JO" sz="2400" dirty="0">
                <a:cs typeface="+mj-cs"/>
              </a:rPr>
              <a:t>البروتوكول الأساسي في الإنترنت, عند ارسال الرسالة فإنه يقسمها لحزم صغيرة تحتوي عنوان الحاسب المرسل و المستقبل</a:t>
            </a:r>
            <a:endParaRPr lang="en-US" sz="2400" dirty="0">
              <a:cs typeface="+mj-cs"/>
            </a:endParaRPr>
          </a:p>
          <a:p>
            <a:pPr marL="342900" indent="-342900" algn="just" rtl="1">
              <a:buFont typeface="Arial" pitchFamily="34" charset="0"/>
              <a:buChar char="•"/>
            </a:pPr>
            <a:endParaRPr lang="ar-JO" sz="2400" dirty="0">
              <a:cs typeface="+mj-cs"/>
            </a:endParaRPr>
          </a:p>
          <a:p>
            <a:pPr marL="342900" indent="-342900" algn="just" rtl="1">
              <a:buFont typeface="Arial" pitchFamily="34" charset="0"/>
              <a:buChar char="•"/>
            </a:pPr>
            <a:r>
              <a:rPr lang="ar-JO" sz="2400" dirty="0">
                <a:cs typeface="+mj-cs"/>
              </a:rPr>
              <a:t>بروتوكول نقطة إلى نقطة (</a:t>
            </a:r>
            <a:r>
              <a:rPr lang="en-US" sz="2400" dirty="0">
                <a:cs typeface="+mj-cs"/>
              </a:rPr>
              <a:t>PPP: Point to Point Protocol</a:t>
            </a:r>
            <a:r>
              <a:rPr lang="ar-JO" sz="2400" dirty="0">
                <a:cs typeface="+mj-cs"/>
              </a:rPr>
              <a:t>)</a:t>
            </a:r>
            <a:endParaRPr lang="en-US" sz="2400" dirty="0">
              <a:cs typeface="+mj-cs"/>
            </a:endParaRPr>
          </a:p>
          <a:p>
            <a:pPr marL="342900" indent="-342900" algn="just" rtl="1">
              <a:buFont typeface="Arial" pitchFamily="34" charset="0"/>
              <a:buChar char="•"/>
            </a:pPr>
            <a:endParaRPr lang="ar-JO" sz="2400" dirty="0">
              <a:cs typeface="+mj-cs"/>
            </a:endParaRPr>
          </a:p>
          <a:p>
            <a:pPr marL="342900" indent="-342900" algn="just" rtl="1">
              <a:buFont typeface="Arial" pitchFamily="34" charset="0"/>
              <a:buChar char="•"/>
            </a:pPr>
            <a:r>
              <a:rPr lang="ar-JO" sz="2400" dirty="0">
                <a:cs typeface="+mj-cs"/>
              </a:rPr>
              <a:t>بروتوكول إنترنت الخط التسلسلي (</a:t>
            </a:r>
            <a:r>
              <a:rPr lang="en-US" sz="2400" dirty="0">
                <a:cs typeface="+mj-cs"/>
              </a:rPr>
              <a:t>SLIP: Serial Line Internet Protocol</a:t>
            </a:r>
            <a:r>
              <a:rPr lang="ar-JO" sz="2400" dirty="0">
                <a:cs typeface="+mj-cs"/>
              </a:rPr>
              <a:t>)</a:t>
            </a:r>
          </a:p>
          <a:p>
            <a:pPr algn="just" rtl="1"/>
            <a:endParaRPr lang="en-US" sz="2400" dirty="0">
              <a:cs typeface="+mj-cs"/>
            </a:endParaRPr>
          </a:p>
        </p:txBody>
      </p:sp>
    </p:spTree>
    <p:extLst>
      <p:ext uri="{BB962C8B-B14F-4D97-AF65-F5344CB8AC3E}">
        <p14:creationId xmlns:p14="http://schemas.microsoft.com/office/powerpoint/2010/main" val="186710029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71670" y="266524"/>
            <a:ext cx="4950296" cy="461665"/>
          </a:xfrm>
          <a:prstGeom prst="rect">
            <a:avLst/>
          </a:prstGeom>
          <a:noFill/>
        </p:spPr>
        <p:txBody>
          <a:bodyPr wrap="square" rtlCol="0">
            <a:spAutoFit/>
          </a:bodyPr>
          <a:lstStyle/>
          <a:p>
            <a:pPr algn="ctr" rtl="1"/>
            <a:r>
              <a:rPr lang="ar-JO" sz="2400" b="1" dirty="0">
                <a:cs typeface="+mj-cs"/>
              </a:rPr>
              <a:t>أجهزة التوجيه (</a:t>
            </a:r>
            <a:r>
              <a:rPr lang="en-US" sz="2400" b="1" dirty="0">
                <a:cs typeface="+mj-cs"/>
              </a:rPr>
              <a:t>Routers</a:t>
            </a:r>
            <a:r>
              <a:rPr lang="ar-JO" sz="2400" b="1" dirty="0">
                <a:cs typeface="+mj-cs"/>
              </a:rPr>
              <a:t>)</a:t>
            </a:r>
            <a:endParaRPr lang="en-US" sz="2400" b="1" dirty="0">
              <a:solidFill>
                <a:prstClr val="black"/>
              </a:solidFill>
              <a:cs typeface="+mj-cs"/>
            </a:endParaRPr>
          </a:p>
        </p:txBody>
      </p:sp>
      <p:sp>
        <p:nvSpPr>
          <p:cNvPr id="4" name="Content Placeholder 3"/>
          <p:cNvSpPr txBox="1">
            <a:spLocks/>
          </p:cNvSpPr>
          <p:nvPr/>
        </p:nvSpPr>
        <p:spPr>
          <a:xfrm>
            <a:off x="71406" y="1142984"/>
            <a:ext cx="8777318" cy="5238344"/>
          </a:xfrm>
          <a:prstGeom prst="rect">
            <a:avLst/>
          </a:prstGeom>
        </p:spPr>
        <p:txBody>
          <a:bodyPr>
            <a:noAutofit/>
          </a:bodyPr>
          <a:lstStyle/>
          <a:p>
            <a:pPr marL="342900" indent="-342900" algn="r" rtl="1">
              <a:buFont typeface="Arial" pitchFamily="34" charset="0"/>
              <a:buChar char="•"/>
            </a:pPr>
            <a:r>
              <a:rPr lang="ar-SA" sz="2200" dirty="0">
                <a:cs typeface="+mj-cs"/>
              </a:rPr>
              <a:t>تساعد في اختيار أفضل مسار للحزمة الفردية لتنتقل وتصل إلى </a:t>
            </a:r>
            <a:r>
              <a:rPr lang="ar-JO" sz="2200" dirty="0">
                <a:cs typeface="+mj-cs"/>
              </a:rPr>
              <a:t>وجهتها</a:t>
            </a:r>
            <a:r>
              <a:rPr lang="ar-SA" sz="2200" dirty="0">
                <a:cs typeface="+mj-cs"/>
              </a:rPr>
              <a:t>. ويتم تجميع الحزمة في الوجهة لتحصل على المعلومات الأصلية.</a:t>
            </a:r>
            <a:endParaRPr lang="en-US" sz="2200" dirty="0">
              <a:cs typeface="+mj-cs"/>
            </a:endParaRPr>
          </a:p>
          <a:p>
            <a:pPr marL="342900" indent="-342900" algn="r" rtl="1">
              <a:buFont typeface="Arial" pitchFamily="34" charset="0"/>
              <a:buChar char="•"/>
            </a:pPr>
            <a:endParaRPr lang="ar-JO" sz="2200" dirty="0">
              <a:cs typeface="+mj-cs"/>
            </a:endParaRPr>
          </a:p>
          <a:p>
            <a:pPr algn="r" rtl="1"/>
            <a:r>
              <a:rPr lang="ar-JO" sz="2200" dirty="0">
                <a:cs typeface="+mj-cs"/>
              </a:rPr>
              <a:t>ميزات </a:t>
            </a:r>
            <a:r>
              <a:rPr lang="en-US" sz="2200" dirty="0">
                <a:cs typeface="+mj-cs"/>
              </a:rPr>
              <a:t>TCP/IP</a:t>
            </a:r>
            <a:r>
              <a:rPr lang="ar-JO" sz="2200" dirty="0">
                <a:cs typeface="+mj-cs"/>
              </a:rPr>
              <a:t>:</a:t>
            </a:r>
          </a:p>
          <a:p>
            <a:pPr lvl="1" algn="r" rtl="1">
              <a:buFont typeface="Wingdings" panose="05000000000000000000" pitchFamily="2" charset="2"/>
              <a:buChar char="§"/>
            </a:pPr>
            <a:r>
              <a:rPr lang="ar-JO" sz="2200" dirty="0">
                <a:cs typeface="+mj-cs"/>
              </a:rPr>
              <a:t>تحديد أجهزة الإرسال والاستقبال</a:t>
            </a:r>
          </a:p>
          <a:p>
            <a:pPr lvl="1" algn="r" rtl="1">
              <a:buFont typeface="Wingdings" panose="05000000000000000000" pitchFamily="2" charset="2"/>
              <a:buChar char="§"/>
            </a:pPr>
            <a:r>
              <a:rPr lang="ar-JO" sz="2200" dirty="0">
                <a:cs typeface="+mj-cs"/>
              </a:rPr>
              <a:t>تنسيق المعلومات ليتم نقلها عبر الإنترنت</a:t>
            </a:r>
            <a:endParaRPr lang="en-US" sz="2200" dirty="0">
              <a:cs typeface="+mj-cs"/>
            </a:endParaRPr>
          </a:p>
          <a:p>
            <a:pPr lvl="1" algn="r" rtl="1">
              <a:buFont typeface="Wingdings" panose="05000000000000000000" pitchFamily="2" charset="2"/>
              <a:buChar char="§"/>
            </a:pPr>
            <a:endParaRPr lang="ar-JO" sz="2200" dirty="0">
              <a:cs typeface="+mj-cs"/>
            </a:endParaRPr>
          </a:p>
          <a:p>
            <a:pPr marL="342900" indent="-342900" algn="r" rtl="1">
              <a:buFont typeface="Arial" pitchFamily="34" charset="0"/>
              <a:buChar char="•"/>
            </a:pPr>
            <a:r>
              <a:rPr lang="ar-JO" sz="2200" b="1" dirty="0">
                <a:cs typeface="+mj-cs"/>
              </a:rPr>
              <a:t>تحديد الهوية (</a:t>
            </a:r>
            <a:r>
              <a:rPr lang="en-US" sz="2200" b="1" dirty="0">
                <a:cs typeface="+mj-cs"/>
              </a:rPr>
              <a:t>Identification</a:t>
            </a:r>
            <a:r>
              <a:rPr lang="ar-JO" sz="2200" b="1" dirty="0">
                <a:cs typeface="+mj-cs"/>
              </a:rPr>
              <a:t>)</a:t>
            </a:r>
            <a:r>
              <a:rPr lang="en-US" sz="2200" dirty="0">
                <a:cs typeface="+mj-cs"/>
              </a:rPr>
              <a:t>: </a:t>
            </a:r>
            <a:r>
              <a:rPr lang="ar-JO" sz="2200" dirty="0">
                <a:cs typeface="+mj-cs"/>
              </a:rPr>
              <a:t>لكل حاسب متصل بالإنترنت عنوان </a:t>
            </a:r>
            <a:r>
              <a:rPr lang="en-US" sz="2200" dirty="0">
                <a:cs typeface="+mj-cs"/>
              </a:rPr>
              <a:t>IP</a:t>
            </a:r>
            <a:r>
              <a:rPr lang="ar-JO" sz="2200" dirty="0">
                <a:cs typeface="+mj-cs"/>
              </a:rPr>
              <a:t> تستخدم لتسليم الرسائل و تحديد المواقع و من الصعب تذكر عناوين تلك المواقع فتم تطوير خادم اسم الجال (</a:t>
            </a:r>
            <a:r>
              <a:rPr lang="en-US" sz="2200" dirty="0">
                <a:cs typeface="+mj-cs"/>
              </a:rPr>
              <a:t>DNS: Domain Name Server</a:t>
            </a:r>
            <a:r>
              <a:rPr lang="ar-JO" sz="2200" dirty="0">
                <a:cs typeface="+mj-cs"/>
              </a:rPr>
              <a:t>) الذي يحول العناوين النصية إلى </a:t>
            </a:r>
            <a:r>
              <a:rPr lang="en-US" sz="2200" dirty="0">
                <a:cs typeface="+mj-cs"/>
              </a:rPr>
              <a:t>IP</a:t>
            </a:r>
            <a:r>
              <a:rPr lang="ar-JO" sz="2200" dirty="0">
                <a:cs typeface="+mj-cs"/>
              </a:rPr>
              <a:t>, مثال: (</a:t>
            </a:r>
            <a:r>
              <a:rPr lang="en-US" sz="2200" dirty="0">
                <a:cs typeface="+mj-cs"/>
              </a:rPr>
              <a:t>www.example.com </a:t>
            </a:r>
            <a:r>
              <a:rPr lang="en-US" sz="2200" dirty="0">
                <a:cs typeface="+mj-cs"/>
                <a:sym typeface="Wingdings" panose="05000000000000000000" pitchFamily="2" charset="2"/>
              </a:rPr>
              <a:t>198.10.3.132.4</a:t>
            </a:r>
            <a:r>
              <a:rPr lang="ar-JO" sz="2200" dirty="0">
                <a:cs typeface="+mj-cs"/>
                <a:sym typeface="Wingdings" panose="05000000000000000000" pitchFamily="2" charset="2"/>
              </a:rPr>
              <a:t>)</a:t>
            </a:r>
            <a:endParaRPr lang="en-US" sz="2200" dirty="0">
              <a:cs typeface="+mj-cs"/>
              <a:sym typeface="Wingdings" panose="05000000000000000000" pitchFamily="2" charset="2"/>
            </a:endParaRPr>
          </a:p>
          <a:p>
            <a:pPr marL="342900" indent="-342900" algn="r" rtl="1">
              <a:buFont typeface="Arial" pitchFamily="34" charset="0"/>
              <a:buChar char="•"/>
            </a:pPr>
            <a:endParaRPr lang="ar-JO" sz="2200" dirty="0">
              <a:cs typeface="+mj-cs"/>
            </a:endParaRPr>
          </a:p>
          <a:p>
            <a:pPr marL="342900" indent="-342900" algn="r" rtl="1">
              <a:buFont typeface="Arial" pitchFamily="34" charset="0"/>
              <a:buChar char="•"/>
            </a:pPr>
            <a:r>
              <a:rPr lang="ar-JO" sz="2200" b="1" dirty="0">
                <a:cs typeface="+mj-cs"/>
              </a:rPr>
              <a:t>إعادة التنسيق (</a:t>
            </a:r>
            <a:r>
              <a:rPr lang="en-US" sz="2200" b="1" dirty="0">
                <a:cs typeface="+mj-cs"/>
              </a:rPr>
              <a:t>Reformatting</a:t>
            </a:r>
            <a:r>
              <a:rPr lang="ar-JO" sz="2200" b="1" dirty="0">
                <a:cs typeface="+mj-cs"/>
              </a:rPr>
              <a:t>):</a:t>
            </a:r>
            <a:r>
              <a:rPr lang="en-US" sz="2200" b="1" dirty="0">
                <a:cs typeface="+mj-cs"/>
              </a:rPr>
              <a:t> </a:t>
            </a:r>
            <a:r>
              <a:rPr lang="ar-JO" sz="2200" dirty="0">
                <a:cs typeface="+mj-cs"/>
              </a:rPr>
              <a:t>تقسيم الرسالة إلى حزم تنتقل عبر مسارات مختلفة و تجميعها بالترتيب الصحيح عند وجهتها.</a:t>
            </a:r>
          </a:p>
          <a:p>
            <a:pPr algn="r" rtl="1"/>
            <a:endParaRPr lang="en-US" sz="2200" dirty="0">
              <a:cs typeface="+mj-cs"/>
            </a:endParaRPr>
          </a:p>
          <a:p>
            <a:pPr algn="r"/>
            <a:endParaRPr lang="en-US" sz="2200" dirty="0">
              <a:cs typeface="+mj-cs"/>
            </a:endParaRPr>
          </a:p>
        </p:txBody>
      </p:sp>
    </p:spTree>
    <p:extLst>
      <p:ext uri="{BB962C8B-B14F-4D97-AF65-F5344CB8AC3E}">
        <p14:creationId xmlns:p14="http://schemas.microsoft.com/office/powerpoint/2010/main" val="18671002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71670" y="266524"/>
            <a:ext cx="4950296" cy="461665"/>
          </a:xfrm>
          <a:prstGeom prst="rect">
            <a:avLst/>
          </a:prstGeom>
          <a:noFill/>
        </p:spPr>
        <p:txBody>
          <a:bodyPr wrap="square" rtlCol="0">
            <a:spAutoFit/>
          </a:bodyPr>
          <a:lstStyle/>
          <a:p>
            <a:pPr algn="ctr" rtl="1"/>
            <a:r>
              <a:rPr lang="ar-JO" sz="2400" b="1" dirty="0"/>
              <a:t>أنظمة الإتصال (</a:t>
            </a:r>
            <a:r>
              <a:rPr lang="en-US" sz="2400" b="1" dirty="0"/>
              <a:t>Communication System</a:t>
            </a:r>
            <a:r>
              <a:rPr lang="ar-JO" sz="2400" b="1" dirty="0"/>
              <a:t>)</a:t>
            </a:r>
            <a:endParaRPr lang="en-US" sz="2400" b="1" dirty="0">
              <a:solidFill>
                <a:prstClr val="black"/>
              </a:solidFill>
            </a:endParaRPr>
          </a:p>
        </p:txBody>
      </p:sp>
      <p:sp>
        <p:nvSpPr>
          <p:cNvPr id="4" name="Content Placeholder 3"/>
          <p:cNvSpPr txBox="1">
            <a:spLocks/>
          </p:cNvSpPr>
          <p:nvPr/>
        </p:nvSpPr>
        <p:spPr>
          <a:xfrm>
            <a:off x="71406" y="1142984"/>
            <a:ext cx="8777318" cy="5029200"/>
          </a:xfrm>
          <a:prstGeom prst="rect">
            <a:avLst/>
          </a:prstGeom>
        </p:spPr>
        <p:txBody>
          <a:bodyPr>
            <a:noAutofit/>
          </a:bodyPr>
          <a:lstStyle/>
          <a:p>
            <a:pPr marL="342900" indent="-342900" algn="r" rtl="1">
              <a:lnSpc>
                <a:spcPct val="150000"/>
              </a:lnSpc>
              <a:buFont typeface="Arial" pitchFamily="34" charset="0"/>
              <a:buChar char="•"/>
            </a:pPr>
            <a:r>
              <a:rPr lang="ar-SA" sz="2200" dirty="0">
                <a:cs typeface="+mj-cs"/>
              </a:rPr>
              <a:t>هي أنظمة إلكترونية تنقل البيانات من موقع إلى موقع آخر. له أربعة </a:t>
            </a:r>
            <a:r>
              <a:rPr lang="ar-JO" sz="2200" dirty="0">
                <a:cs typeface="+mj-cs"/>
              </a:rPr>
              <a:t>عناصر</a:t>
            </a:r>
            <a:r>
              <a:rPr lang="ar-SA" sz="2200" dirty="0">
                <a:cs typeface="+mj-cs"/>
              </a:rPr>
              <a:t> </a:t>
            </a:r>
            <a:r>
              <a:rPr lang="ar-JO" sz="2200" dirty="0">
                <a:cs typeface="+mj-cs"/>
              </a:rPr>
              <a:t>:</a:t>
            </a:r>
          </a:p>
          <a:p>
            <a:pPr marL="746125" indent="-352425" algn="r" rtl="1">
              <a:lnSpc>
                <a:spcPct val="150000"/>
              </a:lnSpc>
              <a:buFont typeface="+mj-lt"/>
              <a:buAutoNum type="arabicPeriod"/>
            </a:pPr>
            <a:r>
              <a:rPr lang="ar-SA" sz="2200" b="1" u="sng" dirty="0">
                <a:cs typeface="+mj-cs"/>
              </a:rPr>
              <a:t>أجهزة الإرسال والاستقبال</a:t>
            </a:r>
            <a:r>
              <a:rPr lang="ar-SA" sz="2200" dirty="0">
                <a:cs typeface="+mj-cs"/>
              </a:rPr>
              <a:t>: </a:t>
            </a:r>
            <a:r>
              <a:rPr lang="ar-JO" sz="2200" dirty="0">
                <a:cs typeface="+mj-cs"/>
              </a:rPr>
              <a:t>الحاسبات</a:t>
            </a:r>
            <a:r>
              <a:rPr lang="ar-SA" sz="2200" dirty="0">
                <a:cs typeface="+mj-cs"/>
              </a:rPr>
              <a:t> أو أجهزة اتصالات متخصصة. </a:t>
            </a:r>
            <a:endParaRPr lang="ar-JO" sz="2200" dirty="0">
              <a:cs typeface="+mj-cs"/>
            </a:endParaRPr>
          </a:p>
          <a:p>
            <a:pPr marL="746125" indent="-352425" algn="r" rtl="1">
              <a:lnSpc>
                <a:spcPct val="150000"/>
              </a:lnSpc>
              <a:buFont typeface="+mj-lt"/>
              <a:buAutoNum type="arabicPeriod"/>
            </a:pPr>
            <a:r>
              <a:rPr lang="ar-SA" sz="2200" b="1" u="sng" dirty="0">
                <a:cs typeface="+mj-cs"/>
              </a:rPr>
              <a:t>قناة الاتصال</a:t>
            </a:r>
            <a:r>
              <a:rPr lang="ar-SA" sz="2200" b="1" dirty="0">
                <a:cs typeface="+mj-cs"/>
              </a:rPr>
              <a:t>: </a:t>
            </a:r>
            <a:r>
              <a:rPr lang="ar-SA" sz="2200" dirty="0">
                <a:cs typeface="+mj-cs"/>
              </a:rPr>
              <a:t>الوسط الفعلي الذي يحمل الرسائل </a:t>
            </a:r>
            <a:r>
              <a:rPr lang="ar-JO" sz="2200" dirty="0">
                <a:cs typeface="+mj-cs"/>
              </a:rPr>
              <a:t>و </a:t>
            </a:r>
            <a:r>
              <a:rPr lang="ar-SA" sz="2200" dirty="0">
                <a:cs typeface="+mj-cs"/>
              </a:rPr>
              <a:t>تكون </a:t>
            </a:r>
            <a:r>
              <a:rPr lang="ar-JO" sz="2200" dirty="0">
                <a:cs typeface="+mj-cs"/>
              </a:rPr>
              <a:t>سلكية او </a:t>
            </a:r>
            <a:r>
              <a:rPr lang="ar-SA" sz="2200" dirty="0">
                <a:cs typeface="+mj-cs"/>
              </a:rPr>
              <a:t>لاسلكي</a:t>
            </a:r>
            <a:r>
              <a:rPr lang="ar-JO" sz="2200" dirty="0">
                <a:cs typeface="+mj-cs"/>
              </a:rPr>
              <a:t>ة</a:t>
            </a:r>
            <a:r>
              <a:rPr lang="ar-SA" sz="2200" dirty="0">
                <a:cs typeface="+mj-cs"/>
              </a:rPr>
              <a:t>.</a:t>
            </a:r>
            <a:endParaRPr lang="ar-JO" sz="2200" dirty="0">
              <a:cs typeface="+mj-cs"/>
            </a:endParaRPr>
          </a:p>
          <a:p>
            <a:pPr marL="746125" indent="-352425" algn="r" rtl="1">
              <a:lnSpc>
                <a:spcPct val="150000"/>
              </a:lnSpc>
              <a:buFont typeface="+mj-lt"/>
              <a:buAutoNum type="arabicPeriod"/>
            </a:pPr>
            <a:r>
              <a:rPr lang="ar-JO" sz="2200" b="1" u="sng" dirty="0">
                <a:cs typeface="+mj-cs"/>
              </a:rPr>
              <a:t>أجهزة الإتصال</a:t>
            </a:r>
            <a:r>
              <a:rPr lang="ar-JO" sz="2200" b="1" dirty="0">
                <a:cs typeface="+mj-cs"/>
              </a:rPr>
              <a:t>: </a:t>
            </a:r>
            <a:r>
              <a:rPr lang="ar-JO" sz="2200" dirty="0">
                <a:cs typeface="+mj-cs"/>
              </a:rPr>
              <a:t>واجهة بين أجهزة الإرسال والاستقبال و قناة الاتصال و تقوم بتحويل الرسائل إلى حزم تنتقل عبر قناة الاتصال.</a:t>
            </a:r>
          </a:p>
          <a:p>
            <a:pPr marL="746125" indent="-352425" algn="r" rtl="1">
              <a:lnSpc>
                <a:spcPct val="150000"/>
              </a:lnSpc>
              <a:buFont typeface="+mj-lt"/>
              <a:buAutoNum type="arabicPeriod"/>
            </a:pPr>
            <a:r>
              <a:rPr lang="ar-JO" sz="2200" b="1" u="sng" dirty="0">
                <a:cs typeface="+mj-cs"/>
              </a:rPr>
              <a:t>مواصفات نقل البيانات</a:t>
            </a:r>
            <a:r>
              <a:rPr lang="ar-JO" sz="2200" b="1" dirty="0">
                <a:cs typeface="+mj-cs"/>
              </a:rPr>
              <a:t>:</a:t>
            </a:r>
            <a:r>
              <a:rPr lang="en-US" sz="2200" b="1" dirty="0">
                <a:cs typeface="+mj-cs"/>
              </a:rPr>
              <a:t> </a:t>
            </a:r>
            <a:r>
              <a:rPr lang="ar-JO" sz="2200" dirty="0">
                <a:cs typeface="+mj-cs"/>
              </a:rPr>
              <a:t>الإجراءات التي تنظم عمل أجهزة الإرسال والاستقبال  بتحديد طريقة إرسال الرسال عبر قناة الاتصال.</a:t>
            </a:r>
          </a:p>
          <a:p>
            <a:pPr marL="514350" indent="-514350" algn="r" rtl="1">
              <a:buFont typeface="+mj-lt"/>
              <a:buAutoNum type="arabicPeriod"/>
            </a:pPr>
            <a:endParaRPr lang="ar-JO" sz="2200" dirty="0">
              <a:cs typeface="+mj-cs"/>
            </a:endParaRPr>
          </a:p>
          <a:p>
            <a:pPr algn="r" rtl="1"/>
            <a:endParaRPr lang="en-US" sz="2200" dirty="0">
              <a:cs typeface="+mj-cs"/>
            </a:endParaRPr>
          </a:p>
          <a:p>
            <a:pPr algn="r" rtl="1"/>
            <a:endParaRPr lang="en-US" sz="2200" dirty="0">
              <a:cs typeface="+mj-cs"/>
            </a:endParaRPr>
          </a:p>
          <a:p>
            <a:endParaRPr lang="en-US" sz="2200" dirty="0">
              <a:cs typeface="+mj-cs"/>
            </a:endParaRPr>
          </a:p>
        </p:txBody>
      </p:sp>
    </p:spTree>
    <p:extLst>
      <p:ext uri="{BB962C8B-B14F-4D97-AF65-F5344CB8AC3E}">
        <p14:creationId xmlns:p14="http://schemas.microsoft.com/office/powerpoint/2010/main" val="186710029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71670" y="266524"/>
            <a:ext cx="5308642" cy="461665"/>
          </a:xfrm>
          <a:prstGeom prst="rect">
            <a:avLst/>
          </a:prstGeom>
          <a:noFill/>
        </p:spPr>
        <p:txBody>
          <a:bodyPr wrap="square" rtlCol="0">
            <a:spAutoFit/>
          </a:bodyPr>
          <a:lstStyle/>
          <a:p>
            <a:pPr algn="ctr" rtl="1"/>
            <a:r>
              <a:rPr lang="ar-JO" sz="2400" b="1" dirty="0"/>
              <a:t>قنوات الإتصال (</a:t>
            </a:r>
            <a:r>
              <a:rPr lang="en-US" sz="2400" b="1" dirty="0"/>
              <a:t>Communication Channels</a:t>
            </a:r>
            <a:r>
              <a:rPr lang="ar-JO" sz="2400" b="1" dirty="0"/>
              <a:t>)</a:t>
            </a:r>
            <a:endParaRPr lang="en-US" sz="2400" b="1" dirty="0">
              <a:solidFill>
                <a:prstClr val="black"/>
              </a:solidFill>
            </a:endParaRPr>
          </a:p>
        </p:txBody>
      </p:sp>
      <p:sp>
        <p:nvSpPr>
          <p:cNvPr id="4" name="Content Placeholder 3"/>
          <p:cNvSpPr txBox="1">
            <a:spLocks/>
          </p:cNvSpPr>
          <p:nvPr/>
        </p:nvSpPr>
        <p:spPr>
          <a:xfrm>
            <a:off x="71406" y="1142984"/>
            <a:ext cx="8777318" cy="5029200"/>
          </a:xfrm>
          <a:prstGeom prst="rect">
            <a:avLst/>
          </a:prstGeom>
        </p:spPr>
        <p:txBody>
          <a:bodyPr>
            <a:noAutofit/>
          </a:bodyPr>
          <a:lstStyle/>
          <a:p>
            <a:pPr marL="342900" indent="-342900" algn="r" rtl="1">
              <a:lnSpc>
                <a:spcPct val="150000"/>
              </a:lnSpc>
              <a:buFont typeface="Arial" pitchFamily="34" charset="0"/>
              <a:buChar char="•"/>
            </a:pPr>
            <a:r>
              <a:rPr lang="ar-JO" sz="2400" dirty="0"/>
              <a:t>تنقسم إلى نوعين:</a:t>
            </a:r>
            <a:r>
              <a:rPr lang="en-US" sz="2400" dirty="0"/>
              <a:t> </a:t>
            </a:r>
            <a:r>
              <a:rPr lang="ar-JO" sz="2400" dirty="0"/>
              <a:t>الإتصال الفعلي و الإتصال اللاسلكي</a:t>
            </a:r>
          </a:p>
          <a:p>
            <a:pPr marL="342900" indent="-342900" algn="r" rtl="1">
              <a:lnSpc>
                <a:spcPct val="150000"/>
              </a:lnSpc>
              <a:buFont typeface="Arial" pitchFamily="34" charset="0"/>
              <a:buChar char="•"/>
            </a:pPr>
            <a:r>
              <a:rPr lang="ar-JO" sz="2200" dirty="0">
                <a:cs typeface="+mj-cs"/>
              </a:rPr>
              <a:t>الإتصال الفعلي: عبر الأسلاك و الكابلات.</a:t>
            </a:r>
          </a:p>
          <a:p>
            <a:pPr lvl="1" algn="r" rtl="1">
              <a:lnSpc>
                <a:spcPct val="150000"/>
              </a:lnSpc>
              <a:buFont typeface="Wingdings" panose="05000000000000000000" pitchFamily="2" charset="2"/>
              <a:buChar char="§"/>
            </a:pPr>
            <a:r>
              <a:rPr lang="ar-JO" sz="2200" b="1" dirty="0">
                <a:cs typeface="+mj-cs"/>
              </a:rPr>
              <a:t>خط الهاتف (</a:t>
            </a:r>
            <a:r>
              <a:rPr lang="en-US" sz="2200" b="1" dirty="0">
                <a:cs typeface="+mj-cs"/>
              </a:rPr>
              <a:t>Twisted Pair</a:t>
            </a:r>
            <a:r>
              <a:rPr lang="ar-JO" sz="2200" b="1" dirty="0">
                <a:cs typeface="+mj-cs"/>
              </a:rPr>
              <a:t>): </a:t>
            </a:r>
            <a:r>
              <a:rPr lang="ar-JO" sz="2200" dirty="0">
                <a:cs typeface="+mj-cs"/>
              </a:rPr>
              <a:t>كابلات متشابكة و مزدوجة مصنوعة من أسلاك نحاسية.</a:t>
            </a:r>
          </a:p>
          <a:p>
            <a:pPr lvl="1" algn="r" rtl="1">
              <a:lnSpc>
                <a:spcPct val="150000"/>
              </a:lnSpc>
              <a:buFont typeface="Wingdings" panose="05000000000000000000" pitchFamily="2" charset="2"/>
              <a:buChar char="§"/>
            </a:pPr>
            <a:r>
              <a:rPr lang="ar-JO" sz="2200" b="1" dirty="0">
                <a:cs typeface="+mj-cs"/>
              </a:rPr>
              <a:t>الكابل المحوري (</a:t>
            </a:r>
            <a:r>
              <a:rPr lang="en-US" sz="2200" b="1" dirty="0">
                <a:cs typeface="+mj-cs"/>
              </a:rPr>
              <a:t>Coaxial Cable</a:t>
            </a:r>
            <a:r>
              <a:rPr lang="ar-JO" sz="2200" b="1" dirty="0">
                <a:cs typeface="+mj-cs"/>
              </a:rPr>
              <a:t>): </a:t>
            </a:r>
            <a:r>
              <a:rPr lang="ar-JO" sz="2200" dirty="0">
                <a:cs typeface="+mj-cs"/>
              </a:rPr>
              <a:t>عالي التردد بداخله سلك نحاسي صلب.</a:t>
            </a:r>
          </a:p>
          <a:p>
            <a:pPr lvl="1" algn="r" rtl="1">
              <a:lnSpc>
                <a:spcPct val="150000"/>
              </a:lnSpc>
              <a:buFont typeface="Wingdings" panose="05000000000000000000" pitchFamily="2" charset="2"/>
              <a:buChar char="§"/>
            </a:pPr>
            <a:r>
              <a:rPr lang="ar-JO" sz="2200" b="1" dirty="0">
                <a:cs typeface="+mj-cs"/>
              </a:rPr>
              <a:t>كابل الألياف البصرية (</a:t>
            </a:r>
            <a:r>
              <a:rPr lang="en-US" sz="2200" b="1" dirty="0">
                <a:cs typeface="+mj-cs"/>
              </a:rPr>
              <a:t>Fiber-Optic Cable</a:t>
            </a:r>
            <a:r>
              <a:rPr lang="ar-JO" sz="2200" b="1" dirty="0">
                <a:cs typeface="+mj-cs"/>
              </a:rPr>
              <a:t>): </a:t>
            </a:r>
            <a:r>
              <a:rPr lang="ar-JO" sz="2200" dirty="0">
                <a:cs typeface="+mj-cs"/>
              </a:rPr>
              <a:t>أنابيب زجاجية دقيقة, أخف و أفضل في النقل.</a:t>
            </a:r>
            <a:endParaRPr lang="en-US" sz="2200" dirty="0">
              <a:cs typeface="+mj-cs"/>
            </a:endParaRPr>
          </a:p>
          <a:p>
            <a:pPr lvl="1" algn="r" rtl="1"/>
            <a:endParaRPr lang="en-US" sz="2400" dirty="0"/>
          </a:p>
          <a:p>
            <a:endParaRPr lang="en-US" sz="2400" dirty="0"/>
          </a:p>
        </p:txBody>
      </p:sp>
      <p:grpSp>
        <p:nvGrpSpPr>
          <p:cNvPr id="5" name="Group 4"/>
          <p:cNvGrpSpPr/>
          <p:nvPr/>
        </p:nvGrpSpPr>
        <p:grpSpPr>
          <a:xfrm>
            <a:off x="323528" y="3789040"/>
            <a:ext cx="6705600" cy="2666999"/>
            <a:chOff x="762000" y="3803964"/>
            <a:chExt cx="6705600" cy="2666999"/>
          </a:xfrm>
        </p:grpSpPr>
        <p:pic>
          <p:nvPicPr>
            <p:cNvPr id="6" name="Picture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3810000"/>
              <a:ext cx="4000500" cy="266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724401" y="3803964"/>
              <a:ext cx="2743199" cy="266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86710029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71670" y="266524"/>
            <a:ext cx="5236634" cy="461665"/>
          </a:xfrm>
          <a:prstGeom prst="rect">
            <a:avLst/>
          </a:prstGeom>
          <a:noFill/>
        </p:spPr>
        <p:txBody>
          <a:bodyPr wrap="square" rtlCol="0">
            <a:spAutoFit/>
          </a:bodyPr>
          <a:lstStyle/>
          <a:p>
            <a:pPr algn="ctr" rtl="1"/>
            <a:r>
              <a:rPr lang="ar-JO" sz="2400" b="1" dirty="0"/>
              <a:t>قنوات الإتصال (</a:t>
            </a:r>
            <a:r>
              <a:rPr lang="en-US" sz="2400" b="1" dirty="0"/>
              <a:t>Communication Channels</a:t>
            </a:r>
            <a:r>
              <a:rPr lang="ar-JO" sz="2400" b="1" dirty="0"/>
              <a:t>)</a:t>
            </a:r>
            <a:endParaRPr lang="en-US" sz="2400" b="1" dirty="0">
              <a:solidFill>
                <a:prstClr val="black"/>
              </a:solidFill>
            </a:endParaRPr>
          </a:p>
        </p:txBody>
      </p:sp>
      <p:sp>
        <p:nvSpPr>
          <p:cNvPr id="4" name="Content Placeholder 3"/>
          <p:cNvSpPr txBox="1">
            <a:spLocks/>
          </p:cNvSpPr>
          <p:nvPr/>
        </p:nvSpPr>
        <p:spPr>
          <a:xfrm>
            <a:off x="71406" y="1142984"/>
            <a:ext cx="8777318" cy="5029200"/>
          </a:xfrm>
          <a:prstGeom prst="rect">
            <a:avLst/>
          </a:prstGeom>
        </p:spPr>
        <p:txBody>
          <a:bodyPr>
            <a:noAutofit/>
          </a:bodyPr>
          <a:lstStyle/>
          <a:p>
            <a:pPr algn="r" rtl="1"/>
            <a:r>
              <a:rPr lang="ar-JO" sz="2200" dirty="0">
                <a:cs typeface="+mj-cs"/>
              </a:rPr>
              <a:t>الإتصال اللاسلكي: يتم النقل في الهواء و لا تحتاج كيبلات.</a:t>
            </a:r>
          </a:p>
          <a:p>
            <a:pPr marL="800100" lvl="1" indent="-342900" algn="r" rtl="1">
              <a:buFont typeface="Arial" pitchFamily="34" charset="0"/>
              <a:buChar char="•"/>
            </a:pPr>
            <a:r>
              <a:rPr lang="ar-JO" sz="2200" b="1" dirty="0">
                <a:cs typeface="+mj-cs"/>
              </a:rPr>
              <a:t>الأشعة تحت الحمراء (</a:t>
            </a:r>
            <a:r>
              <a:rPr lang="en-US" sz="2200" b="1" dirty="0">
                <a:cs typeface="+mj-cs"/>
              </a:rPr>
              <a:t>Infrared</a:t>
            </a:r>
            <a:r>
              <a:rPr lang="ar-JO" sz="2200" b="1" dirty="0">
                <a:cs typeface="+mj-cs"/>
              </a:rPr>
              <a:t>): </a:t>
            </a:r>
            <a:r>
              <a:rPr lang="ar-JO" sz="2200" dirty="0">
                <a:cs typeface="+mj-cs"/>
              </a:rPr>
              <a:t>مسافات قصيرة, دون وجود حاجز, من </a:t>
            </a:r>
            <a:r>
              <a:rPr lang="en-US" sz="2200" dirty="0">
                <a:cs typeface="+mj-cs"/>
              </a:rPr>
              <a:t>PDA, </a:t>
            </a:r>
            <a:r>
              <a:rPr lang="en-US" sz="2200" dirty="0" err="1">
                <a:cs typeface="+mj-cs"/>
              </a:rPr>
              <a:t>Labtop</a:t>
            </a:r>
            <a:r>
              <a:rPr lang="ar-JO" sz="2200" dirty="0">
                <a:cs typeface="+mj-cs"/>
              </a:rPr>
              <a:t> إلى حاسب.</a:t>
            </a:r>
          </a:p>
          <a:p>
            <a:pPr marL="800100" lvl="1" indent="-342900" algn="r" rtl="1">
              <a:buFont typeface="Arial" pitchFamily="34" charset="0"/>
              <a:buChar char="•"/>
            </a:pPr>
            <a:r>
              <a:rPr lang="ar-JO" sz="2200" b="1" dirty="0">
                <a:cs typeface="+mj-cs"/>
              </a:rPr>
              <a:t>البث الإذاعي (</a:t>
            </a:r>
            <a:r>
              <a:rPr lang="en-US" sz="2200" b="1" dirty="0">
                <a:cs typeface="+mj-cs"/>
              </a:rPr>
              <a:t>Broadcast Radio</a:t>
            </a:r>
            <a:r>
              <a:rPr lang="ar-JO" sz="2200" b="1" dirty="0">
                <a:cs typeface="+mj-cs"/>
              </a:rPr>
              <a:t>): </a:t>
            </a:r>
            <a:r>
              <a:rPr lang="ar-JO" sz="2200" dirty="0">
                <a:cs typeface="+mj-cs"/>
              </a:rPr>
              <a:t>يستخدم إشارات الراديو, (</a:t>
            </a:r>
            <a:r>
              <a:rPr lang="en-US" sz="2200" dirty="0" err="1">
                <a:cs typeface="+mj-cs"/>
              </a:rPr>
              <a:t>WiFi</a:t>
            </a:r>
            <a:r>
              <a:rPr lang="en-US" sz="2200" dirty="0">
                <a:cs typeface="+mj-cs"/>
              </a:rPr>
              <a:t> : Wireless Fidelity</a:t>
            </a:r>
            <a:r>
              <a:rPr lang="ar-JO" sz="2200" dirty="0">
                <a:cs typeface="+mj-cs"/>
              </a:rPr>
              <a:t>)  البحث الاسلكي فائق الدقة.</a:t>
            </a:r>
          </a:p>
          <a:p>
            <a:pPr marL="800100" lvl="1" indent="-342900" algn="r" rtl="1">
              <a:buFont typeface="Arial" pitchFamily="34" charset="0"/>
              <a:buChar char="•"/>
            </a:pPr>
            <a:r>
              <a:rPr lang="ar-JO" sz="2200" b="1" dirty="0">
                <a:cs typeface="+mj-cs"/>
              </a:rPr>
              <a:t>الموجات الدقيقة (</a:t>
            </a:r>
            <a:r>
              <a:rPr lang="en-US" sz="2200" b="1" dirty="0">
                <a:cs typeface="+mj-cs"/>
              </a:rPr>
              <a:t>Microwave</a:t>
            </a:r>
            <a:r>
              <a:rPr lang="ar-JO" sz="2200" b="1" dirty="0">
                <a:cs typeface="+mj-cs"/>
              </a:rPr>
              <a:t>):</a:t>
            </a:r>
            <a:r>
              <a:rPr lang="en-US" sz="2200" b="1" dirty="0">
                <a:cs typeface="+mj-cs"/>
              </a:rPr>
              <a:t> </a:t>
            </a:r>
            <a:r>
              <a:rPr lang="ar-JO" sz="2200" dirty="0">
                <a:cs typeface="+mj-cs"/>
              </a:rPr>
              <a:t>موجات راديو عالية التردد, مسافات قصيرة, هوائيات لزيادة المسافة</a:t>
            </a:r>
          </a:p>
          <a:p>
            <a:pPr marL="800100" lvl="1" indent="-342900" algn="r" rtl="1">
              <a:buFont typeface="Arial" pitchFamily="34" charset="0"/>
              <a:buChar char="•"/>
            </a:pPr>
            <a:r>
              <a:rPr lang="ar-JO" sz="2200" b="1" dirty="0">
                <a:cs typeface="+mj-cs"/>
              </a:rPr>
              <a:t>البلوتوث (</a:t>
            </a:r>
            <a:r>
              <a:rPr lang="en-US" sz="2200" b="1" dirty="0">
                <a:cs typeface="+mj-cs"/>
              </a:rPr>
              <a:t>Bluetooth</a:t>
            </a:r>
            <a:r>
              <a:rPr lang="ar-JO" sz="2200" b="1" dirty="0">
                <a:cs typeface="+mj-cs"/>
              </a:rPr>
              <a:t>): </a:t>
            </a:r>
            <a:r>
              <a:rPr lang="ar-JO" sz="2200" dirty="0">
                <a:cs typeface="+mj-cs"/>
              </a:rPr>
              <a:t>يستخدم الموجات الدقيقة في نطاق ضيق</a:t>
            </a:r>
          </a:p>
          <a:p>
            <a:pPr marL="800100" lvl="1" indent="-342900" algn="r" rtl="1">
              <a:buFont typeface="Arial" pitchFamily="34" charset="0"/>
              <a:buChar char="•"/>
            </a:pPr>
            <a:r>
              <a:rPr lang="ar-JO" sz="2200" b="1" dirty="0">
                <a:cs typeface="+mj-cs"/>
              </a:rPr>
              <a:t>الشبكة الشخصية (</a:t>
            </a:r>
            <a:r>
              <a:rPr lang="en-US" sz="2200" b="1" dirty="0">
                <a:cs typeface="+mj-cs"/>
              </a:rPr>
              <a:t>PAN</a:t>
            </a:r>
            <a:r>
              <a:rPr lang="ar-JO" sz="2200" b="1" dirty="0">
                <a:cs typeface="+mj-cs"/>
              </a:rPr>
              <a:t>): </a:t>
            </a:r>
            <a:r>
              <a:rPr lang="ar-JO" sz="2200" dirty="0">
                <a:cs typeface="+mj-cs"/>
              </a:rPr>
              <a:t>من شركة </a:t>
            </a:r>
            <a:r>
              <a:rPr lang="en-US" sz="2200" dirty="0">
                <a:cs typeface="+mj-cs"/>
              </a:rPr>
              <a:t>Ericsson</a:t>
            </a:r>
            <a:r>
              <a:rPr lang="ar-JO" sz="2200" dirty="0">
                <a:cs typeface="+mj-cs"/>
              </a:rPr>
              <a:t>, رقاقة صغيرة تركب بالأجهزة و تنشىء </a:t>
            </a:r>
            <a:r>
              <a:rPr lang="en-US" sz="2200" dirty="0">
                <a:cs typeface="+mj-cs"/>
              </a:rPr>
              <a:t>PAN </a:t>
            </a:r>
            <a:r>
              <a:rPr lang="ar-JO" sz="2200" dirty="0">
                <a:cs typeface="+mj-cs"/>
              </a:rPr>
              <a:t>لمسافة 30 قدم لتبسيط تزامن البيانات بين الأجهزة المختلفة.</a:t>
            </a:r>
          </a:p>
          <a:p>
            <a:pPr marL="800100" lvl="1" indent="-342900" algn="r" rtl="1">
              <a:buFont typeface="Arial" pitchFamily="34" charset="0"/>
              <a:buChar char="•"/>
            </a:pPr>
            <a:r>
              <a:rPr lang="ar-JO" sz="2200" b="1" dirty="0">
                <a:cs typeface="+mj-cs"/>
              </a:rPr>
              <a:t>الأقمار الصناعية (</a:t>
            </a:r>
            <a:r>
              <a:rPr lang="en-US" sz="2200" b="1" dirty="0">
                <a:cs typeface="+mj-cs"/>
              </a:rPr>
              <a:t>Satellite</a:t>
            </a:r>
            <a:r>
              <a:rPr lang="ar-JO" sz="2200" b="1" dirty="0">
                <a:cs typeface="+mj-cs"/>
              </a:rPr>
              <a:t>): </a:t>
            </a:r>
            <a:r>
              <a:rPr lang="ar-JO" sz="2200" dirty="0">
                <a:cs typeface="+mj-cs"/>
              </a:rPr>
              <a:t>تنقل الموجات الدقيقة بين المحطات بتضخيمها, إرسال بيانات ضخمه.</a:t>
            </a:r>
          </a:p>
          <a:p>
            <a:pPr marL="800100" lvl="1" indent="-342900" algn="r" rtl="1">
              <a:buFont typeface="Arial" pitchFamily="34" charset="0"/>
              <a:buChar char="•"/>
            </a:pPr>
            <a:r>
              <a:rPr lang="ar-JO" sz="2200" b="1" dirty="0">
                <a:cs typeface="+mj-cs"/>
              </a:rPr>
              <a:t>نظام تحديد المواقع (</a:t>
            </a:r>
            <a:r>
              <a:rPr lang="en-US" sz="2200" b="1" dirty="0">
                <a:cs typeface="+mj-cs"/>
              </a:rPr>
              <a:t>GPS: Global Position System</a:t>
            </a:r>
            <a:r>
              <a:rPr lang="ar-JO" sz="2200" b="1" dirty="0">
                <a:cs typeface="+mj-cs"/>
              </a:rPr>
              <a:t>): </a:t>
            </a:r>
            <a:r>
              <a:rPr lang="ar-JO" sz="2200" dirty="0">
                <a:cs typeface="+mj-cs"/>
              </a:rPr>
              <a:t>24 قمر صناعي من وزارة الدفاع الأمريكية  تقوم بإرسال معلومات عن مواقع جغرافية و توفر دعما ملاحيا (</a:t>
            </a:r>
            <a:r>
              <a:rPr lang="en-US" sz="2200" dirty="0">
                <a:cs typeface="+mj-cs"/>
              </a:rPr>
              <a:t>Navigation</a:t>
            </a:r>
            <a:r>
              <a:rPr lang="ar-JO" sz="2200" dirty="0">
                <a:cs typeface="+mj-cs"/>
              </a:rPr>
              <a:t>) و عرض للخرائط</a:t>
            </a:r>
            <a:endParaRPr lang="en-US" sz="2200" dirty="0">
              <a:cs typeface="+mj-cs"/>
            </a:endParaRPr>
          </a:p>
        </p:txBody>
      </p:sp>
    </p:spTree>
    <p:extLst>
      <p:ext uri="{BB962C8B-B14F-4D97-AF65-F5344CB8AC3E}">
        <p14:creationId xmlns:p14="http://schemas.microsoft.com/office/powerpoint/2010/main" val="18671002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2323</TotalTime>
  <Words>6633</Words>
  <Application>Microsoft Office PowerPoint</Application>
  <PresentationFormat>On-screen Show (4:3)</PresentationFormat>
  <Paragraphs>553</Paragraphs>
  <Slides>103</Slides>
  <Notes>2</Notes>
  <HiddenSlides>0</HiddenSlides>
  <MMClips>0</MMClips>
  <ScaleCrop>false</ScaleCrop>
  <HeadingPairs>
    <vt:vector size="4" baseType="variant">
      <vt:variant>
        <vt:lpstr>Theme</vt:lpstr>
      </vt:variant>
      <vt:variant>
        <vt:i4>1</vt:i4>
      </vt:variant>
      <vt:variant>
        <vt:lpstr>Slide Titles</vt:lpstr>
      </vt:variant>
      <vt:variant>
        <vt:i4>103</vt:i4>
      </vt:variant>
    </vt:vector>
  </HeadingPairs>
  <TitlesOfParts>
    <vt:vector size="10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stud</dc:creator>
  <cp:lastModifiedBy>TOSHIBA</cp:lastModifiedBy>
  <cp:revision>343</cp:revision>
  <dcterms:created xsi:type="dcterms:W3CDTF">2016-03-27T13:37:16Z</dcterms:created>
  <dcterms:modified xsi:type="dcterms:W3CDTF">2016-12-08T10:00:47Z</dcterms:modified>
</cp:coreProperties>
</file>