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Default Extension="wav" ContentType="audio/wav"/>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16"/>
  </p:notesMasterIdLst>
  <p:sldIdLst>
    <p:sldId id="412" r:id="rId3"/>
    <p:sldId id="410" r:id="rId4"/>
    <p:sldId id="309" r:id="rId5"/>
    <p:sldId id="400" r:id="rId6"/>
    <p:sldId id="417" r:id="rId7"/>
    <p:sldId id="413" r:id="rId8"/>
    <p:sldId id="409" r:id="rId9"/>
    <p:sldId id="408" r:id="rId10"/>
    <p:sldId id="407" r:id="rId11"/>
    <p:sldId id="414" r:id="rId12"/>
    <p:sldId id="415" r:id="rId13"/>
    <p:sldId id="416" r:id="rId14"/>
    <p:sldId id="41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24B"/>
    <a:srgbClr val="339933"/>
    <a:srgbClr val="90ECA6"/>
    <a:srgbClr val="F49274"/>
    <a:srgbClr val="B42AAD"/>
    <a:srgbClr val="F7AFDF"/>
    <a:srgbClr val="D8068D"/>
    <a:srgbClr val="008000"/>
    <a:srgbClr val="ADDAF9"/>
    <a:srgbClr val="FF9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63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C07ACDC-28F0-44E4-B58C-6AB2374512E4}" type="datetimeFigureOut">
              <a:rPr lang="ar-BH" smtClean="0"/>
              <a:pPr/>
              <a:t>07/12/1441</a:t>
            </a:fld>
            <a:endParaRPr lang="ar-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B731266-02C8-4977-8ED2-CCFF6241E552}" type="slidenum">
              <a:rPr lang="ar-BH" smtClean="0"/>
              <a:pPr/>
              <a:t>‹#›</a:t>
            </a:fld>
            <a:endParaRPr lang="ar-BH"/>
          </a:p>
        </p:txBody>
      </p:sp>
    </p:spTree>
    <p:extLst>
      <p:ext uri="{BB962C8B-B14F-4D97-AF65-F5344CB8AC3E}">
        <p14:creationId xmlns:p14="http://schemas.microsoft.com/office/powerpoint/2010/main" val="20165588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C7E9265F-6E2F-4F6C-9616-B9E204B3009C}" type="slidenum">
              <a:rPr lang="en-US" smtClean="0"/>
              <a:pPr/>
              <a:t>2</a:t>
            </a:fld>
            <a:endParaRPr lang="en-US"/>
          </a:p>
        </p:txBody>
      </p:sp>
    </p:spTree>
    <p:extLst>
      <p:ext uri="{BB962C8B-B14F-4D97-AF65-F5344CB8AC3E}">
        <p14:creationId xmlns:p14="http://schemas.microsoft.com/office/powerpoint/2010/main" val="370033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a:t>هذه البَحْرَيْنُ بلادي،</a:t>
            </a:r>
            <a:r>
              <a:rPr lang="ar-BH" baseline="0"/>
              <a:t> فيها عُيُونُ الماءِ. هل تعلمين ما اسمُ هذه العينُ يا هِنْدُ؟</a:t>
            </a:r>
          </a:p>
          <a:p>
            <a:r>
              <a:rPr lang="ar-BH" baseline="0"/>
              <a:t>نعم يا هاشِمْ، إنها عينُ عذاري. هل يمكننا السباحةُ فيها؟ </a:t>
            </a:r>
          </a:p>
          <a:p>
            <a:r>
              <a:rPr lang="ar-BH" baseline="0"/>
              <a:t>بالطبع، فهي مُنْتَزَهٌ جَمِيلٌ مفتوحٌ لكلِ الزُوارِ.</a:t>
            </a:r>
          </a:p>
          <a:p>
            <a:r>
              <a:rPr lang="ar-BH" baseline="0"/>
              <a:t>كم أتمنى أن نَزورَها مع زُمَلائنا في المدرسةِ.</a:t>
            </a:r>
          </a:p>
          <a:p>
            <a:r>
              <a:rPr lang="ar-BH" baseline="0"/>
              <a:t>أَخْبَرَني معلمي بأننا سنقومُ برحلةٍ مدرسيةٍ لمنتزهِ عين عذاري.</a:t>
            </a:r>
          </a:p>
          <a:p>
            <a:r>
              <a:rPr lang="ar-BH" baseline="0"/>
              <a:t>رائع، أتمنى لكم رحلةً سعيدة.</a:t>
            </a:r>
          </a:p>
          <a:p>
            <a:endParaRPr lang="ar-BH"/>
          </a:p>
        </p:txBody>
      </p:sp>
      <p:sp>
        <p:nvSpPr>
          <p:cNvPr id="4" name="Slide Number Placeholder 3"/>
          <p:cNvSpPr>
            <a:spLocks noGrp="1"/>
          </p:cNvSpPr>
          <p:nvPr>
            <p:ph type="sldNum" sz="quarter" idx="10"/>
          </p:nvPr>
        </p:nvSpPr>
        <p:spPr/>
        <p:txBody>
          <a:bodyPr/>
          <a:lstStyle/>
          <a:p>
            <a:fld id="{C8DC57A8-AE18-4654-B6AF-04B3577165BE}" type="slidenum">
              <a:rPr lang="ar-BH" smtClean="0"/>
              <a:pPr/>
              <a:t>3</a:t>
            </a:fld>
            <a:endParaRPr lang="ar-BH"/>
          </a:p>
        </p:txBody>
      </p:sp>
    </p:spTree>
    <p:extLst>
      <p:ext uri="{BB962C8B-B14F-4D97-AF65-F5344CB8AC3E}">
        <p14:creationId xmlns:p14="http://schemas.microsoft.com/office/powerpoint/2010/main" val="281076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E2A9086C-CCD8-4344-86A7-F2B3C27EC433}" type="slidenum">
              <a:rPr lang="en-US" smtClean="0"/>
              <a:pPr/>
              <a:t>7</a:t>
            </a:fld>
            <a:endParaRPr lang="en-US"/>
          </a:p>
        </p:txBody>
      </p:sp>
    </p:spTree>
    <p:extLst>
      <p:ext uri="{BB962C8B-B14F-4D97-AF65-F5344CB8AC3E}">
        <p14:creationId xmlns:p14="http://schemas.microsoft.com/office/powerpoint/2010/main" val="27506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74673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23595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53581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356953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529B29-6939-4986-A5F9-8A22FA78358F}" type="datetimeFigureOut">
              <a:rPr lang="ar-BH" smtClean="0"/>
              <a:pPr/>
              <a:t>07/12/1441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315A5E52-47FB-4B28-B3FB-5E2639D4B7F9}" type="slidenum">
              <a:rPr lang="ar-BH" smtClean="0"/>
              <a:pPr/>
              <a:t>‹#›</a:t>
            </a:fld>
            <a:endParaRPr lang="ar-BH"/>
          </a:p>
        </p:txBody>
      </p:sp>
    </p:spTree>
    <p:extLst>
      <p:ext uri="{BB962C8B-B14F-4D97-AF65-F5344CB8AC3E}">
        <p14:creationId xmlns:p14="http://schemas.microsoft.com/office/powerpoint/2010/main" val="3263146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29B29-6939-4986-A5F9-8A22FA78358F}" type="datetimeFigureOut">
              <a:rPr lang="ar-BH" smtClean="0"/>
              <a:pPr/>
              <a:t>07/12/1441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315A5E52-47FB-4B28-B3FB-5E2639D4B7F9}" type="slidenum">
              <a:rPr lang="ar-BH" smtClean="0"/>
              <a:pPr/>
              <a:t>‹#›</a:t>
            </a:fld>
            <a:endParaRPr lang="ar-BH"/>
          </a:p>
        </p:txBody>
      </p:sp>
      <p:pic>
        <p:nvPicPr>
          <p:cNvPr id="7" name="Picture 6">
            <a:extLst>
              <a:ext uri="{FF2B5EF4-FFF2-40B4-BE49-F238E27FC236}">
                <a16:creationId xmlns:a16="http://schemas.microsoft.com/office/drawing/2014/main" xmlns="" id="{D7800943-C6DA-43EF-B217-FAEEAAF9B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3768842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529B29-6939-4986-A5F9-8A22FA78358F}" type="datetimeFigureOut">
              <a:rPr lang="ar-BH" smtClean="0"/>
              <a:pPr/>
              <a:t>07/12/1441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315A5E52-47FB-4B28-B3FB-5E2639D4B7F9}" type="slidenum">
              <a:rPr lang="ar-BH" smtClean="0"/>
              <a:pPr/>
              <a:t>‹#›</a:t>
            </a:fld>
            <a:endParaRPr lang="ar-BH"/>
          </a:p>
        </p:txBody>
      </p:sp>
      <p:pic>
        <p:nvPicPr>
          <p:cNvPr id="7" name="Picture 6">
            <a:extLst>
              <a:ext uri="{FF2B5EF4-FFF2-40B4-BE49-F238E27FC236}">
                <a16:creationId xmlns:a16="http://schemas.microsoft.com/office/drawing/2014/main" xmlns="" id="{7070429E-9FE6-42E4-87FA-DD4F52DE7C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681173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529B29-6939-4986-A5F9-8A22FA78358F}" type="datetimeFigureOut">
              <a:rPr lang="ar-BH" smtClean="0"/>
              <a:pPr/>
              <a:t>07/12/1441</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315A5E52-47FB-4B28-B3FB-5E2639D4B7F9}" type="slidenum">
              <a:rPr lang="ar-BH" smtClean="0"/>
              <a:pPr/>
              <a:t>‹#›</a:t>
            </a:fld>
            <a:endParaRPr lang="ar-BH"/>
          </a:p>
        </p:txBody>
      </p:sp>
      <p:pic>
        <p:nvPicPr>
          <p:cNvPr id="8" name="Picture 7">
            <a:extLst>
              <a:ext uri="{FF2B5EF4-FFF2-40B4-BE49-F238E27FC236}">
                <a16:creationId xmlns:a16="http://schemas.microsoft.com/office/drawing/2014/main" xmlns="" id="{602AC53E-1468-45A7-9356-79A49AEDC2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3722994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529B29-6939-4986-A5F9-8A22FA78358F}" type="datetimeFigureOut">
              <a:rPr lang="ar-BH" smtClean="0"/>
              <a:pPr/>
              <a:t>07/12/1441</a:t>
            </a:fld>
            <a:endParaRPr lang="ar-BH"/>
          </a:p>
        </p:txBody>
      </p:sp>
      <p:sp>
        <p:nvSpPr>
          <p:cNvPr id="8" name="Footer Placeholder 7"/>
          <p:cNvSpPr>
            <a:spLocks noGrp="1"/>
          </p:cNvSpPr>
          <p:nvPr>
            <p:ph type="ftr" sz="quarter" idx="11"/>
          </p:nvPr>
        </p:nvSpPr>
        <p:spPr/>
        <p:txBody>
          <a:bodyPr/>
          <a:lstStyle/>
          <a:p>
            <a:endParaRPr lang="ar-BH"/>
          </a:p>
        </p:txBody>
      </p:sp>
      <p:sp>
        <p:nvSpPr>
          <p:cNvPr id="9" name="Slide Number Placeholder 8"/>
          <p:cNvSpPr>
            <a:spLocks noGrp="1"/>
          </p:cNvSpPr>
          <p:nvPr>
            <p:ph type="sldNum" sz="quarter" idx="12"/>
          </p:nvPr>
        </p:nvSpPr>
        <p:spPr/>
        <p:txBody>
          <a:bodyPr/>
          <a:lstStyle/>
          <a:p>
            <a:fld id="{315A5E52-47FB-4B28-B3FB-5E2639D4B7F9}" type="slidenum">
              <a:rPr lang="ar-BH" smtClean="0"/>
              <a:pPr/>
              <a:t>‹#›</a:t>
            </a:fld>
            <a:endParaRPr lang="ar-BH"/>
          </a:p>
        </p:txBody>
      </p:sp>
      <p:pic>
        <p:nvPicPr>
          <p:cNvPr id="10" name="Picture 9">
            <a:extLst>
              <a:ext uri="{FF2B5EF4-FFF2-40B4-BE49-F238E27FC236}">
                <a16:creationId xmlns:a16="http://schemas.microsoft.com/office/drawing/2014/main" xmlns="" id="{C2DC3BC1-DBF1-4731-9734-CCAA95354B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4181280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529B29-6939-4986-A5F9-8A22FA78358F}" type="datetimeFigureOut">
              <a:rPr lang="ar-BH" smtClean="0"/>
              <a:pPr/>
              <a:t>07/12/1441</a:t>
            </a:fld>
            <a:endParaRPr lang="ar-BH"/>
          </a:p>
        </p:txBody>
      </p:sp>
      <p:sp>
        <p:nvSpPr>
          <p:cNvPr id="4" name="Footer Placeholder 3"/>
          <p:cNvSpPr>
            <a:spLocks noGrp="1"/>
          </p:cNvSpPr>
          <p:nvPr>
            <p:ph type="ftr" sz="quarter" idx="11"/>
          </p:nvPr>
        </p:nvSpPr>
        <p:spPr/>
        <p:txBody>
          <a:bodyPr/>
          <a:lstStyle/>
          <a:p>
            <a:endParaRPr lang="ar-BH"/>
          </a:p>
        </p:txBody>
      </p:sp>
      <p:sp>
        <p:nvSpPr>
          <p:cNvPr id="5" name="Slide Number Placeholder 4"/>
          <p:cNvSpPr>
            <a:spLocks noGrp="1"/>
          </p:cNvSpPr>
          <p:nvPr>
            <p:ph type="sldNum" sz="quarter" idx="12"/>
          </p:nvPr>
        </p:nvSpPr>
        <p:spPr/>
        <p:txBody>
          <a:bodyPr/>
          <a:lstStyle/>
          <a:p>
            <a:fld id="{315A5E52-47FB-4B28-B3FB-5E2639D4B7F9}" type="slidenum">
              <a:rPr lang="ar-BH" smtClean="0"/>
              <a:pPr/>
              <a:t>‹#›</a:t>
            </a:fld>
            <a:endParaRPr lang="ar-BH"/>
          </a:p>
        </p:txBody>
      </p:sp>
      <p:pic>
        <p:nvPicPr>
          <p:cNvPr id="6" name="Picture 5">
            <a:extLst>
              <a:ext uri="{FF2B5EF4-FFF2-40B4-BE49-F238E27FC236}">
                <a16:creationId xmlns:a16="http://schemas.microsoft.com/office/drawing/2014/main" xmlns="" id="{C2ED336A-FCE5-4F99-BA5F-8204386398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3120486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29B29-6939-4986-A5F9-8A22FA78358F}" type="datetimeFigureOut">
              <a:rPr lang="ar-BH" smtClean="0"/>
              <a:pPr/>
              <a:t>07/12/1441</a:t>
            </a:fld>
            <a:endParaRPr lang="ar-BH"/>
          </a:p>
        </p:txBody>
      </p:sp>
      <p:sp>
        <p:nvSpPr>
          <p:cNvPr id="3" name="Footer Placeholder 2"/>
          <p:cNvSpPr>
            <a:spLocks noGrp="1"/>
          </p:cNvSpPr>
          <p:nvPr>
            <p:ph type="ftr" sz="quarter" idx="11"/>
          </p:nvPr>
        </p:nvSpPr>
        <p:spPr/>
        <p:txBody>
          <a:bodyPr/>
          <a:lstStyle/>
          <a:p>
            <a:endParaRPr lang="ar-BH"/>
          </a:p>
        </p:txBody>
      </p:sp>
      <p:sp>
        <p:nvSpPr>
          <p:cNvPr id="4" name="Slide Number Placeholder 3"/>
          <p:cNvSpPr>
            <a:spLocks noGrp="1"/>
          </p:cNvSpPr>
          <p:nvPr>
            <p:ph type="sldNum" sz="quarter" idx="12"/>
          </p:nvPr>
        </p:nvSpPr>
        <p:spPr/>
        <p:txBody>
          <a:bodyPr/>
          <a:lstStyle/>
          <a:p>
            <a:fld id="{315A5E52-47FB-4B28-B3FB-5E2639D4B7F9}" type="slidenum">
              <a:rPr lang="ar-BH" smtClean="0"/>
              <a:pPr/>
              <a:t>‹#›</a:t>
            </a:fld>
            <a:endParaRPr lang="ar-BH"/>
          </a:p>
        </p:txBody>
      </p:sp>
      <p:pic>
        <p:nvPicPr>
          <p:cNvPr id="5" name="Picture 4">
            <a:extLst>
              <a:ext uri="{FF2B5EF4-FFF2-40B4-BE49-F238E27FC236}">
                <a16:creationId xmlns:a16="http://schemas.microsoft.com/office/drawing/2014/main" xmlns="" id="{B557C3D0-1886-4BDF-99B2-C18239F56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307987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529B29-6939-4986-A5F9-8A22FA78358F}" type="datetimeFigureOut">
              <a:rPr lang="ar-BH" smtClean="0"/>
              <a:pPr/>
              <a:t>07/12/1441</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315A5E52-47FB-4B28-B3FB-5E2639D4B7F9}" type="slidenum">
              <a:rPr lang="ar-BH" smtClean="0"/>
              <a:pPr/>
              <a:t>‹#›</a:t>
            </a:fld>
            <a:endParaRPr lang="ar-BH"/>
          </a:p>
        </p:txBody>
      </p:sp>
      <p:pic>
        <p:nvPicPr>
          <p:cNvPr id="8" name="Picture 7">
            <a:extLst>
              <a:ext uri="{FF2B5EF4-FFF2-40B4-BE49-F238E27FC236}">
                <a16:creationId xmlns:a16="http://schemas.microsoft.com/office/drawing/2014/main" xmlns="" id="{A9B77CA6-F9A2-4B8F-BF47-7C07B84C4F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321199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819379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529B29-6939-4986-A5F9-8A22FA78358F}" type="datetimeFigureOut">
              <a:rPr lang="ar-BH" smtClean="0"/>
              <a:pPr/>
              <a:t>07/12/1441</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315A5E52-47FB-4B28-B3FB-5E2639D4B7F9}" type="slidenum">
              <a:rPr lang="ar-BH" smtClean="0"/>
              <a:pPr/>
              <a:t>‹#›</a:t>
            </a:fld>
            <a:endParaRPr lang="ar-BH"/>
          </a:p>
        </p:txBody>
      </p:sp>
      <p:pic>
        <p:nvPicPr>
          <p:cNvPr id="8" name="Picture 7">
            <a:extLst>
              <a:ext uri="{FF2B5EF4-FFF2-40B4-BE49-F238E27FC236}">
                <a16:creationId xmlns:a16="http://schemas.microsoft.com/office/drawing/2014/main" xmlns="" id="{47735958-696A-4A20-9DA3-9FDFC79E9B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2537582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29B29-6939-4986-A5F9-8A22FA78358F}" type="datetimeFigureOut">
              <a:rPr lang="ar-BH" smtClean="0"/>
              <a:pPr/>
              <a:t>07/12/1441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315A5E52-47FB-4B28-B3FB-5E2639D4B7F9}" type="slidenum">
              <a:rPr lang="ar-BH" smtClean="0"/>
              <a:pPr/>
              <a:t>‹#›</a:t>
            </a:fld>
            <a:endParaRPr lang="ar-BH"/>
          </a:p>
        </p:txBody>
      </p:sp>
    </p:spTree>
    <p:extLst>
      <p:ext uri="{BB962C8B-B14F-4D97-AF65-F5344CB8AC3E}">
        <p14:creationId xmlns:p14="http://schemas.microsoft.com/office/powerpoint/2010/main" val="830528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29B29-6939-4986-A5F9-8A22FA78358F}" type="datetimeFigureOut">
              <a:rPr lang="ar-BH" smtClean="0"/>
              <a:pPr/>
              <a:t>07/12/1441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315A5E52-47FB-4B28-B3FB-5E2639D4B7F9}" type="slidenum">
              <a:rPr lang="ar-BH" smtClean="0"/>
              <a:pPr/>
              <a:t>‹#›</a:t>
            </a:fld>
            <a:endParaRPr lang="ar-BH"/>
          </a:p>
        </p:txBody>
      </p:sp>
    </p:spTree>
    <p:extLst>
      <p:ext uri="{BB962C8B-B14F-4D97-AF65-F5344CB8AC3E}">
        <p14:creationId xmlns:p14="http://schemas.microsoft.com/office/powerpoint/2010/main" val="974522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7385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67077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pPr/>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90965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pPr/>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70613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pPr/>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402628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23973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18348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pPr/>
              <a:t>7/27/2020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pPr/>
              <a:t>‹#›</a:t>
            </a:fld>
            <a:endParaRPr lang="en-US"/>
          </a:p>
        </p:txBody>
      </p:sp>
    </p:spTree>
    <p:extLst>
      <p:ext uri="{BB962C8B-B14F-4D97-AF65-F5344CB8AC3E}">
        <p14:creationId xmlns:p14="http://schemas.microsoft.com/office/powerpoint/2010/main" val="1976870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29B29-6939-4986-A5F9-8A22FA78358F}" type="datetimeFigureOut">
              <a:rPr lang="ar-BH" smtClean="0"/>
              <a:pPr/>
              <a:t>07/12/1441</a:t>
            </a:fld>
            <a:endParaRPr lang="ar-B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B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A5E52-47FB-4B28-B3FB-5E2639D4B7F9}" type="slidenum">
              <a:rPr lang="ar-BH" smtClean="0"/>
              <a:pPr/>
              <a:t>‹#›</a:t>
            </a:fld>
            <a:endParaRPr lang="ar-BH"/>
          </a:p>
        </p:txBody>
      </p:sp>
    </p:spTree>
    <p:extLst>
      <p:ext uri="{BB962C8B-B14F-4D97-AF65-F5344CB8AC3E}">
        <p14:creationId xmlns:p14="http://schemas.microsoft.com/office/powerpoint/2010/main" val="18386555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0.mp4"/><Relationship Id="rId1" Type="http://schemas.microsoft.com/office/2007/relationships/media" Target="../media/media10.mp4"/><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1.mp4"/><Relationship Id="rId1" Type="http://schemas.microsoft.com/office/2007/relationships/media" Target="../media/media11.mp4"/><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5.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7.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8.mp4"/><Relationship Id="rId1" Type="http://schemas.microsoft.com/office/2007/relationships/media" Target="../media/media8.mp4"/><Relationship Id="rId6" Type="http://schemas.openxmlformats.org/officeDocument/2006/relationships/image" Target="../media/image5.png"/><Relationship Id="rId5" Type="http://schemas.openxmlformats.org/officeDocument/2006/relationships/audio" Target="../media/audio3.wav"/><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sp>
        <p:nvSpPr>
          <p:cNvPr id="5" name="TextBox 4"/>
          <p:cNvSpPr txBox="1"/>
          <p:nvPr/>
        </p:nvSpPr>
        <p:spPr>
          <a:xfrm>
            <a:off x="3540257" y="2527724"/>
            <a:ext cx="5115790" cy="1015663"/>
          </a:xfrm>
          <a:prstGeom prst="rect">
            <a:avLst/>
          </a:prstGeom>
          <a:solidFill>
            <a:srgbClr val="00B050"/>
          </a:solidFill>
          <a:ln>
            <a:solidFill>
              <a:schemeClr val="tx1"/>
            </a:solidFill>
          </a:ln>
        </p:spPr>
        <p:txBody>
          <a:bodyPr wrap="square" rtlCol="0" anchor="t">
            <a:spAutoFit/>
          </a:bodyPr>
          <a:lstStyle/>
          <a:p>
            <a:pPr algn="ctr"/>
            <a:r>
              <a:rPr lang="ar-BH" sz="6000" b="1" dirty="0">
                <a:cs typeface="Arial"/>
              </a:rPr>
              <a:t>لِماذا أُحِبُّ النَّخيلَ؟</a:t>
            </a:r>
          </a:p>
        </p:txBody>
      </p:sp>
      <p:sp>
        <p:nvSpPr>
          <p:cNvPr id="2" name="TextBox 1"/>
          <p:cNvSpPr txBox="1"/>
          <p:nvPr/>
        </p:nvSpPr>
        <p:spPr>
          <a:xfrm>
            <a:off x="9375820" y="1702358"/>
            <a:ext cx="1358441"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t">
            <a:spAutoFit/>
          </a:bodyPr>
          <a:lstStyle/>
          <a:p>
            <a:pPr algn="ctr"/>
            <a:r>
              <a:rPr lang="ar-BH" sz="2400" dirty="0">
                <a:cs typeface="Arial"/>
              </a:rPr>
              <a:t>الدرسُ 8</a:t>
            </a:r>
            <a:endParaRPr lang="en-US" sz="2400" dirty="0">
              <a:cs typeface="Arial"/>
            </a:endParaRPr>
          </a:p>
        </p:txBody>
      </p:sp>
      <p:sp>
        <p:nvSpPr>
          <p:cNvPr id="3" name="TextBox 2"/>
          <p:cNvSpPr txBox="1"/>
          <p:nvPr/>
        </p:nvSpPr>
        <p:spPr>
          <a:xfrm>
            <a:off x="839611" y="1671821"/>
            <a:ext cx="114017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t">
            <a:spAutoFit/>
          </a:bodyPr>
          <a:lstStyle/>
          <a:p>
            <a:pPr algn="ctr"/>
            <a:r>
              <a:rPr lang="ar-BH" sz="2000" dirty="0">
                <a:cs typeface="Arial"/>
              </a:rPr>
              <a:t>صفحة 28</a:t>
            </a:r>
            <a:endParaRPr lang="en-US" sz="2000" dirty="0"/>
          </a:p>
        </p:txBody>
      </p:sp>
      <p:sp>
        <p:nvSpPr>
          <p:cNvPr id="6" name="TextBox 5">
            <a:extLst>
              <a:ext uri="{FF2B5EF4-FFF2-40B4-BE49-F238E27FC236}">
                <a16:creationId xmlns:a16="http://schemas.microsoft.com/office/drawing/2014/main" xmlns="" id="{E2584031-F0E3-4AF6-B8B8-043B54527107}"/>
              </a:ext>
            </a:extLst>
          </p:cNvPr>
          <p:cNvSpPr txBox="1"/>
          <p:nvPr/>
        </p:nvSpPr>
        <p:spPr>
          <a:xfrm>
            <a:off x="2078182" y="1702358"/>
            <a:ext cx="717665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t">
            <a:spAutoFit/>
          </a:bodyPr>
          <a:lstStyle/>
          <a:p>
            <a:pPr algn="ctr"/>
            <a:r>
              <a:rPr lang="ar-BH" sz="2400" dirty="0">
                <a:cs typeface="Arial"/>
              </a:rPr>
              <a:t>الحلْقةُ الأولى – اللُّغةُ العربيةُ - الصّفُّ </a:t>
            </a:r>
            <a:r>
              <a:rPr lang="ar-BH" sz="2400" dirty="0" smtClean="0">
                <a:cs typeface="Arial"/>
              </a:rPr>
              <a:t>الثّالثُ </a:t>
            </a:r>
            <a:r>
              <a:rPr lang="ar-BH" sz="2400" dirty="0"/>
              <a:t>الابْتِدائيّ</a:t>
            </a:r>
            <a:r>
              <a:rPr lang="ar-BH" sz="2400" dirty="0" smtClean="0">
                <a:cs typeface="Arial"/>
              </a:rPr>
              <a:t> </a:t>
            </a:r>
            <a:r>
              <a:rPr lang="ar-BH" sz="2400" dirty="0">
                <a:cs typeface="Arial"/>
              </a:rPr>
              <a:t>–  الْفَصْل الْأَوّلُ  </a:t>
            </a:r>
            <a:endParaRPr lang="en-US" sz="2400" dirty="0">
              <a:cs typeface="Calibri"/>
            </a:endParaRPr>
          </a:p>
        </p:txBody>
      </p:sp>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456387" y="3643746"/>
            <a:ext cx="3671455" cy="2673926"/>
          </a:xfrm>
          <a:prstGeom prst="rect">
            <a:avLst/>
          </a:prstGeom>
        </p:spPr>
      </p:pic>
      <p:pic>
        <p:nvPicPr>
          <p:cNvPr id="12" name="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104900" y="5160818"/>
            <a:ext cx="609600" cy="609600"/>
          </a:xfrm>
          <a:prstGeom prst="rect">
            <a:avLst/>
          </a:prstGeom>
        </p:spPr>
      </p:pic>
    </p:spTree>
    <p:extLst>
      <p:ext uri="{BB962C8B-B14F-4D97-AF65-F5344CB8AC3E}">
        <p14:creationId xmlns:p14="http://schemas.microsoft.com/office/powerpoint/2010/main" val="393971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156"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5" fill="hold" display="0">
                  <p:stCondLst>
                    <p:cond delay="indefinite"/>
                  </p:stCondLst>
                  <p:endCondLst>
                    <p:cond evt="onStopAudio" delay="0">
                      <p:tgtEl>
                        <p:sldTgt/>
                      </p:tgtEl>
                    </p:cond>
                  </p:endCondLst>
                </p:cTn>
                <p:tgtEl>
                  <p:spTgt spid="12"/>
                </p:tgtEl>
              </p:cMediaNode>
            </p:video>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7955325" y="3727032"/>
            <a:ext cx="1138687" cy="833499"/>
          </a:xfrm>
          <a:prstGeom prst="ellipse">
            <a:avLst/>
          </a:prstGeom>
          <a:ln w="571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BH" dirty="0"/>
          </a:p>
        </p:txBody>
      </p:sp>
      <p:sp>
        <p:nvSpPr>
          <p:cNvPr id="21" name="Oval 20"/>
          <p:cNvSpPr/>
          <p:nvPr/>
        </p:nvSpPr>
        <p:spPr>
          <a:xfrm>
            <a:off x="4649790" y="2591198"/>
            <a:ext cx="1138687" cy="833499"/>
          </a:xfrm>
          <a:prstGeom prst="ellipse">
            <a:avLst/>
          </a:prstGeom>
          <a:ln w="571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BH" dirty="0"/>
          </a:p>
        </p:txBody>
      </p:sp>
      <p:sp>
        <p:nvSpPr>
          <p:cNvPr id="18" name="Oval 17"/>
          <p:cNvSpPr/>
          <p:nvPr/>
        </p:nvSpPr>
        <p:spPr>
          <a:xfrm>
            <a:off x="7923421" y="2569296"/>
            <a:ext cx="1138687" cy="833499"/>
          </a:xfrm>
          <a:prstGeom prst="ellipse">
            <a:avLst/>
          </a:prstGeom>
          <a:ln w="571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BH" dirty="0"/>
          </a:p>
        </p:txBody>
      </p:sp>
      <p:sp>
        <p:nvSpPr>
          <p:cNvPr id="6" name="مستطيل 6"/>
          <p:cNvSpPr/>
          <p:nvPr/>
        </p:nvSpPr>
        <p:spPr>
          <a:xfrm>
            <a:off x="2592248" y="587153"/>
            <a:ext cx="9162713" cy="1446550"/>
          </a:xfrm>
          <a:prstGeom prst="rect">
            <a:avLst/>
          </a:prstGeom>
        </p:spPr>
        <p:txBody>
          <a:bodyPr wrap="square">
            <a:spAutoFit/>
          </a:bodyPr>
          <a:lstStyle/>
          <a:p>
            <a:pPr lvl="0" algn="r" rtl="1" eaLnBrk="0" fontAlgn="base" hangingPunct="0">
              <a:spcBef>
                <a:spcPct val="0"/>
              </a:spcBef>
              <a:spcAft>
                <a:spcPct val="0"/>
              </a:spcAft>
            </a:pPr>
            <a:r>
              <a:rPr lang="ar-BH" altLang="en-US" sz="4400" b="1" dirty="0">
                <a:solidFill>
                  <a:srgbClr val="000000"/>
                </a:solidFill>
                <a:latin typeface="Calibri" panose="020F0502020204030204" pitchFamily="34" charset="0"/>
                <a:ea typeface="Times New Roman" panose="02020603050405020304" pitchFamily="18" charset="0"/>
              </a:rPr>
              <a:t>أُحَوِّطُ الْكَلِمَةَ الّتي تَشْتمِلُ عَلى حَرْفٍ </a:t>
            </a:r>
            <a:r>
              <a:rPr lang="ar-BH" altLang="en-US" sz="4400" b="1" dirty="0">
                <a:solidFill>
                  <a:srgbClr val="008000"/>
                </a:solidFill>
                <a:latin typeface="Calibri" panose="020F0502020204030204" pitchFamily="34" charset="0"/>
                <a:ea typeface="Times New Roman" panose="02020603050405020304" pitchFamily="18" charset="0"/>
              </a:rPr>
              <a:t>مَمْدودٍ بِالْياءِ </a:t>
            </a:r>
            <a:r>
              <a:rPr lang="ar-BH" altLang="en-US" sz="4400" b="1" dirty="0">
                <a:solidFill>
                  <a:srgbClr val="000000"/>
                </a:solidFill>
                <a:latin typeface="Calibri" panose="020F0502020204030204" pitchFamily="34" charset="0"/>
                <a:ea typeface="Times New Roman" panose="02020603050405020304" pitchFamily="18" charset="0"/>
              </a:rPr>
              <a:t>فيما يَأْتي:</a:t>
            </a:r>
            <a:endParaRPr lang="ar-BH" altLang="en-US" sz="4400" b="1" dirty="0">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27353406"/>
              </p:ext>
            </p:extLst>
          </p:nvPr>
        </p:nvGraphicFramePr>
        <p:xfrm>
          <a:off x="2734292" y="2345501"/>
          <a:ext cx="8128000" cy="2415654"/>
        </p:xfrm>
        <a:graphic>
          <a:graphicData uri="http://schemas.openxmlformats.org/drawingml/2006/table">
            <a:tbl>
              <a:tblPr firstRow="1" bandRow="1"/>
              <a:tblGrid>
                <a:gridCol w="1598304">
                  <a:extLst>
                    <a:ext uri="{9D8B030D-6E8A-4147-A177-3AD203B41FA5}">
                      <a16:colId xmlns:a16="http://schemas.microsoft.com/office/drawing/2014/main" xmlns="" val="20000"/>
                    </a:ext>
                  </a:extLst>
                </a:gridCol>
                <a:gridCol w="1652896">
                  <a:extLst>
                    <a:ext uri="{9D8B030D-6E8A-4147-A177-3AD203B41FA5}">
                      <a16:colId xmlns:a16="http://schemas.microsoft.com/office/drawing/2014/main" xmlns="" val="20001"/>
                    </a:ext>
                  </a:extLst>
                </a:gridCol>
                <a:gridCol w="1625600">
                  <a:extLst>
                    <a:ext uri="{9D8B030D-6E8A-4147-A177-3AD203B41FA5}">
                      <a16:colId xmlns:a16="http://schemas.microsoft.com/office/drawing/2014/main" xmlns="" val="20002"/>
                    </a:ext>
                  </a:extLst>
                </a:gridCol>
                <a:gridCol w="1625600">
                  <a:extLst>
                    <a:ext uri="{9D8B030D-6E8A-4147-A177-3AD203B41FA5}">
                      <a16:colId xmlns:a16="http://schemas.microsoft.com/office/drawing/2014/main" xmlns="" val="20003"/>
                    </a:ext>
                  </a:extLst>
                </a:gridCol>
                <a:gridCol w="1625600">
                  <a:extLst>
                    <a:ext uri="{9D8B030D-6E8A-4147-A177-3AD203B41FA5}">
                      <a16:colId xmlns:a16="http://schemas.microsoft.com/office/drawing/2014/main" xmlns="" val="20004"/>
                    </a:ext>
                  </a:extLst>
                </a:gridCol>
              </a:tblGrid>
              <a:tr h="1201004">
                <a:tc>
                  <a:txBody>
                    <a:bodyPr/>
                    <a:lstStyle/>
                    <a:p>
                      <a:pPr algn="ctr"/>
                      <a:endParaRPr lang="en-US" sz="3200" dirty="0"/>
                    </a:p>
                  </a:txBody>
                  <a:tcPr anchor="ctr"/>
                </a:tc>
                <a:tc>
                  <a:txBody>
                    <a:bodyPr/>
                    <a:lstStyle/>
                    <a:p>
                      <a:pPr algn="ctr"/>
                      <a:endParaRPr lang="en-US" sz="3200" dirty="0"/>
                    </a:p>
                  </a:txBody>
                  <a:tcPr anchor="ctr"/>
                </a:tc>
                <a:tc>
                  <a:txBody>
                    <a:bodyPr/>
                    <a:lstStyle/>
                    <a:p>
                      <a:pPr algn="ctr"/>
                      <a:endParaRPr lang="en-US" sz="3200" dirty="0"/>
                    </a:p>
                  </a:txBody>
                  <a:tcPr anchor="ctr"/>
                </a:tc>
                <a:tc>
                  <a:txBody>
                    <a:bodyPr/>
                    <a:lstStyle/>
                    <a:p>
                      <a:pPr algn="ctr"/>
                      <a:endParaRPr lang="en-US" sz="3200" dirty="0"/>
                    </a:p>
                  </a:txBody>
                  <a:tcPr anchor="ctr"/>
                </a:tc>
                <a:tc>
                  <a:txBody>
                    <a:bodyPr/>
                    <a:lstStyle/>
                    <a:p>
                      <a:pPr algn="ctr"/>
                      <a:endParaRPr lang="en-US" sz="3200" dirty="0"/>
                    </a:p>
                  </a:txBody>
                  <a:tcPr anchor="ctr"/>
                </a:tc>
                <a:extLst>
                  <a:ext uri="{0D108BD9-81ED-4DB2-BD59-A6C34878D82A}">
                    <a16:rowId xmlns:a16="http://schemas.microsoft.com/office/drawing/2014/main" xmlns="" val="10000"/>
                  </a:ext>
                </a:extLst>
              </a:tr>
              <a:tr h="1214650">
                <a:tc>
                  <a:txBody>
                    <a:bodyPr/>
                    <a:lstStyle/>
                    <a:p>
                      <a:pPr algn="ctr"/>
                      <a:endParaRPr lang="en-US" sz="3200" dirty="0"/>
                    </a:p>
                  </a:txBody>
                  <a:tcPr anchor="ctr"/>
                </a:tc>
                <a:tc>
                  <a:txBody>
                    <a:bodyPr/>
                    <a:lstStyle/>
                    <a:p>
                      <a:pPr algn="ctr"/>
                      <a:endParaRPr lang="en-US" sz="3200" dirty="0"/>
                    </a:p>
                  </a:txBody>
                  <a:tcPr anchor="ctr"/>
                </a:tc>
                <a:tc>
                  <a:txBody>
                    <a:bodyPr/>
                    <a:lstStyle/>
                    <a:p>
                      <a:pPr algn="ctr"/>
                      <a:endParaRPr lang="en-US" sz="3200" dirty="0"/>
                    </a:p>
                  </a:txBody>
                  <a:tcPr anchor="ctr"/>
                </a:tc>
                <a:tc>
                  <a:txBody>
                    <a:bodyPr/>
                    <a:lstStyle/>
                    <a:p>
                      <a:pPr algn="ctr"/>
                      <a:endParaRPr lang="en-US" sz="3200" dirty="0"/>
                    </a:p>
                  </a:txBody>
                  <a:tcPr anchor="ctr"/>
                </a:tc>
                <a:tc>
                  <a:txBody>
                    <a:bodyPr/>
                    <a:lstStyle/>
                    <a:p>
                      <a:pPr algn="ctr"/>
                      <a:endParaRPr lang="en-US" sz="3200" dirty="0"/>
                    </a:p>
                  </a:txBody>
                  <a:tcPr anchor="ctr"/>
                </a:tc>
                <a:extLst>
                  <a:ext uri="{0D108BD9-81ED-4DB2-BD59-A6C34878D82A}">
                    <a16:rowId xmlns:a16="http://schemas.microsoft.com/office/drawing/2014/main" xmlns="" val="10001"/>
                  </a:ext>
                </a:extLst>
              </a:tr>
            </a:tbl>
          </a:graphicData>
        </a:graphic>
      </p:graphicFrame>
      <p:sp>
        <p:nvSpPr>
          <p:cNvPr id="9" name="TextBox 8"/>
          <p:cNvSpPr txBox="1"/>
          <p:nvPr/>
        </p:nvSpPr>
        <p:spPr>
          <a:xfrm>
            <a:off x="9614849" y="3838825"/>
            <a:ext cx="955342" cy="584775"/>
          </a:xfrm>
          <a:prstGeom prst="rect">
            <a:avLst/>
          </a:prstGeom>
          <a:noFill/>
        </p:spPr>
        <p:txBody>
          <a:bodyPr wrap="square" rtlCol="0">
            <a:spAutoFit/>
          </a:bodyPr>
          <a:lstStyle/>
          <a:p>
            <a:r>
              <a:rPr lang="ar-BH" sz="3200" dirty="0"/>
              <a:t>تَعالَيْ</a:t>
            </a:r>
            <a:endParaRPr lang="en-US" sz="3200" dirty="0"/>
          </a:p>
        </p:txBody>
      </p:sp>
      <p:sp>
        <p:nvSpPr>
          <p:cNvPr id="10" name="TextBox 9"/>
          <p:cNvSpPr txBox="1"/>
          <p:nvPr/>
        </p:nvSpPr>
        <p:spPr>
          <a:xfrm>
            <a:off x="8109046" y="2661313"/>
            <a:ext cx="750626" cy="584775"/>
          </a:xfrm>
          <a:prstGeom prst="rect">
            <a:avLst/>
          </a:prstGeom>
          <a:noFill/>
        </p:spPr>
        <p:txBody>
          <a:bodyPr wrap="square" rtlCol="0">
            <a:spAutoFit/>
          </a:bodyPr>
          <a:lstStyle/>
          <a:p>
            <a:r>
              <a:rPr lang="ar-BH" sz="3200" dirty="0"/>
              <a:t>أَبي</a:t>
            </a:r>
            <a:endParaRPr lang="en-US" sz="3200" dirty="0"/>
          </a:p>
        </p:txBody>
      </p:sp>
      <p:sp>
        <p:nvSpPr>
          <p:cNvPr id="14" name="TextBox 13"/>
          <p:cNvSpPr txBox="1"/>
          <p:nvPr/>
        </p:nvSpPr>
        <p:spPr>
          <a:xfrm>
            <a:off x="4813669" y="2694936"/>
            <a:ext cx="750626" cy="584775"/>
          </a:xfrm>
          <a:prstGeom prst="rect">
            <a:avLst/>
          </a:prstGeom>
          <a:noFill/>
        </p:spPr>
        <p:txBody>
          <a:bodyPr wrap="square" rtlCol="0">
            <a:spAutoFit/>
          </a:bodyPr>
          <a:lstStyle/>
          <a:p>
            <a:r>
              <a:rPr lang="ar-BH" sz="3200" dirty="0"/>
              <a:t>أَبْني</a:t>
            </a:r>
            <a:endParaRPr lang="en-US" sz="3200" dirty="0"/>
          </a:p>
        </p:txBody>
      </p:sp>
      <p:sp>
        <p:nvSpPr>
          <p:cNvPr id="19" name="TextBox 18"/>
          <p:cNvSpPr txBox="1"/>
          <p:nvPr/>
        </p:nvSpPr>
        <p:spPr>
          <a:xfrm>
            <a:off x="9717207" y="2661312"/>
            <a:ext cx="750626" cy="584775"/>
          </a:xfrm>
          <a:prstGeom prst="rect">
            <a:avLst/>
          </a:prstGeom>
          <a:noFill/>
        </p:spPr>
        <p:txBody>
          <a:bodyPr wrap="square" rtlCol="0">
            <a:spAutoFit/>
          </a:bodyPr>
          <a:lstStyle/>
          <a:p>
            <a:r>
              <a:rPr lang="ar-BH" sz="3200" dirty="0"/>
              <a:t>لَيْلى</a:t>
            </a:r>
            <a:endParaRPr lang="en-US" sz="3200" dirty="0"/>
          </a:p>
        </p:txBody>
      </p:sp>
      <p:sp>
        <p:nvSpPr>
          <p:cNvPr id="22" name="TextBox 21"/>
          <p:cNvSpPr txBox="1"/>
          <p:nvPr/>
        </p:nvSpPr>
        <p:spPr>
          <a:xfrm>
            <a:off x="6422979" y="2661312"/>
            <a:ext cx="750626" cy="584775"/>
          </a:xfrm>
          <a:prstGeom prst="rect">
            <a:avLst/>
          </a:prstGeom>
          <a:noFill/>
        </p:spPr>
        <p:txBody>
          <a:bodyPr wrap="square" rtlCol="0">
            <a:spAutoFit/>
          </a:bodyPr>
          <a:lstStyle/>
          <a:p>
            <a:r>
              <a:rPr lang="ar-BH" sz="3200" dirty="0"/>
              <a:t>بَيْتٌ</a:t>
            </a:r>
            <a:endParaRPr lang="en-US" sz="3200" dirty="0"/>
          </a:p>
        </p:txBody>
      </p:sp>
      <p:sp>
        <p:nvSpPr>
          <p:cNvPr id="23" name="Oval 22"/>
          <p:cNvSpPr/>
          <p:nvPr/>
        </p:nvSpPr>
        <p:spPr>
          <a:xfrm>
            <a:off x="2915555" y="2536949"/>
            <a:ext cx="1138687" cy="833499"/>
          </a:xfrm>
          <a:prstGeom prst="ellipse">
            <a:avLst/>
          </a:prstGeom>
          <a:ln w="571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BH" dirty="0"/>
          </a:p>
        </p:txBody>
      </p:sp>
      <p:sp>
        <p:nvSpPr>
          <p:cNvPr id="24" name="TextBox 23"/>
          <p:cNvSpPr txBox="1"/>
          <p:nvPr/>
        </p:nvSpPr>
        <p:spPr>
          <a:xfrm>
            <a:off x="3070632" y="2661312"/>
            <a:ext cx="944657" cy="584775"/>
          </a:xfrm>
          <a:prstGeom prst="rect">
            <a:avLst/>
          </a:prstGeom>
          <a:noFill/>
        </p:spPr>
        <p:txBody>
          <a:bodyPr wrap="square" rtlCol="0">
            <a:spAutoFit/>
          </a:bodyPr>
          <a:lstStyle/>
          <a:p>
            <a:r>
              <a:rPr lang="ar-BH" sz="3200" dirty="0"/>
              <a:t>نَخيلٌ</a:t>
            </a:r>
            <a:endParaRPr lang="en-US" sz="3200" dirty="0"/>
          </a:p>
        </p:txBody>
      </p:sp>
      <p:sp>
        <p:nvSpPr>
          <p:cNvPr id="26" name="TextBox 25"/>
          <p:cNvSpPr txBox="1"/>
          <p:nvPr/>
        </p:nvSpPr>
        <p:spPr>
          <a:xfrm>
            <a:off x="8109046" y="3838825"/>
            <a:ext cx="944657" cy="584775"/>
          </a:xfrm>
          <a:prstGeom prst="rect">
            <a:avLst/>
          </a:prstGeom>
          <a:noFill/>
        </p:spPr>
        <p:txBody>
          <a:bodyPr wrap="square" rtlCol="0">
            <a:spAutoFit/>
          </a:bodyPr>
          <a:lstStyle/>
          <a:p>
            <a:r>
              <a:rPr lang="ar-BH" sz="3200" dirty="0"/>
              <a:t>نَشيطٌ</a:t>
            </a:r>
            <a:endParaRPr lang="en-US" sz="3200" dirty="0"/>
          </a:p>
        </p:txBody>
      </p:sp>
      <p:sp>
        <p:nvSpPr>
          <p:cNvPr id="28" name="TextBox 27"/>
          <p:cNvSpPr txBox="1"/>
          <p:nvPr/>
        </p:nvSpPr>
        <p:spPr>
          <a:xfrm>
            <a:off x="6400467" y="3838825"/>
            <a:ext cx="944657" cy="584775"/>
          </a:xfrm>
          <a:prstGeom prst="rect">
            <a:avLst/>
          </a:prstGeom>
          <a:noFill/>
        </p:spPr>
        <p:txBody>
          <a:bodyPr wrap="square" rtlCol="0">
            <a:spAutoFit/>
          </a:bodyPr>
          <a:lstStyle/>
          <a:p>
            <a:r>
              <a:rPr lang="ar-BH" sz="3200" dirty="0"/>
              <a:t>خَيْطٌ</a:t>
            </a:r>
            <a:endParaRPr lang="en-US" sz="3200" dirty="0"/>
          </a:p>
        </p:txBody>
      </p:sp>
      <p:sp>
        <p:nvSpPr>
          <p:cNvPr id="32" name="Oval 31"/>
          <p:cNvSpPr/>
          <p:nvPr/>
        </p:nvSpPr>
        <p:spPr>
          <a:xfrm>
            <a:off x="4619639" y="3714464"/>
            <a:ext cx="1138687" cy="833499"/>
          </a:xfrm>
          <a:prstGeom prst="ellipse">
            <a:avLst/>
          </a:prstGeom>
          <a:ln w="571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BH" dirty="0"/>
          </a:p>
        </p:txBody>
      </p:sp>
      <p:sp>
        <p:nvSpPr>
          <p:cNvPr id="33" name="TextBox 32"/>
          <p:cNvSpPr txBox="1"/>
          <p:nvPr/>
        </p:nvSpPr>
        <p:spPr>
          <a:xfrm>
            <a:off x="4619640" y="3838825"/>
            <a:ext cx="1116176" cy="584775"/>
          </a:xfrm>
          <a:prstGeom prst="rect">
            <a:avLst/>
          </a:prstGeom>
          <a:noFill/>
        </p:spPr>
        <p:txBody>
          <a:bodyPr wrap="square" rtlCol="0">
            <a:spAutoFit/>
          </a:bodyPr>
          <a:lstStyle/>
          <a:p>
            <a:r>
              <a:rPr lang="ar-BH" sz="3200" dirty="0"/>
              <a:t>خَريطَةٌ</a:t>
            </a:r>
            <a:endParaRPr lang="en-US" sz="3200" dirty="0"/>
          </a:p>
        </p:txBody>
      </p:sp>
      <p:sp>
        <p:nvSpPr>
          <p:cNvPr id="35" name="TextBox 34"/>
          <p:cNvSpPr txBox="1"/>
          <p:nvPr/>
        </p:nvSpPr>
        <p:spPr>
          <a:xfrm>
            <a:off x="3129322" y="3838825"/>
            <a:ext cx="944657" cy="584775"/>
          </a:xfrm>
          <a:prstGeom prst="rect">
            <a:avLst/>
          </a:prstGeom>
          <a:noFill/>
        </p:spPr>
        <p:txBody>
          <a:bodyPr wrap="square" rtlCol="0">
            <a:spAutoFit/>
          </a:bodyPr>
          <a:lstStyle/>
          <a:p>
            <a:r>
              <a:rPr lang="ar-BH" sz="3200" dirty="0"/>
              <a:t>زَيْتٌ</a:t>
            </a:r>
            <a:endParaRPr lang="en-US" sz="3200" dirty="0"/>
          </a:p>
        </p:txBody>
      </p:sp>
      <p:sp>
        <p:nvSpPr>
          <p:cNvPr id="36" name="Cloud 35"/>
          <p:cNvSpPr/>
          <p:nvPr/>
        </p:nvSpPr>
        <p:spPr>
          <a:xfrm>
            <a:off x="107852" y="724786"/>
            <a:ext cx="1819393" cy="1335469"/>
          </a:xfrm>
          <a:prstGeom prst="cloud">
            <a:avLst/>
          </a:prstGeom>
          <a:solidFill>
            <a:srgbClr val="F7AFDF"/>
          </a:solidFill>
          <a:ln w="76200">
            <a:solidFill>
              <a:srgbClr val="D8068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tx1"/>
                </a:solidFill>
              </a:rPr>
              <a:t>التّدريب الخامس</a:t>
            </a:r>
          </a:p>
        </p:txBody>
      </p:sp>
      <p:pic>
        <p:nvPicPr>
          <p:cNvPr id="2" name="AUDIO-2020-05-18-22-40-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588580" y="6103883"/>
            <a:ext cx="609600" cy="609600"/>
          </a:xfrm>
          <a:prstGeom prst="rect">
            <a:avLst/>
          </a:prstGeom>
        </p:spPr>
      </p:pic>
      <p:sp>
        <p:nvSpPr>
          <p:cNvPr id="25" name="Rectangle 24">
            <a:extLst>
              <a:ext uri="{FF2B5EF4-FFF2-40B4-BE49-F238E27FC236}">
                <a16:creationId xmlns:a16="http://schemas.microsoft.com/office/drawing/2014/main" xmlns="" id="{83CEA55F-A53C-46D1-A0EB-1270C8FAE915}"/>
              </a:ext>
            </a:extLst>
          </p:cNvPr>
          <p:cNvSpPr/>
          <p:nvPr/>
        </p:nvSpPr>
        <p:spPr>
          <a:xfrm>
            <a:off x="107852" y="108638"/>
            <a:ext cx="3001108" cy="4754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schemeClr val="bg1"/>
                </a:solidFill>
              </a:rPr>
              <a:t>اللُّغَة الْعَرَبِيَّة – لِماذا أُحِبُّ النَّخيلَ؟</a:t>
            </a:r>
            <a:endParaRPr lang="en-US" sz="2000" dirty="0">
              <a:solidFill>
                <a:schemeClr val="bg1"/>
              </a:solidFill>
            </a:endParaRPr>
          </a:p>
        </p:txBody>
      </p:sp>
    </p:spTree>
    <p:extLst>
      <p:ext uri="{BB962C8B-B14F-4D97-AF65-F5344CB8AC3E}">
        <p14:creationId xmlns:p14="http://schemas.microsoft.com/office/powerpoint/2010/main" val="113169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1462" fill="hold"/>
                                        <p:tgtEl>
                                          <p:spTgt spid="2"/>
                                        </p:tgtEl>
                                      </p:cBhvr>
                                    </p:cmd>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1)">
                                      <p:cBhvr>
                                        <p:cTn id="20" dur="2000"/>
                                        <p:tgtEl>
                                          <p:spTgt spid="14"/>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2000"/>
                                        <p:tgtEl>
                                          <p:spTgt spid="19"/>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heel(1)">
                                      <p:cBhvr>
                                        <p:cTn id="29" dur="2000"/>
                                        <p:tgtEl>
                                          <p:spTgt spid="22"/>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heel(1)">
                                      <p:cBhvr>
                                        <p:cTn id="32" dur="2000"/>
                                        <p:tgtEl>
                                          <p:spTgt spid="24"/>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2000"/>
                                        <p:tgtEl>
                                          <p:spTgt spid="26"/>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heel(1)">
                                      <p:cBhvr>
                                        <p:cTn id="38" dur="2000"/>
                                        <p:tgtEl>
                                          <p:spTgt spid="28"/>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heel(1)">
                                      <p:cBhvr>
                                        <p:cTn id="41" dur="2000"/>
                                        <p:tgtEl>
                                          <p:spTgt spid="33"/>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heel(1)">
                                      <p:cBhvr>
                                        <p:cTn id="44" dur="20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heel(1)">
                                      <p:cBhvr>
                                        <p:cTn id="49" dur="2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heel(1)">
                                      <p:cBhvr>
                                        <p:cTn id="54" dur="2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heel(1)">
                                      <p:cBhvr>
                                        <p:cTn id="59" dur="20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heel(1)">
                                      <p:cBhvr>
                                        <p:cTn id="64" dur="20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heel(1)">
                                      <p:cBhvr>
                                        <p:cTn id="69"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0" fill="hold" display="0">
                  <p:stCondLst>
                    <p:cond delay="indefinite"/>
                  </p:stCondLst>
                  <p:endCondLst>
                    <p:cond evt="onStopAudio" delay="0">
                      <p:tgtEl>
                        <p:sldTgt/>
                      </p:tgtEl>
                    </p:cond>
                  </p:endCondLst>
                </p:cTn>
                <p:tgtEl>
                  <p:spTgt spid="2"/>
                </p:tgtEl>
              </p:cMediaNode>
            </p:audio>
          </p:childTnLst>
        </p:cTn>
      </p:par>
    </p:tnLst>
    <p:bldLst>
      <p:bldP spid="27" grpId="0" animBg="1"/>
      <p:bldP spid="21" grpId="0" animBg="1"/>
      <p:bldP spid="18" grpId="0" animBg="1"/>
      <p:bldP spid="6" grpId="0"/>
      <p:bldP spid="9" grpId="0"/>
      <p:bldP spid="10" grpId="0"/>
      <p:bldP spid="14" grpId="0"/>
      <p:bldP spid="19" grpId="0"/>
      <p:bldP spid="22" grpId="0"/>
      <p:bldP spid="23" grpId="0" animBg="1"/>
      <p:bldP spid="24" grpId="0"/>
      <p:bldP spid="26" grpId="0"/>
      <p:bldP spid="28" grpId="0"/>
      <p:bldP spid="32" grpId="0" animBg="1"/>
      <p:bldP spid="33"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77351059"/>
              </p:ext>
            </p:extLst>
          </p:nvPr>
        </p:nvGraphicFramePr>
        <p:xfrm>
          <a:off x="361333" y="1561514"/>
          <a:ext cx="5912856" cy="4173253"/>
        </p:xfrm>
        <a:graphic>
          <a:graphicData uri="http://schemas.openxmlformats.org/drawingml/2006/table">
            <a:tbl>
              <a:tblPr firstRow="1" bandRow="1">
                <a:tableStyleId>{5940675A-B579-460E-94D1-54222C63F5DA}</a:tableStyleId>
              </a:tblPr>
              <a:tblGrid>
                <a:gridCol w="1970952">
                  <a:extLst>
                    <a:ext uri="{9D8B030D-6E8A-4147-A177-3AD203B41FA5}">
                      <a16:colId xmlns:a16="http://schemas.microsoft.com/office/drawing/2014/main" xmlns="" val="726463882"/>
                    </a:ext>
                  </a:extLst>
                </a:gridCol>
                <a:gridCol w="1970952">
                  <a:extLst>
                    <a:ext uri="{9D8B030D-6E8A-4147-A177-3AD203B41FA5}">
                      <a16:colId xmlns:a16="http://schemas.microsoft.com/office/drawing/2014/main" xmlns="" val="3858099878"/>
                    </a:ext>
                  </a:extLst>
                </a:gridCol>
                <a:gridCol w="1970952">
                  <a:extLst>
                    <a:ext uri="{9D8B030D-6E8A-4147-A177-3AD203B41FA5}">
                      <a16:colId xmlns:a16="http://schemas.microsoft.com/office/drawing/2014/main" xmlns="" val="4109892131"/>
                    </a:ext>
                  </a:extLst>
                </a:gridCol>
              </a:tblGrid>
              <a:tr h="752979">
                <a:tc>
                  <a:txBody>
                    <a:bodyPr/>
                    <a:lstStyle/>
                    <a:p>
                      <a:pPr algn="ctr"/>
                      <a:r>
                        <a:rPr lang="ar-BH" sz="2400" dirty="0">
                          <a:solidFill>
                            <a:srgbClr val="FF0000"/>
                          </a:solidFill>
                        </a:rPr>
                        <a:t>مَدٌّ</a:t>
                      </a:r>
                    </a:p>
                    <a:p>
                      <a:pPr algn="ctr"/>
                      <a:r>
                        <a:rPr lang="ar-BH" sz="2400" dirty="0">
                          <a:solidFill>
                            <a:srgbClr val="FF0000"/>
                          </a:solidFill>
                        </a:rPr>
                        <a:t>بِالْياءِ</a:t>
                      </a:r>
                      <a:endParaRPr lang="en-US" sz="2400" dirty="0">
                        <a:solidFill>
                          <a:srgbClr val="FF0000"/>
                        </a:solidFill>
                      </a:endParaRPr>
                    </a:p>
                  </a:txBody>
                  <a:tcPr>
                    <a:solidFill>
                      <a:schemeClr val="tx2">
                        <a:lumMod val="20000"/>
                        <a:lumOff val="80000"/>
                      </a:schemeClr>
                    </a:solidFill>
                  </a:tcPr>
                </a:tc>
                <a:tc>
                  <a:txBody>
                    <a:bodyPr/>
                    <a:lstStyle/>
                    <a:p>
                      <a:pPr algn="ctr"/>
                      <a:r>
                        <a:rPr lang="ar-BH" sz="2400" dirty="0">
                          <a:solidFill>
                            <a:srgbClr val="FF0000"/>
                          </a:solidFill>
                        </a:rPr>
                        <a:t>مَدٌّ</a:t>
                      </a:r>
                    </a:p>
                    <a:p>
                      <a:pPr algn="ctr"/>
                      <a:r>
                        <a:rPr lang="ar-BH" sz="2400" dirty="0">
                          <a:solidFill>
                            <a:srgbClr val="FF0000"/>
                          </a:solidFill>
                        </a:rPr>
                        <a:t> بِالْواوِ</a:t>
                      </a:r>
                      <a:endParaRPr lang="en-US" sz="2400" dirty="0">
                        <a:solidFill>
                          <a:srgbClr val="FF0000"/>
                        </a:solidFill>
                      </a:endParaRPr>
                    </a:p>
                  </a:txBody>
                  <a:tcPr>
                    <a:solidFill>
                      <a:schemeClr val="tx2">
                        <a:lumMod val="20000"/>
                        <a:lumOff val="80000"/>
                      </a:schemeClr>
                    </a:solidFill>
                  </a:tcPr>
                </a:tc>
                <a:tc>
                  <a:txBody>
                    <a:bodyPr/>
                    <a:lstStyle/>
                    <a:p>
                      <a:pPr algn="ctr"/>
                      <a:r>
                        <a:rPr lang="ar-BH" sz="2400" dirty="0">
                          <a:solidFill>
                            <a:srgbClr val="FF0000"/>
                          </a:solidFill>
                        </a:rPr>
                        <a:t>مَدٌّ </a:t>
                      </a:r>
                    </a:p>
                    <a:p>
                      <a:pPr algn="ctr"/>
                      <a:r>
                        <a:rPr lang="ar-BH" sz="2400" dirty="0">
                          <a:solidFill>
                            <a:srgbClr val="FF0000"/>
                          </a:solidFill>
                        </a:rPr>
                        <a:t>بالْأَلِفِ</a:t>
                      </a:r>
                      <a:endParaRPr lang="en-US" sz="2400" dirty="0">
                        <a:solidFill>
                          <a:srgbClr val="FF0000"/>
                        </a:solidFill>
                      </a:endParaRPr>
                    </a:p>
                  </a:txBody>
                  <a:tcPr>
                    <a:solidFill>
                      <a:schemeClr val="tx2">
                        <a:lumMod val="20000"/>
                        <a:lumOff val="80000"/>
                      </a:schemeClr>
                    </a:solidFill>
                  </a:tcPr>
                </a:tc>
                <a:extLst>
                  <a:ext uri="{0D108BD9-81ED-4DB2-BD59-A6C34878D82A}">
                    <a16:rowId xmlns:a16="http://schemas.microsoft.com/office/drawing/2014/main" xmlns="" val="2409085377"/>
                  </a:ext>
                </a:extLst>
              </a:tr>
              <a:tr h="904122">
                <a:tc>
                  <a:txBody>
                    <a:bodyPr/>
                    <a:lstStyle/>
                    <a:p>
                      <a:endParaRPr lang="en-US" dirty="0">
                        <a:solidFill>
                          <a:schemeClr val="accent1">
                            <a:lumMod val="75000"/>
                          </a:schemeClr>
                        </a:solidFill>
                      </a:endParaRPr>
                    </a:p>
                  </a:txBody>
                  <a:tcPr/>
                </a:tc>
                <a:tc>
                  <a:txBody>
                    <a:bodyPr/>
                    <a:lstStyle/>
                    <a:p>
                      <a:endParaRPr lang="en-US" dirty="0">
                        <a:solidFill>
                          <a:schemeClr val="accent1">
                            <a:lumMod val="75000"/>
                          </a:schemeClr>
                        </a:solidFill>
                      </a:endParaRPr>
                    </a:p>
                  </a:txBody>
                  <a:tcPr/>
                </a:tc>
                <a:tc>
                  <a:txBody>
                    <a:bodyPr/>
                    <a:lstStyle/>
                    <a:p>
                      <a:endParaRPr lang="en-US" dirty="0">
                        <a:solidFill>
                          <a:schemeClr val="accent1">
                            <a:lumMod val="75000"/>
                          </a:schemeClr>
                        </a:solidFill>
                      </a:endParaRPr>
                    </a:p>
                  </a:txBody>
                  <a:tcPr/>
                </a:tc>
                <a:extLst>
                  <a:ext uri="{0D108BD9-81ED-4DB2-BD59-A6C34878D82A}">
                    <a16:rowId xmlns:a16="http://schemas.microsoft.com/office/drawing/2014/main" xmlns="" val="3132005452"/>
                  </a:ext>
                </a:extLst>
              </a:tr>
              <a:tr h="638827">
                <a:tc>
                  <a:txBody>
                    <a:bodyPr/>
                    <a:lstStyle/>
                    <a:p>
                      <a:endParaRPr lang="en-US" dirty="0">
                        <a:solidFill>
                          <a:schemeClr val="accent1">
                            <a:lumMod val="75000"/>
                          </a:schemeClr>
                        </a:solidFill>
                      </a:endParaRPr>
                    </a:p>
                  </a:txBody>
                  <a:tcPr/>
                </a:tc>
                <a:tc>
                  <a:txBody>
                    <a:bodyPr/>
                    <a:lstStyle/>
                    <a:p>
                      <a:endParaRPr lang="en-US" dirty="0">
                        <a:solidFill>
                          <a:schemeClr val="accent1">
                            <a:lumMod val="75000"/>
                          </a:schemeClr>
                        </a:solidFill>
                      </a:endParaRPr>
                    </a:p>
                  </a:txBody>
                  <a:tcPr/>
                </a:tc>
                <a:tc>
                  <a:txBody>
                    <a:bodyPr/>
                    <a:lstStyle/>
                    <a:p>
                      <a:endParaRPr lang="en-US" dirty="0">
                        <a:solidFill>
                          <a:schemeClr val="accent1">
                            <a:lumMod val="75000"/>
                          </a:schemeClr>
                        </a:solidFill>
                      </a:endParaRPr>
                    </a:p>
                  </a:txBody>
                  <a:tcPr/>
                </a:tc>
                <a:extLst>
                  <a:ext uri="{0D108BD9-81ED-4DB2-BD59-A6C34878D82A}">
                    <a16:rowId xmlns:a16="http://schemas.microsoft.com/office/drawing/2014/main" xmlns="" val="4156465078"/>
                  </a:ext>
                </a:extLst>
              </a:tr>
              <a:tr h="761606">
                <a:tc>
                  <a:txBody>
                    <a:bodyPr/>
                    <a:lstStyle/>
                    <a:p>
                      <a:endParaRPr lang="en-US" dirty="0">
                        <a:solidFill>
                          <a:schemeClr val="accent1">
                            <a:lumMod val="75000"/>
                          </a:schemeClr>
                        </a:solidFill>
                      </a:endParaRPr>
                    </a:p>
                  </a:txBody>
                  <a:tcPr/>
                </a:tc>
                <a:tc>
                  <a:txBody>
                    <a:bodyPr/>
                    <a:lstStyle/>
                    <a:p>
                      <a:endParaRPr lang="en-US" dirty="0">
                        <a:solidFill>
                          <a:schemeClr val="accent1">
                            <a:lumMod val="75000"/>
                          </a:schemeClr>
                        </a:solidFill>
                      </a:endParaRPr>
                    </a:p>
                  </a:txBody>
                  <a:tcPr/>
                </a:tc>
                <a:tc>
                  <a:txBody>
                    <a:bodyPr/>
                    <a:lstStyle/>
                    <a:p>
                      <a:endParaRPr lang="en-US" dirty="0">
                        <a:solidFill>
                          <a:schemeClr val="accent1">
                            <a:lumMod val="75000"/>
                          </a:schemeClr>
                        </a:solidFill>
                      </a:endParaRPr>
                    </a:p>
                  </a:txBody>
                  <a:tcPr/>
                </a:tc>
                <a:extLst>
                  <a:ext uri="{0D108BD9-81ED-4DB2-BD59-A6C34878D82A}">
                    <a16:rowId xmlns:a16="http://schemas.microsoft.com/office/drawing/2014/main" xmlns="" val="648520592"/>
                  </a:ext>
                </a:extLst>
              </a:tr>
              <a:tr h="1045738">
                <a:tc>
                  <a:txBody>
                    <a:bodyPr/>
                    <a:lstStyle/>
                    <a:p>
                      <a:endParaRPr lang="en-US" dirty="0">
                        <a:solidFill>
                          <a:schemeClr val="accent1">
                            <a:lumMod val="75000"/>
                          </a:schemeClr>
                        </a:solidFill>
                      </a:endParaRPr>
                    </a:p>
                  </a:txBody>
                  <a:tcPr/>
                </a:tc>
                <a:tc>
                  <a:txBody>
                    <a:bodyPr/>
                    <a:lstStyle/>
                    <a:p>
                      <a:endParaRPr lang="en-US" dirty="0">
                        <a:solidFill>
                          <a:schemeClr val="accent1">
                            <a:lumMod val="75000"/>
                          </a:schemeClr>
                        </a:solidFill>
                      </a:endParaRPr>
                    </a:p>
                  </a:txBody>
                  <a:tcPr/>
                </a:tc>
                <a:tc>
                  <a:txBody>
                    <a:bodyPr/>
                    <a:lstStyle/>
                    <a:p>
                      <a:endParaRPr lang="en-US" dirty="0">
                        <a:solidFill>
                          <a:schemeClr val="accent1">
                            <a:lumMod val="75000"/>
                          </a:schemeClr>
                        </a:solidFill>
                      </a:endParaRPr>
                    </a:p>
                  </a:txBody>
                  <a:tcPr/>
                </a:tc>
                <a:extLst>
                  <a:ext uri="{0D108BD9-81ED-4DB2-BD59-A6C34878D82A}">
                    <a16:rowId xmlns:a16="http://schemas.microsoft.com/office/drawing/2014/main" xmlns="" val="3318088921"/>
                  </a:ext>
                </a:extLst>
              </a:tr>
            </a:tbl>
          </a:graphicData>
        </a:graphic>
      </p:graphicFrame>
      <p:sp>
        <p:nvSpPr>
          <p:cNvPr id="18" name="Cloud 17"/>
          <p:cNvSpPr/>
          <p:nvPr/>
        </p:nvSpPr>
        <p:spPr>
          <a:xfrm>
            <a:off x="3218749" y="74920"/>
            <a:ext cx="1819393" cy="1335469"/>
          </a:xfrm>
          <a:prstGeom prst="cloud">
            <a:avLst/>
          </a:prstGeom>
          <a:solidFill>
            <a:srgbClr val="F49274"/>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tx1"/>
                </a:solidFill>
              </a:rPr>
              <a:t>التّدريب السّادس</a:t>
            </a:r>
          </a:p>
        </p:txBody>
      </p:sp>
      <p:sp>
        <p:nvSpPr>
          <p:cNvPr id="5" name="TextBox 4">
            <a:extLst>
              <a:ext uri="{FF2B5EF4-FFF2-40B4-BE49-F238E27FC236}">
                <a16:creationId xmlns:a16="http://schemas.microsoft.com/office/drawing/2014/main" xmlns="" id="{84944050-B2E2-4237-BA61-9B0A11AC6D53}"/>
              </a:ext>
            </a:extLst>
          </p:cNvPr>
          <p:cNvSpPr txBox="1"/>
          <p:nvPr/>
        </p:nvSpPr>
        <p:spPr>
          <a:xfrm>
            <a:off x="6581347" y="340557"/>
            <a:ext cx="5249320" cy="646331"/>
          </a:xfrm>
          <a:prstGeom prst="rect">
            <a:avLst/>
          </a:prstGeom>
          <a:noFill/>
        </p:spPr>
        <p:txBody>
          <a:bodyPr wrap="square" rtlCol="0">
            <a:spAutoFit/>
          </a:bodyPr>
          <a:lstStyle/>
          <a:p>
            <a:pPr algn="r"/>
            <a:r>
              <a:rPr lang="ar-BH" sz="3600" dirty="0"/>
              <a:t>أَسْتَخرِجُ  مِنَ النَّصِّ ما يَأْتِي</a:t>
            </a:r>
            <a:r>
              <a:rPr lang="ar-BH" sz="3600" b="1" dirty="0"/>
              <a:t>:</a:t>
            </a:r>
            <a:endParaRPr lang="en-US" sz="3600" b="1" dirty="0"/>
          </a:p>
        </p:txBody>
      </p:sp>
      <p:sp>
        <p:nvSpPr>
          <p:cNvPr id="2" name="TextBox 1">
            <a:extLst>
              <a:ext uri="{FF2B5EF4-FFF2-40B4-BE49-F238E27FC236}">
                <a16:creationId xmlns:a16="http://schemas.microsoft.com/office/drawing/2014/main" xmlns="" id="{420840DA-4A5D-4E2B-B631-143594B27B35}"/>
              </a:ext>
            </a:extLst>
          </p:cNvPr>
          <p:cNvSpPr txBox="1"/>
          <p:nvPr/>
        </p:nvSpPr>
        <p:spPr>
          <a:xfrm>
            <a:off x="6554756" y="1523830"/>
            <a:ext cx="5249320" cy="2862322"/>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ar-BH" sz="3200" dirty="0">
                <a:latin typeface="Arial" panose="020B0604020202020204" pitchFamily="34" charset="0"/>
              </a:rPr>
              <a:t>   </a:t>
            </a:r>
            <a:r>
              <a:rPr lang="ar-BH" sz="3600" dirty="0">
                <a:latin typeface="Arial" panose="020B0604020202020204" pitchFamily="34" charset="0"/>
              </a:rPr>
              <a:t>أَصْبَحَ الْبَيْتُ قَديمًا كَما تَرَيْنَ، وَكَثيرًا ما يَتَسَرَّبُ ماءُ الْمَطَرِ مِنَ الشُّقوقِ الْمَوْجودَةِ في السَّقْفِ، وَلِأَنِّي مٌتَمَسِّكٌ بِهِ رَفَضْتُ الْانْتِقالَ إِلى مِنْطَقَةٍ أُخْرى.</a:t>
            </a:r>
          </a:p>
        </p:txBody>
      </p:sp>
      <p:sp>
        <p:nvSpPr>
          <p:cNvPr id="7" name="TextBox 6">
            <a:extLst>
              <a:ext uri="{FF2B5EF4-FFF2-40B4-BE49-F238E27FC236}">
                <a16:creationId xmlns:a16="http://schemas.microsoft.com/office/drawing/2014/main" xmlns="" id="{65411F32-A4A5-47FC-93A8-D40A046B775F}"/>
              </a:ext>
            </a:extLst>
          </p:cNvPr>
          <p:cNvSpPr txBox="1"/>
          <p:nvPr/>
        </p:nvSpPr>
        <p:spPr>
          <a:xfrm>
            <a:off x="4910546" y="2529423"/>
            <a:ext cx="921869" cy="523220"/>
          </a:xfrm>
          <a:prstGeom prst="rect">
            <a:avLst/>
          </a:prstGeom>
          <a:noFill/>
        </p:spPr>
        <p:txBody>
          <a:bodyPr wrap="square" rtlCol="0">
            <a:spAutoFit/>
          </a:bodyPr>
          <a:lstStyle/>
          <a:p>
            <a:pPr algn="ctr"/>
            <a:r>
              <a:rPr lang="ar-BH" sz="2800" dirty="0">
                <a:latin typeface="Arial" panose="020B0604020202020204" pitchFamily="34" charset="0"/>
              </a:rPr>
              <a:t>كَما</a:t>
            </a:r>
            <a:endParaRPr lang="en-US" sz="2800" b="1" dirty="0"/>
          </a:p>
        </p:txBody>
      </p:sp>
      <p:sp>
        <p:nvSpPr>
          <p:cNvPr id="8" name="TextBox 7">
            <a:extLst>
              <a:ext uri="{FF2B5EF4-FFF2-40B4-BE49-F238E27FC236}">
                <a16:creationId xmlns:a16="http://schemas.microsoft.com/office/drawing/2014/main" xmlns="" id="{B28F6BB8-1C95-42FD-8290-A5C34B8264A9}"/>
              </a:ext>
            </a:extLst>
          </p:cNvPr>
          <p:cNvSpPr txBox="1"/>
          <p:nvPr/>
        </p:nvSpPr>
        <p:spPr>
          <a:xfrm>
            <a:off x="4991867" y="4003880"/>
            <a:ext cx="921869" cy="523220"/>
          </a:xfrm>
          <a:prstGeom prst="rect">
            <a:avLst/>
          </a:prstGeom>
          <a:noFill/>
        </p:spPr>
        <p:txBody>
          <a:bodyPr wrap="square" rtlCol="0">
            <a:spAutoFit/>
          </a:bodyPr>
          <a:lstStyle/>
          <a:p>
            <a:pPr algn="ctr"/>
            <a:r>
              <a:rPr lang="ar-BH" sz="2800" dirty="0">
                <a:latin typeface="Arial" panose="020B0604020202020204" pitchFamily="34" charset="0"/>
              </a:rPr>
              <a:t>ماءُ</a:t>
            </a:r>
            <a:endParaRPr lang="en-US" sz="2800" b="1" dirty="0"/>
          </a:p>
        </p:txBody>
      </p:sp>
      <p:sp>
        <p:nvSpPr>
          <p:cNvPr id="9" name="TextBox 8">
            <a:extLst>
              <a:ext uri="{FF2B5EF4-FFF2-40B4-BE49-F238E27FC236}">
                <a16:creationId xmlns:a16="http://schemas.microsoft.com/office/drawing/2014/main" xmlns="" id="{D23BF881-9793-4DF5-8B74-FCB7B621D44E}"/>
              </a:ext>
            </a:extLst>
          </p:cNvPr>
          <p:cNvSpPr txBox="1"/>
          <p:nvPr/>
        </p:nvSpPr>
        <p:spPr>
          <a:xfrm>
            <a:off x="4819755" y="5034876"/>
            <a:ext cx="1266092" cy="523220"/>
          </a:xfrm>
          <a:prstGeom prst="rect">
            <a:avLst/>
          </a:prstGeom>
          <a:noFill/>
        </p:spPr>
        <p:txBody>
          <a:bodyPr wrap="square" rtlCol="0">
            <a:spAutoFit/>
          </a:bodyPr>
          <a:lstStyle/>
          <a:p>
            <a:pPr algn="ctr"/>
            <a:r>
              <a:rPr lang="ar-BH" sz="2800" dirty="0">
                <a:latin typeface="Arial" panose="020B0604020202020204" pitchFamily="34" charset="0"/>
              </a:rPr>
              <a:t>الْانْتِقالَ</a:t>
            </a:r>
            <a:endParaRPr lang="en-US" sz="2800" b="1" dirty="0"/>
          </a:p>
        </p:txBody>
      </p:sp>
      <p:sp>
        <p:nvSpPr>
          <p:cNvPr id="12" name="TextBox 11">
            <a:extLst>
              <a:ext uri="{FF2B5EF4-FFF2-40B4-BE49-F238E27FC236}">
                <a16:creationId xmlns:a16="http://schemas.microsoft.com/office/drawing/2014/main" xmlns="" id="{DF047992-337C-45DC-9E22-E6206F2DE0D5}"/>
              </a:ext>
            </a:extLst>
          </p:cNvPr>
          <p:cNvSpPr txBox="1"/>
          <p:nvPr/>
        </p:nvSpPr>
        <p:spPr>
          <a:xfrm>
            <a:off x="2684715" y="2529423"/>
            <a:ext cx="1266092" cy="523220"/>
          </a:xfrm>
          <a:prstGeom prst="rect">
            <a:avLst/>
          </a:prstGeom>
          <a:noFill/>
        </p:spPr>
        <p:txBody>
          <a:bodyPr wrap="square" rtlCol="0">
            <a:spAutoFit/>
          </a:bodyPr>
          <a:lstStyle/>
          <a:p>
            <a:pPr algn="ctr"/>
            <a:r>
              <a:rPr lang="ar-BH" sz="2800" dirty="0">
                <a:latin typeface="Arial" panose="020B0604020202020204" pitchFamily="34" charset="0"/>
              </a:rPr>
              <a:t>الشُّقوقِ</a:t>
            </a:r>
            <a:endParaRPr lang="en-US" sz="2800" b="1" dirty="0"/>
          </a:p>
        </p:txBody>
      </p:sp>
      <p:sp>
        <p:nvSpPr>
          <p:cNvPr id="13" name="TextBox 12">
            <a:extLst>
              <a:ext uri="{FF2B5EF4-FFF2-40B4-BE49-F238E27FC236}">
                <a16:creationId xmlns:a16="http://schemas.microsoft.com/office/drawing/2014/main" xmlns="" id="{FC2AB0C8-72B9-4486-A3D8-5F3DAF0AF139}"/>
              </a:ext>
            </a:extLst>
          </p:cNvPr>
          <p:cNvSpPr txBox="1"/>
          <p:nvPr/>
        </p:nvSpPr>
        <p:spPr>
          <a:xfrm>
            <a:off x="2578192" y="3386530"/>
            <a:ext cx="1479137" cy="523220"/>
          </a:xfrm>
          <a:prstGeom prst="rect">
            <a:avLst/>
          </a:prstGeom>
          <a:noFill/>
        </p:spPr>
        <p:txBody>
          <a:bodyPr wrap="square" rtlCol="0">
            <a:spAutoFit/>
          </a:bodyPr>
          <a:lstStyle/>
          <a:p>
            <a:pPr algn="ctr"/>
            <a:r>
              <a:rPr lang="ar-BH" sz="2800" dirty="0">
                <a:latin typeface="Arial" panose="020B0604020202020204" pitchFamily="34" charset="0"/>
              </a:rPr>
              <a:t>الْمَوْجودَةِ </a:t>
            </a:r>
            <a:endParaRPr lang="en-US" sz="2800" b="1" dirty="0"/>
          </a:p>
        </p:txBody>
      </p:sp>
      <p:sp>
        <p:nvSpPr>
          <p:cNvPr id="14" name="TextBox 13">
            <a:extLst>
              <a:ext uri="{FF2B5EF4-FFF2-40B4-BE49-F238E27FC236}">
                <a16:creationId xmlns:a16="http://schemas.microsoft.com/office/drawing/2014/main" xmlns="" id="{56955545-7FE1-4C6D-AC80-C3DC600B5B27}"/>
              </a:ext>
            </a:extLst>
          </p:cNvPr>
          <p:cNvSpPr txBox="1"/>
          <p:nvPr/>
        </p:nvSpPr>
        <p:spPr>
          <a:xfrm>
            <a:off x="902155" y="3442177"/>
            <a:ext cx="1266092" cy="523220"/>
          </a:xfrm>
          <a:prstGeom prst="rect">
            <a:avLst/>
          </a:prstGeom>
          <a:noFill/>
        </p:spPr>
        <p:txBody>
          <a:bodyPr wrap="square" rtlCol="0">
            <a:spAutoFit/>
          </a:bodyPr>
          <a:lstStyle/>
          <a:p>
            <a:pPr algn="ctr"/>
            <a:r>
              <a:rPr lang="ar-BH" sz="2800" dirty="0">
                <a:latin typeface="Arial" panose="020B0604020202020204" pitchFamily="34" charset="0"/>
              </a:rPr>
              <a:t>كَثيرًا</a:t>
            </a:r>
            <a:endParaRPr lang="en-US" sz="2800" b="1" dirty="0"/>
          </a:p>
        </p:txBody>
      </p:sp>
      <p:sp>
        <p:nvSpPr>
          <p:cNvPr id="15" name="TextBox 14">
            <a:extLst>
              <a:ext uri="{FF2B5EF4-FFF2-40B4-BE49-F238E27FC236}">
                <a16:creationId xmlns:a16="http://schemas.microsoft.com/office/drawing/2014/main" xmlns="" id="{DF5E3F79-3FD1-4D50-8DF3-0E6B8F6C533E}"/>
              </a:ext>
            </a:extLst>
          </p:cNvPr>
          <p:cNvSpPr txBox="1"/>
          <p:nvPr/>
        </p:nvSpPr>
        <p:spPr>
          <a:xfrm>
            <a:off x="879095" y="4942802"/>
            <a:ext cx="1266092" cy="523220"/>
          </a:xfrm>
          <a:prstGeom prst="rect">
            <a:avLst/>
          </a:prstGeom>
          <a:noFill/>
        </p:spPr>
        <p:txBody>
          <a:bodyPr wrap="square" rtlCol="0">
            <a:spAutoFit/>
          </a:bodyPr>
          <a:lstStyle/>
          <a:p>
            <a:pPr algn="ctr"/>
            <a:r>
              <a:rPr lang="ar-BH" sz="2800" dirty="0">
                <a:latin typeface="Arial" panose="020B0604020202020204" pitchFamily="34" charset="0"/>
              </a:rPr>
              <a:t>لِأَنِّي</a:t>
            </a:r>
            <a:endParaRPr lang="en-US" sz="2800" b="1" dirty="0"/>
          </a:p>
        </p:txBody>
      </p:sp>
      <p:sp>
        <p:nvSpPr>
          <p:cNvPr id="17" name="Rectangle 16">
            <a:extLst>
              <a:ext uri="{FF2B5EF4-FFF2-40B4-BE49-F238E27FC236}">
                <a16:creationId xmlns:a16="http://schemas.microsoft.com/office/drawing/2014/main" xmlns="" id="{03E4D186-0C13-4DBA-A1BC-2BC5274C3C06}"/>
              </a:ext>
            </a:extLst>
          </p:cNvPr>
          <p:cNvSpPr/>
          <p:nvPr/>
        </p:nvSpPr>
        <p:spPr>
          <a:xfrm>
            <a:off x="107852" y="108638"/>
            <a:ext cx="3001108" cy="4754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schemeClr val="bg1"/>
                </a:solidFill>
              </a:rPr>
              <a:t>اللُّغَة الْعَرَبِيَّة – لِماذا أُحِبُّ النَّخيلَ؟</a:t>
            </a:r>
            <a:endParaRPr lang="en-US" sz="2000" dirty="0">
              <a:solidFill>
                <a:schemeClr val="bg1"/>
              </a:solidFill>
            </a:endParaRPr>
          </a:p>
        </p:txBody>
      </p:sp>
      <p:sp>
        <p:nvSpPr>
          <p:cNvPr id="19" name="TextBox 18">
            <a:extLst>
              <a:ext uri="{FF2B5EF4-FFF2-40B4-BE49-F238E27FC236}">
                <a16:creationId xmlns:a16="http://schemas.microsoft.com/office/drawing/2014/main" xmlns="" id="{D1F8A147-30E8-4373-9884-424BE94C5B1E}"/>
              </a:ext>
            </a:extLst>
          </p:cNvPr>
          <p:cNvSpPr txBox="1"/>
          <p:nvPr/>
        </p:nvSpPr>
        <p:spPr>
          <a:xfrm>
            <a:off x="4991868" y="3406507"/>
            <a:ext cx="921869" cy="523220"/>
          </a:xfrm>
          <a:prstGeom prst="rect">
            <a:avLst/>
          </a:prstGeom>
          <a:noFill/>
        </p:spPr>
        <p:txBody>
          <a:bodyPr wrap="square" rtlCol="0">
            <a:spAutoFit/>
          </a:bodyPr>
          <a:lstStyle/>
          <a:p>
            <a:pPr algn="ctr"/>
            <a:r>
              <a:rPr lang="ar-BH" sz="2800" dirty="0">
                <a:latin typeface="Arial" panose="020B0604020202020204" pitchFamily="34" charset="0"/>
              </a:rPr>
              <a:t>ما</a:t>
            </a:r>
            <a:endParaRPr lang="en-US" sz="2800" b="1" dirty="0"/>
          </a:p>
        </p:txBody>
      </p:sp>
      <p:sp>
        <p:nvSpPr>
          <p:cNvPr id="20" name="TextBox 19">
            <a:extLst>
              <a:ext uri="{FF2B5EF4-FFF2-40B4-BE49-F238E27FC236}">
                <a16:creationId xmlns:a16="http://schemas.microsoft.com/office/drawing/2014/main" xmlns="" id="{6B614CE1-76FD-43CB-8858-7FD58D4FAE3D}"/>
              </a:ext>
            </a:extLst>
          </p:cNvPr>
          <p:cNvSpPr txBox="1"/>
          <p:nvPr/>
        </p:nvSpPr>
        <p:spPr>
          <a:xfrm>
            <a:off x="933680" y="2567798"/>
            <a:ext cx="1266092" cy="523220"/>
          </a:xfrm>
          <a:prstGeom prst="rect">
            <a:avLst/>
          </a:prstGeom>
          <a:noFill/>
        </p:spPr>
        <p:txBody>
          <a:bodyPr wrap="square" rtlCol="0">
            <a:spAutoFit/>
          </a:bodyPr>
          <a:lstStyle/>
          <a:p>
            <a:pPr algn="ctr"/>
            <a:r>
              <a:rPr lang="ar-BH" sz="2800" dirty="0">
                <a:latin typeface="Arial" panose="020B0604020202020204" pitchFamily="34" charset="0"/>
              </a:rPr>
              <a:t>قَديمًا</a:t>
            </a:r>
            <a:endParaRPr lang="en-US" sz="2800" b="1" dirty="0"/>
          </a:p>
        </p:txBody>
      </p:sp>
      <p:sp>
        <p:nvSpPr>
          <p:cNvPr id="21" name="TextBox 20">
            <a:extLst>
              <a:ext uri="{FF2B5EF4-FFF2-40B4-BE49-F238E27FC236}">
                <a16:creationId xmlns:a16="http://schemas.microsoft.com/office/drawing/2014/main" xmlns="" id="{5310DDA7-2A04-4596-AB11-D604B022D280}"/>
              </a:ext>
            </a:extLst>
          </p:cNvPr>
          <p:cNvSpPr txBox="1"/>
          <p:nvPr/>
        </p:nvSpPr>
        <p:spPr>
          <a:xfrm>
            <a:off x="933680" y="4054946"/>
            <a:ext cx="1266092" cy="523220"/>
          </a:xfrm>
          <a:prstGeom prst="rect">
            <a:avLst/>
          </a:prstGeom>
          <a:noFill/>
        </p:spPr>
        <p:txBody>
          <a:bodyPr wrap="square" rtlCol="0">
            <a:spAutoFit/>
          </a:bodyPr>
          <a:lstStyle/>
          <a:p>
            <a:pPr algn="ctr"/>
            <a:r>
              <a:rPr lang="ar-BH" sz="2800" dirty="0">
                <a:latin typeface="Arial" panose="020B0604020202020204" pitchFamily="34" charset="0"/>
              </a:rPr>
              <a:t>في</a:t>
            </a:r>
            <a:endParaRPr lang="en-US" sz="2800" b="1" dirty="0"/>
          </a:p>
        </p:txBody>
      </p:sp>
      <p:pic>
        <p:nvPicPr>
          <p:cNvPr id="4" name="1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282665" y="4570561"/>
            <a:ext cx="609600" cy="609600"/>
          </a:xfrm>
          <a:prstGeom prst="rect">
            <a:avLst/>
          </a:prstGeom>
        </p:spPr>
      </p:pic>
    </p:spTree>
    <p:extLst>
      <p:ext uri="{BB962C8B-B14F-4D97-AF65-F5344CB8AC3E}">
        <p14:creationId xmlns:p14="http://schemas.microsoft.com/office/powerpoint/2010/main" val="239159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56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4" fill="hold" display="0">
                  <p:stCondLst>
                    <p:cond delay="indefinite"/>
                  </p:stCondLst>
                  <p:endCondLst>
                    <p:cond evt="onStopAudio" delay="0">
                      <p:tgtEl>
                        <p:sldTgt/>
                      </p:tgtEl>
                    </p:cond>
                  </p:endCondLst>
                </p:cTn>
                <p:tgtEl>
                  <p:spTgt spid="4"/>
                </p:tgtEl>
              </p:cMediaNode>
            </p:video>
          </p:childTnLst>
        </p:cTn>
      </p:par>
    </p:tnLst>
    <p:bldLst>
      <p:bldP spid="5" grpId="0"/>
      <p:bldP spid="2" grpId="0" animBg="1"/>
      <p:bldP spid="7" grpId="0"/>
      <p:bldP spid="8" grpId="0"/>
      <p:bldP spid="9" grpId="0"/>
      <p:bldP spid="12" grpId="0"/>
      <p:bldP spid="13" grpId="0"/>
      <p:bldP spid="14" grpId="0"/>
      <p:bldP spid="15"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786809723"/>
              </p:ext>
            </p:extLst>
          </p:nvPr>
        </p:nvGraphicFramePr>
        <p:xfrm>
          <a:off x="231823" y="1683379"/>
          <a:ext cx="4690077" cy="4244548"/>
        </p:xfrm>
        <a:graphic>
          <a:graphicData uri="http://schemas.openxmlformats.org/drawingml/2006/table">
            <a:tbl>
              <a:tblPr firstRow="1" bandRow="1">
                <a:tableStyleId>{5940675A-B579-460E-94D1-54222C63F5DA}</a:tableStyleId>
              </a:tblPr>
              <a:tblGrid>
                <a:gridCol w="1563359">
                  <a:extLst>
                    <a:ext uri="{9D8B030D-6E8A-4147-A177-3AD203B41FA5}">
                      <a16:colId xmlns:a16="http://schemas.microsoft.com/office/drawing/2014/main" xmlns="" val="726463882"/>
                    </a:ext>
                  </a:extLst>
                </a:gridCol>
                <a:gridCol w="1563359">
                  <a:extLst>
                    <a:ext uri="{9D8B030D-6E8A-4147-A177-3AD203B41FA5}">
                      <a16:colId xmlns:a16="http://schemas.microsoft.com/office/drawing/2014/main" xmlns="" val="3858099878"/>
                    </a:ext>
                  </a:extLst>
                </a:gridCol>
                <a:gridCol w="1563359">
                  <a:extLst>
                    <a:ext uri="{9D8B030D-6E8A-4147-A177-3AD203B41FA5}">
                      <a16:colId xmlns:a16="http://schemas.microsoft.com/office/drawing/2014/main" xmlns="" val="4109892131"/>
                    </a:ext>
                  </a:extLst>
                </a:gridCol>
              </a:tblGrid>
              <a:tr h="866769">
                <a:tc>
                  <a:txBody>
                    <a:bodyPr/>
                    <a:lstStyle/>
                    <a:p>
                      <a:pPr algn="ctr"/>
                      <a:r>
                        <a:rPr lang="ar-BH" sz="5400" dirty="0">
                          <a:solidFill>
                            <a:srgbClr val="FF0000"/>
                          </a:solidFill>
                        </a:rPr>
                        <a:t>ــٍ</a:t>
                      </a:r>
                      <a:endParaRPr lang="en-US" sz="5400" dirty="0">
                        <a:solidFill>
                          <a:srgbClr val="FF0000"/>
                        </a:solidFill>
                      </a:endParaRPr>
                    </a:p>
                  </a:txBody>
                  <a:tcPr>
                    <a:solidFill>
                      <a:schemeClr val="tx2">
                        <a:lumMod val="20000"/>
                        <a:lumOff val="80000"/>
                      </a:schemeClr>
                    </a:solidFill>
                  </a:tcPr>
                </a:tc>
                <a:tc>
                  <a:txBody>
                    <a:bodyPr/>
                    <a:lstStyle/>
                    <a:p>
                      <a:pPr algn="ctr"/>
                      <a:r>
                        <a:rPr lang="ar-BH" sz="5400" dirty="0">
                          <a:solidFill>
                            <a:srgbClr val="FF0000"/>
                          </a:solidFill>
                        </a:rPr>
                        <a:t>ــً</a:t>
                      </a:r>
                      <a:endParaRPr lang="en-US" sz="5400" dirty="0">
                        <a:solidFill>
                          <a:srgbClr val="FF0000"/>
                        </a:solidFill>
                      </a:endParaRPr>
                    </a:p>
                  </a:txBody>
                  <a:tcPr>
                    <a:solidFill>
                      <a:schemeClr val="tx2">
                        <a:lumMod val="20000"/>
                        <a:lumOff val="80000"/>
                      </a:schemeClr>
                    </a:solidFill>
                  </a:tcPr>
                </a:tc>
                <a:tc>
                  <a:txBody>
                    <a:bodyPr/>
                    <a:lstStyle/>
                    <a:p>
                      <a:pPr algn="ctr"/>
                      <a:r>
                        <a:rPr lang="ar-BH" sz="5400" dirty="0">
                          <a:solidFill>
                            <a:srgbClr val="FF0000"/>
                          </a:solidFill>
                        </a:rPr>
                        <a:t>ــٌ</a:t>
                      </a:r>
                      <a:endParaRPr lang="en-US" sz="5400" dirty="0">
                        <a:solidFill>
                          <a:srgbClr val="FF0000"/>
                        </a:solidFill>
                      </a:endParaRPr>
                    </a:p>
                  </a:txBody>
                  <a:tcPr>
                    <a:solidFill>
                      <a:schemeClr val="tx2">
                        <a:lumMod val="20000"/>
                        <a:lumOff val="80000"/>
                      </a:schemeClr>
                    </a:solidFill>
                  </a:tcPr>
                </a:tc>
                <a:extLst>
                  <a:ext uri="{0D108BD9-81ED-4DB2-BD59-A6C34878D82A}">
                    <a16:rowId xmlns:a16="http://schemas.microsoft.com/office/drawing/2014/main" xmlns="" val="2409085377"/>
                  </a:ext>
                </a:extLst>
              </a:tr>
              <a:tr h="751252">
                <a:tc>
                  <a:txBody>
                    <a:bodyPr/>
                    <a:lstStyle/>
                    <a:p>
                      <a:endParaRPr lang="en-US" dirty="0">
                        <a:solidFill>
                          <a:schemeClr val="accent1">
                            <a:lumMod val="75000"/>
                          </a:schemeClr>
                        </a:solidFill>
                      </a:endParaRPr>
                    </a:p>
                  </a:txBody>
                  <a:tcPr/>
                </a:tc>
                <a:tc>
                  <a:txBody>
                    <a:bodyPr/>
                    <a:lstStyle/>
                    <a:p>
                      <a:endParaRPr lang="en-US" dirty="0">
                        <a:solidFill>
                          <a:schemeClr val="accent1">
                            <a:lumMod val="75000"/>
                          </a:schemeClr>
                        </a:solidFill>
                      </a:endParaRPr>
                    </a:p>
                  </a:txBody>
                  <a:tcPr/>
                </a:tc>
                <a:tc>
                  <a:txBody>
                    <a:bodyPr/>
                    <a:lstStyle/>
                    <a:p>
                      <a:endParaRPr lang="en-US" dirty="0">
                        <a:solidFill>
                          <a:schemeClr val="accent1">
                            <a:lumMod val="75000"/>
                          </a:schemeClr>
                        </a:solidFill>
                      </a:endParaRPr>
                    </a:p>
                  </a:txBody>
                  <a:tcPr/>
                </a:tc>
                <a:extLst>
                  <a:ext uri="{0D108BD9-81ED-4DB2-BD59-A6C34878D82A}">
                    <a16:rowId xmlns:a16="http://schemas.microsoft.com/office/drawing/2014/main" xmlns="" val="3132005452"/>
                  </a:ext>
                </a:extLst>
              </a:tr>
              <a:tr h="666745">
                <a:tc>
                  <a:txBody>
                    <a:bodyPr/>
                    <a:lstStyle/>
                    <a:p>
                      <a:endParaRPr lang="en-US" dirty="0">
                        <a:solidFill>
                          <a:schemeClr val="accent1">
                            <a:lumMod val="75000"/>
                          </a:schemeClr>
                        </a:solidFill>
                      </a:endParaRPr>
                    </a:p>
                  </a:txBody>
                  <a:tcPr/>
                </a:tc>
                <a:tc>
                  <a:txBody>
                    <a:bodyPr/>
                    <a:lstStyle/>
                    <a:p>
                      <a:endParaRPr lang="en-US" dirty="0">
                        <a:solidFill>
                          <a:schemeClr val="accent1">
                            <a:lumMod val="75000"/>
                          </a:schemeClr>
                        </a:solidFill>
                      </a:endParaRPr>
                    </a:p>
                  </a:txBody>
                  <a:tcPr/>
                </a:tc>
                <a:tc>
                  <a:txBody>
                    <a:bodyPr/>
                    <a:lstStyle/>
                    <a:p>
                      <a:endParaRPr lang="en-US" dirty="0">
                        <a:solidFill>
                          <a:schemeClr val="accent1">
                            <a:lumMod val="75000"/>
                          </a:schemeClr>
                        </a:solidFill>
                      </a:endParaRPr>
                    </a:p>
                  </a:txBody>
                  <a:tcPr/>
                </a:tc>
                <a:extLst>
                  <a:ext uri="{0D108BD9-81ED-4DB2-BD59-A6C34878D82A}">
                    <a16:rowId xmlns:a16="http://schemas.microsoft.com/office/drawing/2014/main" xmlns="" val="4156465078"/>
                  </a:ext>
                </a:extLst>
              </a:tr>
              <a:tr h="813430">
                <a:tc>
                  <a:txBody>
                    <a:bodyPr/>
                    <a:lstStyle/>
                    <a:p>
                      <a:endParaRPr lang="en-US" dirty="0">
                        <a:solidFill>
                          <a:schemeClr val="accent1">
                            <a:lumMod val="75000"/>
                          </a:schemeClr>
                        </a:solidFill>
                      </a:endParaRPr>
                    </a:p>
                  </a:txBody>
                  <a:tcPr/>
                </a:tc>
                <a:tc>
                  <a:txBody>
                    <a:bodyPr/>
                    <a:lstStyle/>
                    <a:p>
                      <a:endParaRPr lang="en-US" dirty="0">
                        <a:solidFill>
                          <a:schemeClr val="accent1">
                            <a:lumMod val="75000"/>
                          </a:schemeClr>
                        </a:solidFill>
                      </a:endParaRPr>
                    </a:p>
                  </a:txBody>
                  <a:tcPr/>
                </a:tc>
                <a:tc>
                  <a:txBody>
                    <a:bodyPr/>
                    <a:lstStyle/>
                    <a:p>
                      <a:endParaRPr lang="en-US" dirty="0">
                        <a:solidFill>
                          <a:schemeClr val="accent1">
                            <a:lumMod val="75000"/>
                          </a:schemeClr>
                        </a:solidFill>
                      </a:endParaRPr>
                    </a:p>
                  </a:txBody>
                  <a:tcPr/>
                </a:tc>
                <a:extLst>
                  <a:ext uri="{0D108BD9-81ED-4DB2-BD59-A6C34878D82A}">
                    <a16:rowId xmlns:a16="http://schemas.microsoft.com/office/drawing/2014/main" xmlns="" val="648520592"/>
                  </a:ext>
                </a:extLst>
              </a:tr>
              <a:tr h="1098721">
                <a:tc>
                  <a:txBody>
                    <a:bodyPr/>
                    <a:lstStyle/>
                    <a:p>
                      <a:endParaRPr lang="en-US" dirty="0">
                        <a:solidFill>
                          <a:schemeClr val="accent1">
                            <a:lumMod val="75000"/>
                          </a:schemeClr>
                        </a:solidFill>
                      </a:endParaRPr>
                    </a:p>
                  </a:txBody>
                  <a:tcPr/>
                </a:tc>
                <a:tc>
                  <a:txBody>
                    <a:bodyPr/>
                    <a:lstStyle/>
                    <a:p>
                      <a:endParaRPr lang="ar-BH" dirty="0">
                        <a:solidFill>
                          <a:schemeClr val="accent1">
                            <a:lumMod val="75000"/>
                          </a:schemeClr>
                        </a:solidFill>
                      </a:endParaRPr>
                    </a:p>
                    <a:p>
                      <a:r>
                        <a:rPr lang="ar-BH" dirty="0">
                          <a:solidFill>
                            <a:schemeClr val="accent1">
                              <a:lumMod val="75000"/>
                            </a:schemeClr>
                          </a:solidFill>
                        </a:rPr>
                        <a:t>    </a:t>
                      </a:r>
                      <a:endParaRPr lang="en-US" dirty="0">
                        <a:solidFill>
                          <a:schemeClr val="accent1">
                            <a:lumMod val="75000"/>
                          </a:schemeClr>
                        </a:solidFill>
                      </a:endParaRPr>
                    </a:p>
                  </a:txBody>
                  <a:tcPr/>
                </a:tc>
                <a:tc>
                  <a:txBody>
                    <a:bodyPr/>
                    <a:lstStyle/>
                    <a:p>
                      <a:endParaRPr lang="en-US" dirty="0">
                        <a:solidFill>
                          <a:schemeClr val="accent1">
                            <a:lumMod val="75000"/>
                          </a:schemeClr>
                        </a:solidFill>
                      </a:endParaRPr>
                    </a:p>
                  </a:txBody>
                  <a:tcPr/>
                </a:tc>
                <a:extLst>
                  <a:ext uri="{0D108BD9-81ED-4DB2-BD59-A6C34878D82A}">
                    <a16:rowId xmlns:a16="http://schemas.microsoft.com/office/drawing/2014/main" xmlns="" val="2077033689"/>
                  </a:ext>
                </a:extLst>
              </a:tr>
            </a:tbl>
          </a:graphicData>
        </a:graphic>
      </p:graphicFrame>
      <p:sp>
        <p:nvSpPr>
          <p:cNvPr id="5" name="Cloud 4"/>
          <p:cNvSpPr/>
          <p:nvPr/>
        </p:nvSpPr>
        <p:spPr>
          <a:xfrm>
            <a:off x="3365252" y="108638"/>
            <a:ext cx="1819393" cy="1335469"/>
          </a:xfrm>
          <a:prstGeom prst="cloud">
            <a:avLst/>
          </a:prstGeom>
          <a:solidFill>
            <a:srgbClr val="90ECA6"/>
          </a:solidFill>
          <a:ln w="76200">
            <a:solidFill>
              <a:srgbClr val="1A924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tx1"/>
                </a:solidFill>
              </a:rPr>
              <a:t>التّدريب السّابع</a:t>
            </a:r>
          </a:p>
        </p:txBody>
      </p:sp>
      <p:sp>
        <p:nvSpPr>
          <p:cNvPr id="7" name="TextBox 6">
            <a:extLst>
              <a:ext uri="{FF2B5EF4-FFF2-40B4-BE49-F238E27FC236}">
                <a16:creationId xmlns:a16="http://schemas.microsoft.com/office/drawing/2014/main" xmlns="" id="{C12BD396-3495-43BF-938F-B7396CB77D84}"/>
              </a:ext>
            </a:extLst>
          </p:cNvPr>
          <p:cNvSpPr txBox="1"/>
          <p:nvPr/>
        </p:nvSpPr>
        <p:spPr>
          <a:xfrm>
            <a:off x="5184645" y="1643534"/>
            <a:ext cx="6741063" cy="4031873"/>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ar-BH" sz="3200" dirty="0">
                <a:latin typeface="Arial" panose="020B0604020202020204" pitchFamily="34" charset="0"/>
              </a:rPr>
              <a:t>أَجابَتِ الْجَدَّةُ: إِنَّني سَعيدَةٌ يا صَغيرَتي، وَيَسُرُّني أَنْ يَبْنِيَ أَبوكِ مَنْزِلًا جَديدًا، وَلَكِّني أُحِبُّ هَذا الْبَيْتَ كَثيرًا</a:t>
            </a:r>
            <a:r>
              <a:rPr lang="en-US" sz="3200" dirty="0"/>
              <a:t>؛</a:t>
            </a:r>
            <a:r>
              <a:rPr lang="ar-BH" sz="3200" dirty="0"/>
              <a:t> فَنَحْنُ نَعيشُ فيهِ مُنْذُ زَمَنٍ بَعيدٍ، فَقَدْ وُلِدَ أَبوكِ هُنا، وَأَنْتِ وَجَميعُ </a:t>
            </a:r>
            <a:r>
              <a:rPr lang="ar-BH" sz="3200" dirty="0">
                <a:solidFill>
                  <a:schemeClr val="tx1"/>
                </a:solidFill>
              </a:rPr>
              <a:t>إِخْوَتِكِ</a:t>
            </a:r>
            <a:r>
              <a:rPr lang="ar-BH" sz="3200" dirty="0"/>
              <a:t>. كَما أَنّي أَخْشَى أَنْ تُقْطَعَ نَخْلاتُنا، انْظُري ما أَجْمَلَها وَهِيَ تُظَلِّلُ أَنْحاءَ الْمَنْزِلِ.</a:t>
            </a:r>
          </a:p>
          <a:p>
            <a:pPr algn="r"/>
            <a:r>
              <a:rPr lang="ar-BH" sz="3200" dirty="0">
                <a:latin typeface="Arial" panose="020B0604020202020204" pitchFamily="34" charset="0"/>
              </a:rPr>
              <a:t>سَمِعَ الْوالِدُ كَلامَ الْجَدَّةِ، فَاقْتَرَبَ مِنْها وَهُوَ يَبْتَسِمُ قائِلًا: مَنْ قالَ إِنّي سَأَقْطَعُ النَّخيلَ يا أُمِّي؟ لَنْ نَقْطَعَ أَيَّ نَخْلَةٍ في الْحَديقَةِ.</a:t>
            </a:r>
            <a:endParaRPr lang="en-US" sz="3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0E0E6058-A384-466E-AEFF-9C02E4B4FA34}"/>
              </a:ext>
            </a:extLst>
          </p:cNvPr>
          <p:cNvSpPr txBox="1"/>
          <p:nvPr/>
        </p:nvSpPr>
        <p:spPr>
          <a:xfrm>
            <a:off x="3668136" y="2771151"/>
            <a:ext cx="921869" cy="584775"/>
          </a:xfrm>
          <a:prstGeom prst="rect">
            <a:avLst/>
          </a:prstGeom>
          <a:noFill/>
        </p:spPr>
        <p:txBody>
          <a:bodyPr wrap="square" rtlCol="0">
            <a:spAutoFit/>
          </a:bodyPr>
          <a:lstStyle/>
          <a:p>
            <a:pPr algn="ctr"/>
            <a:r>
              <a:rPr lang="ar-BH" sz="3200" dirty="0">
                <a:latin typeface="Arial" panose="020B0604020202020204" pitchFamily="34" charset="0"/>
              </a:rPr>
              <a:t>سَعيدَةٌ</a:t>
            </a:r>
            <a:endParaRPr lang="en-US" sz="3200" b="1" dirty="0"/>
          </a:p>
        </p:txBody>
      </p:sp>
      <p:sp>
        <p:nvSpPr>
          <p:cNvPr id="9" name="TextBox 8">
            <a:extLst>
              <a:ext uri="{FF2B5EF4-FFF2-40B4-BE49-F238E27FC236}">
                <a16:creationId xmlns:a16="http://schemas.microsoft.com/office/drawing/2014/main" xmlns="" id="{D66B24FC-EB43-4770-B073-A9404D1A8741}"/>
              </a:ext>
            </a:extLst>
          </p:cNvPr>
          <p:cNvSpPr txBox="1"/>
          <p:nvPr/>
        </p:nvSpPr>
        <p:spPr>
          <a:xfrm>
            <a:off x="2038813" y="2740533"/>
            <a:ext cx="1103446" cy="584775"/>
          </a:xfrm>
          <a:prstGeom prst="rect">
            <a:avLst/>
          </a:prstGeom>
          <a:noFill/>
        </p:spPr>
        <p:txBody>
          <a:bodyPr wrap="square" rtlCol="0">
            <a:spAutoFit/>
          </a:bodyPr>
          <a:lstStyle/>
          <a:p>
            <a:pPr algn="ctr"/>
            <a:r>
              <a:rPr lang="ar-BH" sz="3200" dirty="0">
                <a:latin typeface="Arial" panose="020B0604020202020204" pitchFamily="34" charset="0"/>
              </a:rPr>
              <a:t>مَنْزِلًا</a:t>
            </a:r>
            <a:endParaRPr lang="en-US" sz="3200" b="1" dirty="0"/>
          </a:p>
        </p:txBody>
      </p:sp>
      <p:sp>
        <p:nvSpPr>
          <p:cNvPr id="12" name="TextBox 11">
            <a:extLst>
              <a:ext uri="{FF2B5EF4-FFF2-40B4-BE49-F238E27FC236}">
                <a16:creationId xmlns:a16="http://schemas.microsoft.com/office/drawing/2014/main" xmlns="" id="{E8762C05-4CFC-4A77-88D0-3EB4769962D2}"/>
              </a:ext>
            </a:extLst>
          </p:cNvPr>
          <p:cNvSpPr txBox="1"/>
          <p:nvPr/>
        </p:nvSpPr>
        <p:spPr>
          <a:xfrm>
            <a:off x="2115925" y="3480489"/>
            <a:ext cx="921869" cy="584775"/>
          </a:xfrm>
          <a:prstGeom prst="rect">
            <a:avLst/>
          </a:prstGeom>
          <a:noFill/>
        </p:spPr>
        <p:txBody>
          <a:bodyPr wrap="square" rtlCol="0">
            <a:spAutoFit/>
          </a:bodyPr>
          <a:lstStyle/>
          <a:p>
            <a:pPr algn="ctr"/>
            <a:r>
              <a:rPr lang="ar-BH" sz="3200" dirty="0">
                <a:latin typeface="Arial" panose="020B0604020202020204" pitchFamily="34" charset="0"/>
              </a:rPr>
              <a:t>جَديدًا</a:t>
            </a:r>
            <a:endParaRPr lang="en-US" sz="3200" b="1" dirty="0"/>
          </a:p>
        </p:txBody>
      </p:sp>
      <p:sp>
        <p:nvSpPr>
          <p:cNvPr id="13" name="TextBox 12">
            <a:extLst>
              <a:ext uri="{FF2B5EF4-FFF2-40B4-BE49-F238E27FC236}">
                <a16:creationId xmlns:a16="http://schemas.microsoft.com/office/drawing/2014/main" xmlns="" id="{094F7E59-F2DB-4F24-928B-1716C98D888D}"/>
              </a:ext>
            </a:extLst>
          </p:cNvPr>
          <p:cNvSpPr txBox="1"/>
          <p:nvPr/>
        </p:nvSpPr>
        <p:spPr>
          <a:xfrm>
            <a:off x="2129601" y="4213787"/>
            <a:ext cx="921869" cy="584775"/>
          </a:xfrm>
          <a:prstGeom prst="rect">
            <a:avLst/>
          </a:prstGeom>
          <a:noFill/>
        </p:spPr>
        <p:txBody>
          <a:bodyPr wrap="square" rtlCol="0">
            <a:spAutoFit/>
          </a:bodyPr>
          <a:lstStyle/>
          <a:p>
            <a:pPr algn="ctr"/>
            <a:r>
              <a:rPr lang="ar-BH" sz="3200" dirty="0">
                <a:latin typeface="Arial" panose="020B0604020202020204" pitchFamily="34" charset="0"/>
              </a:rPr>
              <a:t>كَثيرًا</a:t>
            </a:r>
            <a:endParaRPr lang="en-US" sz="3200" b="1" dirty="0"/>
          </a:p>
        </p:txBody>
      </p:sp>
      <p:sp>
        <p:nvSpPr>
          <p:cNvPr id="14" name="TextBox 13">
            <a:extLst>
              <a:ext uri="{FF2B5EF4-FFF2-40B4-BE49-F238E27FC236}">
                <a16:creationId xmlns:a16="http://schemas.microsoft.com/office/drawing/2014/main" xmlns="" id="{CF3807BF-AD2D-4D69-B51F-C839565C7157}"/>
              </a:ext>
            </a:extLst>
          </p:cNvPr>
          <p:cNvSpPr txBox="1"/>
          <p:nvPr/>
        </p:nvSpPr>
        <p:spPr>
          <a:xfrm>
            <a:off x="563715" y="2728764"/>
            <a:ext cx="921869" cy="584775"/>
          </a:xfrm>
          <a:prstGeom prst="rect">
            <a:avLst/>
          </a:prstGeom>
          <a:noFill/>
        </p:spPr>
        <p:txBody>
          <a:bodyPr wrap="square" rtlCol="0">
            <a:spAutoFit/>
          </a:bodyPr>
          <a:lstStyle/>
          <a:p>
            <a:pPr algn="ctr"/>
            <a:r>
              <a:rPr lang="ar-BH" sz="3200" dirty="0"/>
              <a:t>زَمَنٍ</a:t>
            </a:r>
            <a:endParaRPr lang="en-US" sz="3200" b="1" dirty="0"/>
          </a:p>
        </p:txBody>
      </p:sp>
      <p:sp>
        <p:nvSpPr>
          <p:cNvPr id="15" name="TextBox 14">
            <a:extLst>
              <a:ext uri="{FF2B5EF4-FFF2-40B4-BE49-F238E27FC236}">
                <a16:creationId xmlns:a16="http://schemas.microsoft.com/office/drawing/2014/main" xmlns="" id="{2AE9C3BE-EDCE-48CD-8956-B1F08BFCFC81}"/>
              </a:ext>
            </a:extLst>
          </p:cNvPr>
          <p:cNvSpPr txBox="1"/>
          <p:nvPr/>
        </p:nvSpPr>
        <p:spPr>
          <a:xfrm>
            <a:off x="601749" y="3455088"/>
            <a:ext cx="921869" cy="584775"/>
          </a:xfrm>
          <a:prstGeom prst="rect">
            <a:avLst/>
          </a:prstGeom>
          <a:noFill/>
        </p:spPr>
        <p:txBody>
          <a:bodyPr wrap="square" rtlCol="0">
            <a:spAutoFit/>
          </a:bodyPr>
          <a:lstStyle/>
          <a:p>
            <a:pPr algn="ctr"/>
            <a:r>
              <a:rPr lang="ar-BH" sz="3200" dirty="0"/>
              <a:t>بَعيدٍ</a:t>
            </a:r>
            <a:endParaRPr lang="en-US" sz="3200" b="1" dirty="0"/>
          </a:p>
        </p:txBody>
      </p:sp>
      <p:sp>
        <p:nvSpPr>
          <p:cNvPr id="16" name="TextBox 15">
            <a:extLst>
              <a:ext uri="{FF2B5EF4-FFF2-40B4-BE49-F238E27FC236}">
                <a16:creationId xmlns:a16="http://schemas.microsoft.com/office/drawing/2014/main" xmlns="" id="{29919937-747D-4FB3-AD12-AE49C57713EB}"/>
              </a:ext>
            </a:extLst>
          </p:cNvPr>
          <p:cNvSpPr txBox="1"/>
          <p:nvPr/>
        </p:nvSpPr>
        <p:spPr>
          <a:xfrm>
            <a:off x="563714" y="4193419"/>
            <a:ext cx="921869" cy="584775"/>
          </a:xfrm>
          <a:prstGeom prst="rect">
            <a:avLst/>
          </a:prstGeom>
          <a:noFill/>
        </p:spPr>
        <p:txBody>
          <a:bodyPr wrap="square" rtlCol="0">
            <a:spAutoFit/>
          </a:bodyPr>
          <a:lstStyle/>
          <a:p>
            <a:pPr algn="ctr"/>
            <a:r>
              <a:rPr lang="ar-BH" sz="3200" dirty="0">
                <a:latin typeface="Arial" panose="020B0604020202020204" pitchFamily="34" charset="0"/>
              </a:rPr>
              <a:t>نَخْلَةٍ </a:t>
            </a:r>
            <a:endParaRPr lang="en-US" sz="3200" b="1" dirty="0"/>
          </a:p>
        </p:txBody>
      </p:sp>
      <p:sp>
        <p:nvSpPr>
          <p:cNvPr id="18" name="TextBox 17">
            <a:extLst>
              <a:ext uri="{FF2B5EF4-FFF2-40B4-BE49-F238E27FC236}">
                <a16:creationId xmlns:a16="http://schemas.microsoft.com/office/drawing/2014/main" xmlns="" id="{84944050-B2E2-4237-BA61-9B0A11AC6D53}"/>
              </a:ext>
            </a:extLst>
          </p:cNvPr>
          <p:cNvSpPr txBox="1"/>
          <p:nvPr/>
        </p:nvSpPr>
        <p:spPr>
          <a:xfrm>
            <a:off x="4734430" y="340557"/>
            <a:ext cx="7096237" cy="646331"/>
          </a:xfrm>
          <a:prstGeom prst="rect">
            <a:avLst/>
          </a:prstGeom>
          <a:noFill/>
        </p:spPr>
        <p:txBody>
          <a:bodyPr wrap="square" rtlCol="0">
            <a:spAutoFit/>
          </a:bodyPr>
          <a:lstStyle/>
          <a:p>
            <a:pPr algn="r"/>
            <a:r>
              <a:rPr lang="ar-BH" sz="3600" dirty="0"/>
              <a:t>أَسْتَخرِجُ  مِنَ النَّصِّ ما يَأْتِي:</a:t>
            </a:r>
            <a:endParaRPr lang="en-US" sz="3600" dirty="0"/>
          </a:p>
        </p:txBody>
      </p:sp>
      <p:sp>
        <p:nvSpPr>
          <p:cNvPr id="17" name="Rectangle 16">
            <a:extLst>
              <a:ext uri="{FF2B5EF4-FFF2-40B4-BE49-F238E27FC236}">
                <a16:creationId xmlns:a16="http://schemas.microsoft.com/office/drawing/2014/main" xmlns="" id="{0CB56E46-AD2D-4865-B761-A3A2AE6422D6}"/>
              </a:ext>
            </a:extLst>
          </p:cNvPr>
          <p:cNvSpPr/>
          <p:nvPr/>
        </p:nvSpPr>
        <p:spPr>
          <a:xfrm>
            <a:off x="107852" y="108638"/>
            <a:ext cx="3001108" cy="4754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schemeClr val="bg1"/>
                </a:solidFill>
              </a:rPr>
              <a:t>اللُّغَة الْعَرَبِيَّة – لِماذا أُحِبُّ النَّخيلَ؟</a:t>
            </a:r>
            <a:endParaRPr lang="en-US" sz="2000" dirty="0">
              <a:solidFill>
                <a:schemeClr val="bg1"/>
              </a:solidFill>
            </a:endParaRPr>
          </a:p>
        </p:txBody>
      </p:sp>
      <p:sp>
        <p:nvSpPr>
          <p:cNvPr id="19" name="TextBox 18">
            <a:extLst>
              <a:ext uri="{FF2B5EF4-FFF2-40B4-BE49-F238E27FC236}">
                <a16:creationId xmlns:a16="http://schemas.microsoft.com/office/drawing/2014/main" xmlns="" id="{2313E374-6B7F-41D5-9D78-6834FE0B6D61}"/>
              </a:ext>
            </a:extLst>
          </p:cNvPr>
          <p:cNvSpPr txBox="1"/>
          <p:nvPr/>
        </p:nvSpPr>
        <p:spPr>
          <a:xfrm>
            <a:off x="2129601" y="5090632"/>
            <a:ext cx="921869" cy="584775"/>
          </a:xfrm>
          <a:prstGeom prst="rect">
            <a:avLst/>
          </a:prstGeom>
          <a:noFill/>
        </p:spPr>
        <p:txBody>
          <a:bodyPr wrap="square" rtlCol="0">
            <a:spAutoFit/>
          </a:bodyPr>
          <a:lstStyle/>
          <a:p>
            <a:pPr algn="ctr"/>
            <a:r>
              <a:rPr lang="ar-BH" sz="3200" dirty="0">
                <a:latin typeface="Arial" panose="020B0604020202020204" pitchFamily="34" charset="0"/>
              </a:rPr>
              <a:t>قائِلًا</a:t>
            </a:r>
            <a:endParaRPr lang="en-US" sz="3200" b="1" dirty="0"/>
          </a:p>
        </p:txBody>
      </p:sp>
      <p:pic>
        <p:nvPicPr>
          <p:cNvPr id="3" name="1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680364" y="5725579"/>
            <a:ext cx="609600" cy="609600"/>
          </a:xfrm>
          <a:prstGeom prst="rect">
            <a:avLst/>
          </a:prstGeom>
        </p:spPr>
      </p:pic>
    </p:spTree>
    <p:extLst>
      <p:ext uri="{BB962C8B-B14F-4D97-AF65-F5344CB8AC3E}">
        <p14:creationId xmlns:p14="http://schemas.microsoft.com/office/powerpoint/2010/main" val="89018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57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in)">
                                      <p:cBhvr>
                                        <p:cTn id="43" dur="2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ircle(in)">
                                      <p:cBhvr>
                                        <p:cTn id="48" dur="20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ircle(in)">
                                      <p:cBhvr>
                                        <p:cTn id="53" dur="2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circle(in)">
                                      <p:cBhvr>
                                        <p:cTn id="58" dur="2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circle(in)">
                                      <p:cBhvr>
                                        <p:cTn id="6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64" fill="hold" display="0">
                  <p:stCondLst>
                    <p:cond delay="indefinite"/>
                  </p:stCondLst>
                  <p:endCondLst>
                    <p:cond evt="onStopAudio" delay="0">
                      <p:tgtEl>
                        <p:sldTgt/>
                      </p:tgtEl>
                    </p:cond>
                  </p:endCondLst>
                </p:cTn>
                <p:tgtEl>
                  <p:spTgt spid="3"/>
                </p:tgtEl>
              </p:cMediaNode>
            </p:video>
          </p:childTnLst>
        </p:cTn>
      </p:par>
    </p:tnLst>
    <p:bldLst>
      <p:bldP spid="7" grpId="0" animBg="1"/>
      <p:bldP spid="8" grpId="0"/>
      <p:bldP spid="9" grpId="0"/>
      <p:bldP spid="12" grpId="0"/>
      <p:bldP spid="13" grpId="0"/>
      <p:bldP spid="14" grpId="0"/>
      <p:bldP spid="15" grpId="0"/>
      <p:bldP spid="16"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0970" y="2304489"/>
            <a:ext cx="9144000" cy="3658427"/>
          </a:xfrm>
        </p:spPr>
        <p:txBody>
          <a:bodyPr>
            <a:noAutofit/>
          </a:bodyPr>
          <a:lstStyle/>
          <a:p>
            <a:pPr algn="ctr"/>
            <a:r>
              <a:rPr lang="ar-BH" sz="16600" b="1" dirty="0">
                <a:solidFill>
                  <a:schemeClr val="tx2"/>
                </a:solidFill>
              </a:rPr>
              <a:t>وفَّقَكَ الله</a:t>
            </a:r>
          </a:p>
        </p:txBody>
      </p:sp>
      <p:pic>
        <p:nvPicPr>
          <p:cNvPr id="4"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00334" y="6058468"/>
            <a:ext cx="609600" cy="609600"/>
          </a:xfrm>
          <a:prstGeom prst="rect">
            <a:avLst/>
          </a:prstGeom>
        </p:spPr>
      </p:pic>
    </p:spTree>
    <p:extLst>
      <p:ext uri="{BB962C8B-B14F-4D97-AF65-F5344CB8AC3E}">
        <p14:creationId xmlns:p14="http://schemas.microsoft.com/office/powerpoint/2010/main" val="209429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9601" y="2104879"/>
            <a:ext cx="1128074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buFont typeface="Wingdings" pitchFamily="2" charset="2"/>
              <a:buChar char="Ø"/>
            </a:pPr>
            <a:r>
              <a:rPr lang="ar-BH" sz="2800" dirty="0"/>
              <a:t>قِراءَة فِقْرَةٍ مِنَ الْنَّصِّ قِرَاءةً جَهْرِيَّةً سَليمَةً مَعَ مُراعاةِ الْمُدودِ والتَّشْكيلِ وتَمَثُلِ الْمَعْنَى.</a:t>
            </a:r>
          </a:p>
        </p:txBody>
      </p:sp>
      <p:sp>
        <p:nvSpPr>
          <p:cNvPr id="17" name="TextBox 16"/>
          <p:cNvSpPr txBox="1"/>
          <p:nvPr/>
        </p:nvSpPr>
        <p:spPr>
          <a:xfrm>
            <a:off x="609601" y="2905780"/>
            <a:ext cx="1128074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buFont typeface="Wingdings" pitchFamily="2" charset="2"/>
              <a:buChar char="Ø"/>
            </a:pPr>
            <a:r>
              <a:rPr lang="ar-BH" sz="2800" dirty="0"/>
              <a:t>تَوْظيفُ التَّرْكيبَيْنِ الْلُّغَوِيَّيْنِ (يَسُرُّني أَنْ – أَخْشَى أَنْ) في ثَلاثِ جُمَلٍ مُفيدَةٍ توظيفًا سليمًا.</a:t>
            </a:r>
          </a:p>
        </p:txBody>
      </p:sp>
      <p:sp>
        <p:nvSpPr>
          <p:cNvPr id="18" name="TextBox 17"/>
          <p:cNvSpPr txBox="1"/>
          <p:nvPr/>
        </p:nvSpPr>
        <p:spPr>
          <a:xfrm>
            <a:off x="609601" y="3860851"/>
            <a:ext cx="1128074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marL="457200" indent="-457200" algn="r" rtl="1">
              <a:buFont typeface="Wingdings" panose="05000000000000000000" pitchFamily="2" charset="2"/>
              <a:buChar char="Ø"/>
            </a:pPr>
            <a:r>
              <a:rPr lang="ar-BH" sz="2800" dirty="0"/>
              <a:t>التَّمييزُ بين التَّنْوينِ بالْفَتحِ والتّنْوينِ بالضَّمِ والتَّنْوينِ بِالْكَسْرِ.</a:t>
            </a:r>
            <a:endParaRPr lang="en-US" sz="2800" dirty="0"/>
          </a:p>
        </p:txBody>
      </p:sp>
      <p:sp>
        <p:nvSpPr>
          <p:cNvPr id="2" name="Rectangle 1">
            <a:extLst>
              <a:ext uri="{FF2B5EF4-FFF2-40B4-BE49-F238E27FC236}">
                <a16:creationId xmlns:a16="http://schemas.microsoft.com/office/drawing/2014/main" xmlns="" id="{46A82A7B-2B49-46D7-925C-017F871F12A5}"/>
              </a:ext>
            </a:extLst>
          </p:cNvPr>
          <p:cNvSpPr/>
          <p:nvPr/>
        </p:nvSpPr>
        <p:spPr>
          <a:xfrm>
            <a:off x="9806609" y="795130"/>
            <a:ext cx="1789043" cy="861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dirty="0">
                <a:solidFill>
                  <a:schemeClr val="tx1"/>
                </a:solidFill>
                <a:cs typeface="Arial"/>
              </a:rPr>
              <a:t>الْأَهْدافُ:</a:t>
            </a:r>
            <a:endParaRPr lang="en-US" sz="3600" dirty="0">
              <a:solidFill>
                <a:schemeClr val="tx1"/>
              </a:solidFill>
              <a:cs typeface="Arial"/>
            </a:endParaRPr>
          </a:p>
        </p:txBody>
      </p:sp>
      <p:sp>
        <p:nvSpPr>
          <p:cNvPr id="6" name="TextBox 5">
            <a:extLst>
              <a:ext uri="{FF2B5EF4-FFF2-40B4-BE49-F238E27FC236}">
                <a16:creationId xmlns:a16="http://schemas.microsoft.com/office/drawing/2014/main" xmlns="" id="{1F4CF2EC-82B6-4D60-BF90-1C5390FFC06A}"/>
              </a:ext>
            </a:extLst>
          </p:cNvPr>
          <p:cNvSpPr txBox="1"/>
          <p:nvPr/>
        </p:nvSpPr>
        <p:spPr>
          <a:xfrm>
            <a:off x="609601" y="4815923"/>
            <a:ext cx="1128074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lgn="r" rtl="1">
              <a:buFont typeface="Wingdings" panose="05000000000000000000" pitchFamily="2" charset="2"/>
              <a:buChar char="Ø"/>
            </a:pPr>
            <a:r>
              <a:rPr lang="ar-BH" sz="2800" dirty="0"/>
              <a:t>التَّمْييزُ بين الْمَدِّ بالواوِ والـمدِّ بالياءِ والـمدِّ بالألفِ. </a:t>
            </a:r>
            <a:endParaRPr lang="en-US" sz="2800" dirty="0"/>
          </a:p>
        </p:txBody>
      </p:sp>
      <p:pic>
        <p:nvPicPr>
          <p:cNvPr id="3" name="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011382" y="795130"/>
            <a:ext cx="609600" cy="609600"/>
          </a:xfrm>
          <a:prstGeom prst="rect">
            <a:avLst/>
          </a:prstGeom>
        </p:spPr>
      </p:pic>
    </p:spTree>
    <p:extLst>
      <p:ext uri="{BB962C8B-B14F-4D97-AF65-F5344CB8AC3E}">
        <p14:creationId xmlns:p14="http://schemas.microsoft.com/office/powerpoint/2010/main" val="45711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49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5" name="bomb.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bomb.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bomb.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ppt_x"/>
                                          </p:val>
                                        </p:tav>
                                        <p:tav tm="100000">
                                          <p:val>
                                            <p:strVal val="#ppt_x"/>
                                          </p:val>
                                        </p:tav>
                                      </p:tavLst>
                                    </p:anim>
                                    <p:anim calcmode="lin" valueType="num">
                                      <p:cBhvr additive="base">
                                        <p:cTn id="30"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31" fill="hold" display="0">
                  <p:stCondLst>
                    <p:cond delay="indefinite"/>
                  </p:stCondLst>
                  <p:endCondLst>
                    <p:cond evt="onStopAudio" delay="0">
                      <p:tgtEl>
                        <p:sldTgt/>
                      </p:tgtEl>
                    </p:cond>
                  </p:endCondLst>
                </p:cTn>
                <p:tgtEl>
                  <p:spTgt spid="3"/>
                </p:tgtEl>
              </p:cMediaNode>
            </p:video>
          </p:childTnLst>
        </p:cTn>
      </p:par>
    </p:tnLst>
    <p:bldLst>
      <p:bldP spid="9" grpId="0" animBg="1"/>
      <p:bldP spid="17" grpId="0" animBg="1"/>
      <p:bldP spid="18"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1323267"/>
            <a:ext cx="11863753" cy="5210661"/>
            <a:chOff x="164124" y="1181377"/>
            <a:chExt cx="11863753" cy="5210661"/>
          </a:xfrm>
        </p:grpSpPr>
        <p:sp>
          <p:nvSpPr>
            <p:cNvPr id="5" name="TextBox 4"/>
            <p:cNvSpPr txBox="1"/>
            <p:nvPr/>
          </p:nvSpPr>
          <p:spPr>
            <a:xfrm>
              <a:off x="4135903" y="1181377"/>
              <a:ext cx="7891974" cy="5016758"/>
            </a:xfrm>
            <a:prstGeom prst="rect">
              <a:avLst/>
            </a:prstGeom>
            <a:noFill/>
          </p:spPr>
          <p:txBody>
            <a:bodyPr wrap="square" rtlCol="0">
              <a:spAutoFit/>
            </a:bodyPr>
            <a:lstStyle/>
            <a:p>
              <a:pPr algn="r"/>
              <a:r>
                <a:rPr lang="ar-BH" sz="3200" dirty="0">
                  <a:latin typeface="Arial" panose="020B0604020202020204" pitchFamily="34" charset="0"/>
                  <a:cs typeface="Arial" panose="020B0604020202020204" pitchFamily="34" charset="0"/>
                </a:rPr>
                <a:t>ذاتَ يَوْمٍ دَخَلَ الْوالِدُ إِلى الْبَيْتِ وَفي يَدِهِ وَرَقَةٌ طَويلَةٌ مَلْفوفَةٌ، فَأَسْرَعَتْ ابْنَتُهُ لَيْلى إِلَيْهِ وحَيَّتْهُ ثُمَّ سَأَلَتْهُ: ما هَذِهِ الْوَرَقَةُ الّتي في يَدِكَ يا أَبي؟</a:t>
              </a:r>
            </a:p>
            <a:p>
              <a:pPr algn="r"/>
              <a:r>
                <a:rPr lang="ar-BH" sz="3200" dirty="0">
                  <a:latin typeface="Arial" panose="020B0604020202020204" pitchFamily="34" charset="0"/>
                  <a:cs typeface="Arial" panose="020B0604020202020204" pitchFamily="34" charset="0"/>
                </a:rPr>
                <a:t>الْوالِدُ: إِنَّها خَريطَةٌ لِبِناءِ بَيْتِنا الْجَديدِ.</a:t>
              </a:r>
            </a:p>
            <a:p>
              <a:pPr algn="r"/>
              <a:r>
                <a:rPr lang="ar-BH" sz="3200" dirty="0">
                  <a:latin typeface="Arial" panose="020B0604020202020204" pitchFamily="34" charset="0"/>
                  <a:cs typeface="Arial" panose="020B0604020202020204" pitchFamily="34" charset="0"/>
                </a:rPr>
                <a:t>لَيْلى: حَقًّا يا والِدي؟ أَنا فَرِحَةٌ جِدًّا، سَيَكونُ لَنا بَيْتٌ حَديثٌ. كَثيرٌ مِنْ صَديقاتي انْتَقَلْنَ إِلى بُيوتٍ جَديدَةٍ.</a:t>
              </a:r>
            </a:p>
            <a:p>
              <a:pPr algn="r"/>
              <a:r>
                <a:rPr lang="ar-BH" sz="3200" dirty="0">
                  <a:latin typeface="Arial" panose="020B0604020202020204" pitchFamily="34" charset="0"/>
                  <a:cs typeface="Arial" panose="020B0604020202020204" pitchFamily="34" charset="0"/>
                </a:rPr>
                <a:t>الْوالِدُ: نَعمْ يا عَزيزَتي، سَأَقومُ بِهَدْمِ بَيْتِنا الْقَديمِ الّذي نَسْكُنُهُ، وَأَبْني بَيْتًا جَديدًا مَكانَهُ، وَسَوْفَ نَجْعَلُ حَوْلَهُ حَديقَةً نَزْرَعُها بِالْأَشْجارِ الْمُخْتَلِفَةِ وَالْأَزْهارِ الْجَميلَةِ.</a:t>
              </a:r>
            </a:p>
            <a:p>
              <a:pPr algn="r"/>
              <a:endParaRPr lang="en-US" sz="3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826" t="27263" r="41392" b="24975"/>
            <a:stretch/>
          </p:blipFill>
          <p:spPr>
            <a:xfrm>
              <a:off x="164124" y="1181377"/>
              <a:ext cx="3452884" cy="5210661"/>
            </a:xfrm>
            <a:prstGeom prst="rect">
              <a:avLst/>
            </a:prstGeom>
          </p:spPr>
        </p:pic>
      </p:grpSp>
      <p:grpSp>
        <p:nvGrpSpPr>
          <p:cNvPr id="8" name="Group 7"/>
          <p:cNvGrpSpPr/>
          <p:nvPr/>
        </p:nvGrpSpPr>
        <p:grpSpPr>
          <a:xfrm>
            <a:off x="5254387" y="211880"/>
            <a:ext cx="6536636" cy="969497"/>
            <a:chOff x="5254387" y="211880"/>
            <a:chExt cx="6536636" cy="969497"/>
          </a:xfrm>
        </p:grpSpPr>
        <p:sp>
          <p:nvSpPr>
            <p:cNvPr id="2" name="TextBox 1">
              <a:extLst>
                <a:ext uri="{FF2B5EF4-FFF2-40B4-BE49-F238E27FC236}">
                  <a16:creationId xmlns:a16="http://schemas.microsoft.com/office/drawing/2014/main" xmlns="" id="{57FD90DC-87A7-4F37-96A0-5415841C9064}"/>
                </a:ext>
              </a:extLst>
            </p:cNvPr>
            <p:cNvSpPr txBox="1"/>
            <p:nvPr/>
          </p:nvSpPr>
          <p:spPr>
            <a:xfrm>
              <a:off x="9694803" y="211880"/>
              <a:ext cx="20962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en-US" sz="3600" b="1" dirty="0" err="1">
                  <a:solidFill>
                    <a:srgbClr val="FF0000"/>
                  </a:solidFill>
                  <a:latin typeface="Arial"/>
                  <a:cs typeface="Arial"/>
                </a:rPr>
                <a:t>أقرأُ</a:t>
              </a:r>
              <a:r>
                <a:rPr lang="en-US" sz="3600" b="1" dirty="0">
                  <a:solidFill>
                    <a:srgbClr val="FF0000"/>
                  </a:solidFill>
                  <a:latin typeface="Arial"/>
                  <a:cs typeface="Arial"/>
                </a:rPr>
                <a:t> </a:t>
              </a:r>
              <a:r>
                <a:rPr lang="en-US" sz="3600" b="1" dirty="0" err="1">
                  <a:solidFill>
                    <a:srgbClr val="FF0000"/>
                  </a:solidFill>
                  <a:latin typeface="Arial"/>
                  <a:cs typeface="Arial"/>
                </a:rPr>
                <a:t>النَّص</a:t>
              </a:r>
              <a:r>
                <a:rPr lang="ar-BH" sz="3600" b="1" dirty="0">
                  <a:solidFill>
                    <a:srgbClr val="FF0000"/>
                  </a:solidFill>
                  <a:latin typeface="Arial"/>
                  <a:cs typeface="Arial"/>
                </a:rPr>
                <a:t>َّ:</a:t>
              </a:r>
              <a:r>
                <a:rPr lang="en-US" sz="3600" b="1" dirty="0">
                  <a:solidFill>
                    <a:srgbClr val="FF0000"/>
                  </a:solidFill>
                  <a:latin typeface="Arial"/>
                  <a:cs typeface="Arial"/>
                </a:rPr>
                <a:t> </a:t>
              </a:r>
            </a:p>
          </p:txBody>
        </p:sp>
        <p:sp>
          <p:nvSpPr>
            <p:cNvPr id="4" name="TextBox 3"/>
            <p:cNvSpPr txBox="1"/>
            <p:nvPr/>
          </p:nvSpPr>
          <p:spPr>
            <a:xfrm>
              <a:off x="5254387" y="535046"/>
              <a:ext cx="3261815" cy="646331"/>
            </a:xfrm>
            <a:prstGeom prst="rect">
              <a:avLst/>
            </a:prstGeom>
            <a:noFill/>
          </p:spPr>
          <p:txBody>
            <a:bodyPr wrap="square" rtlCol="0">
              <a:spAutoFit/>
            </a:bodyPr>
            <a:lstStyle/>
            <a:p>
              <a:pPr algn="r"/>
              <a:r>
                <a:rPr lang="ar-BH" sz="3600" dirty="0">
                  <a:solidFill>
                    <a:srgbClr val="339933"/>
                  </a:solidFill>
                </a:rPr>
                <a:t>لِماذا أُحِبُّ النَّخيلَ؟</a:t>
              </a:r>
              <a:endParaRPr lang="en-US" sz="3600" dirty="0">
                <a:solidFill>
                  <a:srgbClr val="339933"/>
                </a:solidFill>
              </a:endParaRPr>
            </a:p>
          </p:txBody>
        </p:sp>
      </p:grpSp>
      <p:pic>
        <p:nvPicPr>
          <p:cNvPr id="11" name="AUDIO-2020-05-18-22-29-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40220" y="6229128"/>
            <a:ext cx="609600" cy="609600"/>
          </a:xfrm>
          <a:prstGeom prst="rect">
            <a:avLst/>
          </a:prstGeom>
        </p:spPr>
      </p:pic>
      <p:sp>
        <p:nvSpPr>
          <p:cNvPr id="12" name="Rectangle 11">
            <a:extLst>
              <a:ext uri="{FF2B5EF4-FFF2-40B4-BE49-F238E27FC236}">
                <a16:creationId xmlns:a16="http://schemas.microsoft.com/office/drawing/2014/main" xmlns="" id="{4EB9E96B-61B2-4A95-8845-3FB59E2B8FCF}"/>
              </a:ext>
            </a:extLst>
          </p:cNvPr>
          <p:cNvSpPr/>
          <p:nvPr/>
        </p:nvSpPr>
        <p:spPr>
          <a:xfrm>
            <a:off x="107852" y="108638"/>
            <a:ext cx="3001108" cy="4754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schemeClr val="bg1"/>
                </a:solidFill>
              </a:rPr>
              <a:t>اللُّغَة الْعَرَبِيَّة – لِماذا أُحِبُّ النَّخيلَ؟</a:t>
            </a:r>
            <a:endParaRPr lang="en-US" sz="2000" dirty="0">
              <a:solidFill>
                <a:schemeClr val="bg1"/>
              </a:solidFill>
            </a:endParaRPr>
          </a:p>
        </p:txBody>
      </p:sp>
    </p:spTree>
    <p:extLst>
      <p:ext uri="{BB962C8B-B14F-4D97-AF65-F5344CB8AC3E}">
        <p14:creationId xmlns:p14="http://schemas.microsoft.com/office/powerpoint/2010/main" val="350342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6763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1176" y="4271325"/>
            <a:ext cx="2203260" cy="2212602"/>
          </a:xfrm>
          <a:prstGeom prst="rect">
            <a:avLst/>
          </a:prstGeom>
          <a:ln>
            <a:noFill/>
          </a:ln>
          <a:effectLst>
            <a:softEdge rad="112500"/>
          </a:effectLst>
        </p:spPr>
      </p:pic>
      <p:sp>
        <p:nvSpPr>
          <p:cNvPr id="4" name="TextBox 3"/>
          <p:cNvSpPr txBox="1"/>
          <p:nvPr/>
        </p:nvSpPr>
        <p:spPr>
          <a:xfrm>
            <a:off x="450376" y="1249616"/>
            <a:ext cx="11054687" cy="4031873"/>
          </a:xfrm>
          <a:prstGeom prst="rect">
            <a:avLst/>
          </a:prstGeom>
          <a:noFill/>
        </p:spPr>
        <p:txBody>
          <a:bodyPr wrap="square" rtlCol="0">
            <a:spAutoFit/>
          </a:bodyPr>
          <a:lstStyle/>
          <a:p>
            <a:pPr algn="r"/>
            <a:r>
              <a:rPr lang="ar-BH" sz="3200" dirty="0">
                <a:latin typeface="Arial" panose="020B0604020202020204" pitchFamily="34" charset="0"/>
                <a:cs typeface="Arial" panose="020B0604020202020204" pitchFamily="34" charset="0"/>
              </a:rPr>
              <a:t>هُرِعَتْ لَيْلى إِلى جَدَّتِها وَهِيَ تَقولُ: جَدَّتي، جَدَّتي، سَيَبْني لَنا أَبي بَيْتًا جَديدًا مَكانَ هَذا الْبَيْتِ الْقَديمِ. لَكِنَّ الْجَدَّةَ لَمْ تَفْرَحْ بِهَذا الْخَبَرِ، فَسَأَلَتْها لَيْلى: ما بِكِ يا جَدَّتي؟ أَلَسْتِ سَعيدَةً بِبِناءِ الْبَيْتِ الْجَديدِ؟</a:t>
            </a:r>
          </a:p>
          <a:p>
            <a:pPr algn="r"/>
            <a:r>
              <a:rPr lang="ar-BH" sz="3200" dirty="0">
                <a:latin typeface="Arial" panose="020B0604020202020204" pitchFamily="34" charset="0"/>
                <a:cs typeface="Arial" panose="020B0604020202020204" pitchFamily="34" charset="0"/>
              </a:rPr>
              <a:t>أَجابَتِ الْجَدَّةُ: إِنَّني سَعيدَةٌ يا صَغيرَتي، وَيَسُرُّني أَنْ يَبْنِيَ أَبوكِ مَنْزِلًا جَديدًا، وَلَكِنّي أُحِبُّ هَذا الْبَيْتَ كَثيرًا</a:t>
            </a:r>
            <a:r>
              <a:rPr lang="en-US" sz="3200" dirty="0"/>
              <a:t>؛</a:t>
            </a:r>
            <a:r>
              <a:rPr lang="ar-BH" sz="3200" dirty="0"/>
              <a:t> فَنَحْنُ نَعيشُ فيهِ مُنْذُ زَمَنٍ بَعيدٍ، فَقَدْ وُلِدَ أَبوكِ هُنا، وَأَنْتِ وَجَميعُ إِخْوَتِكِ. كَما أَنّي أَخْشَى أَنْ تُقْطَعَ نَخْلاتُنا، انْظُري ما أَجْمَلَها وَهِيَ تُظَلِّلُ أَنْحاءَ الْمَنْزِلِ.</a:t>
            </a:r>
          </a:p>
          <a:p>
            <a:pPr algn="r"/>
            <a:r>
              <a:rPr lang="ar-BH" sz="3200" dirty="0">
                <a:latin typeface="Arial" panose="020B0604020202020204" pitchFamily="34" charset="0"/>
                <a:cs typeface="Arial" panose="020B0604020202020204" pitchFamily="34" charset="0"/>
              </a:rPr>
              <a:t>سَمِعَ الْوالِدُ كَلامَ الْجَدَّةِ، فَاقْتَرَبَ مِنْها وَهُوَ يَبْتَسِمُ قائِلًا: مَنْ قالَ إِنّي سَأَقْطَعُ النَّخيلَ يا أُمِّي؟ لَنْ نَقْطَعَ أَيَّ نَخْلَةٍ في الْحَديقَةِ.</a:t>
            </a:r>
            <a:endParaRPr lang="en-US" sz="3200" dirty="0">
              <a:latin typeface="Arial" panose="020B0604020202020204" pitchFamily="34" charset="0"/>
              <a:cs typeface="Arial" panose="020B0604020202020204" pitchFamily="34" charset="0"/>
            </a:endParaRPr>
          </a:p>
        </p:txBody>
      </p:sp>
      <p:pic>
        <p:nvPicPr>
          <p:cNvPr id="2" name="AUDIO-2020-05-19-21-49-4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05051" y="6113060"/>
            <a:ext cx="609600" cy="609600"/>
          </a:xfrm>
          <a:prstGeom prst="rect">
            <a:avLst/>
          </a:prstGeom>
        </p:spPr>
      </p:pic>
      <p:sp>
        <p:nvSpPr>
          <p:cNvPr id="5" name="Rectangle 4">
            <a:extLst>
              <a:ext uri="{FF2B5EF4-FFF2-40B4-BE49-F238E27FC236}">
                <a16:creationId xmlns:a16="http://schemas.microsoft.com/office/drawing/2014/main" xmlns="" id="{B0FEA811-E1A0-4658-991E-D71C0C9CB4BF}"/>
              </a:ext>
            </a:extLst>
          </p:cNvPr>
          <p:cNvSpPr/>
          <p:nvPr/>
        </p:nvSpPr>
        <p:spPr>
          <a:xfrm>
            <a:off x="107852" y="108638"/>
            <a:ext cx="3001108" cy="4754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schemeClr val="bg1"/>
                </a:solidFill>
              </a:rPr>
              <a:t>اللُّغَة الْعَرَبِيَّة – لِماذا أُحِبُّ النَّخيلَ؟</a:t>
            </a:r>
            <a:endParaRPr lang="en-US" sz="2000" dirty="0">
              <a:solidFill>
                <a:schemeClr val="bg1"/>
              </a:solidFill>
            </a:endParaRPr>
          </a:p>
        </p:txBody>
      </p:sp>
      <p:cxnSp>
        <p:nvCxnSpPr>
          <p:cNvPr id="7" name="Straight Connector 6"/>
          <p:cNvCxnSpPr/>
          <p:nvPr/>
        </p:nvCxnSpPr>
        <p:spPr>
          <a:xfrm flipV="1">
            <a:off x="1454727" y="983673"/>
            <a:ext cx="9337964" cy="55418"/>
          </a:xfrm>
          <a:prstGeom prst="line">
            <a:avLst/>
          </a:prstGeom>
          <a:ln>
            <a:solidFill>
              <a:srgbClr val="1A924B"/>
            </a:solidFill>
          </a:ln>
          <a:effectLst>
            <a:glow rad="228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898072" y="6051479"/>
            <a:ext cx="9337964" cy="55418"/>
          </a:xfrm>
          <a:prstGeom prst="line">
            <a:avLst/>
          </a:prstGeom>
          <a:ln>
            <a:solidFill>
              <a:srgbClr val="1A924B"/>
            </a:solidFill>
          </a:ln>
          <a:effectLst>
            <a:glow rad="228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6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843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936" y="2000243"/>
            <a:ext cx="11718388" cy="2554545"/>
          </a:xfrm>
          <a:prstGeom prst="rect">
            <a:avLst/>
          </a:prstGeom>
          <a:noFill/>
        </p:spPr>
        <p:txBody>
          <a:bodyPr wrap="square" rtlCol="0">
            <a:spAutoFit/>
          </a:bodyPr>
          <a:lstStyle/>
          <a:p>
            <a:pPr algn="r"/>
            <a:r>
              <a:rPr lang="ar-BH" sz="3200" dirty="0">
                <a:latin typeface="Arial" panose="020B0604020202020204" pitchFamily="34" charset="0"/>
                <a:cs typeface="Arial" panose="020B0604020202020204" pitchFamily="34" charset="0"/>
              </a:rPr>
              <a:t>أَمّا الْبَيْتُ فَقَدْ أَصْبَحَ قَديمًا كَما تَرَيْنَ، وَكَثيرًا ما يَتَسَرَّبُ ماءُ الْمَطَرِ مِنَ الشُّقوقِ الْمَوْجودَةِ في السَّقْفِ، وَلِأَنِّي مٌتَمَسِّكٌ بِهِ رَفَضْتُ الْانْتِقالَ إِلى مِنْطَقَةٍ أُخْرى، فَأَنا أُحِبُّ بَيْتَنا هَذا كَما تُحِبّينَهُ يا أُمِّي، وَلا أَقْدِرُ عَلى فِراقِهِ فَهُوَ الْمَكانُ الّذي وُلِدْتُ فيهِ وَعِشْتُ فيهِ أَسْعَدَ أَيَّامِ حَياتي. </a:t>
            </a:r>
          </a:p>
          <a:p>
            <a:pPr algn="r"/>
            <a:r>
              <a:rPr lang="ar-BH" sz="3200" dirty="0">
                <a:latin typeface="Arial" panose="020B0604020202020204" pitchFamily="34" charset="0"/>
                <a:cs typeface="Arial" panose="020B0604020202020204" pitchFamily="34" charset="0"/>
              </a:rPr>
              <a:t>اقْتَنَعَتِ الْجَدَّةُ بِكَلامِ ابْنِها، فَضَحِكَتْ وَأَمْسَكَتْ بِيَدِ حَفيدَتِها وَهِيَ تَقولُ: </a:t>
            </a:r>
          </a:p>
          <a:p>
            <a:pPr algn="r"/>
            <a:r>
              <a:rPr lang="ar-BH" sz="3200" dirty="0">
                <a:latin typeface="Arial" panose="020B0604020202020204" pitchFamily="34" charset="0"/>
                <a:cs typeface="Arial" panose="020B0604020202020204" pitchFamily="34" charset="0"/>
              </a:rPr>
              <a:t>تَعالَيْ إِذَنْ لِأُحَدِّثَكِ عَنْ فَوائِدِ النَّخيلِ، وَأُخْبِرَكِ لِماذا أُحِبُّها.  </a:t>
            </a:r>
            <a:endParaRPr lang="en-US" sz="3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49320FE8-4B44-4AF9-A894-05540877B3C2}"/>
              </a:ext>
            </a:extLst>
          </p:cNvPr>
          <p:cNvSpPr/>
          <p:nvPr/>
        </p:nvSpPr>
        <p:spPr>
          <a:xfrm>
            <a:off x="107852" y="108638"/>
            <a:ext cx="3001108" cy="4754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schemeClr val="bg1"/>
                </a:solidFill>
              </a:rPr>
              <a:t>اللُّغَة الْعَرَبِيَّة – لِماذا أُحِبُّ النَّخيلَ؟</a:t>
            </a:r>
            <a:endParaRPr lang="en-US" sz="2000" dirty="0">
              <a:solidFill>
                <a:schemeClr val="bg1"/>
              </a:solidFill>
            </a:endParaRPr>
          </a:p>
        </p:txBody>
      </p:sp>
      <p:cxnSp>
        <p:nvCxnSpPr>
          <p:cNvPr id="6" name="Straight Connector 5"/>
          <p:cNvCxnSpPr/>
          <p:nvPr/>
        </p:nvCxnSpPr>
        <p:spPr>
          <a:xfrm>
            <a:off x="429491" y="1510145"/>
            <a:ext cx="11333018" cy="27710"/>
          </a:xfrm>
          <a:prstGeom prst="line">
            <a:avLst/>
          </a:prstGeom>
          <a:ln>
            <a:solidFill>
              <a:srgbClr val="1A924B"/>
            </a:solidFill>
          </a:ln>
          <a:effectLst>
            <a:glow rad="228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1164" y="5943212"/>
            <a:ext cx="11333018" cy="27710"/>
          </a:xfrm>
          <a:prstGeom prst="line">
            <a:avLst/>
          </a:prstGeom>
          <a:ln>
            <a:solidFill>
              <a:srgbClr val="1A924B"/>
            </a:solidFill>
          </a:ln>
          <a:effectLst>
            <a:glow rad="228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05700" y="3550889"/>
            <a:ext cx="2203260" cy="2212602"/>
          </a:xfrm>
          <a:prstGeom prst="rect">
            <a:avLst/>
          </a:prstGeom>
          <a:ln>
            <a:noFill/>
          </a:ln>
          <a:effectLst>
            <a:softEdge rad="112500"/>
          </a:effectLst>
        </p:spPr>
      </p:pic>
      <p:pic>
        <p:nvPicPr>
          <p:cNvPr id="11" name="5">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8548255" y="584109"/>
            <a:ext cx="609600" cy="609600"/>
          </a:xfrm>
          <a:prstGeom prst="rect">
            <a:avLst/>
          </a:prstGeom>
        </p:spPr>
      </p:pic>
    </p:spTree>
    <p:extLst>
      <p:ext uri="{BB962C8B-B14F-4D97-AF65-F5344CB8AC3E}">
        <p14:creationId xmlns:p14="http://schemas.microsoft.com/office/powerpoint/2010/main" val="407880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2497"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2" fill="hold" display="0">
                  <p:stCondLst>
                    <p:cond delay="indefinite"/>
                  </p:stCondLst>
                  <p:endCondLst>
                    <p:cond evt="onStopAudio" delay="0">
                      <p:tgtEl>
                        <p:sldTgt/>
                      </p:tgtEl>
                    </p:cond>
                  </p:endCondLst>
                </p:cTn>
                <p:tgtEl>
                  <p:spTgt spid="11"/>
                </p:tgtEl>
              </p:cMediaNode>
            </p:video>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772" y="335177"/>
            <a:ext cx="8652292" cy="808582"/>
          </a:xfrm>
        </p:spPr>
        <p:txBody>
          <a:bodyPr>
            <a:normAutofit/>
          </a:bodyPr>
          <a:lstStyle/>
          <a:p>
            <a:pPr algn="r"/>
            <a:r>
              <a:rPr lang="ar-BH" sz="3200" b="1" dirty="0">
                <a:latin typeface="Arial"/>
                <a:cs typeface="Arial"/>
              </a:rPr>
              <a:t>أَضَعُ عَلامَةَ (✓) أَمامَ الْجُمَلِ الّتي تَدُلُّ عَلى ما تَعَلَّمْناهُ مِنْ النَّصِّ:</a:t>
            </a:r>
            <a:endParaRPr lang="en-US" sz="3200" dirty="0"/>
          </a:p>
        </p:txBody>
      </p:sp>
      <p:sp>
        <p:nvSpPr>
          <p:cNvPr id="8" name="TextBox 7"/>
          <p:cNvSpPr txBox="1"/>
          <p:nvPr/>
        </p:nvSpPr>
        <p:spPr>
          <a:xfrm>
            <a:off x="5158854" y="1710857"/>
            <a:ext cx="5049672" cy="646331"/>
          </a:xfrm>
          <a:prstGeom prst="rect">
            <a:avLst/>
          </a:prstGeom>
          <a:noFill/>
        </p:spPr>
        <p:txBody>
          <a:bodyPr wrap="square" rtlCol="0">
            <a:spAutoFit/>
          </a:bodyPr>
          <a:lstStyle/>
          <a:p>
            <a:pPr algn="r"/>
            <a:r>
              <a:rPr lang="ar-BH" sz="3600" dirty="0">
                <a:solidFill>
                  <a:schemeClr val="tx1">
                    <a:lumMod val="95000"/>
                    <a:lumOff val="5000"/>
                  </a:schemeClr>
                </a:solidFill>
              </a:rPr>
              <a:t>اهْتِمامُ الْأَبِ بِوالِدَتِهِ وَرِعايَتُهُ لَها.</a:t>
            </a:r>
          </a:p>
        </p:txBody>
      </p:sp>
      <p:sp>
        <p:nvSpPr>
          <p:cNvPr id="9" name="Rectangle 8"/>
          <p:cNvSpPr/>
          <p:nvPr/>
        </p:nvSpPr>
        <p:spPr>
          <a:xfrm>
            <a:off x="10208527" y="1787857"/>
            <a:ext cx="532262" cy="423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10" descr="Checkmark">
            <a:extLst>
              <a:ext uri="{FF2B5EF4-FFF2-40B4-BE49-F238E27FC236}">
                <a16:creationId xmlns:a16="http://schemas.microsoft.com/office/drawing/2014/main" xmlns="" id="{4EA7260B-785D-4A69-943E-2A5DC2FDCB94}"/>
              </a:ext>
            </a:extLst>
          </p:cNvPr>
          <p:cNvPicPr>
            <a:picLocks noChangeAspect="1"/>
          </p:cNvPicPr>
          <p:nvPr/>
        </p:nvPicPr>
        <p:blipFill>
          <a:blip r:embed="rId2" cstate="print">
            <a:extLst>
              <a:ext uri="{96DAC541-7B7A-43D3-8B79-37D633B846F1}">
                <asvg:svgBlip xmlns="" xmlns:asvg="http://schemas.microsoft.com/office/drawing/2016/SVG/main" r:embed="rId5"/>
              </a:ext>
            </a:extLst>
          </a:blip>
          <a:stretch>
            <a:fillRect/>
          </a:stretch>
        </p:blipFill>
        <p:spPr>
          <a:xfrm>
            <a:off x="10365475" y="1806391"/>
            <a:ext cx="259309" cy="386012"/>
          </a:xfrm>
          <a:prstGeom prst="rect">
            <a:avLst/>
          </a:prstGeom>
        </p:spPr>
      </p:pic>
      <p:sp>
        <p:nvSpPr>
          <p:cNvPr id="11" name="TextBox 10"/>
          <p:cNvSpPr txBox="1"/>
          <p:nvPr/>
        </p:nvSpPr>
        <p:spPr>
          <a:xfrm>
            <a:off x="4742596" y="2357188"/>
            <a:ext cx="5465930" cy="646331"/>
          </a:xfrm>
          <a:prstGeom prst="rect">
            <a:avLst/>
          </a:prstGeom>
          <a:noFill/>
        </p:spPr>
        <p:txBody>
          <a:bodyPr wrap="square" rtlCol="0">
            <a:spAutoFit/>
          </a:bodyPr>
          <a:lstStyle/>
          <a:p>
            <a:pPr algn="r"/>
            <a:r>
              <a:rPr lang="ar-BH" sz="3600" dirty="0">
                <a:solidFill>
                  <a:schemeClr val="tx1">
                    <a:lumMod val="95000"/>
                    <a:lumOff val="5000"/>
                  </a:schemeClr>
                </a:solidFill>
              </a:rPr>
              <a:t>زِيارَةُ الْأَهْلِ وَالْأَقارِبِ وَمُساعَدَتُهم.</a:t>
            </a:r>
          </a:p>
        </p:txBody>
      </p:sp>
      <p:sp>
        <p:nvSpPr>
          <p:cNvPr id="12" name="Rectangle 11"/>
          <p:cNvSpPr/>
          <p:nvPr/>
        </p:nvSpPr>
        <p:spPr>
          <a:xfrm>
            <a:off x="10208527" y="2434187"/>
            <a:ext cx="532262" cy="423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811439" y="3036712"/>
            <a:ext cx="7444855" cy="646331"/>
          </a:xfrm>
          <a:prstGeom prst="rect">
            <a:avLst/>
          </a:prstGeom>
          <a:noFill/>
        </p:spPr>
        <p:txBody>
          <a:bodyPr wrap="square" rtlCol="0">
            <a:spAutoFit/>
          </a:bodyPr>
          <a:lstStyle/>
          <a:p>
            <a:pPr algn="r"/>
            <a:r>
              <a:rPr lang="ar-BH" sz="3600" dirty="0">
                <a:solidFill>
                  <a:schemeClr val="tx1">
                    <a:lumMod val="95000"/>
                    <a:lumOff val="5000"/>
                  </a:schemeClr>
                </a:solidFill>
              </a:rPr>
              <a:t>الْمُحافَظَةُ عَلى النَّخيلِ وَالْحِرْصُ عَلى زِراعَتِهِا.</a:t>
            </a:r>
          </a:p>
        </p:txBody>
      </p:sp>
      <p:sp>
        <p:nvSpPr>
          <p:cNvPr id="14" name="Rectangle 13"/>
          <p:cNvSpPr/>
          <p:nvPr/>
        </p:nvSpPr>
        <p:spPr>
          <a:xfrm>
            <a:off x="10208527" y="3113711"/>
            <a:ext cx="532262" cy="423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657600" y="3683043"/>
            <a:ext cx="6598694" cy="646331"/>
          </a:xfrm>
          <a:prstGeom prst="rect">
            <a:avLst/>
          </a:prstGeom>
          <a:noFill/>
        </p:spPr>
        <p:txBody>
          <a:bodyPr wrap="square" rtlCol="0">
            <a:spAutoFit/>
          </a:bodyPr>
          <a:lstStyle/>
          <a:p>
            <a:pPr algn="r"/>
            <a:r>
              <a:rPr lang="ar-BH" sz="3600" dirty="0">
                <a:solidFill>
                  <a:schemeClr val="tx1">
                    <a:lumMod val="95000"/>
                    <a:lumOff val="5000"/>
                  </a:schemeClr>
                </a:solidFill>
              </a:rPr>
              <a:t>حُبُّ الْمَكانِ الّذي نَعيشُ فيهِ وَالتَّمَسُّكُ بِهِ.</a:t>
            </a:r>
          </a:p>
        </p:txBody>
      </p:sp>
      <p:sp>
        <p:nvSpPr>
          <p:cNvPr id="16" name="Rectangle 15"/>
          <p:cNvSpPr/>
          <p:nvPr/>
        </p:nvSpPr>
        <p:spPr>
          <a:xfrm>
            <a:off x="10208527" y="3760042"/>
            <a:ext cx="532262" cy="423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790364" y="4406373"/>
            <a:ext cx="5465930" cy="646331"/>
          </a:xfrm>
          <a:prstGeom prst="rect">
            <a:avLst/>
          </a:prstGeom>
          <a:noFill/>
        </p:spPr>
        <p:txBody>
          <a:bodyPr wrap="square" rtlCol="0">
            <a:spAutoFit/>
          </a:bodyPr>
          <a:lstStyle/>
          <a:p>
            <a:pPr algn="r"/>
            <a:r>
              <a:rPr lang="ar-BH" sz="3600" dirty="0">
                <a:solidFill>
                  <a:schemeClr val="tx1">
                    <a:lumMod val="95000"/>
                    <a:lumOff val="5000"/>
                  </a:schemeClr>
                </a:solidFill>
              </a:rPr>
              <a:t>التَّعاوُنُ بَيْنَ الْجيرانِ.</a:t>
            </a:r>
          </a:p>
        </p:txBody>
      </p:sp>
      <p:sp>
        <p:nvSpPr>
          <p:cNvPr id="18" name="Rectangle 17"/>
          <p:cNvSpPr/>
          <p:nvPr/>
        </p:nvSpPr>
        <p:spPr>
          <a:xfrm>
            <a:off x="10208527" y="4483372"/>
            <a:ext cx="532262" cy="423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4790364" y="5129703"/>
            <a:ext cx="5465930" cy="646331"/>
          </a:xfrm>
          <a:prstGeom prst="rect">
            <a:avLst/>
          </a:prstGeom>
          <a:noFill/>
        </p:spPr>
        <p:txBody>
          <a:bodyPr wrap="square" rtlCol="0">
            <a:spAutoFit/>
          </a:bodyPr>
          <a:lstStyle/>
          <a:p>
            <a:pPr algn="r"/>
            <a:r>
              <a:rPr lang="ar-BH" sz="3600" dirty="0">
                <a:solidFill>
                  <a:schemeClr val="tx1">
                    <a:lumMod val="95000"/>
                    <a:lumOff val="5000"/>
                  </a:schemeClr>
                </a:solidFill>
              </a:rPr>
              <a:t>حُسْنُ التَّعامُلِ بَيْنَ أَفْرادِ الْأُسْرَةِ.</a:t>
            </a:r>
          </a:p>
        </p:txBody>
      </p:sp>
      <p:sp>
        <p:nvSpPr>
          <p:cNvPr id="22" name="Rectangle 21"/>
          <p:cNvSpPr/>
          <p:nvPr/>
        </p:nvSpPr>
        <p:spPr>
          <a:xfrm>
            <a:off x="10208527" y="5206702"/>
            <a:ext cx="532262" cy="423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loud 18"/>
          <p:cNvSpPr/>
          <p:nvPr/>
        </p:nvSpPr>
        <p:spPr>
          <a:xfrm>
            <a:off x="210359" y="698553"/>
            <a:ext cx="1819393" cy="1335469"/>
          </a:xfrm>
          <a:prstGeom prst="cloud">
            <a:avLst/>
          </a:prstGeom>
          <a:solidFill>
            <a:srgbClr val="FFFF00"/>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tx1"/>
                </a:solidFill>
              </a:rPr>
              <a:t>التّدريب الأوّل</a:t>
            </a:r>
          </a:p>
        </p:txBody>
      </p:sp>
      <p:pic>
        <p:nvPicPr>
          <p:cNvPr id="25" name="Graphic 10" descr="Checkmark">
            <a:extLst>
              <a:ext uri="{FF2B5EF4-FFF2-40B4-BE49-F238E27FC236}">
                <a16:creationId xmlns:a16="http://schemas.microsoft.com/office/drawing/2014/main" xmlns="" id="{4EA7260B-785D-4A69-943E-2A5DC2FDCB94}"/>
              </a:ext>
            </a:extLst>
          </p:cNvPr>
          <p:cNvPicPr>
            <a:picLocks noChangeAspect="1"/>
          </p:cNvPicPr>
          <p:nvPr/>
        </p:nvPicPr>
        <p:blipFill>
          <a:blip r:embed="rId2" cstate="print">
            <a:extLst>
              <a:ext uri="{96DAC541-7B7A-43D3-8B79-37D633B846F1}">
                <asvg:svgBlip xmlns="" xmlns:asvg="http://schemas.microsoft.com/office/drawing/2016/SVG/main" r:embed="rId5"/>
              </a:ext>
            </a:extLst>
          </a:blip>
          <a:stretch>
            <a:fillRect/>
          </a:stretch>
        </p:blipFill>
        <p:spPr>
          <a:xfrm>
            <a:off x="10345003" y="3107898"/>
            <a:ext cx="259309" cy="386012"/>
          </a:xfrm>
          <a:prstGeom prst="rect">
            <a:avLst/>
          </a:prstGeom>
        </p:spPr>
      </p:pic>
      <p:pic>
        <p:nvPicPr>
          <p:cNvPr id="26" name="Graphic 10" descr="Checkmark">
            <a:extLst>
              <a:ext uri="{FF2B5EF4-FFF2-40B4-BE49-F238E27FC236}">
                <a16:creationId xmlns:a16="http://schemas.microsoft.com/office/drawing/2014/main" xmlns="" id="{4EA7260B-785D-4A69-943E-2A5DC2FDCB94}"/>
              </a:ext>
            </a:extLst>
          </p:cNvPr>
          <p:cNvPicPr>
            <a:picLocks noChangeAspect="1"/>
          </p:cNvPicPr>
          <p:nvPr/>
        </p:nvPicPr>
        <p:blipFill>
          <a:blip r:embed="rId2" cstate="print">
            <a:extLst>
              <a:ext uri="{96DAC541-7B7A-43D3-8B79-37D633B846F1}">
                <asvg:svgBlip xmlns="" xmlns:asvg="http://schemas.microsoft.com/office/drawing/2016/SVG/main" r:embed="rId5"/>
              </a:ext>
            </a:extLst>
          </a:blip>
          <a:stretch>
            <a:fillRect/>
          </a:stretch>
        </p:blipFill>
        <p:spPr>
          <a:xfrm>
            <a:off x="10348415" y="3829291"/>
            <a:ext cx="259309" cy="386012"/>
          </a:xfrm>
          <a:prstGeom prst="rect">
            <a:avLst/>
          </a:prstGeom>
        </p:spPr>
      </p:pic>
      <p:pic>
        <p:nvPicPr>
          <p:cNvPr id="27" name="Graphic 10" descr="Checkmark">
            <a:extLst>
              <a:ext uri="{FF2B5EF4-FFF2-40B4-BE49-F238E27FC236}">
                <a16:creationId xmlns:a16="http://schemas.microsoft.com/office/drawing/2014/main" xmlns="" id="{4EA7260B-785D-4A69-943E-2A5DC2FDCB94}"/>
              </a:ext>
            </a:extLst>
          </p:cNvPr>
          <p:cNvPicPr>
            <a:picLocks noChangeAspect="1"/>
          </p:cNvPicPr>
          <p:nvPr/>
        </p:nvPicPr>
        <p:blipFill>
          <a:blip r:embed="rId2" cstate="print">
            <a:extLst>
              <a:ext uri="{96DAC541-7B7A-43D3-8B79-37D633B846F1}">
                <asvg:svgBlip xmlns="" xmlns:asvg="http://schemas.microsoft.com/office/drawing/2016/SVG/main" r:embed="rId5"/>
              </a:ext>
            </a:extLst>
          </a:blip>
          <a:stretch>
            <a:fillRect/>
          </a:stretch>
        </p:blipFill>
        <p:spPr>
          <a:xfrm>
            <a:off x="10341591" y="5243770"/>
            <a:ext cx="259309" cy="386012"/>
          </a:xfrm>
          <a:prstGeom prst="rect">
            <a:avLst/>
          </a:prstGeom>
        </p:spPr>
      </p:pic>
      <p:sp>
        <p:nvSpPr>
          <p:cNvPr id="23" name="Rectangle 22">
            <a:extLst>
              <a:ext uri="{FF2B5EF4-FFF2-40B4-BE49-F238E27FC236}">
                <a16:creationId xmlns:a16="http://schemas.microsoft.com/office/drawing/2014/main" xmlns="" id="{5F9CB850-5BEB-4E3D-AA41-C1A6782D9343}"/>
              </a:ext>
            </a:extLst>
          </p:cNvPr>
          <p:cNvSpPr/>
          <p:nvPr/>
        </p:nvSpPr>
        <p:spPr>
          <a:xfrm>
            <a:off x="107852" y="108638"/>
            <a:ext cx="3001108" cy="4754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schemeClr val="bg1"/>
                </a:solidFill>
              </a:rPr>
              <a:t>اللُّغَة الْعَرَبِيَّة – لِماذا أُحِبُّ النَّخيلَ؟</a:t>
            </a:r>
            <a:endParaRPr lang="en-US" sz="2000" dirty="0">
              <a:solidFill>
                <a:schemeClr val="bg1"/>
              </a:solidFill>
            </a:endParaRPr>
          </a:p>
        </p:txBody>
      </p:sp>
    </p:spTree>
    <p:extLst>
      <p:ext uri="{BB962C8B-B14F-4D97-AF65-F5344CB8AC3E}">
        <p14:creationId xmlns:p14="http://schemas.microsoft.com/office/powerpoint/2010/main" val="270771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0"/>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animBg="1"/>
      <p:bldP spid="11" grpId="0"/>
      <p:bldP spid="12" grpId="0" animBg="1"/>
      <p:bldP spid="13" grpId="0"/>
      <p:bldP spid="14" grpId="0" animBg="1"/>
      <p:bldP spid="15" grpId="0"/>
      <p:bldP spid="16" grpId="0" animBg="1"/>
      <p:bldP spid="17" grpId="0"/>
      <p:bldP spid="18" grpId="0" animBg="1"/>
      <p:bldP spid="21"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2006221" y="220212"/>
            <a:ext cx="9842606" cy="954107"/>
          </a:xfrm>
          <a:prstGeom prst="rect">
            <a:avLst/>
          </a:prstGeom>
        </p:spPr>
        <p:txBody>
          <a:bodyPr wrap="square">
            <a:spAutoFit/>
          </a:bodyPr>
          <a:lstStyle/>
          <a:p>
            <a:pPr lvl="0" algn="justLow" rtl="1" eaLnBrk="0" fontAlgn="base" hangingPunct="0">
              <a:spcBef>
                <a:spcPct val="0"/>
              </a:spcBef>
              <a:spcAft>
                <a:spcPct val="0"/>
              </a:spcAft>
            </a:pPr>
            <a:r>
              <a:rPr lang="ar-BH" altLang="en-US" sz="2800" b="1" dirty="0">
                <a:solidFill>
                  <a:srgbClr val="000000"/>
                </a:solidFill>
                <a:latin typeface="Calibri" panose="020F0502020204030204" pitchFamily="34" charset="0"/>
                <a:ea typeface="Times New Roman" panose="02020603050405020304" pitchFamily="18" charset="0"/>
              </a:rPr>
              <a:t>أَسْتَخْرِجُ الْحُروفَ الْمُتَكَرِّرَةَ في كُلِّ مَجْموعَةٍ مِنَ الْكَلِماتِ الْآتِيَةِ، وَأُكَوِّنُ</a:t>
            </a:r>
            <a:endParaRPr lang="en-US" altLang="en-US" sz="2800" b="1" dirty="0">
              <a:solidFill>
                <a:srgbClr val="000000"/>
              </a:solidFill>
              <a:latin typeface="Calibri" panose="020F0502020204030204" pitchFamily="34" charset="0"/>
              <a:ea typeface="Times New Roman" panose="02020603050405020304" pitchFamily="18" charset="0"/>
            </a:endParaRPr>
          </a:p>
          <a:p>
            <a:pPr lvl="0" algn="justLow" rtl="1" eaLnBrk="0" fontAlgn="base" hangingPunct="0">
              <a:spcBef>
                <a:spcPct val="0"/>
              </a:spcBef>
              <a:spcAft>
                <a:spcPct val="0"/>
              </a:spcAft>
            </a:pPr>
            <a:r>
              <a:rPr lang="ar-BH" altLang="en-US" sz="2800" b="1" dirty="0">
                <a:solidFill>
                  <a:srgbClr val="000000"/>
                </a:solidFill>
                <a:latin typeface="Calibri" panose="020F0502020204030204" pitchFamily="34" charset="0"/>
                <a:ea typeface="Times New Roman" panose="02020603050405020304" pitchFamily="18" charset="0"/>
              </a:rPr>
              <a:t> مِنْها كَلِمَةً جَديدَةً مُسْتَعينًا بالْمِثالِ:</a:t>
            </a:r>
            <a:endParaRPr lang="ar-BH" altLang="en-US" sz="2800" dirty="0">
              <a:latin typeface="Arial" panose="020B0604020202020204" pitchFamily="34" charset="0"/>
            </a:endParaRPr>
          </a:p>
        </p:txBody>
      </p:sp>
      <p:grpSp>
        <p:nvGrpSpPr>
          <p:cNvPr id="6" name="Group 5"/>
          <p:cNvGrpSpPr/>
          <p:nvPr/>
        </p:nvGrpSpPr>
        <p:grpSpPr>
          <a:xfrm>
            <a:off x="3043450" y="1122740"/>
            <a:ext cx="6241227" cy="1680460"/>
            <a:chOff x="3043450" y="1122740"/>
            <a:chExt cx="6241227" cy="1680460"/>
          </a:xfrm>
        </p:grpSpPr>
        <p:sp>
          <p:nvSpPr>
            <p:cNvPr id="2" name="Diamond 1"/>
            <p:cNvSpPr/>
            <p:nvPr/>
          </p:nvSpPr>
          <p:spPr>
            <a:xfrm>
              <a:off x="7915701" y="1122740"/>
              <a:ext cx="1368976" cy="749734"/>
            </a:xfrm>
            <a:prstGeom prst="diamo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800" b="1" dirty="0"/>
                <a:t>مِثالٌ</a:t>
              </a:r>
              <a:endParaRPr lang="en-US" sz="2800" b="1" dirty="0"/>
            </a:p>
          </p:txBody>
        </p:sp>
        <p:sp>
          <p:nvSpPr>
            <p:cNvPr id="3" name="Flowchart: Terminator 2"/>
            <p:cNvSpPr/>
            <p:nvPr/>
          </p:nvSpPr>
          <p:spPr>
            <a:xfrm>
              <a:off x="3043450" y="1122740"/>
              <a:ext cx="4872251" cy="709684"/>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800" b="1" dirty="0"/>
                <a:t>فارَقَ</a:t>
              </a:r>
              <a:r>
                <a:rPr lang="ar-BH" sz="2400" b="1" dirty="0"/>
                <a:t> - </a:t>
              </a:r>
              <a:r>
                <a:rPr lang="ar-BH" sz="2800" b="1" dirty="0"/>
                <a:t>فِراقٌ</a:t>
              </a:r>
              <a:r>
                <a:rPr lang="ar-BH" sz="2400" b="1" dirty="0"/>
                <a:t> - </a:t>
              </a:r>
              <a:r>
                <a:rPr lang="ar-BH" sz="2800" b="1" dirty="0"/>
                <a:t>يَفْتَرِقُ</a:t>
              </a:r>
              <a:r>
                <a:rPr lang="ar-BH" sz="2400" b="1" dirty="0"/>
                <a:t> - </a:t>
              </a:r>
              <a:r>
                <a:rPr lang="ar-BH" sz="2800" b="1" dirty="0"/>
                <a:t>فَريقٌ</a:t>
              </a:r>
              <a:endParaRPr lang="en-US" sz="2800" b="1" dirty="0"/>
            </a:p>
          </p:txBody>
        </p:sp>
        <p:sp>
          <p:nvSpPr>
            <p:cNvPr id="5" name="Oval 4"/>
            <p:cNvSpPr/>
            <p:nvPr/>
          </p:nvSpPr>
          <p:spPr>
            <a:xfrm>
              <a:off x="6523629" y="1951682"/>
              <a:ext cx="873457" cy="70879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800" b="1" dirty="0"/>
                <a:t>فَ</a:t>
              </a:r>
              <a:endParaRPr lang="en-US" sz="2800" b="1" dirty="0"/>
            </a:p>
          </p:txBody>
        </p:sp>
        <p:sp>
          <p:nvSpPr>
            <p:cNvPr id="21" name="Oval 20"/>
            <p:cNvSpPr/>
            <p:nvPr/>
          </p:nvSpPr>
          <p:spPr>
            <a:xfrm>
              <a:off x="5650172" y="1951682"/>
              <a:ext cx="873457" cy="70879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800" b="1" dirty="0"/>
                <a:t>رَ</a:t>
              </a:r>
              <a:endParaRPr lang="en-US" b="1" dirty="0"/>
            </a:p>
          </p:txBody>
        </p:sp>
        <p:sp>
          <p:nvSpPr>
            <p:cNvPr id="23" name="Oval 22"/>
            <p:cNvSpPr/>
            <p:nvPr/>
          </p:nvSpPr>
          <p:spPr>
            <a:xfrm>
              <a:off x="4776715" y="1983442"/>
              <a:ext cx="873457" cy="70879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800" b="1" dirty="0"/>
                <a:t>قَ</a:t>
              </a:r>
              <a:endParaRPr lang="en-US" b="1" dirty="0"/>
            </a:p>
          </p:txBody>
        </p:sp>
        <p:sp>
          <p:nvSpPr>
            <p:cNvPr id="25" name="Oval 24"/>
            <p:cNvSpPr/>
            <p:nvPr/>
          </p:nvSpPr>
          <p:spPr>
            <a:xfrm>
              <a:off x="3698544" y="1872474"/>
              <a:ext cx="1078171" cy="93072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800" b="1" dirty="0"/>
                <a:t>فَرَقَ</a:t>
              </a:r>
              <a:endParaRPr lang="en-US" sz="2800" b="1" dirty="0"/>
            </a:p>
          </p:txBody>
        </p:sp>
      </p:grpSp>
      <p:sp>
        <p:nvSpPr>
          <p:cNvPr id="26" name="Flowchart: Terminator 25"/>
          <p:cNvSpPr/>
          <p:nvPr/>
        </p:nvSpPr>
        <p:spPr>
          <a:xfrm>
            <a:off x="3214046" y="2922458"/>
            <a:ext cx="4872251" cy="709684"/>
          </a:xfrm>
          <a:prstGeom prst="flowChartTerminator">
            <a:avLst/>
          </a:prstGeom>
          <a:solidFill>
            <a:srgbClr val="F7AFDF"/>
          </a:solidFill>
          <a:ln>
            <a:solidFill>
              <a:srgbClr val="F7AFDF"/>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800" b="1" dirty="0"/>
              <a:t>نَسْكُنُ</a:t>
            </a:r>
            <a:r>
              <a:rPr lang="ar-BH" sz="2400" b="1" dirty="0"/>
              <a:t> - </a:t>
            </a:r>
            <a:r>
              <a:rPr lang="ar-BH" sz="2800" b="1" dirty="0"/>
              <a:t>إِسْكانٌ</a:t>
            </a:r>
            <a:r>
              <a:rPr lang="ar-BH" sz="2400" b="1" dirty="0"/>
              <a:t> - </a:t>
            </a:r>
            <a:r>
              <a:rPr lang="ar-BH" sz="2800" b="1" dirty="0"/>
              <a:t>مَساكِنُ</a:t>
            </a:r>
            <a:r>
              <a:rPr lang="ar-BH" sz="2400" b="1" dirty="0"/>
              <a:t> - </a:t>
            </a:r>
            <a:r>
              <a:rPr lang="ar-BH" sz="2800" b="1" dirty="0"/>
              <a:t>سُكونٌ</a:t>
            </a:r>
            <a:endParaRPr lang="en-US" sz="2800" b="1" dirty="0"/>
          </a:p>
        </p:txBody>
      </p:sp>
      <p:grpSp>
        <p:nvGrpSpPr>
          <p:cNvPr id="16" name="Group 15"/>
          <p:cNvGrpSpPr/>
          <p:nvPr/>
        </p:nvGrpSpPr>
        <p:grpSpPr>
          <a:xfrm>
            <a:off x="3648501" y="3659437"/>
            <a:ext cx="3698542" cy="930726"/>
            <a:chOff x="3648501" y="3659437"/>
            <a:chExt cx="3698542" cy="930726"/>
          </a:xfrm>
        </p:grpSpPr>
        <p:sp>
          <p:nvSpPr>
            <p:cNvPr id="27" name="Oval 26"/>
            <p:cNvSpPr/>
            <p:nvPr/>
          </p:nvSpPr>
          <p:spPr>
            <a:xfrm>
              <a:off x="6473586" y="3738645"/>
              <a:ext cx="873457" cy="708790"/>
            </a:xfrm>
            <a:prstGeom prst="ellipse">
              <a:avLst/>
            </a:prstGeom>
            <a:solidFill>
              <a:srgbClr val="F7AFDF"/>
            </a:solidFill>
            <a:ln>
              <a:solidFill>
                <a:srgbClr val="F7AFDF"/>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b="1" dirty="0"/>
            </a:p>
          </p:txBody>
        </p:sp>
        <p:sp>
          <p:nvSpPr>
            <p:cNvPr id="28" name="Oval 27"/>
            <p:cNvSpPr/>
            <p:nvPr/>
          </p:nvSpPr>
          <p:spPr>
            <a:xfrm>
              <a:off x="5600129" y="3738645"/>
              <a:ext cx="873457" cy="708790"/>
            </a:xfrm>
            <a:prstGeom prst="ellipse">
              <a:avLst/>
            </a:prstGeom>
            <a:solidFill>
              <a:srgbClr val="F7AFDF"/>
            </a:solidFill>
            <a:ln>
              <a:solidFill>
                <a:srgbClr val="F7AFDF"/>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dirty="0"/>
            </a:p>
          </p:txBody>
        </p:sp>
        <p:sp>
          <p:nvSpPr>
            <p:cNvPr id="29" name="Oval 28"/>
            <p:cNvSpPr/>
            <p:nvPr/>
          </p:nvSpPr>
          <p:spPr>
            <a:xfrm>
              <a:off x="4726672" y="3770405"/>
              <a:ext cx="873457" cy="708790"/>
            </a:xfrm>
            <a:prstGeom prst="ellipse">
              <a:avLst/>
            </a:prstGeom>
            <a:solidFill>
              <a:srgbClr val="F7AFDF"/>
            </a:solidFill>
            <a:ln>
              <a:solidFill>
                <a:srgbClr val="F7AFDF"/>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dirty="0"/>
            </a:p>
          </p:txBody>
        </p:sp>
        <p:sp>
          <p:nvSpPr>
            <p:cNvPr id="36" name="Oval 35"/>
            <p:cNvSpPr/>
            <p:nvPr/>
          </p:nvSpPr>
          <p:spPr>
            <a:xfrm>
              <a:off x="3648501" y="3659437"/>
              <a:ext cx="1078171" cy="930726"/>
            </a:xfrm>
            <a:prstGeom prst="ellipse">
              <a:avLst/>
            </a:prstGeom>
            <a:solidFill>
              <a:srgbClr val="F7AFDF"/>
            </a:solidFill>
            <a:ln>
              <a:solidFill>
                <a:srgbClr val="F7AFDF"/>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b="1" dirty="0"/>
            </a:p>
          </p:txBody>
        </p:sp>
      </p:grpSp>
      <p:sp>
        <p:nvSpPr>
          <p:cNvPr id="37" name="Flowchart: Terminator 36"/>
          <p:cNvSpPr/>
          <p:nvPr/>
        </p:nvSpPr>
        <p:spPr>
          <a:xfrm>
            <a:off x="3214046" y="4722176"/>
            <a:ext cx="4872251" cy="709684"/>
          </a:xfrm>
          <a:prstGeom prst="flowChartTerminator">
            <a:avLst/>
          </a:prstGeom>
          <a:solidFill>
            <a:srgbClr val="ADDAF9"/>
          </a:solidFill>
          <a:ln>
            <a:solidFill>
              <a:srgbClr val="ADDAF9"/>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2800" b="1" dirty="0"/>
              <a:t>زِراعَةٌ</a:t>
            </a:r>
            <a:r>
              <a:rPr lang="ar-BH" sz="2400" b="1" dirty="0"/>
              <a:t> - </a:t>
            </a:r>
            <a:r>
              <a:rPr lang="ar-BH" sz="2800" b="1" dirty="0"/>
              <a:t>مَزْرَعَةٌ</a:t>
            </a:r>
            <a:r>
              <a:rPr lang="ar-BH" sz="2400" b="1" dirty="0"/>
              <a:t> - </a:t>
            </a:r>
            <a:r>
              <a:rPr lang="ar-BH" sz="2800" b="1" dirty="0"/>
              <a:t>زارِعٌ</a:t>
            </a:r>
            <a:r>
              <a:rPr lang="ar-BH" sz="2400" b="1" dirty="0"/>
              <a:t> - </a:t>
            </a:r>
            <a:r>
              <a:rPr lang="ar-BH" sz="2800" b="1" dirty="0"/>
              <a:t>مَزْروعٌ</a:t>
            </a:r>
            <a:endParaRPr lang="en-US" sz="2800" b="1" dirty="0"/>
          </a:p>
        </p:txBody>
      </p:sp>
      <p:grpSp>
        <p:nvGrpSpPr>
          <p:cNvPr id="17" name="Group 16"/>
          <p:cNvGrpSpPr/>
          <p:nvPr/>
        </p:nvGrpSpPr>
        <p:grpSpPr>
          <a:xfrm>
            <a:off x="3648501" y="5459155"/>
            <a:ext cx="3698542" cy="930726"/>
            <a:chOff x="3648501" y="5459155"/>
            <a:chExt cx="3698542" cy="930726"/>
          </a:xfrm>
        </p:grpSpPr>
        <p:sp>
          <p:nvSpPr>
            <p:cNvPr id="38" name="Oval 37"/>
            <p:cNvSpPr/>
            <p:nvPr/>
          </p:nvSpPr>
          <p:spPr>
            <a:xfrm>
              <a:off x="6473586" y="5538363"/>
              <a:ext cx="873457" cy="708790"/>
            </a:xfrm>
            <a:prstGeom prst="ellipse">
              <a:avLst/>
            </a:prstGeom>
            <a:solidFill>
              <a:srgbClr val="ADDAF9"/>
            </a:solidFill>
            <a:ln>
              <a:solidFill>
                <a:srgbClr val="ADDAF9"/>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b="1" dirty="0"/>
            </a:p>
          </p:txBody>
        </p:sp>
        <p:sp>
          <p:nvSpPr>
            <p:cNvPr id="39" name="Oval 38"/>
            <p:cNvSpPr/>
            <p:nvPr/>
          </p:nvSpPr>
          <p:spPr>
            <a:xfrm>
              <a:off x="5600129" y="5538363"/>
              <a:ext cx="873457" cy="708790"/>
            </a:xfrm>
            <a:prstGeom prst="ellipse">
              <a:avLst/>
            </a:prstGeom>
            <a:solidFill>
              <a:srgbClr val="ADDAF9"/>
            </a:solidFill>
            <a:ln>
              <a:solidFill>
                <a:srgbClr val="ADDAF9"/>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dirty="0"/>
            </a:p>
          </p:txBody>
        </p:sp>
        <p:sp>
          <p:nvSpPr>
            <p:cNvPr id="40" name="Oval 39"/>
            <p:cNvSpPr/>
            <p:nvPr/>
          </p:nvSpPr>
          <p:spPr>
            <a:xfrm>
              <a:off x="4726672" y="5570123"/>
              <a:ext cx="873457" cy="708790"/>
            </a:xfrm>
            <a:prstGeom prst="ellipse">
              <a:avLst/>
            </a:prstGeom>
            <a:solidFill>
              <a:srgbClr val="ADDAF9"/>
            </a:solidFill>
            <a:ln>
              <a:solidFill>
                <a:srgbClr val="ADDAF9"/>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dirty="0"/>
            </a:p>
          </p:txBody>
        </p:sp>
        <p:sp>
          <p:nvSpPr>
            <p:cNvPr id="41" name="Oval 40"/>
            <p:cNvSpPr/>
            <p:nvPr/>
          </p:nvSpPr>
          <p:spPr>
            <a:xfrm>
              <a:off x="3648501" y="5459155"/>
              <a:ext cx="1078171" cy="930726"/>
            </a:xfrm>
            <a:prstGeom prst="ellipse">
              <a:avLst/>
            </a:prstGeom>
            <a:solidFill>
              <a:srgbClr val="ADDAF9"/>
            </a:solidFill>
            <a:ln>
              <a:solidFill>
                <a:srgbClr val="ADDAF9"/>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b="1" dirty="0"/>
            </a:p>
          </p:txBody>
        </p:sp>
      </p:grpSp>
      <p:sp>
        <p:nvSpPr>
          <p:cNvPr id="15" name="TextBox 14"/>
          <p:cNvSpPr txBox="1"/>
          <p:nvPr/>
        </p:nvSpPr>
        <p:spPr>
          <a:xfrm>
            <a:off x="6678300" y="3815856"/>
            <a:ext cx="423081" cy="523220"/>
          </a:xfrm>
          <a:prstGeom prst="rect">
            <a:avLst/>
          </a:prstGeom>
          <a:noFill/>
        </p:spPr>
        <p:txBody>
          <a:bodyPr wrap="square" rtlCol="0">
            <a:spAutoFit/>
          </a:bodyPr>
          <a:lstStyle/>
          <a:p>
            <a:r>
              <a:rPr lang="ar-BH" sz="2800" b="1" dirty="0"/>
              <a:t>سَ</a:t>
            </a:r>
            <a:endParaRPr lang="en-US" b="1" dirty="0"/>
          </a:p>
        </p:txBody>
      </p:sp>
      <p:sp>
        <p:nvSpPr>
          <p:cNvPr id="42" name="TextBox 41"/>
          <p:cNvSpPr txBox="1"/>
          <p:nvPr/>
        </p:nvSpPr>
        <p:spPr>
          <a:xfrm>
            <a:off x="5869669" y="3875123"/>
            <a:ext cx="423081" cy="523220"/>
          </a:xfrm>
          <a:prstGeom prst="rect">
            <a:avLst/>
          </a:prstGeom>
          <a:noFill/>
        </p:spPr>
        <p:txBody>
          <a:bodyPr wrap="square" rtlCol="0">
            <a:spAutoFit/>
          </a:bodyPr>
          <a:lstStyle/>
          <a:p>
            <a:r>
              <a:rPr lang="ar-BH" sz="2800" b="1" dirty="0"/>
              <a:t>كَ</a:t>
            </a:r>
            <a:endParaRPr lang="en-US" b="1" dirty="0"/>
          </a:p>
        </p:txBody>
      </p:sp>
      <p:sp>
        <p:nvSpPr>
          <p:cNvPr id="43" name="TextBox 42"/>
          <p:cNvSpPr txBox="1"/>
          <p:nvPr/>
        </p:nvSpPr>
        <p:spPr>
          <a:xfrm>
            <a:off x="4929107" y="3819173"/>
            <a:ext cx="423081" cy="523220"/>
          </a:xfrm>
          <a:prstGeom prst="rect">
            <a:avLst/>
          </a:prstGeom>
          <a:noFill/>
        </p:spPr>
        <p:txBody>
          <a:bodyPr wrap="square" rtlCol="0">
            <a:spAutoFit/>
          </a:bodyPr>
          <a:lstStyle/>
          <a:p>
            <a:r>
              <a:rPr lang="ar-BH" sz="2800" b="1" dirty="0"/>
              <a:t>نَ</a:t>
            </a:r>
            <a:endParaRPr lang="en-US" b="1" dirty="0"/>
          </a:p>
        </p:txBody>
      </p:sp>
      <p:sp>
        <p:nvSpPr>
          <p:cNvPr id="44" name="TextBox 43"/>
          <p:cNvSpPr txBox="1"/>
          <p:nvPr/>
        </p:nvSpPr>
        <p:spPr>
          <a:xfrm>
            <a:off x="3815104" y="3815856"/>
            <a:ext cx="845027" cy="523220"/>
          </a:xfrm>
          <a:prstGeom prst="rect">
            <a:avLst/>
          </a:prstGeom>
          <a:noFill/>
        </p:spPr>
        <p:txBody>
          <a:bodyPr wrap="square" rtlCol="0">
            <a:spAutoFit/>
          </a:bodyPr>
          <a:lstStyle/>
          <a:p>
            <a:r>
              <a:rPr lang="ar-BH" sz="2800" b="1" dirty="0"/>
              <a:t>سَكَنَ</a:t>
            </a:r>
            <a:endParaRPr lang="en-US" b="1" dirty="0"/>
          </a:p>
        </p:txBody>
      </p:sp>
      <p:sp>
        <p:nvSpPr>
          <p:cNvPr id="45" name="TextBox 44"/>
          <p:cNvSpPr txBox="1"/>
          <p:nvPr/>
        </p:nvSpPr>
        <p:spPr>
          <a:xfrm>
            <a:off x="6678299" y="5618891"/>
            <a:ext cx="423081" cy="523220"/>
          </a:xfrm>
          <a:prstGeom prst="rect">
            <a:avLst/>
          </a:prstGeom>
          <a:noFill/>
        </p:spPr>
        <p:txBody>
          <a:bodyPr wrap="square" rtlCol="0">
            <a:spAutoFit/>
          </a:bodyPr>
          <a:lstStyle/>
          <a:p>
            <a:r>
              <a:rPr lang="ar-BH" sz="2800" b="1" dirty="0"/>
              <a:t>زَ</a:t>
            </a:r>
            <a:endParaRPr lang="en-US" b="1" dirty="0"/>
          </a:p>
        </p:txBody>
      </p:sp>
      <p:sp>
        <p:nvSpPr>
          <p:cNvPr id="46" name="TextBox 45"/>
          <p:cNvSpPr txBox="1"/>
          <p:nvPr/>
        </p:nvSpPr>
        <p:spPr>
          <a:xfrm>
            <a:off x="4964364" y="5618891"/>
            <a:ext cx="423081" cy="523220"/>
          </a:xfrm>
          <a:prstGeom prst="rect">
            <a:avLst/>
          </a:prstGeom>
          <a:noFill/>
        </p:spPr>
        <p:txBody>
          <a:bodyPr wrap="square" rtlCol="0">
            <a:spAutoFit/>
          </a:bodyPr>
          <a:lstStyle/>
          <a:p>
            <a:r>
              <a:rPr lang="ar-BH" sz="2800" b="1" dirty="0"/>
              <a:t>عَ</a:t>
            </a:r>
            <a:endParaRPr lang="en-US" b="1" dirty="0"/>
          </a:p>
        </p:txBody>
      </p:sp>
      <p:sp>
        <p:nvSpPr>
          <p:cNvPr id="47" name="TextBox 46"/>
          <p:cNvSpPr txBox="1"/>
          <p:nvPr/>
        </p:nvSpPr>
        <p:spPr>
          <a:xfrm>
            <a:off x="5824174" y="5580697"/>
            <a:ext cx="423081" cy="523220"/>
          </a:xfrm>
          <a:prstGeom prst="rect">
            <a:avLst/>
          </a:prstGeom>
          <a:noFill/>
        </p:spPr>
        <p:txBody>
          <a:bodyPr wrap="square" rtlCol="0">
            <a:spAutoFit/>
          </a:bodyPr>
          <a:lstStyle/>
          <a:p>
            <a:r>
              <a:rPr lang="ar-BH" sz="2800" b="1" dirty="0"/>
              <a:t>رَ</a:t>
            </a:r>
            <a:endParaRPr lang="en-US" b="1" dirty="0"/>
          </a:p>
        </p:txBody>
      </p:sp>
      <p:sp>
        <p:nvSpPr>
          <p:cNvPr id="48" name="TextBox 47"/>
          <p:cNvSpPr txBox="1"/>
          <p:nvPr/>
        </p:nvSpPr>
        <p:spPr>
          <a:xfrm>
            <a:off x="3805164" y="5660535"/>
            <a:ext cx="969559" cy="523220"/>
          </a:xfrm>
          <a:prstGeom prst="rect">
            <a:avLst/>
          </a:prstGeom>
          <a:noFill/>
        </p:spPr>
        <p:txBody>
          <a:bodyPr wrap="square" rtlCol="0">
            <a:spAutoFit/>
          </a:bodyPr>
          <a:lstStyle/>
          <a:p>
            <a:r>
              <a:rPr lang="ar-BH" sz="2800" b="1" dirty="0"/>
              <a:t>زَرَعَ</a:t>
            </a:r>
            <a:endParaRPr lang="en-US" b="1" dirty="0"/>
          </a:p>
        </p:txBody>
      </p:sp>
      <p:sp>
        <p:nvSpPr>
          <p:cNvPr id="31" name="Cloud 30"/>
          <p:cNvSpPr/>
          <p:nvPr/>
        </p:nvSpPr>
        <p:spPr>
          <a:xfrm>
            <a:off x="186828" y="695683"/>
            <a:ext cx="1819393" cy="1335469"/>
          </a:xfrm>
          <a:prstGeom prst="cloud">
            <a:avLst/>
          </a:prstGeom>
          <a:solidFill>
            <a:schemeClr val="accent1">
              <a:lumMod val="60000"/>
              <a:lumOff val="4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tx1"/>
                </a:solidFill>
              </a:rPr>
              <a:t>التّدريب الثّاني</a:t>
            </a:r>
          </a:p>
        </p:txBody>
      </p:sp>
      <p:pic>
        <p:nvPicPr>
          <p:cNvPr id="4" name="AUDIO-2020-05-18-22-35-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57049" y="6103917"/>
            <a:ext cx="609600" cy="609600"/>
          </a:xfrm>
          <a:prstGeom prst="rect">
            <a:avLst/>
          </a:prstGeom>
        </p:spPr>
      </p:pic>
      <p:sp>
        <p:nvSpPr>
          <p:cNvPr id="32" name="Rectangle 31">
            <a:extLst>
              <a:ext uri="{FF2B5EF4-FFF2-40B4-BE49-F238E27FC236}">
                <a16:creationId xmlns:a16="http://schemas.microsoft.com/office/drawing/2014/main" xmlns="" id="{F853863F-C39B-455C-9EFF-1A184AB30026}"/>
              </a:ext>
            </a:extLst>
          </p:cNvPr>
          <p:cNvSpPr/>
          <p:nvPr/>
        </p:nvSpPr>
        <p:spPr>
          <a:xfrm>
            <a:off x="107852" y="108638"/>
            <a:ext cx="3001108" cy="4754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schemeClr val="bg1"/>
                </a:solidFill>
              </a:rPr>
              <a:t>اللُّغَة الْعَرَبِيَّة – لِماذا أُحِبُّ النَّخيلَ؟</a:t>
            </a:r>
            <a:endParaRPr lang="en-US" sz="2000" dirty="0">
              <a:solidFill>
                <a:schemeClr val="bg1"/>
              </a:solidFill>
            </a:endParaRPr>
          </a:p>
        </p:txBody>
      </p:sp>
    </p:spTree>
    <p:extLst>
      <p:ext uri="{BB962C8B-B14F-4D97-AF65-F5344CB8AC3E}">
        <p14:creationId xmlns:p14="http://schemas.microsoft.com/office/powerpoint/2010/main" val="3809072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8815" fill="hold"/>
                                        <p:tgtEl>
                                          <p:spTgt spid="4"/>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ppt_x"/>
                                          </p:val>
                                        </p:tav>
                                        <p:tav tm="100000">
                                          <p:val>
                                            <p:strVal val="#ppt_x"/>
                                          </p:val>
                                        </p:tav>
                                      </p:tavLst>
                                    </p:anim>
                                    <p:anim calcmode="lin" valueType="num">
                                      <p:cBhvr additive="base">
                                        <p:cTn id="4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ppt_x"/>
                                          </p:val>
                                        </p:tav>
                                        <p:tav tm="100000">
                                          <p:val>
                                            <p:strVal val="#ppt_x"/>
                                          </p:val>
                                        </p:tav>
                                      </p:tavLst>
                                    </p:anim>
                                    <p:anim calcmode="lin" valueType="num">
                                      <p:cBhvr additive="base">
                                        <p:cTn id="4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ppt_x"/>
                                          </p:val>
                                        </p:tav>
                                        <p:tav tm="100000">
                                          <p:val>
                                            <p:strVal val="#ppt_x"/>
                                          </p:val>
                                        </p:tav>
                                      </p:tavLst>
                                    </p:anim>
                                    <p:anim calcmode="lin" valueType="num">
                                      <p:cBhvr additive="base">
                                        <p:cTn id="6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additive="base">
                                        <p:cTn id="73" dur="500" fill="hold"/>
                                        <p:tgtEl>
                                          <p:spTgt spid="46"/>
                                        </p:tgtEl>
                                        <p:attrNameLst>
                                          <p:attrName>ppt_x</p:attrName>
                                        </p:attrNameLst>
                                      </p:cBhvr>
                                      <p:tavLst>
                                        <p:tav tm="0">
                                          <p:val>
                                            <p:strVal val="#ppt_x"/>
                                          </p:val>
                                        </p:tav>
                                        <p:tav tm="100000">
                                          <p:val>
                                            <p:strVal val="#ppt_x"/>
                                          </p:val>
                                        </p:tav>
                                      </p:tavLst>
                                    </p:anim>
                                    <p:anim calcmode="lin" valueType="num">
                                      <p:cBhvr additive="base">
                                        <p:cTn id="7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ppt_x"/>
                                          </p:val>
                                        </p:tav>
                                        <p:tav tm="100000">
                                          <p:val>
                                            <p:strVal val="#ppt_x"/>
                                          </p:val>
                                        </p:tav>
                                      </p:tavLst>
                                    </p:anim>
                                    <p:anim calcmode="lin" valueType="num">
                                      <p:cBhvr additive="base">
                                        <p:cTn id="8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1" fill="hold" display="0">
                  <p:stCondLst>
                    <p:cond delay="indefinite"/>
                  </p:stCondLst>
                  <p:endCondLst>
                    <p:cond evt="onStopAudio" delay="0">
                      <p:tgtEl>
                        <p:sldTgt/>
                      </p:tgtEl>
                    </p:cond>
                  </p:endCondLst>
                </p:cTn>
                <p:tgtEl>
                  <p:spTgt spid="4"/>
                </p:tgtEl>
              </p:cMediaNode>
            </p:audio>
          </p:childTnLst>
        </p:cTn>
      </p:par>
    </p:tnLst>
    <p:bldLst>
      <p:bldP spid="7" grpId="0"/>
      <p:bldP spid="26" grpId="0" animBg="1"/>
      <p:bldP spid="37" grpId="0" animBg="1"/>
      <p:bldP spid="15" grpId="0"/>
      <p:bldP spid="42" grpId="0"/>
      <p:bldP spid="43" grpId="0"/>
      <p:bldP spid="44" grpId="0"/>
      <p:bldP spid="45" grpId="0"/>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6401105" y="242957"/>
            <a:ext cx="5213445" cy="696035"/>
          </a:xfrm>
        </p:spPr>
        <p:txBody>
          <a:bodyPr>
            <a:normAutofit/>
          </a:bodyPr>
          <a:lstStyle/>
          <a:p>
            <a:pPr algn="r"/>
            <a:r>
              <a:rPr lang="ar-BH" sz="4400" b="1" dirty="0">
                <a:cs typeface="+mn-cs"/>
              </a:rPr>
              <a:t>أُكْمِلُ كَما في المِثالِ:</a:t>
            </a:r>
            <a:endParaRPr lang="en-US" sz="4400" b="1" dirty="0">
              <a:cs typeface="+mn-cs"/>
            </a:endParaRPr>
          </a:p>
        </p:txBody>
      </p:sp>
      <p:sp>
        <p:nvSpPr>
          <p:cNvPr id="27" name="Diamond 26"/>
          <p:cNvSpPr/>
          <p:nvPr/>
        </p:nvSpPr>
        <p:spPr>
          <a:xfrm>
            <a:off x="9594376" y="1105662"/>
            <a:ext cx="1645710" cy="1187356"/>
          </a:xfrm>
          <a:prstGeom prst="diamond">
            <a:avLst/>
          </a:prstGeom>
          <a:solidFill>
            <a:srgbClr val="92D050"/>
          </a:solidFill>
          <a:ln>
            <a:solidFill>
              <a:srgbClr val="92D05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3200" b="1" dirty="0"/>
              <a:t>مِثالٌ</a:t>
            </a:r>
            <a:endParaRPr lang="en-US" sz="3200" b="1" dirty="0"/>
          </a:p>
        </p:txBody>
      </p:sp>
      <p:sp>
        <p:nvSpPr>
          <p:cNvPr id="28" name="Flowchart: Terminator 27"/>
          <p:cNvSpPr/>
          <p:nvPr/>
        </p:nvSpPr>
        <p:spPr>
          <a:xfrm>
            <a:off x="3985147" y="1355135"/>
            <a:ext cx="5609230" cy="709684"/>
          </a:xfrm>
          <a:prstGeom prst="flowChartTerminator">
            <a:avLst/>
          </a:prstGeom>
          <a:solidFill>
            <a:srgbClr val="92D050"/>
          </a:solidFill>
          <a:ln>
            <a:solidFill>
              <a:srgbClr val="92D05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3200" b="1" dirty="0"/>
              <a:t>يَسُرُّني أَنْ يَبْنيَ أَبوكِ بَيْتًا جَديدًا. </a:t>
            </a:r>
            <a:endParaRPr lang="en-US" sz="3200" b="1" dirty="0"/>
          </a:p>
        </p:txBody>
      </p:sp>
      <p:sp>
        <p:nvSpPr>
          <p:cNvPr id="9" name="TextBox 8"/>
          <p:cNvSpPr txBox="1"/>
          <p:nvPr/>
        </p:nvSpPr>
        <p:spPr>
          <a:xfrm>
            <a:off x="4847230" y="2482757"/>
            <a:ext cx="5609230" cy="523220"/>
          </a:xfrm>
          <a:prstGeom prst="rect">
            <a:avLst/>
          </a:prstGeom>
          <a:noFill/>
        </p:spPr>
        <p:txBody>
          <a:bodyPr wrap="square" rtlCol="0">
            <a:spAutoFit/>
          </a:bodyPr>
          <a:lstStyle/>
          <a:p>
            <a:pPr algn="r"/>
            <a:r>
              <a:rPr lang="ar-BH" sz="2800" dirty="0">
                <a:latin typeface="Arial" panose="020B0604020202020204" pitchFamily="34" charset="0"/>
                <a:cs typeface="Arial" panose="020B0604020202020204" pitchFamily="34" charset="0"/>
              </a:rPr>
              <a:t>يَسُرُّني أَنْ يَفُوزَ ....................</a:t>
            </a:r>
            <a:endParaRPr lang="en-US" sz="2800" dirty="0">
              <a:latin typeface="Arial" panose="020B0604020202020204" pitchFamily="34" charset="0"/>
              <a:cs typeface="Arial" panose="020B0604020202020204" pitchFamily="34" charset="0"/>
            </a:endParaRPr>
          </a:p>
        </p:txBody>
      </p:sp>
      <p:sp>
        <p:nvSpPr>
          <p:cNvPr id="29" name="TextBox 28"/>
          <p:cNvSpPr txBox="1"/>
          <p:nvPr/>
        </p:nvSpPr>
        <p:spPr>
          <a:xfrm>
            <a:off x="4847230" y="3098725"/>
            <a:ext cx="5609230" cy="523220"/>
          </a:xfrm>
          <a:prstGeom prst="rect">
            <a:avLst/>
          </a:prstGeom>
          <a:noFill/>
        </p:spPr>
        <p:txBody>
          <a:bodyPr wrap="square" rtlCol="0">
            <a:spAutoFit/>
          </a:bodyPr>
          <a:lstStyle/>
          <a:p>
            <a:pPr algn="r"/>
            <a:r>
              <a:rPr lang="ar-BH" sz="2800" dirty="0">
                <a:latin typeface="Arial" panose="020B0604020202020204" pitchFamily="34" charset="0"/>
                <a:cs typeface="Arial" panose="020B0604020202020204" pitchFamily="34" charset="0"/>
              </a:rPr>
              <a:t>يَسُرُّني أَنْ أُسافِرَ ..................</a:t>
            </a:r>
            <a:endParaRPr lang="en-US" sz="2800" dirty="0">
              <a:latin typeface="Arial" panose="020B0604020202020204" pitchFamily="34" charset="0"/>
              <a:cs typeface="Arial" panose="020B0604020202020204" pitchFamily="34" charset="0"/>
            </a:endParaRPr>
          </a:p>
        </p:txBody>
      </p:sp>
      <p:sp>
        <p:nvSpPr>
          <p:cNvPr id="30" name="TextBox 29"/>
          <p:cNvSpPr txBox="1"/>
          <p:nvPr/>
        </p:nvSpPr>
        <p:spPr>
          <a:xfrm>
            <a:off x="4847230" y="4284287"/>
            <a:ext cx="5609230" cy="523220"/>
          </a:xfrm>
          <a:prstGeom prst="rect">
            <a:avLst/>
          </a:prstGeom>
          <a:noFill/>
        </p:spPr>
        <p:txBody>
          <a:bodyPr wrap="square" rtlCol="0">
            <a:spAutoFit/>
          </a:bodyPr>
          <a:lstStyle/>
          <a:p>
            <a:pPr algn="r"/>
            <a:r>
              <a:rPr lang="ar-BH" sz="2800" dirty="0">
                <a:latin typeface="Arial" panose="020B0604020202020204" pitchFamily="34" charset="0"/>
                <a:cs typeface="Arial" panose="020B0604020202020204" pitchFamily="34" charset="0"/>
              </a:rPr>
              <a:t>يَسُرُّني أَنْ ................</a:t>
            </a:r>
            <a:endParaRPr lang="en-US" sz="2800" dirty="0">
              <a:latin typeface="Arial" panose="020B0604020202020204" pitchFamily="34" charset="0"/>
              <a:cs typeface="Arial" panose="020B0604020202020204" pitchFamily="34" charset="0"/>
            </a:endParaRPr>
          </a:p>
        </p:txBody>
      </p:sp>
      <p:sp>
        <p:nvSpPr>
          <p:cNvPr id="31" name="TextBox 30"/>
          <p:cNvSpPr txBox="1"/>
          <p:nvPr/>
        </p:nvSpPr>
        <p:spPr>
          <a:xfrm>
            <a:off x="4847230" y="3668319"/>
            <a:ext cx="5609230" cy="523220"/>
          </a:xfrm>
          <a:prstGeom prst="rect">
            <a:avLst/>
          </a:prstGeom>
          <a:noFill/>
        </p:spPr>
        <p:txBody>
          <a:bodyPr wrap="square" rtlCol="0">
            <a:spAutoFit/>
          </a:bodyPr>
          <a:lstStyle/>
          <a:p>
            <a:pPr algn="r"/>
            <a:r>
              <a:rPr lang="ar-BH" sz="2800" dirty="0">
                <a:latin typeface="Arial" panose="020B0604020202020204" pitchFamily="34" charset="0"/>
                <a:cs typeface="Arial" panose="020B0604020202020204" pitchFamily="34" charset="0"/>
              </a:rPr>
              <a:t>يَسُرُّني أَنْ .............</a:t>
            </a:r>
            <a:endParaRPr lang="en-US" sz="2800" dirty="0">
              <a:latin typeface="Arial" panose="020B0604020202020204" pitchFamily="34" charset="0"/>
              <a:cs typeface="Arial" panose="020B0604020202020204" pitchFamily="34" charset="0"/>
            </a:endParaRPr>
          </a:p>
        </p:txBody>
      </p:sp>
      <p:sp>
        <p:nvSpPr>
          <p:cNvPr id="12" name="TextBox 11"/>
          <p:cNvSpPr txBox="1"/>
          <p:nvPr/>
        </p:nvSpPr>
        <p:spPr>
          <a:xfrm>
            <a:off x="6096000" y="2544312"/>
            <a:ext cx="2508160" cy="523220"/>
          </a:xfrm>
          <a:prstGeom prst="rect">
            <a:avLst/>
          </a:prstGeom>
          <a:noFill/>
        </p:spPr>
        <p:txBody>
          <a:bodyPr wrap="square" rtlCol="0">
            <a:spAutoFit/>
          </a:bodyPr>
          <a:lstStyle/>
          <a:p>
            <a:pPr algn="r"/>
            <a:r>
              <a:rPr lang="ar-BH" sz="2800" b="1" dirty="0">
                <a:solidFill>
                  <a:srgbClr val="FF0000"/>
                </a:solidFill>
                <a:latin typeface="Arial" panose="020B0604020202020204" pitchFamily="34" charset="0"/>
                <a:cs typeface="Arial" panose="020B0604020202020204" pitchFamily="34" charset="0"/>
              </a:rPr>
              <a:t>مُنْتَخَبُ الْبَحْرَيْنِ. </a:t>
            </a:r>
            <a:endParaRPr lang="en-US" sz="2800" b="1" dirty="0">
              <a:solidFill>
                <a:srgbClr val="FF0000"/>
              </a:solidFill>
              <a:latin typeface="Arial" panose="020B0604020202020204" pitchFamily="34" charset="0"/>
              <a:cs typeface="Arial" panose="020B0604020202020204" pitchFamily="34" charset="0"/>
            </a:endParaRPr>
          </a:p>
        </p:txBody>
      </p:sp>
      <p:sp>
        <p:nvSpPr>
          <p:cNvPr id="32" name="TextBox 31"/>
          <p:cNvSpPr txBox="1"/>
          <p:nvPr/>
        </p:nvSpPr>
        <p:spPr>
          <a:xfrm>
            <a:off x="6401105" y="3152689"/>
            <a:ext cx="2104030" cy="523220"/>
          </a:xfrm>
          <a:prstGeom prst="rect">
            <a:avLst/>
          </a:prstGeom>
          <a:noFill/>
        </p:spPr>
        <p:txBody>
          <a:bodyPr wrap="square" rtlCol="0">
            <a:spAutoFit/>
          </a:bodyPr>
          <a:lstStyle/>
          <a:p>
            <a:pPr algn="r"/>
            <a:r>
              <a:rPr lang="ar-BH" sz="2800" b="1" dirty="0">
                <a:solidFill>
                  <a:srgbClr val="FF0000"/>
                </a:solidFill>
                <a:latin typeface="Arial" panose="020B0604020202020204" pitchFamily="34" charset="0"/>
                <a:cs typeface="Arial" panose="020B0604020202020204" pitchFamily="34" charset="0"/>
              </a:rPr>
              <a:t>إِلى ديزْني لانْد.</a:t>
            </a:r>
            <a:endParaRPr lang="en-US" sz="2800" b="1" dirty="0">
              <a:solidFill>
                <a:srgbClr val="FF0000"/>
              </a:solidFill>
              <a:latin typeface="Arial" panose="020B0604020202020204" pitchFamily="34" charset="0"/>
              <a:cs typeface="Arial" panose="020B0604020202020204" pitchFamily="34" charset="0"/>
            </a:endParaRPr>
          </a:p>
        </p:txBody>
      </p:sp>
      <p:sp>
        <p:nvSpPr>
          <p:cNvPr id="33" name="TextBox 32"/>
          <p:cNvSpPr txBox="1"/>
          <p:nvPr/>
        </p:nvSpPr>
        <p:spPr>
          <a:xfrm>
            <a:off x="7133177" y="3729874"/>
            <a:ext cx="2104030" cy="523220"/>
          </a:xfrm>
          <a:prstGeom prst="rect">
            <a:avLst/>
          </a:prstGeom>
          <a:noFill/>
        </p:spPr>
        <p:txBody>
          <a:bodyPr wrap="square" rtlCol="0">
            <a:spAutoFit/>
          </a:bodyPr>
          <a:lstStyle/>
          <a:p>
            <a:pPr algn="r"/>
            <a:r>
              <a:rPr lang="ar-BH" sz="2800" b="1" dirty="0">
                <a:solidFill>
                  <a:srgbClr val="FF0000"/>
                </a:solidFill>
                <a:latin typeface="Arial" panose="020B0604020202020204" pitchFamily="34" charset="0"/>
                <a:cs typeface="Arial" panose="020B0604020202020204" pitchFamily="34" charset="0"/>
              </a:rPr>
              <a:t>أَعْمَلَ الْخَيْرَ</a:t>
            </a:r>
            <a:endParaRPr lang="en-US" sz="2800" b="1" dirty="0">
              <a:solidFill>
                <a:srgbClr val="FF0000"/>
              </a:solidFill>
              <a:latin typeface="Arial" panose="020B0604020202020204" pitchFamily="34" charset="0"/>
              <a:cs typeface="Arial" panose="020B0604020202020204" pitchFamily="34" charset="0"/>
            </a:endParaRPr>
          </a:p>
        </p:txBody>
      </p:sp>
      <p:sp>
        <p:nvSpPr>
          <p:cNvPr id="34" name="TextBox 33"/>
          <p:cNvSpPr txBox="1"/>
          <p:nvPr/>
        </p:nvSpPr>
        <p:spPr>
          <a:xfrm>
            <a:off x="7133177" y="4315064"/>
            <a:ext cx="2104030" cy="523220"/>
          </a:xfrm>
          <a:prstGeom prst="rect">
            <a:avLst/>
          </a:prstGeom>
          <a:noFill/>
        </p:spPr>
        <p:txBody>
          <a:bodyPr wrap="square" rtlCol="0">
            <a:spAutoFit/>
          </a:bodyPr>
          <a:lstStyle/>
          <a:p>
            <a:pPr algn="r"/>
            <a:r>
              <a:rPr lang="ar-BH" sz="2800" b="1" dirty="0">
                <a:solidFill>
                  <a:srgbClr val="FF0000"/>
                </a:solidFill>
                <a:latin typeface="Arial" panose="020B0604020202020204" pitchFamily="34" charset="0"/>
                <a:cs typeface="Arial" panose="020B0604020202020204" pitchFamily="34" charset="0"/>
              </a:rPr>
              <a:t>أَراكَ مَسْرورًا</a:t>
            </a:r>
            <a:endParaRPr lang="en-US" sz="2800" b="1" dirty="0">
              <a:solidFill>
                <a:srgbClr val="FF0000"/>
              </a:solidFill>
              <a:latin typeface="Arial" panose="020B0604020202020204" pitchFamily="34" charset="0"/>
              <a:cs typeface="Arial" panose="020B0604020202020204" pitchFamily="34" charset="0"/>
            </a:endParaRPr>
          </a:p>
        </p:txBody>
      </p:sp>
      <p:sp>
        <p:nvSpPr>
          <p:cNvPr id="14" name="Cloud 13"/>
          <p:cNvSpPr/>
          <p:nvPr/>
        </p:nvSpPr>
        <p:spPr>
          <a:xfrm>
            <a:off x="107852" y="687400"/>
            <a:ext cx="1819393" cy="1335469"/>
          </a:xfrm>
          <a:prstGeom prst="cloud">
            <a:avLst/>
          </a:prstGeom>
          <a:solidFill>
            <a:schemeClr val="accent2">
              <a:lumMod val="40000"/>
              <a:lumOff val="6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tx1"/>
                </a:solidFill>
              </a:rPr>
              <a:t>التّدريب الثّالث</a:t>
            </a:r>
          </a:p>
        </p:txBody>
      </p:sp>
      <p:pic>
        <p:nvPicPr>
          <p:cNvPr id="2" name="AUDIO-2020-05-18-22-35-4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04345" y="6103883"/>
            <a:ext cx="609600" cy="609600"/>
          </a:xfrm>
          <a:prstGeom prst="rect">
            <a:avLst/>
          </a:prstGeom>
        </p:spPr>
      </p:pic>
      <p:sp>
        <p:nvSpPr>
          <p:cNvPr id="15" name="Rectangle 14">
            <a:extLst>
              <a:ext uri="{FF2B5EF4-FFF2-40B4-BE49-F238E27FC236}">
                <a16:creationId xmlns:a16="http://schemas.microsoft.com/office/drawing/2014/main" xmlns="" id="{3858089F-A728-431F-AF33-E879AB7F8B35}"/>
              </a:ext>
            </a:extLst>
          </p:cNvPr>
          <p:cNvSpPr/>
          <p:nvPr/>
        </p:nvSpPr>
        <p:spPr>
          <a:xfrm>
            <a:off x="107852" y="108638"/>
            <a:ext cx="3001108" cy="4754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schemeClr val="bg1"/>
                </a:solidFill>
              </a:rPr>
              <a:t>اللُّغَة الْعَرَبِيَّة – لِماذا أُحِبُّ النَّخيلَ؟</a:t>
            </a:r>
            <a:endParaRPr lang="en-US" sz="2000" dirty="0">
              <a:solidFill>
                <a:schemeClr val="bg1"/>
              </a:solidFill>
            </a:endParaRPr>
          </a:p>
        </p:txBody>
      </p:sp>
    </p:spTree>
    <p:extLst>
      <p:ext uri="{BB962C8B-B14F-4D97-AF65-F5344CB8AC3E}">
        <p14:creationId xmlns:p14="http://schemas.microsoft.com/office/powerpoint/2010/main" val="203826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3434" fill="hold"/>
                                        <p:tgtEl>
                                          <p:spTgt spid="2"/>
                                        </p:tgtEl>
                                      </p:cBhvr>
                                    </p:cmd>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p:cTn id="68" dur="500" fill="hold"/>
                                        <p:tgtEl>
                                          <p:spTgt spid="34"/>
                                        </p:tgtEl>
                                        <p:attrNameLst>
                                          <p:attrName>ppt_w</p:attrName>
                                        </p:attrNameLst>
                                      </p:cBhvr>
                                      <p:tavLst>
                                        <p:tav tm="0">
                                          <p:val>
                                            <p:fltVal val="0"/>
                                          </p:val>
                                        </p:tav>
                                        <p:tav tm="100000">
                                          <p:val>
                                            <p:strVal val="#ppt_w"/>
                                          </p:val>
                                        </p:tav>
                                      </p:tavLst>
                                    </p:anim>
                                    <p:anim calcmode="lin" valueType="num">
                                      <p:cBhvr>
                                        <p:cTn id="69" dur="500" fill="hold"/>
                                        <p:tgtEl>
                                          <p:spTgt spid="34"/>
                                        </p:tgtEl>
                                        <p:attrNameLst>
                                          <p:attrName>ppt_h</p:attrName>
                                        </p:attrNameLst>
                                      </p:cBhvr>
                                      <p:tavLst>
                                        <p:tav tm="0">
                                          <p:val>
                                            <p:fltVal val="0"/>
                                          </p:val>
                                        </p:tav>
                                        <p:tav tm="100000">
                                          <p:val>
                                            <p:strVal val="#ppt_h"/>
                                          </p:val>
                                        </p:tav>
                                      </p:tavLst>
                                    </p:anim>
                                    <p:animEffect transition="in" filter="fade">
                                      <p:cBhvr>
                                        <p:cTn id="70" dur="500"/>
                                        <p:tgtEl>
                                          <p:spTgt spid="34"/>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1" fill="hold" display="0">
                  <p:stCondLst>
                    <p:cond delay="indefinite"/>
                  </p:stCondLst>
                  <p:endCondLst>
                    <p:cond evt="onStopAudio" delay="0">
                      <p:tgtEl>
                        <p:sldTgt/>
                      </p:tgtEl>
                    </p:cond>
                  </p:endCondLst>
                </p:cTn>
                <p:tgtEl>
                  <p:spTgt spid="2"/>
                </p:tgtEl>
              </p:cMediaNode>
            </p:audio>
          </p:childTnLst>
        </p:cTn>
      </p:par>
    </p:tnLst>
    <p:bldLst>
      <p:bldP spid="4" grpId="0"/>
      <p:bldP spid="27" grpId="0" animBg="1"/>
      <p:bldP spid="28" grpId="0" animBg="1"/>
      <p:bldP spid="9" grpId="0"/>
      <p:bldP spid="29" grpId="0"/>
      <p:bldP spid="30" grpId="0"/>
      <p:bldP spid="31" grpId="0"/>
      <p:bldP spid="12" grpId="0"/>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عنوان 3"/>
          <p:cNvSpPr txBox="1">
            <a:spLocks/>
          </p:cNvSpPr>
          <p:nvPr/>
        </p:nvSpPr>
        <p:spPr>
          <a:xfrm>
            <a:off x="6401105" y="242957"/>
            <a:ext cx="5213445" cy="696035"/>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b="1" dirty="0">
                <a:cs typeface="+mn-cs"/>
              </a:rPr>
              <a:t>أُكْمِلُ كَما في المِثالِ:</a:t>
            </a:r>
            <a:endParaRPr lang="en-US" b="1" dirty="0">
              <a:cs typeface="+mn-cs"/>
            </a:endParaRPr>
          </a:p>
        </p:txBody>
      </p:sp>
      <p:sp>
        <p:nvSpPr>
          <p:cNvPr id="28" name="TextBox 27"/>
          <p:cNvSpPr txBox="1"/>
          <p:nvPr/>
        </p:nvSpPr>
        <p:spPr>
          <a:xfrm>
            <a:off x="3957851" y="2709161"/>
            <a:ext cx="6689678" cy="523220"/>
          </a:xfrm>
          <a:prstGeom prst="rect">
            <a:avLst/>
          </a:prstGeom>
          <a:noFill/>
        </p:spPr>
        <p:txBody>
          <a:bodyPr wrap="square" rtlCol="0">
            <a:spAutoFit/>
          </a:bodyPr>
          <a:lstStyle/>
          <a:p>
            <a:pPr algn="r" rtl="1"/>
            <a:r>
              <a:rPr lang="ar-BH" sz="2800" dirty="0">
                <a:latin typeface="Arial" panose="020B0604020202020204" pitchFamily="34" charset="0"/>
                <a:cs typeface="Arial" panose="020B0604020202020204" pitchFamily="34" charset="0"/>
              </a:rPr>
              <a:t>1- أَخْشَى أَنْ........ فَريقُ مَدْرَسَتِنا الْمُباراةَ.</a:t>
            </a:r>
            <a:endParaRPr lang="en-US" sz="2800" dirty="0">
              <a:latin typeface="Arial" panose="020B0604020202020204" pitchFamily="34" charset="0"/>
              <a:cs typeface="Arial" panose="020B0604020202020204" pitchFamily="34" charset="0"/>
            </a:endParaRPr>
          </a:p>
        </p:txBody>
      </p:sp>
      <p:sp>
        <p:nvSpPr>
          <p:cNvPr id="29" name="TextBox 28"/>
          <p:cNvSpPr txBox="1"/>
          <p:nvPr/>
        </p:nvSpPr>
        <p:spPr>
          <a:xfrm>
            <a:off x="8049489" y="2703815"/>
            <a:ext cx="1140725" cy="523220"/>
          </a:xfrm>
          <a:prstGeom prst="rect">
            <a:avLst/>
          </a:prstGeom>
          <a:noFill/>
        </p:spPr>
        <p:txBody>
          <a:bodyPr wrap="square" rtlCol="0">
            <a:spAutoFit/>
          </a:bodyPr>
          <a:lstStyle/>
          <a:p>
            <a:pPr algn="r"/>
            <a:r>
              <a:rPr lang="ar-BH" sz="2800" b="1" dirty="0">
                <a:solidFill>
                  <a:srgbClr val="FF0000"/>
                </a:solidFill>
                <a:latin typeface="Arial" panose="020B0604020202020204" pitchFamily="34" charset="0"/>
                <a:cs typeface="Arial" panose="020B0604020202020204" pitchFamily="34" charset="0"/>
              </a:rPr>
              <a:t>يَخْسَرَ</a:t>
            </a:r>
            <a:endParaRPr lang="en-US" sz="2800"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4394579" y="3619934"/>
            <a:ext cx="6252950" cy="523220"/>
          </a:xfrm>
          <a:prstGeom prst="rect">
            <a:avLst/>
          </a:prstGeom>
          <a:noFill/>
        </p:spPr>
        <p:txBody>
          <a:bodyPr wrap="square" rtlCol="0">
            <a:spAutoFit/>
          </a:bodyPr>
          <a:lstStyle/>
          <a:p>
            <a:pPr algn="l"/>
            <a:r>
              <a:rPr lang="en-US" sz="2800" dirty="0">
                <a:latin typeface="Arial" panose="020B0604020202020204" pitchFamily="34" charset="0"/>
                <a:cs typeface="Arial" panose="020B0604020202020204" pitchFamily="34" charset="0"/>
              </a:rPr>
              <a:t>  </a:t>
            </a:r>
            <a:r>
              <a:rPr lang="ar-BH" sz="28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a:t>
            </a:r>
            <a:r>
              <a:rPr lang="ar-BH" sz="2800" dirty="0">
                <a:latin typeface="Arial" panose="020B0604020202020204" pitchFamily="34" charset="0"/>
                <a:cs typeface="Arial" panose="020B0604020202020204" pitchFamily="34" charset="0"/>
              </a:rPr>
              <a:t>2</a:t>
            </a:r>
            <a:endParaRPr lang="en-US" sz="2800" dirty="0">
              <a:latin typeface="Arial" panose="020B0604020202020204" pitchFamily="34" charset="0"/>
              <a:cs typeface="Arial" panose="020B0604020202020204" pitchFamily="34" charset="0"/>
            </a:endParaRPr>
          </a:p>
        </p:txBody>
      </p:sp>
      <p:sp>
        <p:nvSpPr>
          <p:cNvPr id="9" name="TextBox 8"/>
          <p:cNvSpPr txBox="1"/>
          <p:nvPr/>
        </p:nvSpPr>
        <p:spPr>
          <a:xfrm>
            <a:off x="5221711" y="3554590"/>
            <a:ext cx="4872251" cy="523220"/>
          </a:xfrm>
          <a:prstGeom prst="rect">
            <a:avLst/>
          </a:prstGeom>
          <a:noFill/>
        </p:spPr>
        <p:txBody>
          <a:bodyPr wrap="square" rtlCol="0">
            <a:spAutoFit/>
          </a:bodyPr>
          <a:lstStyle/>
          <a:p>
            <a:pPr algn="r"/>
            <a:r>
              <a:rPr lang="ar-BH" sz="2800" b="1" dirty="0">
                <a:solidFill>
                  <a:schemeClr val="accent5"/>
                </a:solidFill>
                <a:latin typeface="Arial" panose="020B0604020202020204" pitchFamily="34" charset="0"/>
                <a:cs typeface="Arial" panose="020B0604020202020204" pitchFamily="34" charset="0"/>
              </a:rPr>
              <a:t>أَخْشَى أَنْ يَكْسِرَ أَخِي الصَّغيرُ دَرّاجَتي.</a:t>
            </a:r>
            <a:endParaRPr lang="en-US" sz="2800" b="1" dirty="0">
              <a:solidFill>
                <a:schemeClr val="accent5"/>
              </a:solidFill>
              <a:latin typeface="Arial" panose="020B0604020202020204" pitchFamily="34" charset="0"/>
              <a:cs typeface="Arial" panose="020B0604020202020204" pitchFamily="34" charset="0"/>
            </a:endParaRPr>
          </a:p>
        </p:txBody>
      </p:sp>
      <p:sp>
        <p:nvSpPr>
          <p:cNvPr id="12" name="TextBox 11"/>
          <p:cNvSpPr txBox="1"/>
          <p:nvPr/>
        </p:nvSpPr>
        <p:spPr>
          <a:xfrm>
            <a:off x="4394579" y="4535699"/>
            <a:ext cx="6252950" cy="523220"/>
          </a:xfrm>
          <a:prstGeom prst="rect">
            <a:avLst/>
          </a:prstGeom>
          <a:noFill/>
        </p:spPr>
        <p:txBody>
          <a:bodyPr wrap="square" rtlCol="0">
            <a:spAutoFit/>
          </a:bodyPr>
          <a:lstStyle/>
          <a:p>
            <a:pPr algn="l"/>
            <a:r>
              <a:rPr lang="en-US" sz="2800" dirty="0">
                <a:latin typeface="Arial" panose="020B0604020202020204" pitchFamily="34" charset="0"/>
                <a:cs typeface="Arial" panose="020B0604020202020204" pitchFamily="34" charset="0"/>
              </a:rPr>
              <a:t>  </a:t>
            </a:r>
            <a:r>
              <a:rPr lang="ar-BH" sz="28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a:t>
            </a:r>
            <a:r>
              <a:rPr lang="ar-BH" sz="2800" dirty="0">
                <a:latin typeface="Arial" panose="020B0604020202020204" pitchFamily="34" charset="0"/>
                <a:cs typeface="Arial" panose="020B0604020202020204" pitchFamily="34" charset="0"/>
              </a:rPr>
              <a:t>3</a:t>
            </a:r>
            <a:endParaRPr lang="en-US" sz="2800" dirty="0">
              <a:latin typeface="Arial" panose="020B0604020202020204" pitchFamily="34" charset="0"/>
              <a:cs typeface="Arial" panose="020B0604020202020204" pitchFamily="34" charset="0"/>
            </a:endParaRPr>
          </a:p>
        </p:txBody>
      </p:sp>
      <p:sp>
        <p:nvSpPr>
          <p:cNvPr id="13" name="TextBox 12"/>
          <p:cNvSpPr txBox="1"/>
          <p:nvPr/>
        </p:nvSpPr>
        <p:spPr>
          <a:xfrm>
            <a:off x="4640239" y="4530707"/>
            <a:ext cx="5453723" cy="523220"/>
          </a:xfrm>
          <a:prstGeom prst="rect">
            <a:avLst/>
          </a:prstGeom>
          <a:noFill/>
        </p:spPr>
        <p:txBody>
          <a:bodyPr wrap="square" rtlCol="0">
            <a:spAutoFit/>
          </a:bodyPr>
          <a:lstStyle/>
          <a:p>
            <a:pPr algn="r"/>
            <a:r>
              <a:rPr lang="ar-BH" sz="2800" b="1" dirty="0">
                <a:solidFill>
                  <a:srgbClr val="0070C0"/>
                </a:solidFill>
              </a:rPr>
              <a:t>أخْشى أَنْ تُقْلِعَ الطّائِرَةُ قَبْلَ أنْ أَلْتَحِقَ بِها.</a:t>
            </a:r>
            <a:endParaRPr lang="en-US" sz="2800" b="1" dirty="0">
              <a:solidFill>
                <a:srgbClr val="0070C0"/>
              </a:solidFill>
              <a:latin typeface="Arial" panose="020B0604020202020204" pitchFamily="34" charset="0"/>
            </a:endParaRPr>
          </a:p>
        </p:txBody>
      </p:sp>
      <p:sp>
        <p:nvSpPr>
          <p:cNvPr id="14" name="Cloud 13"/>
          <p:cNvSpPr/>
          <p:nvPr/>
        </p:nvSpPr>
        <p:spPr>
          <a:xfrm>
            <a:off x="107852" y="729350"/>
            <a:ext cx="1819393" cy="1335469"/>
          </a:xfrm>
          <a:prstGeom prst="cloud">
            <a:avLst/>
          </a:prstGeom>
          <a:solidFill>
            <a:srgbClr val="66FF66"/>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tx1"/>
                </a:solidFill>
              </a:rPr>
              <a:t>التّدريب الرّابع</a:t>
            </a:r>
          </a:p>
        </p:txBody>
      </p:sp>
      <p:sp>
        <p:nvSpPr>
          <p:cNvPr id="15" name="Diamond 14">
            <a:extLst>
              <a:ext uri="{FF2B5EF4-FFF2-40B4-BE49-F238E27FC236}">
                <a16:creationId xmlns:a16="http://schemas.microsoft.com/office/drawing/2014/main" xmlns="" id="{648F6CA4-A113-4DEB-8AF8-D664412F3ACE}"/>
              </a:ext>
            </a:extLst>
          </p:cNvPr>
          <p:cNvSpPr/>
          <p:nvPr/>
        </p:nvSpPr>
        <p:spPr>
          <a:xfrm>
            <a:off x="9594376" y="1105662"/>
            <a:ext cx="1645710" cy="1187356"/>
          </a:xfrm>
          <a:prstGeom prst="diamond">
            <a:avLst/>
          </a:prstGeom>
          <a:solidFill>
            <a:srgbClr val="92D050"/>
          </a:solidFill>
          <a:ln>
            <a:solidFill>
              <a:srgbClr val="92D05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3200" b="1" dirty="0"/>
              <a:t>مِثالٌ</a:t>
            </a:r>
            <a:endParaRPr lang="en-US" sz="3200" b="1" dirty="0"/>
          </a:p>
        </p:txBody>
      </p:sp>
      <p:sp>
        <p:nvSpPr>
          <p:cNvPr id="16" name="Flowchart: Terminator 15">
            <a:extLst>
              <a:ext uri="{FF2B5EF4-FFF2-40B4-BE49-F238E27FC236}">
                <a16:creationId xmlns:a16="http://schemas.microsoft.com/office/drawing/2014/main" xmlns="" id="{DA99E698-8099-4564-B727-8A924AD03AD0}"/>
              </a:ext>
            </a:extLst>
          </p:cNvPr>
          <p:cNvSpPr/>
          <p:nvPr/>
        </p:nvSpPr>
        <p:spPr>
          <a:xfrm>
            <a:off x="3985147" y="1355135"/>
            <a:ext cx="5609230" cy="709684"/>
          </a:xfrm>
          <a:prstGeom prst="flowChartTerminator">
            <a:avLst/>
          </a:prstGeom>
          <a:solidFill>
            <a:srgbClr val="92D050"/>
          </a:solidFill>
          <a:ln>
            <a:solidFill>
              <a:srgbClr val="92D05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3200" b="1" dirty="0"/>
              <a:t>أَخْشَى أَنْ يَقْطَعَ أَبوكِ نَخْلاتِنا.</a:t>
            </a:r>
            <a:endParaRPr lang="en-US" sz="3200" b="1" dirty="0"/>
          </a:p>
        </p:txBody>
      </p:sp>
      <p:sp>
        <p:nvSpPr>
          <p:cNvPr id="17" name="Rectangle 16">
            <a:extLst>
              <a:ext uri="{FF2B5EF4-FFF2-40B4-BE49-F238E27FC236}">
                <a16:creationId xmlns:a16="http://schemas.microsoft.com/office/drawing/2014/main" xmlns="" id="{4FB3EE0F-7C65-4AC4-96C0-B9BDBB701D2A}"/>
              </a:ext>
            </a:extLst>
          </p:cNvPr>
          <p:cNvSpPr/>
          <p:nvPr/>
        </p:nvSpPr>
        <p:spPr>
          <a:xfrm>
            <a:off x="107852" y="108638"/>
            <a:ext cx="3001108" cy="4754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schemeClr val="bg1"/>
                </a:solidFill>
              </a:rPr>
              <a:t>اللُّغَة الْعَرَبِيَّة – لِماذا أُحِبُّ النَّخيلَ؟</a:t>
            </a:r>
            <a:endParaRPr lang="en-US" sz="2000" dirty="0">
              <a:solidFill>
                <a:schemeClr val="bg1"/>
              </a:solidFill>
            </a:endParaRPr>
          </a:p>
        </p:txBody>
      </p:sp>
      <p:pic>
        <p:nvPicPr>
          <p:cNvPr id="3" name="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890936" y="3010334"/>
            <a:ext cx="609600" cy="609600"/>
          </a:xfrm>
          <a:prstGeom prst="rect">
            <a:avLst/>
          </a:prstGeom>
        </p:spPr>
      </p:pic>
    </p:spTree>
    <p:extLst>
      <p:ext uri="{BB962C8B-B14F-4D97-AF65-F5344CB8AC3E}">
        <p14:creationId xmlns:p14="http://schemas.microsoft.com/office/powerpoint/2010/main" val="205239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21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subTnLst>
                                    <p:audio>
                                      <p:cMediaNode>
                                        <p:cTn display="0" masterRel="sameClick">
                                          <p:stCondLst>
                                            <p:cond evt="begin" delay="0">
                                              <p:tn val="45"/>
                                            </p:cond>
                                          </p:stCondLst>
                                          <p:endCondLst>
                                            <p:cond evt="onStopAudio" delay="0">
                                              <p:tgtEl>
                                                <p:sldTgt/>
                                              </p:tgtEl>
                                            </p:cond>
                                          </p:endCondLst>
                                        </p:cTn>
                                        <p:tgtEl>
                                          <p:sndTgt r:embed="rId5" name="breeze.wav"/>
                                        </p:tgtEl>
                                      </p:cMediaNode>
                                    </p:audio>
                                  </p:sub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64" fill="hold" display="0">
                  <p:stCondLst>
                    <p:cond delay="indefinite"/>
                  </p:stCondLst>
                  <p:endCondLst>
                    <p:cond evt="onStopAudio" delay="0">
                      <p:tgtEl>
                        <p:sldTgt/>
                      </p:tgtEl>
                    </p:cond>
                  </p:endCondLst>
                </p:cTn>
                <p:tgtEl>
                  <p:spTgt spid="3"/>
                </p:tgtEl>
              </p:cMediaNode>
            </p:video>
          </p:childTnLst>
        </p:cTn>
      </p:par>
    </p:tnLst>
    <p:bldLst>
      <p:bldP spid="19" grpId="0"/>
      <p:bldP spid="28" grpId="0"/>
      <p:bldP spid="29" grpId="0"/>
      <p:bldP spid="8" grpId="0"/>
      <p:bldP spid="9" grpId="0"/>
      <p:bldP spid="12" grpId="0"/>
      <p:bldP spid="13" grpId="0"/>
      <p:bldP spid="15" grpId="0" animBg="1"/>
      <p:bldP spid="16" grpId="0" animBg="1"/>
    </p:bldLst>
  </p:timing>
</p:sld>
</file>

<file path=ppt/theme/theme1.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PPT TMP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قالب الدروس</Template>
  <TotalTime>1803</TotalTime>
  <Words>870</Words>
  <Application>Microsoft Office PowerPoint</Application>
  <PresentationFormat>Widescreen</PresentationFormat>
  <Paragraphs>139</Paragraphs>
  <Slides>13</Slides>
  <Notes>4</Notes>
  <HiddenSlides>0</HiddenSlides>
  <MMClips>12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Times New Roman</vt:lpstr>
      <vt:lpstr>Wingdings</vt:lpstr>
      <vt:lpstr>قالب الدروس</vt:lpstr>
      <vt:lpstr>PPT TMPLT</vt:lpstr>
      <vt:lpstr>PowerPoint Presentation</vt:lpstr>
      <vt:lpstr>PowerPoint Presentation</vt:lpstr>
      <vt:lpstr>PowerPoint Presentation</vt:lpstr>
      <vt:lpstr>PowerPoint Presentation</vt:lpstr>
      <vt:lpstr>PowerPoint Presentation</vt:lpstr>
      <vt:lpstr>أَضَعُ عَلامَةَ (✓) أَمامَ الْجُمَلِ الّتي تَدُلُّ عَلى ما تَعَلَّمْناهُ مِنْ النَّصِّ:</vt:lpstr>
      <vt:lpstr>PowerPoint Presentation</vt:lpstr>
      <vt:lpstr>أُكْمِلُ كَما في المِثالِ:</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203</cp:revision>
  <dcterms:created xsi:type="dcterms:W3CDTF">2020-03-04T09:39:20Z</dcterms:created>
  <dcterms:modified xsi:type="dcterms:W3CDTF">2020-07-27T08:25:32Z</dcterms:modified>
</cp:coreProperties>
</file>