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546"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11FE7B0-3523-4AD1-A28C-0721980DBEC0}" type="datetimeFigureOut">
              <a:rPr lang="ar-EG" smtClean="0"/>
              <a:t>26/03/1443</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71E7546-8041-4327-AC4B-CA83EDDEC913}" type="slidenum">
              <a:rPr lang="ar-EG" smtClean="0"/>
              <a:t>‹#›</a:t>
            </a:fld>
            <a:endParaRPr lang="ar-EG"/>
          </a:p>
        </p:txBody>
      </p:sp>
    </p:spTree>
    <p:extLst>
      <p:ext uri="{BB962C8B-B14F-4D97-AF65-F5344CB8AC3E}">
        <p14:creationId xmlns:p14="http://schemas.microsoft.com/office/powerpoint/2010/main" val="236646000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1D8BD707-D9CF-40AE-B4C6-C98DA3205C09}" type="datetimeFigureOut">
              <a:rPr lang="en-US" smtClean="0"/>
              <a:pPr/>
              <a:t>11/1/2021</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1D8BD707-D9CF-40AE-B4C6-C98DA3205C09}" type="datetimeFigureOut">
              <a:rPr lang="en-US" smtClean="0"/>
              <a:pPr/>
              <a:t>11/1/2021</a:t>
            </a:fld>
            <a:endParaRPr lang="en-US" dirty="0"/>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1D8BD707-D9CF-40AE-B4C6-C98DA3205C09}" type="datetimeFigureOut">
              <a:rPr lang="en-US" smtClean="0"/>
              <a:pPr/>
              <a:t>11/1/2021</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D8BD707-D9CF-40AE-B4C6-C98DA3205C09}" type="datetimeFigureOut">
              <a:rPr lang="en-US" smtClean="0"/>
              <a:pPr/>
              <a:t>11/1/2021</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1"/>
            <a:ext cx="8458200" cy="1752599"/>
          </a:xfrm>
        </p:spPr>
        <p:txBody>
          <a:bodyPr>
            <a:normAutofit/>
          </a:bodyPr>
          <a:lstStyle/>
          <a:p>
            <a:pPr algn="ctr" rtl="1"/>
            <a:r>
              <a:rPr lang="ar-EG" sz="3200" b="1" dirty="0"/>
              <a:t>علوم وفنون</a:t>
            </a:r>
            <a:r>
              <a:rPr lang="en-US" sz="3200" dirty="0"/>
              <a:t> </a:t>
            </a:r>
            <a:r>
              <a:rPr lang="ar-EG" sz="3200" b="1" dirty="0"/>
              <a:t>التصوير الفوتوغرافي</a:t>
            </a:r>
            <a:br>
              <a:rPr lang="ar-EG" sz="3200" b="1" dirty="0"/>
            </a:br>
            <a:r>
              <a:rPr lang="ar-EG" sz="3200" b="1" dirty="0"/>
              <a:t>محاضرة </a:t>
            </a:r>
            <a:r>
              <a:rPr lang="ar-SA" sz="3200" b="1"/>
              <a:t>3</a:t>
            </a:r>
            <a:r>
              <a:rPr lang="ar-EG" sz="3200" b="1"/>
              <a:t> </a:t>
            </a:r>
            <a:r>
              <a:rPr lang="en-US" sz="3200" b="1" dirty="0"/>
              <a:t>online</a:t>
            </a:r>
            <a:r>
              <a:rPr lang="ar-EG" sz="3200" b="1" dirty="0"/>
              <a:t> 25/3/2020</a:t>
            </a:r>
            <a:endParaRPr lang="en-US" sz="3200" dirty="0"/>
          </a:p>
        </p:txBody>
      </p:sp>
      <p:sp>
        <p:nvSpPr>
          <p:cNvPr id="3" name="Subtitle 2"/>
          <p:cNvSpPr>
            <a:spLocks noGrp="1"/>
          </p:cNvSpPr>
          <p:nvPr>
            <p:ph type="subTitle" idx="1"/>
          </p:nvPr>
        </p:nvSpPr>
        <p:spPr>
          <a:xfrm>
            <a:off x="457200" y="3899938"/>
            <a:ext cx="7162800" cy="2577062"/>
          </a:xfrm>
        </p:spPr>
        <p:txBody>
          <a:bodyPr/>
          <a:lstStyle/>
          <a:p>
            <a:pPr algn="ctr"/>
            <a:endParaRPr lang="ar-EG" b="1" dirty="0">
              <a:solidFill>
                <a:schemeClr val="tx1"/>
              </a:solidFill>
            </a:endParaRPr>
          </a:p>
          <a:p>
            <a:pPr algn="ctr"/>
            <a:r>
              <a:rPr lang="ar-EG" b="1" dirty="0">
                <a:solidFill>
                  <a:schemeClr val="tx1"/>
                </a:solidFill>
              </a:rPr>
              <a:t>ا.م.د/ منى ابراهيم عبد الرحيم    رئيس قسم الاعلان</a:t>
            </a:r>
            <a:endParaRPr lang="en-US" b="1" dirty="0">
              <a:solidFill>
                <a:schemeClr val="tx1"/>
              </a:solidFill>
            </a:endParaRPr>
          </a:p>
          <a:p>
            <a:pPr algn="ctr"/>
            <a:r>
              <a:rPr lang="ar-EG" b="1" dirty="0">
                <a:solidFill>
                  <a:schemeClr val="tx1"/>
                </a:solidFill>
              </a:rPr>
              <a:t>د/ شيماء صلاح      مدرس بقسم الإعلان </a:t>
            </a:r>
            <a:endParaRPr lang="en-US" b="1" dirty="0">
              <a:solidFill>
                <a:schemeClr val="tx1"/>
              </a:solidFill>
            </a:endParaRPr>
          </a:p>
          <a:p>
            <a:pPr algn="ctr"/>
            <a:r>
              <a:rPr lang="ar-EG" b="1" dirty="0">
                <a:solidFill>
                  <a:schemeClr val="tx1"/>
                </a:solidFill>
              </a:rPr>
              <a:t>د/هاجر فهمى    مدرس بقسم الاعلان والطباعة والنشر</a:t>
            </a:r>
          </a:p>
          <a:p>
            <a:pPr algn="ctr"/>
            <a:r>
              <a:rPr lang="ar-EG" b="1">
                <a:solidFill>
                  <a:schemeClr val="tx1"/>
                </a:solidFill>
              </a:rPr>
              <a:t>جــــــــــــــــــامعة بنها</a:t>
            </a:r>
            <a:endParaRPr lang="en-US" b="1" dirty="0">
              <a:solidFill>
                <a:schemeClr val="tx1"/>
              </a:solidFill>
            </a:endParaRPr>
          </a:p>
          <a:p>
            <a:pPr algn="ctr"/>
            <a:r>
              <a:rPr lang="en-US" b="1" dirty="0">
                <a:solidFill>
                  <a:schemeClr val="tx1"/>
                </a:solidFill>
              </a:rPr>
              <a:t>2020</a:t>
            </a:r>
            <a:endParaRPr lang="en-US" dirty="0">
              <a:solidFill>
                <a:schemeClr val="tx1"/>
              </a:solidFill>
            </a:endParaRPr>
          </a:p>
        </p:txBody>
      </p:sp>
    </p:spTree>
    <p:extLst>
      <p:ext uri="{BB962C8B-B14F-4D97-AF65-F5344CB8AC3E}">
        <p14:creationId xmlns:p14="http://schemas.microsoft.com/office/powerpoint/2010/main" val="47056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36336"/>
          </a:xfrm>
        </p:spPr>
        <p:txBody>
          <a:bodyPr>
            <a:normAutofit lnSpcReduction="10000"/>
          </a:bodyPr>
          <a:lstStyle/>
          <a:p>
            <a:pPr marL="109728" indent="0" algn="just" rtl="1">
              <a:buNone/>
            </a:pPr>
            <a:r>
              <a:rPr lang="ar-EG" dirty="0"/>
              <a:t>وفي أوائل الأربعينات ظهرت الكاميرات العاكسة وحيدة العدسة وهي المفضلة لدى معظم المصورين المحترفين، أما الكاميرات ذات الفيلم 110 فلم تظهر الإ في عام1971 م ، وإليها يرجع الفضل في انتشار التصوير بين قطاع عائلي كبير، وبدا واضحا في هذا الوقت تحول الهواة عن الفيلم السالب الإسود والأبيض إلى الملون، والذي تواجد في بالأسواق منذ عام 1942 م .</a:t>
            </a:r>
          </a:p>
          <a:p>
            <a:pPr marL="109728" indent="0" algn="just" rtl="1">
              <a:buNone/>
            </a:pPr>
            <a:r>
              <a:rPr lang="ar-EG" dirty="0"/>
              <a:t>وظهر بالأسواق عام 1936 م الفيلم كودا كورم ، و أجفا كروم عام 1938 م ، وفوجي كروم 1948 م ، وظهرت أول كاميرا للتصوير الفوري اسود وأبيض من شركة بولا رويد في العام 1947 م ، وأول كاميرا فورية بأوراق ملونه عام 1963 م، وما زالت ثورة التصوير قائمة للآن تستمد قواعدها من التطور التكنولوجي القائم في العالم أجمع، وقد تعدى التصوير مفهومه التقليدي المنحصر في التحميض والطباعة الى التصوير الرقمي أو التجريدي الذي سطع نجمه وتألق مع نهاية القرن العشرين وبداية الألفية الثالثة.</a:t>
            </a:r>
          </a:p>
        </p:txBody>
      </p:sp>
    </p:spTree>
    <p:extLst>
      <p:ext uri="{BB962C8B-B14F-4D97-AF65-F5344CB8AC3E}">
        <p14:creationId xmlns:p14="http://schemas.microsoft.com/office/powerpoint/2010/main" val="3972545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EG" b="1" dirty="0">
                <a:latin typeface="Arial,Bold"/>
              </a:rPr>
              <a:t>التتبع التاريخي للفوتوغرافيا :</a:t>
            </a:r>
            <a:endParaRPr lang="ar-EG" dirty="0"/>
          </a:p>
        </p:txBody>
      </p:sp>
      <p:sp>
        <p:nvSpPr>
          <p:cNvPr id="3" name="Content Placeholder 2"/>
          <p:cNvSpPr>
            <a:spLocks noGrp="1"/>
          </p:cNvSpPr>
          <p:nvPr>
            <p:ph idx="1"/>
          </p:nvPr>
        </p:nvSpPr>
        <p:spPr/>
        <p:txBody>
          <a:bodyPr/>
          <a:lstStyle/>
          <a:p>
            <a:pPr marL="109728" indent="0" algn="just" rtl="1">
              <a:buNone/>
            </a:pPr>
            <a:r>
              <a:rPr lang="ar-EG" dirty="0"/>
              <a:t>بدأت فكرة آلة التصوير الفوتوغرافي منذ آلاف السنين ، ويقال أن قدماء المصريين أثناء جلوسهم في خيامهم المظلمة هرب ا من حرارة الشمس لاحظوا صورة الأشخاص الذين يمرون بجوار خيامهم بعد أن تسقط على أحد جدران الخيمة المقابلة بعد مرورها بثقب صغير وجد في الجهة المقابلة بالمصادفة .</a:t>
            </a:r>
          </a:p>
          <a:p>
            <a:pPr marL="109728" indent="0" algn="just" rtl="1">
              <a:buNone/>
            </a:pPr>
            <a:r>
              <a:rPr lang="ar-EG" dirty="0"/>
              <a:t>كما أشار العالم العربي المسلم الحسن بن الهيثم إلى العلاقة بين سعة الثقب وضيقه وبين ظهور الصورة ووضوحها، وبهذا يصبح إبن الهيثم أول من مهد طريقا واسعا لظهور آلة التصوير .</a:t>
            </a:r>
          </a:p>
        </p:txBody>
      </p:sp>
    </p:spTree>
    <p:extLst>
      <p:ext uri="{BB962C8B-B14F-4D97-AF65-F5344CB8AC3E}">
        <p14:creationId xmlns:p14="http://schemas.microsoft.com/office/powerpoint/2010/main" val="3541321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EG" b="1" dirty="0">
                <a:latin typeface="Arial,Bold"/>
              </a:rPr>
              <a:t>رؤية الشجرة عبر الثقب فى الجدار</a:t>
            </a:r>
            <a:endParaRPr lang="ar-EG"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390034"/>
            <a:ext cx="8229600" cy="4043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3218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83936"/>
          </a:xfrm>
        </p:spPr>
        <p:txBody>
          <a:bodyPr>
            <a:normAutofit lnSpcReduction="10000"/>
          </a:bodyPr>
          <a:lstStyle/>
          <a:p>
            <a:pPr marL="109728" indent="0" algn="just" rtl="1">
              <a:buNone/>
            </a:pPr>
            <a:r>
              <a:rPr lang="ar-EG" dirty="0"/>
              <a:t>وقد لوحظ أن الثقب لا يسمح إلا بمقدار ضئيل جداً من الضوء بالمرور من خلاله، فإذاما إتسع قطر الثقب للسماح لمزيد من الضوء بالمرور قلت حدة الصورة، ولحل تلك المعضلة فإن المخترعون قد إستعاضوا عن توسيع الثقب يوضع عدسة مجمعة للأشعة مكان الثقب، وواكب إستخدام تلك العدسة إجراء عدة تغييرات فى تركيب الكاميرا الصندوقية:</a:t>
            </a:r>
          </a:p>
          <a:p>
            <a:pPr marL="109728" indent="0" algn="just" rtl="1">
              <a:buNone/>
            </a:pPr>
            <a:endParaRPr lang="ar-EG" dirty="0"/>
          </a:p>
          <a:p>
            <a:pPr marL="109728" indent="0" algn="just" rtl="1">
              <a:buNone/>
            </a:pPr>
            <a:r>
              <a:rPr lang="ar-EG" dirty="0"/>
              <a:t>1- أصبح بالإمكان خلال مرحلة التحضير وقبل تصوير اللقطة رؤية تكوين الصورة وضبط وضوحها من خلال محدد بدائى للرؤية بظهر الصندوق (عبارة عن قطعة من الزجاج المصنفر تغلق بإحكام لحظة التصوير لمنع نفاذ الضوء من ظهر الكاميرا )</a:t>
            </a:r>
          </a:p>
          <a:p>
            <a:pPr marL="109728" indent="0" algn="just" rtl="1">
              <a:buNone/>
            </a:pPr>
            <a:r>
              <a:rPr lang="ar-EG" dirty="0"/>
              <a:t>2- إقتضى الأمر كذلك إيجاد وسيلة للتحكم فى شدة الضوء الذى ينفذ من خلال العدسة فإبتكرت عدة وسائل بدائية أخذت فى التطور حتى صارت إلىمايعرف اليوم بإسم (الديافراجم) أو( فتحة العدسة) والتى تشبه وظيفة قزحية العين.</a:t>
            </a:r>
          </a:p>
        </p:txBody>
      </p:sp>
    </p:spTree>
    <p:extLst>
      <p:ext uri="{BB962C8B-B14F-4D97-AF65-F5344CB8AC3E}">
        <p14:creationId xmlns:p14="http://schemas.microsoft.com/office/powerpoint/2010/main" val="3688477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507736"/>
          </a:xfrm>
        </p:spPr>
        <p:txBody>
          <a:bodyPr>
            <a:normAutofit lnSpcReduction="10000"/>
          </a:bodyPr>
          <a:lstStyle/>
          <a:p>
            <a:pPr marL="109728" indent="0" algn="just" rtl="1">
              <a:buNone/>
            </a:pPr>
            <a:r>
              <a:rPr lang="ar-EG" dirty="0"/>
              <a:t>في القرن السادس عشر بدأت المرحلة الأولى الكبرى لتاريخ التصوير مع استعمال الغرفة المظلمة من قبل الفنانين الإيطاليين، حيث إستفاد من هذه الظاهرة الفنان الإيطالي الشهير ليوناردو دافنشي، وطور فكرة الغرفة المظلمة </a:t>
            </a:r>
            <a:r>
              <a:rPr lang="en-US" dirty="0"/>
              <a:t>Camera </a:t>
            </a:r>
            <a:r>
              <a:rPr lang="en-US" dirty="0" err="1"/>
              <a:t>obscura</a:t>
            </a:r>
            <a:r>
              <a:rPr lang="en-US" dirty="0"/>
              <a:t> </a:t>
            </a:r>
            <a:r>
              <a:rPr lang="ar-EG" dirty="0"/>
              <a:t> إلى خزانة ذات ثقب إستخدمها في أعماله الفنية من رسوم ولوحات، فمن خلال الثقب تصل صورة المنظر لمرآة مماثلة فى وسط الجهاز لتنعكس من عليها إلى لوح مصنفر من الزجاج موضوع عليه لوحة الرسم، كى يستطيع من خلالها الفنان تحديد النسب والأبعاد بشكل صحيح وتخطيط الصورة يدويا بلإستخدام القلم الرصاص .</a:t>
            </a:r>
          </a:p>
          <a:p>
            <a:pPr marL="109728" indent="0" algn="just" rtl="1">
              <a:buNone/>
            </a:pPr>
            <a:r>
              <a:rPr lang="ar-EG" dirty="0"/>
              <a:t>وقام عدد من الفنانين بعد ذلك بإدخال تحسينات على الغرفة المظلمة لزيادة وضوح الصورة، فتم إستخدام العدسات وتصغير وتكبير الحدقة وإستخدام المرايا لإعادة الإنعكاس الى وضعه الأصلي ثم شاع بعد ذلك الرسم بالضوء المنعكس .</a:t>
            </a:r>
          </a:p>
        </p:txBody>
      </p:sp>
    </p:spTree>
    <p:extLst>
      <p:ext uri="{BB962C8B-B14F-4D97-AF65-F5344CB8AC3E}">
        <p14:creationId xmlns:p14="http://schemas.microsoft.com/office/powerpoint/2010/main" val="3531809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83936"/>
          </a:xfrm>
        </p:spPr>
        <p:txBody>
          <a:bodyPr>
            <a:normAutofit/>
          </a:bodyPr>
          <a:lstStyle/>
          <a:p>
            <a:pPr marL="109728" indent="0" algn="just" rtl="1">
              <a:buNone/>
            </a:pPr>
            <a:r>
              <a:rPr lang="ar-EG" dirty="0"/>
              <a:t>أما عن روبيرت بويلوهو إيرلندي، وفيلسوف طبيعي، كيميائي، فيزيائي ، ولد في لايمور بمقاطعة وترفورد بأيرلندا ويعد من أبرز مؤسسي الكيمياء بمعناها الحديث، وأحد أهم رواد الطريقة العلمية التجريبية الحديثة( عام 1657 قام بتطوير مضخة هوائية وبدأ بدراسة العلاقة العكسية بين الضغوط والحجوم للغازات المختلفة عند ثبوت درجة الحرارة في نظام مغلق ووضع بذلك قانونا يعرف الآن باسمه قانون بويل يعتبر صياغته لقانون بويل أهم أعماله، وهو أول من وضع تعريف للعنصر، وقال بأنه مادة نقية بسيطة لا يمكن تحليلها إلى ما هو أبسط منها بالطرق الكيميائية المعروفة .</a:t>
            </a:r>
          </a:p>
          <a:p>
            <a:pPr marL="109728" indent="0" algn="just" rtl="1">
              <a:buNone/>
            </a:pPr>
            <a:r>
              <a:rPr lang="ar-EG" dirty="0"/>
              <a:t>ففي القرن السادس عشر أعلن بويل في الدوائر العلمية ملاحظته أن لون كلوريد الفضة يتغير عندما يتعرض للهواء، وقد أعتبر ذلك الرجل أن الهواء هو سبب تبدل لون كلوريد الفضة وليس الضوء .</a:t>
            </a:r>
          </a:p>
        </p:txBody>
      </p:sp>
    </p:spTree>
    <p:extLst>
      <p:ext uri="{BB962C8B-B14F-4D97-AF65-F5344CB8AC3E}">
        <p14:creationId xmlns:p14="http://schemas.microsoft.com/office/powerpoint/2010/main" val="1691947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83936"/>
          </a:xfrm>
        </p:spPr>
        <p:txBody>
          <a:bodyPr>
            <a:normAutofit/>
          </a:bodyPr>
          <a:lstStyle/>
          <a:p>
            <a:pPr marL="109728" indent="0" algn="just" rtl="1">
              <a:buNone/>
            </a:pPr>
            <a:r>
              <a:rPr lang="ar-EG" dirty="0"/>
              <a:t>وفى صيف 1826 م نجح العالم الفرنسى جوزيف نيبسى </a:t>
            </a:r>
            <a:r>
              <a:rPr lang="en-US" dirty="0"/>
              <a:t>Joseph </a:t>
            </a:r>
            <a:r>
              <a:rPr lang="en-US" dirty="0" err="1"/>
              <a:t>Niepce</a:t>
            </a:r>
            <a:r>
              <a:rPr lang="en-US" dirty="0"/>
              <a:t> </a:t>
            </a:r>
            <a:r>
              <a:rPr lang="ar-EG" dirty="0"/>
              <a:t>فى وضع بداية فن التصوير الفوتوغرافى بشكله الذى نعرفه اليوم، حيث إستخدم نيبسى كاميرا صندوقية ووضع بداخلها سطح حساس للضوء من إبتكاره، ثم قام بمعالجته كيميائيا بطريقة خاصة فنجح فى الحصول على أول صورة فوتوغرافية ثابتة فى التاريخ .</a:t>
            </a:r>
          </a:p>
          <a:p>
            <a:pPr marL="109728" indent="0" algn="just" rtl="1">
              <a:buNone/>
            </a:pPr>
            <a:endParaRPr lang="ar-EG" dirty="0"/>
          </a:p>
          <a:p>
            <a:pPr marL="109728" indent="0" algn="just" rtl="1">
              <a:buNone/>
            </a:pPr>
            <a:r>
              <a:rPr lang="ar-EG" dirty="0"/>
              <a:t>وبعد مرور ثلاث سنوات شارك نيبسى نظيره الفرنسى لويس داغر فنان وكيميائي فرنسي ولد فى 18 نوفمبر 1787 وتوفى فى – 10يوليو 1851، وطورا سويا أعمالهما وتوصلاً للتصوير على ألواح مغطاة بالفضة، والتى تم الإعلان عنها رسميا فى العام 1839 م .</a:t>
            </a:r>
          </a:p>
          <a:p>
            <a:pPr marL="109728" indent="0" algn="just" rtl="1">
              <a:buNone/>
            </a:pPr>
            <a:endParaRPr lang="ar-EG" dirty="0"/>
          </a:p>
        </p:txBody>
      </p:sp>
    </p:spTree>
    <p:extLst>
      <p:ext uri="{BB962C8B-B14F-4D97-AF65-F5344CB8AC3E}">
        <p14:creationId xmlns:p14="http://schemas.microsoft.com/office/powerpoint/2010/main" val="1433374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83936"/>
          </a:xfrm>
        </p:spPr>
        <p:txBody>
          <a:bodyPr>
            <a:normAutofit lnSpcReduction="10000"/>
          </a:bodyPr>
          <a:lstStyle/>
          <a:p>
            <a:pPr marL="109728" indent="0" algn="just" rtl="1">
              <a:buNone/>
            </a:pPr>
            <a:r>
              <a:rPr lang="ar-EG" dirty="0"/>
              <a:t>وبينما كان الفرنسيين يطورا أعمالهم وتجاربهم كان ويليام فوكس البريطانى يجتهد فى تطوير تجاربه، غافلاً عما يفعله الفرنسيين حتى أنهم أعلنوا عن تجاربهم قبله، ولكن هذا لم يثنيه عن عمله واستمر فى تطوير تجاربه، وتوصل لأسلوب مبتكر فى التصوير الفوتوغرافى حيث كان يقوم بنقع الأوراق فى الملح المذاب، ثم يقوم برشها بمحلول نترات الفضة بعد تجفيفها، ليتشكل بذلك كلوريد الفضة الحساس للضوء، وبعد الإنتهاء من تجفيف الورقة يقوم بوضعها فى الكاميرا ويعرضها للضوء برفع غطاء العدسة، فتنتج الصورة الفوتوغرافية السالبة، ومن خلال تحلل الملح المركز تظهر الصورة الفوتوغرافية الموجبة. </a:t>
            </a:r>
          </a:p>
          <a:p>
            <a:pPr marL="109728" indent="0" algn="just" rtl="1">
              <a:buNone/>
            </a:pPr>
            <a:r>
              <a:rPr lang="ar-EG" dirty="0"/>
              <a:t>وإستمر فوكس فى تجاربه إلى أن إستطاع الوصول فى العام 1841 م بتحميض أول صورة سالبة تسمح بتكرار الطبع الموجب للصورة من خلال العديد من المرات، ومن ثم أصبح الحصول على نسخ لا متناهية من الصورة الموجبة إلى يومنا الحالى .</a:t>
            </a:r>
          </a:p>
        </p:txBody>
      </p:sp>
    </p:spTree>
    <p:extLst>
      <p:ext uri="{BB962C8B-B14F-4D97-AF65-F5344CB8AC3E}">
        <p14:creationId xmlns:p14="http://schemas.microsoft.com/office/powerpoint/2010/main" val="2703872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660136"/>
          </a:xfrm>
        </p:spPr>
        <p:txBody>
          <a:bodyPr>
            <a:normAutofit/>
          </a:bodyPr>
          <a:lstStyle/>
          <a:p>
            <a:pPr marL="109728" indent="0" algn="just" rtl="1">
              <a:buNone/>
            </a:pPr>
            <a:r>
              <a:rPr lang="ar-EG" dirty="0"/>
              <a:t>وفي العام 1888 م أصدر جورج ايستمان آلة الكوداك الشهيرة : ” أضغط الزر ونحن نقوم بالباقي” وهذه الكاميرا هي أول كاميرا صندوق مزودة بفيلم ملفوف، وفي العام 1896 م نزلت الى الأسواق الأمريكية أول كاميرتيين صغيرتين للجيب، وظهرت أول كاميرا ذات منظار في عام 1916 م . ثم طرأ تطور آخر وهو إدخال الحدقة الذي يظن البعض أنها من إختراع دانييل بربارو في العام 1930 م، وقد أضيفت آلية العدسة وآلية الحدقة للغرفة المظلمة لزيادة وضوح الصور، بعدها حاول الفنانون الحصول على غرفة مظلمة قابلة للحمل، ويعتبر تطوير الغرفة القابلة للحمل هي المرحلة الأساسية التي أوصلت إلى الآلة الفوتوغرافية التي تتضمن العناصر الأساسية، العدسة والحدقة والسطح الذي تتشكل عليه الصورة .</a:t>
            </a:r>
          </a:p>
        </p:txBody>
      </p:sp>
    </p:spTree>
    <p:extLst>
      <p:ext uri="{BB962C8B-B14F-4D97-AF65-F5344CB8AC3E}">
        <p14:creationId xmlns:p14="http://schemas.microsoft.com/office/powerpoint/2010/main" val="14160304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630</TotalTime>
  <Words>1029</Words>
  <Application>Microsoft Office PowerPoint</Application>
  <PresentationFormat>عرض على الشاشة (4:3)</PresentationFormat>
  <Paragraphs>27</Paragraphs>
  <Slides>10</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10</vt:i4>
      </vt:variant>
    </vt:vector>
  </HeadingPairs>
  <TitlesOfParts>
    <vt:vector size="16" baseType="lpstr">
      <vt:lpstr>Arial,Bold</vt:lpstr>
      <vt:lpstr>Calibri</vt:lpstr>
      <vt:lpstr>Georgia</vt:lpstr>
      <vt:lpstr>Trebuchet MS</vt:lpstr>
      <vt:lpstr>Wingdings 2</vt:lpstr>
      <vt:lpstr>Urban</vt:lpstr>
      <vt:lpstr>علوم وفنون التصوير الفوتوغرافي محاضرة 3 online 25/3/2020</vt:lpstr>
      <vt:lpstr>التتبع التاريخي للفوتوغرافيا :</vt:lpstr>
      <vt:lpstr>رؤية الشجرة عبر الثقب فى الجدار</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fady</dc:creator>
  <cp:lastModifiedBy>منى المسند</cp:lastModifiedBy>
  <cp:revision>51</cp:revision>
  <dcterms:created xsi:type="dcterms:W3CDTF">2006-08-16T00:00:00Z</dcterms:created>
  <dcterms:modified xsi:type="dcterms:W3CDTF">2021-11-01T11:35:59Z</dcterms:modified>
</cp:coreProperties>
</file>