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1"/>
  </p:notesMasterIdLst>
  <p:handoutMasterIdLst>
    <p:handoutMasterId r:id="rId12"/>
  </p:handoutMasterIdLst>
  <p:sldIdLst>
    <p:sldId id="256" r:id="rId2"/>
    <p:sldId id="343" r:id="rId3"/>
    <p:sldId id="304" r:id="rId4"/>
    <p:sldId id="334" r:id="rId5"/>
    <p:sldId id="340" r:id="rId6"/>
    <p:sldId id="305" r:id="rId7"/>
    <p:sldId id="338" r:id="rId8"/>
    <p:sldId id="335" r:id="rId9"/>
    <p:sldId id="342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" initials="b" lastIdx="2" clrIdx="0">
    <p:extLst>
      <p:ext uri="{19B8F6BF-5375-455C-9EA6-DF929625EA0E}">
        <p15:presenceInfo xmlns:p15="http://schemas.microsoft.com/office/powerpoint/2012/main" xmlns="" userId="56026239e6d7bb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F09"/>
    <a:srgbClr val="9ED600"/>
    <a:srgbClr val="FFAFAF"/>
    <a:srgbClr val="99FFCC"/>
    <a:srgbClr val="8FD7FF"/>
    <a:srgbClr val="E6AF00"/>
    <a:srgbClr val="FF962D"/>
    <a:srgbClr val="8FE2FF"/>
    <a:srgbClr val="E1F4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85" autoAdjust="0"/>
    <p:restoredTop sz="94660"/>
  </p:normalViewPr>
  <p:slideViewPr>
    <p:cSldViewPr>
      <p:cViewPr varScale="1">
        <p:scale>
          <a:sx n="61" d="100"/>
          <a:sy n="61" d="100"/>
        </p:scale>
        <p:origin x="-72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8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6006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205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97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137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09267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4642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46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3495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4967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571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404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FC4C6AFD-BC05-4C38-8312-B702CEEC0D08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9/19/2020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56175C3E-8D8F-494A-AEC4-B8271983349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1846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514350" rtl="1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r" defTabSz="514350" rtl="1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r" defTabSz="514350" rtl="1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542285" y="1905681"/>
            <a:ext cx="7846139" cy="1944216"/>
          </a:xfrm>
        </p:spPr>
        <p:txBody>
          <a:bodyPr>
            <a:noAutofit/>
          </a:bodyPr>
          <a:lstStyle/>
          <a:p>
            <a:pPr defTabSz="914400" rtl="0"/>
            <a:r>
              <a:rPr lang="ar-BH" sz="7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أُحبُّ</a:t>
            </a:r>
            <a:r>
              <a:rPr lang="ar-SA" sz="7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 </a:t>
            </a:r>
            <a:r>
              <a:rPr lang="ar-SA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الل</a:t>
            </a:r>
            <a:r>
              <a:rPr lang="ar-BH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ّ</a:t>
            </a:r>
            <a:r>
              <a:rPr lang="ar-SA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ه</a:t>
            </a:r>
            <a:r>
              <a:rPr lang="ar-BH" sz="7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َ</a:t>
            </a:r>
            <a:r>
              <a:rPr lang="ar-SA" sz="72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 </a:t>
            </a:r>
            <a:r>
              <a:rPr lang="ar-SA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تع</a:t>
            </a:r>
            <a:r>
              <a:rPr lang="ar-BH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َ</a:t>
            </a:r>
            <a:r>
              <a:rPr lang="ar-SA" sz="72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Frutiger LT Arabic 55 Roman" panose="01000000000000000000" pitchFamily="2" charset="-78"/>
              </a:rPr>
              <a:t>الى</a:t>
            </a:r>
            <a:endParaRPr lang="en-US" sz="72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ea typeface="+mn-ea"/>
              <a:cs typeface="Frutiger LT Arabic 55 Roman" panose="01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21FC120-807C-42B3-9DB1-83839AC44EB8}"/>
              </a:ext>
            </a:extLst>
          </p:cNvPr>
          <p:cNvSpPr/>
          <p:nvPr/>
        </p:nvSpPr>
        <p:spPr>
          <a:xfrm>
            <a:off x="3110292" y="4365104"/>
            <a:ext cx="2856872" cy="18466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BH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التربية </a:t>
            </a:r>
            <a:r>
              <a:rPr lang="ar-BH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الإسلامية – الجزء الأول </a:t>
            </a:r>
            <a:endParaRPr lang="ar-BH" sz="28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utiger LT Arabic 55 Roman" panose="01000000000000000000" pitchFamily="2" charset="-78"/>
              <a:cs typeface="Frutiger LT Arabic 55 Roman" panose="01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</a:t>
            </a:r>
            <a:r>
              <a:rPr lang="ar-BH" sz="24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لصف </a:t>
            </a:r>
            <a:r>
              <a:rPr lang="ar-BH" sz="2400" b="1" dirty="0" smtClean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الثالث الابتدائي</a:t>
            </a:r>
          </a:p>
          <a:p>
            <a:pPr algn="ctr">
              <a:lnSpc>
                <a:spcPct val="150000"/>
              </a:lnSpc>
            </a:pPr>
            <a:r>
              <a:rPr lang="ar-BH" sz="2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utiger LT Arabic 55 Roman" panose="01000000000000000000" pitchFamily="2" charset="-78"/>
                <a:cs typeface="Frutiger LT Arabic 55 Roman" panose="01000000000000000000" pitchFamily="2" charset="-78"/>
              </a:rPr>
              <a:t>الفصل الدراسي الأول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1247" y="2413420"/>
            <a:ext cx="6500593" cy="1415772"/>
          </a:xfrm>
          <a:prstGeom prst="rect">
            <a:avLst/>
          </a:prstGeom>
          <a:solidFill>
            <a:srgbClr val="BFFF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rtl="1"/>
            <a:r>
              <a:rPr lang="en-US" sz="4300" b="1" dirty="0" smtClean="0"/>
              <a:t>)</a:t>
            </a:r>
            <a:r>
              <a:rPr lang="ar-BH" sz="4300" b="1" dirty="0" smtClean="0"/>
              <a:t>1</a:t>
            </a:r>
            <a:r>
              <a:rPr lang="en-US" sz="4300" b="1" dirty="0" smtClean="0"/>
              <a:t>(</a:t>
            </a:r>
            <a:r>
              <a:rPr lang="ar-BH" sz="4300" b="1" dirty="0"/>
              <a:t> </a:t>
            </a:r>
            <a:r>
              <a:rPr lang="ar-BH" sz="4300" b="1" dirty="0" smtClean="0"/>
              <a:t>بعض </a:t>
            </a:r>
            <a:r>
              <a:rPr lang="ar-BH" sz="4300" b="1" dirty="0"/>
              <a:t>النعم التي أنعم</a:t>
            </a:r>
            <a:r>
              <a:rPr lang="ar-SA" sz="4300" b="1" dirty="0"/>
              <a:t> الله </a:t>
            </a:r>
            <a:r>
              <a:rPr lang="ar-SA" sz="4300" b="1" dirty="0" smtClean="0"/>
              <a:t>تعالى</a:t>
            </a:r>
            <a:endParaRPr lang="ar-BH" sz="4300" b="1" dirty="0" smtClean="0"/>
          </a:p>
          <a:p>
            <a:pPr rtl="1"/>
            <a:r>
              <a:rPr lang="ar-BH" sz="4300" b="1" dirty="0" smtClean="0"/>
              <a:t>بها </a:t>
            </a:r>
            <a:r>
              <a:rPr lang="ar-BH" sz="4300" b="1" dirty="0"/>
              <a:t>على </a:t>
            </a:r>
            <a:r>
              <a:rPr lang="ar-SA" sz="4300" b="1" dirty="0"/>
              <a:t>الإنسان</a:t>
            </a:r>
            <a:r>
              <a:rPr lang="ar-BH" sz="4300" b="1" dirty="0"/>
              <a:t>.</a:t>
            </a:r>
            <a:endParaRPr lang="en-US" sz="4300" b="1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A1FB8B0-625F-4681-8329-6A840E913001}"/>
              </a:ext>
            </a:extLst>
          </p:cNvPr>
          <p:cNvSpPr/>
          <p:nvPr/>
        </p:nvSpPr>
        <p:spPr>
          <a:xfrm>
            <a:off x="1346131" y="4149080"/>
            <a:ext cx="5314101" cy="1446550"/>
          </a:xfrm>
          <a:prstGeom prst="rect">
            <a:avLst/>
          </a:prstGeom>
          <a:solidFill>
            <a:srgbClr val="BFFF0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 anchorCtr="1">
            <a:spAutoFit/>
          </a:bodyPr>
          <a:lstStyle/>
          <a:p>
            <a:pPr rtl="1"/>
            <a:r>
              <a:rPr lang="ar-BH" sz="4400" b="1" dirty="0" smtClean="0"/>
              <a:t>(2) بعض </a:t>
            </a:r>
            <a:r>
              <a:rPr lang="ar-BH" sz="4400" b="1" dirty="0"/>
              <a:t>الأعمال الجالبة لمحبة</a:t>
            </a:r>
            <a:r>
              <a:rPr lang="ar-SA" sz="4400" b="1" dirty="0"/>
              <a:t> الله تعالى</a:t>
            </a:r>
            <a:r>
              <a:rPr lang="ar-BH" sz="4400" b="1" dirty="0"/>
              <a:t>.</a:t>
            </a:r>
            <a:endParaRPr lang="en-US" sz="1600" b="1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FBA4042-6274-4629-90CD-0876DC2681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96336" y="692"/>
            <a:ext cx="1296144" cy="11240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5C54D8-1452-4FDC-AACD-7E1F30B89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3960" y="1943481"/>
            <a:ext cx="2991089" cy="3919586"/>
          </a:xfrm>
          <a:prstGeom prst="rect">
            <a:avLst/>
          </a:prstGeom>
        </p:spPr>
      </p:pic>
      <p:sp>
        <p:nvSpPr>
          <p:cNvPr id="8" name="Down Arrow Callout 7"/>
          <p:cNvSpPr/>
          <p:nvPr/>
        </p:nvSpPr>
        <p:spPr>
          <a:xfrm>
            <a:off x="1907704" y="1192451"/>
            <a:ext cx="6048672" cy="940653"/>
          </a:xfrm>
          <a:prstGeom prst="downArrowCallout">
            <a:avLst>
              <a:gd name="adj1" fmla="val 25000"/>
              <a:gd name="adj2" fmla="val 22866"/>
              <a:gd name="adj3" fmla="val 25000"/>
              <a:gd name="adj4" fmla="val 75000"/>
            </a:avLst>
          </a:prstGeom>
          <a:solidFill>
            <a:srgbClr val="00206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أهداف الدرس</a:t>
            </a:r>
            <a:r>
              <a:rPr lang="ar-SA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ـ </a:t>
            </a:r>
            <a:r>
              <a:rPr lang="ar-SA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</a:t>
            </a:r>
            <a:r>
              <a:rPr lang="ar-BH" sz="40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en-US" sz="4000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168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878238" y="421048"/>
            <a:ext cx="4176464" cy="71508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لماذا </a:t>
            </a:r>
            <a:r>
              <a:rPr lang="ar-BH" sz="36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أُحبُّ </a:t>
            </a:r>
            <a:r>
              <a:rPr lang="ar-BH" sz="36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الله تعالى؟</a:t>
            </a:r>
            <a:endParaRPr lang="en-US" sz="36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xmlns="" id="{6109BE4E-C554-4CA9-9327-E208D607E6DB}"/>
              </a:ext>
            </a:extLst>
          </p:cNvPr>
          <p:cNvSpPr/>
          <p:nvPr/>
        </p:nvSpPr>
        <p:spPr bwMode="auto">
          <a:xfrm>
            <a:off x="4606430" y="3175464"/>
            <a:ext cx="4320480" cy="504056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(1) </a:t>
            </a:r>
            <a:r>
              <a:rPr lang="ar-BH" sz="2400" b="1" dirty="0"/>
              <a:t>خلقني في أحسن صورة وكرَّمني بالعقل.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xmlns="" id="{462A8073-376A-4C8C-9258-70773F8A95A1}"/>
              </a:ext>
            </a:extLst>
          </p:cNvPr>
          <p:cNvSpPr/>
          <p:nvPr/>
        </p:nvSpPr>
        <p:spPr bwMode="auto">
          <a:xfrm>
            <a:off x="141934" y="3134197"/>
            <a:ext cx="4320480" cy="545323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(2) </a:t>
            </a:r>
            <a:r>
              <a:rPr lang="ar-BH" sz="2400" b="1" dirty="0"/>
              <a:t>يمنحُني الصحَّة، ويشفيني من المرض. 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xmlns="" id="{DEE17219-3E2C-411C-8A14-E3183CA54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408" y="1276712"/>
            <a:ext cx="4206502" cy="18987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xmlns="" id="{176AB265-7F04-4B11-BE8C-A58B9C1C0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50" y="1280453"/>
            <a:ext cx="4134494" cy="1823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xmlns="" id="{DED9C832-BB46-4B09-B6F3-6F0FD9F31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0408" y="3869000"/>
            <a:ext cx="4134494" cy="18987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ounded Rectangle 18">
            <a:extLst>
              <a:ext uri="{FF2B5EF4-FFF2-40B4-BE49-F238E27FC236}">
                <a16:creationId xmlns:a16="http://schemas.microsoft.com/office/drawing/2014/main" xmlns="" id="{3D029886-0DC5-41F7-A6BB-0D6CE905EC04}"/>
              </a:ext>
            </a:extLst>
          </p:cNvPr>
          <p:cNvSpPr/>
          <p:nvPr/>
        </p:nvSpPr>
        <p:spPr bwMode="auto">
          <a:xfrm>
            <a:off x="4606430" y="5839758"/>
            <a:ext cx="4320480" cy="504057"/>
          </a:xfrm>
          <a:prstGeom prst="roundRect">
            <a:avLst/>
          </a:prstGeom>
          <a:solidFill>
            <a:srgbClr val="8FD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(3) يرزقُني </a:t>
            </a:r>
            <a:r>
              <a:rPr lang="ar-BH" sz="2400" b="1" dirty="0"/>
              <a:t>كلَّ النِّعم.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xmlns="" id="{1BAF128A-8DE4-4720-A7DC-7D726671B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950" y="3858113"/>
            <a:ext cx="4134494" cy="18607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ounded Rectangle 18">
            <a:extLst>
              <a:ext uri="{FF2B5EF4-FFF2-40B4-BE49-F238E27FC236}">
                <a16:creationId xmlns:a16="http://schemas.microsoft.com/office/drawing/2014/main" xmlns="" id="{1B7C1F00-9F6A-4826-97A5-F1DED3FC0365}"/>
              </a:ext>
            </a:extLst>
          </p:cNvPr>
          <p:cNvSpPr/>
          <p:nvPr/>
        </p:nvSpPr>
        <p:spPr bwMode="auto">
          <a:xfrm>
            <a:off x="141934" y="5839760"/>
            <a:ext cx="4320480" cy="504057"/>
          </a:xfrm>
          <a:prstGeom prst="roundRect">
            <a:avLst/>
          </a:prstGeom>
          <a:solidFill>
            <a:srgbClr val="E6A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(4) يوفِّقُني </a:t>
            </a:r>
            <a:r>
              <a:rPr lang="ar-BH" sz="2400" b="1" dirty="0"/>
              <a:t>إلى كلِّ خير.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7287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6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 bwMode="auto">
          <a:xfrm>
            <a:off x="7524328" y="1889016"/>
            <a:ext cx="1008112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يرزقُني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228184" y="1897986"/>
            <a:ext cx="936104" cy="5949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الصحَّة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411760" y="1889016"/>
            <a:ext cx="936104" cy="6038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خير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187624" y="1839833"/>
            <a:ext cx="1021784" cy="6530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العقل</a:t>
            </a:r>
            <a:endParaRPr kumimoji="0" lang="ar-SA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3635896" y="1897987"/>
            <a:ext cx="1110600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المرض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5004048" y="1897986"/>
            <a:ext cx="936104" cy="5949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صورة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2636912"/>
            <a:ext cx="8469324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48500" algn="r" rtl="1">
              <a:lnSpc>
                <a:spcPct val="150000"/>
              </a:lnSpc>
            </a:pPr>
            <a:r>
              <a:rPr lang="ar-B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أُحب الله تعالى لأنه: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1- </a:t>
            </a:r>
            <a:r>
              <a:rPr lang="ar-BH" sz="3200" b="1" dirty="0"/>
              <a:t>خلقني في أحسن .......... وكرَّمني بـ ........... 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/>
              <a:t>2- يمنحُني </a:t>
            </a:r>
            <a:r>
              <a:rPr lang="ar-BH" sz="3200" b="1" dirty="0" smtClean="0"/>
              <a:t>......... ، </a:t>
            </a:r>
            <a:r>
              <a:rPr lang="ar-BH" sz="3200" b="1" dirty="0"/>
              <a:t>ويشفيني من ........... 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/>
              <a:t>3- .......... كلَّ النِّعم.</a:t>
            </a:r>
          </a:p>
          <a:p>
            <a:pPr marL="148500" algn="r" rtl="1">
              <a:lnSpc>
                <a:spcPct val="150000"/>
              </a:lnSpc>
            </a:pPr>
            <a:r>
              <a:rPr lang="ar-BH" sz="3200" b="1" dirty="0"/>
              <a:t>4- يوفِّقُني إلى كلِّ ...........</a:t>
            </a:r>
            <a:endParaRPr lang="ar-BH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598476" y="1054477"/>
            <a:ext cx="814998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chemeClr val="bg1"/>
                </a:solidFill>
              </a:rPr>
              <a:t>أختارُ الكلمةَ المناسبةَ مما يأتي لأملأ الفراغ بالعبارات: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4733970" y="3518163"/>
            <a:ext cx="1224136" cy="576064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صورة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999634" y="4344586"/>
            <a:ext cx="1152128" cy="502670"/>
          </a:xfrm>
          <a:prstGeom prst="roundRect">
            <a:avLst/>
          </a:prstGeom>
          <a:solidFill>
            <a:srgbClr val="8FD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الصحَّة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2627784" y="4293530"/>
            <a:ext cx="1427634" cy="519296"/>
          </a:xfrm>
          <a:prstGeom prst="roundRect">
            <a:avLst/>
          </a:prstGeom>
          <a:solidFill>
            <a:srgbClr val="8FD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المرض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4860032" y="5784746"/>
            <a:ext cx="1355626" cy="502670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خير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7007746" y="5063280"/>
            <a:ext cx="1224136" cy="432048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SA" sz="3200" b="1" dirty="0"/>
              <a:t>يرزقُني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ounded Rectangle 18">
            <a:extLst>
              <a:ext uri="{FF2B5EF4-FFF2-40B4-BE49-F238E27FC236}">
                <a16:creationId xmlns:a16="http://schemas.microsoft.com/office/drawing/2014/main" xmlns="" id="{92AE1DD3-289D-499D-B526-A45824CF41CD}"/>
              </a:ext>
            </a:extLst>
          </p:cNvPr>
          <p:cNvSpPr/>
          <p:nvPr/>
        </p:nvSpPr>
        <p:spPr bwMode="auto">
          <a:xfrm>
            <a:off x="1970334" y="3516682"/>
            <a:ext cx="1251507" cy="576064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العقل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xmlns="" id="{18D81FFE-0BB4-4199-97C9-957D60DDD5D3}"/>
              </a:ext>
            </a:extLst>
          </p:cNvPr>
          <p:cNvSpPr/>
          <p:nvPr/>
        </p:nvSpPr>
        <p:spPr>
          <a:xfrm>
            <a:off x="6656082" y="188640"/>
            <a:ext cx="1728192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600" b="1" dirty="0" smtClean="0">
                <a:solidFill>
                  <a:schemeClr val="tx1"/>
                </a:solidFill>
                <a:latin typeface="Arial" charset="0"/>
              </a:rPr>
              <a:t>نشاط</a:t>
            </a:r>
            <a:endParaRPr lang="en-US" sz="36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057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7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7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2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62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12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7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7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" grpId="1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6">
            <a:extLst>
              <a:ext uri="{FF2B5EF4-FFF2-40B4-BE49-F238E27FC236}">
                <a16:creationId xmlns:a16="http://schemas.microsoft.com/office/drawing/2014/main" xmlns="" id="{E383FFE7-1A3A-4FC0-A5F9-E195B0AA2F83}"/>
              </a:ext>
            </a:extLst>
          </p:cNvPr>
          <p:cNvSpPr/>
          <p:nvPr/>
        </p:nvSpPr>
        <p:spPr>
          <a:xfrm>
            <a:off x="323528" y="625679"/>
            <a:ext cx="8568952" cy="715089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ماهي الأعمال التي تُقرِّب من الله تعالى وتَجلُبُ محبته؟</a:t>
            </a: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xmlns="" id="{4BEE72D5-5EE1-45C7-8BC3-71944E9CD6D0}"/>
              </a:ext>
            </a:extLst>
          </p:cNvPr>
          <p:cNvSpPr/>
          <p:nvPr/>
        </p:nvSpPr>
        <p:spPr bwMode="auto">
          <a:xfrm>
            <a:off x="4644008" y="3356992"/>
            <a:ext cx="4320480" cy="504056"/>
          </a:xfrm>
          <a:prstGeom prst="roundRect">
            <a:avLst/>
          </a:prstGeom>
          <a:solidFill>
            <a:srgbClr val="8FD7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(1) </a:t>
            </a:r>
            <a:r>
              <a:rPr lang="ar-BH" sz="2400" b="1" dirty="0"/>
              <a:t>المحافظة على الصلوات الخمس.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0" name="Rounded Rectangle 18">
            <a:extLst>
              <a:ext uri="{FF2B5EF4-FFF2-40B4-BE49-F238E27FC236}">
                <a16:creationId xmlns:a16="http://schemas.microsoft.com/office/drawing/2014/main" xmlns="" id="{AAE73F8A-F3F2-439E-A563-BB6CD5383E14}"/>
              </a:ext>
            </a:extLst>
          </p:cNvPr>
          <p:cNvSpPr/>
          <p:nvPr/>
        </p:nvSpPr>
        <p:spPr bwMode="auto">
          <a:xfrm>
            <a:off x="179512" y="3356992"/>
            <a:ext cx="4320480" cy="545323"/>
          </a:xfrm>
          <a:prstGeom prst="roundRect">
            <a:avLst/>
          </a:prstGeom>
          <a:solidFill>
            <a:srgbClr val="FF962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(2) </a:t>
            </a:r>
            <a:r>
              <a:rPr lang="ar-BH" sz="2400" b="1" dirty="0"/>
              <a:t>فعل الخير للنَّاس جميعَّا.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Rounded Rectangle 18">
            <a:extLst>
              <a:ext uri="{FF2B5EF4-FFF2-40B4-BE49-F238E27FC236}">
                <a16:creationId xmlns:a16="http://schemas.microsoft.com/office/drawing/2014/main" xmlns="" id="{451EF63F-169B-4EBA-9E0E-4FB4F2CA5690}"/>
              </a:ext>
            </a:extLst>
          </p:cNvPr>
          <p:cNvSpPr/>
          <p:nvPr/>
        </p:nvSpPr>
        <p:spPr bwMode="auto">
          <a:xfrm>
            <a:off x="4644008" y="5877271"/>
            <a:ext cx="4320480" cy="504057"/>
          </a:xfrm>
          <a:prstGeom prst="roundRect">
            <a:avLst/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(3) تلاوة </a:t>
            </a:r>
            <a:r>
              <a:rPr lang="ar-BH" sz="2400" b="1" dirty="0"/>
              <a:t>القرآن الكريم.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6" name="Rounded Rectangle 18">
            <a:extLst>
              <a:ext uri="{FF2B5EF4-FFF2-40B4-BE49-F238E27FC236}">
                <a16:creationId xmlns:a16="http://schemas.microsoft.com/office/drawing/2014/main" xmlns="" id="{7C2E34A5-08CC-4C19-A9A0-1ED18DE44A82}"/>
              </a:ext>
            </a:extLst>
          </p:cNvPr>
          <p:cNvSpPr/>
          <p:nvPr/>
        </p:nvSpPr>
        <p:spPr bwMode="auto">
          <a:xfrm>
            <a:off x="179512" y="5877272"/>
            <a:ext cx="4320480" cy="504057"/>
          </a:xfrm>
          <a:prstGeom prst="roundRect">
            <a:avLst/>
          </a:prstGeom>
          <a:solidFill>
            <a:srgbClr val="FFAF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2400" b="1" dirty="0" smtClean="0"/>
              <a:t>(4) الإكثار </a:t>
            </a:r>
            <a:r>
              <a:rPr lang="ar-BH" sz="2400" b="1" dirty="0"/>
              <a:t>من ذكر الله تعالى والدعاء.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xmlns="" id="{CDB3B269-6B27-4E5C-8E66-F8655D9D8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3974912"/>
            <a:ext cx="4134494" cy="18303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xmlns="" id="{74E119FB-E099-4D9A-95DD-C872E72A8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3982261"/>
            <a:ext cx="4134494" cy="1823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صورة 16">
            <a:extLst>
              <a:ext uri="{FF2B5EF4-FFF2-40B4-BE49-F238E27FC236}">
                <a16:creationId xmlns:a16="http://schemas.microsoft.com/office/drawing/2014/main" xmlns="" id="{5FBB6B4E-26C8-4B1B-BDB2-FEF56A72CB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978" y="1461981"/>
            <a:ext cx="4134494" cy="1823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صورة 17">
            <a:extLst>
              <a:ext uri="{FF2B5EF4-FFF2-40B4-BE49-F238E27FC236}">
                <a16:creationId xmlns:a16="http://schemas.microsoft.com/office/drawing/2014/main" xmlns="" id="{A3C02897-E10C-422D-925E-BA75C4A2D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498" y="1452688"/>
            <a:ext cx="4134494" cy="18322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5329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62" y="39028"/>
            <a:ext cx="8753634" cy="295038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22266" y="3127203"/>
            <a:ext cx="8269798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BH" sz="3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محبة الله تعالى ورسوله </a:t>
            </a:r>
            <a:r>
              <a:rPr lang="ar-BH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ﷺ </a:t>
            </a:r>
            <a:r>
              <a:rPr lang="ar-BH" sz="3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سبيلي لدخول الجنة: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 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05064"/>
            <a:ext cx="8568952" cy="233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904D41BB-5C7F-436F-BCD1-4CB706EE7C6D}"/>
              </a:ext>
            </a:extLst>
          </p:cNvPr>
          <p:cNvSpPr txBox="1"/>
          <p:nvPr/>
        </p:nvSpPr>
        <p:spPr>
          <a:xfrm>
            <a:off x="467544" y="1055638"/>
            <a:ext cx="8352928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rtl="1"/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أولاً: أضع علامة (</a:t>
            </a:r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أمام العبارة الصحيحة</a:t>
            </a:r>
            <a:r>
              <a:rPr lang="ar-S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،</a:t>
            </a:r>
            <a:endParaRPr lang="ar-BH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algn="just" rtl="1"/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ar-BH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وعلامة </a:t>
            </a:r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) أمام العبارة غير الصحيحة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ar-BH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فيما يأتي: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xmlns="" id="{B1F7C21F-0A66-4DEC-8FC5-2D9962988C89}"/>
              </a:ext>
            </a:extLst>
          </p:cNvPr>
          <p:cNvSpPr/>
          <p:nvPr/>
        </p:nvSpPr>
        <p:spPr>
          <a:xfrm>
            <a:off x="7956376" y="2316503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xmlns="" id="{5619203B-9BD3-4FF2-B025-1935AC2A663D}"/>
              </a:ext>
            </a:extLst>
          </p:cNvPr>
          <p:cNvSpPr/>
          <p:nvPr/>
        </p:nvSpPr>
        <p:spPr>
          <a:xfrm>
            <a:off x="7956376" y="3304359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xmlns="" id="{6500AE14-BBBE-4164-89EB-537924139636}"/>
              </a:ext>
            </a:extLst>
          </p:cNvPr>
          <p:cNvSpPr/>
          <p:nvPr/>
        </p:nvSpPr>
        <p:spPr>
          <a:xfrm>
            <a:off x="7956376" y="4437112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xmlns="" id="{A01C83B8-5976-4664-9319-2739FCF767E1}"/>
              </a:ext>
            </a:extLst>
          </p:cNvPr>
          <p:cNvSpPr txBox="1"/>
          <p:nvPr/>
        </p:nvSpPr>
        <p:spPr>
          <a:xfrm>
            <a:off x="7740352" y="219731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xmlns="" id="{CED9892A-C47A-4E46-A53F-065842AD6762}"/>
              </a:ext>
            </a:extLst>
          </p:cNvPr>
          <p:cNvSpPr/>
          <p:nvPr/>
        </p:nvSpPr>
        <p:spPr>
          <a:xfrm>
            <a:off x="7935091" y="5591241"/>
            <a:ext cx="720080" cy="6480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xmlns="" id="{53489F8E-0CD9-46FC-BFD7-C7023570E3E2}"/>
              </a:ext>
            </a:extLst>
          </p:cNvPr>
          <p:cNvSpPr txBox="1"/>
          <p:nvPr/>
        </p:nvSpPr>
        <p:spPr>
          <a:xfrm>
            <a:off x="179512" y="2350621"/>
            <a:ext cx="7488832" cy="646331"/>
          </a:xfrm>
          <a:prstGeom prst="rect">
            <a:avLst/>
          </a:prstGeom>
          <a:solidFill>
            <a:srgbClr val="99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3600" b="1" dirty="0"/>
              <a:t>المسلمُ يُحبُّ اللهَ فيعبدهُ.</a:t>
            </a:r>
            <a:endParaRPr lang="en-US" sz="3600" b="1" dirty="0"/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xmlns="" id="{5A70A1E4-E919-446B-8F07-180009DC96CF}"/>
              </a:ext>
            </a:extLst>
          </p:cNvPr>
          <p:cNvSpPr txBox="1"/>
          <p:nvPr/>
        </p:nvSpPr>
        <p:spPr>
          <a:xfrm>
            <a:off x="179512" y="3321155"/>
            <a:ext cx="7488832" cy="646331"/>
          </a:xfrm>
          <a:prstGeom prst="rect">
            <a:avLst/>
          </a:prstGeom>
          <a:solidFill>
            <a:srgbClr val="FFAFA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3600" b="1" dirty="0"/>
              <a:t>المسلمُ يُحبُّ نفسه ولا يُساعدُ غيره.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xmlns="" id="{4E5C179E-76C5-44E7-BA85-6305574A8BFF}"/>
              </a:ext>
            </a:extLst>
          </p:cNvPr>
          <p:cNvSpPr txBox="1"/>
          <p:nvPr/>
        </p:nvSpPr>
        <p:spPr>
          <a:xfrm>
            <a:off x="179512" y="4183510"/>
            <a:ext cx="7488832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3600" b="1" dirty="0"/>
              <a:t>يزعمُ جابر أنهُ يُحبُّ اللهَ تعالى وهو يؤذي جيرانه ويسيء إليهم</a:t>
            </a:r>
            <a:r>
              <a:rPr lang="ar-BH" sz="2900" b="1" dirty="0"/>
              <a:t>.</a:t>
            </a:r>
            <a:endParaRPr lang="en-US" sz="2900" b="1" dirty="0"/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xmlns="" id="{A9627B1B-BF2A-4213-8DCD-5B495BA74A59}"/>
              </a:ext>
            </a:extLst>
          </p:cNvPr>
          <p:cNvSpPr txBox="1"/>
          <p:nvPr/>
        </p:nvSpPr>
        <p:spPr>
          <a:xfrm>
            <a:off x="179512" y="5597286"/>
            <a:ext cx="7488832" cy="646331"/>
          </a:xfrm>
          <a:prstGeom prst="rect">
            <a:avLst/>
          </a:prstGeom>
          <a:solidFill>
            <a:srgbClr val="8FE2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 rtl="1"/>
            <a:r>
              <a:rPr lang="ar-BH" sz="3600" b="1" dirty="0"/>
              <a:t>المسلمُ يُحبُّ الله فيشكرهُ دائمًا.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xmlns="" id="{472C56A5-26B8-4403-A43C-499F808EED45}"/>
              </a:ext>
            </a:extLst>
          </p:cNvPr>
          <p:cNvSpPr txBox="1"/>
          <p:nvPr/>
        </p:nvSpPr>
        <p:spPr>
          <a:xfrm>
            <a:off x="7740352" y="543767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xmlns="" id="{A2776E64-6E9B-44A2-B31C-D2D81B3DF53F}"/>
              </a:ext>
            </a:extLst>
          </p:cNvPr>
          <p:cNvSpPr txBox="1"/>
          <p:nvPr/>
        </p:nvSpPr>
        <p:spPr>
          <a:xfrm>
            <a:off x="7812360" y="314096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xmlns="" id="{5DA18799-F586-4EC3-BE29-B7A620DB1A6D}"/>
              </a:ext>
            </a:extLst>
          </p:cNvPr>
          <p:cNvSpPr txBox="1"/>
          <p:nvPr/>
        </p:nvSpPr>
        <p:spPr>
          <a:xfrm>
            <a:off x="7776356" y="423035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xmlns="" id="{3D59D740-9E1F-4741-949C-AAE34348E66E}"/>
              </a:ext>
            </a:extLst>
          </p:cNvPr>
          <p:cNvSpPr/>
          <p:nvPr/>
        </p:nvSpPr>
        <p:spPr>
          <a:xfrm>
            <a:off x="6732240" y="144895"/>
            <a:ext cx="1512168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rtl="1"/>
            <a:r>
              <a:rPr lang="ar-BH" sz="3600" b="1" dirty="0" smtClean="0">
                <a:solidFill>
                  <a:schemeClr val="tx1"/>
                </a:solidFill>
                <a:latin typeface="Arial" charset="0"/>
              </a:rPr>
              <a:t>نشاط</a:t>
            </a:r>
            <a:endParaRPr lang="en-US" sz="36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2473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9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35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1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3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444924" y="5004826"/>
            <a:ext cx="2401315" cy="10634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218639" y="774668"/>
            <a:ext cx="838180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rtl="1" eaLnBrk="1" hangingPunct="1"/>
            <a:r>
              <a:rPr lang="ar-BH" sz="3600" b="1" dirty="0">
                <a:solidFill>
                  <a:schemeClr val="bg1"/>
                </a:solidFill>
                <a:latin typeface="Calibri" pitchFamily="34" charset="0"/>
              </a:rPr>
              <a:t> ثانيًا: ا</a:t>
            </a:r>
            <a:r>
              <a:rPr lang="ar-SA" sz="3600" b="1" dirty="0">
                <a:solidFill>
                  <a:schemeClr val="bg1"/>
                </a:solidFill>
                <a:latin typeface="Calibri" pitchFamily="34" charset="0"/>
              </a:rPr>
              <a:t>ِختر</a:t>
            </a:r>
            <a:r>
              <a:rPr lang="ar-BH" sz="3600" b="1" dirty="0">
                <a:solidFill>
                  <a:schemeClr val="bg1"/>
                </a:solidFill>
                <a:latin typeface="Calibri" pitchFamily="34" charset="0"/>
              </a:rPr>
              <a:t> الإجابة الصحيحة</a:t>
            </a:r>
            <a:r>
              <a:rPr lang="ar-SA" sz="3600" b="1" dirty="0">
                <a:solidFill>
                  <a:schemeClr val="bg1"/>
                </a:solidFill>
                <a:latin typeface="Calibri" pitchFamily="34" charset="0"/>
              </a:rPr>
              <a:t> فيما يلي</a:t>
            </a:r>
            <a:r>
              <a:rPr lang="ar-BH" sz="3600" b="1" dirty="0">
                <a:solidFill>
                  <a:schemeClr val="bg1"/>
                </a:solidFill>
                <a:latin typeface="Calibri" pitchFamily="34" charset="0"/>
              </a:rPr>
              <a:t>: 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18638" y="1628800"/>
            <a:ext cx="8351837" cy="584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BH" sz="3200" b="1" dirty="0" smtClean="0">
                <a:latin typeface="Calibri" pitchFamily="34" charset="0"/>
              </a:rPr>
              <a:t>(1) من </a:t>
            </a:r>
            <a:r>
              <a:rPr lang="ar-SA" sz="3200" b="1" dirty="0">
                <a:latin typeface="Calibri" pitchFamily="34" charset="0"/>
              </a:rPr>
              <a:t>الأعمال التي تُقرِّب من الله تعالى وتَجلُبُ محبته</a:t>
            </a:r>
            <a:r>
              <a:rPr lang="ar-BH" sz="3200" b="1" dirty="0">
                <a:latin typeface="Calibri" pitchFamily="34" charset="0"/>
              </a:rPr>
              <a:t>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3534103" y="2636912"/>
            <a:ext cx="1629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BH" sz="4800" dirty="0">
                <a:latin typeface="Calibri" pitchFamily="34" charset="0"/>
              </a:rPr>
              <a:t>الكذب</a:t>
            </a:r>
            <a:endParaRPr lang="en-US" sz="4800" dirty="0">
              <a:latin typeface="Calibri" pitchFamily="34" charset="0"/>
            </a:endParaRP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683568" y="2659559"/>
            <a:ext cx="210175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BH" sz="4400" dirty="0">
                <a:latin typeface="Calibri" pitchFamily="34" charset="0"/>
              </a:rPr>
              <a:t>السرقة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329763" y="4095063"/>
            <a:ext cx="8194675" cy="585787"/>
          </a:xfrm>
          <a:prstGeom prst="rect">
            <a:avLst/>
          </a:prstGeom>
          <a:solidFill>
            <a:srgbClr val="FFAFA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BH" sz="3200" b="1" dirty="0" smtClean="0">
                <a:latin typeface="Calibri" pitchFamily="34" charset="0"/>
              </a:rPr>
              <a:t>(2) </a:t>
            </a:r>
            <a:r>
              <a:rPr lang="ar-SA" sz="3200" b="1" dirty="0" smtClean="0">
                <a:latin typeface="Calibri" pitchFamily="34" charset="0"/>
              </a:rPr>
              <a:t>محبة </a:t>
            </a:r>
            <a:r>
              <a:rPr lang="ar-SA" sz="3200" b="1" dirty="0">
                <a:latin typeface="Calibri" pitchFamily="34" charset="0"/>
              </a:rPr>
              <a:t>الله تعالى ورسوله ﷺ سبيلي</a:t>
            </a:r>
            <a:r>
              <a:rPr lang="ar-BH" sz="3200" b="1" dirty="0">
                <a:latin typeface="Calibri" pitchFamily="34" charset="0"/>
              </a:rPr>
              <a:t> لـ 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6410489" y="5202015"/>
            <a:ext cx="20802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600" b="1" dirty="0">
                <a:latin typeface="Calibri" pitchFamily="34" charset="0"/>
              </a:rPr>
              <a:t>دخول النار 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3563888" y="5229200"/>
            <a:ext cx="21234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BH" sz="3600" b="1" dirty="0">
                <a:latin typeface="Calibri" pitchFamily="34" charset="0"/>
              </a:rPr>
              <a:t>دخول الجنة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717998" y="5230941"/>
            <a:ext cx="21602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BH" sz="3600" b="1" dirty="0">
                <a:latin typeface="Calibri" pitchFamily="34" charset="0"/>
              </a:rPr>
              <a:t>خسارة الدنيا</a:t>
            </a:r>
            <a:endParaRPr lang="en-US" sz="3600" b="1" dirty="0">
              <a:latin typeface="Calibri" pitchFamily="34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5508104" y="2464696"/>
            <a:ext cx="3217431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5821188" y="2792732"/>
            <a:ext cx="27283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3200" b="1" dirty="0">
                <a:latin typeface="Calibri" pitchFamily="34" charset="0"/>
              </a:rPr>
              <a:t>تلاوة القرآن الكريم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0" y="1166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246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4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9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3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6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290" grpId="0" animBg="1"/>
      <p:bldP spid="12291" grpId="0" animBg="1"/>
      <p:bldP spid="12292" grpId="0"/>
      <p:bldP spid="12294" grpId="0"/>
      <p:bldP spid="12296" grpId="0" animBg="1"/>
      <p:bldP spid="12297" grpId="0"/>
      <p:bldP spid="12298" grpId="0"/>
      <p:bldP spid="12299" grpId="0"/>
      <p:bldP spid="2" grpId="0" animBg="1"/>
      <p:bldP spid="122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87638" y="2060848"/>
            <a:ext cx="5708848" cy="3672408"/>
            <a:chOff x="586346" y="786309"/>
            <a:chExt cx="11713301" cy="5112568"/>
          </a:xfrm>
          <a:solidFill>
            <a:srgbClr val="DBA1C8"/>
          </a:solidFill>
        </p:grpSpPr>
        <p:sp>
          <p:nvSpPr>
            <p:cNvPr id="2" name="Cloud Callout 1"/>
            <p:cNvSpPr/>
            <p:nvPr/>
          </p:nvSpPr>
          <p:spPr bwMode="auto">
            <a:xfrm>
              <a:off x="586346" y="786309"/>
              <a:ext cx="11713301" cy="5112568"/>
            </a:xfrm>
            <a:prstGeom prst="cloudCallout">
              <a:avLst>
                <a:gd name="adj1" fmla="val 88995"/>
                <a:gd name="adj2" fmla="val -38602"/>
              </a:avLst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937836" y="2148348"/>
              <a:ext cx="7010319" cy="23884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44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</a:t>
              </a:r>
              <a:endParaRPr lang="en-US" sz="44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  <a:p>
              <a:pPr algn="ctr"/>
              <a:r>
                <a:rPr lang="ar-BH" sz="44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بالنجاح والتوفيق</a:t>
              </a:r>
              <a:endParaRPr lang="en-US" sz="44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8" name="TextBox 2">
            <a:extLst>
              <a:ext uri="{FF2B5EF4-FFF2-40B4-BE49-F238E27FC236}">
                <a16:creationId xmlns:a16="http://schemas.microsoft.com/office/drawing/2014/main" xmlns="" id="{700B9559-58B5-459A-838E-59C54E63D1ED}"/>
              </a:ext>
            </a:extLst>
          </p:cNvPr>
          <p:cNvSpPr txBox="1"/>
          <p:nvPr/>
        </p:nvSpPr>
        <p:spPr>
          <a:xfrm>
            <a:off x="5292080" y="810316"/>
            <a:ext cx="3635896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 smtClean="0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+mj-cs"/>
              </a:rPr>
              <a:t>انتهى الدرس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3B5CEB1-A95B-4888-A8ED-EE37EA3CDFA5}"/>
              </a:ext>
            </a:extLst>
          </p:cNvPr>
          <p:cNvSpPr txBox="1"/>
          <p:nvPr/>
        </p:nvSpPr>
        <p:spPr>
          <a:xfrm>
            <a:off x="152400" y="269032"/>
            <a:ext cx="2743200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ar-SA" sz="1600" b="1" dirty="0" smtClean="0">
                <a:solidFill>
                  <a:schemeClr val="bg1"/>
                </a:solidFill>
                <a:cs typeface="+mj-cs"/>
              </a:rPr>
              <a:t>أُحِبُّ اللهَ تعالى</a:t>
            </a:r>
            <a:r>
              <a:rPr lang="ar-BH" sz="1600" b="1" dirty="0" smtClean="0">
                <a:solidFill>
                  <a:schemeClr val="bg1"/>
                </a:solidFill>
                <a:cs typeface="+mj-cs"/>
              </a:rPr>
              <a:t>– التربية الإسلامية </a:t>
            </a:r>
            <a:endParaRPr lang="ar-BH" sz="1600" b="1" dirty="0">
              <a:solidFill>
                <a:schemeClr val="bg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354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5442</TotalTime>
  <Words>353</Words>
  <Application>Microsoft Office PowerPoint</Application>
  <PresentationFormat>On-screen Show (4:3)</PresentationFormat>
  <Paragraphs>71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قالب الدروس</vt:lpstr>
      <vt:lpstr>أُحبُّ اللّهَ تعَالى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HP</cp:lastModifiedBy>
  <cp:revision>396</cp:revision>
  <dcterms:created xsi:type="dcterms:W3CDTF">2012-06-23T13:34:36Z</dcterms:created>
  <dcterms:modified xsi:type="dcterms:W3CDTF">2020-09-20T02:41:51Z</dcterms:modified>
</cp:coreProperties>
</file>