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5" r:id="rId1"/>
  </p:sldMasterIdLst>
  <p:notesMasterIdLst>
    <p:notesMasterId r:id="rId11"/>
  </p:notesMasterIdLst>
  <p:handoutMasterIdLst>
    <p:handoutMasterId r:id="rId12"/>
  </p:handoutMasterIdLst>
  <p:sldIdLst>
    <p:sldId id="256" r:id="rId2"/>
    <p:sldId id="343" r:id="rId3"/>
    <p:sldId id="304" r:id="rId4"/>
    <p:sldId id="334" r:id="rId5"/>
    <p:sldId id="340" r:id="rId6"/>
    <p:sldId id="305" r:id="rId7"/>
    <p:sldId id="338" r:id="rId8"/>
    <p:sldId id="335" r:id="rId9"/>
    <p:sldId id="342" r:id="rId1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" initials="b" lastIdx="2" clrIdx="0">
    <p:extLst>
      <p:ext uri="{19B8F6BF-5375-455C-9EA6-DF929625EA0E}">
        <p15:presenceInfo xmlns:p15="http://schemas.microsoft.com/office/powerpoint/2012/main" xmlns="" userId="56026239e6d7bb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9"/>
    <a:srgbClr val="9ED600"/>
    <a:srgbClr val="FFAFAF"/>
    <a:srgbClr val="99FFCC"/>
    <a:srgbClr val="8FD7FF"/>
    <a:srgbClr val="E6AF00"/>
    <a:srgbClr val="FF962D"/>
    <a:srgbClr val="8FE2FF"/>
    <a:srgbClr val="E1F4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85" autoAdjust="0"/>
    <p:restoredTop sz="94660"/>
  </p:normalViewPr>
  <p:slideViewPr>
    <p:cSldViewPr>
      <p:cViewPr varScale="1">
        <p:scale>
          <a:sx n="61" d="100"/>
          <a:sy n="61" d="100"/>
        </p:scale>
        <p:origin x="-72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036AF-71C2-44C2-9EF6-6CB4A45FB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F3574-E815-41EB-BEC0-87B81D36E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3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006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05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7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137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926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46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6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495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967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571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404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9/19/2020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846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514350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r" defTabSz="51435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542285" y="1905681"/>
            <a:ext cx="7846139" cy="1944216"/>
          </a:xfrm>
        </p:spPr>
        <p:txBody>
          <a:bodyPr>
            <a:noAutofit/>
          </a:bodyPr>
          <a:lstStyle/>
          <a:p>
            <a:pPr defTabSz="914400" rtl="0"/>
            <a:r>
              <a:rPr lang="ar-BH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أُحبُّ</a:t>
            </a:r>
            <a:r>
              <a:rPr lang="ar-SA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 </a:t>
            </a:r>
            <a:r>
              <a:rPr lang="ar-SA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الل</a:t>
            </a:r>
            <a:r>
              <a:rPr lang="ar-BH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ّ</a:t>
            </a:r>
            <a:r>
              <a:rPr lang="ar-SA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ه</a:t>
            </a:r>
            <a:r>
              <a:rPr lang="ar-BH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َ</a:t>
            </a:r>
            <a:r>
              <a:rPr lang="ar-SA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 </a:t>
            </a:r>
            <a:r>
              <a:rPr lang="ar-SA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تع</a:t>
            </a:r>
            <a:r>
              <a:rPr lang="ar-BH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َ</a:t>
            </a:r>
            <a:r>
              <a:rPr lang="ar-SA" sz="7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الى</a:t>
            </a:r>
            <a:endParaRPr lang="en-US" sz="7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Frutiger LT Arabic 55 Roman" panose="01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542285" y="227038"/>
            <a:ext cx="7992888" cy="11822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3110292" y="4365104"/>
            <a:ext cx="2856872" cy="18466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</a:t>
            </a:r>
            <a:r>
              <a:rPr lang="ar-BH" sz="2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الإسلامية – الجزء الأول </a:t>
            </a:r>
            <a:endParaRPr lang="ar-BH" sz="2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</a:t>
            </a:r>
            <a:r>
              <a:rPr lang="ar-BH" sz="24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الثالث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الأول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1247" y="2413420"/>
            <a:ext cx="6500593" cy="1415772"/>
          </a:xfrm>
          <a:prstGeom prst="rect">
            <a:avLst/>
          </a:prstGeom>
          <a:solidFill>
            <a:srgbClr val="BFFF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rtl="1"/>
            <a:r>
              <a:rPr lang="en-US" sz="4300" b="1" dirty="0" smtClean="0"/>
              <a:t>)</a:t>
            </a:r>
            <a:r>
              <a:rPr lang="ar-BH" sz="4300" b="1" dirty="0" smtClean="0"/>
              <a:t>1</a:t>
            </a:r>
            <a:r>
              <a:rPr lang="en-US" sz="4300" b="1" dirty="0" smtClean="0"/>
              <a:t>(</a:t>
            </a:r>
            <a:r>
              <a:rPr lang="ar-BH" sz="4300" b="1" dirty="0"/>
              <a:t> </a:t>
            </a:r>
            <a:r>
              <a:rPr lang="ar-BH" sz="4300" b="1" dirty="0" smtClean="0"/>
              <a:t>بعض </a:t>
            </a:r>
            <a:r>
              <a:rPr lang="ar-BH" sz="4300" b="1" dirty="0"/>
              <a:t>النعم التي أنعم</a:t>
            </a:r>
            <a:r>
              <a:rPr lang="ar-SA" sz="4300" b="1" dirty="0"/>
              <a:t> الله </a:t>
            </a:r>
            <a:r>
              <a:rPr lang="ar-SA" sz="4300" b="1" dirty="0" smtClean="0"/>
              <a:t>تعالى</a:t>
            </a:r>
            <a:endParaRPr lang="ar-BH" sz="4300" b="1" dirty="0" smtClean="0"/>
          </a:p>
          <a:p>
            <a:pPr rtl="1"/>
            <a:r>
              <a:rPr lang="ar-BH" sz="4300" b="1" dirty="0" smtClean="0"/>
              <a:t>بها </a:t>
            </a:r>
            <a:r>
              <a:rPr lang="ar-BH" sz="4300" b="1" dirty="0"/>
              <a:t>على </a:t>
            </a:r>
            <a:r>
              <a:rPr lang="ar-SA" sz="4300" b="1" dirty="0"/>
              <a:t>الإنسان</a:t>
            </a:r>
            <a:r>
              <a:rPr lang="ar-BH" sz="4300" b="1" dirty="0"/>
              <a:t>.</a:t>
            </a:r>
            <a:endParaRPr lang="en-US" sz="4300" b="1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1FB8B0-625F-4681-8329-6A840E913001}"/>
              </a:ext>
            </a:extLst>
          </p:cNvPr>
          <p:cNvSpPr/>
          <p:nvPr/>
        </p:nvSpPr>
        <p:spPr>
          <a:xfrm>
            <a:off x="1346131" y="4149080"/>
            <a:ext cx="5314101" cy="1446550"/>
          </a:xfrm>
          <a:prstGeom prst="rect">
            <a:avLst/>
          </a:prstGeom>
          <a:solidFill>
            <a:srgbClr val="BFFF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1">
            <a:spAutoFit/>
          </a:bodyPr>
          <a:lstStyle/>
          <a:p>
            <a:pPr rtl="1"/>
            <a:r>
              <a:rPr lang="ar-BH" sz="4400" b="1" dirty="0" smtClean="0"/>
              <a:t>(2) بعض </a:t>
            </a:r>
            <a:r>
              <a:rPr lang="ar-BH" sz="4400" b="1" dirty="0"/>
              <a:t>الأعمال الجالبة لمحبة</a:t>
            </a:r>
            <a:r>
              <a:rPr lang="ar-SA" sz="4400" b="1" dirty="0"/>
              <a:t> الله تعالى</a:t>
            </a:r>
            <a:r>
              <a:rPr lang="ar-BH" sz="4400" b="1" dirty="0"/>
              <a:t>.</a:t>
            </a:r>
            <a:endParaRPr lang="en-US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BA4042-6274-4629-90CD-0876DC268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7596336" y="692"/>
            <a:ext cx="1296144" cy="112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55C54D8-1452-4FDC-AACD-7E1F30B8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3960" y="1943481"/>
            <a:ext cx="2991089" cy="3919586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1907704" y="1192451"/>
            <a:ext cx="6048672" cy="940653"/>
          </a:xfrm>
          <a:prstGeom prst="downArrowCallout">
            <a:avLst>
              <a:gd name="adj1" fmla="val 25000"/>
              <a:gd name="adj2" fmla="val 22866"/>
              <a:gd name="adj3" fmla="val 25000"/>
              <a:gd name="adj4" fmla="val 75000"/>
            </a:avLst>
          </a:prstGeom>
          <a:solidFill>
            <a:srgbClr val="00206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</a:t>
            </a:r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ـ </a:t>
            </a:r>
            <a:r>
              <a:rPr lang="ar-SA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اليوم</a:t>
            </a:r>
            <a:r>
              <a:rPr lang="ar-B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6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78238" y="421048"/>
            <a:ext cx="4176464" cy="71508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لماذا </a:t>
            </a:r>
            <a:r>
              <a:rPr lang="ar-BH" sz="36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أُحبُّ </a:t>
            </a:r>
            <a:r>
              <a:rPr lang="ar-BH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الله تعالى؟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xmlns="" id="{6109BE4E-C554-4CA9-9327-E208D607E6DB}"/>
              </a:ext>
            </a:extLst>
          </p:cNvPr>
          <p:cNvSpPr/>
          <p:nvPr/>
        </p:nvSpPr>
        <p:spPr bwMode="auto">
          <a:xfrm>
            <a:off x="4606430" y="3175464"/>
            <a:ext cx="4320480" cy="504056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(1) </a:t>
            </a:r>
            <a:r>
              <a:rPr lang="ar-BH" sz="2400" b="1" dirty="0"/>
              <a:t>خلقني في أحسن صورة وكرَّمني بالعقل.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462A8073-376A-4C8C-9258-70773F8A95A1}"/>
              </a:ext>
            </a:extLst>
          </p:cNvPr>
          <p:cNvSpPr/>
          <p:nvPr/>
        </p:nvSpPr>
        <p:spPr bwMode="auto">
          <a:xfrm>
            <a:off x="141934" y="3134197"/>
            <a:ext cx="4320480" cy="545323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(2) </a:t>
            </a:r>
            <a:r>
              <a:rPr lang="ar-BH" sz="2400" b="1" dirty="0"/>
              <a:t>يمنحُني الصحَّة، ويشفيني من المرض. 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DEE17219-3E2C-411C-8A14-E3183CA54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408" y="1276712"/>
            <a:ext cx="4206502" cy="1898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176AB265-7F04-4B11-BE8C-A58B9C1C0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0" y="1280453"/>
            <a:ext cx="4134494" cy="182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DED9C832-BB46-4B09-B6F3-6F0FD9F31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408" y="3869000"/>
            <a:ext cx="4134494" cy="1898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xmlns="" id="{3D029886-0DC5-41F7-A6BB-0D6CE905EC04}"/>
              </a:ext>
            </a:extLst>
          </p:cNvPr>
          <p:cNvSpPr/>
          <p:nvPr/>
        </p:nvSpPr>
        <p:spPr bwMode="auto">
          <a:xfrm>
            <a:off x="4606430" y="5839758"/>
            <a:ext cx="4320480" cy="504057"/>
          </a:xfrm>
          <a:prstGeom prst="roundRect">
            <a:avLst/>
          </a:prstGeom>
          <a:solidFill>
            <a:srgbClr val="8FD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(3) يرزقُني </a:t>
            </a:r>
            <a:r>
              <a:rPr lang="ar-BH" sz="2400" b="1" dirty="0"/>
              <a:t>كلَّ النِّعم.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1BAF128A-8DE4-4720-A7DC-7D726671B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0" y="3858113"/>
            <a:ext cx="4134494" cy="1860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18">
            <a:extLst>
              <a:ext uri="{FF2B5EF4-FFF2-40B4-BE49-F238E27FC236}">
                <a16:creationId xmlns:a16="http://schemas.microsoft.com/office/drawing/2014/main" xmlns="" id="{1B7C1F00-9F6A-4826-97A5-F1DED3FC0365}"/>
              </a:ext>
            </a:extLst>
          </p:cNvPr>
          <p:cNvSpPr/>
          <p:nvPr/>
        </p:nvSpPr>
        <p:spPr bwMode="auto">
          <a:xfrm>
            <a:off x="141934" y="5839760"/>
            <a:ext cx="4320480" cy="504057"/>
          </a:xfrm>
          <a:prstGeom prst="roundRect">
            <a:avLst/>
          </a:prstGeom>
          <a:solidFill>
            <a:srgbClr val="E6A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(4) يوفِّقُني </a:t>
            </a:r>
            <a:r>
              <a:rPr lang="ar-BH" sz="2400" b="1" dirty="0"/>
              <a:t>إلى كلِّ خير.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28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7524328" y="1889016"/>
            <a:ext cx="1008112" cy="603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SA" sz="3200" b="1" dirty="0"/>
              <a:t>يرزقُني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228184" y="1897986"/>
            <a:ext cx="936104" cy="59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SA" sz="3200" b="1" dirty="0"/>
              <a:t>الصحَّة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411760" y="1889016"/>
            <a:ext cx="936104" cy="603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SA" sz="3200" b="1" dirty="0"/>
              <a:t>خير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187624" y="1839833"/>
            <a:ext cx="1021784" cy="6530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العقل</a:t>
            </a:r>
            <a:endParaRPr kumimoji="0" lang="ar-SA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635896" y="1897987"/>
            <a:ext cx="1110600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المرض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004048" y="1897986"/>
            <a:ext cx="936104" cy="594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SA" sz="3200" b="1" dirty="0"/>
              <a:t>صورة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636912"/>
            <a:ext cx="846932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48500" algn="r" rtl="1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أُحب الله تعالى لأنه: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 </a:t>
            </a:r>
            <a:r>
              <a:rPr lang="ar-BH" sz="3200" b="1" dirty="0"/>
              <a:t>خلقني في أحسن .......... وكرَّمني بـ ........... 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/>
              <a:t>2- يمنحُني </a:t>
            </a:r>
            <a:r>
              <a:rPr lang="ar-BH" sz="3200" b="1" dirty="0" smtClean="0"/>
              <a:t>......... ، </a:t>
            </a:r>
            <a:r>
              <a:rPr lang="ar-BH" sz="3200" b="1" dirty="0"/>
              <a:t>ويشفيني من ........... 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/>
              <a:t>3- .......... كلَّ النِّعم.</a:t>
            </a:r>
          </a:p>
          <a:p>
            <a:pPr marL="148500" algn="r" rtl="1">
              <a:lnSpc>
                <a:spcPct val="150000"/>
              </a:lnSpc>
            </a:pPr>
            <a:r>
              <a:rPr lang="ar-BH" sz="3200" b="1" dirty="0"/>
              <a:t>4- يوفِّقُني إلى كلِّ ...........</a:t>
            </a:r>
            <a:endParaRPr lang="ar-BH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98476" y="1054477"/>
            <a:ext cx="814998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أختارُ الكلمةَ المناسبةَ مما يأتي لأملأ الفراغ بالعبارات: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733970" y="3518163"/>
            <a:ext cx="1224136" cy="57606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صورة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999634" y="4344586"/>
            <a:ext cx="1152128" cy="502670"/>
          </a:xfrm>
          <a:prstGeom prst="roundRect">
            <a:avLst/>
          </a:prstGeom>
          <a:solidFill>
            <a:srgbClr val="8FD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SA" sz="3200" b="1" dirty="0"/>
              <a:t>الصحَّة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627784" y="4293530"/>
            <a:ext cx="1427634" cy="519296"/>
          </a:xfrm>
          <a:prstGeom prst="roundRect">
            <a:avLst/>
          </a:prstGeom>
          <a:solidFill>
            <a:srgbClr val="8FD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المرض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860032" y="5784746"/>
            <a:ext cx="1355626" cy="502670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خير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7007746" y="5063280"/>
            <a:ext cx="1224136" cy="432048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ar-SA" sz="3200" b="1" dirty="0"/>
              <a:t>يرزقُني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xmlns="" id="{92AE1DD3-289D-499D-B526-A45824CF41CD}"/>
              </a:ext>
            </a:extLst>
          </p:cNvPr>
          <p:cNvSpPr/>
          <p:nvPr/>
        </p:nvSpPr>
        <p:spPr bwMode="auto">
          <a:xfrm>
            <a:off x="1970334" y="3516682"/>
            <a:ext cx="1251507" cy="57606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العقل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xmlns="" id="{18D81FFE-0BB4-4199-97C9-957D60DDD5D3}"/>
              </a:ext>
            </a:extLst>
          </p:cNvPr>
          <p:cNvSpPr/>
          <p:nvPr/>
        </p:nvSpPr>
        <p:spPr>
          <a:xfrm>
            <a:off x="6656082" y="188640"/>
            <a:ext cx="1728192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3600" b="1" dirty="0" smtClean="0">
                <a:solidFill>
                  <a:schemeClr val="tx1"/>
                </a:solidFill>
                <a:latin typeface="Arial" charset="0"/>
              </a:rPr>
              <a:t>نشاط</a:t>
            </a:r>
            <a:endParaRPr lang="en-U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057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7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7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2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2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2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7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7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E383FFE7-1A3A-4FC0-A5F9-E195B0AA2F83}"/>
              </a:ext>
            </a:extLst>
          </p:cNvPr>
          <p:cNvSpPr/>
          <p:nvPr/>
        </p:nvSpPr>
        <p:spPr>
          <a:xfrm>
            <a:off x="323528" y="625679"/>
            <a:ext cx="8568952" cy="715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ماهي الأعمال التي تُقرِّب من الله تعالى وتَجلُبُ محبته؟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xmlns="" id="{4BEE72D5-5EE1-45C7-8BC3-71944E9CD6D0}"/>
              </a:ext>
            </a:extLst>
          </p:cNvPr>
          <p:cNvSpPr/>
          <p:nvPr/>
        </p:nvSpPr>
        <p:spPr bwMode="auto">
          <a:xfrm>
            <a:off x="4644008" y="3356992"/>
            <a:ext cx="4320480" cy="504056"/>
          </a:xfrm>
          <a:prstGeom prst="roundRect">
            <a:avLst/>
          </a:prstGeom>
          <a:solidFill>
            <a:srgbClr val="8FD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(1) </a:t>
            </a:r>
            <a:r>
              <a:rPr lang="ar-BH" sz="2400" b="1" dirty="0"/>
              <a:t>المحافظة على الصلوات الخمس.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xmlns="" id="{AAE73F8A-F3F2-439E-A563-BB6CD5383E14}"/>
              </a:ext>
            </a:extLst>
          </p:cNvPr>
          <p:cNvSpPr/>
          <p:nvPr/>
        </p:nvSpPr>
        <p:spPr bwMode="auto">
          <a:xfrm>
            <a:off x="179512" y="3356992"/>
            <a:ext cx="4320480" cy="545323"/>
          </a:xfrm>
          <a:prstGeom prst="roundRect">
            <a:avLst/>
          </a:prstGeom>
          <a:solidFill>
            <a:srgbClr val="FF962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(2) </a:t>
            </a:r>
            <a:r>
              <a:rPr lang="ar-BH" sz="2400" b="1" dirty="0"/>
              <a:t>فعل الخير للنَّاس جميعَّا.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xmlns="" id="{451EF63F-169B-4EBA-9E0E-4FB4F2CA5690}"/>
              </a:ext>
            </a:extLst>
          </p:cNvPr>
          <p:cNvSpPr/>
          <p:nvPr/>
        </p:nvSpPr>
        <p:spPr bwMode="auto">
          <a:xfrm>
            <a:off x="4644008" y="5877271"/>
            <a:ext cx="4320480" cy="504057"/>
          </a:xfrm>
          <a:prstGeom prst="round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(3) تلاوة </a:t>
            </a:r>
            <a:r>
              <a:rPr lang="ar-BH" sz="2400" b="1" dirty="0"/>
              <a:t>القرآن الكريم.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7C2E34A5-08CC-4C19-A9A0-1ED18DE44A82}"/>
              </a:ext>
            </a:extLst>
          </p:cNvPr>
          <p:cNvSpPr/>
          <p:nvPr/>
        </p:nvSpPr>
        <p:spPr bwMode="auto">
          <a:xfrm>
            <a:off x="179512" y="5877272"/>
            <a:ext cx="4320480" cy="504057"/>
          </a:xfrm>
          <a:prstGeom prst="roundRect">
            <a:avLst/>
          </a:prstGeom>
          <a:solidFill>
            <a:srgbClr val="FFAF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BH" sz="2400" b="1" dirty="0" smtClean="0"/>
              <a:t>(4) الإكثار </a:t>
            </a:r>
            <a:r>
              <a:rPr lang="ar-BH" sz="2400" b="1" dirty="0"/>
              <a:t>من ذكر الله تعالى والدعاء.</a:t>
            </a:r>
            <a:endParaRPr kumimoji="0" 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CDB3B269-6B27-4E5C-8E66-F8655D9D8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974912"/>
            <a:ext cx="4134494" cy="1830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74E119FB-E099-4D9A-95DD-C872E72A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82261"/>
            <a:ext cx="4134494" cy="182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6">
            <a:extLst>
              <a:ext uri="{FF2B5EF4-FFF2-40B4-BE49-F238E27FC236}">
                <a16:creationId xmlns:a16="http://schemas.microsoft.com/office/drawing/2014/main" xmlns="" id="{5FBB6B4E-26C8-4B1B-BDB2-FEF56A72C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978" y="1461981"/>
            <a:ext cx="4134494" cy="182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7">
            <a:extLst>
              <a:ext uri="{FF2B5EF4-FFF2-40B4-BE49-F238E27FC236}">
                <a16:creationId xmlns:a16="http://schemas.microsoft.com/office/drawing/2014/main" xmlns="" id="{A3C02897-E10C-422D-925E-BA75C4A2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98" y="1452688"/>
            <a:ext cx="4134494" cy="1832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32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39028"/>
            <a:ext cx="8753634" cy="295038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2266" y="3127203"/>
            <a:ext cx="8269798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36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محبة الله تعالى ورسوله </a:t>
            </a:r>
            <a:r>
              <a:rPr lang="ar-BH" sz="36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ﷺ </a:t>
            </a:r>
            <a:r>
              <a:rPr lang="ar-BH" sz="36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سبيلي لدخول الجنة: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8568952" cy="23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904D41BB-5C7F-436F-BCD1-4CB706EE7C6D}"/>
              </a:ext>
            </a:extLst>
          </p:cNvPr>
          <p:cNvSpPr txBox="1"/>
          <p:nvPr/>
        </p:nvSpPr>
        <p:spPr>
          <a:xfrm>
            <a:off x="467544" y="1055638"/>
            <a:ext cx="8352928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أولاً: أضع علامة (</a:t>
            </a:r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) أمام العبارة الصحيحة</a:t>
            </a: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،</a:t>
            </a:r>
            <a:endParaRPr lang="ar-B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just" rtl="1"/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ar-B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   وعلامة </a:t>
            </a:r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) أمام العبارة غير الصحيحة</a:t>
            </a:r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فيما يأتي: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xmlns="" id="{B1F7C21F-0A66-4DEC-8FC5-2D9962988C89}"/>
              </a:ext>
            </a:extLst>
          </p:cNvPr>
          <p:cNvSpPr/>
          <p:nvPr/>
        </p:nvSpPr>
        <p:spPr>
          <a:xfrm>
            <a:off x="7956376" y="2316503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5619203B-9BD3-4FF2-B025-1935AC2A663D}"/>
              </a:ext>
            </a:extLst>
          </p:cNvPr>
          <p:cNvSpPr/>
          <p:nvPr/>
        </p:nvSpPr>
        <p:spPr>
          <a:xfrm>
            <a:off x="7956376" y="3304359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6500AE14-BBBE-4164-89EB-537924139636}"/>
              </a:ext>
            </a:extLst>
          </p:cNvPr>
          <p:cNvSpPr/>
          <p:nvPr/>
        </p:nvSpPr>
        <p:spPr>
          <a:xfrm>
            <a:off x="7956376" y="4437112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A01C83B8-5976-4664-9319-2739FCF767E1}"/>
              </a:ext>
            </a:extLst>
          </p:cNvPr>
          <p:cNvSpPr txBox="1"/>
          <p:nvPr/>
        </p:nvSpPr>
        <p:spPr>
          <a:xfrm>
            <a:off x="7740352" y="2197313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CED9892A-C47A-4E46-A53F-065842AD6762}"/>
              </a:ext>
            </a:extLst>
          </p:cNvPr>
          <p:cNvSpPr/>
          <p:nvPr/>
        </p:nvSpPr>
        <p:spPr>
          <a:xfrm>
            <a:off x="7935091" y="5591241"/>
            <a:ext cx="720080" cy="648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53489F8E-0CD9-46FC-BFD7-C7023570E3E2}"/>
              </a:ext>
            </a:extLst>
          </p:cNvPr>
          <p:cNvSpPr txBox="1"/>
          <p:nvPr/>
        </p:nvSpPr>
        <p:spPr>
          <a:xfrm>
            <a:off x="179512" y="2350621"/>
            <a:ext cx="7488832" cy="646331"/>
          </a:xfrm>
          <a:prstGeom prst="rect">
            <a:avLst/>
          </a:prstGeom>
          <a:solidFill>
            <a:srgbClr val="99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المسلمُ يُحبُّ اللهَ فيعبدهُ.</a:t>
            </a:r>
            <a:endParaRPr lang="en-US" sz="3600" b="1" dirty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5A70A1E4-E919-446B-8F07-180009DC96CF}"/>
              </a:ext>
            </a:extLst>
          </p:cNvPr>
          <p:cNvSpPr txBox="1"/>
          <p:nvPr/>
        </p:nvSpPr>
        <p:spPr>
          <a:xfrm>
            <a:off x="179512" y="3321155"/>
            <a:ext cx="7488832" cy="646331"/>
          </a:xfrm>
          <a:prstGeom prst="rect">
            <a:avLst/>
          </a:prstGeom>
          <a:solidFill>
            <a:srgbClr val="FFAFA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المسلمُ يُحبُّ نفسه ولا يُساعدُ غيره.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4E5C179E-76C5-44E7-BA85-6305574A8BFF}"/>
              </a:ext>
            </a:extLst>
          </p:cNvPr>
          <p:cNvSpPr txBox="1"/>
          <p:nvPr/>
        </p:nvSpPr>
        <p:spPr>
          <a:xfrm>
            <a:off x="179512" y="4183510"/>
            <a:ext cx="748883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يزعمُ جابر أنهُ يُحبُّ اللهَ تعالى وهو يؤذي جيرانه ويسيء إليهم</a:t>
            </a:r>
            <a:r>
              <a:rPr lang="ar-BH" sz="2900" b="1" dirty="0"/>
              <a:t>.</a:t>
            </a:r>
            <a:endParaRPr lang="en-US" sz="2900" b="1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A9627B1B-BF2A-4213-8DCD-5B495BA74A59}"/>
              </a:ext>
            </a:extLst>
          </p:cNvPr>
          <p:cNvSpPr txBox="1"/>
          <p:nvPr/>
        </p:nvSpPr>
        <p:spPr>
          <a:xfrm>
            <a:off x="179512" y="5597286"/>
            <a:ext cx="7488832" cy="646331"/>
          </a:xfrm>
          <a:prstGeom prst="rect">
            <a:avLst/>
          </a:prstGeom>
          <a:solidFill>
            <a:srgbClr val="8FE2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rtl="1"/>
            <a:r>
              <a:rPr lang="ar-BH" sz="3600" b="1" dirty="0"/>
              <a:t>المسلمُ يُحبُّ الله فيشكرهُ دائمًا.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472C56A5-26B8-4403-A43C-499F808EED45}"/>
              </a:ext>
            </a:extLst>
          </p:cNvPr>
          <p:cNvSpPr txBox="1"/>
          <p:nvPr/>
        </p:nvSpPr>
        <p:spPr>
          <a:xfrm>
            <a:off x="7740352" y="5437673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A2776E64-6E9B-44A2-B31C-D2D81B3DF53F}"/>
              </a:ext>
            </a:extLst>
          </p:cNvPr>
          <p:cNvSpPr txBox="1"/>
          <p:nvPr/>
        </p:nvSpPr>
        <p:spPr>
          <a:xfrm>
            <a:off x="7812360" y="314096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xmlns="" id="{5DA18799-F586-4EC3-BE29-B7A620DB1A6D}"/>
              </a:ext>
            </a:extLst>
          </p:cNvPr>
          <p:cNvSpPr txBox="1"/>
          <p:nvPr/>
        </p:nvSpPr>
        <p:spPr>
          <a:xfrm>
            <a:off x="7776356" y="423035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xmlns="" id="{3D59D740-9E1F-4741-949C-AAE34348E66E}"/>
              </a:ext>
            </a:extLst>
          </p:cNvPr>
          <p:cNvSpPr/>
          <p:nvPr/>
        </p:nvSpPr>
        <p:spPr>
          <a:xfrm>
            <a:off x="6732240" y="144895"/>
            <a:ext cx="1512168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BH" sz="3600" b="1" dirty="0" smtClean="0">
                <a:solidFill>
                  <a:schemeClr val="tx1"/>
                </a:solidFill>
                <a:latin typeface="Arial" charset="0"/>
              </a:rPr>
              <a:t>نشاط</a:t>
            </a:r>
            <a:endParaRPr lang="en-U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47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3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444924" y="5004826"/>
            <a:ext cx="2401315" cy="10634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218639" y="774668"/>
            <a:ext cx="83818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/>
            <a:r>
              <a:rPr lang="ar-BH" sz="3600" b="1" dirty="0">
                <a:solidFill>
                  <a:schemeClr val="bg1"/>
                </a:solidFill>
                <a:latin typeface="Calibri" pitchFamily="34" charset="0"/>
              </a:rPr>
              <a:t> ثانيًا: ا</a:t>
            </a:r>
            <a:r>
              <a:rPr lang="ar-SA" sz="3600" b="1" dirty="0">
                <a:solidFill>
                  <a:schemeClr val="bg1"/>
                </a:solidFill>
                <a:latin typeface="Calibri" pitchFamily="34" charset="0"/>
              </a:rPr>
              <a:t>ِختر</a:t>
            </a:r>
            <a:r>
              <a:rPr lang="ar-BH" sz="3600" b="1" dirty="0">
                <a:solidFill>
                  <a:schemeClr val="bg1"/>
                </a:solidFill>
                <a:latin typeface="Calibri" pitchFamily="34" charset="0"/>
              </a:rPr>
              <a:t> الإجابة الصحيحة</a:t>
            </a:r>
            <a:r>
              <a:rPr lang="ar-SA" sz="3600" b="1" dirty="0">
                <a:solidFill>
                  <a:schemeClr val="bg1"/>
                </a:solidFill>
                <a:latin typeface="Calibri" pitchFamily="34" charset="0"/>
              </a:rPr>
              <a:t> فيما يلي</a:t>
            </a:r>
            <a:r>
              <a:rPr lang="ar-BH" sz="3600" b="1" dirty="0">
                <a:solidFill>
                  <a:schemeClr val="bg1"/>
                </a:solidFill>
                <a:latin typeface="Calibri" pitchFamily="34" charset="0"/>
              </a:rPr>
              <a:t>: 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18638" y="1628800"/>
            <a:ext cx="8351837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BH" sz="3200" b="1" dirty="0" smtClean="0">
                <a:latin typeface="Calibri" pitchFamily="34" charset="0"/>
              </a:rPr>
              <a:t>(1) من </a:t>
            </a:r>
            <a:r>
              <a:rPr lang="ar-SA" sz="3200" b="1" dirty="0">
                <a:latin typeface="Calibri" pitchFamily="34" charset="0"/>
              </a:rPr>
              <a:t>الأعمال التي تُقرِّب من الله تعالى وتَجلُبُ محبته</a:t>
            </a:r>
            <a:r>
              <a:rPr lang="ar-BH" sz="3200" b="1" dirty="0">
                <a:latin typeface="Calibri" pitchFamily="34" charset="0"/>
              </a:rPr>
              <a:t>: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534103" y="2636912"/>
            <a:ext cx="1629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BH" sz="4800" dirty="0">
                <a:latin typeface="Calibri" pitchFamily="34" charset="0"/>
              </a:rPr>
              <a:t>الكذب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683568" y="2659559"/>
            <a:ext cx="21017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BH" sz="4400" dirty="0">
                <a:latin typeface="Calibri" pitchFamily="34" charset="0"/>
              </a:rPr>
              <a:t>السرقة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329763" y="4095063"/>
            <a:ext cx="8194675" cy="585787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BH" sz="3200" b="1" dirty="0" smtClean="0">
                <a:latin typeface="Calibri" pitchFamily="34" charset="0"/>
              </a:rPr>
              <a:t>(2) </a:t>
            </a:r>
            <a:r>
              <a:rPr lang="ar-SA" sz="3200" b="1" dirty="0" smtClean="0">
                <a:latin typeface="Calibri" pitchFamily="34" charset="0"/>
              </a:rPr>
              <a:t>محبة </a:t>
            </a:r>
            <a:r>
              <a:rPr lang="ar-SA" sz="3200" b="1" dirty="0">
                <a:latin typeface="Calibri" pitchFamily="34" charset="0"/>
              </a:rPr>
              <a:t>الله تعالى ورسوله ﷺ سبيلي</a:t>
            </a:r>
            <a:r>
              <a:rPr lang="ar-BH" sz="3200" b="1" dirty="0">
                <a:latin typeface="Calibri" pitchFamily="34" charset="0"/>
              </a:rPr>
              <a:t> لـ :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6410489" y="5202015"/>
            <a:ext cx="2080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BH" sz="3600" b="1" dirty="0">
                <a:latin typeface="Calibri" pitchFamily="34" charset="0"/>
              </a:rPr>
              <a:t>دخول النار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3563888" y="5229200"/>
            <a:ext cx="21234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BH" sz="3600" b="1" dirty="0">
                <a:latin typeface="Calibri" pitchFamily="34" charset="0"/>
              </a:rPr>
              <a:t>دخول الجنة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12299" name="TextBox 11"/>
          <p:cNvSpPr txBox="1">
            <a:spLocks noChangeArrowheads="1"/>
          </p:cNvSpPr>
          <p:nvPr/>
        </p:nvSpPr>
        <p:spPr bwMode="auto">
          <a:xfrm>
            <a:off x="717998" y="5230941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BH" sz="3600" b="1" dirty="0">
                <a:latin typeface="Calibri" pitchFamily="34" charset="0"/>
              </a:rPr>
              <a:t>خسارة الدنيا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5508104" y="2464696"/>
            <a:ext cx="3217431" cy="12241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5821188" y="2792732"/>
            <a:ext cx="27283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r>
              <a:rPr lang="ar-SA" sz="3200" b="1" dirty="0">
                <a:latin typeface="Calibri" pitchFamily="34" charset="0"/>
              </a:rPr>
              <a:t>تلاوة القرآن الكريم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0" y="1166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24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290" grpId="0" animBg="1"/>
      <p:bldP spid="12291" grpId="0" animBg="1"/>
      <p:bldP spid="12292" grpId="0"/>
      <p:bldP spid="12294" grpId="0"/>
      <p:bldP spid="12296" grpId="0" animBg="1"/>
      <p:bldP spid="12297" grpId="0"/>
      <p:bldP spid="12298" grpId="0"/>
      <p:bldP spid="12299" grpId="0"/>
      <p:bldP spid="2" grpId="0" animBg="1"/>
      <p:bldP spid="122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7638" y="2060848"/>
            <a:ext cx="5708848" cy="3672408"/>
            <a:chOff x="586346" y="786309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586346" y="786309"/>
              <a:ext cx="11713301" cy="5112568"/>
            </a:xfrm>
            <a:prstGeom prst="cloudCallout">
              <a:avLst>
                <a:gd name="adj1" fmla="val 88995"/>
                <a:gd name="adj2" fmla="val -38602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37836" y="2148348"/>
              <a:ext cx="7010319" cy="23884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4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4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4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4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700B9559-58B5-459A-838E-59C54E63D1ED}"/>
              </a:ext>
            </a:extLst>
          </p:cNvPr>
          <p:cNvSpPr txBox="1"/>
          <p:nvPr/>
        </p:nvSpPr>
        <p:spPr>
          <a:xfrm>
            <a:off x="5292080" y="810316"/>
            <a:ext cx="3635896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الدرس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B5CEB1-A95B-4888-A8ED-EE37EA3CDFA5}"/>
              </a:ext>
            </a:extLst>
          </p:cNvPr>
          <p:cNvSpPr txBox="1"/>
          <p:nvPr/>
        </p:nvSpPr>
        <p:spPr>
          <a:xfrm>
            <a:off x="152400" y="269032"/>
            <a:ext cx="2743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1600" b="1" dirty="0" smtClean="0">
                <a:solidFill>
                  <a:schemeClr val="bg1"/>
                </a:solidFill>
                <a:cs typeface="+mj-cs"/>
              </a:rPr>
              <a:t>أُحِبُّ اللهَ تعالى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35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5442</TotalTime>
  <Words>353</Words>
  <Application>Microsoft Office PowerPoint</Application>
  <PresentationFormat>On-screen Show (4:3)</PresentationFormat>
  <Paragraphs>71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قالب الدروس</vt:lpstr>
      <vt:lpstr>أُحبُّ اللّهَ تعَالى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Mostafa</dc:creator>
  <cp:lastModifiedBy>HP</cp:lastModifiedBy>
  <cp:revision>396</cp:revision>
  <dcterms:created xsi:type="dcterms:W3CDTF">2012-06-23T13:34:36Z</dcterms:created>
  <dcterms:modified xsi:type="dcterms:W3CDTF">2020-09-20T02:41:51Z</dcterms:modified>
</cp:coreProperties>
</file>