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20"/>
  </p:notesMasterIdLst>
  <p:sldIdLst>
    <p:sldId id="305" r:id="rId2"/>
    <p:sldId id="289" r:id="rId3"/>
    <p:sldId id="292" r:id="rId4"/>
    <p:sldId id="306" r:id="rId5"/>
    <p:sldId id="256" r:id="rId6"/>
    <p:sldId id="310" r:id="rId7"/>
    <p:sldId id="307" r:id="rId8"/>
    <p:sldId id="285" r:id="rId9"/>
    <p:sldId id="284" r:id="rId10"/>
    <p:sldId id="288" r:id="rId11"/>
    <p:sldId id="281" r:id="rId12"/>
    <p:sldId id="311" r:id="rId13"/>
    <p:sldId id="287" r:id="rId14"/>
    <p:sldId id="308" r:id="rId15"/>
    <p:sldId id="297" r:id="rId16"/>
    <p:sldId id="299" r:id="rId17"/>
    <p:sldId id="309" r:id="rId18"/>
    <p:sldId id="301"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20CA"/>
    <a:srgbClr val="FF0000"/>
    <a:srgbClr val="FF66CC"/>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62" autoAdjust="0"/>
  </p:normalViewPr>
  <p:slideViewPr>
    <p:cSldViewPr>
      <p:cViewPr>
        <p:scale>
          <a:sx n="60" d="100"/>
          <a:sy n="60" d="100"/>
        </p:scale>
        <p:origin x="-156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D31F405-1187-45EC-919E-20A53FAF776B}" type="datetimeFigureOut">
              <a:rPr lang="ar-SA" smtClean="0"/>
              <a:pPr/>
              <a:t>16/02/39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276D2C8-414D-4CEF-906D-87036B7F9361}" type="slidenum">
              <a:rPr lang="ar-SA" smtClean="0"/>
              <a:pPr/>
              <a:t>‹#›</a:t>
            </a:fld>
            <a:endParaRPr lang="ar-SA"/>
          </a:p>
        </p:txBody>
      </p:sp>
    </p:spTree>
    <p:extLst>
      <p:ext uri="{BB962C8B-B14F-4D97-AF65-F5344CB8AC3E}">
        <p14:creationId xmlns:p14="http://schemas.microsoft.com/office/powerpoint/2010/main" val="32352828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D66D5B12-1639-4AE6-A35C-6D676A1FF845}" type="datetimeFigureOut">
              <a:rPr lang="ar-SA" smtClean="0"/>
              <a:pPr/>
              <a:t>16/02/39</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E7D60DAA-8509-4E2E-B3D1-828E3EE5EB32}"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66D5B12-1639-4AE6-A35C-6D676A1FF845}" type="datetimeFigureOut">
              <a:rPr lang="ar-SA" smtClean="0"/>
              <a:pPr/>
              <a:t>16/02/39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7D60DAA-8509-4E2E-B3D1-828E3EE5EB32}"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66D5B12-1639-4AE6-A35C-6D676A1FF845}" type="datetimeFigureOut">
              <a:rPr lang="ar-SA" smtClean="0"/>
              <a:pPr/>
              <a:t>16/02/39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7D60DAA-8509-4E2E-B3D1-828E3EE5EB32}"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D66D5B12-1639-4AE6-A35C-6D676A1FF845}" type="datetimeFigureOut">
              <a:rPr lang="ar-SA" smtClean="0"/>
              <a:pPr/>
              <a:t>16/02/39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7D60DAA-8509-4E2E-B3D1-828E3EE5EB32}"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66D5B12-1639-4AE6-A35C-6D676A1FF845}" type="datetimeFigureOut">
              <a:rPr lang="ar-SA" smtClean="0"/>
              <a:pPr/>
              <a:t>16/02/39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7D60DAA-8509-4E2E-B3D1-828E3EE5EB32}"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D66D5B12-1639-4AE6-A35C-6D676A1FF845}" type="datetimeFigureOut">
              <a:rPr lang="ar-SA" smtClean="0"/>
              <a:pPr/>
              <a:t>16/02/39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7D60DAA-8509-4E2E-B3D1-828E3EE5EB32}"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D66D5B12-1639-4AE6-A35C-6D676A1FF845}" type="datetimeFigureOut">
              <a:rPr lang="ar-SA" smtClean="0"/>
              <a:pPr/>
              <a:t>16/02/39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7D60DAA-8509-4E2E-B3D1-828E3EE5EB32}"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D66D5B12-1639-4AE6-A35C-6D676A1FF845}" type="datetimeFigureOut">
              <a:rPr lang="ar-SA" smtClean="0"/>
              <a:pPr/>
              <a:t>16/02/39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7D60DAA-8509-4E2E-B3D1-828E3EE5EB32}"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66D5B12-1639-4AE6-A35C-6D676A1FF845}" type="datetimeFigureOut">
              <a:rPr lang="ar-SA" smtClean="0"/>
              <a:pPr/>
              <a:t>16/02/39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7D60DAA-8509-4E2E-B3D1-828E3EE5EB32}"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D66D5B12-1639-4AE6-A35C-6D676A1FF845}" type="datetimeFigureOut">
              <a:rPr lang="ar-SA" smtClean="0"/>
              <a:pPr/>
              <a:t>16/02/39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7D60DAA-8509-4E2E-B3D1-828E3EE5EB32}"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66D5B12-1639-4AE6-A35C-6D676A1FF845}" type="datetimeFigureOut">
              <a:rPr lang="ar-SA" smtClean="0"/>
              <a:pPr/>
              <a:t>16/02/39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E7D60DAA-8509-4E2E-B3D1-828E3EE5EB32}"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66D5B12-1639-4AE6-A35C-6D676A1FF845}" type="datetimeFigureOut">
              <a:rPr lang="ar-SA" smtClean="0"/>
              <a:pPr/>
              <a:t>16/02/39</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D60DAA-8509-4E2E-B3D1-828E3EE5EB32}"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600" dirty="0" smtClean="0"/>
              <a:t>استراتيجية الدقيقة الواحدة</a:t>
            </a:r>
            <a:endParaRPr lang="en-US" sz="3600" dirty="0"/>
          </a:p>
        </p:txBody>
      </p:sp>
      <p:sp>
        <p:nvSpPr>
          <p:cNvPr id="3" name="عنصر نائب للمحتوى 2"/>
          <p:cNvSpPr>
            <a:spLocks noGrp="1"/>
          </p:cNvSpPr>
          <p:nvPr>
            <p:ph idx="1"/>
          </p:nvPr>
        </p:nvSpPr>
        <p:spPr/>
        <p:txBody>
          <a:bodyPr>
            <a:normAutofit/>
          </a:bodyPr>
          <a:lstStyle/>
          <a:p>
            <a:pPr algn="ctr"/>
            <a:r>
              <a:rPr lang="ar-SA" sz="4400" dirty="0" smtClean="0"/>
              <a:t>السؤال عن الدرس السابق</a:t>
            </a:r>
            <a:endParaRPr lang="en-US" sz="4400" dirty="0"/>
          </a:p>
        </p:txBody>
      </p:sp>
    </p:spTree>
    <p:extLst>
      <p:ext uri="{BB962C8B-B14F-4D97-AF65-F5344CB8AC3E}">
        <p14:creationId xmlns:p14="http://schemas.microsoft.com/office/powerpoint/2010/main" val="325880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42756" y="620688"/>
            <a:ext cx="8424936"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a:r>
              <a:rPr lang="ar-SA" sz="3200" b="1" dirty="0" smtClean="0">
                <a:solidFill>
                  <a:srgbClr val="FF0000"/>
                </a:solidFill>
                <a:cs typeface="AL-Mateen" pitchFamily="2" charset="-78"/>
              </a:rPr>
              <a:t>ورثة بيزنطة ( الخلافة الأموية ) ( </a:t>
            </a:r>
            <a:r>
              <a:rPr lang="ar-SA" sz="3200" b="1" dirty="0" smtClean="0">
                <a:solidFill>
                  <a:srgbClr val="FF0000"/>
                </a:solidFill>
                <a:latin typeface="Times New Roman" pitchFamily="18" charset="0"/>
                <a:cs typeface="Times New Roman" pitchFamily="18" charset="0"/>
              </a:rPr>
              <a:t>4132-1هـ/661-750م </a:t>
            </a:r>
            <a:r>
              <a:rPr lang="ar-SA" sz="3200" b="1" dirty="0" smtClean="0">
                <a:solidFill>
                  <a:srgbClr val="FF0000"/>
                </a:solidFill>
                <a:cs typeface="AL-Mateen" pitchFamily="2" charset="-78"/>
              </a:rPr>
              <a:t>)</a:t>
            </a:r>
            <a:endParaRPr lang="en-US" sz="3200" b="1" dirty="0">
              <a:solidFill>
                <a:srgbClr val="FF0000"/>
              </a:solidFill>
              <a:cs typeface="AL-Mateen" pitchFamily="2" charset="-78"/>
            </a:endParaRPr>
          </a:p>
        </p:txBody>
      </p:sp>
      <p:sp>
        <p:nvSpPr>
          <p:cNvPr id="4" name="Rectangle 1"/>
          <p:cNvSpPr>
            <a:spLocks noChangeArrowheads="1"/>
          </p:cNvSpPr>
          <p:nvPr/>
        </p:nvSpPr>
        <p:spPr bwMode="auto">
          <a:xfrm>
            <a:off x="442756" y="2325653"/>
            <a:ext cx="8424936"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a:endParaRPr lang="en-US" sz="3200" b="1" dirty="0">
              <a:cs typeface="+mj-cs"/>
            </a:endParaRPr>
          </a:p>
        </p:txBody>
      </p:sp>
      <p:sp>
        <p:nvSpPr>
          <p:cNvPr id="5" name="Rectangle 1"/>
          <p:cNvSpPr>
            <a:spLocks noChangeArrowheads="1"/>
          </p:cNvSpPr>
          <p:nvPr/>
        </p:nvSpPr>
        <p:spPr bwMode="auto">
          <a:xfrm>
            <a:off x="5220071" y="5699863"/>
            <a:ext cx="3672255"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SA" sz="3200" b="1" dirty="0" smtClean="0">
                <a:cs typeface="+mj-cs"/>
              </a:rPr>
              <a:t>الجامع الأموي الكبير بدمشق </a:t>
            </a:r>
            <a:endParaRPr lang="en-US" sz="3200" b="1" dirty="0">
              <a:cs typeface="+mj-cs"/>
            </a:endParaRPr>
          </a:p>
        </p:txBody>
      </p:sp>
      <p:sp>
        <p:nvSpPr>
          <p:cNvPr id="6" name="Rectangle 1"/>
          <p:cNvSpPr>
            <a:spLocks noChangeArrowheads="1"/>
          </p:cNvSpPr>
          <p:nvPr/>
        </p:nvSpPr>
        <p:spPr bwMode="auto">
          <a:xfrm>
            <a:off x="459843" y="5699863"/>
            <a:ext cx="3672255"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SA" sz="3200" b="1" dirty="0" smtClean="0">
                <a:cs typeface="+mj-cs"/>
              </a:rPr>
              <a:t>مسجد قبة الصخرة </a:t>
            </a:r>
            <a:endParaRPr lang="en-US" sz="3200" b="1" dirty="0">
              <a:cs typeface="+mj-cs"/>
            </a:endParaRPr>
          </a:p>
        </p:txBody>
      </p:sp>
      <p:pic>
        <p:nvPicPr>
          <p:cNvPr id="8" name="Picture 2" descr="نتيجة بحث الصور عن الجامع الأموي الكبي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9" y="2339034"/>
            <a:ext cx="3672408" cy="2746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نتيجة بحث الصور عن مسجد قبة الصخر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43" y="2325653"/>
            <a:ext cx="4400189" cy="2759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par>
                                <p:cTn id="45" presetID="25"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9"/>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0" dur="1000" fill="hold"/>
                                        <p:tgtEl>
                                          <p:spTgt spid="5"/>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70" dur="1000" fill="hold"/>
                                        <p:tgtEl>
                                          <p:spTgt spid="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35405" y="764704"/>
            <a:ext cx="8568952"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endParaRPr lang="en-US" sz="3200" b="1" dirty="0">
              <a:solidFill>
                <a:schemeClr val="tx1"/>
              </a:solidFill>
              <a:cs typeface="+mj-cs"/>
            </a:endParaRPr>
          </a:p>
        </p:txBody>
      </p:sp>
      <p:sp>
        <p:nvSpPr>
          <p:cNvPr id="5" name="مستطيل 4"/>
          <p:cNvSpPr/>
          <p:nvPr/>
        </p:nvSpPr>
        <p:spPr>
          <a:xfrm>
            <a:off x="718624" y="795611"/>
            <a:ext cx="8185733" cy="1553269"/>
          </a:xfrm>
          <a:prstGeom prst="rect">
            <a:avLst/>
          </a:prstGeom>
          <a:solidFill>
            <a:schemeClr val="accent6">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solidFill>
                  <a:srgbClr val="FF0000"/>
                </a:solidFill>
                <a:cs typeface="AL-Mateen" pitchFamily="2" charset="-78"/>
              </a:rPr>
              <a:t>العصر الذهبي ( الدولة العباسية وتوابعها ) </a:t>
            </a:r>
            <a:r>
              <a:rPr lang="ar-SA" sz="4400" dirty="0" smtClean="0">
                <a:solidFill>
                  <a:srgbClr val="FF0000"/>
                </a:solidFill>
                <a:latin typeface="Times New Roman" pitchFamily="18" charset="0"/>
                <a:cs typeface="Times New Roman" pitchFamily="18" charset="0"/>
              </a:rPr>
              <a:t>(221-276هـ / 836-891م ) </a:t>
            </a:r>
            <a:r>
              <a:rPr lang="ar-SA" sz="4400" dirty="0" smtClean="0">
                <a:solidFill>
                  <a:srgbClr val="FF0000"/>
                </a:solidFill>
                <a:cs typeface="AL-Mateen" pitchFamily="2" charset="-78"/>
              </a:rPr>
              <a:t>:</a:t>
            </a:r>
            <a:endParaRPr lang="en-US" sz="4400" dirty="0">
              <a:solidFill>
                <a:srgbClr val="FF0000"/>
              </a:solidFill>
              <a:cs typeface="AL-Mateen" pitchFamily="2" charset="-78"/>
            </a:endParaRPr>
          </a:p>
        </p:txBody>
      </p:sp>
      <p:sp>
        <p:nvSpPr>
          <p:cNvPr id="6" name="مستطيل 5"/>
          <p:cNvSpPr/>
          <p:nvPr/>
        </p:nvSpPr>
        <p:spPr>
          <a:xfrm>
            <a:off x="328432" y="2223819"/>
            <a:ext cx="8568952"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endParaRPr lang="ar-SA" sz="3200" b="1" dirty="0" smtClean="0">
              <a:solidFill>
                <a:schemeClr val="tx1"/>
              </a:solidFill>
              <a:cs typeface="+mj-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7" y="2597150"/>
            <a:ext cx="6192688" cy="3712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نــــــشـــــــــــــــــــــــــــــــــاط:</a:t>
            </a:r>
            <a:endParaRPr lang="en-US" dirty="0"/>
          </a:p>
        </p:txBody>
      </p:sp>
      <p:sp>
        <p:nvSpPr>
          <p:cNvPr id="3" name="عنصر نائب للنص 2"/>
          <p:cNvSpPr>
            <a:spLocks noGrp="1"/>
          </p:cNvSpPr>
          <p:nvPr>
            <p:ph type="body" idx="1"/>
          </p:nvPr>
        </p:nvSpPr>
        <p:spPr>
          <a:xfrm>
            <a:off x="467544" y="2924944"/>
            <a:ext cx="7772400" cy="1509712"/>
          </a:xfrm>
        </p:spPr>
        <p:txBody>
          <a:bodyPr>
            <a:normAutofit fontScale="85000" lnSpcReduction="10000"/>
          </a:bodyPr>
          <a:lstStyle/>
          <a:p>
            <a:r>
              <a:rPr lang="ar-SA" sz="3600" dirty="0"/>
              <a:t>لماذا لم يظهر الفن الإسلامي في عصر الرسول صلى الله عليه وسلم والخلفاء الراشدين ونشأ في عصر بني أمية وكان الطراز الأموي الذي ينسب إليهم أول الطرز أو المدارس في الفن الإسلامي ؟</a:t>
            </a:r>
          </a:p>
          <a:p>
            <a:endParaRPr lang="en-US" dirty="0"/>
          </a:p>
        </p:txBody>
      </p:sp>
    </p:spTree>
    <p:extLst>
      <p:ext uri="{BB962C8B-B14F-4D97-AF65-F5344CB8AC3E}">
        <p14:creationId xmlns:p14="http://schemas.microsoft.com/office/powerpoint/2010/main" val="367371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1030" y="1997330"/>
            <a:ext cx="8539442" cy="1647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endParaRPr lang="en-US" sz="3000" b="1" dirty="0">
              <a:solidFill>
                <a:schemeClr val="tx1"/>
              </a:solidFill>
              <a:cs typeface="+mj-cs"/>
            </a:endParaRPr>
          </a:p>
        </p:txBody>
      </p:sp>
      <p:sp>
        <p:nvSpPr>
          <p:cNvPr id="5" name="مستطيل 4"/>
          <p:cNvSpPr/>
          <p:nvPr/>
        </p:nvSpPr>
        <p:spPr>
          <a:xfrm>
            <a:off x="6998854" y="1052736"/>
            <a:ext cx="1792863" cy="627431"/>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3600" b="1" dirty="0" smtClean="0">
                <a:solidFill>
                  <a:srgbClr val="FF0000"/>
                </a:solidFill>
                <a:cs typeface="+mj-cs"/>
              </a:rPr>
              <a:t>نشاط :</a:t>
            </a:r>
            <a:endParaRPr lang="en-US" sz="3600" b="1" dirty="0">
              <a:solidFill>
                <a:srgbClr val="FF0000"/>
              </a:solidFill>
              <a:cs typeface="+mj-cs"/>
            </a:endParaRPr>
          </a:p>
        </p:txBody>
      </p:sp>
      <p:sp>
        <p:nvSpPr>
          <p:cNvPr id="6" name="مستطيل 5"/>
          <p:cNvSpPr/>
          <p:nvPr/>
        </p:nvSpPr>
        <p:spPr>
          <a:xfrm>
            <a:off x="304860" y="1052736"/>
            <a:ext cx="6565716" cy="1935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3000" b="1" dirty="0" smtClean="0">
                <a:solidFill>
                  <a:schemeClr val="tx1"/>
                </a:solidFill>
                <a:cs typeface="+mj-cs"/>
              </a:rPr>
              <a:t>تأمل الصور التي أمامك وحلل القيم الفنية والجمالية لها مستنبطاً العناصر الفنية للطراز الذي تميز به الفن الإسلامي العباسي المعروف بطراز سامراء ؟</a:t>
            </a:r>
            <a:endParaRPr lang="en-US" sz="3000" b="1" dirty="0">
              <a:solidFill>
                <a:schemeClr val="tx1"/>
              </a:solidFill>
              <a:cs typeface="+mj-cs"/>
            </a:endParaRPr>
          </a:p>
        </p:txBody>
      </p:sp>
      <p:pic>
        <p:nvPicPr>
          <p:cNvPr id="2" name="صورة 1"/>
          <p:cNvPicPr>
            <a:picLocks noChangeAspect="1"/>
          </p:cNvPicPr>
          <p:nvPr/>
        </p:nvPicPr>
        <p:blipFill rotWithShape="1">
          <a:blip r:embed="rId2" cstate="print">
            <a:extLst>
              <a:ext uri="{28A0092B-C50C-407E-A947-70E740481C1C}">
                <a14:useLocalDpi xmlns:a14="http://schemas.microsoft.com/office/drawing/2010/main" val="0"/>
              </a:ext>
            </a:extLst>
          </a:blip>
          <a:srcRect l="29203" t="30345" b="47900"/>
          <a:stretch/>
        </p:blipFill>
        <p:spPr>
          <a:xfrm rot="10800000">
            <a:off x="662312" y="2821173"/>
            <a:ext cx="7776865" cy="40368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1412776"/>
            <a:ext cx="732790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1" y="4005064"/>
            <a:ext cx="732790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089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cstate="print">
            <a:extLst>
              <a:ext uri="{28A0092B-C50C-407E-A947-70E740481C1C}">
                <a14:useLocalDpi xmlns:a14="http://schemas.microsoft.com/office/drawing/2010/main" val="0"/>
              </a:ext>
            </a:extLst>
          </a:blip>
          <a:srcRect l="7757" t="29885" r="4182" b="29196"/>
          <a:stretch/>
        </p:blipFill>
        <p:spPr>
          <a:xfrm>
            <a:off x="323528" y="836712"/>
            <a:ext cx="8568952" cy="5688632"/>
          </a:xfrm>
          <a:prstGeom prst="rect">
            <a:avLst/>
          </a:prstGeom>
          <a:ln w="28575">
            <a:solidFill>
              <a:srgbClr val="C00000"/>
            </a:solidFill>
          </a:ln>
        </p:spPr>
      </p:pic>
    </p:spTree>
    <p:extLst>
      <p:ext uri="{BB962C8B-B14F-4D97-AF65-F5344CB8AC3E}">
        <p14:creationId xmlns:p14="http://schemas.microsoft.com/office/powerpoint/2010/main" val="19410056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827984" y="692696"/>
            <a:ext cx="3927513" cy="576064"/>
          </a:xfrm>
          <a:prstGeom prst="rect">
            <a:avLst/>
          </a:prstGeom>
          <a:solidFill>
            <a:schemeClr val="accent5">
              <a:lumMod val="60000"/>
              <a:lumOff val="40000"/>
            </a:schemeClr>
          </a:solidFill>
          <a:ln>
            <a:noFill/>
          </a:ln>
          <a:effectLst>
            <a:outerShdw blurRad="50800" dist="38100" dir="8100000" algn="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2800" b="1" dirty="0" smtClean="0">
                <a:solidFill>
                  <a:schemeClr val="tx1"/>
                </a:solidFill>
                <a:cs typeface="AL-Mateen" pitchFamily="2" charset="-78"/>
              </a:rPr>
              <a:t>معاني وجماليات الفن الإسلامي :</a:t>
            </a:r>
            <a:endParaRPr lang="en-US" sz="3200" b="1" dirty="0">
              <a:solidFill>
                <a:schemeClr val="tx1"/>
              </a:solidFill>
              <a:cs typeface="AL-Mateen" pitchFamily="2" charset="-78"/>
            </a:endParaRPr>
          </a:p>
        </p:txBody>
      </p:sp>
      <p:sp>
        <p:nvSpPr>
          <p:cNvPr id="5" name="مستطيل 4"/>
          <p:cNvSpPr/>
          <p:nvPr/>
        </p:nvSpPr>
        <p:spPr>
          <a:xfrm>
            <a:off x="179512" y="1268760"/>
            <a:ext cx="8712968" cy="554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3000" b="1" dirty="0" smtClean="0">
                <a:solidFill>
                  <a:schemeClr val="tx1"/>
                </a:solidFill>
                <a:cs typeface="+mj-cs"/>
              </a:rPr>
              <a:t>لقد استطاع الفنانون المسلمون أن يبدعوا في جميع فنونهم سواء المعمارية منها أو الزخرفية أو التشكيلية وإعطاء الفن الإسلامي طابعاً مميزاً نابعاً من وجدانهم العقائدي والذي استمر طيلة عشرة قرون انصهر فيها بالعديد من الحضارات وازدهر وتطور ودخل جميع مرافق الحياة ونشط بعد حركة الترجمة والتأليف. حيث كان المخطوطات تزين بالزخارف والخطوط والصور التوضيحية كما نفرد الفن الإسلامي من بين فنون العالم بالخط الزخرفي الذي استعمل في أوسع نطاق وفي جميع المنتجات الفنية وقد كان القرآن الكريم هو الميدان الأول الذي اهتم به الخطاطون حيث زخرفوا عناوين السور ووضعوها داخل إطارات مزخرفة بأنواع الزخارف النباتية والهندسية . كما انفردتا العمارة الإسلامية بطابعها المميز الذي لا نظير له في الحضارات الأخرى وكان المسجد الميدان الثاني بعد القرآن الذي نال اهتمام المهندسين والفنانين حيث فاضت ابداعاتهم </a:t>
            </a:r>
            <a:r>
              <a:rPr lang="ar-SA" sz="3000" b="1" dirty="0" err="1" smtClean="0">
                <a:solidFill>
                  <a:schemeClr val="tx1"/>
                </a:solidFill>
                <a:cs typeface="+mj-cs"/>
              </a:rPr>
              <a:t>وعبقرياتهم</a:t>
            </a:r>
            <a:r>
              <a:rPr lang="ar-SA" sz="3000" b="1" dirty="0" smtClean="0">
                <a:solidFill>
                  <a:schemeClr val="tx1"/>
                </a:solidFill>
                <a:cs typeface="+mj-cs"/>
              </a:rPr>
              <a:t> فأصبح المسجد بمثابة المتحف الذي يرى الزائر من خلاله جمال وروح الفن الإسلامي .</a:t>
            </a:r>
            <a:endParaRPr lang="en-US" sz="3000" b="1" dirty="0">
              <a:solidFill>
                <a:schemeClr val="tx1"/>
              </a:solidFill>
              <a:cs typeface="+mj-cs"/>
            </a:endParaRPr>
          </a:p>
        </p:txBody>
      </p:sp>
      <p:sp>
        <p:nvSpPr>
          <p:cNvPr id="2" name="عنوان 1"/>
          <p:cNvSpPr>
            <a:spLocks noGrp="1"/>
          </p:cNvSpPr>
          <p:nvPr>
            <p:ph type="title"/>
          </p:nvPr>
        </p:nvSpPr>
        <p:spPr>
          <a:xfrm>
            <a:off x="457200" y="704088"/>
            <a:ext cx="3970784" cy="564672"/>
          </a:xfrm>
        </p:spPr>
        <p:txBody>
          <a:bodyPr>
            <a:normAutofit fontScale="90000"/>
          </a:bodyPr>
          <a:lstStyle/>
          <a:p>
            <a:r>
              <a:rPr lang="ar-SA" b="1" dirty="0" smtClean="0"/>
              <a:t>استراتيجية الاستقراء</a:t>
            </a:r>
            <a:endParaRPr lang="en-US" b="1" dirty="0"/>
          </a:p>
        </p:txBody>
      </p:sp>
      <p:sp>
        <p:nvSpPr>
          <p:cNvPr id="3" name="عنصر نائب للمحتوى 2"/>
          <p:cNvSpPr>
            <a:spLocks noGrp="1"/>
          </p:cNvSpPr>
          <p:nvPr>
            <p:ph idx="1"/>
          </p:nvPr>
        </p:nvSpPr>
        <p:spPr/>
        <p:txBody>
          <a:bodyPr/>
          <a:lstStyle/>
          <a:p>
            <a:endParaRPr lang="en-US" dirty="0"/>
          </a:p>
        </p:txBody>
      </p:sp>
    </p:spTree>
    <p:extLst>
      <p:ext uri="{BB962C8B-B14F-4D97-AF65-F5344CB8AC3E}">
        <p14:creationId xmlns:p14="http://schemas.microsoft.com/office/powerpoint/2010/main" val="21877861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ar-SA" dirty="0"/>
              <a:t>لقد سجل التاريخ على مر العصور صوراً مختلفة لاهتمام وعناية قادة الأمة الإسلامية لتوسعة وعمارة الحرمين الشريفين إلى عصرنا الحاضر وقد شهد الحرم المكي والنبوي إنجازات معمارية كبيرة في عهد خادم الحرمين الشريفين المغفور له الملك فهد بن عبد العزيز وأكمل مسيرته العظمية الملك عبد الله بن عبد العزيز –يرحمه الله –إذ تم تدشين أكبر توسعة للحرم المكي في عهده الزاهر .</a:t>
            </a:r>
          </a:p>
          <a:p>
            <a:endParaRPr lang="en-US" dirty="0"/>
          </a:p>
        </p:txBody>
      </p:sp>
    </p:spTree>
    <p:extLst>
      <p:ext uri="{BB962C8B-B14F-4D97-AF65-F5344CB8AC3E}">
        <p14:creationId xmlns:p14="http://schemas.microsoft.com/office/powerpoint/2010/main" val="2409651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19571" y="908720"/>
            <a:ext cx="8500901"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endParaRPr lang="en-US" sz="3000" b="1" dirty="0">
              <a:solidFill>
                <a:schemeClr val="tx1"/>
              </a:solidFill>
              <a:cs typeface="+mj-cs"/>
            </a:endParaRPr>
          </a:p>
        </p:txBody>
      </p:sp>
      <p:sp>
        <p:nvSpPr>
          <p:cNvPr id="4" name="مستطيل 3"/>
          <p:cNvSpPr/>
          <p:nvPr/>
        </p:nvSpPr>
        <p:spPr>
          <a:xfrm>
            <a:off x="7471598" y="908720"/>
            <a:ext cx="1372626" cy="576064"/>
          </a:xfrm>
          <a:prstGeom prst="rect">
            <a:avLst/>
          </a:prstGeom>
          <a:solidFill>
            <a:schemeClr val="accent5">
              <a:lumMod val="60000"/>
              <a:lumOff val="40000"/>
            </a:schemeClr>
          </a:solidFill>
          <a:ln>
            <a:noFill/>
          </a:ln>
          <a:effectLst>
            <a:outerShdw blurRad="50800" dist="38100" dir="8100000" algn="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2800" b="1" dirty="0" smtClean="0">
                <a:solidFill>
                  <a:schemeClr val="tx1"/>
                </a:solidFill>
                <a:cs typeface="AL-Mateen" pitchFamily="2" charset="-78"/>
              </a:rPr>
              <a:t>الواجب</a:t>
            </a:r>
            <a:endParaRPr lang="en-US" sz="3200" b="1" dirty="0">
              <a:solidFill>
                <a:schemeClr val="tx1"/>
              </a:solidFill>
              <a:cs typeface="AL-Mateen" pitchFamily="2" charset="-78"/>
            </a:endParaRPr>
          </a:p>
        </p:txBody>
      </p:sp>
      <p:sp>
        <p:nvSpPr>
          <p:cNvPr id="5" name="مستطيل 4"/>
          <p:cNvSpPr/>
          <p:nvPr/>
        </p:nvSpPr>
        <p:spPr>
          <a:xfrm>
            <a:off x="221853" y="914074"/>
            <a:ext cx="708645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3000" b="1" dirty="0" smtClean="0">
                <a:solidFill>
                  <a:schemeClr val="tx1"/>
                </a:solidFill>
                <a:cs typeface="+mj-cs"/>
              </a:rPr>
              <a:t>اكتب تقريراً مصوراً عن الفكر الجمالي للإنجازات المعمارية المتميزة للحرمين والفنون الزخرفية الإسلامية التي تزين العناصر المعمارية فيها بكافة أشكالها.</a:t>
            </a:r>
            <a:endParaRPr lang="en-US" sz="3000" b="1" dirty="0">
              <a:solidFill>
                <a:schemeClr val="tx1"/>
              </a:solidFill>
              <a:cs typeface="+mj-cs"/>
            </a:endParaRPr>
          </a:p>
        </p:txBody>
      </p:sp>
      <p:pic>
        <p:nvPicPr>
          <p:cNvPr id="7" name="صورة 6"/>
          <p:cNvPicPr>
            <a:picLocks noChangeAspect="1"/>
          </p:cNvPicPr>
          <p:nvPr/>
        </p:nvPicPr>
        <p:blipFill rotWithShape="1">
          <a:blip r:embed="rId2" cstate="print">
            <a:extLst>
              <a:ext uri="{28A0092B-C50C-407E-A947-70E740481C1C}">
                <a14:useLocalDpi xmlns:a14="http://schemas.microsoft.com/office/drawing/2010/main" val="0"/>
              </a:ext>
            </a:extLst>
          </a:blip>
          <a:srcRect l="17459" t="17795" r="8777" b="64409"/>
          <a:stretch/>
        </p:blipFill>
        <p:spPr>
          <a:xfrm>
            <a:off x="221854" y="2282226"/>
            <a:ext cx="8454602" cy="4027094"/>
          </a:xfrm>
          <a:prstGeom prst="rect">
            <a:avLst/>
          </a:prstGeom>
        </p:spPr>
      </p:pic>
    </p:spTree>
    <p:extLst>
      <p:ext uri="{BB962C8B-B14F-4D97-AF65-F5344CB8AC3E}">
        <p14:creationId xmlns:p14="http://schemas.microsoft.com/office/powerpoint/2010/main" val="14394713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83567" y="768775"/>
            <a:ext cx="6522939" cy="1275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endParaRPr lang="en-US" sz="3200" b="1" dirty="0">
              <a:solidFill>
                <a:schemeClr val="tx1"/>
              </a:solidFill>
              <a:cs typeface="+mj-cs"/>
            </a:endParaRPr>
          </a:p>
        </p:txBody>
      </p:sp>
      <p:sp>
        <p:nvSpPr>
          <p:cNvPr id="7" name="مستطيل 6"/>
          <p:cNvSpPr/>
          <p:nvPr/>
        </p:nvSpPr>
        <p:spPr>
          <a:xfrm>
            <a:off x="216080" y="2044202"/>
            <a:ext cx="6876200" cy="2032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endParaRPr lang="en-US" sz="3200" b="1" dirty="0">
              <a:solidFill>
                <a:schemeClr val="tx1"/>
              </a:solidFill>
              <a:cs typeface="+mj-cs"/>
            </a:endParaRPr>
          </a:p>
        </p:txBody>
      </p:sp>
      <p:sp>
        <p:nvSpPr>
          <p:cNvPr id="8" name="مستطيل 7"/>
          <p:cNvSpPr/>
          <p:nvPr/>
        </p:nvSpPr>
        <p:spPr>
          <a:xfrm>
            <a:off x="218570" y="2044202"/>
            <a:ext cx="8648430"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3200" b="1" dirty="0" smtClean="0">
                <a:solidFill>
                  <a:schemeClr val="tx1"/>
                </a:solidFill>
                <a:cs typeface="+mj-cs"/>
              </a:rPr>
              <a:t>حثنا ديننا الإسلامي النظر والتأمل في الكون ولفت نظرنا إلى جماله وزينته ومنفعته كما في قوله تعالى : {</a:t>
            </a:r>
            <a:r>
              <a:rPr lang="ar-SA" sz="3200" b="1" dirty="0">
                <a:solidFill>
                  <a:schemeClr val="tx1"/>
                </a:solidFill>
                <a:cs typeface="+mj-cs"/>
              </a:rPr>
              <a:t>وَالْأَنْعَامَ خَلَقَهَا لَكُمْ فِيهَا دِفْءٌ وَمَنَافِعُ وَمِنْهَا تَأْكُلُونَ (5) وَلَكُمْ فِيهَا جَمَالٌ حِينَ تُرِيحُونَ وَحِينَ تَسْرَحُونَ (6) وَتَحْمِلُ أَثْقَالَكُمْ إِلَى بَلَدٍ لَمْ تَكُونُوا بَالِغِيهِ إِلَّا بِشِقِّ الْأَنْفُسِ إِنَّ رَبَّكُمْ لَرَءُوفٌ رَحِيمٌ (7) وَالْخَيْلَ وَالْبِغَالَ وَالْحَمِيرَ لِتَرْكَبُوهَا وَزِينَةً وَيَخْلُقُ مَا لَا تَعْلَمُونَ (8</a:t>
            </a:r>
            <a:r>
              <a:rPr lang="ar-SA" sz="3200" b="1" dirty="0" smtClean="0">
                <a:solidFill>
                  <a:schemeClr val="tx1"/>
                </a:solidFill>
                <a:cs typeface="+mj-cs"/>
              </a:rPr>
              <a:t>)}[ النحل]</a:t>
            </a:r>
            <a:endParaRPr lang="en-US" sz="3200" b="1" dirty="0">
              <a:solidFill>
                <a:schemeClr val="tx1"/>
              </a:solidFill>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39552" y="773505"/>
            <a:ext cx="8413224" cy="363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3200" b="1" dirty="0" smtClean="0">
                <a:solidFill>
                  <a:schemeClr val="tx1"/>
                </a:solidFill>
                <a:cs typeface="+mj-cs"/>
              </a:rPr>
              <a:t>كما نبه القرآن الكريم إلى ما في المخلوقات من جمال زخرفي متمثلاً في قوله تعالى : { ولقد جعلنا في السماء بروجاً وزينها للناظرين } [الحجر] ومن جهة أخرى حث على تجميل الحياة والاستمتاع بزينتها كما ورد في سورة الأعراف : { </a:t>
            </a:r>
            <a:r>
              <a:rPr lang="ar-SA" sz="3200" b="1" dirty="0" err="1" smtClean="0">
                <a:solidFill>
                  <a:schemeClr val="tx1"/>
                </a:solidFill>
                <a:cs typeface="+mj-cs"/>
              </a:rPr>
              <a:t>يابني</a:t>
            </a:r>
            <a:r>
              <a:rPr lang="ar-SA" sz="3200" b="1" dirty="0" smtClean="0">
                <a:solidFill>
                  <a:schemeClr val="tx1"/>
                </a:solidFill>
                <a:cs typeface="+mj-cs"/>
              </a:rPr>
              <a:t> آدم خذوا زينتكم عند كل مسجد وكلوا واشربوا </a:t>
            </a:r>
            <a:r>
              <a:rPr lang="ar-SA" sz="3200" b="1" dirty="0" err="1" smtClean="0">
                <a:solidFill>
                  <a:schemeClr val="tx1"/>
                </a:solidFill>
                <a:cs typeface="+mj-cs"/>
              </a:rPr>
              <a:t>ولاتسرفوا</a:t>
            </a:r>
            <a:r>
              <a:rPr lang="ar-SA" sz="3200" b="1" dirty="0" smtClean="0">
                <a:solidFill>
                  <a:schemeClr val="tx1"/>
                </a:solidFill>
                <a:cs typeface="+mj-cs"/>
              </a:rPr>
              <a:t> إنه لا يحب المسرفين } بذلك يكون القرآن الكريم ربط بين النظر في الكون والتفكر والتأمل والواقع المادي للإنسان , حتى تكتمل عنده النظرة الإبداعية الجمالية .</a:t>
            </a:r>
          </a:p>
        </p:txBody>
      </p:sp>
      <p:sp>
        <p:nvSpPr>
          <p:cNvPr id="5" name="مستطيل 4"/>
          <p:cNvSpPr/>
          <p:nvPr/>
        </p:nvSpPr>
        <p:spPr>
          <a:xfrm>
            <a:off x="330306" y="4408899"/>
            <a:ext cx="6876200" cy="1640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endParaRPr lang="en-US" sz="3200" b="1" dirty="0">
              <a:solidFill>
                <a:schemeClr val="tx1"/>
              </a:solidFill>
              <a:cs typeface="+mj-cs"/>
            </a:endParaRPr>
          </a:p>
        </p:txBody>
      </p:sp>
      <p:sp>
        <p:nvSpPr>
          <p:cNvPr id="2" name="عنوان 1"/>
          <p:cNvSpPr>
            <a:spLocks noGrp="1"/>
          </p:cNvSpPr>
          <p:nvPr>
            <p:ph type="title"/>
          </p:nvPr>
        </p:nvSpPr>
        <p:spPr/>
        <p:txBody>
          <a:bodyPr/>
          <a:lstStyle/>
          <a:p>
            <a:endParaRPr lang="en-US"/>
          </a:p>
        </p:txBody>
      </p:sp>
      <p:sp>
        <p:nvSpPr>
          <p:cNvPr id="6" name="عنصر نائب للمحتوى 5"/>
          <p:cNvSpPr>
            <a:spLocks noGrp="1"/>
          </p:cNvSpPr>
          <p:nvPr>
            <p:ph idx="1"/>
          </p:nvPr>
        </p:nvSpPr>
        <p:spPr>
          <a:xfrm>
            <a:off x="670789" y="4141439"/>
            <a:ext cx="6563072" cy="2175520"/>
          </a:xfrm>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692696"/>
            <a:ext cx="8229600" cy="2292864"/>
          </a:xfrm>
        </p:spPr>
        <p:txBody>
          <a:bodyPr/>
          <a:lstStyle/>
          <a:p>
            <a:pPr algn="ctr"/>
            <a:r>
              <a:rPr lang="ar-SA" dirty="0" smtClean="0"/>
              <a:t>استراتيجية </a:t>
            </a:r>
            <a:r>
              <a:rPr lang="ar-SA" dirty="0"/>
              <a:t>قراءة الصور </a:t>
            </a:r>
            <a:br>
              <a:rPr lang="ar-SA" dirty="0"/>
            </a:br>
            <a:r>
              <a:rPr lang="ar-SA" dirty="0"/>
              <a:t>من خلال الصور امامك استخرجي عنوان الدرس؟</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504" y="3300752"/>
            <a:ext cx="8928991" cy="322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686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55776" y="2204864"/>
            <a:ext cx="4248472" cy="1008112"/>
          </a:xfrm>
          <a:prstGeom prst="rect">
            <a:avLst/>
          </a:prstGeom>
          <a:solidFill>
            <a:schemeClr val="accent5">
              <a:lumMod val="60000"/>
              <a:lumOff val="40000"/>
            </a:schemeClr>
          </a:solidFill>
          <a:ln>
            <a:noFill/>
          </a:ln>
          <a:effectLst>
            <a:outerShdw blurRad="50800" dist="38100" dir="8100000" algn="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solidFill>
                  <a:srgbClr val="C00000"/>
                </a:solidFill>
                <a:cs typeface="AL-Mateen" pitchFamily="2" charset="-78"/>
              </a:rPr>
              <a:t>الفنون الإسلامية</a:t>
            </a:r>
            <a:endParaRPr lang="en-US" sz="4800" dirty="0" smtClean="0">
              <a:solidFill>
                <a:srgbClr val="C00000"/>
              </a:solidFill>
              <a:cs typeface="AL-Mateen"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الاهداف:</a:t>
            </a:r>
            <a:endParaRPr lang="en-US" dirty="0"/>
          </a:p>
        </p:txBody>
      </p:sp>
      <p:sp>
        <p:nvSpPr>
          <p:cNvPr id="3" name="عنصر نائب للمحتوى 2"/>
          <p:cNvSpPr>
            <a:spLocks noGrp="1"/>
          </p:cNvSpPr>
          <p:nvPr>
            <p:ph idx="1"/>
          </p:nvPr>
        </p:nvSpPr>
        <p:spPr>
          <a:xfrm>
            <a:off x="457200" y="1935480"/>
            <a:ext cx="8229600" cy="4733880"/>
          </a:xfrm>
        </p:spPr>
        <p:txBody>
          <a:bodyPr>
            <a:normAutofit/>
          </a:bodyPr>
          <a:lstStyle/>
          <a:p>
            <a:r>
              <a:rPr lang="ar-SA" sz="3600" dirty="0" smtClean="0"/>
              <a:t>ان تذكر الطالبة تعريف الفنون الاسلامية </a:t>
            </a:r>
          </a:p>
          <a:p>
            <a:r>
              <a:rPr lang="ar-SA" sz="3600" dirty="0" smtClean="0"/>
              <a:t>ان تتعرف الطالبة على نشأة وتاريخ الفن الاسلامي</a:t>
            </a:r>
          </a:p>
          <a:p>
            <a:r>
              <a:rPr lang="ar-SA" sz="3600" dirty="0" smtClean="0"/>
              <a:t>ان تشرح الطالبة الفنون الاسلامية الى العصر الاموي والعباسي</a:t>
            </a:r>
          </a:p>
          <a:p>
            <a:r>
              <a:rPr lang="ar-SA" sz="3600" dirty="0" smtClean="0"/>
              <a:t>ان تقرأ الطالبة الصور وتحلل القيم الفنية والجمالية لها </a:t>
            </a:r>
          </a:p>
        </p:txBody>
      </p:sp>
    </p:spTree>
    <p:extLst>
      <p:ext uri="{BB962C8B-B14F-4D97-AF65-F5344CB8AC3E}">
        <p14:creationId xmlns:p14="http://schemas.microsoft.com/office/powerpoint/2010/main" val="1084156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800" dirty="0" smtClean="0"/>
              <a:t>استراتيجية فكر, زاوج ,شارك</a:t>
            </a:r>
            <a:endParaRPr lang="en-US" sz="4800" dirty="0"/>
          </a:p>
        </p:txBody>
      </p:sp>
      <p:sp>
        <p:nvSpPr>
          <p:cNvPr id="3" name="عنصر نائب للمحتوى 2"/>
          <p:cNvSpPr>
            <a:spLocks noGrp="1"/>
          </p:cNvSpPr>
          <p:nvPr>
            <p:ph idx="1"/>
          </p:nvPr>
        </p:nvSpPr>
        <p:spPr/>
        <p:txBody>
          <a:bodyPr>
            <a:normAutofit/>
          </a:bodyPr>
          <a:lstStyle/>
          <a:p>
            <a:pPr algn="ctr"/>
            <a:endParaRPr lang="ar-SA" sz="4000" dirty="0" smtClean="0"/>
          </a:p>
          <a:p>
            <a:pPr marL="393192" lvl="1" indent="0" algn="ctr">
              <a:buNone/>
            </a:pPr>
            <a:endParaRPr lang="ar-SA" sz="4000" dirty="0" smtClean="0"/>
          </a:p>
          <a:p>
            <a:pPr marL="393192" lvl="1" indent="0" algn="ctr">
              <a:buNone/>
            </a:pPr>
            <a:r>
              <a:rPr lang="ar-SA" sz="4400" dirty="0" err="1" smtClean="0"/>
              <a:t>ماهو</a:t>
            </a:r>
            <a:r>
              <a:rPr lang="ar-SA" sz="4400" dirty="0" smtClean="0"/>
              <a:t> تعريف الفن الاسلامي؟</a:t>
            </a:r>
            <a:endParaRPr lang="en-US" sz="4400" dirty="0"/>
          </a:p>
        </p:txBody>
      </p:sp>
    </p:spTree>
    <p:extLst>
      <p:ext uri="{BB962C8B-B14F-4D97-AF65-F5344CB8AC3E}">
        <p14:creationId xmlns:p14="http://schemas.microsoft.com/office/powerpoint/2010/main" val="1536335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084168" y="620688"/>
            <a:ext cx="2754042" cy="676126"/>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4000" b="1" dirty="0" smtClean="0">
                <a:solidFill>
                  <a:schemeClr val="tx1"/>
                </a:solidFill>
                <a:cs typeface="+mj-cs"/>
              </a:rPr>
              <a:t>الفنون الإسلامية :</a:t>
            </a:r>
            <a:endParaRPr lang="en-US" sz="4000" b="1" dirty="0">
              <a:solidFill>
                <a:schemeClr val="tx1"/>
              </a:solidFill>
              <a:cs typeface="+mj-cs"/>
            </a:endParaRPr>
          </a:p>
        </p:txBody>
      </p:sp>
      <p:sp>
        <p:nvSpPr>
          <p:cNvPr id="4" name="مستطيل 3"/>
          <p:cNvSpPr/>
          <p:nvPr/>
        </p:nvSpPr>
        <p:spPr>
          <a:xfrm>
            <a:off x="251520" y="620688"/>
            <a:ext cx="8586691" cy="3968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3200" b="1" dirty="0" smtClean="0">
                <a:solidFill>
                  <a:schemeClr val="tx1"/>
                </a:solidFill>
                <a:cs typeface="+mj-cs"/>
              </a:rPr>
              <a:t>فالفنون الإسلامية </a:t>
            </a:r>
            <a:r>
              <a:rPr lang="en-US" sz="3200" b="1" dirty="0" smtClean="0">
                <a:solidFill>
                  <a:schemeClr val="tx1"/>
                </a:solidFill>
                <a:cs typeface="+mj-cs"/>
              </a:rPr>
              <a:t>( </a:t>
            </a:r>
            <a:r>
              <a:rPr lang="en-US" sz="2400" b="1" dirty="0" smtClean="0">
                <a:solidFill>
                  <a:schemeClr val="tx1"/>
                </a:solidFill>
                <a:cs typeface="+mj-cs"/>
              </a:rPr>
              <a:t>Islamic Art </a:t>
            </a:r>
            <a:r>
              <a:rPr lang="en-US" sz="3200" b="1" dirty="0" smtClean="0">
                <a:solidFill>
                  <a:schemeClr val="tx1"/>
                </a:solidFill>
                <a:cs typeface="+mj-cs"/>
              </a:rPr>
              <a:t>)</a:t>
            </a:r>
            <a:r>
              <a:rPr lang="ar-SA" sz="3200" b="1" dirty="0" smtClean="0">
                <a:solidFill>
                  <a:schemeClr val="tx1"/>
                </a:solidFill>
                <a:cs typeface="+mj-cs"/>
              </a:rPr>
              <a:t> : يقصد بها الفنون الخاصة بالشعوب والدول التي اعتنقت الإسلام أو عاشت تحت مظلته , وقامت بالتعبير عن حقائق الوجود من زاوية التصور الإسلامي , وهي من أوسع الفنون انتشاراً وأطولها زمناً .</a:t>
            </a:r>
            <a:endParaRPr lang="en-US" sz="3200" b="1" dirty="0">
              <a:solidFill>
                <a:schemeClr val="tx1"/>
              </a:solidFill>
              <a:cs typeface="+mj-cs"/>
            </a:endParaRPr>
          </a:p>
        </p:txBody>
      </p:sp>
      <p:sp>
        <p:nvSpPr>
          <p:cNvPr id="6" name="مستطيل 5"/>
          <p:cNvSpPr/>
          <p:nvPr/>
        </p:nvSpPr>
        <p:spPr>
          <a:xfrm>
            <a:off x="5251163" y="4365104"/>
            <a:ext cx="3618138" cy="57606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4000" b="1" dirty="0" smtClean="0">
                <a:solidFill>
                  <a:schemeClr val="tx1"/>
                </a:solidFill>
                <a:cs typeface="+mj-cs"/>
              </a:rPr>
              <a:t>نشأة الفن الإسلامي :</a:t>
            </a:r>
            <a:endParaRPr lang="en-US" sz="4000" b="1" dirty="0">
              <a:solidFill>
                <a:schemeClr val="tx1"/>
              </a:solidFill>
              <a:cs typeface="+mj-cs"/>
            </a:endParaRPr>
          </a:p>
        </p:txBody>
      </p:sp>
      <p:sp>
        <p:nvSpPr>
          <p:cNvPr id="7" name="مستطيل 6"/>
          <p:cNvSpPr/>
          <p:nvPr/>
        </p:nvSpPr>
        <p:spPr>
          <a:xfrm>
            <a:off x="282610" y="5281181"/>
            <a:ext cx="8586691" cy="976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3200" b="1" dirty="0" smtClean="0">
                <a:solidFill>
                  <a:schemeClr val="tx1"/>
                </a:solidFill>
                <a:cs typeface="+mj-cs"/>
              </a:rPr>
              <a:t>كان للإمبراطورية الرومانية ومن بعدها الامبراطورية البيزنطية المتفرعة عنها , مجد عظيم وعمر طويل ونفوذ مديد قبل ظهور الإسلام ومع الفتوحات </a:t>
            </a:r>
            <a:endParaRPr lang="en-US" sz="3200" b="1" dirty="0">
              <a:solidFill>
                <a:schemeClr val="tx1"/>
              </a:solidFill>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95536" y="764704"/>
            <a:ext cx="8496944" cy="3312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3200" b="1" dirty="0" smtClean="0">
                <a:solidFill>
                  <a:schemeClr val="tx1"/>
                </a:solidFill>
                <a:cs typeface="+mj-cs"/>
              </a:rPr>
              <a:t>الإسلامية وتوسع رقعة الدولة الإسلامية ووصول الجيوش المسلمة إلى القسطنطينية وبسط سلطتها عليها في العام 1453م كان سبباً رئيساً لنشأة الفن الإسلامي في القرن الأول الهجري وظهور أولى الطرز الفنية حيث اعتبرت الحضارة الرومانية والبيزنطية بالإضافة إلى الحضارة الساسانية الموجودة في الشرق الأدنى مصدر إلهام للفنانين المسلمين آنذاك .</a:t>
            </a:r>
          </a:p>
          <a:p>
            <a:pPr algn="justLow"/>
            <a:r>
              <a:rPr lang="ar-SA" sz="3200" b="1" dirty="0" smtClean="0">
                <a:solidFill>
                  <a:schemeClr val="tx1"/>
                </a:solidFill>
                <a:cs typeface="+mj-cs"/>
              </a:rPr>
              <a:t>فالطراز (</a:t>
            </a:r>
            <a:r>
              <a:rPr lang="en-US" sz="3200" b="1" dirty="0" smtClean="0">
                <a:solidFill>
                  <a:schemeClr val="tx1"/>
                </a:solidFill>
                <a:cs typeface="+mj-cs"/>
              </a:rPr>
              <a:t>Style</a:t>
            </a:r>
            <a:r>
              <a:rPr lang="ar-SA" sz="3200" b="1" dirty="0" smtClean="0">
                <a:solidFill>
                  <a:schemeClr val="tx1"/>
                </a:solidFill>
                <a:cs typeface="+mj-cs"/>
              </a:rPr>
              <a:t>) هو الشكل المميز لطريقة ترابط أجزاء التصميم مع بعضه البعض في وحدة بنائية متكاملة لأي فن من الفنون .</a:t>
            </a:r>
          </a:p>
        </p:txBody>
      </p:sp>
      <p:sp>
        <p:nvSpPr>
          <p:cNvPr id="7" name="مستطيل 6"/>
          <p:cNvSpPr/>
          <p:nvPr/>
        </p:nvSpPr>
        <p:spPr>
          <a:xfrm>
            <a:off x="395537" y="4265118"/>
            <a:ext cx="5760639" cy="2332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endParaRPr lang="ar-SA" sz="3200" b="1" dirty="0" smtClean="0">
              <a:solidFill>
                <a:schemeClr val="tx1"/>
              </a:solidFill>
              <a:cs typeface="+mj-cs"/>
            </a:endParaRPr>
          </a:p>
        </p:txBody>
      </p:sp>
      <p:pic>
        <p:nvPicPr>
          <p:cNvPr id="2" name="صورة 1"/>
          <p:cNvPicPr>
            <a:picLocks noChangeAspect="1"/>
          </p:cNvPicPr>
          <p:nvPr/>
        </p:nvPicPr>
        <p:blipFill rotWithShape="1">
          <a:blip r:embed="rId2" cstate="print">
            <a:extLst>
              <a:ext uri="{28A0092B-C50C-407E-A947-70E740481C1C}">
                <a14:useLocalDpi xmlns:a14="http://schemas.microsoft.com/office/drawing/2010/main" val="0"/>
              </a:ext>
            </a:extLst>
          </a:blip>
          <a:srcRect l="20430" t="8276" r="11981" b="78742"/>
          <a:stretch/>
        </p:blipFill>
        <p:spPr>
          <a:xfrm rot="10800000">
            <a:off x="511691" y="4265118"/>
            <a:ext cx="8264634" cy="25928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2504</TotalTime>
  <Words>670</Words>
  <Application>Microsoft Office PowerPoint</Application>
  <PresentationFormat>عرض على الشاشة (3:4)‏</PresentationFormat>
  <Paragraphs>35</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تدفق</vt:lpstr>
      <vt:lpstr>استراتيجية الدقيقة الواحدة</vt:lpstr>
      <vt:lpstr>عرض تقديمي في PowerPoint</vt:lpstr>
      <vt:lpstr>عرض تقديمي في PowerPoint</vt:lpstr>
      <vt:lpstr>استراتيجية قراءة الصور  من خلال الصور امامك استخرجي عنوان الدرس؟</vt:lpstr>
      <vt:lpstr>عرض تقديمي في PowerPoint</vt:lpstr>
      <vt:lpstr>الاهداف:</vt:lpstr>
      <vt:lpstr>استراتيجية فكر, زاوج ,شارك</vt:lpstr>
      <vt:lpstr>عرض تقديمي في PowerPoint</vt:lpstr>
      <vt:lpstr>عرض تقديمي في PowerPoint</vt:lpstr>
      <vt:lpstr>عرض تقديمي في PowerPoint</vt:lpstr>
      <vt:lpstr>عرض تقديمي في PowerPoint</vt:lpstr>
      <vt:lpstr>نــــــشـــــــــــــــــــــــــــــــــاط:</vt:lpstr>
      <vt:lpstr>عرض تقديمي في PowerPoint</vt:lpstr>
      <vt:lpstr>عرض تقديمي في PowerPoint</vt:lpstr>
      <vt:lpstr>عرض تقديمي في PowerPoint</vt:lpstr>
      <vt:lpstr>استراتيجية الاستقراء</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FALAK</dc:creator>
  <cp:lastModifiedBy>hp</cp:lastModifiedBy>
  <cp:revision>245</cp:revision>
  <dcterms:created xsi:type="dcterms:W3CDTF">2010-10-19T08:11:21Z</dcterms:created>
  <dcterms:modified xsi:type="dcterms:W3CDTF">2017-11-05T16:48:39Z</dcterms:modified>
</cp:coreProperties>
</file>