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76" r:id="rId2"/>
    <p:sldId id="257" r:id="rId3"/>
    <p:sldId id="260" r:id="rId4"/>
    <p:sldId id="258" r:id="rId5"/>
    <p:sldId id="259" r:id="rId6"/>
    <p:sldId id="264" r:id="rId7"/>
    <p:sldId id="272" r:id="rId8"/>
    <p:sldId id="269" r:id="rId9"/>
    <p:sldId id="274" r:id="rId10"/>
    <p:sldId id="277" r:id="rId11"/>
    <p:sldId id="278" r:id="rId12"/>
    <p:sldId id="279" r:id="rId13"/>
    <p:sldId id="280" r:id="rId14"/>
    <p:sldId id="281" r:id="rId15"/>
    <p:sldId id="282" r:id="rId16"/>
    <p:sldId id="283" r:id="rId17"/>
    <p:sldId id="285" r:id="rId18"/>
    <p:sldId id="284" r:id="rId19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FF00"/>
    <a:srgbClr val="008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412" autoAdjust="0"/>
    <p:restoredTop sz="94671" autoAdjust="0"/>
  </p:normalViewPr>
  <p:slideViewPr>
    <p:cSldViewPr>
      <p:cViewPr>
        <p:scale>
          <a:sx n="77" d="100"/>
          <a:sy n="77" d="100"/>
        </p:scale>
        <p:origin x="-1176" y="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91050-A6D8-4A31-9805-0714C9AD4BB0}" type="datetimeFigureOut">
              <a:rPr lang="ar-SA" smtClean="0"/>
              <a:pPr/>
              <a:t>30/01/37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1FB4D-8B70-40C0-983F-F9C0673A205D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3587066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91050-A6D8-4A31-9805-0714C9AD4BB0}" type="datetimeFigureOut">
              <a:rPr lang="ar-SA" smtClean="0"/>
              <a:pPr/>
              <a:t>30/01/37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1FB4D-8B70-40C0-983F-F9C0673A205D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1844326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91050-A6D8-4A31-9805-0714C9AD4BB0}" type="datetimeFigureOut">
              <a:rPr lang="ar-SA" smtClean="0"/>
              <a:pPr/>
              <a:t>30/01/37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1FB4D-8B70-40C0-983F-F9C0673A205D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94477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91050-A6D8-4A31-9805-0714C9AD4BB0}" type="datetimeFigureOut">
              <a:rPr lang="ar-SA" smtClean="0"/>
              <a:pPr/>
              <a:t>30/01/37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1FB4D-8B70-40C0-983F-F9C0673A205D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2618966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91050-A6D8-4A31-9805-0714C9AD4BB0}" type="datetimeFigureOut">
              <a:rPr lang="ar-SA" smtClean="0"/>
              <a:pPr/>
              <a:t>30/01/37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1FB4D-8B70-40C0-983F-F9C0673A205D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1971956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91050-A6D8-4A31-9805-0714C9AD4BB0}" type="datetimeFigureOut">
              <a:rPr lang="ar-SA" smtClean="0"/>
              <a:pPr/>
              <a:t>30/01/37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1FB4D-8B70-40C0-983F-F9C0673A205D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2524194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91050-A6D8-4A31-9805-0714C9AD4BB0}" type="datetimeFigureOut">
              <a:rPr lang="ar-SA" smtClean="0"/>
              <a:pPr/>
              <a:t>30/01/37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1FB4D-8B70-40C0-983F-F9C0673A205D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2408616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91050-A6D8-4A31-9805-0714C9AD4BB0}" type="datetimeFigureOut">
              <a:rPr lang="ar-SA" smtClean="0"/>
              <a:pPr/>
              <a:t>30/01/37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1FB4D-8B70-40C0-983F-F9C0673A205D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1164637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91050-A6D8-4A31-9805-0714C9AD4BB0}" type="datetimeFigureOut">
              <a:rPr lang="ar-SA" smtClean="0"/>
              <a:pPr/>
              <a:t>30/01/37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1FB4D-8B70-40C0-983F-F9C0673A205D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1601735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91050-A6D8-4A31-9805-0714C9AD4BB0}" type="datetimeFigureOut">
              <a:rPr lang="ar-SA" smtClean="0"/>
              <a:pPr/>
              <a:t>30/01/37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1FB4D-8B70-40C0-983F-F9C0673A205D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3780921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91050-A6D8-4A31-9805-0714C9AD4BB0}" type="datetimeFigureOut">
              <a:rPr lang="ar-SA" smtClean="0"/>
              <a:pPr/>
              <a:t>30/01/37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1FB4D-8B70-40C0-983F-F9C0673A205D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3407949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91050-A6D8-4A31-9805-0714C9AD4BB0}" type="datetimeFigureOut">
              <a:rPr lang="ar-SA" smtClean="0"/>
              <a:pPr/>
              <a:t>30/01/37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91FB4D-8B70-40C0-983F-F9C0673A205D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1288291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5940152" y="404664"/>
            <a:ext cx="2880320" cy="61926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endParaRPr lang="ar-SA" b="1" dirty="0">
              <a:solidFill>
                <a:schemeClr val="tx1"/>
              </a:solidFill>
              <a:latin typeface="Times New Roman" pitchFamily="18" charset="0"/>
              <a:cs typeface="Times New Roman" panose="02020603050405020304" pitchFamily="18" charset="0"/>
            </a:endParaRPr>
          </a:p>
          <a:p>
            <a:pPr algn="ctr" rtl="0"/>
            <a:endParaRPr lang="ar-SA" b="1" dirty="0" smtClean="0">
              <a:solidFill>
                <a:schemeClr val="tx1"/>
              </a:solidFill>
              <a:latin typeface="Times New Roman" pitchFamily="18" charset="0"/>
              <a:cs typeface="Times New Roman" panose="02020603050405020304" pitchFamily="18" charset="0"/>
            </a:endParaRPr>
          </a:p>
          <a:p>
            <a:pPr algn="ctr" rtl="0"/>
            <a:endParaRPr lang="ar-SA" b="1" dirty="0">
              <a:solidFill>
                <a:schemeClr val="tx1"/>
              </a:solidFill>
              <a:latin typeface="Times New Roman" pitchFamily="18" charset="0"/>
              <a:cs typeface="Times New Roman" panose="02020603050405020304" pitchFamily="18" charset="0"/>
            </a:endParaRPr>
          </a:p>
          <a:p>
            <a:pPr algn="ctr" rtl="0"/>
            <a:endParaRPr lang="ar-SA" b="1" dirty="0" smtClean="0">
              <a:solidFill>
                <a:schemeClr val="tx1"/>
              </a:solidFill>
              <a:latin typeface="Times New Roman" pitchFamily="18" charset="0"/>
              <a:cs typeface="Times New Roman" panose="02020603050405020304" pitchFamily="18" charset="0"/>
            </a:endParaRPr>
          </a:p>
          <a:p>
            <a:pPr algn="ctr" rtl="0"/>
            <a:endParaRPr lang="ar-SA" b="1" dirty="0">
              <a:solidFill>
                <a:schemeClr val="tx1"/>
              </a:solidFill>
              <a:latin typeface="Times New Roman" pitchFamily="18" charset="0"/>
              <a:cs typeface="Times New Roman" panose="02020603050405020304" pitchFamily="18" charset="0"/>
            </a:endParaRPr>
          </a:p>
          <a:p>
            <a:pPr algn="ctr" rtl="0"/>
            <a:endParaRPr lang="ar-SA" b="1" dirty="0" smtClean="0">
              <a:solidFill>
                <a:schemeClr val="tx1"/>
              </a:solidFill>
              <a:latin typeface="Times New Roman" pitchFamily="18" charset="0"/>
              <a:cs typeface="Times New Roman" panose="02020603050405020304" pitchFamily="18" charset="0"/>
            </a:endParaRPr>
          </a:p>
          <a:p>
            <a:pPr algn="ctr" rtl="0"/>
            <a:endParaRPr lang="ar-SA" b="1" dirty="0">
              <a:solidFill>
                <a:schemeClr val="tx1"/>
              </a:solidFill>
              <a:latin typeface="Times New Roman" pitchFamily="18" charset="0"/>
              <a:cs typeface="Times New Roman" panose="02020603050405020304" pitchFamily="18" charset="0"/>
            </a:endParaRPr>
          </a:p>
          <a:p>
            <a:pPr algn="ctr" rtl="0"/>
            <a:endParaRPr lang="ar-SA" b="1" dirty="0" smtClean="0">
              <a:solidFill>
                <a:schemeClr val="tx1"/>
              </a:solidFill>
              <a:latin typeface="Times New Roman" pitchFamily="18" charset="0"/>
              <a:cs typeface="Times New Roman" panose="02020603050405020304" pitchFamily="18" charset="0"/>
            </a:endParaRPr>
          </a:p>
          <a:p>
            <a:pPr algn="ctr" rtl="0"/>
            <a:endParaRPr lang="ar-SA" b="1" dirty="0">
              <a:solidFill>
                <a:schemeClr val="tx1"/>
              </a:solidFill>
              <a:latin typeface="Times New Roman" pitchFamily="18" charset="0"/>
              <a:cs typeface="Times New Roman" panose="02020603050405020304" pitchFamily="18" charset="0"/>
            </a:endParaRPr>
          </a:p>
          <a:p>
            <a:pPr algn="ctr" rtl="0"/>
            <a:r>
              <a:rPr lang="ar-SA" b="1" dirty="0" smtClean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المملكة العربية </a:t>
            </a:r>
            <a:r>
              <a:rPr lang="ar-SA" b="1" dirty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السعودية</a:t>
            </a:r>
          </a:p>
          <a:p>
            <a:pPr algn="ctr" rtl="0"/>
            <a:r>
              <a:rPr lang="ar-SA" b="1" dirty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وزارة التعليم العالي</a:t>
            </a:r>
          </a:p>
          <a:p>
            <a:pPr algn="ctr" rtl="0"/>
            <a:r>
              <a:rPr lang="ar-SA" b="1" dirty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جامعة طيبة</a:t>
            </a:r>
          </a:p>
          <a:p>
            <a:pPr algn="ctr" rtl="0"/>
            <a:r>
              <a:rPr lang="ar-SA" b="1" dirty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عمادة الخدمات التعليمية</a:t>
            </a:r>
          </a:p>
          <a:p>
            <a:pPr algn="ctr" rtl="0"/>
            <a:r>
              <a:rPr lang="ar-SA" b="1" dirty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السنة التحضيرية</a:t>
            </a:r>
          </a:p>
          <a:p>
            <a:pPr algn="ctr" rtl="0"/>
            <a:endParaRPr lang="ar-SA" b="1" dirty="0">
              <a:solidFill>
                <a:schemeClr val="tx1"/>
              </a:solidFill>
              <a:latin typeface="Times New Roman" pitchFamily="18" charset="0"/>
              <a:cs typeface="Times New Roman" panose="02020603050405020304" pitchFamily="18" charset="0"/>
            </a:endParaRPr>
          </a:p>
          <a:p>
            <a:pPr algn="ctr" rtl="0"/>
            <a:endParaRPr lang="ar-SA" b="1" dirty="0">
              <a:solidFill>
                <a:schemeClr val="tx1"/>
              </a:solidFill>
              <a:latin typeface="Times New Roman" pitchFamily="18" charset="0"/>
              <a:cs typeface="Times New Roman" panose="02020603050405020304" pitchFamily="18" charset="0"/>
            </a:endParaRPr>
          </a:p>
          <a:p>
            <a:pPr algn="ctr" rtl="0"/>
            <a:r>
              <a:rPr lang="ar-SA" b="1" dirty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مادة مهارات اللغة العربية</a:t>
            </a:r>
          </a:p>
          <a:p>
            <a:pPr algn="ctr"/>
            <a:r>
              <a:rPr lang="ar-SA" dirty="0" smtClean="0"/>
              <a:t>ة </a:t>
            </a:r>
            <a:r>
              <a:rPr lang="ar-SA" dirty="0"/>
              <a:t>التحضيرية</a:t>
            </a:r>
          </a:p>
          <a:p>
            <a:pPr algn="ctr"/>
            <a:endParaRPr lang="ar-SA" dirty="0"/>
          </a:p>
          <a:p>
            <a:pPr algn="ctr"/>
            <a:endParaRPr lang="ar-SA" dirty="0"/>
          </a:p>
        </p:txBody>
      </p:sp>
      <p:pic>
        <p:nvPicPr>
          <p:cNvPr id="2" name="صورة 1" descr="شعار الجامعة"/>
          <p:cNvPicPr/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ackgroundRemoval t="3427" b="95016" l="5597" r="9216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24228" y="1023017"/>
            <a:ext cx="1512168" cy="154188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مستطيل مستدير الزوايا 5"/>
          <p:cNvSpPr/>
          <p:nvPr/>
        </p:nvSpPr>
        <p:spPr>
          <a:xfrm>
            <a:off x="1187624" y="2228569"/>
            <a:ext cx="4176464" cy="2544878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7200" b="1" dirty="0" smtClean="0"/>
              <a:t>المنصوبات </a:t>
            </a:r>
            <a:endParaRPr lang="ar-SA" sz="7200" b="1" dirty="0"/>
          </a:p>
        </p:txBody>
      </p:sp>
    </p:spTree>
    <p:extLst>
      <p:ext uri="{BB962C8B-B14F-4D97-AF65-F5344CB8AC3E}">
        <p14:creationId xmlns:p14="http://schemas.microsoft.com/office/powerpoint/2010/main" xmlns="" val="39081792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محطة طرفية 1"/>
          <p:cNvSpPr/>
          <p:nvPr/>
        </p:nvSpPr>
        <p:spPr>
          <a:xfrm>
            <a:off x="6012160" y="404664"/>
            <a:ext cx="2304256" cy="720080"/>
          </a:xfrm>
          <a:prstGeom prst="flowChartTerminator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b="1" dirty="0" smtClean="0"/>
              <a:t>خامساً: الحـــال </a:t>
            </a:r>
            <a:endParaRPr lang="ar-SA" sz="2400" b="1" dirty="0"/>
          </a:p>
        </p:txBody>
      </p:sp>
      <p:sp>
        <p:nvSpPr>
          <p:cNvPr id="3" name="مخطط انسيابي: معالجة معرّفة مسبقاً 2"/>
          <p:cNvSpPr/>
          <p:nvPr/>
        </p:nvSpPr>
        <p:spPr>
          <a:xfrm>
            <a:off x="1547664" y="1484784"/>
            <a:ext cx="5976664" cy="792088"/>
          </a:xfrm>
          <a:prstGeom prst="flowChartPredefined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b="1" dirty="0" smtClean="0"/>
              <a:t>وصف يؤتى </a:t>
            </a:r>
            <a:r>
              <a:rPr lang="ar-SA" sz="2400" b="1" dirty="0" err="1" smtClean="0"/>
              <a:t>به</a:t>
            </a:r>
            <a:r>
              <a:rPr lang="ar-SA" sz="2400" b="1" dirty="0" smtClean="0"/>
              <a:t> لبيان </a:t>
            </a:r>
            <a:r>
              <a:rPr lang="ar-SA" sz="2400" b="1" dirty="0" smtClean="0">
                <a:solidFill>
                  <a:srgbClr val="FF0000"/>
                </a:solidFill>
              </a:rPr>
              <a:t>هيـئـة</a:t>
            </a:r>
            <a:r>
              <a:rPr lang="ar-SA" sz="2400" b="1" dirty="0" smtClean="0"/>
              <a:t> </a:t>
            </a:r>
            <a:r>
              <a:rPr lang="ar-SA" sz="2400" b="1" dirty="0" smtClean="0"/>
              <a:t>صاحبه</a:t>
            </a:r>
          </a:p>
          <a:p>
            <a:pPr algn="ctr"/>
            <a:r>
              <a:rPr lang="ar-SA" sz="2400" b="1" dirty="0" smtClean="0"/>
              <a:t>يُسبق </a:t>
            </a:r>
            <a:r>
              <a:rPr lang="ar-SA" sz="2400" b="1" dirty="0" err="1" smtClean="0"/>
              <a:t>بكيف ؟</a:t>
            </a:r>
            <a:r>
              <a:rPr lang="ar-SA" sz="2400" b="1" dirty="0" smtClean="0"/>
              <a:t> </a:t>
            </a:r>
            <a:r>
              <a:rPr lang="ar-SA" sz="2400" b="1" dirty="0" smtClean="0"/>
              <a:t> </a:t>
            </a:r>
            <a:endParaRPr lang="ar-SA" sz="2400" b="1" dirty="0"/>
          </a:p>
        </p:txBody>
      </p:sp>
      <p:sp>
        <p:nvSpPr>
          <p:cNvPr id="4" name="وسيلة شرح مستطيلة مستديرة الزوايا 3"/>
          <p:cNvSpPr/>
          <p:nvPr/>
        </p:nvSpPr>
        <p:spPr>
          <a:xfrm>
            <a:off x="5004048" y="3573016"/>
            <a:ext cx="2952328" cy="1152128"/>
          </a:xfrm>
          <a:prstGeom prst="wedgeRoundRect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dirty="0" smtClean="0"/>
              <a:t>أقبل زيد </a:t>
            </a:r>
            <a:r>
              <a:rPr lang="ar-SA" sz="2400" dirty="0" smtClean="0"/>
              <a:t>ضاحكاً</a:t>
            </a:r>
          </a:p>
          <a:p>
            <a:pPr algn="ctr"/>
            <a:r>
              <a:rPr lang="ar-SA" sz="2400" dirty="0" smtClean="0"/>
              <a:t>كيف أقبل </a:t>
            </a:r>
            <a:r>
              <a:rPr lang="ar-SA" sz="2400" dirty="0" err="1" smtClean="0"/>
              <a:t>زيد ؟</a:t>
            </a:r>
            <a:endParaRPr lang="ar-SA" sz="2400" dirty="0"/>
          </a:p>
        </p:txBody>
      </p:sp>
      <p:sp>
        <p:nvSpPr>
          <p:cNvPr id="6" name="وسيلة شرح مستطيلة مستديرة الزوايا 5"/>
          <p:cNvSpPr/>
          <p:nvPr/>
        </p:nvSpPr>
        <p:spPr>
          <a:xfrm>
            <a:off x="1547664" y="4797152"/>
            <a:ext cx="2952328" cy="1008112"/>
          </a:xfrm>
          <a:prstGeom prst="wedgeRoundRect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dirty="0" smtClean="0"/>
              <a:t>رأيت عمراً مقبلاً</a:t>
            </a:r>
            <a:endParaRPr lang="ar-SA" sz="2400" dirty="0"/>
          </a:p>
        </p:txBody>
      </p:sp>
      <p:sp>
        <p:nvSpPr>
          <p:cNvPr id="7" name="وسيلة شرح مع سهم إلى الأعلى 6"/>
          <p:cNvSpPr/>
          <p:nvPr/>
        </p:nvSpPr>
        <p:spPr>
          <a:xfrm>
            <a:off x="3275856" y="2492896"/>
            <a:ext cx="2664296" cy="936104"/>
          </a:xfrm>
          <a:prstGeom prst="upArrowCallou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dirty="0" smtClean="0"/>
              <a:t>يكون منصوب دائما </a:t>
            </a:r>
            <a:endParaRPr lang="ar-SA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وسيلة شرح مستطيلة مستديرة الزوايا 1"/>
          <p:cNvSpPr/>
          <p:nvPr/>
        </p:nvSpPr>
        <p:spPr>
          <a:xfrm>
            <a:off x="6156176" y="404664"/>
            <a:ext cx="2664296" cy="648072"/>
          </a:xfrm>
          <a:prstGeom prst="wedgeRoundRect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err="1" smtClean="0"/>
              <a:t>سادساً </a:t>
            </a:r>
            <a:r>
              <a:rPr lang="ar-SA" sz="2000" b="1" dirty="0" smtClean="0"/>
              <a:t>: التمييز </a:t>
            </a:r>
            <a:endParaRPr lang="ar-SA" sz="2000" b="1" dirty="0"/>
          </a:p>
        </p:txBody>
      </p:sp>
      <p:sp>
        <p:nvSpPr>
          <p:cNvPr id="3" name="شكل بيضاوي 2"/>
          <p:cNvSpPr/>
          <p:nvPr/>
        </p:nvSpPr>
        <p:spPr>
          <a:xfrm>
            <a:off x="1403648" y="1268760"/>
            <a:ext cx="6840760" cy="576064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b="1" dirty="0" smtClean="0"/>
              <a:t>اسم نكرة يزيل إبهام </a:t>
            </a:r>
            <a:r>
              <a:rPr lang="ar-SA" sz="2400" b="1" dirty="0" err="1" smtClean="0"/>
              <a:t>اسم </a:t>
            </a:r>
            <a:r>
              <a:rPr lang="ar-SA" sz="2400" b="1" dirty="0" smtClean="0"/>
              <a:t>، أو نسبة قبلة </a:t>
            </a:r>
            <a:endParaRPr lang="ar-SA" sz="2400" b="1" dirty="0"/>
          </a:p>
        </p:txBody>
      </p:sp>
      <p:sp>
        <p:nvSpPr>
          <p:cNvPr id="4" name="مخطط انسيابي: مستند 3"/>
          <p:cNvSpPr/>
          <p:nvPr/>
        </p:nvSpPr>
        <p:spPr>
          <a:xfrm>
            <a:off x="1115616" y="2060848"/>
            <a:ext cx="7272808" cy="2880320"/>
          </a:xfrm>
          <a:prstGeom prst="flowChartDocumen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400" dirty="0"/>
              <a:t>(وواعدنا موسى ثلاثين </a:t>
            </a:r>
            <a:r>
              <a:rPr lang="ar-SA" sz="2400" b="1" dirty="0"/>
              <a:t>ليلةً</a:t>
            </a:r>
            <a:r>
              <a:rPr lang="ar-SA" sz="2400" dirty="0" err="1" smtClean="0"/>
              <a:t>).</a:t>
            </a:r>
            <a:r>
              <a:rPr lang="ar-SA" sz="2400" dirty="0" smtClean="0"/>
              <a:t> </a:t>
            </a:r>
            <a:r>
              <a:rPr lang="ar-SA" sz="2400" dirty="0" smtClean="0">
                <a:solidFill>
                  <a:srgbClr val="C00000"/>
                </a:solidFill>
              </a:rPr>
              <a:t>( </a:t>
            </a:r>
            <a:r>
              <a:rPr lang="ar-SA" sz="2400" dirty="0" err="1" smtClean="0">
                <a:solidFill>
                  <a:srgbClr val="C00000"/>
                </a:solidFill>
              </a:rPr>
              <a:t>مفرد )</a:t>
            </a:r>
            <a:r>
              <a:rPr lang="ar-SA" sz="2400" dirty="0" smtClean="0">
                <a:solidFill>
                  <a:srgbClr val="C00000"/>
                </a:solidFill>
              </a:rPr>
              <a:t> </a:t>
            </a:r>
            <a:endParaRPr lang="en-US" sz="2400" dirty="0">
              <a:solidFill>
                <a:srgbClr val="C00000"/>
              </a:solidFill>
            </a:endParaRPr>
          </a:p>
          <a:p>
            <a:r>
              <a:rPr lang="ar-SA" sz="2400" dirty="0" smtClean="0"/>
              <a:t>     - غرستُ فدانا </a:t>
            </a:r>
            <a:r>
              <a:rPr lang="ar-SA" sz="2400" b="1" dirty="0" err="1" smtClean="0"/>
              <a:t>عنباً</a:t>
            </a:r>
            <a:r>
              <a:rPr lang="ar-SA" sz="2400" dirty="0" err="1" smtClean="0">
                <a:solidFill>
                  <a:srgbClr val="C00000"/>
                </a:solidFill>
              </a:rPr>
              <a:t>.</a:t>
            </a:r>
            <a:r>
              <a:rPr lang="ar-SA" sz="2400" dirty="0" smtClean="0">
                <a:solidFill>
                  <a:srgbClr val="C00000"/>
                </a:solidFill>
              </a:rPr>
              <a:t> </a:t>
            </a:r>
            <a:r>
              <a:rPr lang="ar-SA" sz="2400" dirty="0" err="1" smtClean="0">
                <a:solidFill>
                  <a:srgbClr val="C00000"/>
                </a:solidFill>
              </a:rPr>
              <a:t>(مفرد )</a:t>
            </a:r>
            <a:endParaRPr lang="en-US" sz="2400" dirty="0" smtClean="0">
              <a:solidFill>
                <a:srgbClr val="C00000"/>
              </a:solidFill>
            </a:endParaRPr>
          </a:p>
          <a:p>
            <a:r>
              <a:rPr lang="ar-SA" sz="2400" dirty="0" smtClean="0"/>
              <a:t>     </a:t>
            </a:r>
            <a:r>
              <a:rPr lang="ar-SA" sz="2400" dirty="0"/>
              <a:t>- تصدقتُ بمدٍّ </a:t>
            </a:r>
            <a:r>
              <a:rPr lang="ar-SA" sz="2400" b="1" dirty="0" err="1"/>
              <a:t>برًا</a:t>
            </a:r>
            <a:r>
              <a:rPr lang="ar-SA" sz="2400" dirty="0" err="1" smtClean="0">
                <a:solidFill>
                  <a:srgbClr val="C00000"/>
                </a:solidFill>
              </a:rPr>
              <a:t>.</a:t>
            </a:r>
            <a:r>
              <a:rPr lang="ar-SA" sz="2400" dirty="0" smtClean="0">
                <a:solidFill>
                  <a:srgbClr val="C00000"/>
                </a:solidFill>
              </a:rPr>
              <a:t>(مفرد</a:t>
            </a:r>
            <a:r>
              <a:rPr lang="ar-SA" sz="2400" dirty="0" err="1" smtClean="0">
                <a:solidFill>
                  <a:srgbClr val="C00000"/>
                </a:solidFill>
              </a:rPr>
              <a:t>)</a:t>
            </a:r>
            <a:endParaRPr lang="en-US" sz="2400" dirty="0" smtClean="0">
              <a:solidFill>
                <a:srgbClr val="C00000"/>
              </a:solidFill>
            </a:endParaRPr>
          </a:p>
          <a:p>
            <a:r>
              <a:rPr lang="ar-SA" sz="2400" dirty="0" smtClean="0"/>
              <a:t>     - عندي مترٌ </a:t>
            </a:r>
            <a:r>
              <a:rPr lang="ar-SA" sz="2400" b="1" dirty="0" err="1" smtClean="0"/>
              <a:t>حريراً</a:t>
            </a:r>
            <a:r>
              <a:rPr lang="ar-SA" sz="2400" dirty="0" err="1" smtClean="0">
                <a:solidFill>
                  <a:srgbClr val="C00000"/>
                </a:solidFill>
              </a:rPr>
              <a:t>.(مفرد )</a:t>
            </a:r>
            <a:endParaRPr lang="en-US" sz="2400" dirty="0" smtClean="0">
              <a:solidFill>
                <a:srgbClr val="C00000"/>
              </a:solidFill>
            </a:endParaRPr>
          </a:p>
          <a:p>
            <a:r>
              <a:rPr lang="ar-SA" sz="2400" dirty="0" smtClean="0"/>
              <a:t>     </a:t>
            </a:r>
            <a:r>
              <a:rPr lang="ar-SA" sz="2400" dirty="0" err="1" smtClean="0"/>
              <a:t>- </a:t>
            </a:r>
            <a:r>
              <a:rPr lang="ar-SA" sz="2400" dirty="0" smtClean="0"/>
              <a:t>(اشتعل الرأس </a:t>
            </a:r>
            <a:r>
              <a:rPr lang="ar-SA" sz="2400" b="1" dirty="0" smtClean="0"/>
              <a:t>شيباً</a:t>
            </a:r>
            <a:r>
              <a:rPr lang="ar-SA" sz="2400" dirty="0" err="1" smtClean="0"/>
              <a:t>)، </a:t>
            </a:r>
            <a:r>
              <a:rPr lang="ar-SA" sz="2400" dirty="0" smtClean="0"/>
              <a:t>(وفجرنا الأرض </a:t>
            </a:r>
            <a:r>
              <a:rPr lang="ar-SA" sz="2400" b="1" dirty="0" smtClean="0"/>
              <a:t>عيوناً</a:t>
            </a:r>
            <a:r>
              <a:rPr lang="ar-SA" sz="2400" dirty="0" err="1" smtClean="0">
                <a:solidFill>
                  <a:srgbClr val="C00000"/>
                </a:solidFill>
              </a:rPr>
              <a:t>).</a:t>
            </a:r>
            <a:r>
              <a:rPr lang="ar-SA" sz="2400" dirty="0" smtClean="0">
                <a:solidFill>
                  <a:srgbClr val="C00000"/>
                </a:solidFill>
              </a:rPr>
              <a:t>( </a:t>
            </a:r>
            <a:r>
              <a:rPr lang="ar-SA" sz="2400" dirty="0" err="1" smtClean="0">
                <a:solidFill>
                  <a:srgbClr val="C00000"/>
                </a:solidFill>
              </a:rPr>
              <a:t>نسبة )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6" name="مخطط انسيابي: محطة طرفية 5"/>
          <p:cNvSpPr/>
          <p:nvPr/>
        </p:nvSpPr>
        <p:spPr>
          <a:xfrm>
            <a:off x="539552" y="5013176"/>
            <a:ext cx="7848872" cy="1440160"/>
          </a:xfrm>
          <a:prstGeom prst="flowChartTerminato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400" b="1" dirty="0"/>
              <a:t>ويسمى التمييز الذي يزيل إبهاما في كلمة مفردة </a:t>
            </a:r>
            <a:r>
              <a:rPr lang="ar-SA" sz="2400" b="1" dirty="0">
                <a:solidFill>
                  <a:srgbClr val="FF0000"/>
                </a:solidFill>
              </a:rPr>
              <a:t>تمييزَ مفرد</a:t>
            </a:r>
            <a:r>
              <a:rPr lang="ar-SA" sz="2400" b="1" dirty="0"/>
              <a:t>، ويسمى الذي يزيل إبهاما في </a:t>
            </a:r>
            <a:r>
              <a:rPr lang="ar-SA" sz="2400" b="1" dirty="0" err="1" smtClean="0"/>
              <a:t>نسبة (جملة </a:t>
            </a:r>
            <a:r>
              <a:rPr lang="ar-SA" sz="2400" b="1" dirty="0" smtClean="0"/>
              <a:t>) </a:t>
            </a:r>
            <a:r>
              <a:rPr lang="ar-SA" sz="2400" b="1" dirty="0">
                <a:solidFill>
                  <a:srgbClr val="FF0000"/>
                </a:solidFill>
              </a:rPr>
              <a:t>تمييزَ نسبة</a:t>
            </a:r>
            <a:r>
              <a:rPr lang="ar-SA" sz="2400" b="1" dirty="0" smtClean="0"/>
              <a:t>.</a:t>
            </a:r>
          </a:p>
          <a:p>
            <a:endParaRPr lang="ar-SA" sz="2400" b="1" dirty="0" smtClean="0"/>
          </a:p>
          <a:p>
            <a:r>
              <a:rPr lang="ar-SA" sz="2400" b="1" dirty="0" smtClean="0"/>
              <a:t>     تمييز المفرد يكون </a:t>
            </a:r>
            <a:r>
              <a:rPr lang="ar-SA" sz="2400" b="1" dirty="0" err="1" smtClean="0"/>
              <a:t>بعد </a:t>
            </a:r>
            <a:r>
              <a:rPr lang="ar-SA" sz="2400" b="1" dirty="0" smtClean="0"/>
              <a:t>: </a:t>
            </a:r>
            <a:r>
              <a:rPr lang="ar-SA" sz="2400" b="1" dirty="0" err="1" smtClean="0"/>
              <a:t>عدد </a:t>
            </a:r>
            <a:r>
              <a:rPr lang="ar-SA" sz="2400" b="1" dirty="0" smtClean="0"/>
              <a:t>/ </a:t>
            </a:r>
            <a:r>
              <a:rPr lang="ar-SA" sz="2400" b="1" dirty="0" err="1" smtClean="0"/>
              <a:t>كيل </a:t>
            </a:r>
            <a:r>
              <a:rPr lang="ar-SA" sz="2400" b="1" dirty="0" smtClean="0"/>
              <a:t>/ </a:t>
            </a:r>
            <a:r>
              <a:rPr lang="ar-SA" sz="2400" b="1" dirty="0" err="1" smtClean="0"/>
              <a:t>وزن </a:t>
            </a:r>
            <a:r>
              <a:rPr lang="ar-SA" sz="2400" b="1" dirty="0" smtClean="0"/>
              <a:t>/ مساحة </a:t>
            </a:r>
            <a:endParaRPr lang="en-US" sz="24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وسيلة شرح مع سهم إلى الأسفل 1"/>
          <p:cNvSpPr/>
          <p:nvPr/>
        </p:nvSpPr>
        <p:spPr>
          <a:xfrm>
            <a:off x="2710773" y="332656"/>
            <a:ext cx="3672408" cy="1224136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dirty="0" smtClean="0"/>
              <a:t>المنادى</a:t>
            </a:r>
            <a:r>
              <a:rPr lang="ar-SA" dirty="0" smtClean="0"/>
              <a:t> </a:t>
            </a:r>
            <a:endParaRPr lang="ar-SA" dirty="0"/>
          </a:p>
        </p:txBody>
      </p:sp>
      <p:sp>
        <p:nvSpPr>
          <p:cNvPr id="3" name="مخطط انسيابي: شريط مثقب 2"/>
          <p:cNvSpPr/>
          <p:nvPr/>
        </p:nvSpPr>
        <p:spPr>
          <a:xfrm>
            <a:off x="406517" y="1916832"/>
            <a:ext cx="8280920" cy="3168352"/>
          </a:xfrm>
          <a:prstGeom prst="flowChartPunchedTap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800" b="1" dirty="0"/>
              <a:t>النداء أسلوب يراد به تنبيه المخاطب، وأشهر </a:t>
            </a:r>
            <a:r>
              <a:rPr lang="ar-SA" sz="2800" b="1" dirty="0" err="1"/>
              <a:t>أدواته:</a:t>
            </a:r>
            <a:r>
              <a:rPr lang="ar-SA" sz="2800" b="1" dirty="0"/>
              <a:t> </a:t>
            </a:r>
            <a:endParaRPr lang="ar-SA" sz="2800" b="1" dirty="0" smtClean="0"/>
          </a:p>
          <a:p>
            <a:r>
              <a:rPr lang="ar-SA" sz="2800" b="1" dirty="0" smtClean="0"/>
              <a:t>يا</a:t>
            </a:r>
            <a:r>
              <a:rPr lang="ar-SA" sz="2800" b="1" dirty="0"/>
              <a:t>، والهمزة، </a:t>
            </a:r>
            <a:r>
              <a:rPr lang="ar-SA" sz="2800" b="1" dirty="0" err="1" smtClean="0"/>
              <a:t>وأَيَا</a:t>
            </a:r>
            <a:r>
              <a:rPr lang="ar-SA" sz="2800" b="1" dirty="0"/>
              <a:t>، وهَيَا، وأيْ، نحو: "أزيدُ، هذا أبوك"، "أي بني، عليك </a:t>
            </a:r>
            <a:r>
              <a:rPr lang="ar-SA" sz="2800" b="1" dirty="0" smtClean="0"/>
              <a:t>بالصدق» .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xmlns="" val="25712053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وسيلة شرح مع سهم إلى الأسفل 1"/>
          <p:cNvSpPr/>
          <p:nvPr/>
        </p:nvSpPr>
        <p:spPr>
          <a:xfrm>
            <a:off x="2699792" y="188640"/>
            <a:ext cx="3672408" cy="1152128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/>
              <a:t>أهم أنواع المنادى :</a:t>
            </a:r>
            <a:endParaRPr lang="ar-SA" sz="3600" dirty="0"/>
          </a:p>
        </p:txBody>
      </p:sp>
      <p:sp>
        <p:nvSpPr>
          <p:cNvPr id="3" name="مخطط انسيابي: معالجة متعاقبة 2"/>
          <p:cNvSpPr/>
          <p:nvPr/>
        </p:nvSpPr>
        <p:spPr>
          <a:xfrm>
            <a:off x="5652120" y="1196753"/>
            <a:ext cx="3312368" cy="1872207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000" dirty="0" smtClean="0"/>
              <a:t>1- </a:t>
            </a:r>
            <a:r>
              <a:rPr lang="ar-SA" sz="2000" b="1" dirty="0" smtClean="0">
                <a:solidFill>
                  <a:srgbClr val="FF0000"/>
                </a:solidFill>
              </a:rPr>
              <a:t>المضاف</a:t>
            </a:r>
            <a:r>
              <a:rPr lang="ar-SA" sz="2000" b="1" dirty="0"/>
              <a:t>، نحو</a:t>
            </a:r>
            <a:r>
              <a:rPr lang="ar-SA" sz="2000" b="1" dirty="0" smtClean="0"/>
              <a:t>:</a:t>
            </a:r>
          </a:p>
          <a:p>
            <a:endParaRPr lang="en-US" sz="2000" b="1" dirty="0"/>
          </a:p>
          <a:p>
            <a:r>
              <a:rPr lang="ar-SA" sz="2000" b="1" dirty="0"/>
              <a:t>يا راقدَ الليل مسرورا بأوله،     </a:t>
            </a:r>
            <a:endParaRPr lang="ar-SA" sz="2000" b="1" dirty="0" smtClean="0"/>
          </a:p>
          <a:p>
            <a:r>
              <a:rPr lang="ar-SA" sz="2000" b="1" dirty="0" smtClean="0"/>
              <a:t>       إن </a:t>
            </a:r>
            <a:r>
              <a:rPr lang="ar-SA" sz="2000" b="1" dirty="0"/>
              <a:t>الحوادثَ قد يطرقْن أسحارَا</a:t>
            </a:r>
            <a:endParaRPr lang="en-US" sz="2000" b="1" dirty="0"/>
          </a:p>
        </p:txBody>
      </p:sp>
      <p:sp>
        <p:nvSpPr>
          <p:cNvPr id="4" name="مخطط انسيابي: معالجة متعاقبة 3"/>
          <p:cNvSpPr/>
          <p:nvPr/>
        </p:nvSpPr>
        <p:spPr>
          <a:xfrm>
            <a:off x="395536" y="1137977"/>
            <a:ext cx="3024336" cy="1922293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2- </a:t>
            </a:r>
            <a:r>
              <a:rPr lang="ar-SA" sz="2000" b="1" dirty="0" smtClean="0">
                <a:solidFill>
                  <a:srgbClr val="FF0000"/>
                </a:solidFill>
              </a:rPr>
              <a:t>الشبيه </a:t>
            </a:r>
            <a:r>
              <a:rPr lang="ar-SA" sz="2000" b="1" dirty="0">
                <a:solidFill>
                  <a:srgbClr val="FF0000"/>
                </a:solidFill>
              </a:rPr>
              <a:t>بالمضاف</a:t>
            </a:r>
            <a:r>
              <a:rPr lang="ar-SA" sz="2000" b="1" dirty="0"/>
              <a:t>، وهو ما يتعلق به شيء من تمام معناه، نحو: </a:t>
            </a:r>
            <a:endParaRPr lang="ar-SA" sz="2000" b="1" dirty="0" smtClean="0"/>
          </a:p>
          <a:p>
            <a:pPr algn="ctr"/>
            <a:r>
              <a:rPr lang="ar-SA" sz="2000" b="1" dirty="0" smtClean="0"/>
              <a:t>يا </a:t>
            </a:r>
            <a:r>
              <a:rPr lang="ar-SA" sz="2000" b="1" dirty="0"/>
              <a:t>جالساً على الكرسي، لا تسقط، يا ناظرًا في الكتاب، إن فيه بعض الأخطاء. </a:t>
            </a:r>
          </a:p>
        </p:txBody>
      </p:sp>
      <p:sp>
        <p:nvSpPr>
          <p:cNvPr id="5" name="مخطط انسيابي: معالجة متعاقبة 4"/>
          <p:cNvSpPr/>
          <p:nvPr/>
        </p:nvSpPr>
        <p:spPr>
          <a:xfrm>
            <a:off x="6159624" y="3339872"/>
            <a:ext cx="2804864" cy="1847773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4</a:t>
            </a:r>
            <a:r>
              <a:rPr lang="ar-SA" sz="2000" dirty="0" smtClean="0"/>
              <a:t>- </a:t>
            </a:r>
            <a:r>
              <a:rPr lang="ar-SA" sz="2000" b="1" dirty="0" smtClean="0">
                <a:solidFill>
                  <a:srgbClr val="FF0000"/>
                </a:solidFill>
              </a:rPr>
              <a:t>العَلَم </a:t>
            </a:r>
            <a:r>
              <a:rPr lang="ar-SA" sz="2000" b="1" dirty="0">
                <a:solidFill>
                  <a:srgbClr val="FF0000"/>
                </a:solidFill>
              </a:rPr>
              <a:t>المفرد</a:t>
            </a:r>
            <a:r>
              <a:rPr lang="ar-SA" sz="2000" b="1" dirty="0"/>
              <a:t>، نحو</a:t>
            </a:r>
            <a:r>
              <a:rPr lang="ar-SA" sz="2000" b="1" dirty="0" smtClean="0"/>
              <a:t>:</a:t>
            </a:r>
          </a:p>
          <a:p>
            <a:pPr algn="ctr"/>
            <a:r>
              <a:rPr lang="ar-SA" sz="2000" b="1" dirty="0" smtClean="0"/>
              <a:t> </a:t>
            </a:r>
          </a:p>
          <a:p>
            <a:pPr algn="ctr"/>
            <a:r>
              <a:rPr lang="ar-SA" sz="2000" b="1" dirty="0" smtClean="0"/>
              <a:t>(</a:t>
            </a:r>
            <a:r>
              <a:rPr lang="ar-SA" sz="2000" b="1" dirty="0"/>
              <a:t>قالوا يا نوحُ قد جادلتنا)، </a:t>
            </a:r>
            <a:endParaRPr lang="ar-SA" sz="2000" b="1" dirty="0" smtClean="0"/>
          </a:p>
          <a:p>
            <a:pPr algn="ctr"/>
            <a:endParaRPr lang="ar-SA" sz="2000" b="1" dirty="0"/>
          </a:p>
          <a:p>
            <a:pPr algn="ctr"/>
            <a:r>
              <a:rPr lang="ar-SA" sz="2000" b="1" dirty="0" smtClean="0"/>
              <a:t>(</a:t>
            </a:r>
            <a:r>
              <a:rPr lang="ar-SA" sz="2000" b="1" dirty="0"/>
              <a:t>قالوا يا هودُ ما جئتنا ببينة).</a:t>
            </a:r>
          </a:p>
        </p:txBody>
      </p:sp>
      <p:sp>
        <p:nvSpPr>
          <p:cNvPr id="6" name="مخطط انسيابي: معالجة متعاقبة 5"/>
          <p:cNvSpPr/>
          <p:nvPr/>
        </p:nvSpPr>
        <p:spPr>
          <a:xfrm>
            <a:off x="3059832" y="3219642"/>
            <a:ext cx="2952328" cy="2088232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/>
              <a:t>3-</a:t>
            </a:r>
            <a:r>
              <a:rPr lang="ar-SA" sz="2000" b="1" dirty="0" smtClean="0">
                <a:solidFill>
                  <a:srgbClr val="FF0000"/>
                </a:solidFill>
              </a:rPr>
              <a:t>النكرة </a:t>
            </a:r>
            <a:r>
              <a:rPr lang="ar-SA" sz="2000" b="1" dirty="0">
                <a:solidFill>
                  <a:srgbClr val="FF0000"/>
                </a:solidFill>
              </a:rPr>
              <a:t>المجهولة</a:t>
            </a:r>
            <a:r>
              <a:rPr lang="ar-SA" sz="2000" b="1" dirty="0"/>
              <a:t>، وهي التي لا يراد بها منادى بعينه، وإنما يراد بها كل من تصدُق عليه، نحو قول الواعظ</a:t>
            </a:r>
            <a:r>
              <a:rPr lang="ar-SA" sz="2000" b="1" dirty="0" smtClean="0"/>
              <a:t>:</a:t>
            </a:r>
          </a:p>
          <a:p>
            <a:pPr algn="ctr"/>
            <a:endParaRPr lang="ar-SA" sz="2000" b="1" dirty="0"/>
          </a:p>
          <a:p>
            <a:pPr algn="ctr"/>
            <a:r>
              <a:rPr lang="ar-SA" sz="2000" b="1" dirty="0" smtClean="0"/>
              <a:t> </a:t>
            </a:r>
            <a:r>
              <a:rPr lang="ar-SA" sz="2000" b="1" dirty="0"/>
              <a:t>يا غافلاً، إن الموت يطلبك. </a:t>
            </a:r>
          </a:p>
        </p:txBody>
      </p:sp>
      <p:sp>
        <p:nvSpPr>
          <p:cNvPr id="7" name="مخطط انسيابي: معالجة متعاقبة 6"/>
          <p:cNvSpPr/>
          <p:nvPr/>
        </p:nvSpPr>
        <p:spPr>
          <a:xfrm>
            <a:off x="107504" y="3219642"/>
            <a:ext cx="2698735" cy="2088232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000" dirty="0" smtClean="0"/>
              <a:t>5- </a:t>
            </a:r>
            <a:r>
              <a:rPr lang="ar-SA" sz="2000" b="1" dirty="0" smtClean="0">
                <a:solidFill>
                  <a:srgbClr val="FF0000"/>
                </a:solidFill>
              </a:rPr>
              <a:t>النكرة </a:t>
            </a:r>
            <a:r>
              <a:rPr lang="ar-SA" sz="2000" b="1" dirty="0">
                <a:solidFill>
                  <a:srgbClr val="FF0000"/>
                </a:solidFill>
              </a:rPr>
              <a:t>المقصودة</a:t>
            </a:r>
            <a:r>
              <a:rPr lang="ar-SA" sz="2000" b="1" dirty="0"/>
              <a:t>، وهي التي ينادَى بها شخص بعينه، وهي بخلاف النكرة المجهولة، </a:t>
            </a:r>
            <a:endParaRPr lang="ar-SA" sz="2000" b="1" dirty="0" smtClean="0"/>
          </a:p>
          <a:p>
            <a:r>
              <a:rPr lang="ar-SA" sz="2000" b="1" dirty="0" smtClean="0"/>
              <a:t>كقولك </a:t>
            </a:r>
            <a:r>
              <a:rPr lang="ar-SA" sz="2000" b="1" dirty="0" err="1"/>
              <a:t>لامرئ</a:t>
            </a:r>
            <a:r>
              <a:rPr lang="ar-SA" sz="2000" b="1" dirty="0"/>
              <a:t> تخاطبه: يا رجلُ، أطلتَ </a:t>
            </a:r>
            <a:r>
              <a:rPr lang="ar-SA" sz="2000" b="1" dirty="0" smtClean="0"/>
              <a:t>الكلام!</a:t>
            </a:r>
            <a:endParaRPr lang="en-US" sz="2000" b="1" dirty="0"/>
          </a:p>
        </p:txBody>
      </p:sp>
      <p:sp>
        <p:nvSpPr>
          <p:cNvPr id="9" name="مخطط انسيابي: محطة طرفية 8"/>
          <p:cNvSpPr/>
          <p:nvPr/>
        </p:nvSpPr>
        <p:spPr>
          <a:xfrm>
            <a:off x="107504" y="5661248"/>
            <a:ext cx="8856984" cy="1008112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  <a:p>
            <a:pPr algn="ctr"/>
            <a:r>
              <a:rPr lang="ar-SA" sz="2000" b="1" dirty="0"/>
              <a:t>ا</a:t>
            </a:r>
            <a:r>
              <a:rPr lang="ar-SA" sz="2000" b="1" dirty="0" smtClean="0"/>
              <a:t>لأنواع </a:t>
            </a:r>
            <a:r>
              <a:rPr lang="ar-SA" sz="2000" b="1" dirty="0"/>
              <a:t>الثلاثة (المضاف، والشبيه بالمضاف، والنكرة المجهولة) </a:t>
            </a:r>
            <a:r>
              <a:rPr lang="ar-SA" sz="2000" b="1" dirty="0">
                <a:solidFill>
                  <a:srgbClr val="FF0000"/>
                </a:solidFill>
              </a:rPr>
              <a:t>تنصب</a:t>
            </a:r>
            <a:r>
              <a:rPr lang="ar-SA" sz="2000" b="1" dirty="0" smtClean="0"/>
              <a:t>،  أما ( العلم المفرد , والنكرة المقصودة ) </a:t>
            </a:r>
            <a:r>
              <a:rPr lang="ar-SA" sz="2000" b="1" dirty="0">
                <a:solidFill>
                  <a:srgbClr val="FF0000"/>
                </a:solidFill>
              </a:rPr>
              <a:t>يُبْنَيان على الضم</a:t>
            </a:r>
            <a:r>
              <a:rPr lang="ar-SA" sz="2000" b="1" dirty="0"/>
              <a:t>.</a:t>
            </a:r>
            <a:endParaRPr lang="en-US" sz="2000" b="1" dirty="0"/>
          </a:p>
          <a:p>
            <a:pPr algn="ctr"/>
            <a:endParaRPr lang="ar-SA" sz="2000" b="1" dirty="0"/>
          </a:p>
        </p:txBody>
      </p:sp>
    </p:spTree>
    <p:extLst>
      <p:ext uri="{BB962C8B-B14F-4D97-AF65-F5344CB8AC3E}">
        <p14:creationId xmlns:p14="http://schemas.microsoft.com/office/powerpoint/2010/main" xmlns="" val="18639810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وسيلة شرح مع سهم إلى الأسفل 1"/>
          <p:cNvSpPr/>
          <p:nvPr/>
        </p:nvSpPr>
        <p:spPr>
          <a:xfrm>
            <a:off x="2717988" y="188640"/>
            <a:ext cx="3672408" cy="1224136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dirty="0" smtClean="0"/>
              <a:t>المنادى</a:t>
            </a:r>
            <a:r>
              <a:rPr lang="ar-SA" dirty="0" smtClean="0"/>
              <a:t> </a:t>
            </a:r>
            <a:endParaRPr lang="ar-SA" dirty="0"/>
          </a:p>
        </p:txBody>
      </p:sp>
      <p:sp>
        <p:nvSpPr>
          <p:cNvPr id="3" name="مخطط انسيابي: شريط مثقب 2"/>
          <p:cNvSpPr/>
          <p:nvPr/>
        </p:nvSpPr>
        <p:spPr>
          <a:xfrm>
            <a:off x="323528" y="1844824"/>
            <a:ext cx="8280920" cy="4104456"/>
          </a:xfrm>
          <a:prstGeom prst="flowChartPunchedTap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/>
              <a:t>إذا </a:t>
            </a:r>
            <a:r>
              <a:rPr lang="ar-SA" sz="2800" b="1" dirty="0"/>
              <a:t>كان المنادى </a:t>
            </a:r>
            <a:r>
              <a:rPr lang="ar-SA" sz="2800" b="1" dirty="0">
                <a:solidFill>
                  <a:srgbClr val="FF0000"/>
                </a:solidFill>
              </a:rPr>
              <a:t>مقترنا بأل وجب</a:t>
            </a:r>
            <a:r>
              <a:rPr lang="ar-SA" sz="2800" b="1" dirty="0"/>
              <a:t> أن يسبق بـ"أيها" للمذكر، أو "أيتها" للمؤنث، مبنيين على الضم، وحينئذ يبنى المنادى على الضم، </a:t>
            </a:r>
            <a:r>
              <a:rPr lang="ar-SA" sz="2800" b="1" dirty="0" smtClean="0"/>
              <a:t>والمعرف </a:t>
            </a:r>
            <a:r>
              <a:rPr lang="ar-SA" sz="2800" b="1" dirty="0" err="1" smtClean="0"/>
              <a:t>بأل</a:t>
            </a:r>
            <a:r>
              <a:rPr lang="ar-SA" sz="2800" b="1" dirty="0" smtClean="0"/>
              <a:t> يعرب </a:t>
            </a:r>
            <a:r>
              <a:rPr lang="ar-SA" sz="2800" b="1" dirty="0"/>
              <a:t>صفة، ويعرب "أيها" و"أيتها" مناديين مبنيين على الضم، والهاء فيهما للتنبيه، </a:t>
            </a:r>
            <a:r>
              <a:rPr lang="ar-SA" sz="2800" b="1" dirty="0" smtClean="0"/>
              <a:t>نحو :</a:t>
            </a:r>
          </a:p>
          <a:p>
            <a:pPr algn="ctr"/>
            <a:r>
              <a:rPr lang="ar-SA" sz="2800" b="1" dirty="0" smtClean="0"/>
              <a:t>(يأيها </a:t>
            </a:r>
            <a:r>
              <a:rPr lang="ar-SA" sz="2800" b="1" dirty="0"/>
              <a:t>الناس اتقوا ربكم) </a:t>
            </a:r>
          </a:p>
        </p:txBody>
      </p:sp>
    </p:spTree>
    <p:extLst>
      <p:ext uri="{BB962C8B-B14F-4D97-AF65-F5344CB8AC3E}">
        <p14:creationId xmlns:p14="http://schemas.microsoft.com/office/powerpoint/2010/main" xmlns="" val="4041170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شريط مثقب 1"/>
          <p:cNvSpPr/>
          <p:nvPr/>
        </p:nvSpPr>
        <p:spPr>
          <a:xfrm>
            <a:off x="2771800" y="260648"/>
            <a:ext cx="3240360" cy="1008112"/>
          </a:xfrm>
          <a:prstGeom prst="flowChartPunchedTap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dirty="0" smtClean="0"/>
              <a:t>الاستثناء </a:t>
            </a:r>
            <a:endParaRPr lang="ar-SA" sz="4000" dirty="0"/>
          </a:p>
        </p:txBody>
      </p:sp>
      <p:sp>
        <p:nvSpPr>
          <p:cNvPr id="3" name="مستطيل ذو زاويتين مستديرتين في نفس الجانب 2"/>
          <p:cNvSpPr/>
          <p:nvPr/>
        </p:nvSpPr>
        <p:spPr>
          <a:xfrm>
            <a:off x="251520" y="1340768"/>
            <a:ext cx="8640960" cy="5184576"/>
          </a:xfrm>
          <a:prstGeom prst="round2SameRect">
            <a:avLst/>
          </a:prstGeo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000" b="1" dirty="0" smtClean="0">
                <a:solidFill>
                  <a:schemeClr val="tx1"/>
                </a:solidFill>
              </a:rPr>
              <a:t>أهم </a:t>
            </a:r>
            <a:r>
              <a:rPr lang="ar-SA" sz="2000" b="1" dirty="0">
                <a:solidFill>
                  <a:schemeClr val="tx1"/>
                </a:solidFill>
              </a:rPr>
              <a:t>أدوات الاستثناء: إلا، وغير، وسوى، وخلا، وعدا. </a:t>
            </a:r>
            <a:endParaRPr lang="ar-SA" sz="2000" b="1" dirty="0" smtClean="0">
              <a:solidFill>
                <a:schemeClr val="tx1"/>
              </a:solidFill>
            </a:endParaRPr>
          </a:p>
          <a:p>
            <a:endParaRPr lang="ar-SA" sz="2000" b="1" dirty="0">
              <a:solidFill>
                <a:schemeClr val="tx1"/>
              </a:solidFill>
            </a:endParaRPr>
          </a:p>
          <a:p>
            <a:endParaRPr lang="ar-SA" sz="2000" b="1" dirty="0">
              <a:solidFill>
                <a:schemeClr val="tx1"/>
              </a:solidFill>
            </a:endParaRPr>
          </a:p>
          <a:p>
            <a:endParaRPr lang="en-US" sz="2000" b="1" dirty="0">
              <a:solidFill>
                <a:schemeClr val="tx1"/>
              </a:solidFill>
            </a:endParaRPr>
          </a:p>
          <a:p>
            <a:r>
              <a:rPr lang="ar-SA" sz="2000" b="1" dirty="0">
                <a:solidFill>
                  <a:schemeClr val="tx1"/>
                </a:solidFill>
              </a:rPr>
              <a:t>1- </a:t>
            </a:r>
            <a:r>
              <a:rPr lang="ar-SA" sz="2000" b="1" dirty="0">
                <a:solidFill>
                  <a:srgbClr val="C00000"/>
                </a:solidFill>
              </a:rPr>
              <a:t>الاستثناء التام الموجب: </a:t>
            </a:r>
            <a:r>
              <a:rPr lang="ar-SA" sz="2000" b="1" dirty="0">
                <a:solidFill>
                  <a:schemeClr val="tx1"/>
                </a:solidFill>
              </a:rPr>
              <a:t>وهو الذي يذكر فيه المستثنى والمستثنى منه، نحو: حضر الطلاب إلا زيدا. </a:t>
            </a:r>
            <a:r>
              <a:rPr lang="ar-SA" sz="2000" b="1" dirty="0">
                <a:solidFill>
                  <a:srgbClr val="FF0000"/>
                </a:solidFill>
              </a:rPr>
              <a:t>فيجب نصب المستثنى.</a:t>
            </a:r>
            <a:endParaRPr lang="en-US" sz="2000" b="1" dirty="0">
              <a:solidFill>
                <a:srgbClr val="FF0000"/>
              </a:solidFill>
            </a:endParaRPr>
          </a:p>
          <a:p>
            <a:r>
              <a:rPr lang="ar-SA" sz="2000" b="1" dirty="0">
                <a:solidFill>
                  <a:schemeClr val="tx1"/>
                </a:solidFill>
              </a:rPr>
              <a:t>2- </a:t>
            </a:r>
            <a:r>
              <a:rPr lang="ar-SA" sz="2000" b="1" dirty="0">
                <a:solidFill>
                  <a:srgbClr val="C00000"/>
                </a:solidFill>
              </a:rPr>
              <a:t>الاستثناء التام المنفي، </a:t>
            </a:r>
            <a:r>
              <a:rPr lang="ar-SA" sz="2000" b="1" dirty="0">
                <a:solidFill>
                  <a:schemeClr val="tx1"/>
                </a:solidFill>
              </a:rPr>
              <a:t>وهو الذي يذكر فيه المستثنى منه، ويكون الأسلوب منفيا، نحو: ما غاب الطلاب إلا زيدًا</a:t>
            </a:r>
            <a:r>
              <a:rPr lang="ar-SA" sz="2000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ar-SA" sz="2000" b="1" dirty="0">
                <a:solidFill>
                  <a:schemeClr val="tx1"/>
                </a:solidFill>
              </a:rPr>
              <a:t>وفي المستثنى </a:t>
            </a:r>
            <a:r>
              <a:rPr lang="ar-SA" sz="2000" b="1" dirty="0">
                <a:solidFill>
                  <a:srgbClr val="FF0000"/>
                </a:solidFill>
              </a:rPr>
              <a:t>حينئذ وجهان: النصب على أنه مستثنى، والإتباع، </a:t>
            </a:r>
            <a:r>
              <a:rPr lang="ar-SA" sz="2000" b="1" dirty="0">
                <a:solidFill>
                  <a:schemeClr val="tx1"/>
                </a:solidFill>
              </a:rPr>
              <a:t>وهو إعرابه كإعراب المستثنى منه، فيرفع إن كان مرفوعا، ويجر إن كان مجرورا، نحو: ما مررت بأحدٍ إلا زيدٍ، أو زيدا، ما زارني أحدٌ إلا عمروٌ، أو عمرا.</a:t>
            </a:r>
            <a:endParaRPr lang="en-US" sz="2000" b="1" dirty="0">
              <a:solidFill>
                <a:schemeClr val="tx1"/>
              </a:solidFill>
            </a:endParaRPr>
          </a:p>
          <a:p>
            <a:r>
              <a:rPr lang="ar-SA" sz="2000" b="1" dirty="0" smtClean="0">
                <a:solidFill>
                  <a:schemeClr val="tx1"/>
                </a:solidFill>
              </a:rPr>
              <a:t>3- </a:t>
            </a:r>
            <a:r>
              <a:rPr lang="ar-SA" sz="2000" b="1" dirty="0" smtClean="0">
                <a:solidFill>
                  <a:srgbClr val="C00000"/>
                </a:solidFill>
              </a:rPr>
              <a:t>الاستثناء </a:t>
            </a:r>
            <a:r>
              <a:rPr lang="ar-SA" sz="2000" b="1" dirty="0">
                <a:solidFill>
                  <a:srgbClr val="C00000"/>
                </a:solidFill>
              </a:rPr>
              <a:t>المُفَرَّغ، </a:t>
            </a:r>
            <a:r>
              <a:rPr lang="ar-SA" sz="2000" b="1" dirty="0">
                <a:solidFill>
                  <a:schemeClr val="tx1"/>
                </a:solidFill>
              </a:rPr>
              <a:t>وهو الذي يحذف منه المستثنى منه، ويكون الأسلوب منفيا، </a:t>
            </a:r>
            <a:r>
              <a:rPr lang="ar-SA" sz="2000" b="1" dirty="0">
                <a:solidFill>
                  <a:srgbClr val="FF0000"/>
                </a:solidFill>
              </a:rPr>
              <a:t>فيعرب ما بعد "إلا" بحسب العوامل الداخلة عليه، كأنَّ "إلا" غير موجودة</a:t>
            </a:r>
            <a:r>
              <a:rPr lang="ar-SA" sz="2000" b="1" dirty="0">
                <a:solidFill>
                  <a:schemeClr val="tx1"/>
                </a:solidFill>
              </a:rPr>
              <a:t>، نحو: ما قام إلا عليٌّ، وما رأيت إلا طالباً، وما سلَّمت إلا على خالد، فيعرب علي في الجملة الأولى فاعلا، وطالبا في الثانية مفعولا به، وخالد اسما مجرورا بعلى.</a:t>
            </a:r>
            <a:endParaRPr lang="en-US" sz="2000" b="1" dirty="0">
              <a:solidFill>
                <a:schemeClr val="tx1"/>
              </a:solidFill>
            </a:endParaRPr>
          </a:p>
          <a:p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4" name="مخطط انسيابي: محطة طرفية 3"/>
          <p:cNvSpPr/>
          <p:nvPr/>
        </p:nvSpPr>
        <p:spPr>
          <a:xfrm>
            <a:off x="2483768" y="2060848"/>
            <a:ext cx="4392488" cy="576064"/>
          </a:xfrm>
          <a:prstGeom prst="flowChartTerminator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b="1" dirty="0" smtClean="0"/>
              <a:t>      </a:t>
            </a:r>
            <a:r>
              <a:rPr lang="ar-SA" sz="2800" b="1" dirty="0" smtClean="0"/>
              <a:t>وللمستثنى </a:t>
            </a:r>
            <a:r>
              <a:rPr lang="ar-SA" sz="2800" b="1" dirty="0" err="1"/>
              <a:t>بإلا</a:t>
            </a:r>
            <a:r>
              <a:rPr lang="ar-SA" sz="2800" b="1" dirty="0"/>
              <a:t> ثلاث حالات:</a:t>
            </a:r>
          </a:p>
        </p:txBody>
      </p:sp>
    </p:spTree>
    <p:extLst>
      <p:ext uri="{BB962C8B-B14F-4D97-AF65-F5344CB8AC3E}">
        <p14:creationId xmlns:p14="http://schemas.microsoft.com/office/powerpoint/2010/main" xmlns="" val="32439928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شريط مثقب 1"/>
          <p:cNvSpPr/>
          <p:nvPr/>
        </p:nvSpPr>
        <p:spPr>
          <a:xfrm>
            <a:off x="2771800" y="260648"/>
            <a:ext cx="3240360" cy="1008112"/>
          </a:xfrm>
          <a:prstGeom prst="flowChartPunchedTap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dirty="0" smtClean="0"/>
              <a:t>الاستثناء </a:t>
            </a:r>
            <a:endParaRPr lang="ar-SA" sz="4000" dirty="0"/>
          </a:p>
        </p:txBody>
      </p:sp>
      <p:sp>
        <p:nvSpPr>
          <p:cNvPr id="4" name="مستطيل مخدوش من كلا الطرفين 3"/>
          <p:cNvSpPr/>
          <p:nvPr/>
        </p:nvSpPr>
        <p:spPr>
          <a:xfrm>
            <a:off x="113782" y="1556792"/>
            <a:ext cx="8928992" cy="5112568"/>
          </a:xfrm>
          <a:prstGeom prst="snip2Same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endParaRPr lang="ar-SA" sz="2000" b="1" dirty="0" smtClean="0"/>
          </a:p>
          <a:p>
            <a:r>
              <a:rPr lang="ar-SA" sz="2000" b="1" dirty="0" smtClean="0">
                <a:solidFill>
                  <a:srgbClr val="FF0000"/>
                </a:solidFill>
              </a:rPr>
              <a:t>إعراب </a:t>
            </a:r>
            <a:r>
              <a:rPr lang="ar-SA" sz="2000" b="1" dirty="0">
                <a:solidFill>
                  <a:srgbClr val="FF0000"/>
                </a:solidFill>
              </a:rPr>
              <a:t>المستثنى الواقع بعد (إلا) في الحالات الثلاث، </a:t>
            </a:r>
            <a:r>
              <a:rPr lang="ar-SA" sz="2000" b="1" dirty="0"/>
              <a:t>نحو حضر الطلاب غيرَ زيدٍ، وما غاب الطلابُ غيرُ زيدٍ، أو غيرَ زيد، وما سلمت إلا على غيرِ زيدٍ، وما غاب غيرُ زيدٍ. أما ما بعد غير </a:t>
            </a:r>
            <a:r>
              <a:rPr lang="ar-SA" sz="2000" b="1" dirty="0" smtClean="0"/>
              <a:t>وسوى </a:t>
            </a:r>
            <a:r>
              <a:rPr lang="ar-SA" sz="2000" b="1" u="sng" dirty="0" smtClean="0"/>
              <a:t>فيجر </a:t>
            </a:r>
            <a:r>
              <a:rPr lang="ar-SA" sz="2000" b="1" u="sng" dirty="0" err="1" smtClean="0"/>
              <a:t>بالإضافة</a:t>
            </a:r>
            <a:r>
              <a:rPr lang="ar-SA" sz="2000" b="1" dirty="0" err="1" smtClean="0"/>
              <a:t>.</a:t>
            </a:r>
            <a:r>
              <a:rPr lang="ar-SA" sz="2000" b="1" dirty="0" smtClean="0"/>
              <a:t> </a:t>
            </a:r>
            <a:endParaRPr lang="ar-SA" sz="2000" b="1" dirty="0" smtClean="0"/>
          </a:p>
          <a:p>
            <a:endParaRPr lang="ar-SA" dirty="0" smtClean="0"/>
          </a:p>
          <a:p>
            <a:endParaRPr lang="ar-SA" dirty="0" smtClean="0"/>
          </a:p>
          <a:p>
            <a:endParaRPr lang="ar-SA" dirty="0" smtClean="0"/>
          </a:p>
          <a:p>
            <a:endParaRPr lang="ar-SA" dirty="0" smtClean="0"/>
          </a:p>
          <a:p>
            <a:r>
              <a:rPr lang="ar-SA" sz="2000" b="1" dirty="0" smtClean="0"/>
              <a:t>1- </a:t>
            </a:r>
            <a:r>
              <a:rPr lang="ar-SA" sz="2000" b="1" dirty="0" smtClean="0">
                <a:solidFill>
                  <a:srgbClr val="FF0000"/>
                </a:solidFill>
              </a:rPr>
              <a:t>إذا جردا من (ما) ففي الاسم الذي يقع بعدهما وجهان: الجر والنصب</a:t>
            </a:r>
            <a:r>
              <a:rPr lang="ar-SA" sz="2000" b="1" dirty="0" smtClean="0"/>
              <a:t>، فإذا جر كانا حرفي جر، وإذا نصب كانا فعلين وما بعدهما مفعول به.</a:t>
            </a:r>
          </a:p>
          <a:p>
            <a:endParaRPr lang="ar-SA" sz="2000" b="1" dirty="0"/>
          </a:p>
          <a:p>
            <a:r>
              <a:rPr lang="ar-SA" sz="2000" b="1" dirty="0" smtClean="0"/>
              <a:t>2-  </a:t>
            </a:r>
            <a:r>
              <a:rPr lang="ar-SA" sz="2000" b="1" dirty="0" smtClean="0">
                <a:solidFill>
                  <a:srgbClr val="FF0000"/>
                </a:solidFill>
              </a:rPr>
              <a:t>فإذا دخلت عليهما (ما) وجب نصب الاسم الذي بعدهما</a:t>
            </a:r>
            <a:r>
              <a:rPr lang="ar-SA" sz="2000" b="1" dirty="0" smtClean="0"/>
              <a:t>، نحو:</a:t>
            </a:r>
            <a:endParaRPr lang="en-US" sz="2000" b="1" dirty="0" smtClean="0"/>
          </a:p>
          <a:p>
            <a:endParaRPr lang="ar-SA" sz="2000" b="1" dirty="0" smtClean="0"/>
          </a:p>
          <a:p>
            <a:r>
              <a:rPr lang="ar-SA" sz="2000" b="1" dirty="0" smtClean="0"/>
              <a:t>ألا </a:t>
            </a:r>
            <a:r>
              <a:rPr lang="ar-SA" sz="2000" b="1" dirty="0"/>
              <a:t>كل شيء ما خلا اللهَ باطل       وكل نعيم لا محالة زائل</a:t>
            </a:r>
            <a:endParaRPr lang="en-US" sz="2000" b="1" dirty="0"/>
          </a:p>
          <a:p>
            <a:r>
              <a:rPr lang="ar-SA" sz="2000" b="1" dirty="0"/>
              <a:t>رأيت الطلاب ما عدا </a:t>
            </a:r>
            <a:r>
              <a:rPr lang="ar-SA" sz="2000" b="1" dirty="0" err="1"/>
              <a:t>زيدًا</a:t>
            </a:r>
            <a:r>
              <a:rPr lang="ar-SA" sz="2000" b="1" dirty="0" err="1" smtClean="0"/>
              <a:t>.</a:t>
            </a:r>
            <a:r>
              <a:rPr lang="ar-SA" sz="2000" b="1" dirty="0" smtClean="0"/>
              <a:t>   </a:t>
            </a:r>
            <a:r>
              <a:rPr lang="ar-SA" sz="2000" b="1" dirty="0" err="1" smtClean="0"/>
              <a:t>عدا </a:t>
            </a:r>
            <a:r>
              <a:rPr lang="ar-SA" sz="2000" b="1" dirty="0" smtClean="0"/>
              <a:t>/فعل </a:t>
            </a:r>
            <a:r>
              <a:rPr lang="ar-SA" sz="2000" b="1" dirty="0" err="1" smtClean="0"/>
              <a:t>ماضي </a:t>
            </a:r>
            <a:r>
              <a:rPr lang="ar-SA" sz="2000" b="1" dirty="0" smtClean="0"/>
              <a:t>..زيدا </a:t>
            </a:r>
            <a:r>
              <a:rPr lang="ar-SA" sz="2000" b="1" dirty="0" err="1" smtClean="0"/>
              <a:t>ً </a:t>
            </a:r>
            <a:r>
              <a:rPr lang="ar-SA" sz="2000" b="1" dirty="0" smtClean="0"/>
              <a:t>/ مفعول </a:t>
            </a:r>
            <a:r>
              <a:rPr lang="ar-SA" sz="2000" b="1" dirty="0" err="1" smtClean="0"/>
              <a:t>به</a:t>
            </a:r>
            <a:r>
              <a:rPr lang="ar-SA" sz="2000" b="1" dirty="0" smtClean="0"/>
              <a:t> منصوب </a:t>
            </a:r>
            <a:endParaRPr lang="en-US" sz="2000" b="1" dirty="0"/>
          </a:p>
        </p:txBody>
      </p:sp>
      <p:sp>
        <p:nvSpPr>
          <p:cNvPr id="5" name="مخطط انسيابي: محطة طرفية 4"/>
          <p:cNvSpPr/>
          <p:nvPr/>
        </p:nvSpPr>
        <p:spPr>
          <a:xfrm>
            <a:off x="5076056" y="1700808"/>
            <a:ext cx="3096344" cy="540060"/>
          </a:xfrm>
          <a:prstGeom prst="flowChartTerminator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dirty="0" smtClean="0"/>
              <a:t>غير وسوى يعربان </a:t>
            </a:r>
            <a:r>
              <a:rPr lang="ar-SA" dirty="0" smtClean="0"/>
              <a:t>:</a:t>
            </a:r>
            <a:endParaRPr lang="ar-SA" dirty="0"/>
          </a:p>
        </p:txBody>
      </p:sp>
      <p:sp>
        <p:nvSpPr>
          <p:cNvPr id="6" name="مخطط انسيابي: محطة طرفية 5"/>
          <p:cNvSpPr/>
          <p:nvPr/>
        </p:nvSpPr>
        <p:spPr>
          <a:xfrm>
            <a:off x="5436096" y="3717032"/>
            <a:ext cx="3096344" cy="432048"/>
          </a:xfrm>
          <a:prstGeom prst="flowChartTerminator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/>
              <a:t>خلا وعدا :</a:t>
            </a:r>
            <a:endParaRPr lang="ar-SA" sz="3200" dirty="0"/>
          </a:p>
        </p:txBody>
      </p:sp>
    </p:spTree>
    <p:extLst>
      <p:ext uri="{BB962C8B-B14F-4D97-AF65-F5344CB8AC3E}">
        <p14:creationId xmlns:p14="http://schemas.microsoft.com/office/powerpoint/2010/main" xmlns="" val="3820244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6660232" y="764704"/>
            <a:ext cx="1944216" cy="50405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/>
              <a:t>المستثنى </a:t>
            </a:r>
            <a:r>
              <a:rPr lang="ar-SA" b="1" dirty="0" err="1" smtClean="0"/>
              <a:t>بإلا</a:t>
            </a:r>
            <a:r>
              <a:rPr lang="ar-SA" b="1" dirty="0" smtClean="0"/>
              <a:t> </a:t>
            </a:r>
            <a:endParaRPr lang="ar-SA" b="1" dirty="0"/>
          </a:p>
        </p:txBody>
      </p:sp>
      <p:sp>
        <p:nvSpPr>
          <p:cNvPr id="3" name="سهم إلى اليسار 2"/>
          <p:cNvSpPr/>
          <p:nvPr/>
        </p:nvSpPr>
        <p:spPr>
          <a:xfrm>
            <a:off x="2555776" y="548680"/>
            <a:ext cx="3744416" cy="864096"/>
          </a:xfrm>
          <a:prstGeom prst="lef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/>
              <a:t>تام </a:t>
            </a:r>
            <a:r>
              <a:rPr lang="ar-SA" b="1" dirty="0" err="1" smtClean="0"/>
              <a:t>مثبت </a:t>
            </a:r>
            <a:r>
              <a:rPr lang="ar-SA" b="1" dirty="0" smtClean="0"/>
              <a:t>: وجب النصب </a:t>
            </a:r>
            <a:endParaRPr lang="ar-SA" b="1" dirty="0"/>
          </a:p>
        </p:txBody>
      </p:sp>
      <p:sp>
        <p:nvSpPr>
          <p:cNvPr id="4" name="سهم إلى اليسار 3"/>
          <p:cNvSpPr/>
          <p:nvPr/>
        </p:nvSpPr>
        <p:spPr>
          <a:xfrm>
            <a:off x="1835696" y="1196752"/>
            <a:ext cx="3744416" cy="864096"/>
          </a:xfrm>
          <a:prstGeom prst="lef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/>
              <a:t>تام </a:t>
            </a:r>
            <a:r>
              <a:rPr lang="ar-SA" b="1" dirty="0" err="1" smtClean="0"/>
              <a:t>منفي </a:t>
            </a:r>
            <a:r>
              <a:rPr lang="ar-SA" b="1" dirty="0" smtClean="0"/>
              <a:t>: </a:t>
            </a:r>
            <a:r>
              <a:rPr lang="ar-SA" b="1" dirty="0" err="1" smtClean="0"/>
              <a:t>حالتين </a:t>
            </a:r>
            <a:r>
              <a:rPr lang="ar-SA" b="1" dirty="0" smtClean="0"/>
              <a:t>: النصب أو الاتباع </a:t>
            </a:r>
            <a:endParaRPr lang="ar-SA" b="1" dirty="0"/>
          </a:p>
        </p:txBody>
      </p:sp>
      <p:sp>
        <p:nvSpPr>
          <p:cNvPr id="5" name="سهم إلى اليسار 4"/>
          <p:cNvSpPr/>
          <p:nvPr/>
        </p:nvSpPr>
        <p:spPr>
          <a:xfrm>
            <a:off x="2483768" y="1916832"/>
            <a:ext cx="3744416" cy="864096"/>
          </a:xfrm>
          <a:prstGeom prst="lef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/>
              <a:t>المفرغ: يعرب حسب العوامل الداخلة عليه </a:t>
            </a:r>
            <a:endParaRPr lang="ar-SA" b="1" dirty="0"/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6372200" y="2996952"/>
            <a:ext cx="1944216" cy="50405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/>
              <a:t>المستثنى بغير وسوى </a:t>
            </a:r>
            <a:endParaRPr lang="ar-SA" b="1" dirty="0"/>
          </a:p>
        </p:txBody>
      </p:sp>
      <p:sp>
        <p:nvSpPr>
          <p:cNvPr id="7" name="سهم إلى اليسار 6"/>
          <p:cNvSpPr/>
          <p:nvPr/>
        </p:nvSpPr>
        <p:spPr>
          <a:xfrm>
            <a:off x="1331640" y="2780928"/>
            <a:ext cx="4824536" cy="2088232"/>
          </a:xfrm>
          <a:prstGeom prst="lef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/>
              <a:t>غير وسوى تعاملان معاملة الاسم الواقع بعد إلا في حالاته الثلاث</a:t>
            </a:r>
          </a:p>
          <a:p>
            <a:pPr algn="ctr"/>
            <a:r>
              <a:rPr lang="ar-SA" b="1" dirty="0" smtClean="0"/>
              <a:t>وما بعد غير وسوى مضاف إليه مجرور دائما </a:t>
            </a:r>
          </a:p>
          <a:p>
            <a:pPr algn="ctr"/>
            <a:r>
              <a:rPr lang="ar-SA" b="1" dirty="0" smtClean="0"/>
              <a:t> </a:t>
            </a:r>
            <a:endParaRPr lang="ar-SA" b="1" dirty="0"/>
          </a:p>
        </p:txBody>
      </p:sp>
      <p:sp>
        <p:nvSpPr>
          <p:cNvPr id="8" name="مستطيل مستدير الزوايا 7"/>
          <p:cNvSpPr/>
          <p:nvPr/>
        </p:nvSpPr>
        <p:spPr>
          <a:xfrm>
            <a:off x="6012160" y="5013176"/>
            <a:ext cx="1944216" cy="50405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/>
              <a:t>المستثنى بخلا وعدا </a:t>
            </a:r>
            <a:endParaRPr lang="ar-SA" b="1" dirty="0"/>
          </a:p>
        </p:txBody>
      </p:sp>
      <p:sp>
        <p:nvSpPr>
          <p:cNvPr id="9" name="سهم إلى اليسار 8"/>
          <p:cNvSpPr/>
          <p:nvPr/>
        </p:nvSpPr>
        <p:spPr>
          <a:xfrm>
            <a:off x="0" y="4221088"/>
            <a:ext cx="5688632" cy="2636912"/>
          </a:xfrm>
          <a:prstGeom prst="lef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rgbClr val="FF0000"/>
                </a:solidFill>
              </a:rPr>
              <a:t>إذا سبقت بما وجب النصب </a:t>
            </a:r>
            <a:r>
              <a:rPr lang="ar-SA" b="1" dirty="0" smtClean="0"/>
              <a:t>على اعتبار أنهما أفعال وما بعدها مفعول </a:t>
            </a:r>
            <a:r>
              <a:rPr lang="ar-SA" b="1" dirty="0" err="1" smtClean="0"/>
              <a:t>به</a:t>
            </a:r>
            <a:r>
              <a:rPr lang="ar-SA" b="1" dirty="0" smtClean="0"/>
              <a:t> </a:t>
            </a:r>
          </a:p>
          <a:p>
            <a:pPr algn="ctr"/>
            <a:r>
              <a:rPr lang="ar-SA" b="1" dirty="0" smtClean="0">
                <a:solidFill>
                  <a:srgbClr val="FF0000"/>
                </a:solidFill>
              </a:rPr>
              <a:t>إذا لم تسبق بما جاز فيها </a:t>
            </a:r>
            <a:r>
              <a:rPr lang="ar-SA" b="1" dirty="0" err="1" smtClean="0">
                <a:solidFill>
                  <a:srgbClr val="FF0000"/>
                </a:solidFill>
              </a:rPr>
              <a:t>وجهان</a:t>
            </a:r>
            <a:r>
              <a:rPr lang="ar-SA" b="1" dirty="0" err="1" smtClean="0"/>
              <a:t>:</a:t>
            </a:r>
            <a:endParaRPr lang="ar-SA" b="1" dirty="0" smtClean="0"/>
          </a:p>
          <a:p>
            <a:pPr algn="ctr"/>
            <a:r>
              <a:rPr lang="ar-SA" b="1" dirty="0" smtClean="0"/>
              <a:t>إما أن تجر على اعتبار أنها حروف  </a:t>
            </a:r>
          </a:p>
          <a:p>
            <a:pPr algn="ctr"/>
            <a:r>
              <a:rPr lang="ar-SA" b="1" dirty="0" smtClean="0"/>
              <a:t>أو تنصب على اعتبار أنها أفعال </a:t>
            </a:r>
            <a:endParaRPr lang="ar-SA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وسيلة شرح على شكل سحابة 1"/>
          <p:cNvSpPr/>
          <p:nvPr/>
        </p:nvSpPr>
        <p:spPr>
          <a:xfrm>
            <a:off x="611560" y="188640"/>
            <a:ext cx="7992888" cy="864096"/>
          </a:xfrm>
          <a:prstGeom prst="cloudCallout">
            <a:avLst>
              <a:gd name="adj1" fmla="val -28230"/>
              <a:gd name="adj2" fmla="val 9682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/>
              <a:t>الفعل المضارع المسبوق بناصب</a:t>
            </a:r>
          </a:p>
        </p:txBody>
      </p:sp>
      <p:graphicFrame>
        <p:nvGraphicFramePr>
          <p:cNvPr id="3" name="جدول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34188097"/>
              </p:ext>
            </p:extLst>
          </p:nvPr>
        </p:nvGraphicFramePr>
        <p:xfrm>
          <a:off x="611560" y="1412776"/>
          <a:ext cx="8070894" cy="455676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250530"/>
                <a:gridCol w="5820364"/>
              </a:tblGrid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</a:rPr>
                        <a:t>أدوات النصب </a:t>
                      </a:r>
                      <a:endParaRPr lang="en-US" sz="20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>
                          <a:effectLst/>
                        </a:rPr>
                        <a:t>مثال </a:t>
                      </a:r>
                      <a:endParaRPr lang="en-US" sz="20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93345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</a:rPr>
                        <a:t>أنْ</a:t>
                      </a:r>
                      <a:endParaRPr lang="en-US" sz="20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>
                          <a:effectLst/>
                        </a:rPr>
                        <a:t>(أيحبُّ أحدكم أن يأكلَ لحم أخيه ميتا)</a:t>
                      </a:r>
                      <a:endParaRPr lang="en-US" sz="20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</a:rPr>
                        <a:t>لن </a:t>
                      </a:r>
                      <a:endParaRPr lang="en-US" sz="20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>
                          <a:effectLst/>
                        </a:rPr>
                        <a:t>(لن ينالَ اللهَ لحومُها)</a:t>
                      </a:r>
                      <a:endParaRPr lang="en-US" sz="20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</a:rPr>
                        <a:t>كي</a:t>
                      </a:r>
                      <a:endParaRPr lang="en-US" sz="20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>
                          <a:effectLst/>
                        </a:rPr>
                        <a:t>اجتهد كي أنجح .</a:t>
                      </a:r>
                      <a:endParaRPr lang="en-US" sz="20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</a:rPr>
                        <a:t>إذن</a:t>
                      </a:r>
                      <a:endParaRPr lang="en-US" sz="20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</a:rPr>
                        <a:t>إذن تنجحَ، جواباً لمن قال: اجتهدتُ </a:t>
                      </a:r>
                      <a:r>
                        <a:rPr lang="ar-SA" sz="2000" b="1" dirty="0" err="1" smtClean="0">
                          <a:effectLst/>
                        </a:rPr>
                        <a:t>كثيراً </a:t>
                      </a:r>
                      <a:r>
                        <a:rPr lang="ar-SA" sz="2000" b="1" dirty="0" smtClean="0">
                          <a:solidFill>
                            <a:srgbClr val="FF0000"/>
                          </a:solidFill>
                          <a:effectLst/>
                        </a:rPr>
                        <a:t>(الشروط في </a:t>
                      </a:r>
                      <a:r>
                        <a:rPr lang="ar-SA" sz="2000" b="1" dirty="0" err="1" smtClean="0">
                          <a:solidFill>
                            <a:srgbClr val="FF0000"/>
                          </a:solidFill>
                          <a:effectLst/>
                        </a:rPr>
                        <a:t>الكتاب )</a:t>
                      </a:r>
                      <a:r>
                        <a:rPr lang="ar-SA" sz="2000" b="1" dirty="0" smtClean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endParaRPr lang="en-US" sz="20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</a:rPr>
                        <a:t>لام التعليل </a:t>
                      </a:r>
                      <a:endParaRPr lang="en-US" sz="20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>
                          <a:effectLst/>
                        </a:rPr>
                        <a:t>(إنا فتحنا لك فتحا مبينا ليغفرَ لك الله).</a:t>
                      </a:r>
                      <a:endParaRPr lang="en-US" sz="20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</a:rPr>
                        <a:t>لام الجحود </a:t>
                      </a:r>
                      <a:endParaRPr lang="en-US" sz="20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effectLst/>
                        </a:rPr>
                        <a:t>(ما </a:t>
                      </a:r>
                      <a:r>
                        <a:rPr lang="ar-SA" sz="2000" b="1" dirty="0">
                          <a:effectLst/>
                        </a:rPr>
                        <a:t>كان الله ليذرَ المؤمنين على ما أنتم عليه)،  (لم يكن الله ليغفرَ لهم)</a:t>
                      </a:r>
                      <a:endParaRPr lang="en-US" sz="20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</a:rPr>
                        <a:t>حتى الدالة على التعليل </a:t>
                      </a:r>
                      <a:r>
                        <a:rPr lang="ar-SA" sz="2000" b="1">
                          <a:effectLst/>
                        </a:rPr>
                        <a:t>أو </a:t>
                      </a:r>
                      <a:r>
                        <a:rPr lang="ar-SA" sz="2000" b="1" smtClean="0">
                          <a:effectLst/>
                        </a:rPr>
                        <a:t>الغاية</a:t>
                      </a:r>
                      <a:r>
                        <a:rPr lang="ar-SA" sz="2000" b="1" baseline="0" smtClean="0">
                          <a:effectLst/>
                        </a:rPr>
                        <a:t> </a:t>
                      </a:r>
                      <a:endParaRPr lang="en-US" sz="20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</a:rPr>
                        <a:t>(قالوا لن نبرح عليه عاكفين حتى يرجعَ إلينا موسى)، اجتهدْ حتى تنجحَ</a:t>
                      </a:r>
                      <a:endParaRPr lang="en-US" sz="20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</a:rPr>
                        <a:t>فاء السببية مسبوقة بنفي أو طلب </a:t>
                      </a:r>
                      <a:endParaRPr lang="en-US" sz="20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</a:rPr>
                        <a:t>(لا يُقضى عليهم فيموتوا) , (</a:t>
                      </a:r>
                      <a:r>
                        <a:rPr lang="ar-SA" sz="2000" b="1" dirty="0" err="1">
                          <a:effectLst/>
                        </a:rPr>
                        <a:t>ياليتني</a:t>
                      </a:r>
                      <a:r>
                        <a:rPr lang="ar-SA" sz="2000" b="1" dirty="0">
                          <a:effectLst/>
                        </a:rPr>
                        <a:t> كنت معهم فأفوزَ فوزا عظيما)</a:t>
                      </a:r>
                      <a:endParaRPr lang="en-US" sz="20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>
                          <a:effectLst/>
                        </a:rPr>
                        <a:t>واو المعية المسبوقة بنفي أو طلب </a:t>
                      </a:r>
                      <a:endParaRPr lang="en-US" sz="20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</a:rPr>
                        <a:t>لا تنهَ عن خلق وتأتيَ مثله      عارٌ عليك إذا فعلتَ عظيمُ</a:t>
                      </a:r>
                      <a:endParaRPr lang="en-US" sz="20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مخطط انسيابي: محطة طرفية 3"/>
          <p:cNvSpPr/>
          <p:nvPr/>
        </p:nvSpPr>
        <p:spPr>
          <a:xfrm>
            <a:off x="480967" y="6165304"/>
            <a:ext cx="8136904" cy="504056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/>
              <a:t>والمراد بالطلب: الأمر، والنهي، والدعاء، والعَرْض، والتحضيض، والتمني، والاستفهام.</a:t>
            </a:r>
          </a:p>
        </p:txBody>
      </p:sp>
    </p:spTree>
    <p:extLst>
      <p:ext uri="{BB962C8B-B14F-4D97-AF65-F5344CB8AC3E}">
        <p14:creationId xmlns:p14="http://schemas.microsoft.com/office/powerpoint/2010/main" xmlns="" val="1804608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مخطط انسيابي: محطة طرفية 9"/>
          <p:cNvSpPr/>
          <p:nvPr/>
        </p:nvSpPr>
        <p:spPr>
          <a:xfrm>
            <a:off x="3059832" y="695598"/>
            <a:ext cx="3096344" cy="1232072"/>
          </a:xfrm>
          <a:prstGeom prst="flowChartTerminator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b="1" dirty="0" err="1" smtClean="0">
                <a:solidFill>
                  <a:prstClr val="black"/>
                </a:solidFill>
              </a:rPr>
              <a:t>المنصوبات</a:t>
            </a:r>
            <a:r>
              <a:rPr lang="ar-SA" sz="4000" b="1" dirty="0" smtClean="0">
                <a:solidFill>
                  <a:prstClr val="black"/>
                </a:solidFill>
              </a:rPr>
              <a:t> </a:t>
            </a:r>
            <a:endParaRPr lang="ar-SA" sz="2400" dirty="0"/>
          </a:p>
        </p:txBody>
      </p:sp>
      <p:sp>
        <p:nvSpPr>
          <p:cNvPr id="5" name="مربع نص 4"/>
          <p:cNvSpPr txBox="1"/>
          <p:nvPr/>
        </p:nvSpPr>
        <p:spPr>
          <a:xfrm>
            <a:off x="5292080" y="695598"/>
            <a:ext cx="252028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 smtClean="0"/>
              <a:t>.</a:t>
            </a:r>
            <a:endParaRPr lang="ar-SA" dirty="0"/>
          </a:p>
        </p:txBody>
      </p:sp>
      <p:sp>
        <p:nvSpPr>
          <p:cNvPr id="7" name="مربع نص 6"/>
          <p:cNvSpPr txBox="1"/>
          <p:nvPr/>
        </p:nvSpPr>
        <p:spPr>
          <a:xfrm>
            <a:off x="1331640" y="2420888"/>
            <a:ext cx="6768752" cy="378565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4000" b="1" dirty="0" smtClean="0"/>
              <a:t>المنصوبات هي على </a:t>
            </a:r>
            <a:r>
              <a:rPr lang="ar-SA" sz="4000" b="1" dirty="0" err="1" smtClean="0"/>
              <a:t>التوالي :</a:t>
            </a:r>
            <a:endParaRPr lang="ar-SA" sz="4000" b="1" dirty="0" smtClean="0"/>
          </a:p>
          <a:p>
            <a:pPr algn="ctr"/>
            <a:r>
              <a:rPr lang="ar-SA" sz="4000" b="1" dirty="0" smtClean="0"/>
              <a:t> المفعول به ، المفعول المطلق </a:t>
            </a:r>
            <a:r>
              <a:rPr lang="ar-SA" sz="4000" b="1" dirty="0" err="1" smtClean="0"/>
              <a:t>،</a:t>
            </a:r>
            <a:r>
              <a:rPr lang="ar-SA" sz="4000" b="1" dirty="0" smtClean="0"/>
              <a:t> </a:t>
            </a:r>
          </a:p>
          <a:p>
            <a:pPr algn="ctr"/>
            <a:r>
              <a:rPr lang="ar-SA" sz="4000" b="1" dirty="0" smtClean="0"/>
              <a:t>المفعول </a:t>
            </a:r>
            <a:r>
              <a:rPr lang="ar-SA" sz="4000" b="1" dirty="0" err="1" smtClean="0"/>
              <a:t>لأجله ،</a:t>
            </a:r>
            <a:r>
              <a:rPr lang="ar-SA" sz="4000" b="1" dirty="0" smtClean="0"/>
              <a:t> </a:t>
            </a:r>
          </a:p>
          <a:p>
            <a:pPr algn="ctr"/>
            <a:r>
              <a:rPr lang="ar-SA" sz="4000" b="1" dirty="0" smtClean="0"/>
              <a:t>المفعول فيه ( ظرفا الزمان والمكان ) الحال ، التمييز ، المنادى ، </a:t>
            </a:r>
            <a:r>
              <a:rPr lang="ar-SA" sz="4000" b="1" dirty="0" err="1" smtClean="0"/>
              <a:t>الاستثناء ،</a:t>
            </a:r>
            <a:endParaRPr lang="ar-SA" sz="4000" b="1" dirty="0" smtClean="0"/>
          </a:p>
          <a:p>
            <a:pPr algn="ctr"/>
            <a:r>
              <a:rPr lang="ar-SA" sz="4000" b="1" dirty="0" smtClean="0"/>
              <a:t>الفعل المضارع المسبوق </a:t>
            </a:r>
            <a:r>
              <a:rPr lang="ar-SA" sz="4000" b="1" dirty="0" err="1" smtClean="0"/>
              <a:t>بناصب  </a:t>
            </a:r>
            <a:r>
              <a:rPr lang="ar-SA" sz="4000" b="1" dirty="0" smtClean="0"/>
              <a:t>.</a:t>
            </a:r>
            <a:endParaRPr lang="ar-SA" sz="4000" b="1" dirty="0"/>
          </a:p>
        </p:txBody>
      </p:sp>
    </p:spTree>
    <p:extLst>
      <p:ext uri="{BB962C8B-B14F-4D97-AF65-F5344CB8AC3E}">
        <p14:creationId xmlns:p14="http://schemas.microsoft.com/office/powerpoint/2010/main" xmlns="" val="4157612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17"/>
          <p:cNvSpPr>
            <a:spLocks noChangeArrowheads="1"/>
          </p:cNvSpPr>
          <p:nvPr/>
        </p:nvSpPr>
        <p:spPr bwMode="auto">
          <a:xfrm>
            <a:off x="899592" y="1124744"/>
            <a:ext cx="5870706" cy="853602"/>
          </a:xfrm>
          <a:prstGeom prst="plaque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r-SA" altLang="ar-S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هو اسم منصوب وقع عليه فعل </a:t>
            </a:r>
            <a:r>
              <a:rPr lang="ar-SA" altLang="ar-SA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الفاعل .</a:t>
            </a:r>
            <a:endParaRPr lang="en-US" altLang="ar-SA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AutoShape 17"/>
          <p:cNvSpPr>
            <a:spLocks noChangeArrowheads="1"/>
          </p:cNvSpPr>
          <p:nvPr/>
        </p:nvSpPr>
        <p:spPr bwMode="auto">
          <a:xfrm>
            <a:off x="5220072" y="2276872"/>
            <a:ext cx="3240360" cy="792088"/>
          </a:xfrm>
          <a:prstGeom prst="foldedCorner">
            <a:avLst/>
          </a:prstGeom>
          <a:solidFill>
            <a:schemeClr val="accent3">
              <a:lumMod val="40000"/>
              <a:lumOff val="6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ar-SA" altLang="ar-SA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ar-SA" altLang="ar-SA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قل إنما حرم ربي </a:t>
            </a:r>
            <a:r>
              <a:rPr lang="ar-SA" altLang="ar-SA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الفواحش</a:t>
            </a:r>
            <a:r>
              <a:rPr lang="ar-SA" altLang="ar-SA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)</a:t>
            </a:r>
            <a:endParaRPr lang="en-US" altLang="ar-SA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AutoShape 17"/>
          <p:cNvSpPr>
            <a:spLocks noChangeArrowheads="1"/>
          </p:cNvSpPr>
          <p:nvPr/>
        </p:nvSpPr>
        <p:spPr bwMode="auto">
          <a:xfrm>
            <a:off x="827584" y="2276872"/>
            <a:ext cx="3240360" cy="792088"/>
          </a:xfrm>
          <a:prstGeom prst="foldedCorner">
            <a:avLst/>
          </a:prstGeom>
          <a:solidFill>
            <a:schemeClr val="accent3">
              <a:lumMod val="40000"/>
              <a:lumOff val="6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ar-SA" altLang="ar-SA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قال تعالى: ( بل </a:t>
            </a:r>
            <a:r>
              <a:rPr lang="ar-SA" altLang="ar-SA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إياه</a:t>
            </a:r>
            <a:r>
              <a:rPr lang="ar-SA" altLang="ar-SA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تدعون )</a:t>
            </a:r>
            <a:endParaRPr lang="en-US" altLang="ar-SA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شكل بيضاوي 8"/>
          <p:cNvSpPr/>
          <p:nvPr/>
        </p:nvSpPr>
        <p:spPr>
          <a:xfrm>
            <a:off x="6156176" y="188640"/>
            <a:ext cx="2736304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400" b="1" dirty="0"/>
              <a:t>أولًا : المفعول </a:t>
            </a:r>
            <a:r>
              <a:rPr lang="ar-SA" sz="2400" b="1" dirty="0" err="1" smtClean="0"/>
              <a:t>به</a:t>
            </a:r>
            <a:endParaRPr lang="en-US" sz="2400" dirty="0"/>
          </a:p>
        </p:txBody>
      </p:sp>
      <p:sp>
        <p:nvSpPr>
          <p:cNvPr id="13" name="شكل بيضاوي 12"/>
          <p:cNvSpPr/>
          <p:nvPr/>
        </p:nvSpPr>
        <p:spPr>
          <a:xfrm>
            <a:off x="6084168" y="3212976"/>
            <a:ext cx="2736304" cy="792088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endParaRPr lang="en-US" sz="2400" dirty="0"/>
          </a:p>
        </p:txBody>
      </p:sp>
      <p:sp>
        <p:nvSpPr>
          <p:cNvPr id="14" name="مستطيل 13"/>
          <p:cNvSpPr/>
          <p:nvPr/>
        </p:nvSpPr>
        <p:spPr>
          <a:xfrm>
            <a:off x="6160350" y="3356992"/>
            <a:ext cx="22862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400" b="1" dirty="0" smtClean="0"/>
              <a:t>تأخُّر رتبة المفعول </a:t>
            </a:r>
            <a:r>
              <a:rPr lang="ar-SA" sz="2400" b="1" dirty="0" err="1" smtClean="0"/>
              <a:t>به</a:t>
            </a:r>
            <a:endParaRPr lang="ar-SA" sz="2400" dirty="0"/>
          </a:p>
        </p:txBody>
      </p:sp>
      <p:sp>
        <p:nvSpPr>
          <p:cNvPr id="15" name="مستطيل 14"/>
          <p:cNvSpPr/>
          <p:nvPr/>
        </p:nvSpPr>
        <p:spPr>
          <a:xfrm>
            <a:off x="971600" y="4221088"/>
            <a:ext cx="741682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400" b="1" dirty="0" smtClean="0">
                <a:solidFill>
                  <a:schemeClr val="accent2"/>
                </a:solidFill>
              </a:rPr>
              <a:t>يأتي المفعول </a:t>
            </a:r>
            <a:r>
              <a:rPr lang="ar-SA" sz="2400" b="1" dirty="0" err="1" smtClean="0">
                <a:solidFill>
                  <a:schemeClr val="accent2"/>
                </a:solidFill>
              </a:rPr>
              <a:t>به</a:t>
            </a:r>
            <a:r>
              <a:rPr lang="ar-SA" sz="2400" b="1" dirty="0" smtClean="0">
                <a:solidFill>
                  <a:schemeClr val="accent2"/>
                </a:solidFill>
              </a:rPr>
              <a:t> بعد الفعل </a:t>
            </a:r>
            <a:r>
              <a:rPr lang="ar-SA" sz="2400" b="1" dirty="0" err="1" smtClean="0">
                <a:solidFill>
                  <a:schemeClr val="accent2"/>
                </a:solidFill>
              </a:rPr>
              <a:t>والفاعل </a:t>
            </a:r>
            <a:r>
              <a:rPr lang="ar-SA" sz="2400" b="1" dirty="0" smtClean="0">
                <a:solidFill>
                  <a:schemeClr val="accent2"/>
                </a:solidFill>
              </a:rPr>
              <a:t>، ولكن هناك حالات يجوز فيها تقديم المفعول </a:t>
            </a:r>
            <a:r>
              <a:rPr lang="ar-SA" sz="2400" b="1" dirty="0" err="1" smtClean="0">
                <a:solidFill>
                  <a:schemeClr val="accent2"/>
                </a:solidFill>
              </a:rPr>
              <a:t>به</a:t>
            </a:r>
            <a:r>
              <a:rPr lang="ar-SA" sz="2400" b="1" dirty="0" smtClean="0">
                <a:solidFill>
                  <a:schemeClr val="accent2"/>
                </a:solidFill>
              </a:rPr>
              <a:t> على </a:t>
            </a:r>
            <a:r>
              <a:rPr lang="ar-SA" sz="2400" b="1" dirty="0" err="1" smtClean="0">
                <a:solidFill>
                  <a:schemeClr val="accent2"/>
                </a:solidFill>
              </a:rPr>
              <a:t>الفاعل </a:t>
            </a:r>
            <a:r>
              <a:rPr lang="ar-SA" sz="2400" b="1" dirty="0" smtClean="0">
                <a:solidFill>
                  <a:schemeClr val="accent2"/>
                </a:solidFill>
              </a:rPr>
              <a:t>، وذلك للاهتمام </a:t>
            </a:r>
            <a:r>
              <a:rPr lang="ar-SA" sz="2400" b="1" dirty="0" err="1" smtClean="0">
                <a:solidFill>
                  <a:schemeClr val="accent2"/>
                </a:solidFill>
              </a:rPr>
              <a:t>به</a:t>
            </a:r>
            <a:r>
              <a:rPr lang="ar-SA" sz="2400" b="1" dirty="0" smtClean="0">
                <a:solidFill>
                  <a:schemeClr val="accent2"/>
                </a:solidFill>
              </a:rPr>
              <a:t> </a:t>
            </a:r>
          </a:p>
          <a:p>
            <a:r>
              <a:rPr lang="ar-SA" sz="2400" b="1" dirty="0" smtClean="0"/>
              <a:t> مثل قوله </a:t>
            </a:r>
            <a:r>
              <a:rPr lang="ar-SA" sz="2400" b="1" dirty="0" err="1" smtClean="0"/>
              <a:t>تعالى </a:t>
            </a:r>
            <a:r>
              <a:rPr lang="ar-SA" sz="2400" b="1" dirty="0" err="1" smtClean="0">
                <a:sym typeface="Wingdings" pitchFamily="2" charset="2"/>
              </a:rPr>
              <a:t>: </a:t>
            </a:r>
            <a:r>
              <a:rPr lang="ar-SA" sz="2400" b="1" dirty="0" smtClean="0">
                <a:sym typeface="Wingdings" pitchFamily="2" charset="2"/>
              </a:rPr>
              <a:t>( </a:t>
            </a:r>
            <a:r>
              <a:rPr lang="ar-SA" sz="2400" b="1" dirty="0" smtClean="0">
                <a:solidFill>
                  <a:srgbClr val="00B050"/>
                </a:solidFill>
                <a:sym typeface="Wingdings" pitchFamily="2" charset="2"/>
              </a:rPr>
              <a:t>وإذا ابتلى </a:t>
            </a:r>
            <a:r>
              <a:rPr lang="ar-SA" sz="2400" b="1" dirty="0" smtClean="0">
                <a:solidFill>
                  <a:srgbClr val="C00000"/>
                </a:solidFill>
                <a:sym typeface="Wingdings" pitchFamily="2" charset="2"/>
              </a:rPr>
              <a:t>إبراهيم </a:t>
            </a:r>
            <a:r>
              <a:rPr lang="ar-SA" sz="2400" b="1" dirty="0" err="1" smtClean="0">
                <a:solidFill>
                  <a:srgbClr val="00B050"/>
                </a:solidFill>
                <a:sym typeface="Wingdings" pitchFamily="2" charset="2"/>
              </a:rPr>
              <a:t>ربه </a:t>
            </a:r>
            <a:r>
              <a:rPr lang="ar-SA" sz="2400" b="1" dirty="0" err="1" smtClean="0">
                <a:sym typeface="Wingdings" pitchFamily="2" charset="2"/>
              </a:rPr>
              <a:t>) .</a:t>
            </a:r>
            <a:endParaRPr lang="ar-SA" sz="2400" b="1" dirty="0" smtClean="0"/>
          </a:p>
          <a:p>
            <a:r>
              <a:rPr lang="ar-SA" sz="2400" b="1" dirty="0" smtClean="0"/>
              <a:t>وأحياناً على الفعل </a:t>
            </a:r>
            <a:r>
              <a:rPr lang="ar-SA" sz="2400" b="1" dirty="0" err="1" smtClean="0"/>
              <a:t>والفاعل </a:t>
            </a:r>
            <a:r>
              <a:rPr lang="ar-SA" sz="2400" b="1" dirty="0" smtClean="0"/>
              <a:t>، مثل قوله </a:t>
            </a:r>
            <a:r>
              <a:rPr lang="ar-SA" sz="2400" b="1" dirty="0" err="1" smtClean="0"/>
              <a:t>تعالى : </a:t>
            </a:r>
            <a:r>
              <a:rPr lang="ar-SA" sz="2400" b="1" dirty="0" smtClean="0"/>
              <a:t>( </a:t>
            </a:r>
            <a:r>
              <a:rPr lang="ar-SA" sz="2400" b="1" dirty="0" smtClean="0">
                <a:solidFill>
                  <a:srgbClr val="C00000"/>
                </a:solidFill>
              </a:rPr>
              <a:t>إياك</a:t>
            </a:r>
            <a:r>
              <a:rPr lang="ar-SA" sz="2400" b="1" dirty="0" smtClean="0">
                <a:solidFill>
                  <a:srgbClr val="00B050"/>
                </a:solidFill>
              </a:rPr>
              <a:t> نعبد و</a:t>
            </a:r>
            <a:r>
              <a:rPr lang="ar-SA" sz="2400" b="1" dirty="0" smtClean="0">
                <a:solidFill>
                  <a:srgbClr val="C00000"/>
                </a:solidFill>
              </a:rPr>
              <a:t>إياك</a:t>
            </a:r>
            <a:r>
              <a:rPr lang="ar-SA" sz="2400" b="1" dirty="0" smtClean="0">
                <a:solidFill>
                  <a:srgbClr val="00B050"/>
                </a:solidFill>
              </a:rPr>
              <a:t> </a:t>
            </a:r>
            <a:r>
              <a:rPr lang="ar-SA" sz="2400" b="1" dirty="0" err="1" smtClean="0">
                <a:solidFill>
                  <a:srgbClr val="00B050"/>
                </a:solidFill>
              </a:rPr>
              <a:t>نستعين </a:t>
            </a:r>
            <a:r>
              <a:rPr lang="ar-SA" sz="2400" b="1" dirty="0" err="1" smtClean="0"/>
              <a:t>)</a:t>
            </a:r>
            <a:r>
              <a:rPr lang="ar-SA" sz="2400" b="1" dirty="0" smtClean="0"/>
              <a:t> </a:t>
            </a:r>
          </a:p>
          <a:p>
            <a:r>
              <a:rPr lang="ar-SA" sz="2400" b="1" dirty="0" smtClean="0"/>
              <a:t>          </a:t>
            </a:r>
          </a:p>
        </p:txBody>
      </p:sp>
    </p:spTree>
    <p:extLst>
      <p:ext uri="{BB962C8B-B14F-4D97-AF65-F5344CB8AC3E}">
        <p14:creationId xmlns:p14="http://schemas.microsoft.com/office/powerpoint/2010/main" xmlns="" val="378164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معالجة 1"/>
          <p:cNvSpPr/>
          <p:nvPr/>
        </p:nvSpPr>
        <p:spPr>
          <a:xfrm>
            <a:off x="3635896" y="332656"/>
            <a:ext cx="4968552" cy="1008112"/>
          </a:xfrm>
          <a:prstGeom prst="flowChartProcess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/>
              <a:t>الأفعال التي تنصب المفعول به :</a:t>
            </a:r>
          </a:p>
        </p:txBody>
      </p:sp>
      <p:sp>
        <p:nvSpPr>
          <p:cNvPr id="3" name="مخطط انسيابي: مستند 2"/>
          <p:cNvSpPr/>
          <p:nvPr/>
        </p:nvSpPr>
        <p:spPr>
          <a:xfrm>
            <a:off x="755576" y="1556792"/>
            <a:ext cx="7776864" cy="2952328"/>
          </a:xfrm>
          <a:prstGeom prst="flowChartDocumen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sz="2800" b="1" dirty="0" smtClean="0"/>
          </a:p>
          <a:p>
            <a:pPr algn="ctr"/>
            <a:endParaRPr lang="ar-SA" sz="2800" b="1" dirty="0" smtClean="0"/>
          </a:p>
          <a:p>
            <a:pPr algn="ctr"/>
            <a:endParaRPr lang="ar-SA" sz="2800" b="1" dirty="0" smtClean="0"/>
          </a:p>
          <a:p>
            <a:pPr algn="ctr"/>
            <a:endParaRPr lang="ar-SA" sz="2800" b="1" dirty="0" smtClean="0"/>
          </a:p>
          <a:p>
            <a:pPr algn="ctr"/>
            <a:endParaRPr lang="ar-SA" sz="2800" b="1" dirty="0" smtClean="0"/>
          </a:p>
          <a:p>
            <a:pPr algn="ctr"/>
            <a:r>
              <a:rPr lang="ar-SA" sz="2800" b="1" dirty="0" smtClean="0"/>
              <a:t>الفعل لازمٌ </a:t>
            </a:r>
            <a:r>
              <a:rPr lang="ar-SA" sz="2800" b="1" dirty="0" err="1" smtClean="0"/>
              <a:t>ومتعدي </a:t>
            </a:r>
            <a:r>
              <a:rPr lang="ar-SA" sz="2800" b="1" dirty="0" smtClean="0"/>
              <a:t>، واللازم هو الذي يأخذ فاعلًا ويكتفي </a:t>
            </a:r>
            <a:r>
              <a:rPr lang="ar-SA" sz="2800" b="1" dirty="0" err="1" smtClean="0"/>
              <a:t>به</a:t>
            </a:r>
            <a:r>
              <a:rPr lang="ar-SA" sz="2800" b="1" dirty="0" smtClean="0"/>
              <a:t> ، ولا يتعدى إلى مفعولٍ </a:t>
            </a:r>
            <a:r>
              <a:rPr lang="ar-SA" sz="2800" b="1" dirty="0" err="1" smtClean="0"/>
              <a:t>به</a:t>
            </a:r>
            <a:r>
              <a:rPr lang="ar-SA" sz="2800" b="1" dirty="0" smtClean="0"/>
              <a:t> ، مثل </a:t>
            </a:r>
            <a:r>
              <a:rPr lang="ar-SA" sz="2800" b="1" dirty="0" err="1" smtClean="0"/>
              <a:t>قولنا </a:t>
            </a:r>
            <a:r>
              <a:rPr lang="ar-SA" sz="2800" b="1" dirty="0" smtClean="0"/>
              <a:t>: نامَ </a:t>
            </a:r>
            <a:r>
              <a:rPr lang="ar-SA" sz="2800" b="1" dirty="0" err="1" smtClean="0"/>
              <a:t>الطفلُ </a:t>
            </a:r>
            <a:r>
              <a:rPr lang="ar-SA" sz="2800" b="1" dirty="0" smtClean="0"/>
              <a:t>، خرجَ </a:t>
            </a:r>
            <a:r>
              <a:rPr lang="ar-SA" sz="2800" b="1" dirty="0" err="1" smtClean="0"/>
              <a:t>اللاعبُ </a:t>
            </a:r>
            <a:r>
              <a:rPr lang="ar-SA" sz="2800" b="1" dirty="0" smtClean="0"/>
              <a:t>، قام </a:t>
            </a:r>
            <a:r>
              <a:rPr lang="ar-SA" sz="2800" b="1" dirty="0" err="1" smtClean="0"/>
              <a:t>الأميرُ </a:t>
            </a:r>
            <a:r>
              <a:rPr lang="ar-SA" sz="2800" b="1" dirty="0" smtClean="0"/>
              <a:t>، جلسَ </a:t>
            </a:r>
            <a:r>
              <a:rPr lang="ar-SA" sz="2800" b="1" dirty="0" err="1" smtClean="0"/>
              <a:t>الحُضور .</a:t>
            </a:r>
            <a:r>
              <a:rPr lang="ar-SA" sz="2800" b="1" dirty="0" smtClean="0"/>
              <a:t> سقطت أوراقُ </a:t>
            </a:r>
            <a:r>
              <a:rPr lang="ar-SA" sz="2800" b="1" dirty="0" err="1" smtClean="0"/>
              <a:t>الشَّجرِ .</a:t>
            </a:r>
            <a:endParaRPr lang="ar-SA" sz="2800" b="1" dirty="0" smtClean="0"/>
          </a:p>
          <a:p>
            <a:r>
              <a:rPr lang="ar-SA" sz="2800" b="1" dirty="0" err="1" smtClean="0"/>
              <a:t>والمتعدي </a:t>
            </a:r>
            <a:r>
              <a:rPr lang="ar-SA" sz="2800" b="1" dirty="0" smtClean="0"/>
              <a:t>: هو الفعل الذي يتعدّى إلى مفعولٍ </a:t>
            </a:r>
            <a:r>
              <a:rPr lang="ar-SA" sz="2800" b="1" dirty="0" err="1" smtClean="0"/>
              <a:t>به</a:t>
            </a:r>
            <a:r>
              <a:rPr lang="ar-SA" sz="2800" b="1" dirty="0" smtClean="0"/>
              <a:t> أو </a:t>
            </a:r>
            <a:r>
              <a:rPr lang="ar-SA" sz="2800" b="1" dirty="0" err="1" smtClean="0"/>
              <a:t>اثنين  .</a:t>
            </a:r>
            <a:endParaRPr lang="ar-SA" sz="2800" b="1" dirty="0" smtClean="0"/>
          </a:p>
          <a:p>
            <a:r>
              <a:rPr lang="ar-SA" sz="2800" b="1" dirty="0" smtClean="0"/>
              <a:t>والفعل المتعدي إلى مفعولٍ واحدٍ هو  كما سبق من الأمثلة</a:t>
            </a:r>
          </a:p>
          <a:p>
            <a:endParaRPr lang="ar-SA" sz="2800" b="1" dirty="0" smtClean="0"/>
          </a:p>
          <a:p>
            <a:endParaRPr lang="ar-SA" sz="2800" b="1" dirty="0" smtClean="0"/>
          </a:p>
          <a:p>
            <a:endParaRPr lang="ar-SA" sz="2800" b="1" dirty="0" smtClean="0"/>
          </a:p>
          <a:p>
            <a:endParaRPr lang="ar-SA" sz="2800" b="1" dirty="0"/>
          </a:p>
        </p:txBody>
      </p:sp>
      <p:sp>
        <p:nvSpPr>
          <p:cNvPr id="5" name="مربع نص 4"/>
          <p:cNvSpPr txBox="1"/>
          <p:nvPr/>
        </p:nvSpPr>
        <p:spPr>
          <a:xfrm>
            <a:off x="683568" y="4725145"/>
            <a:ext cx="8064896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/>
              <a:t>أ ـ أفعال تنصب مفعولين أصلهما جملة إسمية مكوَّنة من مبتدأ وخبر ، وهذه الأفعال هي : ( ظنَّ ، خالَ ، حسبَ ، زعمَ ، جعلَ ، عدَّ ، رأى ، علم ، وجدَ ، ألفى ، صيَّرَ ، ردَّ ، تركَ ، </a:t>
            </a:r>
            <a:r>
              <a:rPr lang="ar-SA" sz="2800" b="1" dirty="0" err="1" smtClean="0"/>
              <a:t>اتخذَ )</a:t>
            </a:r>
            <a:endParaRPr lang="ar-SA" sz="2800" b="1" dirty="0"/>
          </a:p>
        </p:txBody>
      </p:sp>
    </p:spTree>
    <p:extLst>
      <p:ext uri="{BB962C8B-B14F-4D97-AF65-F5344CB8AC3E}">
        <p14:creationId xmlns:p14="http://schemas.microsoft.com/office/powerpoint/2010/main" xmlns="" val="19635355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زاوية مطوية 6"/>
          <p:cNvSpPr/>
          <p:nvPr/>
        </p:nvSpPr>
        <p:spPr>
          <a:xfrm>
            <a:off x="1619672" y="2492896"/>
            <a:ext cx="6192688" cy="3312368"/>
          </a:xfrm>
          <a:prstGeom prst="foldedCorner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/>
          <p:cNvSpPr txBox="1"/>
          <p:nvPr/>
        </p:nvSpPr>
        <p:spPr>
          <a:xfrm>
            <a:off x="2123728" y="2708920"/>
            <a:ext cx="5256584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solidFill>
                  <a:schemeClr val="bg1"/>
                </a:solidFill>
              </a:rPr>
              <a:t>ـ ظننتُ الخبرَ صحيحًا </a:t>
            </a:r>
            <a:r>
              <a:rPr lang="ar-SA" sz="3600" b="1" dirty="0" err="1" smtClean="0"/>
              <a:t>.</a:t>
            </a:r>
            <a:r>
              <a:rPr lang="ar-SA" sz="3600" b="1" dirty="0" smtClean="0"/>
              <a:t> </a:t>
            </a:r>
          </a:p>
          <a:p>
            <a:r>
              <a:rPr lang="ar-SA" sz="3600" b="1" dirty="0" err="1" smtClean="0"/>
              <a:t>الخبرَ </a:t>
            </a:r>
            <a:r>
              <a:rPr lang="ar-SA" sz="3600" b="1" dirty="0" smtClean="0"/>
              <a:t>: مفعول به أول منصوب </a:t>
            </a:r>
            <a:r>
              <a:rPr lang="ar-SA" sz="3600" b="1" dirty="0" err="1" smtClean="0"/>
              <a:t>،</a:t>
            </a:r>
            <a:r>
              <a:rPr lang="ar-SA" sz="3600" b="1" dirty="0" smtClean="0"/>
              <a:t> </a:t>
            </a:r>
          </a:p>
          <a:p>
            <a:r>
              <a:rPr lang="ar-SA" sz="3600" b="1" dirty="0" err="1" smtClean="0"/>
              <a:t>وصحيحًا </a:t>
            </a:r>
            <a:r>
              <a:rPr lang="ar-SA" sz="3600" b="1" dirty="0" smtClean="0"/>
              <a:t>: مفعول به ثانٍ منصوب</a:t>
            </a:r>
          </a:p>
          <a:p>
            <a:r>
              <a:rPr lang="ar-SA" sz="3600" b="1" dirty="0" smtClean="0">
                <a:solidFill>
                  <a:schemeClr val="bg1"/>
                </a:solidFill>
              </a:rPr>
              <a:t>- حسبت عمراً غائبا.</a:t>
            </a:r>
            <a:endParaRPr lang="ar-SA" sz="3600" b="1" dirty="0" smtClean="0"/>
          </a:p>
          <a:p>
            <a:r>
              <a:rPr lang="ar-SA" sz="3600" b="1" dirty="0" smtClean="0"/>
              <a:t>قال </a:t>
            </a:r>
            <a:r>
              <a:rPr lang="ar-SA" sz="3600" b="1" dirty="0" err="1" smtClean="0"/>
              <a:t>تعالى :  </a:t>
            </a:r>
            <a:r>
              <a:rPr lang="ar-SA" sz="3600" b="1" dirty="0" smtClean="0"/>
              <a:t>(</a:t>
            </a:r>
            <a:r>
              <a:rPr lang="ar-SA" sz="3600" b="1" dirty="0" smtClean="0">
                <a:solidFill>
                  <a:schemeClr val="bg1"/>
                </a:solidFill>
              </a:rPr>
              <a:t>إنا أعطيناك </a:t>
            </a:r>
            <a:r>
              <a:rPr lang="ar-SA" sz="3600" b="1" dirty="0" err="1" smtClean="0">
                <a:solidFill>
                  <a:schemeClr val="bg1"/>
                </a:solidFill>
              </a:rPr>
              <a:t>الكوثر </a:t>
            </a:r>
            <a:r>
              <a:rPr lang="ar-SA" sz="3600" b="1" dirty="0" err="1" smtClean="0"/>
              <a:t>)</a:t>
            </a:r>
            <a:endParaRPr lang="ar-SA" sz="3600" b="1" dirty="0" smtClean="0"/>
          </a:p>
        </p:txBody>
      </p:sp>
      <p:sp>
        <p:nvSpPr>
          <p:cNvPr id="8" name="مستطيل 7"/>
          <p:cNvSpPr/>
          <p:nvPr/>
        </p:nvSpPr>
        <p:spPr>
          <a:xfrm>
            <a:off x="1043608" y="476672"/>
            <a:ext cx="691276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800" b="1" dirty="0" smtClean="0"/>
              <a:t>ب ـ أفعال تنصب مفعولين ليس أصلهما مبتدءًا </a:t>
            </a:r>
            <a:r>
              <a:rPr lang="ar-SA" sz="2800" b="1" dirty="0" err="1" smtClean="0"/>
              <a:t>وخبرًا </a:t>
            </a:r>
            <a:r>
              <a:rPr lang="ar-SA" sz="2800" b="1" dirty="0" smtClean="0"/>
              <a:t>، و من هذه </a:t>
            </a:r>
            <a:r>
              <a:rPr lang="ar-SA" sz="2800" b="1" dirty="0" err="1" smtClean="0"/>
              <a:t>الأفعال : </a:t>
            </a:r>
            <a:r>
              <a:rPr lang="ar-SA" sz="2800" b="1" dirty="0" smtClean="0"/>
              <a:t>( </a:t>
            </a:r>
            <a:r>
              <a:rPr lang="ar-SA" sz="2800" b="1" dirty="0" err="1" smtClean="0"/>
              <a:t>أعطى </a:t>
            </a:r>
            <a:r>
              <a:rPr lang="ar-SA" sz="2800" b="1" dirty="0" smtClean="0"/>
              <a:t>، </a:t>
            </a:r>
            <a:r>
              <a:rPr lang="ar-SA" sz="2800" b="1" dirty="0" err="1" smtClean="0"/>
              <a:t>سألَ </a:t>
            </a:r>
            <a:r>
              <a:rPr lang="ar-SA" sz="2800" b="1" dirty="0" smtClean="0"/>
              <a:t>، </a:t>
            </a:r>
            <a:r>
              <a:rPr lang="ar-SA" sz="2800" b="1" dirty="0" err="1" smtClean="0"/>
              <a:t>ألبس </a:t>
            </a:r>
            <a:r>
              <a:rPr lang="ar-SA" sz="2800" b="1" dirty="0" smtClean="0"/>
              <a:t>، </a:t>
            </a:r>
            <a:r>
              <a:rPr lang="ar-SA" sz="2800" b="1" dirty="0" err="1" smtClean="0"/>
              <a:t>كسا </a:t>
            </a:r>
            <a:r>
              <a:rPr lang="ar-SA" sz="2800" b="1" dirty="0" smtClean="0"/>
              <a:t>، </a:t>
            </a:r>
            <a:r>
              <a:rPr lang="ar-SA" sz="2800" b="1" dirty="0" err="1" smtClean="0"/>
              <a:t>منعَ </a:t>
            </a:r>
            <a:r>
              <a:rPr lang="ar-SA" sz="2800" b="1" dirty="0" smtClean="0"/>
              <a:t>، </a:t>
            </a:r>
            <a:r>
              <a:rPr lang="ar-SA" sz="2800" b="1" dirty="0" err="1" smtClean="0"/>
              <a:t>منحَ </a:t>
            </a:r>
            <a:r>
              <a:rPr lang="ar-SA" sz="2800" b="1" dirty="0" smtClean="0"/>
              <a:t>، </a:t>
            </a:r>
            <a:r>
              <a:rPr lang="ar-SA" sz="2800" b="1" dirty="0" err="1" smtClean="0"/>
              <a:t>وهب  )</a:t>
            </a:r>
            <a:endParaRPr lang="ar-SA" sz="2800" b="1" dirty="0"/>
          </a:p>
        </p:txBody>
      </p:sp>
    </p:spTree>
    <p:extLst>
      <p:ext uri="{BB962C8B-B14F-4D97-AF65-F5344CB8AC3E}">
        <p14:creationId xmlns:p14="http://schemas.microsoft.com/office/powerpoint/2010/main" xmlns="" val="32137660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وجة 4"/>
          <p:cNvSpPr/>
          <p:nvPr/>
        </p:nvSpPr>
        <p:spPr>
          <a:xfrm>
            <a:off x="2771800" y="260648"/>
            <a:ext cx="3456384" cy="1080120"/>
          </a:xfrm>
          <a:prstGeom prst="wave">
            <a:avLst>
              <a:gd name="adj1" fmla="val 12500"/>
              <a:gd name="adj2" fmla="val 10000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ربع نص 1"/>
          <p:cNvSpPr txBox="1"/>
          <p:nvPr/>
        </p:nvSpPr>
        <p:spPr>
          <a:xfrm>
            <a:off x="539552" y="620688"/>
            <a:ext cx="7344816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/>
              <a:t> </a:t>
            </a:r>
            <a:r>
              <a:rPr lang="ar-SA" sz="2400" b="1" dirty="0" smtClean="0"/>
              <a:t>                         ثانيًا :المفعول المطلق</a:t>
            </a:r>
          </a:p>
          <a:p>
            <a:r>
              <a:rPr lang="ar-SA" sz="2400" b="1" dirty="0" smtClean="0"/>
              <a:t> </a:t>
            </a:r>
          </a:p>
          <a:p>
            <a:endParaRPr lang="ar-SA" sz="2400" b="1" dirty="0" smtClean="0"/>
          </a:p>
          <a:p>
            <a:endParaRPr lang="ar-SA" sz="2400" b="1" dirty="0"/>
          </a:p>
        </p:txBody>
      </p:sp>
      <p:sp>
        <p:nvSpPr>
          <p:cNvPr id="7" name="وسيلة شرح مع سهم إلى اليسار 6"/>
          <p:cNvSpPr/>
          <p:nvPr/>
        </p:nvSpPr>
        <p:spPr>
          <a:xfrm>
            <a:off x="7164288" y="836712"/>
            <a:ext cx="1800200" cy="5688632"/>
          </a:xfrm>
          <a:prstGeom prst="leftArrowCallou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1" anchor="ctr"/>
          <a:lstStyle/>
          <a:p>
            <a:pPr algn="ctr"/>
            <a:r>
              <a:rPr lang="ar-SA" sz="2800" b="1" dirty="0">
                <a:solidFill>
                  <a:schemeClr val="bg1"/>
                </a:solidFill>
              </a:rPr>
              <a:t>مصدر يُذكر بعدَ فعلٍ من </a:t>
            </a:r>
            <a:r>
              <a:rPr lang="ar-SA" sz="2800" b="1" dirty="0" smtClean="0">
                <a:solidFill>
                  <a:schemeClr val="bg1"/>
                </a:solidFill>
              </a:rPr>
              <a:t>لفظه،إما مؤكدا لعامله أو لبيان النوع أو </a:t>
            </a:r>
            <a:r>
              <a:rPr lang="ar-SA" sz="2800" b="1" dirty="0" err="1" smtClean="0">
                <a:solidFill>
                  <a:schemeClr val="bg1"/>
                </a:solidFill>
              </a:rPr>
              <a:t>لعدده .</a:t>
            </a:r>
            <a:endParaRPr lang="ar-SA" sz="2800" dirty="0">
              <a:solidFill>
                <a:schemeClr val="bg1"/>
              </a:solidFill>
            </a:endParaRPr>
          </a:p>
        </p:txBody>
      </p:sp>
      <p:sp>
        <p:nvSpPr>
          <p:cNvPr id="8" name="شكل بيضاوي 7"/>
          <p:cNvSpPr/>
          <p:nvPr/>
        </p:nvSpPr>
        <p:spPr>
          <a:xfrm>
            <a:off x="827584" y="1484784"/>
            <a:ext cx="6048672" cy="1512168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8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ar-SA" sz="2800" b="1" dirty="0" err="1" smtClean="0">
                <a:solidFill>
                  <a:srgbClr val="FF0000"/>
                </a:solidFill>
              </a:rPr>
              <a:t>لتوكيده</a:t>
            </a:r>
            <a:r>
              <a:rPr lang="ar-SA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مثل قوله تعالى </a:t>
            </a:r>
            <a:r>
              <a:rPr lang="ar-SA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</a:t>
            </a:r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</a:p>
          <a:p>
            <a:pPr algn="ctr"/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 وكلم الله موسى </a:t>
            </a:r>
            <a:r>
              <a:rPr lang="ar-SA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تكليماً )</a:t>
            </a:r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</a:p>
          <a:p>
            <a:pPr algn="ctr"/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(والصافات صفا فالزاجرات زجرا</a:t>
            </a:r>
            <a:r>
              <a:rPr lang="ar-SA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)</a:t>
            </a:r>
            <a:endParaRPr lang="ar-SA" sz="28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ar-SA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شكل بيضاوي 8"/>
          <p:cNvSpPr/>
          <p:nvPr/>
        </p:nvSpPr>
        <p:spPr>
          <a:xfrm>
            <a:off x="755576" y="3212976"/>
            <a:ext cx="6059980" cy="1368152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rgbClr val="FF0000"/>
                </a:solidFill>
              </a:rPr>
              <a:t>وبيان نوعه </a:t>
            </a:r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مثل قوله </a:t>
            </a:r>
            <a:r>
              <a:rPr lang="ar-SA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تعالى :</a:t>
            </a:r>
            <a:endParaRPr lang="ar-SA" sz="28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(وقل لهما قولاً </a:t>
            </a:r>
            <a:r>
              <a:rPr lang="ar-SA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كريما )</a:t>
            </a:r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</a:p>
          <a:p>
            <a:pPr algn="ctr"/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 فاصبر صبراً جميلاً ) .</a:t>
            </a:r>
            <a:endParaRPr lang="ar-SA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شكل بيضاوي 9"/>
          <p:cNvSpPr/>
          <p:nvPr/>
        </p:nvSpPr>
        <p:spPr>
          <a:xfrm>
            <a:off x="755576" y="4797152"/>
            <a:ext cx="6059980" cy="18002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rgbClr val="FF0000"/>
                </a:solidFill>
              </a:rPr>
              <a:t>ولبيان </a:t>
            </a:r>
            <a:r>
              <a:rPr lang="ar-SA" sz="2800" b="1" dirty="0" err="1" smtClean="0">
                <a:solidFill>
                  <a:srgbClr val="FF0000"/>
                </a:solidFill>
              </a:rPr>
              <a:t>العدد </a:t>
            </a:r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مثل قوله تعالى </a:t>
            </a:r>
            <a:r>
              <a:rPr lang="ar-SA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</a:t>
            </a:r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</a:p>
          <a:p>
            <a:pPr algn="ctr"/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 وحملت الأرض والجبال </a:t>
            </a:r>
          </a:p>
          <a:p>
            <a:pPr algn="ctr"/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فدكتا دكة </a:t>
            </a:r>
            <a:r>
              <a:rPr lang="ar-SA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واحدة )</a:t>
            </a:r>
            <a:endParaRPr lang="ar-SA" sz="28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وقفت وقفتين </a:t>
            </a:r>
            <a:endParaRPr lang="ar-SA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922620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403648" y="2996952"/>
            <a:ext cx="6912768" cy="304698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3200" b="1" dirty="0" smtClean="0"/>
              <a:t> مثل قوله </a:t>
            </a:r>
            <a:r>
              <a:rPr lang="ar-SA" sz="3200" b="1" dirty="0" err="1" smtClean="0"/>
              <a:t>تعالى : </a:t>
            </a:r>
            <a:r>
              <a:rPr lang="ar-SA" sz="3200" b="1" dirty="0" smtClean="0"/>
              <a:t>( واذكر ربك في نفسك تضرعاً </a:t>
            </a:r>
            <a:r>
              <a:rPr lang="ar-SA" sz="3200" b="1" dirty="0" err="1" smtClean="0"/>
              <a:t>وخيفة )</a:t>
            </a:r>
            <a:r>
              <a:rPr lang="ar-SA" sz="3200" b="1" dirty="0" smtClean="0"/>
              <a:t> </a:t>
            </a:r>
          </a:p>
          <a:p>
            <a:endParaRPr lang="ar-SA" sz="3200" b="1" dirty="0" smtClean="0"/>
          </a:p>
          <a:p>
            <a:r>
              <a:rPr lang="ar-SA" sz="3200" b="1" dirty="0" smtClean="0"/>
              <a:t>(يجعلون أصابعهم في آذانهم من الصواعق حذر </a:t>
            </a:r>
            <a:r>
              <a:rPr lang="ar-SA" sz="3200" b="1" dirty="0" err="1" smtClean="0"/>
              <a:t>الموت )</a:t>
            </a:r>
            <a:endParaRPr lang="ar-SA" sz="3200" b="1" dirty="0" smtClean="0"/>
          </a:p>
          <a:p>
            <a:endParaRPr lang="ar-SA" sz="3200" b="1" dirty="0"/>
          </a:p>
        </p:txBody>
      </p:sp>
      <p:sp>
        <p:nvSpPr>
          <p:cNvPr id="5" name="تمرير أفقي 4"/>
          <p:cNvSpPr/>
          <p:nvPr/>
        </p:nvSpPr>
        <p:spPr>
          <a:xfrm>
            <a:off x="5148064" y="260648"/>
            <a:ext cx="3600400" cy="1224136"/>
          </a:xfrm>
          <a:prstGeom prst="horizontalScroll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/>
          <p:cNvSpPr txBox="1"/>
          <p:nvPr/>
        </p:nvSpPr>
        <p:spPr>
          <a:xfrm>
            <a:off x="5004048" y="548680"/>
            <a:ext cx="367240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 err="1" smtClean="0">
                <a:solidFill>
                  <a:schemeClr val="bg1"/>
                </a:solidFill>
              </a:rPr>
              <a:t>ثالثا </a:t>
            </a:r>
            <a:r>
              <a:rPr lang="ar-SA" sz="3200" b="1" dirty="0" smtClean="0">
                <a:solidFill>
                  <a:schemeClr val="bg1"/>
                </a:solidFill>
              </a:rPr>
              <a:t>: المفعول </a:t>
            </a:r>
            <a:r>
              <a:rPr lang="ar-SA" sz="3200" b="1" dirty="0">
                <a:solidFill>
                  <a:schemeClr val="bg1"/>
                </a:solidFill>
              </a:rPr>
              <a:t>لأجله </a:t>
            </a:r>
            <a:r>
              <a:rPr lang="ar-SA" sz="3200" dirty="0" smtClean="0">
                <a:solidFill>
                  <a:schemeClr val="bg1"/>
                </a:solidFill>
              </a:rPr>
              <a:t>:</a:t>
            </a:r>
            <a:endParaRPr lang="ar-SA" sz="3200" dirty="0">
              <a:solidFill>
                <a:schemeClr val="bg1"/>
              </a:solidFill>
            </a:endParaRPr>
          </a:p>
        </p:txBody>
      </p:sp>
      <p:sp>
        <p:nvSpPr>
          <p:cNvPr id="6" name="AutoShape 17"/>
          <p:cNvSpPr>
            <a:spLocks noChangeArrowheads="1"/>
          </p:cNvSpPr>
          <p:nvPr/>
        </p:nvSpPr>
        <p:spPr bwMode="auto">
          <a:xfrm>
            <a:off x="1403648" y="1556792"/>
            <a:ext cx="6624736" cy="1296144"/>
          </a:xfrm>
          <a:prstGeom prst="plaque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sz="2800" b="1" dirty="0" smtClean="0"/>
              <a:t>مصدر يُذكرُ لتوضيح سبب حدوث الفعل الذي قبله</a:t>
            </a:r>
          </a:p>
          <a:p>
            <a:pPr algn="ctr"/>
            <a:r>
              <a:rPr lang="ar-SA" altLang="ar-S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يُسبق بسؤال لماذا فُعل </a:t>
            </a:r>
            <a:r>
              <a:rPr lang="ar-SA" altLang="ar-SA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الفعل ؟</a:t>
            </a:r>
            <a:endParaRPr lang="ar-SA" altLang="ar-SA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ar-SA" altLang="ar-S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ويكون أحد المصادر القلبية </a:t>
            </a:r>
            <a:endParaRPr lang="en-US" altLang="ar-SA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446019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ذو زوايا قطرية مخدوشة 1"/>
          <p:cNvSpPr/>
          <p:nvPr/>
        </p:nvSpPr>
        <p:spPr>
          <a:xfrm>
            <a:off x="1331640" y="188640"/>
            <a:ext cx="7128792" cy="936104"/>
          </a:xfrm>
          <a:prstGeom prst="snip2Diag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خطط انسيابي: معالجة متعاقبة 3"/>
          <p:cNvSpPr/>
          <p:nvPr/>
        </p:nvSpPr>
        <p:spPr>
          <a:xfrm>
            <a:off x="72008" y="1141576"/>
            <a:ext cx="9036496" cy="5383768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/>
          <p:cNvSpPr txBox="1"/>
          <p:nvPr/>
        </p:nvSpPr>
        <p:spPr>
          <a:xfrm>
            <a:off x="107504" y="1268760"/>
            <a:ext cx="8784976" cy="563231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chemeClr val="accent4">
                    <a:lumMod val="75000"/>
                  </a:schemeClr>
                </a:solidFill>
              </a:rPr>
              <a:t> اسمٌ منصوبٌ بفعلٍ يبيِّنُ زمانَ الفعلِ أو </a:t>
            </a:r>
            <a:r>
              <a:rPr lang="ar-SA" sz="2800" b="1" dirty="0" err="1" smtClean="0">
                <a:solidFill>
                  <a:schemeClr val="accent4">
                    <a:lumMod val="75000"/>
                  </a:schemeClr>
                </a:solidFill>
              </a:rPr>
              <a:t>مكانَهُ </a:t>
            </a:r>
            <a:r>
              <a:rPr lang="ar-SA" sz="2800" b="1" dirty="0" smtClean="0">
                <a:solidFill>
                  <a:schemeClr val="accent4">
                    <a:lumMod val="75000"/>
                  </a:schemeClr>
                </a:solidFill>
              </a:rPr>
              <a:t>،وسمي مفعولاً فيه لأنه يبين الزمان أو المكان  اللذين وقع فيهما </a:t>
            </a:r>
            <a:r>
              <a:rPr lang="ar-SA" sz="2800" b="1" dirty="0" err="1" smtClean="0">
                <a:solidFill>
                  <a:schemeClr val="accent4">
                    <a:lumMod val="75000"/>
                  </a:schemeClr>
                </a:solidFill>
              </a:rPr>
              <a:t>الفعل .</a:t>
            </a:r>
            <a:endParaRPr lang="ar-SA" sz="2800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ar-SA" sz="4000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أسماء الزمان </a:t>
            </a:r>
            <a:r>
              <a:rPr lang="ar-SA" sz="2800" b="1" dirty="0" err="1" smtClean="0"/>
              <a:t>مثل </a:t>
            </a:r>
            <a:r>
              <a:rPr lang="ar-SA" sz="2800" b="1" dirty="0" smtClean="0"/>
              <a:t>: ( لحظةً ، ساعةً ، يومًا ، أسبوعًا ، شهرًا ،  سنةً ، دهرًا ، صبحًا ، مساءً ، ليلًا ، نهارًا ، ظهرًا ، عصرًا ، مغربًا ، عشاءً ، ... </a:t>
            </a:r>
            <a:r>
              <a:rPr lang="ar-SA" sz="2800" b="1" dirty="0" err="1" smtClean="0"/>
              <a:t>الخ )</a:t>
            </a:r>
            <a:endParaRPr lang="ar-SA" sz="2800" b="1" dirty="0" smtClean="0"/>
          </a:p>
          <a:p>
            <a:r>
              <a:rPr lang="ar-SA" sz="4000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أسماء المكان </a:t>
            </a:r>
            <a:r>
              <a:rPr lang="ar-SA" sz="2800" b="1" dirty="0" err="1" smtClean="0"/>
              <a:t>مثل </a:t>
            </a:r>
            <a:r>
              <a:rPr lang="ar-SA" sz="2800" b="1" dirty="0" smtClean="0"/>
              <a:t>: (تحت ، فوق ، أمام ، خلف ، بينَ ، ميل ، فرسخ ، مجلس ، مبرك ، </a:t>
            </a:r>
            <a:r>
              <a:rPr lang="ar-SA" sz="2800" b="1" dirty="0" err="1" smtClean="0"/>
              <a:t>مقعد )</a:t>
            </a:r>
            <a:endParaRPr lang="ar-SA" sz="2800" b="1" dirty="0" smtClean="0"/>
          </a:p>
          <a:p>
            <a:endParaRPr lang="ar-SA" sz="2800" b="1" dirty="0" smtClean="0"/>
          </a:p>
          <a:p>
            <a:r>
              <a:rPr lang="ar-SA" sz="2800" b="1" dirty="0" smtClean="0">
                <a:solidFill>
                  <a:srgbClr val="FF0000"/>
                </a:solidFill>
              </a:rPr>
              <a:t>( لابد أن يكون الظرف مشتملاً على </a:t>
            </a:r>
            <a:r>
              <a:rPr lang="ar-SA" sz="2800" b="1" dirty="0" err="1" smtClean="0">
                <a:solidFill>
                  <a:srgbClr val="FF0000"/>
                </a:solidFill>
              </a:rPr>
              <a:t>معنى </a:t>
            </a:r>
            <a:r>
              <a:rPr lang="ar-SA" sz="2800" b="1" dirty="0" smtClean="0">
                <a:solidFill>
                  <a:srgbClr val="FF0000"/>
                </a:solidFill>
              </a:rPr>
              <a:t>(في) لدلالته على </a:t>
            </a:r>
            <a:r>
              <a:rPr lang="ar-SA" sz="2800" b="1" dirty="0" err="1" smtClean="0">
                <a:solidFill>
                  <a:srgbClr val="FF0000"/>
                </a:solidFill>
              </a:rPr>
              <a:t>الظرفية )</a:t>
            </a:r>
            <a:endParaRPr lang="ar-SA" sz="2800" b="1" dirty="0" smtClean="0">
              <a:solidFill>
                <a:srgbClr val="FF0000"/>
              </a:solidFill>
            </a:endParaRPr>
          </a:p>
          <a:p>
            <a:r>
              <a:rPr lang="ar-SA" sz="2800" b="1" dirty="0" smtClean="0"/>
              <a:t>قدمت يوم الجمعة</a:t>
            </a:r>
          </a:p>
          <a:p>
            <a:r>
              <a:rPr lang="ar-SA" sz="2800" b="1" dirty="0" smtClean="0"/>
              <a:t>صليت خلف </a:t>
            </a:r>
            <a:r>
              <a:rPr lang="ar-SA" sz="2800" b="1" dirty="0" err="1" smtClean="0"/>
              <a:t>الإمام .</a:t>
            </a:r>
            <a:endParaRPr lang="ar-SA" sz="2800" b="1" dirty="0" smtClean="0"/>
          </a:p>
          <a:p>
            <a:endParaRPr lang="ar-SA" sz="2800" b="1" dirty="0"/>
          </a:p>
        </p:txBody>
      </p:sp>
      <p:sp>
        <p:nvSpPr>
          <p:cNvPr id="5" name="مربع نص 4"/>
          <p:cNvSpPr txBox="1"/>
          <p:nvPr/>
        </p:nvSpPr>
        <p:spPr>
          <a:xfrm>
            <a:off x="1259632" y="332656"/>
            <a:ext cx="698477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solidFill>
                  <a:schemeClr val="bg1"/>
                </a:solidFill>
              </a:rPr>
              <a:t>رابعًا :المفعول فيه أو ظرف الزمان وظرف </a:t>
            </a:r>
            <a:r>
              <a:rPr lang="ar-SA" sz="3200" b="1" dirty="0" smtClean="0">
                <a:solidFill>
                  <a:schemeClr val="bg1"/>
                </a:solidFill>
              </a:rPr>
              <a:t>المكان</a:t>
            </a:r>
            <a:endParaRPr lang="ar-SA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203617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نجمة مكونة من 7 نقاط 2"/>
          <p:cNvSpPr/>
          <p:nvPr/>
        </p:nvSpPr>
        <p:spPr>
          <a:xfrm>
            <a:off x="5796136" y="581898"/>
            <a:ext cx="2747156" cy="1359205"/>
          </a:xfrm>
          <a:prstGeom prst="star7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زاوية مطوية 4"/>
          <p:cNvSpPr/>
          <p:nvPr/>
        </p:nvSpPr>
        <p:spPr>
          <a:xfrm>
            <a:off x="1115616" y="2085120"/>
            <a:ext cx="7560840" cy="3864160"/>
          </a:xfrm>
          <a:prstGeom prst="foldedCorner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ربع نص 1"/>
          <p:cNvSpPr txBox="1"/>
          <p:nvPr/>
        </p:nvSpPr>
        <p:spPr>
          <a:xfrm>
            <a:off x="1414500" y="2174959"/>
            <a:ext cx="7128792" cy="35394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2800" b="1" dirty="0" smtClean="0"/>
          </a:p>
          <a:p>
            <a:r>
              <a:rPr lang="ar-SA" sz="2800" b="1" dirty="0" smtClean="0"/>
              <a:t>إذا لم يتضمن </a:t>
            </a:r>
            <a:r>
              <a:rPr lang="ar-SA" sz="2800" b="1" dirty="0" err="1" smtClean="0"/>
              <a:t>معنى  </a:t>
            </a:r>
            <a:r>
              <a:rPr lang="ar-SA" sz="2800" b="1" dirty="0" err="1" smtClean="0">
                <a:solidFill>
                  <a:srgbClr val="FF0000"/>
                </a:solidFill>
              </a:rPr>
              <a:t>(في </a:t>
            </a:r>
            <a:r>
              <a:rPr lang="ar-SA" sz="2800" b="1" dirty="0" smtClean="0">
                <a:solidFill>
                  <a:srgbClr val="FF0000"/>
                </a:solidFill>
              </a:rPr>
              <a:t>) </a:t>
            </a:r>
            <a:r>
              <a:rPr lang="ar-SA" sz="2800" b="1" dirty="0" smtClean="0"/>
              <a:t>لا يعتبر من الظروف ويعرب حسب موقعه مثل </a:t>
            </a:r>
            <a:r>
              <a:rPr lang="ar-SA" sz="2800" b="1" dirty="0"/>
              <a:t>قوله تعالى </a:t>
            </a:r>
            <a:r>
              <a:rPr lang="ar-SA" sz="2800" b="1" dirty="0" smtClean="0">
                <a:solidFill>
                  <a:srgbClr val="00B050"/>
                </a:solidFill>
                <a:sym typeface="Wingdings" pitchFamily="2" charset="2"/>
              </a:rPr>
              <a:t>: (إن موعدهم الصبح أليس الصبح </a:t>
            </a:r>
            <a:r>
              <a:rPr lang="ar-SA" sz="2800" b="1" dirty="0" err="1" smtClean="0">
                <a:solidFill>
                  <a:srgbClr val="00B050"/>
                </a:solidFill>
                <a:sym typeface="Wingdings" pitchFamily="2" charset="2"/>
              </a:rPr>
              <a:t>بقريب )</a:t>
            </a:r>
            <a:endParaRPr lang="ar-SA" sz="2800" b="1" dirty="0">
              <a:solidFill>
                <a:srgbClr val="00B050"/>
              </a:solidFill>
            </a:endParaRPr>
          </a:p>
          <a:p>
            <a:r>
              <a:rPr lang="ar-SA" sz="2800" b="1" dirty="0"/>
              <a:t>فـ ( الصبح الأولى : خبر إنَّ مرفوع وعلامة رفعه الضمة ، والصبح الثاني : اسم ليس مرفوع وعلامة رفعه </a:t>
            </a:r>
            <a:r>
              <a:rPr lang="ar-SA" sz="2800" b="1" dirty="0" err="1"/>
              <a:t>الضمة </a:t>
            </a:r>
            <a:r>
              <a:rPr lang="ar-SA" sz="2800" b="1" dirty="0" err="1" smtClean="0"/>
              <a:t>.)</a:t>
            </a:r>
            <a:endParaRPr lang="ar-SA" sz="2800" b="1" dirty="0" smtClean="0"/>
          </a:p>
          <a:p>
            <a:endParaRPr lang="ar-SA" sz="2800" b="1" dirty="0" smtClean="0"/>
          </a:p>
          <a:p>
            <a:pPr algn="ctr"/>
            <a:r>
              <a:rPr lang="ar-SA" sz="2800" b="1" dirty="0" smtClean="0">
                <a:solidFill>
                  <a:srgbClr val="008000"/>
                </a:solidFill>
              </a:rPr>
              <a:t>يوم الجمعة عيد </a:t>
            </a:r>
            <a:endParaRPr lang="ar-SA" sz="2800" b="1" dirty="0">
              <a:solidFill>
                <a:srgbClr val="008000"/>
              </a:solidFill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6281936" y="999892"/>
            <a:ext cx="165618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solidFill>
                  <a:schemeClr val="bg1"/>
                </a:solidFill>
              </a:rPr>
              <a:t>ملحوظة :</a:t>
            </a:r>
          </a:p>
        </p:txBody>
      </p:sp>
    </p:spTree>
    <p:extLst>
      <p:ext uri="{BB962C8B-B14F-4D97-AF65-F5344CB8AC3E}">
        <p14:creationId xmlns:p14="http://schemas.microsoft.com/office/powerpoint/2010/main" xmlns="" val="3718430892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548</TotalTime>
  <Words>1523</Words>
  <Application>Microsoft Office PowerPoint</Application>
  <PresentationFormat>عرض على الشاشة (3:4)‏</PresentationFormat>
  <Paragraphs>190</Paragraphs>
  <Slides>18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18</vt:i4>
      </vt:variant>
    </vt:vector>
  </HeadingPairs>
  <TitlesOfParts>
    <vt:vector size="19" baseType="lpstr">
      <vt:lpstr>نسق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  <vt:lpstr>الشريحة 14</vt:lpstr>
      <vt:lpstr>الشريحة 15</vt:lpstr>
      <vt:lpstr>الشريحة 16</vt:lpstr>
      <vt:lpstr>الشريحة 17</vt:lpstr>
      <vt:lpstr>الشريحة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maas</dc:creator>
  <cp:lastModifiedBy>Acer</cp:lastModifiedBy>
  <cp:revision>89</cp:revision>
  <dcterms:created xsi:type="dcterms:W3CDTF">2014-10-08T03:00:59Z</dcterms:created>
  <dcterms:modified xsi:type="dcterms:W3CDTF">2015-11-12T15:48:32Z</dcterms:modified>
</cp:coreProperties>
</file>